
<file path=[Content_Types].xml><?xml version="1.0" encoding="utf-8"?>
<Types xmlns="http://schemas.openxmlformats.org/package/2006/content-types">
  <Default Extension="fMx1o_Um8r1MivokjuBIyQHaHa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7"/>
  </p:notesMasterIdLst>
  <p:sldIdLst>
    <p:sldId id="334" r:id="rId2"/>
    <p:sldId id="336" r:id="rId3"/>
    <p:sldId id="345" r:id="rId4"/>
    <p:sldId id="614" r:id="rId5"/>
    <p:sldId id="605" r:id="rId6"/>
    <p:sldId id="352" r:id="rId7"/>
    <p:sldId id="609" r:id="rId8"/>
    <p:sldId id="610" r:id="rId9"/>
    <p:sldId id="607" r:id="rId10"/>
    <p:sldId id="608" r:id="rId11"/>
    <p:sldId id="354" r:id="rId12"/>
    <p:sldId id="612" r:id="rId13"/>
    <p:sldId id="615" r:id="rId14"/>
    <p:sldId id="611" r:id="rId15"/>
    <p:sldId id="604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1537" autoAdjust="0"/>
  </p:normalViewPr>
  <p:slideViewPr>
    <p:cSldViewPr snapToGrid="0">
      <p:cViewPr varScale="1">
        <p:scale>
          <a:sx n="79" d="100"/>
          <a:sy n="79" d="100"/>
        </p:scale>
        <p:origin x="542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F0C5-D688-4FB8-BA8B-D08DE385BCBD}" type="datetimeFigureOut">
              <a:rPr lang="zh-CN" altLang="en-US" smtClean="0"/>
              <a:t>2025-05-26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2772B-7775-45C7-B18A-6923332E03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402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zhida.zhihu.com/search?content_id=103744473&amp;content_type=Article&amp;match_order=4&amp;q=%E5%8D%95%E6%A0%B8%E7%BB%86%E8%83%9E&amp;zhida_source=entit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ida.zhihu.com/search?content_id=103744473&amp;content_type=Article&amp;match_order=1&amp;q=%E5%AD%99%E6%82%9F%E7%A9%BA&amp;zhida_source=entity" TargetMode="External"/><Relationship Id="rId4" Type="http://schemas.openxmlformats.org/officeDocument/2006/relationships/hyperlink" Target="https://zhida.zhihu.com/search?content_id=103744473&amp;content_type=Article&amp;match_order=1&amp;q=%E7%BB%93%E7%BC%94%E7%BB%84%E7%BB%87&amp;zhida_source=entity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zhida.zhihu.com/search?content_id=103744473&amp;content_type=Article&amp;match_order=4&amp;q=%E5%8D%95%E6%A0%B8%E7%BB%86%E8%83%9E&amp;zhida_source=entit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ida.zhihu.com/search?content_id=103744473&amp;content_type=Article&amp;match_order=1&amp;q=%E5%AD%99%E6%82%9F%E7%A9%BA&amp;zhida_source=entity" TargetMode="External"/><Relationship Id="rId4" Type="http://schemas.openxmlformats.org/officeDocument/2006/relationships/hyperlink" Target="https://zhida.zhihu.com/search?content_id=103744473&amp;content_type=Article&amp;match_order=1&amp;q=%E7%BB%93%E7%BC%94%E7%BB%84%E7%BB%87&amp;zhida_source=entity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b="0" i="0" dirty="0" err="1">
                <a:solidFill>
                  <a:srgbClr val="373A40"/>
                </a:solidFill>
                <a:effectLst/>
                <a:latin typeface="-apple-system"/>
              </a:rPr>
              <a:t>sp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373A40"/>
                </a:solidFill>
                <a:effectLst/>
                <a:latin typeface="-apple-system"/>
              </a:rPr>
              <a:t>表示属下面的某个不确定的种，比如： 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Canis </a:t>
            </a:r>
            <a:r>
              <a:rPr lang="de-DE" altLang="zh-CN" b="0" i="0" dirty="0" err="1">
                <a:solidFill>
                  <a:srgbClr val="373A40"/>
                </a:solidFill>
                <a:effectLst/>
                <a:latin typeface="-apple-system"/>
              </a:rPr>
              <a:t>sp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373A40"/>
                </a:solidFill>
                <a:effectLst/>
                <a:latin typeface="-apple-system"/>
              </a:rPr>
              <a:t>表示犬属下的某个不确定的种；</a:t>
            </a:r>
            <a:br>
              <a:rPr lang="zh-CN" altLang="en-US" dirty="0"/>
            </a:br>
            <a:r>
              <a:rPr lang="de-DE" altLang="zh-CN" b="0" i="0" dirty="0" err="1">
                <a:solidFill>
                  <a:srgbClr val="373A40"/>
                </a:solidFill>
                <a:effectLst/>
                <a:latin typeface="-apple-system"/>
              </a:rPr>
              <a:t>spp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373A40"/>
                </a:solidFill>
                <a:effectLst/>
                <a:latin typeface="-apple-system"/>
              </a:rPr>
              <a:t>表示属下面的多个不确定的种，比如：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Canis </a:t>
            </a:r>
            <a:r>
              <a:rPr lang="de-DE" altLang="zh-CN" b="0" i="0" dirty="0" err="1">
                <a:solidFill>
                  <a:srgbClr val="373A40"/>
                </a:solidFill>
                <a:effectLst/>
                <a:latin typeface="-apple-system"/>
              </a:rPr>
              <a:t>spp</a:t>
            </a:r>
            <a:r>
              <a:rPr lang="de-DE" altLang="zh-CN" b="0" i="0" dirty="0">
                <a:solidFill>
                  <a:srgbClr val="373A40"/>
                </a:solidFill>
                <a:effectLst/>
                <a:latin typeface="-apple-system"/>
              </a:rPr>
              <a:t>.</a:t>
            </a:r>
            <a:r>
              <a:rPr lang="zh-CN" altLang="en-US" b="0" i="0" dirty="0">
                <a:solidFill>
                  <a:srgbClr val="373A40"/>
                </a:solidFill>
                <a:effectLst/>
                <a:latin typeface="-apple-system"/>
              </a:rPr>
              <a:t>表示犬属下的多个不确定的种；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547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CEAC8-4A14-299C-8020-556EEBBE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C24C5B-EC4B-1057-2E15-DF5587EDC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0065E9A-EEE2-8613-2428-5DD7F1718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65A30D-5CC4-3DC7-9C59-848F8F433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434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8BADE-921F-CD98-85C2-32818660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46B09B-DF3A-C17D-9EA8-E6A2D2016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1B0DBC8-22D1-C559-C5D5-68094324A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FEFDCF-3044-D310-648F-CEBDBDBA4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3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6C99-4165-9C5C-B611-261708108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066BE37-BF5D-398C-8900-1765B2216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6985E3-F3F8-6609-3A7A-E97C2EAAD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D563D-0CBD-E86A-103B-FEE1B5116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359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7BB3-7D05-40F5-E1FA-2409FF4C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3F0597E-7E6B-DCBA-B479-1D9D60D7A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3037E1-A12B-5F46-C87B-20ACAA974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189E06-DD8E-0870-810E-E269139AC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298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040A-07DE-8280-56AA-7C7F0048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D86569-CBAE-0C59-8BD8-425278F8B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3F3E2E-3E11-0D72-AD80-CA236E243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单核吞噬细胞系统（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mononuclear phagocyte system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） 亦称巨噬细胞系统（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macrophage system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），体内具有强烈吞噬及防御机能的细胞系统。包括分散在全身各器官组织中的巨噬细胞、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3"/>
              </a:rPr>
              <a:t>单核细胞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及幼稚单核细胞。共同起源于造血干细胞，在骨髓中分化发育，经幼单核细胞发育成为单核细胞，在血液内停留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～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102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小时后，循血流进入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4"/>
              </a:rPr>
              <a:t>结缔组织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和其他器官，转变成巨噬细胞。单核细胞是血液中最大的血细胞，像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5"/>
              </a:rPr>
              <a:t>孙悟空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一样，它会变身，而且，运动能力也很强，能从血液中离家出走。它不光能吞噬病菌，还能清除受伤和衰老的细胞及其碎片。如果身体里某个地方出现了炎症，那么，单核细胞的活儿就来了，它会在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8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到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小时内，快速聚集到感染组织。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685475-D2BC-EBFB-7768-EFE286901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892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97E9A-343A-2DC5-84CD-BB56E4BD3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A290D3-89CE-467D-E53E-B4B52780A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CAE3DE-FB1F-1B28-F037-D3C61469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单核吞噬细胞系统（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mononuclear phagocyte system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） 亦称巨噬细胞系统（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macrophage system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），体内具有强烈吞噬及防御机能的细胞系统。包括分散在全身各器官组织中的巨噬细胞、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3"/>
              </a:rPr>
              <a:t>单核细胞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及幼稚单核细胞。共同起源于造血干细胞，在骨髓中分化发育，经幼单核细胞发育成为单核细胞，在血液内停留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～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102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小时后，循血流进入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4"/>
              </a:rPr>
              <a:t>结缔组织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和其他器官，转变成巨噬细胞。单核细胞是血液中最大的血细胞，像</a:t>
            </a:r>
            <a:r>
              <a:rPr lang="zh-CN" altLang="en-US" b="0" i="0" u="none" strike="noStrike" dirty="0">
                <a:solidFill>
                  <a:srgbClr val="09408E"/>
                </a:solidFill>
                <a:effectLst/>
                <a:latin typeface="-apple-system"/>
                <a:hlinkClick r:id="rId5"/>
              </a:rPr>
              <a:t>孙悟空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一样，它会变身，而且，运动能力也很强，能从血液中离家出走。它不光能吞噬病菌，还能清除受伤和衰老的细胞及其碎片。如果身体里某个地方出现了炎症，那么，单核细胞的活儿就来了，它会在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8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到</a:t>
            </a:r>
            <a:r>
              <a:rPr lang="en-US" altLang="zh-CN" b="0" i="0" dirty="0">
                <a:solidFill>
                  <a:srgbClr val="191B1F"/>
                </a:solidFill>
                <a:effectLst/>
                <a:latin typeface="-apple-system"/>
              </a:rPr>
              <a:t>12</a:t>
            </a:r>
            <a:r>
              <a:rPr lang="zh-CN" altLang="en-US" b="0" i="0" dirty="0">
                <a:solidFill>
                  <a:srgbClr val="191B1F"/>
                </a:solidFill>
                <a:effectLst/>
                <a:latin typeface="-apple-system"/>
              </a:rPr>
              <a:t>小时内，快速聚集到感染组织。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02B397-685E-07AC-C777-97CFDC620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23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D196F-988F-CD3E-947A-C745E050A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4FB11B-7890-BE37-2544-9BBD7DBD7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46F047-A6E6-4E05-1B4B-F00E56172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202D96-DDE8-8ADF-0DE5-30DECAE098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3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B38BA-7303-C30F-FDC6-6CD03909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9FE382F-1FA3-B97D-BCDF-8D1D140E9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205EAB-C715-91F9-3F12-20BDA92E0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B1C8F4-15C8-70AC-222F-E4E7FF36F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07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A7B79-0A10-167C-7EF0-BB6969B7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7C62CA8-4D93-4247-D7C9-88C4EF8FA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E2B573-3E5E-23F5-DE2F-23EEECF089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1E72AB-6565-3682-869B-DF229C58C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335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4F3F0-2A24-1327-BB28-123003FCE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CE43D7-4D4F-D0F7-0022-A1D6CDAA5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AF7BC67-3281-C0A4-7256-811C929A2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8DF6E8-D722-9B60-AD61-E97CDB9DF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1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0B5A4-DAB2-6D06-2A21-8BB9A973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E4757E-89FD-E55A-E22A-F1450CB11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F06F09-F119-1E28-9E49-F741194F1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65ECE5-8580-437A-C02F-FA0EEBAA4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2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64D30-A3E8-9A29-C141-0E602D68D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A83DCB-CCFF-ABE5-141F-FACFE4C43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5D70C8-5E7E-42D3-02D3-A8260AA2E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‌新疆：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PingFang SC"/>
              </a:rPr>
              <a:t>黑龙江：</a:t>
            </a:r>
            <a:endParaRPr lang="en-US" altLang="zh-CN" b="0" i="0" dirty="0">
              <a:solidFill>
                <a:srgbClr val="333333"/>
              </a:solidFill>
              <a:effectLst/>
              <a:latin typeface="PingFang SC"/>
            </a:endParaRPr>
          </a:p>
          <a:p>
            <a:pPr algn="l">
              <a:lnSpc>
                <a:spcPts val="1950"/>
              </a:lnSpc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52372A-A07E-7268-CCF1-157A3536F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2772B-7775-45C7-B18A-6923332E033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82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880F55-7CF9-E52C-112C-CEE65B74B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9541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624498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id 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598" y="2359152"/>
            <a:ext cx="736335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598" y="4024899"/>
            <a:ext cx="4948924" cy="141012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93332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5598" y="578190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78831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id 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598" y="2359152"/>
            <a:ext cx="736335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598" y="4024899"/>
            <a:ext cx="4948924" cy="141012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93332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5598" y="578190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002445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AC8CDA6-897F-D2DE-04D3-9778948DFE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5906" y="0"/>
            <a:ext cx="6115271" cy="6868843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5271" h="6868843">
                <a:moveTo>
                  <a:pt x="4060140" y="0"/>
                </a:moveTo>
                <a:lnTo>
                  <a:pt x="6112920" y="0"/>
                </a:lnTo>
                <a:lnTo>
                  <a:pt x="6112920" y="0"/>
                </a:lnTo>
                <a:cubicBezTo>
                  <a:pt x="6109368" y="2286000"/>
                  <a:pt x="6125913" y="6852976"/>
                  <a:pt x="6102264" y="6858000"/>
                </a:cubicBezTo>
                <a:lnTo>
                  <a:pt x="502416" y="6868048"/>
                </a:lnTo>
                <a:cubicBezTo>
                  <a:pt x="499067" y="6878096"/>
                  <a:pt x="23446" y="6807758"/>
                  <a:pt x="0" y="5782826"/>
                </a:cubicBezTo>
                <a:cubicBezTo>
                  <a:pt x="33493" y="4441574"/>
                  <a:pt x="1755111" y="3632884"/>
                  <a:pt x="1728314" y="2663420"/>
                </a:cubicBezTo>
                <a:cubicBezTo>
                  <a:pt x="1577588" y="173296"/>
                  <a:pt x="3499300" y="0"/>
                  <a:pt x="40601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91851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F51AF526-3A33-0A3F-04CA-D0E4B12CB5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5906" y="0"/>
            <a:ext cx="6115271" cy="6868843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5271" h="6868843">
                <a:moveTo>
                  <a:pt x="4060140" y="0"/>
                </a:moveTo>
                <a:lnTo>
                  <a:pt x="6112920" y="0"/>
                </a:lnTo>
                <a:lnTo>
                  <a:pt x="6112920" y="0"/>
                </a:lnTo>
                <a:cubicBezTo>
                  <a:pt x="6109368" y="2286000"/>
                  <a:pt x="6125913" y="6852976"/>
                  <a:pt x="6102264" y="6858000"/>
                </a:cubicBezTo>
                <a:lnTo>
                  <a:pt x="502416" y="6868048"/>
                </a:lnTo>
                <a:cubicBezTo>
                  <a:pt x="499067" y="6878096"/>
                  <a:pt x="23446" y="6807758"/>
                  <a:pt x="0" y="5782826"/>
                </a:cubicBezTo>
                <a:cubicBezTo>
                  <a:pt x="33493" y="4441574"/>
                  <a:pt x="1755111" y="3632884"/>
                  <a:pt x="1728314" y="2663420"/>
                </a:cubicBezTo>
                <a:cubicBezTo>
                  <a:pt x="1577588" y="173296"/>
                  <a:pt x="3499300" y="0"/>
                  <a:pt x="40601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62878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B5D0787-8000-ADE8-0894-D28B141E81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5906" y="0"/>
            <a:ext cx="6115271" cy="6868843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5271" h="6868843">
                <a:moveTo>
                  <a:pt x="4060140" y="0"/>
                </a:moveTo>
                <a:lnTo>
                  <a:pt x="6112920" y="0"/>
                </a:lnTo>
                <a:lnTo>
                  <a:pt x="6112920" y="0"/>
                </a:lnTo>
                <a:cubicBezTo>
                  <a:pt x="6109368" y="2286000"/>
                  <a:pt x="6125913" y="6852976"/>
                  <a:pt x="6102264" y="6858000"/>
                </a:cubicBezTo>
                <a:lnTo>
                  <a:pt x="502416" y="6868048"/>
                </a:lnTo>
                <a:cubicBezTo>
                  <a:pt x="499067" y="6878096"/>
                  <a:pt x="23446" y="6807758"/>
                  <a:pt x="0" y="5782826"/>
                </a:cubicBezTo>
                <a:cubicBezTo>
                  <a:pt x="33493" y="4441574"/>
                  <a:pt x="1755111" y="3632884"/>
                  <a:pt x="1728314" y="2663420"/>
                </a:cubicBezTo>
                <a:cubicBezTo>
                  <a:pt x="1577588" y="173296"/>
                  <a:pt x="3499300" y="0"/>
                  <a:pt x="40601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01758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E9A11B8-6702-D8DF-6321-8B7E73EF2A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5906" y="0"/>
            <a:ext cx="6115271" cy="6868843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5271" h="6868843">
                <a:moveTo>
                  <a:pt x="4060140" y="0"/>
                </a:moveTo>
                <a:lnTo>
                  <a:pt x="6112920" y="0"/>
                </a:lnTo>
                <a:lnTo>
                  <a:pt x="6112920" y="0"/>
                </a:lnTo>
                <a:cubicBezTo>
                  <a:pt x="6109368" y="2286000"/>
                  <a:pt x="6125913" y="6852976"/>
                  <a:pt x="6102264" y="6858000"/>
                </a:cubicBezTo>
                <a:lnTo>
                  <a:pt x="502416" y="6868048"/>
                </a:lnTo>
                <a:cubicBezTo>
                  <a:pt x="499067" y="6878096"/>
                  <a:pt x="23446" y="6807758"/>
                  <a:pt x="0" y="5782826"/>
                </a:cubicBezTo>
                <a:cubicBezTo>
                  <a:pt x="33493" y="4441574"/>
                  <a:pt x="1755111" y="3632884"/>
                  <a:pt x="1728314" y="2663420"/>
                </a:cubicBezTo>
                <a:cubicBezTo>
                  <a:pt x="1577588" y="173296"/>
                  <a:pt x="3499300" y="0"/>
                  <a:pt x="40601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892645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3F26EEE-DA31-2062-7FB9-2389E9281B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5906" y="0"/>
            <a:ext cx="6115271" cy="6868843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5271" h="6868843">
                <a:moveTo>
                  <a:pt x="4060140" y="0"/>
                </a:moveTo>
                <a:lnTo>
                  <a:pt x="6112920" y="0"/>
                </a:lnTo>
                <a:lnTo>
                  <a:pt x="6112920" y="0"/>
                </a:lnTo>
                <a:cubicBezTo>
                  <a:pt x="6109368" y="2286000"/>
                  <a:pt x="6125913" y="6852976"/>
                  <a:pt x="6102264" y="6858000"/>
                </a:cubicBezTo>
                <a:lnTo>
                  <a:pt x="502416" y="6868048"/>
                </a:lnTo>
                <a:cubicBezTo>
                  <a:pt x="499067" y="6878096"/>
                  <a:pt x="23446" y="6807758"/>
                  <a:pt x="0" y="5782826"/>
                </a:cubicBezTo>
                <a:cubicBezTo>
                  <a:pt x="33493" y="4441574"/>
                  <a:pt x="1755111" y="3632884"/>
                  <a:pt x="1728314" y="2663420"/>
                </a:cubicBezTo>
                <a:cubicBezTo>
                  <a:pt x="1577588" y="173296"/>
                  <a:pt x="3499300" y="0"/>
                  <a:pt x="40601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163625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DD0D5-2174-20AE-06B2-C3E1A92358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7674" y="7177171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ECAD4-73AE-5B78-FEAD-CDE04C0D2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378791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1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C1BE0-3DEA-292E-C788-8DBD438BA4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7674" y="708091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A54D3-85DF-F513-6268-E07025EFD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394833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2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138258-B5B5-CCD0-18CD-266C833D11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7674" y="7048834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692F4-C1EC-4AB6-0500-0D7B26566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442959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85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880F55-7CF9-E52C-112C-CEE65B74B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080266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EA608-ACB7-8B22-5E1D-15B492D572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7674" y="708091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3AE6A-B1D3-CA06-DC75-F9258E49C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378791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7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473BF-8EB9-7EBC-CCDB-000FAEFBC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27674" y="7129045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0F8EE-0C54-C168-30F0-A133E030EC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330665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16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F3AB8-9316-A33D-8EC9-2875F6E382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0096" y="-3641"/>
            <a:ext cx="6591719" cy="61324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8000 w 10000"/>
              <a:gd name="connsiteY2" fmla="*/ 10000 h 10017"/>
              <a:gd name="connsiteX3" fmla="*/ 4984 w 10000"/>
              <a:gd name="connsiteY3" fmla="*/ 10017 h 10017"/>
              <a:gd name="connsiteX4" fmla="*/ 2000 w 10000"/>
              <a:gd name="connsiteY4" fmla="*/ 10000 h 10017"/>
              <a:gd name="connsiteX5" fmla="*/ 0 w 10000"/>
              <a:gd name="connsiteY5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8000 w 10000"/>
              <a:gd name="connsiteY2" fmla="*/ 10000 h 10017"/>
              <a:gd name="connsiteX3" fmla="*/ 4984 w 10000"/>
              <a:gd name="connsiteY3" fmla="*/ 10017 h 10017"/>
              <a:gd name="connsiteX4" fmla="*/ 2000 w 10000"/>
              <a:gd name="connsiteY4" fmla="*/ 10000 h 10017"/>
              <a:gd name="connsiteX5" fmla="*/ 0 w 10000"/>
              <a:gd name="connsiteY5" fmla="*/ 166 h 10017"/>
              <a:gd name="connsiteX6" fmla="*/ 0 w 10000"/>
              <a:gd name="connsiteY6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8000 w 10000"/>
              <a:gd name="connsiteY2" fmla="*/ 10000 h 10017"/>
              <a:gd name="connsiteX3" fmla="*/ 4984 w 10000"/>
              <a:gd name="connsiteY3" fmla="*/ 10017 h 10017"/>
              <a:gd name="connsiteX4" fmla="*/ 2000 w 10000"/>
              <a:gd name="connsiteY4" fmla="*/ 10000 h 10017"/>
              <a:gd name="connsiteX5" fmla="*/ 449 w 10000"/>
              <a:gd name="connsiteY5" fmla="*/ 2450 h 10017"/>
              <a:gd name="connsiteX6" fmla="*/ 0 w 10000"/>
              <a:gd name="connsiteY6" fmla="*/ 166 h 10017"/>
              <a:gd name="connsiteX7" fmla="*/ 0 w 10000"/>
              <a:gd name="connsiteY7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9487 w 10000"/>
              <a:gd name="connsiteY2" fmla="*/ 2450 h 10017"/>
              <a:gd name="connsiteX3" fmla="*/ 8000 w 10000"/>
              <a:gd name="connsiteY3" fmla="*/ 10000 h 10017"/>
              <a:gd name="connsiteX4" fmla="*/ 4984 w 10000"/>
              <a:gd name="connsiteY4" fmla="*/ 10017 h 10017"/>
              <a:gd name="connsiteX5" fmla="*/ 2000 w 10000"/>
              <a:gd name="connsiteY5" fmla="*/ 10000 h 10017"/>
              <a:gd name="connsiteX6" fmla="*/ 449 w 10000"/>
              <a:gd name="connsiteY6" fmla="*/ 2450 h 10017"/>
              <a:gd name="connsiteX7" fmla="*/ 0 w 10000"/>
              <a:gd name="connsiteY7" fmla="*/ 166 h 10017"/>
              <a:gd name="connsiteX8" fmla="*/ 0 w 10000"/>
              <a:gd name="connsiteY8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9487 w 10000"/>
              <a:gd name="connsiteY2" fmla="*/ 2450 h 10017"/>
              <a:gd name="connsiteX3" fmla="*/ 8000 w 10000"/>
              <a:gd name="connsiteY3" fmla="*/ 10000 h 10017"/>
              <a:gd name="connsiteX4" fmla="*/ 4984 w 10000"/>
              <a:gd name="connsiteY4" fmla="*/ 10017 h 10017"/>
              <a:gd name="connsiteX5" fmla="*/ 2000 w 10000"/>
              <a:gd name="connsiteY5" fmla="*/ 10000 h 10017"/>
              <a:gd name="connsiteX6" fmla="*/ 2228 w 10000"/>
              <a:gd name="connsiteY6" fmla="*/ 2467 h 10017"/>
              <a:gd name="connsiteX7" fmla="*/ 0 w 10000"/>
              <a:gd name="connsiteY7" fmla="*/ 166 h 10017"/>
              <a:gd name="connsiteX8" fmla="*/ 0 w 10000"/>
              <a:gd name="connsiteY8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7756 w 10000"/>
              <a:gd name="connsiteY2" fmla="*/ 2450 h 10017"/>
              <a:gd name="connsiteX3" fmla="*/ 8000 w 10000"/>
              <a:gd name="connsiteY3" fmla="*/ 10000 h 10017"/>
              <a:gd name="connsiteX4" fmla="*/ 4984 w 10000"/>
              <a:gd name="connsiteY4" fmla="*/ 10017 h 10017"/>
              <a:gd name="connsiteX5" fmla="*/ 2000 w 10000"/>
              <a:gd name="connsiteY5" fmla="*/ 10000 h 10017"/>
              <a:gd name="connsiteX6" fmla="*/ 2228 w 10000"/>
              <a:gd name="connsiteY6" fmla="*/ 2467 h 10017"/>
              <a:gd name="connsiteX7" fmla="*/ 0 w 10000"/>
              <a:gd name="connsiteY7" fmla="*/ 166 h 10017"/>
              <a:gd name="connsiteX8" fmla="*/ 0 w 10000"/>
              <a:gd name="connsiteY8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7756 w 10000"/>
              <a:gd name="connsiteY2" fmla="*/ 2450 h 10017"/>
              <a:gd name="connsiteX3" fmla="*/ 5724 w 10000"/>
              <a:gd name="connsiteY3" fmla="*/ 9255 h 10017"/>
              <a:gd name="connsiteX4" fmla="*/ 4984 w 10000"/>
              <a:gd name="connsiteY4" fmla="*/ 10017 h 10017"/>
              <a:gd name="connsiteX5" fmla="*/ 2000 w 10000"/>
              <a:gd name="connsiteY5" fmla="*/ 10000 h 10017"/>
              <a:gd name="connsiteX6" fmla="*/ 2228 w 10000"/>
              <a:gd name="connsiteY6" fmla="*/ 2467 h 10017"/>
              <a:gd name="connsiteX7" fmla="*/ 0 w 10000"/>
              <a:gd name="connsiteY7" fmla="*/ 166 h 10017"/>
              <a:gd name="connsiteX8" fmla="*/ 0 w 10000"/>
              <a:gd name="connsiteY8" fmla="*/ 0 h 10017"/>
              <a:gd name="connsiteX0" fmla="*/ 0 w 10000"/>
              <a:gd name="connsiteY0" fmla="*/ 0 h 10017"/>
              <a:gd name="connsiteX1" fmla="*/ 10000 w 10000"/>
              <a:gd name="connsiteY1" fmla="*/ 0 h 10017"/>
              <a:gd name="connsiteX2" fmla="*/ 7756 w 10000"/>
              <a:gd name="connsiteY2" fmla="*/ 2450 h 10017"/>
              <a:gd name="connsiteX3" fmla="*/ 5724 w 10000"/>
              <a:gd name="connsiteY3" fmla="*/ 9255 h 10017"/>
              <a:gd name="connsiteX4" fmla="*/ 4984 w 10000"/>
              <a:gd name="connsiteY4" fmla="*/ 10017 h 10017"/>
              <a:gd name="connsiteX5" fmla="*/ 4292 w 10000"/>
              <a:gd name="connsiteY5" fmla="*/ 9238 h 10017"/>
              <a:gd name="connsiteX6" fmla="*/ 2228 w 10000"/>
              <a:gd name="connsiteY6" fmla="*/ 2467 h 10017"/>
              <a:gd name="connsiteX7" fmla="*/ 0 w 10000"/>
              <a:gd name="connsiteY7" fmla="*/ 166 h 10017"/>
              <a:gd name="connsiteX8" fmla="*/ 0 w 10000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0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0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0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369"/>
              <a:gd name="connsiteY0" fmla="*/ 0 h 10017"/>
              <a:gd name="connsiteX1" fmla="*/ 10369 w 10369"/>
              <a:gd name="connsiteY1" fmla="*/ 17 h 10017"/>
              <a:gd name="connsiteX2" fmla="*/ 7756 w 10369"/>
              <a:gd name="connsiteY2" fmla="*/ 2450 h 10017"/>
              <a:gd name="connsiteX3" fmla="*/ 5724 w 10369"/>
              <a:gd name="connsiteY3" fmla="*/ 9255 h 10017"/>
              <a:gd name="connsiteX4" fmla="*/ 4984 w 10369"/>
              <a:gd name="connsiteY4" fmla="*/ 10017 h 10017"/>
              <a:gd name="connsiteX5" fmla="*/ 4292 w 10369"/>
              <a:gd name="connsiteY5" fmla="*/ 9238 h 10017"/>
              <a:gd name="connsiteX6" fmla="*/ 2228 w 10369"/>
              <a:gd name="connsiteY6" fmla="*/ 2467 h 10017"/>
              <a:gd name="connsiteX7" fmla="*/ 0 w 10369"/>
              <a:gd name="connsiteY7" fmla="*/ 166 h 10017"/>
              <a:gd name="connsiteX8" fmla="*/ 0 w 10369"/>
              <a:gd name="connsiteY8" fmla="*/ 0 h 10017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724 w 10433"/>
              <a:gd name="connsiteY3" fmla="*/ 9271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724 w 10433"/>
              <a:gd name="connsiteY3" fmla="*/ 9271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724 w 10433"/>
              <a:gd name="connsiteY3" fmla="*/ 9271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724 w 10433"/>
              <a:gd name="connsiteY3" fmla="*/ 9271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724 w 10433"/>
              <a:gd name="connsiteY3" fmla="*/ 9271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692 w 10433"/>
              <a:gd name="connsiteY3" fmla="*/ 9420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33"/>
              <a:gd name="connsiteY0" fmla="*/ 16 h 10033"/>
              <a:gd name="connsiteX1" fmla="*/ 10433 w 10433"/>
              <a:gd name="connsiteY1" fmla="*/ 0 h 10033"/>
              <a:gd name="connsiteX2" fmla="*/ 7756 w 10433"/>
              <a:gd name="connsiteY2" fmla="*/ 2466 h 10033"/>
              <a:gd name="connsiteX3" fmla="*/ 5692 w 10433"/>
              <a:gd name="connsiteY3" fmla="*/ 9304 h 10033"/>
              <a:gd name="connsiteX4" fmla="*/ 4984 w 10433"/>
              <a:gd name="connsiteY4" fmla="*/ 10033 h 10033"/>
              <a:gd name="connsiteX5" fmla="*/ 4292 w 10433"/>
              <a:gd name="connsiteY5" fmla="*/ 9254 h 10033"/>
              <a:gd name="connsiteX6" fmla="*/ 2228 w 10433"/>
              <a:gd name="connsiteY6" fmla="*/ 2483 h 10033"/>
              <a:gd name="connsiteX7" fmla="*/ 0 w 10433"/>
              <a:gd name="connsiteY7" fmla="*/ 182 h 10033"/>
              <a:gd name="connsiteX8" fmla="*/ 0 w 10433"/>
              <a:gd name="connsiteY8" fmla="*/ 16 h 1003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756 w 10428"/>
              <a:gd name="connsiteY2" fmla="*/ 2456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756 w 10428"/>
              <a:gd name="connsiteY2" fmla="*/ 2456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604 w 10428"/>
              <a:gd name="connsiteY2" fmla="*/ 2911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604 w 10428"/>
              <a:gd name="connsiteY2" fmla="*/ 2911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604 w 10428"/>
              <a:gd name="connsiteY2" fmla="*/ 2911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292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4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0 w 10428"/>
              <a:gd name="connsiteY7" fmla="*/ 172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5 w 10428"/>
              <a:gd name="connsiteY7" fmla="*/ 156 h 10023"/>
              <a:gd name="connsiteX8" fmla="*/ 0 w 10428"/>
              <a:gd name="connsiteY8" fmla="*/ 6 h 10023"/>
              <a:gd name="connsiteX0" fmla="*/ 0 w 10428"/>
              <a:gd name="connsiteY0" fmla="*/ 6 h 10023"/>
              <a:gd name="connsiteX1" fmla="*/ 10428 w 10428"/>
              <a:gd name="connsiteY1" fmla="*/ 0 h 10023"/>
              <a:gd name="connsiteX2" fmla="*/ 7569 w 10428"/>
              <a:gd name="connsiteY2" fmla="*/ 2979 h 10023"/>
              <a:gd name="connsiteX3" fmla="*/ 5692 w 10428"/>
              <a:gd name="connsiteY3" fmla="*/ 9294 h 10023"/>
              <a:gd name="connsiteX4" fmla="*/ 4984 w 10428"/>
              <a:gd name="connsiteY4" fmla="*/ 10023 h 10023"/>
              <a:gd name="connsiteX5" fmla="*/ 4307 w 10428"/>
              <a:gd name="connsiteY5" fmla="*/ 9234 h 10023"/>
              <a:gd name="connsiteX6" fmla="*/ 2228 w 10428"/>
              <a:gd name="connsiteY6" fmla="*/ 2473 h 10023"/>
              <a:gd name="connsiteX7" fmla="*/ 5 w 10428"/>
              <a:gd name="connsiteY7" fmla="*/ 156 h 10023"/>
              <a:gd name="connsiteX8" fmla="*/ 0 w 10428"/>
              <a:gd name="connsiteY8" fmla="*/ 6 h 1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8" h="10023">
                <a:moveTo>
                  <a:pt x="0" y="6"/>
                </a:moveTo>
                <a:lnTo>
                  <a:pt x="10428" y="0"/>
                </a:lnTo>
                <a:cubicBezTo>
                  <a:pt x="10422" y="6"/>
                  <a:pt x="8412" y="216"/>
                  <a:pt x="7569" y="2979"/>
                </a:cubicBezTo>
                <a:cubicBezTo>
                  <a:pt x="6904" y="5136"/>
                  <a:pt x="6392" y="7372"/>
                  <a:pt x="5692" y="9294"/>
                </a:cubicBezTo>
                <a:cubicBezTo>
                  <a:pt x="5669" y="9316"/>
                  <a:pt x="5376" y="10034"/>
                  <a:pt x="4984" y="10023"/>
                </a:cubicBezTo>
                <a:cubicBezTo>
                  <a:pt x="4545" y="10028"/>
                  <a:pt x="4348" y="9292"/>
                  <a:pt x="4307" y="9234"/>
                </a:cubicBezTo>
                <a:cubicBezTo>
                  <a:pt x="3553" y="7280"/>
                  <a:pt x="3015" y="4714"/>
                  <a:pt x="2228" y="2473"/>
                </a:cubicBezTo>
                <a:cubicBezTo>
                  <a:pt x="1726" y="1096"/>
                  <a:pt x="402" y="244"/>
                  <a:pt x="5" y="156"/>
                </a:cubicBezTo>
                <a:cubicBezTo>
                  <a:pt x="3" y="106"/>
                  <a:pt x="2" y="56"/>
                  <a:pt x="0" y="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826422-4F68-3616-C0F2-3469107BE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92" y="2667881"/>
            <a:ext cx="4941870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F4745A-F54A-ACE0-253A-525178765B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527674" y="714508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1F6D-5741-DA5A-92FD-6B5603A4F4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2442959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274953-0840-93BB-03AB-68AA286805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2725" y="346369"/>
            <a:ext cx="7470549" cy="6511632"/>
          </a:xfrm>
          <a:custGeom>
            <a:avLst/>
            <a:gdLst>
              <a:gd name="connsiteX0" fmla="*/ 0 w 7465888"/>
              <a:gd name="connsiteY0" fmla="*/ 6488130 h 6488130"/>
              <a:gd name="connsiteX1" fmla="*/ 1878898 w 7465888"/>
              <a:gd name="connsiteY1" fmla="*/ 0 h 6488130"/>
              <a:gd name="connsiteX2" fmla="*/ 5586990 w 7465888"/>
              <a:gd name="connsiteY2" fmla="*/ 0 h 6488130"/>
              <a:gd name="connsiteX3" fmla="*/ 7465888 w 7465888"/>
              <a:gd name="connsiteY3" fmla="*/ 6488130 h 6488130"/>
              <a:gd name="connsiteX4" fmla="*/ 0 w 7465888"/>
              <a:gd name="connsiteY4" fmla="*/ 6488130 h 6488130"/>
              <a:gd name="connsiteX0" fmla="*/ 0 w 7467161"/>
              <a:gd name="connsiteY0" fmla="*/ 6488130 h 6488130"/>
              <a:gd name="connsiteX1" fmla="*/ 1878898 w 7467161"/>
              <a:gd name="connsiteY1" fmla="*/ 0 h 6488130"/>
              <a:gd name="connsiteX2" fmla="*/ 7467161 w 7467161"/>
              <a:gd name="connsiteY2" fmla="*/ 0 h 6488130"/>
              <a:gd name="connsiteX3" fmla="*/ 7465888 w 7467161"/>
              <a:gd name="connsiteY3" fmla="*/ 6488130 h 6488130"/>
              <a:gd name="connsiteX4" fmla="*/ 0 w 7467161"/>
              <a:gd name="connsiteY4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61" h="6488130">
                <a:moveTo>
                  <a:pt x="0" y="6488130"/>
                </a:moveTo>
                <a:lnTo>
                  <a:pt x="1438381" y="1515775"/>
                </a:lnTo>
                <a:cubicBezTo>
                  <a:pt x="1830364" y="374874"/>
                  <a:pt x="2293671" y="703"/>
                  <a:pt x="3091694" y="0"/>
                </a:cubicBezTo>
                <a:lnTo>
                  <a:pt x="7467161" y="0"/>
                </a:lnTo>
                <a:cubicBezTo>
                  <a:pt x="7466737" y="2162710"/>
                  <a:pt x="7466312" y="4325420"/>
                  <a:pt x="7465888" y="6488130"/>
                </a:cubicBezTo>
                <a:lnTo>
                  <a:pt x="0" y="6488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667881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9B45D-8B0B-2BC6-8184-A0D620EDC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0218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88C81-1FE1-8611-04EE-076F40FE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6444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77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274953-0840-93BB-03AB-68AA286805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2725" y="346369"/>
            <a:ext cx="7470549" cy="6511632"/>
          </a:xfrm>
          <a:custGeom>
            <a:avLst/>
            <a:gdLst>
              <a:gd name="connsiteX0" fmla="*/ 0 w 7465888"/>
              <a:gd name="connsiteY0" fmla="*/ 6488130 h 6488130"/>
              <a:gd name="connsiteX1" fmla="*/ 1878898 w 7465888"/>
              <a:gd name="connsiteY1" fmla="*/ 0 h 6488130"/>
              <a:gd name="connsiteX2" fmla="*/ 5586990 w 7465888"/>
              <a:gd name="connsiteY2" fmla="*/ 0 h 6488130"/>
              <a:gd name="connsiteX3" fmla="*/ 7465888 w 7465888"/>
              <a:gd name="connsiteY3" fmla="*/ 6488130 h 6488130"/>
              <a:gd name="connsiteX4" fmla="*/ 0 w 7465888"/>
              <a:gd name="connsiteY4" fmla="*/ 6488130 h 6488130"/>
              <a:gd name="connsiteX0" fmla="*/ 0 w 7467161"/>
              <a:gd name="connsiteY0" fmla="*/ 6488130 h 6488130"/>
              <a:gd name="connsiteX1" fmla="*/ 1878898 w 7467161"/>
              <a:gd name="connsiteY1" fmla="*/ 0 h 6488130"/>
              <a:gd name="connsiteX2" fmla="*/ 7467161 w 7467161"/>
              <a:gd name="connsiteY2" fmla="*/ 0 h 6488130"/>
              <a:gd name="connsiteX3" fmla="*/ 7465888 w 7467161"/>
              <a:gd name="connsiteY3" fmla="*/ 6488130 h 6488130"/>
              <a:gd name="connsiteX4" fmla="*/ 0 w 7467161"/>
              <a:gd name="connsiteY4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61" h="6488130">
                <a:moveTo>
                  <a:pt x="0" y="6488130"/>
                </a:moveTo>
                <a:lnTo>
                  <a:pt x="1438381" y="1515775"/>
                </a:lnTo>
                <a:cubicBezTo>
                  <a:pt x="1830364" y="374874"/>
                  <a:pt x="2293671" y="703"/>
                  <a:pt x="3091694" y="0"/>
                </a:cubicBezTo>
                <a:lnTo>
                  <a:pt x="7467161" y="0"/>
                </a:lnTo>
                <a:cubicBezTo>
                  <a:pt x="7466737" y="2162710"/>
                  <a:pt x="7466312" y="4325420"/>
                  <a:pt x="7465888" y="6488130"/>
                </a:cubicBezTo>
                <a:lnTo>
                  <a:pt x="0" y="6488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667881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600CE-B986-80A5-809E-8D696F54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12585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8A942-8670-0B24-08C0-7E45DEE6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6444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26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0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274953-0840-93BB-03AB-68AA286805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22725" y="346369"/>
            <a:ext cx="7470549" cy="6511632"/>
          </a:xfrm>
          <a:custGeom>
            <a:avLst/>
            <a:gdLst>
              <a:gd name="connsiteX0" fmla="*/ 0 w 7465888"/>
              <a:gd name="connsiteY0" fmla="*/ 6488130 h 6488130"/>
              <a:gd name="connsiteX1" fmla="*/ 1878898 w 7465888"/>
              <a:gd name="connsiteY1" fmla="*/ 0 h 6488130"/>
              <a:gd name="connsiteX2" fmla="*/ 5586990 w 7465888"/>
              <a:gd name="connsiteY2" fmla="*/ 0 h 6488130"/>
              <a:gd name="connsiteX3" fmla="*/ 7465888 w 7465888"/>
              <a:gd name="connsiteY3" fmla="*/ 6488130 h 6488130"/>
              <a:gd name="connsiteX4" fmla="*/ 0 w 7465888"/>
              <a:gd name="connsiteY4" fmla="*/ 6488130 h 6488130"/>
              <a:gd name="connsiteX0" fmla="*/ 0 w 7467161"/>
              <a:gd name="connsiteY0" fmla="*/ 6488130 h 6488130"/>
              <a:gd name="connsiteX1" fmla="*/ 1878898 w 7467161"/>
              <a:gd name="connsiteY1" fmla="*/ 0 h 6488130"/>
              <a:gd name="connsiteX2" fmla="*/ 7467161 w 7467161"/>
              <a:gd name="connsiteY2" fmla="*/ 0 h 6488130"/>
              <a:gd name="connsiteX3" fmla="*/ 7465888 w 7467161"/>
              <a:gd name="connsiteY3" fmla="*/ 6488130 h 6488130"/>
              <a:gd name="connsiteX4" fmla="*/ 0 w 7467161"/>
              <a:gd name="connsiteY4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878898 w 7467161"/>
              <a:gd name="connsiteY2" fmla="*/ 0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1991914 w 7467161"/>
              <a:gd name="connsiteY2" fmla="*/ 450636 h 6488130"/>
              <a:gd name="connsiteX3" fmla="*/ 3041150 w 7467161"/>
              <a:gd name="connsiteY3" fmla="*/ 0 h 6488130"/>
              <a:gd name="connsiteX4" fmla="*/ 7467161 w 7467161"/>
              <a:gd name="connsiteY4" fmla="*/ 0 h 6488130"/>
              <a:gd name="connsiteX5" fmla="*/ 7465888 w 7467161"/>
              <a:gd name="connsiteY5" fmla="*/ 6488130 h 6488130"/>
              <a:gd name="connsiteX6" fmla="*/ 0 w 7467161"/>
              <a:gd name="connsiteY6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41150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  <a:gd name="connsiteX0" fmla="*/ 0 w 7467161"/>
              <a:gd name="connsiteY0" fmla="*/ 6488130 h 6488130"/>
              <a:gd name="connsiteX1" fmla="*/ 1438381 w 7467161"/>
              <a:gd name="connsiteY1" fmla="*/ 1515775 h 6488130"/>
              <a:gd name="connsiteX2" fmla="*/ 3091694 w 7467161"/>
              <a:gd name="connsiteY2" fmla="*/ 0 h 6488130"/>
              <a:gd name="connsiteX3" fmla="*/ 7467161 w 7467161"/>
              <a:gd name="connsiteY3" fmla="*/ 0 h 6488130"/>
              <a:gd name="connsiteX4" fmla="*/ 7465888 w 7467161"/>
              <a:gd name="connsiteY4" fmla="*/ 6488130 h 6488130"/>
              <a:gd name="connsiteX5" fmla="*/ 0 w 7467161"/>
              <a:gd name="connsiteY5" fmla="*/ 6488130 h 648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7161" h="6488130">
                <a:moveTo>
                  <a:pt x="0" y="6488130"/>
                </a:moveTo>
                <a:lnTo>
                  <a:pt x="1438381" y="1515775"/>
                </a:lnTo>
                <a:cubicBezTo>
                  <a:pt x="1830364" y="374874"/>
                  <a:pt x="2293671" y="703"/>
                  <a:pt x="3091694" y="0"/>
                </a:cubicBezTo>
                <a:lnTo>
                  <a:pt x="7467161" y="0"/>
                </a:lnTo>
                <a:cubicBezTo>
                  <a:pt x="7466737" y="2162710"/>
                  <a:pt x="7466312" y="4325420"/>
                  <a:pt x="7465888" y="6488130"/>
                </a:cubicBezTo>
                <a:lnTo>
                  <a:pt x="0" y="64881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2667881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tx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E2253-33FC-721D-5FFA-1033B8DB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021806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BEB69-15B5-E8E4-3BB8-B0116157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6444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2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2916F0F-94F8-0C15-0125-5E10774D9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49" y="1"/>
            <a:ext cx="7605711" cy="6881038"/>
          </a:xfrm>
          <a:custGeom>
            <a:avLst/>
            <a:gdLst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652303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30231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5435843"/>
              <a:gd name="connsiteY0" fmla="*/ 0 h 6858000"/>
              <a:gd name="connsiteX1" fmla="*/ 5435843 w 5435843"/>
              <a:gd name="connsiteY1" fmla="*/ 0 h 6858000"/>
              <a:gd name="connsiteX2" fmla="*/ 5232718 w 5435843"/>
              <a:gd name="connsiteY2" fmla="*/ 741755 h 6858000"/>
              <a:gd name="connsiteX3" fmla="*/ 3292158 w 5435843"/>
              <a:gd name="connsiteY3" fmla="*/ 6858000 h 6858000"/>
              <a:gd name="connsiteX4" fmla="*/ 0 w 5435843"/>
              <a:gd name="connsiteY4" fmla="*/ 6858000 h 6858000"/>
              <a:gd name="connsiteX5" fmla="*/ 0 w 54358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87278 w 6502643"/>
              <a:gd name="connsiteY2" fmla="*/ 139199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785678 w 6502643"/>
              <a:gd name="connsiteY2" fmla="*/ 13818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4439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7589763"/>
              <a:gd name="connsiteY0" fmla="*/ 0 h 6858000"/>
              <a:gd name="connsiteX1" fmla="*/ 7589763 w 7589763"/>
              <a:gd name="connsiteY1" fmla="*/ 0 h 6858000"/>
              <a:gd name="connsiteX2" fmla="*/ 5913438 w 7589763"/>
              <a:gd name="connsiteY2" fmla="*/ 1544395 h 6858000"/>
              <a:gd name="connsiteX3" fmla="*/ 4358958 w 7589763"/>
              <a:gd name="connsiteY3" fmla="*/ 6858000 h 6858000"/>
              <a:gd name="connsiteX4" fmla="*/ 1087120 w 7589763"/>
              <a:gd name="connsiteY4" fmla="*/ 6858000 h 6858000"/>
              <a:gd name="connsiteX5" fmla="*/ 0 w 7589763"/>
              <a:gd name="connsiteY5" fmla="*/ 0 h 6858000"/>
              <a:gd name="connsiteX0" fmla="*/ 0 w 7589763"/>
              <a:gd name="connsiteY0" fmla="*/ 0 h 6868160"/>
              <a:gd name="connsiteX1" fmla="*/ 7589763 w 7589763"/>
              <a:gd name="connsiteY1" fmla="*/ 0 h 6868160"/>
              <a:gd name="connsiteX2" fmla="*/ 5913438 w 7589763"/>
              <a:gd name="connsiteY2" fmla="*/ 1544395 h 6868160"/>
              <a:gd name="connsiteX3" fmla="*/ 4358958 w 7589763"/>
              <a:gd name="connsiteY3" fmla="*/ 6858000 h 6868160"/>
              <a:gd name="connsiteX4" fmla="*/ 10160 w 7589763"/>
              <a:gd name="connsiteY4" fmla="*/ 6868160 h 6868160"/>
              <a:gd name="connsiteX5" fmla="*/ 0 w 7589763"/>
              <a:gd name="connsiteY5" fmla="*/ 0 h 6868160"/>
              <a:gd name="connsiteX0" fmla="*/ 0 w 7589763"/>
              <a:gd name="connsiteY0" fmla="*/ 0 h 6870879"/>
              <a:gd name="connsiteX1" fmla="*/ 7589763 w 7589763"/>
              <a:gd name="connsiteY1" fmla="*/ 0 h 6870879"/>
              <a:gd name="connsiteX2" fmla="*/ 5913438 w 7589763"/>
              <a:gd name="connsiteY2" fmla="*/ 1544395 h 6870879"/>
              <a:gd name="connsiteX3" fmla="*/ 4358958 w 7589763"/>
              <a:gd name="connsiteY3" fmla="*/ 6870879 h 6870879"/>
              <a:gd name="connsiteX4" fmla="*/ 10160 w 7589763"/>
              <a:gd name="connsiteY4" fmla="*/ 6868160 h 6870879"/>
              <a:gd name="connsiteX5" fmla="*/ 0 w 7589763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15948 w 7605711"/>
              <a:gd name="connsiteY0" fmla="*/ 0 h 6881038"/>
              <a:gd name="connsiteX1" fmla="*/ 7605711 w 7605711"/>
              <a:gd name="connsiteY1" fmla="*/ 0 h 6881038"/>
              <a:gd name="connsiteX2" fmla="*/ 5929386 w 7605711"/>
              <a:gd name="connsiteY2" fmla="*/ 1544395 h 6881038"/>
              <a:gd name="connsiteX3" fmla="*/ 4374906 w 7605711"/>
              <a:gd name="connsiteY3" fmla="*/ 6870879 h 6881038"/>
              <a:gd name="connsiteX4" fmla="*/ 350 w 7605711"/>
              <a:gd name="connsiteY4" fmla="*/ 6881038 h 6881038"/>
              <a:gd name="connsiteX5" fmla="*/ 15948 w 7605711"/>
              <a:gd name="connsiteY5" fmla="*/ 0 h 68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5711" h="6881038">
                <a:moveTo>
                  <a:pt x="15948" y="0"/>
                </a:moveTo>
                <a:lnTo>
                  <a:pt x="7605711" y="0"/>
                </a:lnTo>
                <a:cubicBezTo>
                  <a:pt x="6359443" y="165972"/>
                  <a:pt x="6007254" y="1317463"/>
                  <a:pt x="5929386" y="1544395"/>
                </a:cubicBezTo>
                <a:cubicBezTo>
                  <a:pt x="5279146" y="3732157"/>
                  <a:pt x="5766826" y="2071997"/>
                  <a:pt x="4374906" y="6870879"/>
                </a:cubicBezTo>
                <a:lnTo>
                  <a:pt x="350" y="6881038"/>
                </a:lnTo>
                <a:cubicBezTo>
                  <a:pt x="-3037" y="4630288"/>
                  <a:pt x="19335" y="2289387"/>
                  <a:pt x="159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Ins="1371600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536" y="2667881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3BFC4-8B73-A4DC-FFC1-14EC1283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080918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87644-4CE7-0899-A8C9-7C5E766B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0875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67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45B0236-70B3-995F-30E1-13C50EEFA3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49" y="1"/>
            <a:ext cx="7605711" cy="6881038"/>
          </a:xfrm>
          <a:custGeom>
            <a:avLst/>
            <a:gdLst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652303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30231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5435843"/>
              <a:gd name="connsiteY0" fmla="*/ 0 h 6858000"/>
              <a:gd name="connsiteX1" fmla="*/ 5435843 w 5435843"/>
              <a:gd name="connsiteY1" fmla="*/ 0 h 6858000"/>
              <a:gd name="connsiteX2" fmla="*/ 5232718 w 5435843"/>
              <a:gd name="connsiteY2" fmla="*/ 741755 h 6858000"/>
              <a:gd name="connsiteX3" fmla="*/ 3292158 w 5435843"/>
              <a:gd name="connsiteY3" fmla="*/ 6858000 h 6858000"/>
              <a:gd name="connsiteX4" fmla="*/ 0 w 5435843"/>
              <a:gd name="connsiteY4" fmla="*/ 6858000 h 6858000"/>
              <a:gd name="connsiteX5" fmla="*/ 0 w 54358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87278 w 6502643"/>
              <a:gd name="connsiteY2" fmla="*/ 139199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785678 w 6502643"/>
              <a:gd name="connsiteY2" fmla="*/ 13818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4439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7589763"/>
              <a:gd name="connsiteY0" fmla="*/ 0 h 6858000"/>
              <a:gd name="connsiteX1" fmla="*/ 7589763 w 7589763"/>
              <a:gd name="connsiteY1" fmla="*/ 0 h 6858000"/>
              <a:gd name="connsiteX2" fmla="*/ 5913438 w 7589763"/>
              <a:gd name="connsiteY2" fmla="*/ 1544395 h 6858000"/>
              <a:gd name="connsiteX3" fmla="*/ 4358958 w 7589763"/>
              <a:gd name="connsiteY3" fmla="*/ 6858000 h 6858000"/>
              <a:gd name="connsiteX4" fmla="*/ 1087120 w 7589763"/>
              <a:gd name="connsiteY4" fmla="*/ 6858000 h 6858000"/>
              <a:gd name="connsiteX5" fmla="*/ 0 w 7589763"/>
              <a:gd name="connsiteY5" fmla="*/ 0 h 6858000"/>
              <a:gd name="connsiteX0" fmla="*/ 0 w 7589763"/>
              <a:gd name="connsiteY0" fmla="*/ 0 h 6868160"/>
              <a:gd name="connsiteX1" fmla="*/ 7589763 w 7589763"/>
              <a:gd name="connsiteY1" fmla="*/ 0 h 6868160"/>
              <a:gd name="connsiteX2" fmla="*/ 5913438 w 7589763"/>
              <a:gd name="connsiteY2" fmla="*/ 1544395 h 6868160"/>
              <a:gd name="connsiteX3" fmla="*/ 4358958 w 7589763"/>
              <a:gd name="connsiteY3" fmla="*/ 6858000 h 6868160"/>
              <a:gd name="connsiteX4" fmla="*/ 10160 w 7589763"/>
              <a:gd name="connsiteY4" fmla="*/ 6868160 h 6868160"/>
              <a:gd name="connsiteX5" fmla="*/ 0 w 7589763"/>
              <a:gd name="connsiteY5" fmla="*/ 0 h 6868160"/>
              <a:gd name="connsiteX0" fmla="*/ 0 w 7589763"/>
              <a:gd name="connsiteY0" fmla="*/ 0 h 6870879"/>
              <a:gd name="connsiteX1" fmla="*/ 7589763 w 7589763"/>
              <a:gd name="connsiteY1" fmla="*/ 0 h 6870879"/>
              <a:gd name="connsiteX2" fmla="*/ 5913438 w 7589763"/>
              <a:gd name="connsiteY2" fmla="*/ 1544395 h 6870879"/>
              <a:gd name="connsiteX3" fmla="*/ 4358958 w 7589763"/>
              <a:gd name="connsiteY3" fmla="*/ 6870879 h 6870879"/>
              <a:gd name="connsiteX4" fmla="*/ 10160 w 7589763"/>
              <a:gd name="connsiteY4" fmla="*/ 6868160 h 6870879"/>
              <a:gd name="connsiteX5" fmla="*/ 0 w 7589763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15948 w 7605711"/>
              <a:gd name="connsiteY0" fmla="*/ 0 h 6881038"/>
              <a:gd name="connsiteX1" fmla="*/ 7605711 w 7605711"/>
              <a:gd name="connsiteY1" fmla="*/ 0 h 6881038"/>
              <a:gd name="connsiteX2" fmla="*/ 5929386 w 7605711"/>
              <a:gd name="connsiteY2" fmla="*/ 1544395 h 6881038"/>
              <a:gd name="connsiteX3" fmla="*/ 4374906 w 7605711"/>
              <a:gd name="connsiteY3" fmla="*/ 6870879 h 6881038"/>
              <a:gd name="connsiteX4" fmla="*/ 350 w 7605711"/>
              <a:gd name="connsiteY4" fmla="*/ 6881038 h 6881038"/>
              <a:gd name="connsiteX5" fmla="*/ 15948 w 7605711"/>
              <a:gd name="connsiteY5" fmla="*/ 0 h 68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5711" h="6881038">
                <a:moveTo>
                  <a:pt x="15948" y="0"/>
                </a:moveTo>
                <a:lnTo>
                  <a:pt x="7605711" y="0"/>
                </a:lnTo>
                <a:cubicBezTo>
                  <a:pt x="6359443" y="165972"/>
                  <a:pt x="6007254" y="1317463"/>
                  <a:pt x="5929386" y="1544395"/>
                </a:cubicBezTo>
                <a:cubicBezTo>
                  <a:pt x="5279146" y="3732157"/>
                  <a:pt x="5766826" y="2071997"/>
                  <a:pt x="4374906" y="6870879"/>
                </a:cubicBezTo>
                <a:lnTo>
                  <a:pt x="350" y="6881038"/>
                </a:lnTo>
                <a:cubicBezTo>
                  <a:pt x="-3037" y="4630288"/>
                  <a:pt x="19335" y="2289387"/>
                  <a:pt x="159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Ins="1371600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552" y="2670048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215D-080F-855B-1A4C-34E73812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14508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8EAA4-67D5-7381-604E-B98B2E77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30665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5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7F4DEDA-A8F2-A5C1-3C10-87EFE7E77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6466" y="0"/>
            <a:ext cx="7865534" cy="6858000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67571DF-B894-0B20-69D3-B3EB864607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949" y="1"/>
            <a:ext cx="7605711" cy="6881038"/>
          </a:xfrm>
          <a:custGeom>
            <a:avLst/>
            <a:gdLst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652303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30231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6523038"/>
              <a:gd name="connsiteY0" fmla="*/ 0 h 6858000"/>
              <a:gd name="connsiteX1" fmla="*/ 5435843 w 6523038"/>
              <a:gd name="connsiteY1" fmla="*/ 0 h 6858000"/>
              <a:gd name="connsiteX2" fmla="*/ 6523038 w 6523038"/>
              <a:gd name="connsiteY2" fmla="*/ 1087195 h 6858000"/>
              <a:gd name="connsiteX3" fmla="*/ 3292158 w 6523038"/>
              <a:gd name="connsiteY3" fmla="*/ 6858000 h 6858000"/>
              <a:gd name="connsiteX4" fmla="*/ 0 w 6523038"/>
              <a:gd name="connsiteY4" fmla="*/ 6858000 h 6858000"/>
              <a:gd name="connsiteX5" fmla="*/ 0 w 6523038"/>
              <a:gd name="connsiteY5" fmla="*/ 0 h 6858000"/>
              <a:gd name="connsiteX0" fmla="*/ 0 w 5435843"/>
              <a:gd name="connsiteY0" fmla="*/ 0 h 6858000"/>
              <a:gd name="connsiteX1" fmla="*/ 5435843 w 5435843"/>
              <a:gd name="connsiteY1" fmla="*/ 0 h 6858000"/>
              <a:gd name="connsiteX2" fmla="*/ 5232718 w 5435843"/>
              <a:gd name="connsiteY2" fmla="*/ 741755 h 6858000"/>
              <a:gd name="connsiteX3" fmla="*/ 3292158 w 5435843"/>
              <a:gd name="connsiteY3" fmla="*/ 6858000 h 6858000"/>
              <a:gd name="connsiteX4" fmla="*/ 0 w 5435843"/>
              <a:gd name="connsiteY4" fmla="*/ 6858000 h 6858000"/>
              <a:gd name="connsiteX5" fmla="*/ 0 w 54358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5232718 w 6502643"/>
              <a:gd name="connsiteY2" fmla="*/ 74175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988878 w 6502643"/>
              <a:gd name="connsiteY2" fmla="*/ 120911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87278 w 6502643"/>
              <a:gd name="connsiteY2" fmla="*/ 139199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785678 w 6502643"/>
              <a:gd name="connsiteY2" fmla="*/ 13818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9215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3423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6502643"/>
              <a:gd name="connsiteY0" fmla="*/ 0 h 6858000"/>
              <a:gd name="connsiteX1" fmla="*/ 6502643 w 6502643"/>
              <a:gd name="connsiteY1" fmla="*/ 0 h 6858000"/>
              <a:gd name="connsiteX2" fmla="*/ 4826318 w 6502643"/>
              <a:gd name="connsiteY2" fmla="*/ 1544395 h 6858000"/>
              <a:gd name="connsiteX3" fmla="*/ 3271838 w 6502643"/>
              <a:gd name="connsiteY3" fmla="*/ 6858000 h 6858000"/>
              <a:gd name="connsiteX4" fmla="*/ 0 w 6502643"/>
              <a:gd name="connsiteY4" fmla="*/ 6858000 h 6858000"/>
              <a:gd name="connsiteX5" fmla="*/ 0 w 6502643"/>
              <a:gd name="connsiteY5" fmla="*/ 0 h 6858000"/>
              <a:gd name="connsiteX0" fmla="*/ 0 w 7589763"/>
              <a:gd name="connsiteY0" fmla="*/ 0 h 6858000"/>
              <a:gd name="connsiteX1" fmla="*/ 7589763 w 7589763"/>
              <a:gd name="connsiteY1" fmla="*/ 0 h 6858000"/>
              <a:gd name="connsiteX2" fmla="*/ 5913438 w 7589763"/>
              <a:gd name="connsiteY2" fmla="*/ 1544395 h 6858000"/>
              <a:gd name="connsiteX3" fmla="*/ 4358958 w 7589763"/>
              <a:gd name="connsiteY3" fmla="*/ 6858000 h 6858000"/>
              <a:gd name="connsiteX4" fmla="*/ 1087120 w 7589763"/>
              <a:gd name="connsiteY4" fmla="*/ 6858000 h 6858000"/>
              <a:gd name="connsiteX5" fmla="*/ 0 w 7589763"/>
              <a:gd name="connsiteY5" fmla="*/ 0 h 6858000"/>
              <a:gd name="connsiteX0" fmla="*/ 0 w 7589763"/>
              <a:gd name="connsiteY0" fmla="*/ 0 h 6868160"/>
              <a:gd name="connsiteX1" fmla="*/ 7589763 w 7589763"/>
              <a:gd name="connsiteY1" fmla="*/ 0 h 6868160"/>
              <a:gd name="connsiteX2" fmla="*/ 5913438 w 7589763"/>
              <a:gd name="connsiteY2" fmla="*/ 1544395 h 6868160"/>
              <a:gd name="connsiteX3" fmla="*/ 4358958 w 7589763"/>
              <a:gd name="connsiteY3" fmla="*/ 6858000 h 6868160"/>
              <a:gd name="connsiteX4" fmla="*/ 10160 w 7589763"/>
              <a:gd name="connsiteY4" fmla="*/ 6868160 h 6868160"/>
              <a:gd name="connsiteX5" fmla="*/ 0 w 7589763"/>
              <a:gd name="connsiteY5" fmla="*/ 0 h 6868160"/>
              <a:gd name="connsiteX0" fmla="*/ 0 w 7589763"/>
              <a:gd name="connsiteY0" fmla="*/ 0 h 6870879"/>
              <a:gd name="connsiteX1" fmla="*/ 7589763 w 7589763"/>
              <a:gd name="connsiteY1" fmla="*/ 0 h 6870879"/>
              <a:gd name="connsiteX2" fmla="*/ 5913438 w 7589763"/>
              <a:gd name="connsiteY2" fmla="*/ 1544395 h 6870879"/>
              <a:gd name="connsiteX3" fmla="*/ 4358958 w 7589763"/>
              <a:gd name="connsiteY3" fmla="*/ 6870879 h 6870879"/>
              <a:gd name="connsiteX4" fmla="*/ 10160 w 7589763"/>
              <a:gd name="connsiteY4" fmla="*/ 6868160 h 6870879"/>
              <a:gd name="connsiteX5" fmla="*/ 0 w 7589763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3461 w 7593224"/>
              <a:gd name="connsiteY0" fmla="*/ 0 h 6870879"/>
              <a:gd name="connsiteX1" fmla="*/ 7593224 w 7593224"/>
              <a:gd name="connsiteY1" fmla="*/ 0 h 6870879"/>
              <a:gd name="connsiteX2" fmla="*/ 5916899 w 7593224"/>
              <a:gd name="connsiteY2" fmla="*/ 1544395 h 6870879"/>
              <a:gd name="connsiteX3" fmla="*/ 4362419 w 7593224"/>
              <a:gd name="connsiteY3" fmla="*/ 6870879 h 6870879"/>
              <a:gd name="connsiteX4" fmla="*/ 742 w 7593224"/>
              <a:gd name="connsiteY4" fmla="*/ 6868160 h 6870879"/>
              <a:gd name="connsiteX5" fmla="*/ 3461 w 7593224"/>
              <a:gd name="connsiteY5" fmla="*/ 0 h 6870879"/>
              <a:gd name="connsiteX0" fmla="*/ 15948 w 7605711"/>
              <a:gd name="connsiteY0" fmla="*/ 0 h 6881038"/>
              <a:gd name="connsiteX1" fmla="*/ 7605711 w 7605711"/>
              <a:gd name="connsiteY1" fmla="*/ 0 h 6881038"/>
              <a:gd name="connsiteX2" fmla="*/ 5929386 w 7605711"/>
              <a:gd name="connsiteY2" fmla="*/ 1544395 h 6881038"/>
              <a:gd name="connsiteX3" fmla="*/ 4374906 w 7605711"/>
              <a:gd name="connsiteY3" fmla="*/ 6870879 h 6881038"/>
              <a:gd name="connsiteX4" fmla="*/ 350 w 7605711"/>
              <a:gd name="connsiteY4" fmla="*/ 6881038 h 6881038"/>
              <a:gd name="connsiteX5" fmla="*/ 15948 w 7605711"/>
              <a:gd name="connsiteY5" fmla="*/ 0 h 68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5711" h="6881038">
                <a:moveTo>
                  <a:pt x="15948" y="0"/>
                </a:moveTo>
                <a:lnTo>
                  <a:pt x="7605711" y="0"/>
                </a:lnTo>
                <a:cubicBezTo>
                  <a:pt x="6359443" y="165972"/>
                  <a:pt x="6007254" y="1317463"/>
                  <a:pt x="5929386" y="1544395"/>
                </a:cubicBezTo>
                <a:cubicBezTo>
                  <a:pt x="5279146" y="3732157"/>
                  <a:pt x="5766826" y="2071997"/>
                  <a:pt x="4374906" y="6870879"/>
                </a:cubicBezTo>
                <a:lnTo>
                  <a:pt x="350" y="6881038"/>
                </a:lnTo>
                <a:cubicBezTo>
                  <a:pt x="-3037" y="4630288"/>
                  <a:pt x="19335" y="2289387"/>
                  <a:pt x="159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Ins="1371600"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759A0-A3A6-12E2-7075-B4241988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552" y="2667881"/>
            <a:ext cx="4449121" cy="1603518"/>
          </a:xfrm>
        </p:spPr>
        <p:txBody>
          <a:bodyPr anchor="t"/>
          <a:lstStyle>
            <a:lvl1pPr>
              <a:defRPr sz="4500" b="0" i="0">
                <a:solidFill>
                  <a:schemeClr val="tx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EC2DD-8119-DBEC-E160-31BD1963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14508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2B785-3F18-E370-4918-FE27F8CE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0875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63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18D610F-8173-E6E0-4F77-96804E2C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8A1C9-4496-030A-B9E6-0ABECB54B2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1325" y="3003790"/>
            <a:ext cx="4972050" cy="1369606"/>
          </a:xfrm>
        </p:spPr>
        <p:txBody>
          <a:bodyPr anchor="ctr">
            <a:spAutoFit/>
          </a:bodyPr>
          <a:lstStyle>
            <a:lvl1pPr>
              <a:spcBef>
                <a:spcPts val="0"/>
              </a:spcBef>
              <a:spcAft>
                <a:spcPts val="1800"/>
              </a:spcAft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9525" indent="0">
              <a:spcBef>
                <a:spcPts val="600"/>
              </a:spcBef>
              <a:buNone/>
              <a:tabLst/>
              <a:defRPr sz="2200">
                <a:solidFill>
                  <a:schemeClr val="bg1"/>
                </a:solidFill>
              </a:defRPr>
            </a:lvl2pPr>
            <a:lvl3pPr marL="9525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9525" indent="0">
              <a:buNone/>
              <a:tabLst/>
              <a:defRPr sz="1200">
                <a:solidFill>
                  <a:schemeClr val="bg1"/>
                </a:solidFill>
              </a:defRPr>
            </a:lvl4pPr>
            <a:lvl5pPr marL="9525" indent="0">
              <a:buNone/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 Text</a:t>
            </a:r>
          </a:p>
          <a:p>
            <a:pPr lvl="1"/>
            <a:r>
              <a:rPr lang="en-US"/>
              <a:t>Agenda Items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1E2C05-149C-620B-1D60-B6FD0FB37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674" y="7032792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05F8DB-1576-431D-6A7E-C753CCCD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94833" y="6306246"/>
            <a:ext cx="44363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F82F7-8817-69C4-D2FE-C72936238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52188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65" y="283464"/>
            <a:ext cx="7635240" cy="77724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1590806"/>
            <a:ext cx="8103536" cy="44342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5AA16-0D85-09A0-C84D-660F5C19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25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E39A7A93-14CE-9A53-C07F-BC16B1909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6098" y="0"/>
            <a:ext cx="6075079" cy="6868048"/>
          </a:xfrm>
          <a:custGeom>
            <a:avLst/>
            <a:gdLst>
              <a:gd name="connsiteX0" fmla="*/ 1015491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1015491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0 w 6092825"/>
              <a:gd name="connsiteY7" fmla="*/ 1015491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647929 w 6092825"/>
              <a:gd name="connsiteY7" fmla="*/ 2954822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58000"/>
              <a:gd name="connsiteX1" fmla="*/ 6092825 w 6092825"/>
              <a:gd name="connsiteY1" fmla="*/ 0 h 6858000"/>
              <a:gd name="connsiteX2" fmla="*/ 6092825 w 6092825"/>
              <a:gd name="connsiteY2" fmla="*/ 0 h 6858000"/>
              <a:gd name="connsiteX3" fmla="*/ 6092825 w 6092825"/>
              <a:gd name="connsiteY3" fmla="*/ 5842509 h 6858000"/>
              <a:gd name="connsiteX4" fmla="*/ 5077334 w 6092825"/>
              <a:gd name="connsiteY4" fmla="*/ 6858000 h 6858000"/>
              <a:gd name="connsiteX5" fmla="*/ 0 w 6092825"/>
              <a:gd name="connsiteY5" fmla="*/ 6858000 h 6858000"/>
              <a:gd name="connsiteX6" fmla="*/ 0 w 6092825"/>
              <a:gd name="connsiteY6" fmla="*/ 6858000 h 6858000"/>
              <a:gd name="connsiteX7" fmla="*/ 1708219 w 6092825"/>
              <a:gd name="connsiteY7" fmla="*/ 2663420 h 6858000"/>
              <a:gd name="connsiteX8" fmla="*/ 4040045 w 6092825"/>
              <a:gd name="connsiteY8" fmla="*/ 0 h 6858000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92825 w 6092825"/>
              <a:gd name="connsiteY3" fmla="*/ 5842509 h 6868048"/>
              <a:gd name="connsiteX4" fmla="*/ 5077334 w 6092825"/>
              <a:gd name="connsiteY4" fmla="*/ 6858000 h 6868048"/>
              <a:gd name="connsiteX5" fmla="*/ 0 w 6092825"/>
              <a:gd name="connsiteY5" fmla="*/ 6858000 h 6868048"/>
              <a:gd name="connsiteX6" fmla="*/ 401935 w 6092825"/>
              <a:gd name="connsiteY6" fmla="*/ 6868048 h 6868048"/>
              <a:gd name="connsiteX7" fmla="*/ 1708219 w 6092825"/>
              <a:gd name="connsiteY7" fmla="*/ 2663420 h 6868048"/>
              <a:gd name="connsiteX8" fmla="*/ 4040045 w 6092825"/>
              <a:gd name="connsiteY8" fmla="*/ 0 h 6868048"/>
              <a:gd name="connsiteX0" fmla="*/ 4040045 w 6319564"/>
              <a:gd name="connsiteY0" fmla="*/ 0 h 6868048"/>
              <a:gd name="connsiteX1" fmla="*/ 6092825 w 6319564"/>
              <a:gd name="connsiteY1" fmla="*/ 0 h 6868048"/>
              <a:gd name="connsiteX2" fmla="*/ 6092825 w 6319564"/>
              <a:gd name="connsiteY2" fmla="*/ 0 h 6868048"/>
              <a:gd name="connsiteX3" fmla="*/ 6092825 w 6319564"/>
              <a:gd name="connsiteY3" fmla="*/ 5842509 h 6868048"/>
              <a:gd name="connsiteX4" fmla="*/ 6062072 w 6319564"/>
              <a:gd name="connsiteY4" fmla="*/ 6858000 h 6868048"/>
              <a:gd name="connsiteX5" fmla="*/ 0 w 6319564"/>
              <a:gd name="connsiteY5" fmla="*/ 6858000 h 6868048"/>
              <a:gd name="connsiteX6" fmla="*/ 401935 w 6319564"/>
              <a:gd name="connsiteY6" fmla="*/ 6868048 h 6868048"/>
              <a:gd name="connsiteX7" fmla="*/ 1708219 w 6319564"/>
              <a:gd name="connsiteY7" fmla="*/ 2663420 h 6868048"/>
              <a:gd name="connsiteX8" fmla="*/ 4040045 w 6319564"/>
              <a:gd name="connsiteY8" fmla="*/ 0 h 6868048"/>
              <a:gd name="connsiteX0" fmla="*/ 4040045 w 6093432"/>
              <a:gd name="connsiteY0" fmla="*/ 0 h 6868048"/>
              <a:gd name="connsiteX1" fmla="*/ 6092825 w 6093432"/>
              <a:gd name="connsiteY1" fmla="*/ 0 h 6868048"/>
              <a:gd name="connsiteX2" fmla="*/ 6092825 w 6093432"/>
              <a:gd name="connsiteY2" fmla="*/ 0 h 6868048"/>
              <a:gd name="connsiteX3" fmla="*/ 6092825 w 6093432"/>
              <a:gd name="connsiteY3" fmla="*/ 5842509 h 6868048"/>
              <a:gd name="connsiteX4" fmla="*/ 6062072 w 6093432"/>
              <a:gd name="connsiteY4" fmla="*/ 6858000 h 6868048"/>
              <a:gd name="connsiteX5" fmla="*/ 0 w 6093432"/>
              <a:gd name="connsiteY5" fmla="*/ 6858000 h 6868048"/>
              <a:gd name="connsiteX6" fmla="*/ 401935 w 6093432"/>
              <a:gd name="connsiteY6" fmla="*/ 6868048 h 6868048"/>
              <a:gd name="connsiteX7" fmla="*/ 1708219 w 6093432"/>
              <a:gd name="connsiteY7" fmla="*/ 2663420 h 6868048"/>
              <a:gd name="connsiteX8" fmla="*/ 4040045 w 6093432"/>
              <a:gd name="connsiteY8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62072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2825"/>
              <a:gd name="connsiteY0" fmla="*/ 0 h 6868048"/>
              <a:gd name="connsiteX1" fmla="*/ 6092825 w 6092825"/>
              <a:gd name="connsiteY1" fmla="*/ 0 h 6868048"/>
              <a:gd name="connsiteX2" fmla="*/ 6092825 w 6092825"/>
              <a:gd name="connsiteY2" fmla="*/ 0 h 6868048"/>
              <a:gd name="connsiteX3" fmla="*/ 6082169 w 6092825"/>
              <a:gd name="connsiteY3" fmla="*/ 6858000 h 6868048"/>
              <a:gd name="connsiteX4" fmla="*/ 0 w 6092825"/>
              <a:gd name="connsiteY4" fmla="*/ 6858000 h 6868048"/>
              <a:gd name="connsiteX5" fmla="*/ 401935 w 6092825"/>
              <a:gd name="connsiteY5" fmla="*/ 6868048 h 6868048"/>
              <a:gd name="connsiteX6" fmla="*/ 1708219 w 6092825"/>
              <a:gd name="connsiteY6" fmla="*/ 2663420 h 6868048"/>
              <a:gd name="connsiteX7" fmla="*/ 4040045 w 6092825"/>
              <a:gd name="connsiteY7" fmla="*/ 0 h 6868048"/>
              <a:gd name="connsiteX0" fmla="*/ 4040045 w 6095176"/>
              <a:gd name="connsiteY0" fmla="*/ 0 h 6868048"/>
              <a:gd name="connsiteX1" fmla="*/ 6092825 w 6095176"/>
              <a:gd name="connsiteY1" fmla="*/ 0 h 6868048"/>
              <a:gd name="connsiteX2" fmla="*/ 6092825 w 6095176"/>
              <a:gd name="connsiteY2" fmla="*/ 0 h 6868048"/>
              <a:gd name="connsiteX3" fmla="*/ 6082169 w 6095176"/>
              <a:gd name="connsiteY3" fmla="*/ 6858000 h 6868048"/>
              <a:gd name="connsiteX4" fmla="*/ 0 w 6095176"/>
              <a:gd name="connsiteY4" fmla="*/ 6858000 h 6868048"/>
              <a:gd name="connsiteX5" fmla="*/ 401935 w 6095176"/>
              <a:gd name="connsiteY5" fmla="*/ 6868048 h 6868048"/>
              <a:gd name="connsiteX6" fmla="*/ 1708219 w 6095176"/>
              <a:gd name="connsiteY6" fmla="*/ 2663420 h 6868048"/>
              <a:gd name="connsiteX7" fmla="*/ 4040045 w 6095176"/>
              <a:gd name="connsiteY7" fmla="*/ 0 h 6868048"/>
              <a:gd name="connsiteX0" fmla="*/ 4040045 w 6095176"/>
              <a:gd name="connsiteY0" fmla="*/ 0 h 6858000"/>
              <a:gd name="connsiteX1" fmla="*/ 6092825 w 6095176"/>
              <a:gd name="connsiteY1" fmla="*/ 0 h 6858000"/>
              <a:gd name="connsiteX2" fmla="*/ 6092825 w 6095176"/>
              <a:gd name="connsiteY2" fmla="*/ 0 h 6858000"/>
              <a:gd name="connsiteX3" fmla="*/ 6082169 w 6095176"/>
              <a:gd name="connsiteY3" fmla="*/ 6858000 h 6858000"/>
              <a:gd name="connsiteX4" fmla="*/ 0 w 6095176"/>
              <a:gd name="connsiteY4" fmla="*/ 6858000 h 6858000"/>
              <a:gd name="connsiteX5" fmla="*/ 281355 w 6095176"/>
              <a:gd name="connsiteY5" fmla="*/ 6506308 h 6858000"/>
              <a:gd name="connsiteX6" fmla="*/ 1708219 w 6095176"/>
              <a:gd name="connsiteY6" fmla="*/ 2663420 h 6858000"/>
              <a:gd name="connsiteX7" fmla="*/ 4040045 w 6095176"/>
              <a:gd name="connsiteY7" fmla="*/ 0 h 6858000"/>
              <a:gd name="connsiteX0" fmla="*/ 3758690 w 5813821"/>
              <a:gd name="connsiteY0" fmla="*/ 0 h 6868048"/>
              <a:gd name="connsiteX1" fmla="*/ 5811470 w 5813821"/>
              <a:gd name="connsiteY1" fmla="*/ 0 h 6868048"/>
              <a:gd name="connsiteX2" fmla="*/ 5811470 w 5813821"/>
              <a:gd name="connsiteY2" fmla="*/ 0 h 6868048"/>
              <a:gd name="connsiteX3" fmla="*/ 5800814 w 5813821"/>
              <a:gd name="connsiteY3" fmla="*/ 6858000 h 6868048"/>
              <a:gd name="connsiteX4" fmla="*/ 100483 w 5813821"/>
              <a:gd name="connsiteY4" fmla="*/ 6868048 h 6868048"/>
              <a:gd name="connsiteX5" fmla="*/ 0 w 5813821"/>
              <a:gd name="connsiteY5" fmla="*/ 6506308 h 6868048"/>
              <a:gd name="connsiteX6" fmla="*/ 1426864 w 5813821"/>
              <a:gd name="connsiteY6" fmla="*/ 2663420 h 6868048"/>
              <a:gd name="connsiteX7" fmla="*/ 3758690 w 581382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048"/>
              <a:gd name="connsiteX1" fmla="*/ 6112920 w 6115271"/>
              <a:gd name="connsiteY1" fmla="*/ 0 h 6868048"/>
              <a:gd name="connsiteX2" fmla="*/ 6112920 w 6115271"/>
              <a:gd name="connsiteY2" fmla="*/ 0 h 6868048"/>
              <a:gd name="connsiteX3" fmla="*/ 6102264 w 6115271"/>
              <a:gd name="connsiteY3" fmla="*/ 6858000 h 6868048"/>
              <a:gd name="connsiteX4" fmla="*/ 401933 w 6115271"/>
              <a:gd name="connsiteY4" fmla="*/ 6868048 h 6868048"/>
              <a:gd name="connsiteX5" fmla="*/ 0 w 6115271"/>
              <a:gd name="connsiteY5" fmla="*/ 5782826 h 6868048"/>
              <a:gd name="connsiteX6" fmla="*/ 1728314 w 6115271"/>
              <a:gd name="connsiteY6" fmla="*/ 2663420 h 6868048"/>
              <a:gd name="connsiteX7" fmla="*/ 4060140 w 6115271"/>
              <a:gd name="connsiteY7" fmla="*/ 0 h 6868048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401933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4060140 w 6115271"/>
              <a:gd name="connsiteY0" fmla="*/ 0 h 6868843"/>
              <a:gd name="connsiteX1" fmla="*/ 6112920 w 6115271"/>
              <a:gd name="connsiteY1" fmla="*/ 0 h 6868843"/>
              <a:gd name="connsiteX2" fmla="*/ 6112920 w 6115271"/>
              <a:gd name="connsiteY2" fmla="*/ 0 h 6868843"/>
              <a:gd name="connsiteX3" fmla="*/ 6102264 w 6115271"/>
              <a:gd name="connsiteY3" fmla="*/ 6858000 h 6868843"/>
              <a:gd name="connsiteX4" fmla="*/ 502416 w 6115271"/>
              <a:gd name="connsiteY4" fmla="*/ 6868048 h 6868843"/>
              <a:gd name="connsiteX5" fmla="*/ 0 w 6115271"/>
              <a:gd name="connsiteY5" fmla="*/ 5782826 h 6868843"/>
              <a:gd name="connsiteX6" fmla="*/ 1728314 w 6115271"/>
              <a:gd name="connsiteY6" fmla="*/ 2663420 h 6868843"/>
              <a:gd name="connsiteX7" fmla="*/ 4060140 w 6115271"/>
              <a:gd name="connsiteY7" fmla="*/ 0 h 6868843"/>
              <a:gd name="connsiteX0" fmla="*/ 3767112 w 5822243"/>
              <a:gd name="connsiteY0" fmla="*/ 0 h 6868048"/>
              <a:gd name="connsiteX1" fmla="*/ 5819892 w 5822243"/>
              <a:gd name="connsiteY1" fmla="*/ 0 h 6868048"/>
              <a:gd name="connsiteX2" fmla="*/ 5819892 w 5822243"/>
              <a:gd name="connsiteY2" fmla="*/ 0 h 6868048"/>
              <a:gd name="connsiteX3" fmla="*/ 5809236 w 5822243"/>
              <a:gd name="connsiteY3" fmla="*/ 6858000 h 6868048"/>
              <a:gd name="connsiteX4" fmla="*/ 209388 w 5822243"/>
              <a:gd name="connsiteY4" fmla="*/ 6868048 h 6868048"/>
              <a:gd name="connsiteX5" fmla="*/ 1435286 w 5822243"/>
              <a:gd name="connsiteY5" fmla="*/ 2663420 h 6868048"/>
              <a:gd name="connsiteX6" fmla="*/ 3767112 w 5822243"/>
              <a:gd name="connsiteY6" fmla="*/ 0 h 6868048"/>
              <a:gd name="connsiteX0" fmla="*/ 4189313 w 6244444"/>
              <a:gd name="connsiteY0" fmla="*/ 0 h 6868048"/>
              <a:gd name="connsiteX1" fmla="*/ 6242093 w 6244444"/>
              <a:gd name="connsiteY1" fmla="*/ 0 h 6868048"/>
              <a:gd name="connsiteX2" fmla="*/ 6242093 w 6244444"/>
              <a:gd name="connsiteY2" fmla="*/ 0 h 6868048"/>
              <a:gd name="connsiteX3" fmla="*/ 6231437 w 6244444"/>
              <a:gd name="connsiteY3" fmla="*/ 6858000 h 6868048"/>
              <a:gd name="connsiteX4" fmla="*/ 169365 w 6244444"/>
              <a:gd name="connsiteY4" fmla="*/ 6868048 h 6868048"/>
              <a:gd name="connsiteX5" fmla="*/ 1857487 w 6244444"/>
              <a:gd name="connsiteY5" fmla="*/ 2663420 h 6868048"/>
              <a:gd name="connsiteX6" fmla="*/ 4189313 w 6244444"/>
              <a:gd name="connsiteY6" fmla="*/ 0 h 6868048"/>
              <a:gd name="connsiteX0" fmla="*/ 4153044 w 6208175"/>
              <a:gd name="connsiteY0" fmla="*/ 0 h 6868048"/>
              <a:gd name="connsiteX1" fmla="*/ 6205824 w 6208175"/>
              <a:gd name="connsiteY1" fmla="*/ 0 h 6868048"/>
              <a:gd name="connsiteX2" fmla="*/ 6205824 w 6208175"/>
              <a:gd name="connsiteY2" fmla="*/ 0 h 6868048"/>
              <a:gd name="connsiteX3" fmla="*/ 6195168 w 6208175"/>
              <a:gd name="connsiteY3" fmla="*/ 6858000 h 6868048"/>
              <a:gd name="connsiteX4" fmla="*/ 133096 w 6208175"/>
              <a:gd name="connsiteY4" fmla="*/ 6868048 h 6868048"/>
              <a:gd name="connsiteX5" fmla="*/ 1821218 w 6208175"/>
              <a:gd name="connsiteY5" fmla="*/ 2663420 h 6868048"/>
              <a:gd name="connsiteX6" fmla="*/ 4153044 w 6208175"/>
              <a:gd name="connsiteY6" fmla="*/ 0 h 6868048"/>
              <a:gd name="connsiteX0" fmla="*/ 4019948 w 6075079"/>
              <a:gd name="connsiteY0" fmla="*/ 0 h 6868048"/>
              <a:gd name="connsiteX1" fmla="*/ 6072728 w 6075079"/>
              <a:gd name="connsiteY1" fmla="*/ 0 h 6868048"/>
              <a:gd name="connsiteX2" fmla="*/ 6072728 w 6075079"/>
              <a:gd name="connsiteY2" fmla="*/ 0 h 6868048"/>
              <a:gd name="connsiteX3" fmla="*/ 6062072 w 6075079"/>
              <a:gd name="connsiteY3" fmla="*/ 6858000 h 6868048"/>
              <a:gd name="connsiteX4" fmla="*/ 0 w 6075079"/>
              <a:gd name="connsiteY4" fmla="*/ 6868048 h 6868048"/>
              <a:gd name="connsiteX5" fmla="*/ 1688122 w 6075079"/>
              <a:gd name="connsiteY5" fmla="*/ 2663420 h 6868048"/>
              <a:gd name="connsiteX6" fmla="*/ 4019948 w 6075079"/>
              <a:gd name="connsiteY6" fmla="*/ 0 h 6868048"/>
              <a:gd name="connsiteX0" fmla="*/ 4019948 w 6075079"/>
              <a:gd name="connsiteY0" fmla="*/ 0 h 6868048"/>
              <a:gd name="connsiteX1" fmla="*/ 6072728 w 6075079"/>
              <a:gd name="connsiteY1" fmla="*/ 0 h 6868048"/>
              <a:gd name="connsiteX2" fmla="*/ 6072728 w 6075079"/>
              <a:gd name="connsiteY2" fmla="*/ 0 h 6868048"/>
              <a:gd name="connsiteX3" fmla="*/ 6062072 w 6075079"/>
              <a:gd name="connsiteY3" fmla="*/ 6858000 h 6868048"/>
              <a:gd name="connsiteX4" fmla="*/ 0 w 6075079"/>
              <a:gd name="connsiteY4" fmla="*/ 6868048 h 6868048"/>
              <a:gd name="connsiteX5" fmla="*/ 1688122 w 6075079"/>
              <a:gd name="connsiteY5" fmla="*/ 2663420 h 6868048"/>
              <a:gd name="connsiteX6" fmla="*/ 4019948 w 6075079"/>
              <a:gd name="connsiteY6" fmla="*/ 0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5079" h="6868048">
                <a:moveTo>
                  <a:pt x="4019948" y="0"/>
                </a:moveTo>
                <a:lnTo>
                  <a:pt x="6072728" y="0"/>
                </a:lnTo>
                <a:lnTo>
                  <a:pt x="6072728" y="0"/>
                </a:lnTo>
                <a:cubicBezTo>
                  <a:pt x="6069176" y="2286000"/>
                  <a:pt x="6085721" y="6852976"/>
                  <a:pt x="6062072" y="6858000"/>
                </a:cubicBezTo>
                <a:lnTo>
                  <a:pt x="0" y="6868048"/>
                </a:lnTo>
                <a:cubicBezTo>
                  <a:pt x="4538" y="4109039"/>
                  <a:pt x="1758359" y="4340658"/>
                  <a:pt x="1688122" y="2663420"/>
                </a:cubicBezTo>
                <a:cubicBezTo>
                  <a:pt x="1537396" y="173296"/>
                  <a:pt x="3459108" y="0"/>
                  <a:pt x="40199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590806"/>
            <a:ext cx="5702808" cy="443421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98D202D-6208-FC1A-8EFE-0091214B7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16" name="Graphic 11">
            <a:extLst>
              <a:ext uri="{FF2B5EF4-FFF2-40B4-BE49-F238E27FC236}">
                <a16:creationId xmlns:a16="http://schemas.microsoft.com/office/drawing/2014/main" id="{ABED6169-A87C-91F3-8911-E1E30D5B3830}"/>
              </a:ext>
            </a:extLst>
          </p:cNvPr>
          <p:cNvSpPr/>
          <p:nvPr userDrawn="1"/>
        </p:nvSpPr>
        <p:spPr>
          <a:xfrm>
            <a:off x="1636776" y="6419088"/>
            <a:ext cx="4200982" cy="171640"/>
          </a:xfrm>
          <a:custGeom>
            <a:avLst/>
            <a:gdLst>
              <a:gd name="connsiteX0" fmla="*/ 4051364 w 4200982"/>
              <a:gd name="connsiteY0" fmla="*/ 171641 h 171640"/>
              <a:gd name="connsiteX1" fmla="*/ 4026103 w 4200982"/>
              <a:gd name="connsiteY1" fmla="*/ 137960 h 171640"/>
              <a:gd name="connsiteX2" fmla="*/ 4025456 w 4200982"/>
              <a:gd name="connsiteY2" fmla="*/ 137312 h 171640"/>
              <a:gd name="connsiteX3" fmla="*/ 4007320 w 4200982"/>
              <a:gd name="connsiteY3" fmla="*/ 75781 h 171640"/>
              <a:gd name="connsiteX4" fmla="*/ 3984650 w 4200982"/>
              <a:gd name="connsiteY4" fmla="*/ 30442 h 171640"/>
              <a:gd name="connsiteX5" fmla="*/ 3953561 w 4200982"/>
              <a:gd name="connsiteY5" fmla="*/ 19431 h 171640"/>
              <a:gd name="connsiteX6" fmla="*/ 0 w 4200982"/>
              <a:gd name="connsiteY6" fmla="*/ 19431 h 171640"/>
              <a:gd name="connsiteX7" fmla="*/ 0 w 4200982"/>
              <a:gd name="connsiteY7" fmla="*/ 0 h 171640"/>
              <a:gd name="connsiteX8" fmla="*/ 3953561 w 4200982"/>
              <a:gd name="connsiteY8" fmla="*/ 0 h 171640"/>
              <a:gd name="connsiteX9" fmla="*/ 3997604 w 4200982"/>
              <a:gd name="connsiteY9" fmla="*/ 15545 h 171640"/>
              <a:gd name="connsiteX10" fmla="*/ 4026751 w 4200982"/>
              <a:gd name="connsiteY10" fmla="*/ 70599 h 171640"/>
              <a:gd name="connsiteX11" fmla="*/ 4044887 w 4200982"/>
              <a:gd name="connsiteY11" fmla="*/ 131483 h 171640"/>
              <a:gd name="connsiteX12" fmla="*/ 4045534 w 4200982"/>
              <a:gd name="connsiteY12" fmla="*/ 132131 h 171640"/>
              <a:gd name="connsiteX13" fmla="*/ 4052659 w 4200982"/>
              <a:gd name="connsiteY13" fmla="*/ 150266 h 171640"/>
              <a:gd name="connsiteX14" fmla="*/ 4057841 w 4200982"/>
              <a:gd name="connsiteY14" fmla="*/ 137312 h 171640"/>
              <a:gd name="connsiteX15" fmla="*/ 4074681 w 4200982"/>
              <a:gd name="connsiteY15" fmla="*/ 83553 h 171640"/>
              <a:gd name="connsiteX16" fmla="*/ 4099294 w 4200982"/>
              <a:gd name="connsiteY16" fmla="*/ 24613 h 171640"/>
              <a:gd name="connsiteX17" fmla="*/ 4156939 w 4200982"/>
              <a:gd name="connsiteY17" fmla="*/ 0 h 171640"/>
              <a:gd name="connsiteX18" fmla="*/ 4167302 w 4200982"/>
              <a:gd name="connsiteY18" fmla="*/ 0 h 171640"/>
              <a:gd name="connsiteX19" fmla="*/ 4200982 w 4200982"/>
              <a:gd name="connsiteY19" fmla="*/ 0 h 171640"/>
              <a:gd name="connsiteX20" fmla="*/ 4200982 w 4200982"/>
              <a:gd name="connsiteY20" fmla="*/ 19431 h 171640"/>
              <a:gd name="connsiteX21" fmla="*/ 4167302 w 4200982"/>
              <a:gd name="connsiteY21" fmla="*/ 19431 h 171640"/>
              <a:gd name="connsiteX22" fmla="*/ 4156939 w 4200982"/>
              <a:gd name="connsiteY22" fmla="*/ 19431 h 171640"/>
              <a:gd name="connsiteX23" fmla="*/ 4113543 w 4200982"/>
              <a:gd name="connsiteY23" fmla="*/ 37567 h 171640"/>
              <a:gd name="connsiteX24" fmla="*/ 4092817 w 4200982"/>
              <a:gd name="connsiteY24" fmla="*/ 88735 h 171640"/>
              <a:gd name="connsiteX25" fmla="*/ 4075977 w 4200982"/>
              <a:gd name="connsiteY25" fmla="*/ 143142 h 171640"/>
              <a:gd name="connsiteX26" fmla="*/ 4051364 w 4200982"/>
              <a:gd name="connsiteY26" fmla="*/ 171641 h 171640"/>
              <a:gd name="connsiteX27" fmla="*/ 4051364 w 4200982"/>
              <a:gd name="connsiteY27" fmla="*/ 171641 h 1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00982" h="171640">
                <a:moveTo>
                  <a:pt x="4051364" y="171641"/>
                </a:moveTo>
                <a:cubicBezTo>
                  <a:pt x="4036466" y="171641"/>
                  <a:pt x="4030638" y="151562"/>
                  <a:pt x="4026103" y="137960"/>
                </a:cubicBezTo>
                <a:lnTo>
                  <a:pt x="4025456" y="137312"/>
                </a:lnTo>
                <a:cubicBezTo>
                  <a:pt x="4019626" y="117881"/>
                  <a:pt x="4013149" y="97803"/>
                  <a:pt x="4007320" y="75781"/>
                </a:cubicBezTo>
                <a:cubicBezTo>
                  <a:pt x="4002786" y="58941"/>
                  <a:pt x="3996957" y="40805"/>
                  <a:pt x="3984650" y="30442"/>
                </a:cubicBezTo>
                <a:cubicBezTo>
                  <a:pt x="3976231" y="23317"/>
                  <a:pt x="3965219" y="19431"/>
                  <a:pt x="3953561" y="19431"/>
                </a:cubicBezTo>
                <a:lnTo>
                  <a:pt x="0" y="19431"/>
                </a:lnTo>
                <a:lnTo>
                  <a:pt x="0" y="0"/>
                </a:lnTo>
                <a:lnTo>
                  <a:pt x="3953561" y="0"/>
                </a:lnTo>
                <a:cubicBezTo>
                  <a:pt x="3970401" y="0"/>
                  <a:pt x="3985946" y="5182"/>
                  <a:pt x="3997604" y="15545"/>
                </a:cubicBezTo>
                <a:cubicBezTo>
                  <a:pt x="4014445" y="29794"/>
                  <a:pt x="4020922" y="50521"/>
                  <a:pt x="4026751" y="70599"/>
                </a:cubicBezTo>
                <a:cubicBezTo>
                  <a:pt x="4032580" y="92621"/>
                  <a:pt x="4038410" y="112700"/>
                  <a:pt x="4044887" y="131483"/>
                </a:cubicBezTo>
                <a:lnTo>
                  <a:pt x="4045534" y="132131"/>
                </a:lnTo>
                <a:cubicBezTo>
                  <a:pt x="4048773" y="141846"/>
                  <a:pt x="4050716" y="147028"/>
                  <a:pt x="4052659" y="150266"/>
                </a:cubicBezTo>
                <a:cubicBezTo>
                  <a:pt x="4054602" y="146380"/>
                  <a:pt x="4057193" y="139903"/>
                  <a:pt x="4057841" y="137312"/>
                </a:cubicBezTo>
                <a:cubicBezTo>
                  <a:pt x="4064965" y="116586"/>
                  <a:pt x="4070147" y="99098"/>
                  <a:pt x="4074681" y="83553"/>
                </a:cubicBezTo>
                <a:cubicBezTo>
                  <a:pt x="4081805" y="56998"/>
                  <a:pt x="4087635" y="38214"/>
                  <a:pt x="4099294" y="24613"/>
                </a:cubicBezTo>
                <a:cubicBezTo>
                  <a:pt x="4115486" y="6477"/>
                  <a:pt x="4130383" y="0"/>
                  <a:pt x="4156939" y="0"/>
                </a:cubicBezTo>
                <a:lnTo>
                  <a:pt x="4167302" y="0"/>
                </a:lnTo>
                <a:cubicBezTo>
                  <a:pt x="4180256" y="0"/>
                  <a:pt x="4197744" y="0"/>
                  <a:pt x="4200982" y="0"/>
                </a:cubicBezTo>
                <a:lnTo>
                  <a:pt x="4200982" y="19431"/>
                </a:lnTo>
                <a:cubicBezTo>
                  <a:pt x="4197096" y="19431"/>
                  <a:pt x="4180256" y="19431"/>
                  <a:pt x="4167302" y="19431"/>
                </a:cubicBezTo>
                <a:lnTo>
                  <a:pt x="4156939" y="19431"/>
                </a:lnTo>
                <a:cubicBezTo>
                  <a:pt x="4136212" y="19431"/>
                  <a:pt x="4125849" y="23317"/>
                  <a:pt x="4113543" y="37567"/>
                </a:cubicBezTo>
                <a:cubicBezTo>
                  <a:pt x="4104475" y="47930"/>
                  <a:pt x="4099941" y="64770"/>
                  <a:pt x="4092817" y="88735"/>
                </a:cubicBezTo>
                <a:cubicBezTo>
                  <a:pt x="4088282" y="104280"/>
                  <a:pt x="4083749" y="122415"/>
                  <a:pt x="4075977" y="143142"/>
                </a:cubicBezTo>
                <a:cubicBezTo>
                  <a:pt x="4070147" y="158687"/>
                  <a:pt x="4065613" y="171641"/>
                  <a:pt x="4051364" y="171641"/>
                </a:cubicBezTo>
                <a:lnTo>
                  <a:pt x="4051364" y="171641"/>
                </a:lnTo>
                <a:close/>
              </a:path>
            </a:pathLst>
          </a:custGeom>
          <a:solidFill>
            <a:srgbClr val="000000"/>
          </a:solidFill>
          <a:ln w="64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EC3BB53-D440-7783-6700-0F233403E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395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3389C-3730-4623-DA0E-31387CAD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15299" y="6306246"/>
            <a:ext cx="443630" cy="365125"/>
          </a:xfrm>
        </p:spPr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72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590806"/>
            <a:ext cx="5702808" cy="443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CE4C92E-6B16-0237-80CC-EE9FF9D1160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75425" y="2039814"/>
            <a:ext cx="5003800" cy="3981573"/>
          </a:xfrm>
        </p:spPr>
        <p:txBody>
          <a:bodyPr anchor="ctr"/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6C7CE-C03E-0718-D57D-3849BED39B2A}"/>
              </a:ext>
            </a:extLst>
          </p:cNvPr>
          <p:cNvSpPr txBox="1"/>
          <p:nvPr userDrawn="1"/>
        </p:nvSpPr>
        <p:spPr>
          <a:xfrm>
            <a:off x="3805646" y="6409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191A7BB-683C-00E7-A1E3-A6D5C3975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1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36093-7194-E3C5-5E02-7A9F433D4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1" y="283464"/>
            <a:ext cx="7635240" cy="7772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C9299-1FF0-628F-5914-FB54220EB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92" y="1307591"/>
            <a:ext cx="4447565" cy="450657"/>
          </a:xfrm>
        </p:spPr>
        <p:txBody>
          <a:bodyPr anchor="b"/>
          <a:lstStyle>
            <a:lvl1pPr marL="0" indent="0">
              <a:buNone/>
              <a:defRPr sz="1500" b="1" cap="all" baseline="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090F9-65A0-B642-CB7D-5ED440F79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192" y="1977743"/>
            <a:ext cx="444756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C203B-69B2-B636-38F3-9496746F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9324" y="1307591"/>
            <a:ext cx="4469468" cy="450657"/>
          </a:xfrm>
        </p:spPr>
        <p:txBody>
          <a:bodyPr anchor="b"/>
          <a:lstStyle>
            <a:lvl1pPr marL="0" indent="0">
              <a:buNone/>
              <a:defRPr sz="1500" b="1" cap="all" baseline="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4800E6-5E12-2BD1-E0CB-3561BCFFB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9324" y="1977743"/>
            <a:ext cx="44694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72A3C2-E0A1-8AD5-21AD-D25A9729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5AEFF05-E168-A32B-3BF1-745B531EED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97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3914454"/>
            <a:ext cx="3337560" cy="213111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C25C51-9BB2-888A-01AE-E3A7F99D1A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8194" y="3914454"/>
            <a:ext cx="3337560" cy="213111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E7CEF2-BE77-C90E-6DA2-FC2F4119D1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3196" y="3914454"/>
            <a:ext cx="3337560" cy="213111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F1CCC8-7993-4472-56C7-9B1596B229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93192" y="1788364"/>
            <a:ext cx="3337560" cy="187451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010BA9A-E227-5065-0D6E-FA887B52D0B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28194" y="1788364"/>
            <a:ext cx="3337560" cy="187451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8EB56DC-05E0-C7D7-332E-13AA01C4A0F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63196" y="1788364"/>
            <a:ext cx="3337560" cy="187451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58FDC-2D76-168D-B692-2F23C7567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00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2" y="3133618"/>
            <a:ext cx="2377440" cy="279457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98D202D-6208-FC1A-8EFE-0091214B7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C25C51-9BB2-888A-01AE-E3A7F99D1A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14477" y="3133618"/>
            <a:ext cx="2377440" cy="279457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E7CEF2-BE77-C90E-6DA2-FC2F4119D1A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35762" y="3133618"/>
            <a:ext cx="2377440" cy="279457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7A439C-7A1F-361B-5317-81291095BBF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57047" y="3133618"/>
            <a:ext cx="2377440" cy="279457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7F5F3B1-1088-F349-58EF-D663353889D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93193" y="2095927"/>
            <a:ext cx="2377440" cy="964153"/>
          </a:xfrm>
        </p:spPr>
        <p:txBody>
          <a:bodyPr anchor="b"/>
          <a:lstStyle>
            <a:lvl1pPr marL="0" indent="0">
              <a:buNone/>
              <a:defRPr sz="5600" b="0" i="0" cap="all" baseline="0">
                <a:solidFill>
                  <a:schemeClr val="accent2"/>
                </a:solidFill>
                <a:effectLst/>
                <a:latin typeface="Hanken Grotesk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29EE345-D4CD-EB91-11B0-F9B76C3E543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14478" y="2095927"/>
            <a:ext cx="2377440" cy="964153"/>
          </a:xfrm>
        </p:spPr>
        <p:txBody>
          <a:bodyPr anchor="b"/>
          <a:lstStyle>
            <a:lvl1pPr marL="0" indent="0">
              <a:buNone/>
              <a:defRPr sz="5600" b="0" i="0" cap="all" baseline="0">
                <a:solidFill>
                  <a:schemeClr val="accent2"/>
                </a:solidFill>
                <a:effectLst/>
                <a:latin typeface="Hanken Grotesk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7C18773-7D97-8419-6EB9-39C3972E218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35763" y="2095927"/>
            <a:ext cx="2377440" cy="964153"/>
          </a:xfrm>
        </p:spPr>
        <p:txBody>
          <a:bodyPr anchor="b"/>
          <a:lstStyle>
            <a:lvl1pPr marL="0" indent="0">
              <a:buNone/>
              <a:defRPr sz="5600" b="0" i="0" cap="all" baseline="0">
                <a:solidFill>
                  <a:schemeClr val="accent2"/>
                </a:solidFill>
                <a:effectLst/>
                <a:latin typeface="Hanken Grotesk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A40B6AD-85B4-2AA6-B960-58EA15ED31F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157047" y="2095927"/>
            <a:ext cx="2377440" cy="964153"/>
          </a:xfrm>
        </p:spPr>
        <p:txBody>
          <a:bodyPr anchor="b"/>
          <a:lstStyle>
            <a:lvl1pPr marL="0" indent="0">
              <a:buNone/>
              <a:defRPr sz="5600" b="0" i="0" cap="all" baseline="0">
                <a:solidFill>
                  <a:schemeClr val="accent2"/>
                </a:solidFill>
                <a:effectLst/>
                <a:latin typeface="Hanken Grotesk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AE6CE-A957-573B-7D80-3FCCE6246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34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: 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590806"/>
            <a:ext cx="11162412" cy="443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E2C124-6BC9-916D-ECF6-DE8A2303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054" y="6306246"/>
            <a:ext cx="443630" cy="365125"/>
          </a:xfrm>
        </p:spPr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0D218F0-4D3D-C9E3-72F7-650E7CD21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06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: 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949380"/>
            <a:ext cx="11162412" cy="4075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E0D69D-F90C-6DE1-962D-2AFF1FE796E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3192" y="1307591"/>
            <a:ext cx="7631846" cy="450657"/>
          </a:xfrm>
        </p:spPr>
        <p:txBody>
          <a:bodyPr anchor="b"/>
          <a:lstStyle>
            <a:lvl1pPr marL="0" indent="0">
              <a:buNone/>
              <a:defRPr sz="1500" b="1" cap="all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29B9CF6-DBEA-CB86-E1F6-BA9B87267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56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: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9398-9DC6-8D60-4ECA-78989A6D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DE046-AE3B-0FD2-9BE5-E021DEFFE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590806"/>
            <a:ext cx="5702808" cy="4434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8E836-6555-D634-0CC6-87C82E00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CE4C92E-6B16-0237-80CC-EE9FF9D1160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75425" y="2150346"/>
            <a:ext cx="5003800" cy="3871041"/>
          </a:xfrm>
        </p:spPr>
        <p:txBody>
          <a:bodyPr anchor="ctr"/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6264251-33A8-EB5D-3877-7A6342F73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5424" y="1590806"/>
            <a:ext cx="4333367" cy="450657"/>
          </a:xfrm>
        </p:spPr>
        <p:txBody>
          <a:bodyPr anchor="t"/>
          <a:lstStyle>
            <a:lvl1pPr marL="0" indent="0">
              <a:buNone/>
              <a:defRPr sz="1800" b="1" cap="all" baseline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A4EDD68-4023-0F5E-E088-9D6956045B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36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460524"/>
            <a:ext cx="9061806" cy="3372461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54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611" y="3994078"/>
            <a:ext cx="9061805" cy="72176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="1" i="0">
                <a:solidFill>
                  <a:schemeClr val="bg1"/>
                </a:solidFill>
                <a:latin typeface="Hanken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Source or Name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125086-EC56-9BA9-4125-77F7F5679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D5832-17CC-3B9C-D7F9-AF2E7F705E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7C2155-9E84-5D3F-10EB-D510D67517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D5F2B4A-13A6-1DD1-9050-B95CE0BDA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127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F82F7-8817-69C4-D2FE-C72936238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673368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457200"/>
            <a:ext cx="9061806" cy="3372461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54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611" y="3994078"/>
            <a:ext cx="9061805" cy="72176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="1" i="0">
                <a:solidFill>
                  <a:srgbClr val="73D733"/>
                </a:solidFill>
                <a:latin typeface="Hanken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Source or Name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125086-EC56-9BA9-4125-77F7F5679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A2A17-98A0-9FCF-73E0-D8E3BB277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CF37633-3ACC-80ED-0454-4F1338D16A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C08B7E2-1A16-5C91-81FE-BAAF4A04E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97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457200"/>
            <a:ext cx="9061806" cy="3372461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54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611" y="3994078"/>
            <a:ext cx="9061805" cy="72176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1800" b="1" i="0">
                <a:solidFill>
                  <a:srgbClr val="B985D9"/>
                </a:solidFill>
                <a:latin typeface="Hanken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Insert Source or Name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125086-EC56-9BA9-4125-77F7F5679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23B6E-F02E-54C3-14A9-55E9FF578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169263-63B5-326B-B9D1-45D1250553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9BADDEE-731A-4F26-6012-8A793A76C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99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ext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4B69CB-B922-B172-4F41-67C915EAEA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0050" y="400050"/>
            <a:ext cx="11271250" cy="57642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815E3B-EFDE-3228-D954-C147DC642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125086-EC56-9BA9-4125-77F7F5679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9F16F7-233C-8BF6-35CA-F7B6CC142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400" y="5547344"/>
            <a:ext cx="2476500" cy="647741"/>
          </a:xfrm>
          <a:solidFill>
            <a:schemeClr val="tx1"/>
          </a:solidFill>
        </p:spPr>
        <p:txBody>
          <a:bodyPr lIns="228600" tIns="182880" rIns="228600" anchor="b">
            <a:spAutoFit/>
          </a:bodyPr>
          <a:lstStyle>
            <a:lvl1pPr marL="9525" indent="0">
              <a:lnSpc>
                <a:spcPct val="130000"/>
              </a:lnSpc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1pPr>
            <a:lvl2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2pPr>
            <a:lvl3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3pPr>
            <a:lvl4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4pPr>
            <a:lvl5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3572B5F-C918-8A59-ABEE-6111197C99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026A252-1AFC-2C69-BF6A-85FEAED5F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18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ex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F4B69CB-B922-B172-4F41-67C915EAEA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0050" y="400050"/>
            <a:ext cx="11271250" cy="576421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815E3B-EFDE-3228-D954-C147DC642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D125086-EC56-9BA9-4125-77F7F5679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9F16F7-233C-8BF6-35CA-F7B6CC142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400" y="5547344"/>
            <a:ext cx="2476500" cy="647741"/>
          </a:xfrm>
          <a:solidFill>
            <a:schemeClr val="bg2"/>
          </a:solidFill>
        </p:spPr>
        <p:txBody>
          <a:bodyPr lIns="228600" tIns="182880" rIns="228600" anchor="b">
            <a:spAutoFit/>
          </a:bodyPr>
          <a:lstStyle>
            <a:lvl1pPr marL="9525" indent="0">
              <a:lnSpc>
                <a:spcPct val="130000"/>
              </a:lnSpc>
              <a:buFont typeface="Arial" panose="020B0604020202020204" pitchFamily="34" charset="0"/>
              <a:buNone/>
              <a:tabLst/>
              <a:defRPr sz="1200" b="0" i="0">
                <a:solidFill>
                  <a:schemeClr val="tx1"/>
                </a:solidFill>
                <a:latin typeface="Hanken Grotesk" pitchFamily="2" charset="77"/>
              </a:defRPr>
            </a:lvl1pPr>
            <a:lvl2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2pPr>
            <a:lvl3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3pPr>
            <a:lvl4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4pPr>
            <a:lvl5pPr marL="9525" indent="0">
              <a:buNone/>
              <a:tabLst/>
              <a:defRPr sz="1200" b="0" i="0">
                <a:solidFill>
                  <a:schemeClr val="bg1"/>
                </a:solidFill>
                <a:latin typeface="Hanken Grotesk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96DB00-0044-7656-190A-57E4310C47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C93FD3-CD86-F10E-580A-25FD06125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DB4A095-75FA-39E4-CFC8-B95B9193D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5928" y="2748788"/>
            <a:ext cx="4200144" cy="136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4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23DC3-9444-83E0-7C23-A80F1CCF8C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DB4A095-75FA-39E4-CFC8-B95B9193DB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7260" y="2992144"/>
            <a:ext cx="2697480" cy="8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95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43FD3DA-C1EA-BDF6-A78F-4D3462D0F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7280" y="2866368"/>
            <a:ext cx="2377440" cy="1125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C40323-FEDD-970D-ADF1-3DB8C588B62A}"/>
              </a:ext>
            </a:extLst>
          </p:cNvPr>
          <p:cNvSpPr txBox="1"/>
          <p:nvPr userDrawn="1"/>
        </p:nvSpPr>
        <p:spPr>
          <a:xfrm>
            <a:off x="5106237" y="5761553"/>
            <a:ext cx="1979525" cy="3616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750" b="0" i="0" err="1">
                <a:solidFill>
                  <a:schemeClr val="bg1"/>
                </a:solidFill>
                <a:latin typeface="Hanken Grotesk" pitchFamily="2" charset="77"/>
              </a:rPr>
              <a:t>Revvity.com</a:t>
            </a:r>
            <a:endParaRPr lang="en-US" sz="1750" b="0" i="0">
              <a:solidFill>
                <a:schemeClr val="bg1"/>
              </a:solidFill>
              <a:latin typeface="Hanken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6077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4435D-A776-1D34-096A-4E4E7BBF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40EE2-A3A2-7E2A-D7BD-27A51226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34A618B-0AE6-9B41-B368-0A5F1D6F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5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C40EE2-A3A2-7E2A-D7BD-27A51226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7B68-80EB-734E-BBD0-4604F28F0E1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A3CAE68-2623-E751-3685-C31E3A554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6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880F55-7CF9-E52C-112C-CEE65B74B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8951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566928"/>
            <a:ext cx="719191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2383604"/>
            <a:ext cx="5623388" cy="289474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730411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1706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541337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880F55-7CF9-E52C-112C-CEE65B74B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" y="1388"/>
            <a:ext cx="12188951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612" y="3198920"/>
            <a:ext cx="6583096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612" y="5015596"/>
            <a:ext cx="6583096" cy="92800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612" y="594360"/>
            <a:ext cx="3214242" cy="104109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612" y="603977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532515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id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598" y="2359152"/>
            <a:ext cx="736335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598" y="4024899"/>
            <a:ext cx="4948924" cy="141012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93332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5598" y="578190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734067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id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598" y="2359152"/>
            <a:ext cx="736335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598" y="4024899"/>
            <a:ext cx="4948924" cy="141012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93332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5598" y="578190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>
                <a:solidFill>
                  <a:schemeClr val="bg1"/>
                </a:solidFill>
              </a:defRPr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651966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olid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6604-D0D7-AB9E-3C7F-F7FE4F6E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5598" y="2359152"/>
            <a:ext cx="7363350" cy="128427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500" b="0" i="0">
                <a:latin typeface="Hanken Grotesk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0FCD9-D566-3625-AAA2-5B6E27F1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598" y="4024899"/>
            <a:ext cx="4948924" cy="141012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>
                <a:latin typeface="Hanken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7608B68-172F-9A62-60AA-45CADA3BD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612" y="593332"/>
            <a:ext cx="2103120" cy="681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56826F-49BC-D47E-08CE-32294DA4A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5598" y="5781908"/>
            <a:ext cx="2644294" cy="289103"/>
          </a:xfrm>
        </p:spPr>
        <p:txBody>
          <a:bodyPr>
            <a:noAutofit/>
          </a:bodyPr>
          <a:lstStyle>
            <a:lvl1pPr marL="9525" indent="0">
              <a:tabLst/>
              <a:defRPr sz="1600"/>
            </a:lvl1pPr>
            <a:lvl2pPr marL="9525" indent="0">
              <a:buNone/>
              <a:tabLst/>
              <a:defRPr sz="1600"/>
            </a:lvl2pPr>
            <a:lvl3pPr marL="9525" indent="0">
              <a:buNone/>
              <a:tabLst/>
              <a:defRPr sz="1600"/>
            </a:lvl3pPr>
            <a:lvl4pPr marL="9525" indent="0">
              <a:buNone/>
              <a:tabLst/>
              <a:defRPr sz="1600"/>
            </a:lvl4pPr>
            <a:lvl5pPr marL="9525" indent="0">
              <a:buNone/>
              <a:tabLst/>
              <a:defRPr sz="1600"/>
            </a:lvl5pPr>
          </a:lstStyle>
          <a:p>
            <a:pPr lvl="0"/>
            <a:r>
              <a:rPr lang="en-US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5642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6A86D-814F-C795-E1F2-EC072D1B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66" y="283367"/>
            <a:ext cx="7631846" cy="7802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0527C-193E-4BDD-49DA-B6B0209FE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92" y="1590806"/>
            <a:ext cx="7631845" cy="443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1463E-D4F7-34A1-B504-440308A8E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6054" y="6306246"/>
            <a:ext cx="44363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  <a:latin typeface="Hanken Grotesk" pitchFamily="2" charset="77"/>
              </a:defRPr>
            </a:lvl1pPr>
          </a:lstStyle>
          <a:p>
            <a:fld id="{A69E7B68-80EB-734E-BBD0-4604F28F0E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C2F127D-5991-8429-3579-BF0FB212C6D1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99616" y="6333267"/>
            <a:ext cx="1015651" cy="32896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1EB4C44-7461-9896-6B1C-FEB0EC3795D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539434" y="6418967"/>
            <a:ext cx="10078212" cy="16408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BDDC4-0A05-D1CD-ADD2-9E47E289E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7674" y="6407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Confidential | Do not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8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Hanken Grotesk Semi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anken Grotesk" pitchFamily="2" charset="77"/>
          <a:ea typeface="+mn-ea"/>
          <a:cs typeface="+mn-cs"/>
        </a:defRPr>
      </a:lvl2pPr>
      <a:lvl3pPr marL="746125" indent="-1746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Hanken Grotesk" pitchFamily="2" charset="77"/>
          <a:ea typeface="+mn-ea"/>
          <a:cs typeface="+mn-cs"/>
        </a:defRPr>
      </a:lvl3pPr>
      <a:lvl4pPr marL="920750" indent="-1746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Hanken Grotesk" pitchFamily="2" charset="77"/>
          <a:ea typeface="+mn-ea"/>
          <a:cs typeface="+mn-cs"/>
        </a:defRPr>
      </a:lvl4pPr>
      <a:lvl5pPr marL="1031875" indent="-1111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Hanken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52.tm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fMx1o_Um8r1MivokjuBIyQHaHa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GIF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hyperlink" Target="https://doi.org/10.3389/fvets.2019.0028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412" y="3224656"/>
            <a:ext cx="7078115" cy="820871"/>
          </a:xfrm>
        </p:spPr>
        <p:txBody>
          <a:bodyPr/>
          <a:lstStyle/>
          <a:p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荧光偏振在布病检测的应用</a:t>
            </a:r>
            <a:endParaRPr 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472612" y="5015596"/>
            <a:ext cx="1889588" cy="284823"/>
          </a:xfrm>
        </p:spPr>
        <p:txBody>
          <a:bodyPr/>
          <a:lstStyle/>
          <a:p>
            <a:fld id="{A71FA2AD-AD83-452D-AE80-1277467E83F7}" type="datetime1"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5/26/2025</a:t>
            </a:fld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2612" y="6039779"/>
            <a:ext cx="1813388" cy="284822"/>
          </a:xfrm>
        </p:spPr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Junhui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Huang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50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7041A-C855-3ACE-02FD-94F79E828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5AE39-C858-A938-8E50-685EB959C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布病国家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行业标准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D005B82-C843-0C13-5C27-2B4D0F390547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204E8F3-B6F2-DAF7-0B98-52332B8BE892}"/>
              </a:ext>
            </a:extLst>
          </p:cNvPr>
          <p:cNvGrpSpPr/>
          <p:nvPr/>
        </p:nvGrpSpPr>
        <p:grpSpPr>
          <a:xfrm>
            <a:off x="241753" y="954797"/>
            <a:ext cx="8216447" cy="2293420"/>
            <a:chOff x="241753" y="954797"/>
            <a:chExt cx="8216447" cy="22934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E1B6353-09CC-9460-C3F7-7091A92B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53" y="954797"/>
              <a:ext cx="3151744" cy="229342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2E1B40D-8028-A188-CD8A-C8F424F17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535" y="1174115"/>
              <a:ext cx="4349665" cy="1157356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A17FE5E-A8A6-BA92-FE40-5CCF18610C5B}"/>
              </a:ext>
            </a:extLst>
          </p:cNvPr>
          <p:cNvGrpSpPr/>
          <p:nvPr/>
        </p:nvGrpSpPr>
        <p:grpSpPr>
          <a:xfrm>
            <a:off x="115958" y="3673949"/>
            <a:ext cx="6998180" cy="2489908"/>
            <a:chOff x="115958" y="3673949"/>
            <a:chExt cx="6998180" cy="24899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103AE11-4DCB-7AF0-117B-0C929126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58" y="3673949"/>
              <a:ext cx="2928132" cy="248990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E76D30F-9770-AA1F-DD5D-368D3828E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926" y="4419600"/>
              <a:ext cx="3896212" cy="1071317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1B394AB6-D4AE-E889-5AD2-99D1E4BB2FA2}"/>
              </a:ext>
            </a:extLst>
          </p:cNvPr>
          <p:cNvGrpSpPr/>
          <p:nvPr/>
        </p:nvGrpSpPr>
        <p:grpSpPr>
          <a:xfrm>
            <a:off x="8056410" y="1977595"/>
            <a:ext cx="3761114" cy="4390603"/>
            <a:chOff x="8056410" y="1977595"/>
            <a:chExt cx="3761114" cy="43906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5B4B33-ED0A-CA0A-3336-ABC455A8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410" y="5544853"/>
              <a:ext cx="3761114" cy="82334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05B11FC-5EFF-161D-1458-CA8B6DE6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7428" y="1977595"/>
              <a:ext cx="3260096" cy="316621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E525D12-1844-3252-6D93-54E175E91BBA}"/>
              </a:ext>
            </a:extLst>
          </p:cNvPr>
          <p:cNvGrpSpPr/>
          <p:nvPr/>
        </p:nvGrpSpPr>
        <p:grpSpPr>
          <a:xfrm>
            <a:off x="0" y="767759"/>
            <a:ext cx="9587345" cy="5593512"/>
            <a:chOff x="0" y="767759"/>
            <a:chExt cx="9587345" cy="5593512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A456050-7781-CA70-B51D-C0E664813E4D}"/>
                </a:ext>
              </a:extLst>
            </p:cNvPr>
            <p:cNvCxnSpPr/>
            <p:nvPr/>
          </p:nvCxnSpPr>
          <p:spPr>
            <a:xfrm>
              <a:off x="0" y="2736273"/>
              <a:ext cx="75784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59F49F3-E4C6-8A73-62DB-9AB1A59F318C}"/>
                </a:ext>
              </a:extLst>
            </p:cNvPr>
            <p:cNvCxnSpPr/>
            <p:nvPr/>
          </p:nvCxnSpPr>
          <p:spPr>
            <a:xfrm>
              <a:off x="7599218" y="2736273"/>
              <a:ext cx="0" cy="3624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51EE0E4-D0A1-BCF6-C41D-A4291E70A64D}"/>
                </a:ext>
              </a:extLst>
            </p:cNvPr>
            <p:cNvCxnSpPr/>
            <p:nvPr/>
          </p:nvCxnSpPr>
          <p:spPr>
            <a:xfrm flipV="1">
              <a:off x="7578436" y="767759"/>
              <a:ext cx="2008909" cy="19685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533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A9B6F-B963-407A-1CF3-7558C29F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82A6-4473-86A5-0D61-0A7182C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en-US" altLang="zh-CN" sz="2800" b="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Revviy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解决方案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18DF1A0B-95AE-BA6C-5B4F-FC6967BA57D1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0F8B05D3-7E62-9A1D-37A1-28AC0E248636}"/>
              </a:ext>
            </a:extLst>
          </p:cNvPr>
          <p:cNvSpPr txBox="1"/>
          <p:nvPr/>
        </p:nvSpPr>
        <p:spPr>
          <a:xfrm>
            <a:off x="241753" y="767759"/>
            <a:ext cx="6156569" cy="496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</a:pP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研究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布病研究→传染病，感染免疫；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615B9A8-3769-E20C-21D8-21F374C89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9" y="1362914"/>
            <a:ext cx="6180976" cy="288350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6667B02-9183-9CAA-948C-06DF7ABE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2" y="3741746"/>
            <a:ext cx="5552959" cy="258674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AD359C2-5E50-AF9B-9C15-AE559BDE0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58" y="1058170"/>
            <a:ext cx="2813916" cy="246677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72A18C5E-B34B-C585-72BD-B6BBD5B0173C}"/>
              </a:ext>
            </a:extLst>
          </p:cNvPr>
          <p:cNvSpPr txBox="1"/>
          <p:nvPr/>
        </p:nvSpPr>
        <p:spPr>
          <a:xfrm>
            <a:off x="9668911" y="1968054"/>
            <a:ext cx="232825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zh-CN" altLang="en-US" sz="2400" dirty="0">
                <a:latin typeface="Cambria" panose="02040503050406030204" pitchFamily="18" charset="0"/>
              </a:rPr>
              <a:t>pera 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zh-CN" altLang="en-US" sz="2400" dirty="0">
                <a:latin typeface="Cambria" panose="02040503050406030204" pitchFamily="18" charset="0"/>
              </a:rPr>
              <a:t>henix</a:t>
            </a:r>
            <a:endParaRPr lang="en-US" altLang="zh-CN" sz="2400" dirty="0">
              <a:latin typeface="Cambria" panose="02040503050406030204" pitchFamily="18" charset="0"/>
            </a:endParaRPr>
          </a:p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高内涵成像检测系统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07B38381-8446-F77E-86C8-F13FF1D31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39" y="4552652"/>
            <a:ext cx="1695749" cy="1695749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A547F222-1B3A-3271-DEAD-0D20930D8A6B}"/>
              </a:ext>
            </a:extLst>
          </p:cNvPr>
          <p:cNvSpPr txBox="1"/>
          <p:nvPr/>
        </p:nvSpPr>
        <p:spPr>
          <a:xfrm>
            <a:off x="3132917" y="5141143"/>
            <a:ext cx="2328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Envision 2105</a:t>
            </a:r>
            <a:endParaRPr lang="en-US" altLang="zh-CN" sz="2400" dirty="0">
              <a:latin typeface="Cambria" panose="02040503050406030204" pitchFamily="18" charset="0"/>
            </a:endParaRPr>
          </a:p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多模式微孔板检测系统</a:t>
            </a:r>
          </a:p>
        </p:txBody>
      </p:sp>
    </p:spTree>
    <p:extLst>
      <p:ext uri="{BB962C8B-B14F-4D97-AF65-F5344CB8AC3E}">
        <p14:creationId xmlns:p14="http://schemas.microsoft.com/office/powerpoint/2010/main" val="347839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0E812-F432-F4CD-6075-EE4EC8F20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21F6-1F49-32A4-F7F6-A24003BD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en-US" altLang="zh-CN" sz="2800" b="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Revviy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解决方案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F11F9E1-44B8-B988-9B2B-119B478415CE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3E98560-D752-AAFE-5117-D14E08B6B8B2}"/>
              </a:ext>
            </a:extLst>
          </p:cNvPr>
          <p:cNvSpPr txBox="1"/>
          <p:nvPr/>
        </p:nvSpPr>
        <p:spPr>
          <a:xfrm>
            <a:off x="241753" y="818220"/>
            <a:ext cx="6156569" cy="507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</a:pP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监测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荧光偏振检检测仪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en-US" altLang="zh-CN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Victor </a:t>
            </a:r>
            <a:r>
              <a:rPr lang="en-US" altLang="zh-CN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Nivo</a:t>
            </a:r>
            <a:endParaRPr lang="zh-CN" altLang="en-US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AF773D-8489-11B9-875B-5CCBF448B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" y="2085432"/>
            <a:ext cx="2509734" cy="23826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4BE35F7-5752-E84E-69C4-77B95795ED6E}"/>
              </a:ext>
            </a:extLst>
          </p:cNvPr>
          <p:cNvSpPr txBox="1"/>
          <p:nvPr/>
        </p:nvSpPr>
        <p:spPr>
          <a:xfrm>
            <a:off x="2659373" y="1920106"/>
            <a:ext cx="4551918" cy="3534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荧光偏振微孔板检测仪；</a:t>
            </a:r>
            <a:endParaRPr lang="en-US" altLang="zh-CN" dirty="0"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兼容：吸收光；荧光；化学发光检测；可以兼容猪口蹄疫</a:t>
            </a:r>
            <a:r>
              <a:rPr lang="en-US" altLang="zh-CN" dirty="0">
                <a:latin typeface="Cambria" panose="02040503050406030204" pitchFamily="18" charset="0"/>
                <a:ea typeface="楷体" panose="02010609060101010101" pitchFamily="49" charset="-122"/>
              </a:rPr>
              <a:t>A</a:t>
            </a: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型竞争</a:t>
            </a:r>
            <a:r>
              <a:rPr lang="en-US" altLang="zh-CN" dirty="0">
                <a:latin typeface="Cambria" panose="02040503050406030204" pitchFamily="18" charset="0"/>
                <a:ea typeface="楷体" panose="02010609060101010101" pitchFamily="49" charset="-122"/>
              </a:rPr>
              <a:t>ELISA</a:t>
            </a: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检测试剂；牛结核病</a:t>
            </a:r>
            <a:r>
              <a:rPr lang="en-US" altLang="zh-CN" dirty="0">
                <a:latin typeface="Cambria" panose="02040503050406030204" pitchFamily="18" charset="0"/>
                <a:ea typeface="楷体" panose="02010609060101010101" pitchFamily="49" charset="-122"/>
              </a:rPr>
              <a:t>γ</a:t>
            </a: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干扰素检测试剂；猪繁殖与呼吸综合征病毒检测试剂盒等；</a:t>
            </a:r>
            <a:endParaRPr lang="en-US" altLang="zh-CN" dirty="0"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l"/>
            </a:pP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自动报告出具；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C301CD-8007-EFCF-E819-58AC9B878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87" y="919767"/>
            <a:ext cx="4221559" cy="5373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37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AE77-D8A8-0FCC-BD3E-0B00BB09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1F43-3403-9A86-44E6-784BD813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en-US" altLang="zh-CN" sz="2800" b="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Revviy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解决方案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504BD9CC-0404-1E8C-AC28-3380FDB98D77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B574FDD-67AA-7A7D-47F1-5620F44611B7}"/>
              </a:ext>
            </a:extLst>
          </p:cNvPr>
          <p:cNvSpPr txBox="1"/>
          <p:nvPr/>
        </p:nvSpPr>
        <p:spPr>
          <a:xfrm>
            <a:off x="241753" y="818220"/>
            <a:ext cx="10544011" cy="507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</a:pP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仪器经过试剂厂家和终端的验证，稳定可靠，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CV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＜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3%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，低浓度样本复检稳定，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CV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＜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4%</a:t>
            </a:r>
            <a:endParaRPr lang="zh-CN" altLang="en-US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0643F6-DD22-3E2E-DD37-A353A1A5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98" y="1457368"/>
            <a:ext cx="1051104" cy="44847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5C2FB7-8000-E6F9-6FE3-762A062A2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54" y="1450192"/>
            <a:ext cx="1041495" cy="44847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293FF2-155F-DCDC-34F7-FBE303930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461" y="1457368"/>
            <a:ext cx="1041494" cy="44775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EDB9E1D-E753-989B-0070-3C78E37BA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657" y="1450192"/>
            <a:ext cx="1126744" cy="44847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F2B451-843F-14B6-6B0A-1C2761C09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2"/>
          <a:stretch/>
        </p:blipFill>
        <p:spPr>
          <a:xfrm>
            <a:off x="347782" y="2223655"/>
            <a:ext cx="5008064" cy="32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50CE-1A4E-BA76-6D58-090ECFE5F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544CD9C7-5CCF-58F6-608B-CD618118B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079" y="1120292"/>
            <a:ext cx="2460587" cy="2572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058BE-E1A7-C5D9-5BC6-91B9709B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en-US" altLang="zh-CN" sz="2800" b="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Revviy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解决方案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39DEEBA-E8FD-3245-16FB-06115743A79A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666115D7-672B-C393-A9BD-811DA1B472F8}"/>
              </a:ext>
            </a:extLst>
          </p:cNvPr>
          <p:cNvSpPr txBox="1"/>
          <p:nvPr/>
        </p:nvSpPr>
        <p:spPr>
          <a:xfrm>
            <a:off x="200344" y="643014"/>
            <a:ext cx="6156569" cy="507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</a:pP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监测</a:t>
            </a:r>
            <a:r>
              <a:rPr lang="en-US" altLang="zh-CN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布病全自动化监测方案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21A7BBE-85C2-E2B4-089E-E5C7F2618C63}"/>
              </a:ext>
            </a:extLst>
          </p:cNvPr>
          <p:cNvSpPr/>
          <p:nvPr/>
        </p:nvSpPr>
        <p:spPr>
          <a:xfrm>
            <a:off x="210321" y="1226636"/>
            <a:ext cx="1500453" cy="625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样本离心与分装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580D02E-2A5B-AE3D-832D-391174B50DA8}"/>
              </a:ext>
            </a:extLst>
          </p:cNvPr>
          <p:cNvSpPr/>
          <p:nvPr/>
        </p:nvSpPr>
        <p:spPr>
          <a:xfrm>
            <a:off x="2360248" y="1226636"/>
            <a:ext cx="1439999" cy="625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样本冻存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B27CAC4-4C92-4CF2-5D07-903734D171BF}"/>
              </a:ext>
            </a:extLst>
          </p:cNvPr>
          <p:cNvSpPr/>
          <p:nvPr/>
        </p:nvSpPr>
        <p:spPr>
          <a:xfrm>
            <a:off x="4374987" y="1205946"/>
            <a:ext cx="1439999" cy="625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取板、加样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CA8BC05-64AB-E957-6634-BA7A2DC57483}"/>
              </a:ext>
            </a:extLst>
          </p:cNvPr>
          <p:cNvSpPr/>
          <p:nvPr/>
        </p:nvSpPr>
        <p:spPr>
          <a:xfrm>
            <a:off x="6335334" y="1221961"/>
            <a:ext cx="1439999" cy="625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检测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1CF664D-EA82-B1FC-01E1-01C3DFD6DA95}"/>
              </a:ext>
            </a:extLst>
          </p:cNvPr>
          <p:cNvSpPr/>
          <p:nvPr/>
        </p:nvSpPr>
        <p:spPr>
          <a:xfrm>
            <a:off x="8479199" y="1219342"/>
            <a:ext cx="1439999" cy="6258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报告出具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182AC069-1B23-5FDE-54DE-9AB3EB47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11" y="3692971"/>
            <a:ext cx="4207439" cy="2634412"/>
          </a:xfrm>
          <a:prstGeom prst="rect">
            <a:avLst/>
          </a:prstGeom>
        </p:spPr>
      </p:pic>
      <p:grpSp>
        <p:nvGrpSpPr>
          <p:cNvPr id="69" name="Gruppieren 24">
            <a:extLst>
              <a:ext uri="{FF2B5EF4-FFF2-40B4-BE49-F238E27FC236}">
                <a16:creationId xmlns:a16="http://schemas.microsoft.com/office/drawing/2014/main" id="{D527FF10-8CD1-EDF4-D8C2-8CE67C54A67E}"/>
              </a:ext>
            </a:extLst>
          </p:cNvPr>
          <p:cNvGrpSpPr/>
          <p:nvPr/>
        </p:nvGrpSpPr>
        <p:grpSpPr>
          <a:xfrm>
            <a:off x="3409100" y="4376905"/>
            <a:ext cx="3202586" cy="756161"/>
            <a:chOff x="6996583" y="3968533"/>
            <a:chExt cx="3406544" cy="804317"/>
          </a:xfrm>
        </p:grpSpPr>
        <p:sp>
          <p:nvSpPr>
            <p:cNvPr id="70" name="Bogen 91">
              <a:extLst>
                <a:ext uri="{FF2B5EF4-FFF2-40B4-BE49-F238E27FC236}">
                  <a16:creationId xmlns:a16="http://schemas.microsoft.com/office/drawing/2014/main" id="{74EDA4DB-7244-1F8B-D908-27C64E8D2974}"/>
                </a:ext>
              </a:extLst>
            </p:cNvPr>
            <p:cNvSpPr/>
            <p:nvPr/>
          </p:nvSpPr>
          <p:spPr bwMode="auto">
            <a:xfrm>
              <a:off x="7243854" y="4037115"/>
              <a:ext cx="2938532" cy="684076"/>
            </a:xfrm>
            <a:prstGeom prst="arc">
              <a:avLst>
                <a:gd name="adj1" fmla="val 9423762"/>
                <a:gd name="adj2" fmla="val 3570305"/>
              </a:avLst>
            </a:prstGeom>
            <a:noFill/>
            <a:ln w="25400" cap="flat" cmpd="sng" algn="ctr">
              <a:solidFill>
                <a:srgbClr val="69A72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de-DE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1" name="Bogen 92">
              <a:extLst>
                <a:ext uri="{FF2B5EF4-FFF2-40B4-BE49-F238E27FC236}">
                  <a16:creationId xmlns:a16="http://schemas.microsoft.com/office/drawing/2014/main" id="{1A147AD7-88EA-A435-7356-01BD45E44437}"/>
                </a:ext>
              </a:extLst>
            </p:cNvPr>
            <p:cNvSpPr/>
            <p:nvPr/>
          </p:nvSpPr>
          <p:spPr bwMode="auto">
            <a:xfrm>
              <a:off x="6996583" y="3968533"/>
              <a:ext cx="3406544" cy="804317"/>
            </a:xfrm>
            <a:prstGeom prst="arc">
              <a:avLst>
                <a:gd name="adj1" fmla="val 3071899"/>
                <a:gd name="adj2" fmla="val 886931"/>
              </a:avLst>
            </a:prstGeom>
            <a:noFill/>
            <a:ln w="25400" cap="flat" cmpd="sng" algn="ctr">
              <a:solidFill>
                <a:srgbClr val="00A1D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de-DE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72" name="Grafik 9">
            <a:extLst>
              <a:ext uri="{FF2B5EF4-FFF2-40B4-BE49-F238E27FC236}">
                <a16:creationId xmlns:a16="http://schemas.microsoft.com/office/drawing/2014/main" id="{48AB22BC-B919-8130-DE9C-10A99EA204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93" y="2601003"/>
            <a:ext cx="1424748" cy="1007223"/>
          </a:xfrm>
          <a:prstGeom prst="rect">
            <a:avLst/>
          </a:prstGeom>
        </p:spPr>
      </p:pic>
      <p:pic>
        <p:nvPicPr>
          <p:cNvPr id="73" name="Grafik 8">
            <a:extLst>
              <a:ext uri="{FF2B5EF4-FFF2-40B4-BE49-F238E27FC236}">
                <a16:creationId xmlns:a16="http://schemas.microsoft.com/office/drawing/2014/main" id="{A143252B-DF2A-FD1C-D33E-2ED9346E97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05" y="2484371"/>
            <a:ext cx="1424747" cy="1007223"/>
          </a:xfrm>
          <a:prstGeom prst="rect">
            <a:avLst/>
          </a:prstGeom>
        </p:spPr>
      </p:pic>
      <p:pic>
        <p:nvPicPr>
          <p:cNvPr id="74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6A8F2A1-B468-DAA6-2233-C250AD34A5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86" y="4912421"/>
            <a:ext cx="914655" cy="646885"/>
          </a:xfrm>
          <a:prstGeom prst="rect">
            <a:avLst/>
          </a:prstGeom>
        </p:spPr>
      </p:pic>
      <p:pic>
        <p:nvPicPr>
          <p:cNvPr id="75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D8DA13-6FB2-5974-97EF-296DA68F6E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20" y="3645676"/>
            <a:ext cx="1183344" cy="836914"/>
          </a:xfrm>
          <a:prstGeom prst="rect">
            <a:avLst/>
          </a:prstGeom>
        </p:spPr>
      </p:pic>
      <p:cxnSp>
        <p:nvCxnSpPr>
          <p:cNvPr id="76" name="Connector: Elbow 33">
            <a:extLst>
              <a:ext uri="{FF2B5EF4-FFF2-40B4-BE49-F238E27FC236}">
                <a16:creationId xmlns:a16="http://schemas.microsoft.com/office/drawing/2014/main" id="{77928AC5-9BA7-D935-B06D-D23E9471C79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95656" y="3094180"/>
            <a:ext cx="1848398" cy="402005"/>
          </a:xfrm>
          <a:prstGeom prst="bentConnector3">
            <a:avLst>
              <a:gd name="adj1" fmla="val -187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Connector: Elbow 36">
            <a:extLst>
              <a:ext uri="{FF2B5EF4-FFF2-40B4-BE49-F238E27FC236}">
                <a16:creationId xmlns:a16="http://schemas.microsoft.com/office/drawing/2014/main" id="{9D0803A3-D5CD-5B9D-86E6-78F9897BDF6C}"/>
              </a:ext>
            </a:extLst>
          </p:cNvPr>
          <p:cNvCxnSpPr>
            <a:endCxn id="72" idx="0"/>
          </p:cNvCxnSpPr>
          <p:nvPr/>
        </p:nvCxnSpPr>
        <p:spPr bwMode="auto">
          <a:xfrm rot="5400000" flipH="1" flipV="1">
            <a:off x="3153140" y="473516"/>
            <a:ext cx="893840" cy="5148814"/>
          </a:xfrm>
          <a:prstGeom prst="bentConnector3">
            <a:avLst>
              <a:gd name="adj1" fmla="val 125575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Connector: Elbow 40">
            <a:extLst>
              <a:ext uri="{FF2B5EF4-FFF2-40B4-BE49-F238E27FC236}">
                <a16:creationId xmlns:a16="http://schemas.microsoft.com/office/drawing/2014/main" id="{6CBDD064-EB4A-7C24-2A2F-B4697B56868C}"/>
              </a:ext>
            </a:extLst>
          </p:cNvPr>
          <p:cNvCxnSpPr>
            <a:cxnSpLocks/>
          </p:cNvCxnSpPr>
          <p:nvPr/>
        </p:nvCxnSpPr>
        <p:spPr bwMode="auto">
          <a:xfrm>
            <a:off x="1880988" y="4404767"/>
            <a:ext cx="2091640" cy="1372158"/>
          </a:xfrm>
          <a:prstGeom prst="bentConnector3">
            <a:avLst>
              <a:gd name="adj1" fmla="val 5000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Connector: Elbow 70">
            <a:extLst>
              <a:ext uri="{FF2B5EF4-FFF2-40B4-BE49-F238E27FC236}">
                <a16:creationId xmlns:a16="http://schemas.microsoft.com/office/drawing/2014/main" id="{DBEDDF32-2DDC-44FD-5BC7-A127094D428A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0990" y="3563417"/>
            <a:ext cx="2814862" cy="337385"/>
          </a:xfrm>
          <a:prstGeom prst="bentConnector3">
            <a:avLst>
              <a:gd name="adj1" fmla="val 5000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Connector: Elbow 126">
            <a:extLst>
              <a:ext uri="{FF2B5EF4-FFF2-40B4-BE49-F238E27FC236}">
                <a16:creationId xmlns:a16="http://schemas.microsoft.com/office/drawing/2014/main" id="{DD2F5902-6DE2-05AD-248F-13BE8FD38C7C}"/>
              </a:ext>
            </a:extLst>
          </p:cNvPr>
          <p:cNvCxnSpPr>
            <a:endCxn id="74" idx="1"/>
          </p:cNvCxnSpPr>
          <p:nvPr/>
        </p:nvCxnSpPr>
        <p:spPr bwMode="auto">
          <a:xfrm>
            <a:off x="1880988" y="4224329"/>
            <a:ext cx="4730698" cy="1011535"/>
          </a:xfrm>
          <a:prstGeom prst="bentConnector3">
            <a:avLst>
              <a:gd name="adj1" fmla="val 28200"/>
            </a:avLst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" name="Straight Arrow Connector 137">
            <a:extLst>
              <a:ext uri="{FF2B5EF4-FFF2-40B4-BE49-F238E27FC236}">
                <a16:creationId xmlns:a16="http://schemas.microsoft.com/office/drawing/2014/main" id="{15AD65E1-B51D-954B-2EBB-ABCAE3A33B67}"/>
              </a:ext>
            </a:extLst>
          </p:cNvPr>
          <p:cNvCxnSpPr>
            <a:cxnSpLocks/>
          </p:cNvCxnSpPr>
          <p:nvPr/>
        </p:nvCxnSpPr>
        <p:spPr bwMode="auto">
          <a:xfrm>
            <a:off x="1880988" y="4072022"/>
            <a:ext cx="4848669" cy="0"/>
          </a:xfrm>
          <a:prstGeom prst="straightConnector1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cap="flat" cmpd="sng" algn="ctr">
            <a:solidFill>
              <a:schemeClr val="accent4">
                <a:alpha val="18000"/>
              </a:schemeClr>
            </a:solidFill>
            <a:prstDash val="solid"/>
            <a:round/>
            <a:headEnd type="oval" w="med" len="med"/>
            <a:tailEnd type="oval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2" name="Picture 102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A3E02590-F161-6D38-B294-D0F3764AE2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59" y="2715863"/>
            <a:ext cx="2376002" cy="2520001"/>
          </a:xfrm>
          <a:prstGeom prst="rect">
            <a:avLst/>
          </a:prstGeom>
        </p:spPr>
      </p:pic>
      <p:pic>
        <p:nvPicPr>
          <p:cNvPr id="8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C69CBA3-2726-5856-1950-E44D233FD3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7"/>
          <a:stretch>
            <a:fillRect/>
          </a:stretch>
        </p:blipFill>
        <p:spPr>
          <a:xfrm>
            <a:off x="200344" y="3640280"/>
            <a:ext cx="1576882" cy="1409994"/>
          </a:xfrm>
          <a:prstGeom prst="rect">
            <a:avLst/>
          </a:prstGeom>
        </p:spPr>
      </p:pic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9E0042A8-17B1-0732-C9F4-AEE8B582EF9D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1710774" y="1539568"/>
            <a:ext cx="649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172980EB-5580-3A55-53BB-F13A39985EE0}"/>
              </a:ext>
            </a:extLst>
          </p:cNvPr>
          <p:cNvCxnSpPr/>
          <p:nvPr/>
        </p:nvCxnSpPr>
        <p:spPr>
          <a:xfrm>
            <a:off x="3725513" y="1546496"/>
            <a:ext cx="649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88AFF73D-4927-399C-AA52-684E272AEBB1}"/>
              </a:ext>
            </a:extLst>
          </p:cNvPr>
          <p:cNvCxnSpPr/>
          <p:nvPr/>
        </p:nvCxnSpPr>
        <p:spPr>
          <a:xfrm>
            <a:off x="5667684" y="1539568"/>
            <a:ext cx="649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0DC00342-D3E9-4F41-59E7-236821371796}"/>
              </a:ext>
            </a:extLst>
          </p:cNvPr>
          <p:cNvCxnSpPr/>
          <p:nvPr/>
        </p:nvCxnSpPr>
        <p:spPr>
          <a:xfrm>
            <a:off x="7775333" y="1539568"/>
            <a:ext cx="649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81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7631113" cy="781050"/>
          </a:xfrm>
        </p:spPr>
        <p:txBody>
          <a:bodyPr vert="horz" lIns="38405" tIns="19202" rIns="38405" bIns="19202" rtlCol="0" anchor="b"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evvity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生命科学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Bilibili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微信服务号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9AF71A5-90CB-56D7-2E77-E28A828C4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0" r="12789" b="5434"/>
          <a:stretch/>
        </p:blipFill>
        <p:spPr>
          <a:xfrm>
            <a:off x="2895600" y="1704975"/>
            <a:ext cx="60579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9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E7CF5-0E79-F867-CAEB-563E66B97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23F2-3539-777F-D2D5-80288029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33" y="200626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布鲁氏菌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de-DE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Brucella)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与布病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93CBBA5-FC9E-374C-540C-1B9FEF488C89}"/>
              </a:ext>
            </a:extLst>
          </p:cNvPr>
          <p:cNvSpPr txBox="1"/>
          <p:nvPr/>
        </p:nvSpPr>
        <p:spPr>
          <a:xfrm>
            <a:off x="469774" y="970014"/>
            <a:ext cx="8787692" cy="25339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20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>
                <a:latin typeface="Cambria" panose="02040503050406030204" pitchFamily="18" charset="0"/>
                <a:ea typeface="楷体" panose="02010609060101010101" pitchFamily="49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highlight>
                  <a:srgbClr val="00FF00"/>
                </a:highlight>
              </a:rPr>
              <a:t>细菌：</a:t>
            </a:r>
            <a:r>
              <a:rPr lang="zh-CN" altLang="en-US" dirty="0"/>
              <a:t>革兰氏阴性，无荚膜</a:t>
            </a:r>
            <a:r>
              <a:rPr lang="en-US" altLang="zh-CN" dirty="0"/>
              <a:t>(</a:t>
            </a:r>
            <a:r>
              <a:rPr lang="zh-CN" altLang="en-US" dirty="0"/>
              <a:t>光滑型有微荚膜</a:t>
            </a:r>
            <a:r>
              <a:rPr lang="en-US" altLang="zh-CN" dirty="0"/>
              <a:t>)</a:t>
            </a:r>
            <a:r>
              <a:rPr lang="zh-CN" altLang="en-US" dirty="0"/>
              <a:t>，绝对嗜氧菌，胞内寄生菌；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大小：</a:t>
            </a:r>
            <a:r>
              <a:rPr lang="el-GR" altLang="zh-CN" dirty="0"/>
              <a:t> 0.5–0.7 μ</a:t>
            </a:r>
            <a:r>
              <a:rPr lang="de-DE" altLang="zh-CN" dirty="0"/>
              <a:t>m × 0.6–1.5 </a:t>
            </a:r>
            <a:r>
              <a:rPr lang="el-GR" altLang="zh-CN" dirty="0"/>
              <a:t>μ</a:t>
            </a:r>
            <a:r>
              <a:rPr lang="de-DE" altLang="zh-CN" dirty="0"/>
              <a:t>m</a:t>
            </a:r>
            <a:r>
              <a:rPr lang="zh-CN" altLang="en-US" dirty="0"/>
              <a:t>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可感染人、畜</a:t>
            </a:r>
            <a:r>
              <a:rPr lang="en-US" altLang="zh-CN" dirty="0"/>
              <a:t>(</a:t>
            </a:r>
            <a:r>
              <a:rPr lang="zh-CN" altLang="en-US" dirty="0"/>
              <a:t>布鲁氏病</a:t>
            </a:r>
            <a:r>
              <a:rPr lang="en-US" altLang="zh-CN" dirty="0"/>
              <a:t>)</a:t>
            </a:r>
            <a:r>
              <a:rPr lang="zh-CN" altLang="en-US" dirty="0"/>
              <a:t>，人畜共患，乙类传染病‌；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人最小感染剂量：</a:t>
            </a:r>
            <a:r>
              <a:rPr lang="en-US" altLang="zh-CN" dirty="0">
                <a:highlight>
                  <a:srgbClr val="00FF00"/>
                </a:highlight>
              </a:rPr>
              <a:t>10-100 </a:t>
            </a:r>
            <a:r>
              <a:rPr lang="zh-CN" altLang="en-US" dirty="0">
                <a:highlight>
                  <a:srgbClr val="00FF00"/>
                </a:highlight>
              </a:rPr>
              <a:t>个细菌</a:t>
            </a:r>
            <a:r>
              <a:rPr lang="zh-CN" altLang="en-US" dirty="0"/>
              <a:t>；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de-DE" altLang="zh-CN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C2DD7F4-8F3E-52CC-86B7-1D39C077C0AF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DEBC3678-DB3A-92A8-8BD8-E6C1C1913F7E}"/>
              </a:ext>
            </a:extLst>
          </p:cNvPr>
          <p:cNvSpPr txBox="1"/>
          <p:nvPr/>
        </p:nvSpPr>
        <p:spPr>
          <a:xfrm>
            <a:off x="534072" y="2592061"/>
            <a:ext cx="11188153" cy="55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Cambria" panose="02040503050406030204" pitchFamily="18" charset="0"/>
                <a:ea typeface="楷体" panose="02010609060101010101" pitchFamily="49" charset="-122"/>
              </a:rPr>
              <a:t>1887年英国医生布鲁氏首先从死于“马尔他热”的英国士兵脾脏中分离出羊种布氏菌；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F8EC44-CB70-ED2E-DC36-AA9A0C263DCA}"/>
              </a:ext>
            </a:extLst>
          </p:cNvPr>
          <p:cNvSpPr txBox="1"/>
          <p:nvPr/>
        </p:nvSpPr>
        <p:spPr>
          <a:xfrm>
            <a:off x="8781042" y="1759190"/>
            <a:ext cx="27387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latin typeface="Cambria" panose="02040503050406030204" pitchFamily="18" charset="0"/>
              </a:rPr>
              <a:t>DOI</a:t>
            </a:r>
            <a:r>
              <a:rPr lang="zh-CN" altLang="en-US" sz="1050" dirty="0">
                <a:latin typeface="Cambria" panose="02040503050406030204" pitchFamily="18" charset="0"/>
              </a:rPr>
              <a:t>: 10.35248/1948-5948.20.12.431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E54DD6A-C3AD-BE91-ECCB-79C305A6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3" y="3434963"/>
            <a:ext cx="3656329" cy="2532008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8B01827-54BD-909C-C15B-028336B6DEC9}"/>
              </a:ext>
            </a:extLst>
          </p:cNvPr>
          <p:cNvGrpSpPr/>
          <p:nvPr/>
        </p:nvGrpSpPr>
        <p:grpSpPr>
          <a:xfrm>
            <a:off x="3985953" y="3420492"/>
            <a:ext cx="3837446" cy="2843032"/>
            <a:chOff x="3985953" y="3420492"/>
            <a:chExt cx="3837446" cy="284303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1864F6C-8E53-24FC-33BF-19864FA33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2"/>
            <a:stretch/>
          </p:blipFill>
          <p:spPr>
            <a:xfrm>
              <a:off x="3985953" y="3420492"/>
              <a:ext cx="3837446" cy="246749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653A51A-3C74-529F-575A-5B5D4AE1F4CB}"/>
                </a:ext>
              </a:extLst>
            </p:cNvPr>
            <p:cNvSpPr txBox="1"/>
            <p:nvPr/>
          </p:nvSpPr>
          <p:spPr>
            <a:xfrm>
              <a:off x="4690085" y="5809104"/>
              <a:ext cx="2281237" cy="454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accent1">
                    <a:lumMod val="60000"/>
                    <a:lumOff val="40000"/>
                  </a:schemeClr>
                </a:buClr>
              </a:pPr>
              <a:r>
                <a:rPr lang="zh-CN" altLang="en-US" sz="1400" dirty="0">
                  <a:latin typeface="Cambria" panose="02040503050406030204" pitchFamily="18" charset="0"/>
                  <a:ea typeface="楷体" panose="02010609060101010101" pitchFamily="49" charset="-122"/>
                </a:rPr>
                <a:t>自然条件下生存能力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7EBA46E-91C6-A880-B063-C00BCF69555B}"/>
              </a:ext>
            </a:extLst>
          </p:cNvPr>
          <p:cNvGrpSpPr/>
          <p:nvPr/>
        </p:nvGrpSpPr>
        <p:grpSpPr>
          <a:xfrm>
            <a:off x="7987065" y="3364349"/>
            <a:ext cx="4114800" cy="2921156"/>
            <a:chOff x="7987065" y="3364349"/>
            <a:chExt cx="4114800" cy="292115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07159D8-99B9-0210-FF63-000E12493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9"/>
            <a:stretch/>
          </p:blipFill>
          <p:spPr>
            <a:xfrm>
              <a:off x="7987065" y="3364349"/>
              <a:ext cx="4114800" cy="2671965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674BF14-AB25-2EF4-90B4-8E86ACAD046A}"/>
                </a:ext>
              </a:extLst>
            </p:cNvPr>
            <p:cNvSpPr txBox="1"/>
            <p:nvPr/>
          </p:nvSpPr>
          <p:spPr>
            <a:xfrm>
              <a:off x="9675371" y="5831085"/>
              <a:ext cx="1117676" cy="454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  <a:buClr>
                  <a:schemeClr val="accent1">
                    <a:lumMod val="60000"/>
                    <a:lumOff val="40000"/>
                  </a:schemeClr>
                </a:buClr>
              </a:pPr>
              <a:r>
                <a:rPr lang="zh-CN" altLang="en-US" sz="1400" dirty="0">
                  <a:latin typeface="Cambria" panose="02040503050406030204" pitchFamily="18" charset="0"/>
                  <a:ea typeface="楷体" panose="02010609060101010101" pitchFamily="49" charset="-122"/>
                </a:rPr>
                <a:t>发现情况</a:t>
              </a: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F4687A0-FF1F-5817-EC6B-EC6580290A76}"/>
              </a:ext>
            </a:extLst>
          </p:cNvPr>
          <p:cNvSpPr txBox="1"/>
          <p:nvPr/>
        </p:nvSpPr>
        <p:spPr>
          <a:xfrm>
            <a:off x="301746" y="623530"/>
            <a:ext cx="2281237" cy="454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chemeClr val="accent1">
                  <a:lumMod val="60000"/>
                  <a:lumOff val="40000"/>
                </a:schemeClr>
              </a:buClr>
            </a:pPr>
            <a:r>
              <a:rPr lang="zh-CN" altLang="en-US" sz="1400" dirty="0">
                <a:latin typeface="Cambria" panose="02040503050406030204" pitchFamily="18" charset="0"/>
                <a:ea typeface="楷体" panose="02010609060101010101" pitchFamily="49" charset="-122"/>
              </a:rPr>
              <a:t>基本特点</a:t>
            </a:r>
          </a:p>
        </p:txBody>
      </p:sp>
    </p:spTree>
    <p:extLst>
      <p:ext uri="{BB962C8B-B14F-4D97-AF65-F5344CB8AC3E}">
        <p14:creationId xmlns:p14="http://schemas.microsoft.com/office/powerpoint/2010/main" val="132011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A633-0687-5237-1D09-79DBF17EF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2131-84CD-5897-CABA-9ACCEEC0C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布鲁氏菌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de-DE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Brucella)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与布病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E31F632-3B65-47A9-C785-33962E2F864A}"/>
              </a:ext>
            </a:extLst>
          </p:cNvPr>
          <p:cNvSpPr txBox="1"/>
          <p:nvPr/>
        </p:nvSpPr>
        <p:spPr>
          <a:xfrm>
            <a:off x="463099" y="804783"/>
            <a:ext cx="8787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感染途径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D7BA93E-D91C-C7C7-3231-781E4FE090A8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4587D36-42E7-B183-9278-D90B5D38D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" y="1378197"/>
            <a:ext cx="5191123" cy="49974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6E7D11-D7D6-F0A3-83DA-53629AAEE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56" y="1124371"/>
            <a:ext cx="3204825" cy="51196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4E9C12-731C-08C2-3719-CC35A2790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17" y="1116474"/>
            <a:ext cx="3888897" cy="25925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E3AD32-F65A-8D34-2F3C-D15B0D3E8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60" y="4290750"/>
            <a:ext cx="3625521" cy="17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8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BCB3-7085-10CA-113D-8DF924C99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91E5-7BBB-577F-73CA-ADDAADFFF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布鲁氏菌病流行概况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C6681771-2FC8-D324-A4DB-D54F655FF1AB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4D3B838-1DB4-1131-BE6C-F39EDC70E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20" y="2986665"/>
            <a:ext cx="4094720" cy="1948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5913E-1587-49D6-8BEE-27C98AC3A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20" y="4989511"/>
            <a:ext cx="3933272" cy="14627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137A8B-C61B-F96C-ECE7-7EDF69500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71" y="1091474"/>
            <a:ext cx="2549466" cy="15603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CCABAED-7F44-0405-AD99-996BC3ED3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71" y="2830798"/>
            <a:ext cx="2328769" cy="17996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10EC314-FD67-E13D-AAAD-84B6CB2DF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69" y="4809429"/>
            <a:ext cx="2175172" cy="15418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DE5AEA-7625-C63D-5498-96E344349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20" y="694143"/>
            <a:ext cx="2810704" cy="206133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83C3798-5E7A-BE6F-A93E-3E98A4EADEA6}"/>
              </a:ext>
            </a:extLst>
          </p:cNvPr>
          <p:cNvSpPr txBox="1"/>
          <p:nvPr/>
        </p:nvSpPr>
        <p:spPr>
          <a:xfrm>
            <a:off x="241753" y="805165"/>
            <a:ext cx="6099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中华人民共和国农业农村部</a:t>
            </a:r>
            <a:r>
              <a:rPr lang="en-US" altLang="zh-CN" sz="1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400" b="0" i="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畜牧兽医局→ 疫情发布</a:t>
            </a:r>
            <a:endParaRPr lang="zh-CN" altLang="en-US" sz="1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65CE5155-EA70-4789-C750-F5CF84881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00222"/>
              </p:ext>
            </p:extLst>
          </p:nvPr>
        </p:nvGraphicFramePr>
        <p:xfrm>
          <a:off x="330355" y="1247730"/>
          <a:ext cx="3275658" cy="5045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173">
                  <a:extLst>
                    <a:ext uri="{9D8B030D-6E8A-4147-A177-3AD203B41FA5}">
                      <a16:colId xmlns:a16="http://schemas.microsoft.com/office/drawing/2014/main" val="239761253"/>
                    </a:ext>
                  </a:extLst>
                </a:gridCol>
                <a:gridCol w="2657485">
                  <a:extLst>
                    <a:ext uri="{9D8B030D-6E8A-4147-A177-3AD203B41FA5}">
                      <a16:colId xmlns:a16="http://schemas.microsoft.com/office/drawing/2014/main" val="3137927677"/>
                    </a:ext>
                  </a:extLst>
                </a:gridCol>
              </a:tblGrid>
              <a:tr h="3880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2024</a:t>
                      </a:r>
                      <a:r>
                        <a:rPr lang="zh-CN" altLang="en-US" sz="1200" b="1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年二类主要动物疫病占前</a:t>
                      </a:r>
                      <a:r>
                        <a:rPr lang="en-US" altLang="zh-CN" sz="12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zh-CN" altLang="en-US" sz="1200" b="1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位的病种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386837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392616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10865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猪流行性腹泻、布鲁氏菌病、鸭瘟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605880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05578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猪流行性腹泻、猪繁殖与呼吸综合征、布鲁氏菌病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28634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987775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877144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猪流行性腹泻、布鲁氏菌病、山羊传染性胸膜肺炎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675827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猪流行性腹泻、猪繁殖与呼吸综合征、布鲁氏菌病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751981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猪流行性腹泻、山羊传染性胸膜肺炎、小鹅瘟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8151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猪流行性腹泻、山羊传染性胸膜肺炎、布鲁氏菌病</a:t>
                      </a:r>
                      <a:endParaRPr lang="zh-CN" altLang="en-US" sz="9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978066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r>
                        <a:rPr lang="zh-CN" altLang="en-US" sz="12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月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猪流行性腹泻、山羊传染性胸膜肺炎、布鲁氏菌病</a:t>
                      </a:r>
                      <a:endParaRPr lang="zh-CN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992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51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A00A6-AD44-68DB-AA1D-9BDDB8F34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EC0E-ECE0-76C0-A498-F62312A8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布病诊断技术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9C02987-64CD-00BC-FFD7-AC8469F91E94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02E10D0-14F5-9EF1-DE1E-7DFDC477EB01}"/>
              </a:ext>
            </a:extLst>
          </p:cNvPr>
          <p:cNvSpPr txBox="1"/>
          <p:nvPr/>
        </p:nvSpPr>
        <p:spPr>
          <a:xfrm>
            <a:off x="608793" y="6065160"/>
            <a:ext cx="3436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i="0" dirty="0">
                <a:effectLst/>
                <a:latin typeface="Cambria" panose="02040503050406030204" pitchFamily="18" charset="0"/>
                <a:ea typeface="楷体" panose="02010609060101010101" pitchFamily="49" charset="-122"/>
              </a:rPr>
              <a:t>布氏杆菌病虎红平板凝集试验</a:t>
            </a:r>
            <a:r>
              <a:rPr lang="en-US" altLang="zh-CN" sz="14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(RBPT)</a:t>
            </a:r>
            <a:r>
              <a:rPr lang="zh-CN" altLang="en-US" sz="14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，</a:t>
            </a:r>
            <a:r>
              <a:rPr lang="zh-CN" altLang="en-US" sz="1400" dirty="0">
                <a:latin typeface="Cambria" panose="02040503050406030204" pitchFamily="18" charset="0"/>
                <a:ea typeface="楷体" panose="02010609060101010101" pitchFamily="49" charset="-122"/>
              </a:rPr>
              <a:t>血清（</a:t>
            </a:r>
            <a:r>
              <a:rPr lang="en-US" altLang="zh-CN" sz="1400" dirty="0">
                <a:latin typeface="Cambria" panose="02040503050406030204" pitchFamily="18" charset="0"/>
                <a:ea typeface="楷体" panose="02010609060101010101" pitchFamily="49" charset="-122"/>
              </a:rPr>
              <a:t>20min</a:t>
            </a:r>
            <a:r>
              <a:rPr lang="zh-CN" altLang="en-US" sz="1400" dirty="0">
                <a:latin typeface="Cambria" panose="02040503050406030204" pitchFamily="18" charset="0"/>
                <a:ea typeface="楷体" panose="02010609060101010101" pitchFamily="49" charset="-122"/>
              </a:rPr>
              <a:t>）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7898858-6D66-2F11-16BC-B06CBE443718}"/>
              </a:ext>
            </a:extLst>
          </p:cNvPr>
          <p:cNvGrpSpPr/>
          <p:nvPr/>
        </p:nvGrpSpPr>
        <p:grpSpPr>
          <a:xfrm>
            <a:off x="676326" y="3666499"/>
            <a:ext cx="2742101" cy="2379345"/>
            <a:chOff x="479081" y="2425124"/>
            <a:chExt cx="3580292" cy="325876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99DBDB-B6C7-6A6A-146C-83196D7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81" y="2425124"/>
              <a:ext cx="3580292" cy="325876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8B0E27-3E7B-CABE-8730-2624F156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796" y="4181617"/>
              <a:ext cx="756577" cy="1502268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4FDE76D7-634B-E31D-43FE-5FE8E784D3E2}"/>
              </a:ext>
            </a:extLst>
          </p:cNvPr>
          <p:cNvSpPr txBox="1"/>
          <p:nvPr/>
        </p:nvSpPr>
        <p:spPr>
          <a:xfrm>
            <a:off x="8282056" y="5856649"/>
            <a:ext cx="3704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Cambria" panose="02040503050406030204" pitchFamily="18" charset="0"/>
                <a:ea typeface="楷体" panose="02010609060101010101" pitchFamily="49" charset="-122"/>
              </a:rPr>
              <a:t>全乳环状实验（</a:t>
            </a:r>
            <a:r>
              <a:rPr lang="en-US" altLang="zh-CN" sz="1400" dirty="0">
                <a:latin typeface="Cambria" panose="02040503050406030204" pitchFamily="18" charset="0"/>
                <a:ea typeface="楷体" panose="02010609060101010101" pitchFamily="49" charset="-122"/>
              </a:rPr>
              <a:t>MRT</a:t>
            </a:r>
            <a:r>
              <a:rPr lang="zh-CN" altLang="en-US" sz="1400" dirty="0">
                <a:latin typeface="Cambria" panose="02040503050406030204" pitchFamily="18" charset="0"/>
                <a:ea typeface="楷体" panose="02010609060101010101" pitchFamily="49" charset="-122"/>
              </a:rPr>
              <a:t>）牛奶，</a:t>
            </a:r>
            <a:r>
              <a:rPr lang="en-US" altLang="zh-CN" sz="1400" dirty="0">
                <a:latin typeface="Cambria" panose="02040503050406030204" pitchFamily="18" charset="0"/>
                <a:ea typeface="楷体" panose="02010609060101010101" pitchFamily="49" charset="-122"/>
              </a:rPr>
              <a:t>1hr</a:t>
            </a:r>
            <a:endParaRPr lang="zh-CN" altLang="en-US" sz="1400" dirty="0"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C648D04-270B-6077-1880-3487AAE924E6}"/>
              </a:ext>
            </a:extLst>
          </p:cNvPr>
          <p:cNvSpPr txBox="1"/>
          <p:nvPr/>
        </p:nvSpPr>
        <p:spPr>
          <a:xfrm>
            <a:off x="8282056" y="6140604"/>
            <a:ext cx="3642013" cy="25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0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若阳性试验，则表面形成一条色带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1000" b="0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色带颜色由染色剂决定</a:t>
            </a:r>
            <a:r>
              <a:rPr lang="en-US" altLang="zh-CN" sz="1000" b="0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zh-CN" altLang="en-US" sz="1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B7BE79F-E895-685B-53F7-170C6455B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07" y="3687812"/>
            <a:ext cx="2138328" cy="21383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92ADE8-6D1B-0704-6153-2270F9054865}"/>
              </a:ext>
            </a:extLst>
          </p:cNvPr>
          <p:cNvSpPr txBox="1"/>
          <p:nvPr/>
        </p:nvSpPr>
        <p:spPr>
          <a:xfrm>
            <a:off x="448019" y="728735"/>
            <a:ext cx="6099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动物布鲁氏菌病诊断技术，GB/T18464-2018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68068B0-6525-DF0F-33C2-F23C5DB5E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682755"/>
              </p:ext>
            </p:extLst>
          </p:nvPr>
        </p:nvGraphicFramePr>
        <p:xfrm>
          <a:off x="608793" y="1239336"/>
          <a:ext cx="11126006" cy="2268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7252">
                  <a:extLst>
                    <a:ext uri="{9D8B030D-6E8A-4147-A177-3AD203B41FA5}">
                      <a16:colId xmlns:a16="http://schemas.microsoft.com/office/drawing/2014/main" val="1817129671"/>
                    </a:ext>
                  </a:extLst>
                </a:gridCol>
                <a:gridCol w="4533674">
                  <a:extLst>
                    <a:ext uri="{9D8B030D-6E8A-4147-A177-3AD203B41FA5}">
                      <a16:colId xmlns:a16="http://schemas.microsoft.com/office/drawing/2014/main" val="3296309566"/>
                    </a:ext>
                  </a:extLst>
                </a:gridCol>
                <a:gridCol w="5135080">
                  <a:extLst>
                    <a:ext uri="{9D8B030D-6E8A-4147-A177-3AD203B41FA5}">
                      <a16:colId xmlns:a16="http://schemas.microsoft.com/office/drawing/2014/main" val="1771573116"/>
                    </a:ext>
                  </a:extLst>
                </a:gridCol>
              </a:tblGrid>
              <a:tr h="278096">
                <a:tc>
                  <a:txBody>
                    <a:bodyPr/>
                    <a:lstStyle/>
                    <a:p>
                      <a:pPr algn="l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初筛实验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确诊实验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13683"/>
                  </a:ext>
                </a:extLst>
              </a:tr>
              <a:tr h="2780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血清学诊断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虎红平板凝集试验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de-DE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RBT)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试管凝集试验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de-DE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SAT)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014898"/>
                  </a:ext>
                </a:extLst>
              </a:tr>
              <a:tr h="2780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全乳环状试验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de-DE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MRT)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补体结合试验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de-DE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CFT)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32229"/>
                  </a:ext>
                </a:extLst>
              </a:tr>
              <a:tr h="2780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间接酶联免疫吸附试验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altLang="zh-CN" sz="1800" u="none" strike="noStrike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iELISA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竞争酶联免疫吸附试验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altLang="zh-CN" sz="1800" u="none" strike="noStrike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cELISA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4018"/>
                  </a:ext>
                </a:extLst>
              </a:tr>
              <a:tr h="2780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荧光偏振试验</a:t>
                      </a:r>
                      <a:r>
                        <a:rPr lang="en-US" altLang="zh-CN" sz="18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(FPA)*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10267"/>
                  </a:ext>
                </a:extLst>
              </a:tr>
              <a:tr h="278096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48402"/>
                  </a:ext>
                </a:extLst>
              </a:tr>
              <a:tr h="278096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病原学诊断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涂片染色镜检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布鲁氏菌 </a:t>
                      </a:r>
                      <a:r>
                        <a:rPr lang="de-DE" sz="18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Bruce-Ladder </a:t>
                      </a:r>
                      <a:r>
                        <a:rPr lang="zh-CN" altLang="en-US" sz="18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检测方法</a:t>
                      </a:r>
                      <a:r>
                        <a:rPr lang="en-US" altLang="zh-CN" sz="18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de-DE" sz="18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PCR</a:t>
                      </a:r>
                      <a:r>
                        <a:rPr lang="zh-CN" altLang="en-US" sz="18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法）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78338"/>
                  </a:ext>
                </a:extLst>
              </a:tr>
              <a:tr h="278096"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细菌分离培养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细菌鉴定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67713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D82C757-FAAE-2103-A692-BB7DD2D669A3}"/>
              </a:ext>
            </a:extLst>
          </p:cNvPr>
          <p:cNvSpPr txBox="1"/>
          <p:nvPr/>
        </p:nvSpPr>
        <p:spPr>
          <a:xfrm>
            <a:off x="4192732" y="2423330"/>
            <a:ext cx="60994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50" i="1" dirty="0">
                <a:latin typeface="Cambria" panose="02040503050406030204" pitchFamily="18" charset="0"/>
                <a:ea typeface="楷体" panose="02010609060101010101" pitchFamily="49" charset="-122"/>
              </a:rPr>
              <a:t>农业部国家卫生计生委发布的《国家布鲁氏菌病防治计划(2016-2020年)》中将FPA列为初筛试验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79275E-FC1E-01B5-1C9D-E61AEA31867E}"/>
              </a:ext>
            </a:extLst>
          </p:cNvPr>
          <p:cNvSpPr txBox="1"/>
          <p:nvPr/>
        </p:nvSpPr>
        <p:spPr>
          <a:xfrm>
            <a:off x="3776875" y="3767186"/>
            <a:ext cx="2233292" cy="2239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latin typeface="Cambria" panose="02040503050406030204" pitchFamily="18" charset="0"/>
                <a:ea typeface="楷体" panose="02010609060101010101" pitchFamily="49" charset="-122"/>
              </a:rPr>
              <a:t>特点和局限性，如：</a:t>
            </a:r>
            <a:endParaRPr lang="en-US" altLang="zh-CN" sz="1600" b="1" dirty="0"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highlight>
                  <a:srgbClr val="00FF00"/>
                </a:highlight>
                <a:latin typeface="Cambria" panose="02040503050406030204" pitchFamily="18" charset="0"/>
                <a:ea typeface="楷体" panose="02010609060101010101" pitchFamily="49" charset="-122"/>
              </a:rPr>
              <a:t>成本低；</a:t>
            </a:r>
            <a:endParaRPr lang="en-US" altLang="zh-CN" sz="1400" dirty="0">
              <a:highlight>
                <a:srgbClr val="00FF00"/>
              </a:highlight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highlight>
                  <a:srgbClr val="00FF00"/>
                </a:highlight>
                <a:latin typeface="Cambria" panose="02040503050406030204" pitchFamily="18" charset="0"/>
                <a:ea typeface="楷体" panose="02010609060101010101" pitchFamily="49" charset="-122"/>
              </a:rPr>
              <a:t>操作简单；</a:t>
            </a:r>
            <a:endParaRPr lang="en-US" altLang="zh-CN" sz="1400" dirty="0">
              <a:highlight>
                <a:srgbClr val="00FF00"/>
              </a:highlight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highlight>
                  <a:srgbClr val="FF00FF"/>
                </a:highlight>
                <a:latin typeface="Cambria" panose="02040503050406030204" pitchFamily="18" charset="0"/>
                <a:ea typeface="楷体" panose="02010609060101010101" pitchFamily="49" charset="-122"/>
              </a:rPr>
              <a:t>容易受主观因素影响；</a:t>
            </a:r>
            <a:endParaRPr lang="en-US" altLang="zh-CN" sz="1400" dirty="0">
              <a:highlight>
                <a:srgbClr val="FF00FF"/>
              </a:highlight>
              <a:latin typeface="Cambria" panose="02040503050406030204" pitchFamily="18" charset="0"/>
              <a:ea typeface="楷体" panose="02010609060101010101" pitchFamily="49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highlight>
                  <a:srgbClr val="FF00FF"/>
                </a:highlight>
                <a:latin typeface="Cambria" panose="02040503050406030204" pitchFamily="18" charset="0"/>
                <a:ea typeface="楷体" panose="02010609060101010101" pitchFamily="49" charset="-122"/>
              </a:rPr>
              <a:t>通量低；</a:t>
            </a:r>
            <a:endParaRPr lang="en-US" altLang="zh-CN" sz="1400" dirty="0">
              <a:highlight>
                <a:srgbClr val="FF00FF"/>
              </a:highlight>
              <a:latin typeface="Cambria" panose="02040503050406030204" pitchFamily="18" charset="0"/>
              <a:ea typeface="楷体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D2DE6A2-41D6-1C06-A0F0-E27525485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08" y="28468"/>
            <a:ext cx="1406938" cy="10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1EB46-781E-6725-35EB-1F36A8F1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646F-F192-208F-6F32-85F7350AF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布病检测技术的发展</a:t>
            </a:r>
            <a:r>
              <a:rPr lang="en-US" alt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800" b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荧光偏振</a:t>
            </a:r>
            <a:endParaRPr lang="en-US" sz="2800" b="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36F120C-41D7-30D8-C270-DC89C2945171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097DF82-4EE0-1DA0-C645-7784157ED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07418"/>
              </p:ext>
            </p:extLst>
          </p:nvPr>
        </p:nvGraphicFramePr>
        <p:xfrm>
          <a:off x="241753" y="914868"/>
          <a:ext cx="6199306" cy="5248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999">
                  <a:extLst>
                    <a:ext uri="{9D8B030D-6E8A-4147-A177-3AD203B41FA5}">
                      <a16:colId xmlns:a16="http://schemas.microsoft.com/office/drawing/2014/main" val="463255165"/>
                    </a:ext>
                  </a:extLst>
                </a:gridCol>
                <a:gridCol w="3420307">
                  <a:extLst>
                    <a:ext uri="{9D8B030D-6E8A-4147-A177-3AD203B41FA5}">
                      <a16:colId xmlns:a16="http://schemas.microsoft.com/office/drawing/2014/main" val="1207835554"/>
                    </a:ext>
                  </a:extLst>
                </a:gridCol>
              </a:tblGrid>
              <a:tr h="387851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原理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特点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92344"/>
                  </a:ext>
                </a:extLst>
              </a:tr>
              <a:tr h="22518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rgbClr val="333333"/>
                          </a:solidFill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布鲁氏杆菌的细胞壁成分：</a:t>
                      </a:r>
                      <a:r>
                        <a:rPr lang="de-DE" altLang="zh-CN" sz="1600" b="0" i="0" dirty="0">
                          <a:solidFill>
                            <a:srgbClr val="333333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de-DE" altLang="zh-CN" sz="1600" b="0" i="0" dirty="0">
                          <a:solidFill>
                            <a:srgbClr val="333333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O-</a:t>
                      </a:r>
                      <a:r>
                        <a:rPr lang="zh-CN" altLang="en-US" sz="1600" b="0" i="0" dirty="0">
                          <a:solidFill>
                            <a:srgbClr val="333333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多糖（</a:t>
                      </a:r>
                      <a:r>
                        <a:rPr lang="en-US" altLang="zh-CN" sz="1600" b="0" i="0" dirty="0">
                          <a:solidFill>
                            <a:srgbClr val="333333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O-PS</a:t>
                      </a:r>
                      <a:r>
                        <a:rPr lang="zh-CN" altLang="en-US" sz="1600" b="0" i="0" dirty="0">
                          <a:solidFill>
                            <a:srgbClr val="333333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，</a:t>
                      </a:r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O-polysaccharide）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小分子，</a:t>
                      </a:r>
                      <a:endParaRPr lang="en-US" altLang="zh-CN" sz="1600" dirty="0"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  <a:p>
                      <a:pPr algn="r"/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自旋速度高；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8450"/>
                  </a:ext>
                </a:extLst>
              </a:tr>
              <a:tr h="1304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FITC</a:t>
                      </a:r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荧光染料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小分子，自旋速度高，有荧光信号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699334"/>
                  </a:ext>
                </a:extLst>
              </a:tr>
              <a:tr h="13046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抗体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大分子，字旋速度低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616579"/>
                  </a:ext>
                </a:extLst>
              </a:tr>
            </a:tbl>
          </a:graphicData>
        </a:graphic>
      </p:graphicFrame>
      <p:grpSp>
        <p:nvGrpSpPr>
          <p:cNvPr id="26" name="组合 25">
            <a:extLst>
              <a:ext uri="{FF2B5EF4-FFF2-40B4-BE49-F238E27FC236}">
                <a16:creationId xmlns:a16="http://schemas.microsoft.com/office/drawing/2014/main" id="{0049B318-3C83-A4D5-5063-7EE154B67BD3}"/>
              </a:ext>
            </a:extLst>
          </p:cNvPr>
          <p:cNvGrpSpPr/>
          <p:nvPr/>
        </p:nvGrpSpPr>
        <p:grpSpPr>
          <a:xfrm>
            <a:off x="3077437" y="1335052"/>
            <a:ext cx="1494520" cy="3352256"/>
            <a:chOff x="3929492" y="1288982"/>
            <a:chExt cx="1494520" cy="335225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A7FAF11-9EE5-4BBD-B6DC-57A17DB5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492" y="1288982"/>
              <a:ext cx="1155128" cy="1884813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8A357E8A-37C7-7F4C-194D-0354D8A2457C}"/>
                </a:ext>
              </a:extLst>
            </p:cNvPr>
            <p:cNvGrpSpPr/>
            <p:nvPr/>
          </p:nvGrpSpPr>
          <p:grpSpPr>
            <a:xfrm>
              <a:off x="4043538" y="3935589"/>
              <a:ext cx="1380474" cy="705649"/>
              <a:chOff x="4043538" y="3935589"/>
              <a:chExt cx="1380474" cy="705649"/>
            </a:xfrm>
          </p:grpSpPr>
          <p:sp>
            <p:nvSpPr>
              <p:cNvPr id="14" name="爆炸形: 8 pt  13">
                <a:extLst>
                  <a:ext uri="{FF2B5EF4-FFF2-40B4-BE49-F238E27FC236}">
                    <a16:creationId xmlns:a16="http://schemas.microsoft.com/office/drawing/2014/main" id="{EB6E6DB7-B9EC-77AB-A26E-5F06299B1DA7}"/>
                  </a:ext>
                </a:extLst>
              </p:cNvPr>
              <p:cNvSpPr/>
              <p:nvPr/>
            </p:nvSpPr>
            <p:spPr>
              <a:xfrm>
                <a:off x="4504459" y="4274093"/>
                <a:ext cx="335972" cy="367145"/>
              </a:xfrm>
              <a:prstGeom prst="irregularSeal1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033F3258-6656-94B0-8727-B7BB1E4D1918}"/>
                  </a:ext>
                </a:extLst>
              </p:cNvPr>
              <p:cNvCxnSpPr/>
              <p:nvPr/>
            </p:nvCxnSpPr>
            <p:spPr>
              <a:xfrm>
                <a:off x="4043538" y="3935589"/>
                <a:ext cx="377537" cy="4779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774545FA-B90E-13E5-4B18-11200D831C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14858" y="3943054"/>
                <a:ext cx="509154" cy="5022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938B6CA-F552-2E33-2FED-1943A053F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0" b="7826"/>
          <a:stretch/>
        </p:blipFill>
        <p:spPr>
          <a:xfrm>
            <a:off x="6830975" y="914868"/>
            <a:ext cx="4668297" cy="166406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3414A8-281C-1A1F-E3A0-E32776A6E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64" y="2801015"/>
            <a:ext cx="5350715" cy="32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2FB6D-C0C2-0BFA-2151-2FAD0A207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F9F2-E2F3-489D-177A-B0952F3E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荧光偏振布病检测的实验原理</a:t>
            </a:r>
            <a:endParaRPr lang="en-US" sz="2800" b="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ED3C8DE9-D3DF-4B04-A1AC-1716B007FDC7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AF2216C0-FFD7-368F-0532-D4C3926A2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" y="1443293"/>
            <a:ext cx="5336250" cy="462475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E1A834C-5EEE-23A0-DA4A-C0867F8C1C36}"/>
              </a:ext>
            </a:extLst>
          </p:cNvPr>
          <p:cNvSpPr txBox="1"/>
          <p:nvPr/>
        </p:nvSpPr>
        <p:spPr>
          <a:xfrm>
            <a:off x="1664855" y="6068043"/>
            <a:ext cx="26097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zh-CN" sz="1100" b="0" i="0" u="none" strike="noStrike" dirty="0">
                <a:effectLst/>
                <a:latin typeface="楷体" panose="02010609060101010101" pitchFamily="49" charset="-122"/>
                <a:ea typeface="楷体" panose="02010609060101010101" pitchFamily="49" charset="-122"/>
                <a:hlinkClick r:id="rId4"/>
              </a:rPr>
              <a:t>doi.org/10.3389/fvets.2019.00287</a:t>
            </a:r>
            <a:endParaRPr lang="zh-CN" altLang="en-US" sz="11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761E0A-4EF2-71DD-84E3-1694F4BAA8CE}"/>
              </a:ext>
            </a:extLst>
          </p:cNvPr>
          <p:cNvSpPr txBox="1"/>
          <p:nvPr/>
        </p:nvSpPr>
        <p:spPr>
          <a:xfrm>
            <a:off x="344110" y="825969"/>
            <a:ext cx="7158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操作简单，门槛低，加样→出结果，</a:t>
            </a:r>
            <a:r>
              <a:rPr lang="en-US" altLang="zh-CN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10</a:t>
            </a: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分钟（＜</a:t>
            </a:r>
            <a:r>
              <a:rPr lang="en-US" altLang="zh-CN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15min</a:t>
            </a: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）；</a:t>
            </a:r>
            <a:r>
              <a:rPr lang="en-US" altLang="zh-CN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92</a:t>
            </a: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样本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6EC073-4F88-3106-E8CF-5794A58ED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970" y="2083916"/>
            <a:ext cx="3125510" cy="29672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8FD40B-F223-3B26-8E04-1952569B5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7" y="2893037"/>
            <a:ext cx="2021898" cy="117892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84CE0F7-BBC8-C40C-7D7E-A2549081529D}"/>
              </a:ext>
            </a:extLst>
          </p:cNvPr>
          <p:cNvSpPr txBox="1"/>
          <p:nvPr/>
        </p:nvSpPr>
        <p:spPr>
          <a:xfrm>
            <a:off x="7502236" y="1443293"/>
            <a:ext cx="4841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通用性黑色</a:t>
            </a:r>
            <a:r>
              <a:rPr lang="en-US" altLang="zh-CN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96</a:t>
            </a: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孔板，荧光偏振仪器</a:t>
            </a:r>
          </a:p>
        </p:txBody>
      </p:sp>
    </p:spTree>
    <p:extLst>
      <p:ext uri="{BB962C8B-B14F-4D97-AF65-F5344CB8AC3E}">
        <p14:creationId xmlns:p14="http://schemas.microsoft.com/office/powerpoint/2010/main" val="331115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29A38-5F15-ABA1-C6B4-07739C19F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CA73-39B8-7546-F155-C4E4921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荧光偏振布病检测的实验原理</a:t>
            </a:r>
            <a:endParaRPr lang="en-US" sz="2800" b="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D2087CF-21FD-FC0B-79C2-8F1E870BFC72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9B2BE2EF-94A8-883C-F666-8E38324F702B}"/>
              </a:ext>
            </a:extLst>
          </p:cNvPr>
          <p:cNvSpPr txBox="1"/>
          <p:nvPr/>
        </p:nvSpPr>
        <p:spPr>
          <a:xfrm>
            <a:off x="344110" y="825969"/>
            <a:ext cx="42704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Cambria" panose="02040503050406030204" pitchFamily="18" charset="0"/>
                <a:ea typeface="楷体" panose="02010609060101010101" pitchFamily="49" charset="-122"/>
              </a:rPr>
              <a:t>结果自动判读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3702F8-A189-B3D3-B67F-6F236C930418}"/>
              </a:ext>
            </a:extLst>
          </p:cNvPr>
          <p:cNvSpPr txBox="1"/>
          <p:nvPr/>
        </p:nvSpPr>
        <p:spPr>
          <a:xfrm>
            <a:off x="6096000" y="694143"/>
            <a:ext cx="3874476" cy="496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750"/>
              </a:lnSpc>
              <a:spcBef>
                <a:spcPts val="1500"/>
              </a:spcBef>
              <a:spcAft>
                <a:spcPts val="750"/>
              </a:spcAft>
            </a:pPr>
            <a:r>
              <a:rPr lang="zh-CN" altLang="en-US" b="1" i="0" dirty="0"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偏振和其他初筛方法比较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14BEE917-ABD4-0874-A896-9CE859546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531175"/>
              </p:ext>
            </p:extLst>
          </p:nvPr>
        </p:nvGraphicFramePr>
        <p:xfrm>
          <a:off x="4930485" y="1463964"/>
          <a:ext cx="6832025" cy="4230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152">
                  <a:extLst>
                    <a:ext uri="{9D8B030D-6E8A-4147-A177-3AD203B41FA5}">
                      <a16:colId xmlns:a16="http://schemas.microsoft.com/office/drawing/2014/main" val="3156694516"/>
                    </a:ext>
                  </a:extLst>
                </a:gridCol>
                <a:gridCol w="2636922">
                  <a:extLst>
                    <a:ext uri="{9D8B030D-6E8A-4147-A177-3AD203B41FA5}">
                      <a16:colId xmlns:a16="http://schemas.microsoft.com/office/drawing/2014/main" val="1473392570"/>
                    </a:ext>
                  </a:extLst>
                </a:gridCol>
                <a:gridCol w="3182951">
                  <a:extLst>
                    <a:ext uri="{9D8B030D-6E8A-4147-A177-3AD203B41FA5}">
                      <a16:colId xmlns:a16="http://schemas.microsoft.com/office/drawing/2014/main" val="1655159540"/>
                    </a:ext>
                  </a:extLst>
                </a:gridCol>
              </a:tblGrid>
              <a:tr h="470028">
                <a:tc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荧光偏振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虎红平板凝集试验</a:t>
                      </a:r>
                      <a:r>
                        <a:rPr lang="en-US" altLang="zh-CN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</a:p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间接酶联免疫吸附试验</a:t>
                      </a:r>
                      <a:r>
                        <a:rPr lang="en-US" altLang="zh-CN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(ELISA</a:t>
                      </a:r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88396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通量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高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低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354267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操作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简单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负责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034679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速度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分钟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1-4</a:t>
                      </a:r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小时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464612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结果判读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仪器自动判读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需要一定的专业知识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56049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灵敏度和特异性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灵敏度≥</a:t>
                      </a:r>
                      <a:r>
                        <a:rPr lang="en-US" altLang="zh-CN" sz="14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98%</a:t>
                      </a:r>
                      <a:r>
                        <a:rPr lang="zh-CN" altLang="en-US" sz="1400" u="none" strike="noStrike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，特异性≥</a:t>
                      </a:r>
                      <a:r>
                        <a:rPr lang="en-US" altLang="zh-CN" sz="14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98%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~70-80%/ ~85%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96664"/>
                  </a:ext>
                </a:extLst>
              </a:tr>
              <a:tr h="470028">
                <a:tc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978026"/>
                  </a:ext>
                </a:extLst>
              </a:tr>
              <a:tr h="4700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FP</a:t>
                      </a:r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荧光偏振适用场景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932038774"/>
                  </a:ext>
                </a:extLst>
              </a:tr>
              <a:tr h="4700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</a:rPr>
                        <a:t>适用于现场快速筛查（如牧场、基层实验室）、大样本量检测及疫情应急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楷体" panose="02010609060101010101" pitchFamily="49" charset="-122"/>
                      </a:endParaRPr>
                    </a:p>
                  </a:txBody>
                  <a:tcPr marL="5443" marR="5443" marT="54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879320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12A5C24B-78DC-0874-2D54-4D884B69D7C5}"/>
              </a:ext>
            </a:extLst>
          </p:cNvPr>
          <p:cNvGrpSpPr/>
          <p:nvPr/>
        </p:nvGrpSpPr>
        <p:grpSpPr>
          <a:xfrm>
            <a:off x="23177" y="1284289"/>
            <a:ext cx="5055103" cy="4289420"/>
            <a:chOff x="23177" y="1900817"/>
            <a:chExt cx="5055103" cy="42894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0E9EC69-F476-A34B-BDC4-251E93E0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39" y="1900817"/>
              <a:ext cx="2928132" cy="248990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4E76FD-73B4-A9D3-32EC-8F786C76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7" y="4800267"/>
              <a:ext cx="5055103" cy="1389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53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08961-0A98-07DA-9838-2E0EC365F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0818-7EE7-C239-C6A9-B4EEDCF9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3" y="214172"/>
            <a:ext cx="7635240" cy="553587"/>
          </a:xfrm>
        </p:spPr>
        <p:txBody>
          <a:bodyPr>
            <a:noAutofit/>
          </a:bodyPr>
          <a:lstStyle/>
          <a:p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布病国家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地方</a:t>
            </a:r>
            <a:r>
              <a:rPr lang="en-US" altLang="zh-CN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2800" b="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行业标准</a:t>
            </a:r>
            <a:endParaRPr lang="en-US" sz="2800" b="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68B499C4-B47B-3DF7-A6E9-959506450C8F}"/>
              </a:ext>
            </a:extLst>
          </p:cNvPr>
          <p:cNvCxnSpPr>
            <a:cxnSpLocks/>
          </p:cNvCxnSpPr>
          <p:nvPr/>
        </p:nvCxnSpPr>
        <p:spPr>
          <a:xfrm>
            <a:off x="0" y="694143"/>
            <a:ext cx="121920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8084273-0100-D435-1C58-296015FDB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74602"/>
              </p:ext>
            </p:extLst>
          </p:nvPr>
        </p:nvGraphicFramePr>
        <p:xfrm>
          <a:off x="359517" y="2919787"/>
          <a:ext cx="11233151" cy="3158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9695">
                  <a:extLst>
                    <a:ext uri="{9D8B030D-6E8A-4147-A177-3AD203B41FA5}">
                      <a16:colId xmlns:a16="http://schemas.microsoft.com/office/drawing/2014/main" val="329984367"/>
                    </a:ext>
                  </a:extLst>
                </a:gridCol>
                <a:gridCol w="1353678">
                  <a:extLst>
                    <a:ext uri="{9D8B030D-6E8A-4147-A177-3AD203B41FA5}">
                      <a16:colId xmlns:a16="http://schemas.microsoft.com/office/drawing/2014/main" val="766958488"/>
                    </a:ext>
                  </a:extLst>
                </a:gridCol>
                <a:gridCol w="2089889">
                  <a:extLst>
                    <a:ext uri="{9D8B030D-6E8A-4147-A177-3AD203B41FA5}">
                      <a16:colId xmlns:a16="http://schemas.microsoft.com/office/drawing/2014/main" val="529681518"/>
                    </a:ext>
                  </a:extLst>
                </a:gridCol>
                <a:gridCol w="2089889">
                  <a:extLst>
                    <a:ext uri="{9D8B030D-6E8A-4147-A177-3AD203B41FA5}">
                      <a16:colId xmlns:a16="http://schemas.microsoft.com/office/drawing/2014/main" val="3814831898"/>
                    </a:ext>
                  </a:extLst>
                </a:gridCol>
              </a:tblGrid>
              <a:tr h="7897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地方标准名称</a:t>
                      </a: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实施时间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标准号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所属地区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9676"/>
                  </a:ext>
                </a:extLst>
              </a:tr>
              <a:tr h="78972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家畜光滑型布鲁氏菌抗体荧光偏振检测方法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2024-12-20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de-D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DB62/T 4966-2024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甘肃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142550"/>
                  </a:ext>
                </a:extLst>
              </a:tr>
              <a:tr h="78972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牛羊布鲁氏菌病荧光偏振（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FPA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）检测技术规程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2023-08-30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de-D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DB21/T 3785-2023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辽宁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118278"/>
                  </a:ext>
                </a:extLst>
              </a:tr>
              <a:tr h="78972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牛羊布鲁氏菌病荧光偏振（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FPA</a:t>
                      </a:r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）检测方法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5443" marR="5443" marT="544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2021-02-01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de-DE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DB65/T 4292-2020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楷体" panose="02010609060101010101" pitchFamily="49" charset="-122"/>
                          <a:cs typeface="+mn-cs"/>
                        </a:rPr>
                        <a:t>新疆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30763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CC14E0-790F-00DA-88ED-DC9333484430}"/>
              </a:ext>
            </a:extLst>
          </p:cNvPr>
          <p:cNvGrpSpPr/>
          <p:nvPr/>
        </p:nvGrpSpPr>
        <p:grpSpPr>
          <a:xfrm>
            <a:off x="1167966" y="837455"/>
            <a:ext cx="9567297" cy="1926809"/>
            <a:chOff x="1167966" y="837455"/>
            <a:chExt cx="9567297" cy="19268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881CB5-18D4-4ED9-6D69-D431E8DFF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729" y="837455"/>
              <a:ext cx="4327534" cy="192680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99F969F-DC8A-8D3F-2E81-867DFCBC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66" y="837455"/>
              <a:ext cx="4616307" cy="18409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270915"/>
      </p:ext>
    </p:extLst>
  </p:cSld>
  <p:clrMapOvr>
    <a:masterClrMapping/>
  </p:clrMapOvr>
</p:sld>
</file>

<file path=ppt/theme/theme1.xml><?xml version="1.0" encoding="utf-8"?>
<a:theme xmlns:a="http://schemas.openxmlformats.org/drawingml/2006/main" name="Revvity Theme">
  <a:themeElements>
    <a:clrScheme name="Revvity">
      <a:dk1>
        <a:srgbClr val="000000"/>
      </a:dk1>
      <a:lt1>
        <a:srgbClr val="FFFFFF"/>
      </a:lt1>
      <a:dk2>
        <a:srgbClr val="7F7F7F"/>
      </a:dk2>
      <a:lt2>
        <a:srgbClr val="FFEB0F"/>
      </a:lt2>
      <a:accent1>
        <a:srgbClr val="208528"/>
      </a:accent1>
      <a:accent2>
        <a:srgbClr val="8724B0"/>
      </a:accent2>
      <a:accent3>
        <a:srgbClr val="148087"/>
      </a:accent3>
      <a:accent4>
        <a:srgbClr val="C94D00"/>
      </a:accent4>
      <a:accent5>
        <a:srgbClr val="9E306E"/>
      </a:accent5>
      <a:accent6>
        <a:srgbClr val="000000"/>
      </a:accent6>
      <a:hlink>
        <a:srgbClr val="208528"/>
      </a:hlink>
      <a:folHlink>
        <a:srgbClr val="9E306E"/>
      </a:folHlink>
    </a:clrScheme>
    <a:fontScheme name="Custom 1">
      <a:majorFont>
        <a:latin typeface="Hanken Grotesk Light"/>
        <a:ea typeface=""/>
        <a:cs typeface=""/>
      </a:majorFont>
      <a:minorFont>
        <a:latin typeface="Hanken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78-FB-REVVITY_16x9" id="{49F09097-7BF6-42F9-86D2-4991DB184CB7}" vid="{30B5C36F-754F-437B-BAFD-DFE5356D52C7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1310</Words>
  <Application>Microsoft Office PowerPoint</Application>
  <PresentationFormat>宽屏</PresentationFormat>
  <Paragraphs>179</Paragraphs>
  <Slides>15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-apple-system</vt:lpstr>
      <vt:lpstr>Gill Sans</vt:lpstr>
      <vt:lpstr>Hanken Grotesk</vt:lpstr>
      <vt:lpstr>Hanken Grotesk Light</vt:lpstr>
      <vt:lpstr>Hanken Grotesk Medium</vt:lpstr>
      <vt:lpstr>Hanken Grotesk SemiBold</vt:lpstr>
      <vt:lpstr>PingFang SC</vt:lpstr>
      <vt:lpstr>等线</vt:lpstr>
      <vt:lpstr>楷体</vt:lpstr>
      <vt:lpstr>Arial</vt:lpstr>
      <vt:lpstr>Cambria</vt:lpstr>
      <vt:lpstr>Times New Roman</vt:lpstr>
      <vt:lpstr>Wingdings</vt:lpstr>
      <vt:lpstr>Revvity Theme</vt:lpstr>
      <vt:lpstr>荧光偏振在布病检测的应用</vt:lpstr>
      <vt:lpstr>布鲁氏菌(Brucella)与布病</vt:lpstr>
      <vt:lpstr>布鲁氏菌(Brucella)与布病</vt:lpstr>
      <vt:lpstr>布鲁氏菌病流行概况</vt:lpstr>
      <vt:lpstr>布病诊断技术</vt:lpstr>
      <vt:lpstr>布病检测技术的发展-荧光偏振</vt:lpstr>
      <vt:lpstr>荧光偏振布病检测的实验原理</vt:lpstr>
      <vt:lpstr>荧光偏振布病检测的实验原理</vt:lpstr>
      <vt:lpstr>布病国家/地方/行业标准</vt:lpstr>
      <vt:lpstr>布病国家/地方/行业标准</vt:lpstr>
      <vt:lpstr>Revviy 解决方案</vt:lpstr>
      <vt:lpstr>Revviy 解决方案</vt:lpstr>
      <vt:lpstr>Revviy 解决方案</vt:lpstr>
      <vt:lpstr>Revviy 解决方案</vt:lpstr>
      <vt:lpstr>Revvity生命科学Bilibili&amp;微信服务号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Junhui Huang</dc:creator>
  <cp:lastModifiedBy>Junhui Huang</cp:lastModifiedBy>
  <cp:revision>121</cp:revision>
  <dcterms:created xsi:type="dcterms:W3CDTF">2024-12-25T04:58:32Z</dcterms:created>
  <dcterms:modified xsi:type="dcterms:W3CDTF">2025-05-26T08:37:59Z</dcterms:modified>
</cp:coreProperties>
</file>