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7"/>
  </p:notesMasterIdLst>
  <p:sldIdLst>
    <p:sldId id="588" r:id="rId2"/>
    <p:sldId id="946" r:id="rId3"/>
    <p:sldId id="838" r:id="rId4"/>
    <p:sldId id="5135" r:id="rId5"/>
    <p:sldId id="5133" r:id="rId6"/>
    <p:sldId id="5134" r:id="rId7"/>
    <p:sldId id="638" r:id="rId8"/>
    <p:sldId id="5201" r:id="rId9"/>
    <p:sldId id="5192" r:id="rId10"/>
    <p:sldId id="5183" r:id="rId11"/>
    <p:sldId id="895" r:id="rId12"/>
    <p:sldId id="897" r:id="rId13"/>
    <p:sldId id="416" r:id="rId14"/>
    <p:sldId id="945" r:id="rId15"/>
    <p:sldId id="842" r:id="rId16"/>
    <p:sldId id="843" r:id="rId17"/>
    <p:sldId id="914" r:id="rId18"/>
    <p:sldId id="915" r:id="rId19"/>
    <p:sldId id="917" r:id="rId20"/>
    <p:sldId id="608" r:id="rId21"/>
    <p:sldId id="5146" r:id="rId22"/>
    <p:sldId id="5190" r:id="rId23"/>
    <p:sldId id="5155" r:id="rId24"/>
    <p:sldId id="5156" r:id="rId25"/>
    <p:sldId id="5202" r:id="rId26"/>
    <p:sldId id="5164" r:id="rId27"/>
    <p:sldId id="5150" r:id="rId28"/>
    <p:sldId id="666" r:id="rId29"/>
    <p:sldId id="669" r:id="rId30"/>
    <p:sldId id="667" r:id="rId31"/>
    <p:sldId id="668" r:id="rId32"/>
    <p:sldId id="671" r:id="rId33"/>
    <p:sldId id="5189" r:id="rId34"/>
    <p:sldId id="5151" r:id="rId35"/>
    <p:sldId id="5184" r:id="rId36"/>
    <p:sldId id="5185" r:id="rId37"/>
    <p:sldId id="5186" r:id="rId38"/>
    <p:sldId id="5187" r:id="rId39"/>
    <p:sldId id="5188" r:id="rId40"/>
    <p:sldId id="5152" r:id="rId41"/>
    <p:sldId id="5160" r:id="rId42"/>
    <p:sldId id="1704" r:id="rId43"/>
    <p:sldId id="5159" r:id="rId44"/>
    <p:sldId id="5170" r:id="rId45"/>
    <p:sldId id="928" r:id="rId46"/>
    <p:sldId id="929" r:id="rId47"/>
    <p:sldId id="930" r:id="rId48"/>
    <p:sldId id="931" r:id="rId49"/>
    <p:sldId id="932" r:id="rId50"/>
    <p:sldId id="933" r:id="rId51"/>
    <p:sldId id="934" r:id="rId52"/>
    <p:sldId id="5168" r:id="rId53"/>
    <p:sldId id="5172" r:id="rId54"/>
    <p:sldId id="5173" r:id="rId55"/>
    <p:sldId id="636" r:id="rId56"/>
    <p:sldId id="629" r:id="rId57"/>
    <p:sldId id="628" r:id="rId58"/>
    <p:sldId id="5174" r:id="rId59"/>
    <p:sldId id="626" r:id="rId60"/>
    <p:sldId id="264" r:id="rId61"/>
    <p:sldId id="276" r:id="rId62"/>
    <p:sldId id="627" r:id="rId63"/>
    <p:sldId id="280" r:id="rId64"/>
    <p:sldId id="281" r:id="rId65"/>
    <p:sldId id="268" r:id="rId66"/>
    <p:sldId id="269" r:id="rId67"/>
    <p:sldId id="5175" r:id="rId68"/>
    <p:sldId id="5176" r:id="rId69"/>
    <p:sldId id="278" r:id="rId70"/>
    <p:sldId id="271" r:id="rId71"/>
    <p:sldId id="5177" r:id="rId72"/>
    <p:sldId id="625" r:id="rId73"/>
    <p:sldId id="951" r:id="rId74"/>
    <p:sldId id="952" r:id="rId75"/>
    <p:sldId id="953" r:id="rId76"/>
    <p:sldId id="954" r:id="rId77"/>
    <p:sldId id="907" r:id="rId78"/>
    <p:sldId id="955" r:id="rId79"/>
    <p:sldId id="956" r:id="rId80"/>
    <p:sldId id="631" r:id="rId81"/>
    <p:sldId id="911" r:id="rId82"/>
    <p:sldId id="912" r:id="rId83"/>
    <p:sldId id="957" r:id="rId84"/>
    <p:sldId id="923" r:id="rId85"/>
    <p:sldId id="918" r:id="rId86"/>
    <p:sldId id="924" r:id="rId87"/>
    <p:sldId id="925" r:id="rId88"/>
    <p:sldId id="958" r:id="rId89"/>
    <p:sldId id="277" r:id="rId90"/>
    <p:sldId id="270" r:id="rId91"/>
    <p:sldId id="273" r:id="rId92"/>
    <p:sldId id="959" r:id="rId93"/>
    <p:sldId id="863" r:id="rId94"/>
    <p:sldId id="908" r:id="rId95"/>
    <p:sldId id="961" r:id="rId96"/>
    <p:sldId id="257" r:id="rId97"/>
    <p:sldId id="5143" r:id="rId98"/>
    <p:sldId id="5142" r:id="rId99"/>
    <p:sldId id="962" r:id="rId100"/>
    <p:sldId id="5102" r:id="rId101"/>
    <p:sldId id="5117" r:id="rId102"/>
    <p:sldId id="5179" r:id="rId103"/>
    <p:sldId id="5180" r:id="rId104"/>
    <p:sldId id="5144" r:id="rId105"/>
    <p:sldId id="942" r:id="rId10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p15:clr>
            <a:srgbClr val="A4A3A4"/>
          </p15:clr>
        </p15:guide>
        <p15:guide id="2" pos="386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039E"/>
    <a:srgbClr val="0000FF"/>
    <a:srgbClr val="FFCC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4" autoAdjust="0"/>
    <p:restoredTop sz="86589" autoAdjust="0"/>
  </p:normalViewPr>
  <p:slideViewPr>
    <p:cSldViewPr snapToGrid="0">
      <p:cViewPr varScale="1">
        <p:scale>
          <a:sx n="80" d="100"/>
          <a:sy n="80" d="100"/>
        </p:scale>
        <p:origin x="747" y="-3"/>
      </p:cViewPr>
      <p:guideLst>
        <p:guide orient="horz" pos="2156"/>
        <p:guide pos="3862"/>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cap="none" spc="0" normalizeH="0" baseline="0">
                <a:solidFill>
                  <a:schemeClr val="accent5">
                    <a:lumMod val="50000"/>
                  </a:schemeClr>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rPr lang="en-US"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2746</a:t>
            </a:r>
            <a:r>
              <a:rPr lang="zh-CN"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株水禽源大肠</a:t>
            </a:r>
            <a:r>
              <a:rPr lang="zh-CN" altLang="en-US"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杆</a:t>
            </a:r>
            <a:r>
              <a:rPr lang="zh-CN"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菌对</a:t>
            </a:r>
            <a:r>
              <a:rPr lang="en-US" altLang="zh-CN" b="1" u="none" strike="noStrike" cap="none" normalizeH="0" dirty="0">
                <a:solidFill>
                  <a:srgbClr val="FF0000"/>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24</a:t>
            </a:r>
            <a:r>
              <a:rPr lang="zh-CN" altLang="en-US" b="1" u="none" strike="noStrike" cap="none" normalizeH="0" dirty="0">
                <a:solidFill>
                  <a:srgbClr val="FF0000"/>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种</a:t>
            </a:r>
            <a:r>
              <a:rPr lang="zh-CN"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抗菌药的耐药率（</a:t>
            </a:r>
            <a:r>
              <a:rPr lang="en-US"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a:t>
            </a:r>
            <a:r>
              <a:rPr lang="zh-CN"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rPr>
              <a:t>）</a:t>
            </a:r>
            <a:endParaRPr lang="en-US" b="1" u="none" strike="noStrike" cap="none" normalizeH="0" dirty="0">
              <a:solidFill>
                <a:schemeClr val="accent5">
                  <a:lumMod val="50000"/>
                </a:schemeClr>
              </a:solidFill>
              <a:uFill>
                <a:solidFill>
                  <a:schemeClr val="tx1">
                    <a:lumMod val="65000"/>
                    <a:lumOff val="35000"/>
                  </a:schemeClr>
                </a:solidFill>
              </a:uFill>
              <a:latin typeface="微软雅黑" panose="020B0503020204020204" pitchFamily="34" charset="-122"/>
              <a:ea typeface="微软雅黑" panose="020B0503020204020204" pitchFamily="34" charset="-122"/>
              <a:cs typeface="黑体" panose="02010609060101010101" pitchFamily="49" charset="-122"/>
              <a:sym typeface="黑体" panose="02010609060101010101" pitchFamily="49" charset="-122"/>
            </a:endParaRPr>
          </a:p>
        </c:rich>
      </c:tx>
      <c:layout>
        <c:manualLayout>
          <c:xMode val="edge"/>
          <c:yMode val="edge"/>
          <c:x val="0.26526472723348499"/>
          <c:y val="6.3799954766169606E-2"/>
        </c:manualLayout>
      </c:layout>
      <c:overlay val="0"/>
      <c:spPr>
        <a:noFill/>
        <a:ln>
          <a:noFill/>
        </a:ln>
        <a:effectLst/>
      </c:spPr>
      <c:txPr>
        <a:bodyPr rot="0" spcFirstLastPara="1" vertOverflow="ellipsis" vert="horz" wrap="square" anchor="ctr" anchorCtr="1"/>
        <a:lstStyle/>
        <a:p>
          <a:pPr>
            <a:defRPr lang="zh-CN" sz="1860" b="1" i="0" u="none" strike="noStrike" kern="1200" cap="none" spc="0" normalizeH="0" baseline="0">
              <a:solidFill>
                <a:schemeClr val="accent5">
                  <a:lumMod val="50000"/>
                </a:schemeClr>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endParaRPr lang="zh-CN"/>
        </a:p>
      </c:txPr>
    </c:title>
    <c:autoTitleDeleted val="0"/>
    <c:plotArea>
      <c:layout>
        <c:manualLayout>
          <c:layoutTarget val="inner"/>
          <c:xMode val="edge"/>
          <c:yMode val="edge"/>
          <c:x val="6.4772757673024803E-2"/>
          <c:y val="0.16300470539595896"/>
          <c:w val="0.93288557801942995"/>
          <c:h val="0.61726517611887"/>
        </c:manualLayout>
      </c:layout>
      <c:barChart>
        <c:barDir val="col"/>
        <c:grouping val="clustered"/>
        <c:varyColors val="0"/>
        <c:ser>
          <c:idx val="0"/>
          <c:order val="0"/>
          <c:tx>
            <c:strRef>
              <c:f>Sheet1!$B$1</c:f>
              <c:strCache>
                <c:ptCount val="1"/>
                <c:pt idx="0">
                  <c:v>系列 1</c:v>
                </c:pt>
              </c:strCache>
            </c:strRef>
          </c:tx>
          <c:spPr>
            <a:solidFill>
              <a:srgbClr val="ECEC00"/>
            </a:solidFill>
            <a:ln>
              <a:noFill/>
            </a:ln>
            <a:effectLst>
              <a:innerShdw blurRad="63500" dir="5400000">
                <a:prstClr val="black">
                  <a:alpha val="30000"/>
                </a:prstClr>
              </a:innerShdw>
              <a:softEdge rad="0"/>
            </a:effectLst>
          </c:spPr>
          <c:invertIfNegative val="0"/>
          <c:dLbls>
            <c:dLbl>
              <c:idx val="24"/>
              <c:layout>
                <c:manualLayout>
                  <c:x val="8.6378065684510996E-4"/>
                  <c:y val="1.52891707779149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2017469680392097E-2"/>
                      <c:h val="3.6613540547112203E-2"/>
                    </c:manualLayout>
                  </c15:layout>
                </c:ext>
                <c:ext xmlns:c16="http://schemas.microsoft.com/office/drawing/2014/chart" uri="{C3380CC4-5D6E-409C-BE32-E72D297353CC}">
                  <c16:uniqueId val="{00000000-B4AE-4C4A-B11C-D96848D297E7}"/>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cap="none" spc="0" normalizeH="0" baseline="0">
                    <a:solidFill>
                      <a:schemeClr val="accent1"/>
                    </a:solidFill>
                    <a:uFill>
                      <a:solidFill>
                        <a:schemeClr val="tx1">
                          <a:lumMod val="75000"/>
                          <a:lumOff val="25000"/>
                        </a:schemeClr>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美罗培南</c:v>
                </c:pt>
                <c:pt idx="1">
                  <c:v>厄他培南</c:v>
                </c:pt>
                <c:pt idx="2">
                  <c:v>多粘菌素</c:v>
                </c:pt>
                <c:pt idx="3">
                  <c:v>黏菌素</c:v>
                </c:pt>
                <c:pt idx="4">
                  <c:v>替加环素</c:v>
                </c:pt>
                <c:pt idx="5">
                  <c:v>氨曲南</c:v>
                </c:pt>
                <c:pt idx="6">
                  <c:v>阿奇霉素</c:v>
                </c:pt>
                <c:pt idx="7">
                  <c:v>阿莫西林-克拉维酸</c:v>
                </c:pt>
                <c:pt idx="8">
                  <c:v>亚胺培南</c:v>
                </c:pt>
                <c:pt idx="9">
                  <c:v>阿米卡星</c:v>
                </c:pt>
                <c:pt idx="10">
                  <c:v>头孢西丁</c:v>
                </c:pt>
                <c:pt idx="11">
                  <c:v>磷霉素</c:v>
                </c:pt>
                <c:pt idx="12">
                  <c:v>庆大霉素</c:v>
                </c:pt>
                <c:pt idx="13">
                  <c:v>氧氟沙星</c:v>
                </c:pt>
                <c:pt idx="14">
                  <c:v>头孢他啶</c:v>
                </c:pt>
                <c:pt idx="15">
                  <c:v>多西环素</c:v>
                </c:pt>
                <c:pt idx="16">
                  <c:v>恩诺沙星</c:v>
                </c:pt>
                <c:pt idx="17">
                  <c:v>环丙沙星</c:v>
                </c:pt>
                <c:pt idx="18">
                  <c:v>头孢噻肟</c:v>
                </c:pt>
                <c:pt idx="19">
                  <c:v>氟苯尼考</c:v>
                </c:pt>
                <c:pt idx="20">
                  <c:v>氨苄西林</c:v>
                </c:pt>
                <c:pt idx="21">
                  <c:v>氯霉素</c:v>
                </c:pt>
                <c:pt idx="22">
                  <c:v>磺胺甲恶唑-甲氧苄啶</c:v>
                </c:pt>
                <c:pt idx="23">
                  <c:v>甲氧苄啶</c:v>
                </c:pt>
                <c:pt idx="24">
                  <c:v>四环素</c:v>
                </c:pt>
              </c:strCache>
            </c:strRef>
          </c:cat>
          <c:val>
            <c:numRef>
              <c:f>Sheet1!$B$2:$B$26</c:f>
              <c:numCache>
                <c:formatCode>0.0_);[Red]\(0.0\)</c:formatCode>
                <c:ptCount val="25"/>
                <c:pt idx="0">
                  <c:v>0.508351488743646</c:v>
                </c:pt>
                <c:pt idx="1">
                  <c:v>2.64150943396226</c:v>
                </c:pt>
                <c:pt idx="2">
                  <c:v>4.0974529346622397</c:v>
                </c:pt>
                <c:pt idx="3">
                  <c:v>8.5740072202166093</c:v>
                </c:pt>
                <c:pt idx="4">
                  <c:v>11.003717472119</c:v>
                </c:pt>
                <c:pt idx="5">
                  <c:v>18.292682926829301</c:v>
                </c:pt>
                <c:pt idx="6">
                  <c:v>18.4824902723735</c:v>
                </c:pt>
                <c:pt idx="7">
                  <c:v>19.0430622009569</c:v>
                </c:pt>
                <c:pt idx="8">
                  <c:v>19.951338199513401</c:v>
                </c:pt>
                <c:pt idx="9">
                  <c:v>20.602807597027301</c:v>
                </c:pt>
                <c:pt idx="10">
                  <c:v>22.1115537848606</c:v>
                </c:pt>
                <c:pt idx="11">
                  <c:v>23.876765083440301</c:v>
                </c:pt>
                <c:pt idx="12">
                  <c:v>40.648148148148202</c:v>
                </c:pt>
                <c:pt idx="13">
                  <c:v>50.236966824644497</c:v>
                </c:pt>
                <c:pt idx="14">
                  <c:v>52.032520325203301</c:v>
                </c:pt>
                <c:pt idx="15">
                  <c:v>65.032679738562095</c:v>
                </c:pt>
                <c:pt idx="16">
                  <c:v>66.815144766147</c:v>
                </c:pt>
                <c:pt idx="17">
                  <c:v>72.192513368983995</c:v>
                </c:pt>
                <c:pt idx="18">
                  <c:v>74.275229357798196</c:v>
                </c:pt>
                <c:pt idx="19">
                  <c:v>90.144927536231904</c:v>
                </c:pt>
                <c:pt idx="20">
                  <c:v>92.061907139291094</c:v>
                </c:pt>
                <c:pt idx="21">
                  <c:v>92.977893368010399</c:v>
                </c:pt>
                <c:pt idx="22">
                  <c:v>93.637077769049498</c:v>
                </c:pt>
                <c:pt idx="23">
                  <c:v>93.805309734513301</c:v>
                </c:pt>
                <c:pt idx="24">
                  <c:v>95.537287140340595</c:v>
                </c:pt>
              </c:numCache>
            </c:numRef>
          </c:val>
          <c:extLst>
            <c:ext xmlns:c16="http://schemas.microsoft.com/office/drawing/2014/chart" uri="{C3380CC4-5D6E-409C-BE32-E72D297353CC}">
              <c16:uniqueId val="{00000001-B4AE-4C4A-B11C-D96848D297E7}"/>
            </c:ext>
          </c:extLst>
        </c:ser>
        <c:dLbls>
          <c:showLegendKey val="0"/>
          <c:showVal val="1"/>
          <c:showCatName val="0"/>
          <c:showSerName val="0"/>
          <c:showPercent val="0"/>
          <c:showBubbleSize val="0"/>
        </c:dLbls>
        <c:gapWidth val="136"/>
        <c:overlap val="-27"/>
        <c:axId val="1209796624"/>
        <c:axId val="1797580880"/>
      </c:barChart>
      <c:catAx>
        <c:axId val="1209796624"/>
        <c:scaling>
          <c:orientation val="minMax"/>
        </c:scaling>
        <c:delete val="0"/>
        <c:axPos val="b"/>
        <c:numFmt formatCode="General" sourceLinked="1"/>
        <c:majorTickMark val="in"/>
        <c:minorTickMark val="none"/>
        <c:tickLblPos val="nextTo"/>
        <c:spPr>
          <a:noFill/>
          <a:ln w="28575" cap="flat" cmpd="sng" algn="ctr">
            <a:solidFill>
              <a:schemeClr val="accent5">
                <a:lumMod val="60000"/>
                <a:lumOff val="40000"/>
              </a:schemeClr>
            </a:solidFill>
            <a:prstDash val="solid"/>
            <a:round/>
          </a:ln>
          <a:effectLst/>
        </c:spPr>
        <c:txPr>
          <a:bodyPr rot="-60000000" spcFirstLastPara="1" vertOverflow="ellipsis" vert="horz" wrap="square" anchor="ctr" anchorCtr="1"/>
          <a:lstStyle/>
          <a:p>
            <a:pPr>
              <a:defRPr lang="zh-CN" sz="1300" b="0" i="0" u="none" strike="noStrike" kern="1200" cap="none" spc="0" normalizeH="0" baseline="0">
                <a:solidFill>
                  <a:schemeClr val="accent5">
                    <a:lumMod val="50000"/>
                  </a:schemeClr>
                </a:solidFill>
                <a:uFill>
                  <a:solidFill>
                    <a:schemeClr val="tx1">
                      <a:lumMod val="65000"/>
                      <a:lumOff val="35000"/>
                    </a:schemeClr>
                  </a:solidFill>
                </a:uFill>
                <a:latin typeface="楷体" panose="02010609060101010101" charset="-122"/>
                <a:ea typeface="楷体" panose="02010609060101010101" charset="-122"/>
                <a:cs typeface="楷体" panose="02010609060101010101" charset="-122"/>
                <a:sym typeface="楷体" panose="02010609060101010101" charset="-122"/>
              </a:defRPr>
            </a:pPr>
            <a:endParaRPr lang="zh-CN"/>
          </a:p>
        </c:txPr>
        <c:crossAx val="1797580880"/>
        <c:crosses val="autoZero"/>
        <c:auto val="1"/>
        <c:lblAlgn val="ctr"/>
        <c:lblOffset val="100"/>
        <c:noMultiLvlLbl val="0"/>
      </c:catAx>
      <c:valAx>
        <c:axId val="1797580880"/>
        <c:scaling>
          <c:orientation val="minMax"/>
          <c:max val="100"/>
          <c:min val="0"/>
        </c:scaling>
        <c:delete val="0"/>
        <c:axPos val="l"/>
        <c:majorGridlines>
          <c:spPr>
            <a:ln w="12700" cap="flat" cmpd="sng" algn="ctr">
              <a:noFill/>
              <a:round/>
            </a:ln>
            <a:effectLst/>
          </c:spPr>
        </c:majorGridlines>
        <c:numFmt formatCode="#,##0_);[Red]\(#,##0\)" sourceLinked="0"/>
        <c:majorTickMark val="in"/>
        <c:minorTickMark val="none"/>
        <c:tickLblPos val="nextTo"/>
        <c:spPr>
          <a:noFill/>
          <a:ln w="28575">
            <a:solidFill>
              <a:schemeClr val="accent5">
                <a:lumMod val="60000"/>
                <a:lumOff val="40000"/>
              </a:schemeClr>
            </a:solidFill>
          </a:ln>
          <a:effectLst/>
        </c:spPr>
        <c:txPr>
          <a:bodyPr rot="-60000000" spcFirstLastPara="1" vertOverflow="ellipsis" vert="horz" wrap="square" anchor="ctr" anchorCtr="1"/>
          <a:lstStyle/>
          <a:p>
            <a:pPr>
              <a:defRPr lang="zh-CN" sz="1195" b="0" i="0" u="none" strike="noStrike" kern="1200" cap="none" spc="0" normalizeH="0" baseline="0">
                <a:solidFill>
                  <a:schemeClr val="accent1"/>
                </a:solidFill>
                <a:uFill>
                  <a:solidFill>
                    <a:schemeClr val="tx1">
                      <a:lumMod val="65000"/>
                      <a:lumOff val="35000"/>
                    </a:schemeClr>
                  </a:solidFill>
                </a:uFill>
                <a:latin typeface="Times New Roman" panose="02020603050405020304" pitchFamily="18" charset="0"/>
                <a:ea typeface="Times New Roman" panose="02020603050405020304" pitchFamily="18" charset="0"/>
                <a:cs typeface="楷体" panose="02010609060101010101" charset="-122"/>
                <a:sym typeface="楷体" panose="02010609060101010101" charset="-122"/>
              </a:defRPr>
            </a:pPr>
            <a:endParaRPr lang="zh-CN"/>
          </a:p>
        </c:txPr>
        <c:crossAx val="1209796624"/>
        <c:crosses val="autoZero"/>
        <c:crossBetween val="between"/>
        <c:majorUnit val="10"/>
        <c:minorUnit val="2"/>
      </c:valAx>
      <c:spPr>
        <a:noFill/>
        <a:ln w="25400">
          <a:solidFill>
            <a:schemeClr val="accent5">
              <a:lumMod val="60000"/>
              <a:lumOff val="40000"/>
              <a:alpha val="98000"/>
            </a:schemeClr>
          </a:solidFill>
        </a:ln>
        <a:effectLst/>
      </c:spPr>
    </c:plotArea>
    <c:plotVisOnly val="1"/>
    <c:dispBlanksAs val="gap"/>
    <c:showDLblsOverMax val="0"/>
  </c:chart>
  <c:spPr>
    <a:noFill/>
    <a:ln>
      <a:noFill/>
    </a:ln>
    <a:effectLst/>
  </c:spPr>
  <c:txPr>
    <a:bodyPr/>
    <a:lstStyle/>
    <a:p>
      <a:pPr>
        <a:defRPr lang="zh-CN" b="0">
          <a:solidFill>
            <a:schemeClr val="accent1"/>
          </a:solidFill>
          <a:latin typeface="楷体" panose="02010609060101010101" charset="-122"/>
          <a:ea typeface="楷体" panose="02010609060101010101" charset="-122"/>
          <a:cs typeface="楷体" panose="02010609060101010101" charset="-122"/>
          <a:sym typeface="楷体" panose="02010609060101010101"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1" i="0" u="none" strike="noStrike" kern="1200" cap="none" spc="0" normalizeH="0" baseline="0">
                <a:solidFill>
                  <a:schemeClr val="accent5">
                    <a:lumMod val="50000"/>
                  </a:schemeClr>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rPr lang="en-US" sz="1400" b="1" u="none" strike="noStrike" cap="none" normalizeH="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2746</a:t>
            </a:r>
            <a:r>
              <a:rPr lang="zh-CN" sz="1400" b="1" u="none" strike="noStrike" cap="none" normalizeH="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株水禽源大肠埃希菌对</a:t>
            </a:r>
            <a:endParaRPr lang="en-US" altLang="zh-CN" sz="1400" b="1" u="none" strike="noStrike" cap="none" normalizeH="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a:p>
            <a:pPr>
              <a:defRPr sz="1400" b="1" cap="none" normalizeH="0">
                <a:solidFill>
                  <a:schemeClr val="accent5">
                    <a:lumMod val="50000"/>
                  </a:schemeClr>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r>
              <a:rPr lang="zh-CN" sz="1400" b="1" u="none" strike="noStrike" cap="none" normalizeH="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抗菌药的耐药率</a:t>
            </a:r>
            <a:r>
              <a:rPr lang="zh-CN" sz="1400" b="1" i="0" u="none" strike="noStrike" kern="1200" cap="none" spc="0" normalizeH="0" baseline="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a:t>
            </a:r>
            <a:r>
              <a:rPr lang="en-US" sz="1400" b="1" i="0" u="none" strike="noStrike" kern="1200" cap="none" spc="0" normalizeH="0" baseline="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a:t>
            </a:r>
            <a:r>
              <a:rPr lang="zh-CN" sz="1400" b="1" i="0" u="none" strike="noStrike" kern="1200" cap="none" spc="0" normalizeH="0" baseline="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rPr>
              <a:t>）</a:t>
            </a:r>
            <a:endParaRPr lang="en-US" sz="1400" b="1" i="0" u="none" strike="noStrike" kern="1200" cap="none" spc="0" normalizeH="0" baseline="0" dirty="0">
              <a:solidFill>
                <a:srgbClr val="C00000"/>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endParaRPr>
          </a:p>
        </c:rich>
      </c:tx>
      <c:layout>
        <c:manualLayout>
          <c:xMode val="edge"/>
          <c:yMode val="edge"/>
          <c:x val="9.1933142918222688E-2"/>
          <c:y val="0.18362524711888506"/>
        </c:manualLayout>
      </c:layout>
      <c:overlay val="0"/>
      <c:spPr>
        <a:noFill/>
        <a:ln>
          <a:noFill/>
        </a:ln>
        <a:effectLst/>
      </c:spPr>
      <c:txPr>
        <a:bodyPr rot="0" spcFirstLastPara="1" vertOverflow="ellipsis" vert="horz" wrap="square" anchor="ctr" anchorCtr="1"/>
        <a:lstStyle/>
        <a:p>
          <a:pPr>
            <a:defRPr lang="zh-CN" sz="1400" b="1" i="0" u="none" strike="noStrike" kern="1200" cap="none" spc="0" normalizeH="0" baseline="0">
              <a:solidFill>
                <a:schemeClr val="accent5">
                  <a:lumMod val="50000"/>
                </a:schemeClr>
              </a:solidFill>
              <a:uFill>
                <a:solidFill>
                  <a:schemeClr val="tx1">
                    <a:lumMod val="65000"/>
                    <a:lumOff val="35000"/>
                  </a:schemeClr>
                </a:solidFill>
              </a:uFill>
              <a:latin typeface="黑体" panose="02010609060101010101" pitchFamily="49" charset="-122"/>
              <a:ea typeface="黑体" panose="02010609060101010101" pitchFamily="49" charset="-122"/>
              <a:cs typeface="黑体" panose="02010609060101010101" pitchFamily="49" charset="-122"/>
              <a:sym typeface="黑体" panose="02010609060101010101" pitchFamily="49" charset="-122"/>
            </a:defRPr>
          </a:pPr>
          <a:endParaRPr lang="zh-CN"/>
        </a:p>
      </c:txPr>
    </c:title>
    <c:autoTitleDeleted val="0"/>
    <c:plotArea>
      <c:layout>
        <c:manualLayout>
          <c:layoutTarget val="inner"/>
          <c:xMode val="edge"/>
          <c:yMode val="edge"/>
          <c:x val="6.4772757673024803E-2"/>
          <c:y val="0.16337299509818287"/>
          <c:w val="0.93288557801942995"/>
          <c:h val="0.61726517611887"/>
        </c:manualLayout>
      </c:layout>
      <c:barChart>
        <c:barDir val="col"/>
        <c:grouping val="clustered"/>
        <c:varyColors val="0"/>
        <c:ser>
          <c:idx val="0"/>
          <c:order val="0"/>
          <c:tx>
            <c:strRef>
              <c:f>Sheet1!$B$1</c:f>
              <c:strCache>
                <c:ptCount val="1"/>
                <c:pt idx="0">
                  <c:v>系列 1</c:v>
                </c:pt>
              </c:strCache>
            </c:strRef>
          </c:tx>
          <c:spPr>
            <a:solidFill>
              <a:srgbClr val="ECEC00"/>
            </a:solidFill>
            <a:ln>
              <a:noFill/>
            </a:ln>
            <a:effectLst>
              <a:innerShdw blurRad="63500" dir="5400000">
                <a:prstClr val="black">
                  <a:alpha val="30000"/>
                </a:prstClr>
              </a:innerShdw>
              <a:softEdge rad="0"/>
            </a:effectLst>
          </c:spPr>
          <c:invertIfNegative val="0"/>
          <c:dLbls>
            <c:dLbl>
              <c:idx val="24"/>
              <c:layout>
                <c:manualLayout>
                  <c:x val="8.6378065684510996E-4"/>
                  <c:y val="1.5289170777914999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3.2017469680392097E-2"/>
                      <c:h val="3.6613540547112203E-2"/>
                    </c:manualLayout>
                  </c15:layout>
                </c:ext>
                <c:ext xmlns:c16="http://schemas.microsoft.com/office/drawing/2014/chart" uri="{C3380CC4-5D6E-409C-BE32-E72D297353CC}">
                  <c16:uniqueId val="{00000000-4772-4982-BA93-602D11E7B0D9}"/>
                </c:ext>
              </c:extLst>
            </c:dLbl>
            <c:spPr>
              <a:noFill/>
              <a:ln>
                <a:noFill/>
              </a:ln>
              <a:effectLst/>
            </c:spPr>
            <c:txPr>
              <a:bodyPr rot="0" spcFirstLastPara="1" vertOverflow="ellipsis" vert="horz" wrap="square" lIns="38100" tIns="19050" rIns="38100" bIns="19050" anchor="ctr" anchorCtr="1">
                <a:spAutoFit/>
              </a:bodyPr>
              <a:lstStyle/>
              <a:p>
                <a:pPr>
                  <a:defRPr lang="zh-CN" sz="600" b="0" i="0" u="none" strike="noStrike" kern="1200" cap="none" spc="0" normalizeH="0" baseline="0">
                    <a:solidFill>
                      <a:schemeClr val="accent1"/>
                    </a:solidFill>
                    <a:uFill>
                      <a:solidFill>
                        <a:schemeClr val="tx1">
                          <a:lumMod val="75000"/>
                          <a:lumOff val="25000"/>
                        </a:schemeClr>
                      </a:solid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美罗培南</c:v>
                </c:pt>
                <c:pt idx="1">
                  <c:v>厄他培南</c:v>
                </c:pt>
                <c:pt idx="2">
                  <c:v>多粘菌素</c:v>
                </c:pt>
                <c:pt idx="3">
                  <c:v>黏菌素</c:v>
                </c:pt>
                <c:pt idx="4">
                  <c:v>替加环素</c:v>
                </c:pt>
                <c:pt idx="5">
                  <c:v>氨曲南</c:v>
                </c:pt>
                <c:pt idx="6">
                  <c:v>阿奇霉素</c:v>
                </c:pt>
                <c:pt idx="7">
                  <c:v>阿莫西林-克拉维酸</c:v>
                </c:pt>
                <c:pt idx="8">
                  <c:v>亚胺培南</c:v>
                </c:pt>
                <c:pt idx="9">
                  <c:v>阿米卡星</c:v>
                </c:pt>
                <c:pt idx="10">
                  <c:v>头孢西丁</c:v>
                </c:pt>
                <c:pt idx="11">
                  <c:v>磷霉素</c:v>
                </c:pt>
                <c:pt idx="12">
                  <c:v>庆大霉素</c:v>
                </c:pt>
                <c:pt idx="13">
                  <c:v>氧氟沙星</c:v>
                </c:pt>
                <c:pt idx="14">
                  <c:v>头孢他啶</c:v>
                </c:pt>
                <c:pt idx="15">
                  <c:v>多西环素</c:v>
                </c:pt>
                <c:pt idx="16">
                  <c:v>恩诺沙星</c:v>
                </c:pt>
                <c:pt idx="17">
                  <c:v>环丙沙星</c:v>
                </c:pt>
                <c:pt idx="18">
                  <c:v>头孢噻肟</c:v>
                </c:pt>
                <c:pt idx="19">
                  <c:v>氟苯尼考</c:v>
                </c:pt>
                <c:pt idx="20">
                  <c:v>氨苄西林</c:v>
                </c:pt>
                <c:pt idx="21">
                  <c:v>氯霉素</c:v>
                </c:pt>
                <c:pt idx="22">
                  <c:v>磺胺甲恶唑-甲氧苄啶</c:v>
                </c:pt>
                <c:pt idx="23">
                  <c:v>甲氧苄啶</c:v>
                </c:pt>
                <c:pt idx="24">
                  <c:v>四环素</c:v>
                </c:pt>
              </c:strCache>
            </c:strRef>
          </c:cat>
          <c:val>
            <c:numRef>
              <c:f>Sheet1!$B$2:$B$26</c:f>
              <c:numCache>
                <c:formatCode>0.0_);[Red]\(0.0\)</c:formatCode>
                <c:ptCount val="25"/>
                <c:pt idx="0">
                  <c:v>0.508351488743646</c:v>
                </c:pt>
                <c:pt idx="1">
                  <c:v>2.64150943396226</c:v>
                </c:pt>
                <c:pt idx="2">
                  <c:v>4.0974529346622397</c:v>
                </c:pt>
                <c:pt idx="3">
                  <c:v>8.5740072202166093</c:v>
                </c:pt>
                <c:pt idx="4">
                  <c:v>11.003717472119</c:v>
                </c:pt>
                <c:pt idx="5">
                  <c:v>18.292682926829301</c:v>
                </c:pt>
                <c:pt idx="6">
                  <c:v>18.4824902723735</c:v>
                </c:pt>
                <c:pt idx="7">
                  <c:v>19.0430622009569</c:v>
                </c:pt>
                <c:pt idx="8">
                  <c:v>19.951338199513401</c:v>
                </c:pt>
                <c:pt idx="9">
                  <c:v>20.602807597027301</c:v>
                </c:pt>
                <c:pt idx="10">
                  <c:v>22.1115537848606</c:v>
                </c:pt>
                <c:pt idx="11">
                  <c:v>23.876765083440301</c:v>
                </c:pt>
                <c:pt idx="12">
                  <c:v>40.648148148148202</c:v>
                </c:pt>
                <c:pt idx="13">
                  <c:v>50.236966824644497</c:v>
                </c:pt>
                <c:pt idx="14">
                  <c:v>52.032520325203301</c:v>
                </c:pt>
                <c:pt idx="15">
                  <c:v>65.032679738562095</c:v>
                </c:pt>
                <c:pt idx="16">
                  <c:v>66.815144766147</c:v>
                </c:pt>
                <c:pt idx="17">
                  <c:v>72.192513368983995</c:v>
                </c:pt>
                <c:pt idx="18">
                  <c:v>74.275229357798196</c:v>
                </c:pt>
                <c:pt idx="19">
                  <c:v>90.144927536231904</c:v>
                </c:pt>
                <c:pt idx="20">
                  <c:v>92.061907139291094</c:v>
                </c:pt>
                <c:pt idx="21">
                  <c:v>92.977893368010399</c:v>
                </c:pt>
                <c:pt idx="22">
                  <c:v>93.637077769049498</c:v>
                </c:pt>
                <c:pt idx="23">
                  <c:v>93.805309734513301</c:v>
                </c:pt>
                <c:pt idx="24">
                  <c:v>95.537287140340595</c:v>
                </c:pt>
              </c:numCache>
            </c:numRef>
          </c:val>
          <c:extLst>
            <c:ext xmlns:c16="http://schemas.microsoft.com/office/drawing/2014/chart" uri="{C3380CC4-5D6E-409C-BE32-E72D297353CC}">
              <c16:uniqueId val="{00000001-4772-4982-BA93-602D11E7B0D9}"/>
            </c:ext>
          </c:extLst>
        </c:ser>
        <c:dLbls>
          <c:showLegendKey val="0"/>
          <c:showVal val="1"/>
          <c:showCatName val="0"/>
          <c:showSerName val="0"/>
          <c:showPercent val="0"/>
          <c:showBubbleSize val="0"/>
        </c:dLbls>
        <c:gapWidth val="136"/>
        <c:overlap val="-27"/>
        <c:axId val="1209796624"/>
        <c:axId val="1797580880"/>
      </c:barChart>
      <c:catAx>
        <c:axId val="1209796624"/>
        <c:scaling>
          <c:orientation val="minMax"/>
        </c:scaling>
        <c:delete val="0"/>
        <c:axPos val="b"/>
        <c:numFmt formatCode="General" sourceLinked="1"/>
        <c:majorTickMark val="in"/>
        <c:minorTickMark val="none"/>
        <c:tickLblPos val="nextTo"/>
        <c:spPr>
          <a:noFill/>
          <a:ln w="28575" cap="flat" cmpd="sng" algn="ctr">
            <a:solidFill>
              <a:schemeClr val="accent5">
                <a:lumMod val="60000"/>
                <a:lumOff val="40000"/>
              </a:schemeClr>
            </a:solidFill>
            <a:prstDash val="solid"/>
            <a:round/>
          </a:ln>
          <a:effectLst/>
        </c:spPr>
        <c:txPr>
          <a:bodyPr rot="-60000000" spcFirstLastPara="1" vertOverflow="ellipsis" vert="horz" wrap="square" anchor="ctr" anchorCtr="1"/>
          <a:lstStyle/>
          <a:p>
            <a:pPr>
              <a:defRPr lang="zh-CN" sz="800" b="0" i="0" u="none" strike="noStrike" kern="1200" cap="none" spc="0" normalizeH="0" baseline="0">
                <a:solidFill>
                  <a:schemeClr val="accent5">
                    <a:lumMod val="50000"/>
                  </a:schemeClr>
                </a:solidFill>
                <a:uFill>
                  <a:solidFill>
                    <a:schemeClr val="tx1">
                      <a:lumMod val="65000"/>
                      <a:lumOff val="35000"/>
                    </a:schemeClr>
                  </a:solidFill>
                </a:uFill>
                <a:latin typeface="楷体" panose="02010609060101010101" charset="-122"/>
                <a:ea typeface="楷体" panose="02010609060101010101" charset="-122"/>
                <a:cs typeface="楷体" panose="02010609060101010101" charset="-122"/>
                <a:sym typeface="楷体" panose="02010609060101010101" charset="-122"/>
              </a:defRPr>
            </a:pPr>
            <a:endParaRPr lang="zh-CN"/>
          </a:p>
        </c:txPr>
        <c:crossAx val="1797580880"/>
        <c:crosses val="autoZero"/>
        <c:auto val="1"/>
        <c:lblAlgn val="ctr"/>
        <c:lblOffset val="100"/>
        <c:noMultiLvlLbl val="0"/>
      </c:catAx>
      <c:valAx>
        <c:axId val="1797580880"/>
        <c:scaling>
          <c:orientation val="minMax"/>
          <c:max val="100"/>
          <c:min val="0"/>
        </c:scaling>
        <c:delete val="0"/>
        <c:axPos val="l"/>
        <c:majorGridlines>
          <c:spPr>
            <a:ln w="12700" cap="flat" cmpd="sng" algn="ctr">
              <a:noFill/>
              <a:round/>
            </a:ln>
            <a:effectLst/>
          </c:spPr>
        </c:majorGridlines>
        <c:numFmt formatCode="#,##0_);[Red]\(#,##0\)" sourceLinked="0"/>
        <c:majorTickMark val="in"/>
        <c:minorTickMark val="none"/>
        <c:tickLblPos val="nextTo"/>
        <c:spPr>
          <a:noFill/>
          <a:ln w="28575">
            <a:solidFill>
              <a:schemeClr val="accent5">
                <a:lumMod val="60000"/>
                <a:lumOff val="40000"/>
              </a:schemeClr>
            </a:solidFill>
          </a:ln>
          <a:effectLst/>
        </c:spPr>
        <c:txPr>
          <a:bodyPr rot="-60000000" spcFirstLastPara="1" vertOverflow="ellipsis" vert="horz" wrap="square" anchor="ctr" anchorCtr="1"/>
          <a:lstStyle/>
          <a:p>
            <a:pPr>
              <a:defRPr lang="zh-CN" sz="600" b="0" i="0" u="none" strike="noStrike" kern="1200" cap="none" spc="0" normalizeH="0" baseline="0">
                <a:solidFill>
                  <a:schemeClr val="accent1"/>
                </a:solidFill>
                <a:uFill>
                  <a:solidFill>
                    <a:schemeClr val="tx1">
                      <a:lumMod val="65000"/>
                      <a:lumOff val="35000"/>
                    </a:schemeClr>
                  </a:solidFill>
                </a:uFill>
                <a:latin typeface="Times New Roman" panose="02020603050405020304" pitchFamily="18" charset="0"/>
                <a:ea typeface="Times New Roman" panose="02020603050405020304" pitchFamily="18" charset="0"/>
                <a:cs typeface="楷体" panose="02010609060101010101" charset="-122"/>
                <a:sym typeface="楷体" panose="02010609060101010101" charset="-122"/>
              </a:defRPr>
            </a:pPr>
            <a:endParaRPr lang="zh-CN"/>
          </a:p>
        </c:txPr>
        <c:crossAx val="1209796624"/>
        <c:crosses val="autoZero"/>
        <c:crossBetween val="between"/>
        <c:majorUnit val="10"/>
        <c:minorUnit val="2"/>
      </c:valAx>
      <c:spPr>
        <a:noFill/>
        <a:ln w="25400">
          <a:noFill/>
        </a:ln>
        <a:effectLst/>
      </c:spPr>
    </c:plotArea>
    <c:plotVisOnly val="1"/>
    <c:dispBlanksAs val="gap"/>
    <c:showDLblsOverMax val="0"/>
  </c:chart>
  <c:spPr>
    <a:noFill/>
    <a:ln>
      <a:solidFill>
        <a:srgbClr val="002060"/>
      </a:solidFill>
    </a:ln>
    <a:effectLst/>
  </c:spPr>
  <c:txPr>
    <a:bodyPr/>
    <a:lstStyle/>
    <a:p>
      <a:pPr>
        <a:defRPr lang="zh-CN" b="0">
          <a:solidFill>
            <a:schemeClr val="accent1"/>
          </a:solidFill>
          <a:latin typeface="楷体" panose="02010609060101010101" charset="-122"/>
          <a:ea typeface="楷体" panose="02010609060101010101" charset="-122"/>
          <a:cs typeface="楷体" panose="02010609060101010101" charset="-122"/>
          <a:sym typeface="楷体" panose="02010609060101010101"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2B0DD-E1DC-4B58-8F28-21657B3B8329}" type="datetimeFigureOut">
              <a:rPr lang="zh-CN" altLang="en-US" smtClean="0"/>
              <a:t>2024/9/2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BDF4B-BC2F-4861-90D2-8AAFE12D2818}" type="slidenum">
              <a:rPr lang="zh-CN" altLang="en-US" smtClean="0"/>
              <a:t>‹#›</a:t>
            </a:fld>
            <a:endParaRPr lang="zh-CN" altLang="en-US"/>
          </a:p>
        </p:txBody>
      </p:sp>
    </p:spTree>
    <p:extLst>
      <p:ext uri="{BB962C8B-B14F-4D97-AF65-F5344CB8AC3E}">
        <p14:creationId xmlns:p14="http://schemas.microsoft.com/office/powerpoint/2010/main" val="319369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ln>
            <a:solidFill>
              <a:srgbClr val="000000">
                <a:alpha val="100000"/>
              </a:srgbClr>
            </a:solidFill>
            <a:miter lim="800000"/>
          </a:ln>
        </p:spPr>
      </p:sp>
      <p:sp>
        <p:nvSpPr>
          <p:cNvPr id="21507" name="Rectangle 3"/>
          <p:cNvSpPr>
            <a:spLocks noGrp="1"/>
          </p:cNvSpPr>
          <p:nvPr>
            <p:ph type="body"/>
          </p:nvPr>
        </p:nvSpPr>
        <p:spPr>
          <a:noFill/>
          <a:ln>
            <a:noFill/>
          </a:ln>
        </p:spPr>
        <p:txBody>
          <a:bodyPr wrap="square" lIns="91440" tIns="45720" rIns="91440" bIns="45720" anchor="t"/>
          <a:lstStyle/>
          <a:p>
            <a:pPr lvl="0"/>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1270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[34] Chao-Fu Chang…Yung-Fu Chang*</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2023</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Antimicrobial susceptibility of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Riemerella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anatipestifer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isolated from ducks and the efficacy of ceftiofur</a:t>
            </a:r>
            <a:r>
              <a:rPr lang="zh-CN" altLang="zh-CN" sz="180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头孢噻呋</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treatment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270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Journal of Veterinary Diagnostic Investigation, 2003, 15(1): 26-29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270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[37] Yen-Ping Chen…Hsiang-Jung Tsai*. Detection of florfenicol resistance genes 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Riemerella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anatipestifer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isolated from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ducks.Veterinary</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Microbiology, 2012, 154(3-4): 325-331.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27000" algn="just">
              <a:lnSpc>
                <a:spcPct val="1500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[40] Eva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Gyuris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Énik</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…Tibor Magyar*. 040_2017_Gyuris et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al_Antimicrobial</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susceptibility of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Riemerella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anatipestifer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strains isolated from geese. Acta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Veterinaria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Hungarica</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2017, 65(2): 153-165.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12</a:t>
            </a:fld>
            <a:endParaRPr lang="zh-CN" altLang="en-US"/>
          </a:p>
        </p:txBody>
      </p:sp>
    </p:spTree>
    <p:extLst>
      <p:ext uri="{BB962C8B-B14F-4D97-AF65-F5344CB8AC3E}">
        <p14:creationId xmlns:p14="http://schemas.microsoft.com/office/powerpoint/2010/main" val="2428881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14</a:t>
            </a:fld>
            <a:endParaRPr lang="zh-CN" altLang="en-US"/>
          </a:p>
        </p:txBody>
      </p:sp>
    </p:spTree>
    <p:extLst>
      <p:ext uri="{BB962C8B-B14F-4D97-AF65-F5344CB8AC3E}">
        <p14:creationId xmlns:p14="http://schemas.microsoft.com/office/powerpoint/2010/main" val="89243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HeBin</a:t>
            </a:r>
            <a:r>
              <a:rPr lang="en-US" altLang="zh-CN" b="0" i="0" dirty="0">
                <a:solidFill>
                  <a:srgbClr val="000000"/>
                </a:solidFill>
                <a:effectLst/>
                <a:highlight>
                  <a:srgbClr val="FFFFFF"/>
                </a:highlight>
                <a:latin typeface="times new roman" panose="02020603050405020304" pitchFamily="18" charset="0"/>
              </a:rPr>
              <a:t> Liao…</a:t>
            </a: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a:t>
            </a:r>
            <a:r>
              <a:rPr lang="en-US" altLang="zh-CN" b="0" i="0" dirty="0" err="1">
                <a:solidFill>
                  <a:srgbClr val="000000"/>
                </a:solidFill>
                <a:effectLst/>
                <a:highlight>
                  <a:srgbClr val="FFFFFF"/>
                </a:highlight>
                <a:latin typeface="times new roman" panose="02020603050405020304" pitchFamily="18" charset="0"/>
              </a:rPr>
              <a:t>PLoS</a:t>
            </a:r>
            <a:r>
              <a:rPr lang="en-US" altLang="zh-CN" b="0" i="0" dirty="0">
                <a:solidFill>
                  <a:srgbClr val="000000"/>
                </a:solidFill>
                <a:effectLst/>
                <a:highlight>
                  <a:srgbClr val="FFFFFF"/>
                </a:highlight>
                <a:latin typeface="times new roman" panose="02020603050405020304" pitchFamily="18" charset="0"/>
              </a:rPr>
              <a:t> One, 2015,10(5): e0127506.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Hongyan</a:t>
            </a:r>
            <a:r>
              <a:rPr lang="en-US" altLang="zh-CN" b="0" i="0" dirty="0">
                <a:solidFill>
                  <a:srgbClr val="000000"/>
                </a:solidFill>
                <a:effectLst/>
                <a:highlight>
                  <a:srgbClr val="FFFFFF"/>
                </a:highlight>
                <a:latin typeface="times new roman" panose="02020603050405020304" pitchFamily="18" charset="0"/>
              </a:rPr>
              <a:t> Luo….</a:t>
            </a:r>
            <a:r>
              <a:rPr lang="en-US" altLang="zh-CN" b="0" i="0" dirty="0" err="1">
                <a:solidFill>
                  <a:srgbClr val="000000"/>
                </a:solidFill>
                <a:effectLst/>
                <a:highlight>
                  <a:srgbClr val="FFFFFF"/>
                </a:highlight>
                <a:latin typeface="times new roman" panose="02020603050405020304" pitchFamily="18" charset="0"/>
              </a:rPr>
              <a:t>Dekang</a:t>
            </a:r>
            <a:r>
              <a:rPr lang="en-US" altLang="zh-CN" b="0" i="0" dirty="0">
                <a:solidFill>
                  <a:srgbClr val="000000"/>
                </a:solidFill>
                <a:effectLst/>
                <a:highlight>
                  <a:srgbClr val="FFFFFF"/>
                </a:highlight>
                <a:latin typeface="times new roman" panose="02020603050405020304" pitchFamily="18" charset="0"/>
              </a:rPr>
              <a:t> Zhu*. Avian Pathology, 2015,18: 1-25.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a:t>
            </a:r>
            <a:r>
              <a:rPr lang="en-US" altLang="zh-CN" b="0" i="0" dirty="0" err="1">
                <a:solidFill>
                  <a:srgbClr val="000000"/>
                </a:solidFill>
                <a:effectLst/>
                <a:highlight>
                  <a:srgbClr val="FFFFFF"/>
                </a:highlight>
                <a:latin typeface="times new roman" panose="02020603050405020304" pitchFamily="18" charset="0"/>
              </a:rPr>
              <a:t>AnChun</a:t>
            </a:r>
            <a:r>
              <a:rPr lang="en-US" altLang="zh-CN" b="0" i="0" dirty="0">
                <a:solidFill>
                  <a:srgbClr val="000000"/>
                </a:solidFill>
                <a:effectLst/>
                <a:highlight>
                  <a:srgbClr val="FFFFFF"/>
                </a:highlight>
                <a:latin typeface="times new roman" panose="02020603050405020304" pitchFamily="18" charset="0"/>
              </a:rPr>
              <a:t> Cheng*.  Applied and Environmental Microbiology, 2017 </a:t>
            </a:r>
            <a:r>
              <a:rPr lang="en-US" altLang="zh-CN" b="0" i="0" dirty="0" err="1">
                <a:solidFill>
                  <a:srgbClr val="000000"/>
                </a:solidFill>
                <a:effectLst/>
                <a:highlight>
                  <a:srgbClr val="FFFFFF"/>
                </a:highlight>
                <a:latin typeface="times new roman" panose="02020603050405020304" pitchFamily="18" charset="0"/>
              </a:rPr>
              <a:t>doi</a:t>
            </a:r>
            <a:r>
              <a:rPr lang="en-US" altLang="zh-CN" b="0" i="0" dirty="0">
                <a:solidFill>
                  <a:srgbClr val="000000"/>
                </a:solidFill>
                <a:effectLst/>
                <a:highlight>
                  <a:srgbClr val="FFFFFF"/>
                </a:highlight>
                <a:latin typeface="times new roman" panose="02020603050405020304" pitchFamily="18" charset="0"/>
              </a:rPr>
              <a:t>: 10.1128/AEM.00127-17.</a:t>
            </a:r>
          </a:p>
          <a:p>
            <a:endParaRPr lang="en-US" altLang="zh-CN" b="0" i="0" dirty="0">
              <a:solidFill>
                <a:srgbClr val="000000"/>
              </a:solidFill>
              <a:effectLst/>
              <a:highlight>
                <a:srgbClr val="FFFFFF"/>
              </a:highlight>
              <a:latin typeface="times new roman" panose="02020603050405020304" pitchFamily="18" charset="0"/>
            </a:endParaRPr>
          </a:p>
          <a:p>
            <a:endParaRPr lang="en-US" altLang="zh-CN" b="0" i="0" dirty="0">
              <a:solidFill>
                <a:srgbClr val="000000"/>
              </a:solidFill>
              <a:effectLst/>
              <a:highlight>
                <a:srgbClr val="FFFFFF"/>
              </a:highlight>
              <a:latin typeface="times new roman" panose="02020603050405020304" pitchFamily="18" charset="0"/>
            </a:endParaRPr>
          </a:p>
          <a:p>
            <a:r>
              <a:rPr lang="en-US" altLang="zh-CN" b="0" i="0" dirty="0">
                <a:solidFill>
                  <a:srgbClr val="000000"/>
                </a:solidFill>
                <a:effectLst/>
                <a:highlight>
                  <a:srgbClr val="FFFFFF"/>
                </a:highlight>
                <a:latin typeface="times new roman" panose="02020603050405020304" pitchFamily="18" charset="0"/>
              </a:rPr>
              <a:t>[12] </a:t>
            </a:r>
            <a:r>
              <a:rPr lang="en-US" altLang="zh-CN" b="0" i="0" dirty="0" err="1">
                <a:solidFill>
                  <a:srgbClr val="000000"/>
                </a:solidFill>
                <a:effectLst/>
                <a:highlight>
                  <a:srgbClr val="FFFFFF"/>
                </a:highlight>
                <a:latin typeface="times new roman" panose="02020603050405020304" pitchFamily="18" charset="0"/>
              </a:rPr>
              <a:t>HeBin</a:t>
            </a:r>
            <a:r>
              <a:rPr lang="en-US" altLang="zh-CN" b="0" i="0" dirty="0">
                <a:solidFill>
                  <a:srgbClr val="000000"/>
                </a:solidFill>
                <a:effectLst/>
                <a:highlight>
                  <a:srgbClr val="FFFFFF"/>
                </a:highlight>
                <a:latin typeface="times new roman" panose="02020603050405020304" pitchFamily="18" charset="0"/>
              </a:rPr>
              <a:t> Liao, </a:t>
            </a:r>
            <a:r>
              <a:rPr lang="en-US" altLang="zh-CN" b="0" i="0" dirty="0" err="1">
                <a:solidFill>
                  <a:srgbClr val="000000"/>
                </a:solidFill>
                <a:effectLst/>
                <a:highlight>
                  <a:srgbClr val="FFFFFF"/>
                </a:highlight>
                <a:latin typeface="times new roman" panose="02020603050405020304" pitchFamily="18" charset="0"/>
              </a:rPr>
              <a:t>XingJun</a:t>
            </a:r>
            <a:r>
              <a:rPr lang="en-US" altLang="zh-CN" b="0" i="0" dirty="0">
                <a:solidFill>
                  <a:srgbClr val="000000"/>
                </a:solidFill>
                <a:effectLst/>
                <a:highlight>
                  <a:srgbClr val="FFFFFF"/>
                </a:highlight>
                <a:latin typeface="times new roman" panose="02020603050405020304" pitchFamily="18" charset="0"/>
              </a:rPr>
              <a:t> Cheng, </a:t>
            </a:r>
            <a:r>
              <a:rPr lang="en-US" altLang="zh-CN" b="0" i="0" dirty="0" err="1">
                <a:solidFill>
                  <a:srgbClr val="000000"/>
                </a:solidFill>
                <a:effectLst/>
                <a:highlight>
                  <a:srgbClr val="FFFFFF"/>
                </a:highlight>
                <a:latin typeface="times new roman" panose="02020603050405020304" pitchFamily="18" charset="0"/>
              </a:rPr>
              <a:t>DeKang</a:t>
            </a:r>
            <a:r>
              <a:rPr lang="en-US" altLang="zh-CN" b="0" i="0" dirty="0">
                <a:solidFill>
                  <a:srgbClr val="000000"/>
                </a:solidFill>
                <a:effectLst/>
                <a:highlight>
                  <a:srgbClr val="FFFFFF"/>
                </a:highlight>
                <a:latin typeface="times new roman" panose="02020603050405020304" pitchFamily="18" charset="0"/>
              </a:rPr>
              <a:t> Zhu, </a:t>
            </a:r>
            <a:r>
              <a:rPr lang="en-US" altLang="zh-CN" b="0" i="0" dirty="0" err="1">
                <a:solidFill>
                  <a:srgbClr val="000000"/>
                </a:solidFill>
                <a:effectLst/>
                <a:highlight>
                  <a:srgbClr val="FFFFFF"/>
                </a:highlight>
                <a:latin typeface="times new roman" panose="02020603050405020304" pitchFamily="18" charset="0"/>
              </a:rPr>
              <a:t>MingShu</a:t>
            </a:r>
            <a:r>
              <a:rPr lang="en-US" altLang="zh-CN" b="0" i="0" dirty="0">
                <a:solidFill>
                  <a:srgbClr val="000000"/>
                </a:solidFill>
                <a:effectLst/>
                <a:highlight>
                  <a:srgbClr val="FFFFFF"/>
                </a:highlight>
                <a:latin typeface="times new roman" panose="02020603050405020304" pitchFamily="18" charset="0"/>
              </a:rPr>
              <a:t> Wang, </a:t>
            </a:r>
            <a:r>
              <a:rPr lang="en-US" altLang="zh-CN" b="0" i="0" dirty="0" err="1">
                <a:solidFill>
                  <a:srgbClr val="000000"/>
                </a:solidFill>
                <a:effectLst/>
                <a:highlight>
                  <a:srgbClr val="FFFFFF"/>
                </a:highlight>
                <a:latin typeface="times new roman" panose="02020603050405020304" pitchFamily="18" charset="0"/>
              </a:rPr>
              <a:t>RenYong</a:t>
            </a:r>
            <a:r>
              <a:rPr lang="en-US" altLang="zh-CN" b="0" i="0" dirty="0">
                <a:solidFill>
                  <a:srgbClr val="000000"/>
                </a:solidFill>
                <a:effectLst/>
                <a:highlight>
                  <a:srgbClr val="FFFFFF"/>
                </a:highlight>
                <a:latin typeface="times new roman" panose="02020603050405020304" pitchFamily="18" charset="0"/>
              </a:rPr>
              <a:t> Jia, Shun Chen, </a:t>
            </a:r>
            <a:r>
              <a:rPr lang="en-US" altLang="zh-CN" b="0" i="0" dirty="0" err="1">
                <a:solidFill>
                  <a:srgbClr val="000000"/>
                </a:solidFill>
                <a:effectLst/>
                <a:highlight>
                  <a:srgbClr val="FFFFFF"/>
                </a:highlight>
                <a:latin typeface="times new roman" panose="02020603050405020304" pitchFamily="18" charset="0"/>
              </a:rPr>
              <a:t>XiaoYue</a:t>
            </a:r>
            <a:r>
              <a:rPr lang="en-US" altLang="zh-CN" b="0" i="0" dirty="0">
                <a:solidFill>
                  <a:srgbClr val="000000"/>
                </a:solidFill>
                <a:effectLst/>
                <a:highlight>
                  <a:srgbClr val="FFFFFF"/>
                </a:highlight>
                <a:latin typeface="times new roman" panose="02020603050405020304" pitchFamily="18" charset="0"/>
              </a:rPr>
              <a:t> Chen, Francis </a:t>
            </a:r>
            <a:r>
              <a:rPr lang="en-US" altLang="zh-CN" b="0" i="0" dirty="0" err="1">
                <a:solidFill>
                  <a:srgbClr val="000000"/>
                </a:solidFill>
                <a:effectLst/>
                <a:highlight>
                  <a:srgbClr val="FFFFFF"/>
                </a:highlight>
                <a:latin typeface="times new roman" panose="02020603050405020304" pitchFamily="18" charset="0"/>
              </a:rPr>
              <a:t>Biville</a:t>
            </a:r>
            <a:r>
              <a:rPr lang="en-US" altLang="zh-CN" b="0" i="0" dirty="0">
                <a:solidFill>
                  <a:srgbClr val="000000"/>
                </a:solidFill>
                <a:effectLst/>
                <a:highlight>
                  <a:srgbClr val="FFFFFF"/>
                </a:highlight>
                <a:latin typeface="times new roman" panose="02020603050405020304" pitchFamily="18" charset="0"/>
              </a:rPr>
              <a:t>, </a:t>
            </a: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 </a:t>
            </a:r>
            <a:r>
              <a:rPr lang="en-US" altLang="zh-CN" b="0" i="0" dirty="0" err="1">
                <a:solidFill>
                  <a:srgbClr val="000000"/>
                </a:solidFill>
                <a:effectLst/>
                <a:highlight>
                  <a:srgbClr val="FFFFFF"/>
                </a:highlight>
                <a:latin typeface="times new roman" panose="02020603050405020304" pitchFamily="18" charset="0"/>
              </a:rPr>
              <a:t>AnChun</a:t>
            </a:r>
            <a:r>
              <a:rPr lang="en-US" altLang="zh-CN" b="0" i="0" dirty="0">
                <a:solidFill>
                  <a:srgbClr val="000000"/>
                </a:solidFill>
                <a:effectLst/>
                <a:highlight>
                  <a:srgbClr val="FFFFFF"/>
                </a:highlight>
                <a:latin typeface="times new roman" panose="02020603050405020304" pitchFamily="18" charset="0"/>
              </a:rPr>
              <a:t> Cheng. </a:t>
            </a:r>
            <a:r>
              <a:rPr lang="en-US" altLang="zh-CN" b="0" i="0" dirty="0" err="1">
                <a:solidFill>
                  <a:srgbClr val="000000"/>
                </a:solidFill>
                <a:effectLst/>
                <a:highlight>
                  <a:srgbClr val="FFFFFF"/>
                </a:highlight>
                <a:latin typeface="times new roman" panose="02020603050405020304" pitchFamily="18" charset="0"/>
              </a:rPr>
              <a:t>TonB</a:t>
            </a:r>
            <a:r>
              <a:rPr lang="en-US" altLang="zh-CN" b="0" i="0" dirty="0">
                <a:solidFill>
                  <a:srgbClr val="000000"/>
                </a:solidFill>
                <a:effectLst/>
                <a:highlight>
                  <a:srgbClr val="FFFFFF"/>
                </a:highlight>
                <a:latin typeface="times new roman" panose="02020603050405020304" pitchFamily="18" charset="0"/>
              </a:rPr>
              <a:t> Energy Transduction Systems of </a:t>
            </a:r>
            <a:r>
              <a:rPr lang="en-US" altLang="zh-CN" b="0" i="0" dirty="0" err="1">
                <a:solidFill>
                  <a:srgbClr val="000000"/>
                </a:solidFill>
                <a:effectLst/>
                <a:highlight>
                  <a:srgbClr val="FFFFFF"/>
                </a:highlight>
                <a:latin typeface="times new roman" panose="02020603050405020304" pitchFamily="18" charset="0"/>
              </a:rPr>
              <a:t>Riemerella</a:t>
            </a:r>
            <a:r>
              <a:rPr lang="en-US" altLang="zh-CN" b="0" i="0" dirty="0">
                <a:solidFill>
                  <a:srgbClr val="000000"/>
                </a:solidFill>
                <a:effectLst/>
                <a:highlight>
                  <a:srgbClr val="FFFFFF"/>
                </a:highlight>
                <a:latin typeface="times new roman" panose="02020603050405020304" pitchFamily="18" charset="0"/>
              </a:rPr>
              <a:t> </a:t>
            </a:r>
            <a:r>
              <a:rPr lang="en-US" altLang="zh-CN" b="0" i="0" dirty="0" err="1">
                <a:solidFill>
                  <a:srgbClr val="000000"/>
                </a:solidFill>
                <a:effectLst/>
                <a:highlight>
                  <a:srgbClr val="FFFFFF"/>
                </a:highlight>
                <a:latin typeface="times new roman" panose="02020603050405020304" pitchFamily="18" charset="0"/>
              </a:rPr>
              <a:t>anatipestifer</a:t>
            </a:r>
            <a:r>
              <a:rPr lang="en-US" altLang="zh-CN" b="0" i="0" dirty="0">
                <a:solidFill>
                  <a:srgbClr val="000000"/>
                </a:solidFill>
                <a:effectLst/>
                <a:highlight>
                  <a:srgbClr val="FFFFFF"/>
                </a:highlight>
                <a:latin typeface="times new roman" panose="02020603050405020304" pitchFamily="18" charset="0"/>
              </a:rPr>
              <a:t> Are Required for Iron and Hemin Utilization[J]. </a:t>
            </a:r>
            <a:r>
              <a:rPr lang="en-US" altLang="zh-CN" b="0" i="0" dirty="0" err="1">
                <a:solidFill>
                  <a:srgbClr val="000000"/>
                </a:solidFill>
                <a:effectLst/>
                <a:highlight>
                  <a:srgbClr val="FFFFFF"/>
                </a:highlight>
                <a:latin typeface="times new roman" panose="02020603050405020304" pitchFamily="18" charset="0"/>
              </a:rPr>
              <a:t>PLoS</a:t>
            </a:r>
            <a:r>
              <a:rPr lang="en-US" altLang="zh-CN" b="0" i="0" dirty="0">
                <a:solidFill>
                  <a:srgbClr val="000000"/>
                </a:solidFill>
                <a:effectLst/>
                <a:highlight>
                  <a:srgbClr val="FFFFFF"/>
                </a:highlight>
                <a:latin typeface="times new roman" panose="02020603050405020304" pitchFamily="18" charset="0"/>
              </a:rPr>
              <a:t> One, 2015 May 27; 10(5): e0127506.</a:t>
            </a:r>
          </a:p>
          <a:p>
            <a:endParaRPr lang="en-US" altLang="zh-CN" b="0" i="0" dirty="0">
              <a:solidFill>
                <a:srgbClr val="000000"/>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HeBin</a:t>
            </a:r>
            <a:r>
              <a:rPr lang="en-US" altLang="zh-CN" b="0" i="0" dirty="0">
                <a:solidFill>
                  <a:srgbClr val="000000"/>
                </a:solidFill>
                <a:effectLst/>
                <a:highlight>
                  <a:srgbClr val="FFFFFF"/>
                </a:highlight>
                <a:latin typeface="times new roman" panose="02020603050405020304" pitchFamily="18" charset="0"/>
              </a:rPr>
              <a:t> Liao…</a:t>
            </a: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a:t>
            </a:r>
            <a:r>
              <a:rPr lang="en-US" altLang="zh-CN" b="0" i="0" dirty="0" err="1">
                <a:solidFill>
                  <a:srgbClr val="000000"/>
                </a:solidFill>
                <a:effectLst/>
                <a:highlight>
                  <a:srgbClr val="FFFFFF"/>
                </a:highlight>
                <a:latin typeface="times new roman" panose="02020603050405020304" pitchFamily="18" charset="0"/>
              </a:rPr>
              <a:t>PLoS</a:t>
            </a:r>
            <a:r>
              <a:rPr lang="en-US" altLang="zh-CN" b="0" i="0" dirty="0">
                <a:solidFill>
                  <a:srgbClr val="000000"/>
                </a:solidFill>
                <a:effectLst/>
                <a:highlight>
                  <a:srgbClr val="FFFFFF"/>
                </a:highlight>
                <a:latin typeface="times new roman" panose="02020603050405020304" pitchFamily="18" charset="0"/>
              </a:rPr>
              <a:t> One, 2015,10(5): e0127506.</a:t>
            </a:r>
          </a:p>
          <a:p>
            <a:endParaRPr lang="en-US" altLang="zh-CN" b="0" i="0" dirty="0">
              <a:solidFill>
                <a:srgbClr val="000000"/>
              </a:solidFill>
              <a:effectLst/>
              <a:highlight>
                <a:srgbClr val="FFFFFF"/>
              </a:highlight>
              <a:latin typeface="times new roman" panose="02020603050405020304" pitchFamily="18" charset="0"/>
            </a:endParaRPr>
          </a:p>
          <a:p>
            <a:r>
              <a:rPr lang="en-US" altLang="zh-CN" b="0" i="0" dirty="0">
                <a:solidFill>
                  <a:srgbClr val="000000"/>
                </a:solidFill>
                <a:effectLst/>
                <a:highlight>
                  <a:srgbClr val="FFFFFF"/>
                </a:highlight>
                <a:latin typeface="times new roman" panose="02020603050405020304" pitchFamily="18" charset="0"/>
              </a:rPr>
              <a:t>[8] </a:t>
            </a:r>
            <a:r>
              <a:rPr lang="en-US" altLang="zh-CN" b="0" i="0" dirty="0" err="1">
                <a:solidFill>
                  <a:srgbClr val="000000"/>
                </a:solidFill>
                <a:effectLst/>
                <a:highlight>
                  <a:srgbClr val="FFFFFF"/>
                </a:highlight>
                <a:latin typeface="times new roman" panose="02020603050405020304" pitchFamily="18" charset="0"/>
              </a:rPr>
              <a:t>Hongyan</a:t>
            </a:r>
            <a:r>
              <a:rPr lang="en-US" altLang="zh-CN" b="0" i="0" dirty="0">
                <a:solidFill>
                  <a:srgbClr val="000000"/>
                </a:solidFill>
                <a:effectLst/>
                <a:highlight>
                  <a:srgbClr val="FFFFFF"/>
                </a:highlight>
                <a:latin typeface="times new roman" panose="02020603050405020304" pitchFamily="18" charset="0"/>
              </a:rPr>
              <a:t> Luo, </a:t>
            </a: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 Lanying Wang, </a:t>
            </a:r>
            <a:r>
              <a:rPr lang="en-US" altLang="zh-CN" b="0" i="0" dirty="0" err="1">
                <a:solidFill>
                  <a:srgbClr val="000000"/>
                </a:solidFill>
                <a:effectLst/>
                <a:highlight>
                  <a:srgbClr val="FFFFFF"/>
                </a:highlight>
                <a:latin typeface="times new roman" panose="02020603050405020304" pitchFamily="18" charset="0"/>
              </a:rPr>
              <a:t>Wangshu</a:t>
            </a:r>
            <a:r>
              <a:rPr lang="en-US" altLang="zh-CN" b="0" i="0" dirty="0">
                <a:solidFill>
                  <a:srgbClr val="000000"/>
                </a:solidFill>
                <a:effectLst/>
                <a:highlight>
                  <a:srgbClr val="FFFFFF"/>
                </a:highlight>
                <a:latin typeface="times new roman" panose="02020603050405020304" pitchFamily="18" charset="0"/>
              </a:rPr>
              <a:t> Zhou, </a:t>
            </a:r>
            <a:r>
              <a:rPr lang="en-US" altLang="zh-CN" b="0" i="0" dirty="0" err="1">
                <a:solidFill>
                  <a:srgbClr val="000000"/>
                </a:solidFill>
                <a:effectLst/>
                <a:highlight>
                  <a:srgbClr val="FFFFFF"/>
                </a:highlight>
                <a:latin typeface="times new roman" panose="02020603050405020304" pitchFamily="18" charset="0"/>
              </a:rPr>
              <a:t>Mingshu</a:t>
            </a:r>
            <a:r>
              <a:rPr lang="en-US" altLang="zh-CN" b="0" i="0" dirty="0">
                <a:solidFill>
                  <a:srgbClr val="000000"/>
                </a:solidFill>
                <a:effectLst/>
                <a:highlight>
                  <a:srgbClr val="FFFFFF"/>
                </a:highlight>
                <a:latin typeface="times new roman" panose="02020603050405020304" pitchFamily="18" charset="0"/>
              </a:rPr>
              <a:t> Wang, </a:t>
            </a:r>
            <a:r>
              <a:rPr lang="en-US" altLang="zh-CN" b="0" i="0" dirty="0" err="1">
                <a:solidFill>
                  <a:srgbClr val="000000"/>
                </a:solidFill>
                <a:effectLst/>
                <a:highlight>
                  <a:srgbClr val="FFFFFF"/>
                </a:highlight>
                <a:latin typeface="times new roman" panose="02020603050405020304" pitchFamily="18" charset="0"/>
              </a:rPr>
              <a:t>Anchun</a:t>
            </a:r>
            <a:r>
              <a:rPr lang="en-US" altLang="zh-CN" b="0" i="0" dirty="0">
                <a:solidFill>
                  <a:srgbClr val="000000"/>
                </a:solidFill>
                <a:effectLst/>
                <a:highlight>
                  <a:srgbClr val="FFFFFF"/>
                </a:highlight>
                <a:latin typeface="times new roman" panose="02020603050405020304" pitchFamily="18" charset="0"/>
              </a:rPr>
              <a:t> Cheng, </a:t>
            </a:r>
            <a:r>
              <a:rPr lang="en-US" altLang="zh-CN" b="0" i="0" dirty="0" err="1">
                <a:solidFill>
                  <a:srgbClr val="000000"/>
                </a:solidFill>
                <a:effectLst/>
                <a:highlight>
                  <a:srgbClr val="FFFFFF"/>
                </a:highlight>
                <a:latin typeface="times new roman" panose="02020603050405020304" pitchFamily="18" charset="0"/>
              </a:rPr>
              <a:t>Renyong</a:t>
            </a:r>
            <a:r>
              <a:rPr lang="en-US" altLang="zh-CN" b="0" i="0" dirty="0">
                <a:solidFill>
                  <a:srgbClr val="000000"/>
                </a:solidFill>
                <a:effectLst/>
                <a:highlight>
                  <a:srgbClr val="FFFFFF"/>
                </a:highlight>
                <a:latin typeface="times new roman" panose="02020603050405020304" pitchFamily="18" charset="0"/>
              </a:rPr>
              <a:t> Jia, Shun Chen, </a:t>
            </a:r>
            <a:r>
              <a:rPr lang="en-US" altLang="zh-CN" b="0" i="0" dirty="0" err="1">
                <a:solidFill>
                  <a:srgbClr val="000000"/>
                </a:solidFill>
                <a:effectLst/>
                <a:highlight>
                  <a:srgbClr val="FFFFFF"/>
                </a:highlight>
                <a:latin typeface="times new roman" panose="02020603050405020304" pitchFamily="18" charset="0"/>
              </a:rPr>
              <a:t>Kunfeng</a:t>
            </a:r>
            <a:r>
              <a:rPr lang="en-US" altLang="zh-CN" b="0" i="0" dirty="0">
                <a:solidFill>
                  <a:srgbClr val="000000"/>
                </a:solidFill>
                <a:effectLst/>
                <a:highlight>
                  <a:srgbClr val="FFFFFF"/>
                </a:highlight>
                <a:latin typeface="times new roman" panose="02020603050405020304" pitchFamily="18" charset="0"/>
              </a:rPr>
              <a:t> Sun, </a:t>
            </a:r>
            <a:r>
              <a:rPr lang="en-US" altLang="zh-CN" b="0" i="0" dirty="0" err="1">
                <a:solidFill>
                  <a:srgbClr val="000000"/>
                </a:solidFill>
                <a:effectLst/>
                <a:highlight>
                  <a:srgbClr val="FFFFFF"/>
                </a:highlight>
                <a:latin typeface="times new roman" panose="02020603050405020304" pitchFamily="18" charset="0"/>
              </a:rPr>
              <a:t>Qiao</a:t>
            </a:r>
            <a:r>
              <a:rPr lang="en-US" altLang="zh-CN" b="0" i="0" dirty="0">
                <a:solidFill>
                  <a:srgbClr val="000000"/>
                </a:solidFill>
                <a:effectLst/>
                <a:highlight>
                  <a:srgbClr val="FFFFFF"/>
                </a:highlight>
                <a:latin typeface="times new roman" panose="02020603050405020304" pitchFamily="18" charset="0"/>
              </a:rPr>
              <a:t> Yang, </a:t>
            </a:r>
            <a:r>
              <a:rPr lang="en-US" altLang="zh-CN" b="0" i="0" dirty="0" err="1">
                <a:solidFill>
                  <a:srgbClr val="000000"/>
                </a:solidFill>
                <a:effectLst/>
                <a:highlight>
                  <a:srgbClr val="FFFFFF"/>
                </a:highlight>
                <a:latin typeface="times new roman" panose="02020603050405020304" pitchFamily="18" charset="0"/>
              </a:rPr>
              <a:t>Xiaoyue</a:t>
            </a:r>
            <a:r>
              <a:rPr lang="en-US" altLang="zh-CN" b="0" i="0" dirty="0">
                <a:solidFill>
                  <a:srgbClr val="000000"/>
                </a:solidFill>
                <a:effectLst/>
                <a:highlight>
                  <a:srgbClr val="FFFFFF"/>
                </a:highlight>
                <a:latin typeface="times new roman" panose="02020603050405020304" pitchFamily="18" charset="0"/>
              </a:rPr>
              <a:t> Chen, </a:t>
            </a:r>
            <a:r>
              <a:rPr lang="en-US" altLang="zh-CN" b="0" i="0" dirty="0" err="1">
                <a:solidFill>
                  <a:srgbClr val="000000"/>
                </a:solidFill>
                <a:effectLst/>
                <a:highlight>
                  <a:srgbClr val="FFFFFF"/>
                </a:highlight>
                <a:latin typeface="times new roman" panose="02020603050405020304" pitchFamily="18" charset="0"/>
              </a:rPr>
              <a:t>Dekang</a:t>
            </a:r>
            <a:r>
              <a:rPr lang="en-US" altLang="zh-CN" b="0" i="0" dirty="0">
                <a:solidFill>
                  <a:srgbClr val="000000"/>
                </a:solidFill>
                <a:effectLst/>
                <a:highlight>
                  <a:srgbClr val="FFFFFF"/>
                </a:highlight>
                <a:latin typeface="times new roman" panose="02020603050405020304" pitchFamily="18" charset="0"/>
              </a:rPr>
              <a:t> Zhu*. Identification of ribosomal RNA </a:t>
            </a:r>
            <a:r>
              <a:rPr lang="en-US" altLang="zh-CN" b="0" i="0" dirty="0" err="1">
                <a:solidFill>
                  <a:srgbClr val="000000"/>
                </a:solidFill>
                <a:effectLst/>
                <a:highlight>
                  <a:srgbClr val="FFFFFF"/>
                </a:highlight>
                <a:latin typeface="times new roman" panose="02020603050405020304" pitchFamily="18" charset="0"/>
              </a:rPr>
              <a:t>methyltranferase</a:t>
            </a:r>
            <a:r>
              <a:rPr lang="en-US" altLang="zh-CN" b="0" i="0" dirty="0">
                <a:solidFill>
                  <a:srgbClr val="000000"/>
                </a:solidFill>
                <a:effectLst/>
                <a:highlight>
                  <a:srgbClr val="FFFFFF"/>
                </a:highlight>
                <a:latin typeface="times new roman" panose="02020603050405020304" pitchFamily="18" charset="0"/>
              </a:rPr>
              <a:t> gene </a:t>
            </a:r>
            <a:r>
              <a:rPr lang="en-US" altLang="zh-CN" b="0" i="1" dirty="0" err="1">
                <a:solidFill>
                  <a:srgbClr val="000000"/>
                </a:solidFill>
                <a:effectLst/>
                <a:highlight>
                  <a:srgbClr val="FFFFFF"/>
                </a:highlight>
                <a:latin typeface="times new roman" panose="02020603050405020304" pitchFamily="18" charset="0"/>
              </a:rPr>
              <a:t>erm</a:t>
            </a:r>
            <a:r>
              <a:rPr lang="en-US" altLang="zh-CN" b="0" i="0" dirty="0" err="1">
                <a:solidFill>
                  <a:srgbClr val="000000"/>
                </a:solidFill>
                <a:effectLst/>
                <a:highlight>
                  <a:srgbClr val="FFFFFF"/>
                </a:highlight>
                <a:latin typeface="times new roman" panose="02020603050405020304" pitchFamily="18" charset="0"/>
              </a:rPr>
              <a:t>f</a:t>
            </a:r>
            <a:r>
              <a:rPr lang="en-US" altLang="zh-CN" b="0" i="0" dirty="0">
                <a:solidFill>
                  <a:srgbClr val="000000"/>
                </a:solidFill>
                <a:effectLst/>
                <a:highlight>
                  <a:srgbClr val="FFFFFF"/>
                </a:highlight>
                <a:latin typeface="times new roman" panose="02020603050405020304" pitchFamily="18" charset="0"/>
              </a:rPr>
              <a:t> in </a:t>
            </a:r>
            <a:r>
              <a:rPr lang="en-US" altLang="zh-CN" b="0" i="1" dirty="0" err="1">
                <a:solidFill>
                  <a:srgbClr val="000000"/>
                </a:solidFill>
                <a:effectLst/>
                <a:highlight>
                  <a:srgbClr val="FFFFFF"/>
                </a:highlight>
                <a:latin typeface="times new roman" panose="02020603050405020304" pitchFamily="18" charset="0"/>
              </a:rPr>
              <a:t>Riemerella</a:t>
            </a:r>
            <a:r>
              <a:rPr lang="en-US" altLang="zh-CN" b="0" i="1" dirty="0">
                <a:solidFill>
                  <a:srgbClr val="000000"/>
                </a:solidFill>
                <a:effectLst/>
                <a:highlight>
                  <a:srgbClr val="FFFFFF"/>
                </a:highlight>
                <a:latin typeface="times new roman" panose="02020603050405020304" pitchFamily="18" charset="0"/>
              </a:rPr>
              <a:t> </a:t>
            </a:r>
            <a:r>
              <a:rPr lang="en-US" altLang="zh-CN" b="0" i="1" dirty="0" err="1">
                <a:solidFill>
                  <a:srgbClr val="000000"/>
                </a:solidFill>
                <a:effectLst/>
                <a:highlight>
                  <a:srgbClr val="FFFFFF"/>
                </a:highlight>
                <a:latin typeface="times new roman" panose="02020603050405020304" pitchFamily="18" charset="0"/>
              </a:rPr>
              <a:t>anatipestifer</a:t>
            </a:r>
            <a:r>
              <a:rPr lang="en-US" altLang="zh-CN" b="0" i="0" dirty="0">
                <a:solidFill>
                  <a:srgbClr val="000000"/>
                </a:solidFill>
                <a:effectLst/>
                <a:highlight>
                  <a:srgbClr val="FFFFFF"/>
                </a:highlight>
                <a:latin typeface="times new roman" panose="02020603050405020304" pitchFamily="18" charset="0"/>
              </a:rPr>
              <a:t>[J]. Avian Pathology, 2015 Apr 2; 18: 1-25.</a:t>
            </a:r>
          </a:p>
          <a:p>
            <a:endParaRPr lang="en-US" altLang="zh-CN" b="0" i="0" dirty="0">
              <a:solidFill>
                <a:srgbClr val="000000"/>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Hongyan</a:t>
            </a:r>
            <a:r>
              <a:rPr lang="en-US" altLang="zh-CN" b="0" i="0" dirty="0">
                <a:solidFill>
                  <a:srgbClr val="000000"/>
                </a:solidFill>
                <a:effectLst/>
                <a:highlight>
                  <a:srgbClr val="FFFFFF"/>
                </a:highlight>
                <a:latin typeface="times new roman" panose="02020603050405020304" pitchFamily="18" charset="0"/>
              </a:rPr>
              <a:t> Luo….</a:t>
            </a:r>
            <a:r>
              <a:rPr lang="en-US" altLang="zh-CN" b="0" i="0" dirty="0" err="1">
                <a:solidFill>
                  <a:srgbClr val="000000"/>
                </a:solidFill>
                <a:effectLst/>
                <a:highlight>
                  <a:srgbClr val="FFFFFF"/>
                </a:highlight>
                <a:latin typeface="times new roman" panose="02020603050405020304" pitchFamily="18" charset="0"/>
              </a:rPr>
              <a:t>Dekang</a:t>
            </a:r>
            <a:r>
              <a:rPr lang="en-US" altLang="zh-CN" b="0" i="0" dirty="0">
                <a:solidFill>
                  <a:srgbClr val="000000"/>
                </a:solidFill>
                <a:effectLst/>
                <a:highlight>
                  <a:srgbClr val="FFFFFF"/>
                </a:highlight>
                <a:latin typeface="times new roman" panose="02020603050405020304" pitchFamily="18" charset="0"/>
              </a:rPr>
              <a:t> Zhu*. Avian Pathology, 2015,18: 1-25.</a:t>
            </a:r>
          </a:p>
          <a:p>
            <a:endParaRPr lang="en-US" altLang="zh-CN" b="0" i="0" dirty="0">
              <a:solidFill>
                <a:srgbClr val="000000"/>
              </a:solidFill>
              <a:effectLst/>
              <a:highlight>
                <a:srgbClr val="FFFFFF"/>
              </a:highlight>
              <a:latin typeface="times new roman" panose="02020603050405020304" pitchFamily="18" charset="0"/>
            </a:endParaRPr>
          </a:p>
          <a:p>
            <a:endParaRPr lang="en-US" altLang="zh-CN" b="0" i="0" dirty="0">
              <a:solidFill>
                <a:srgbClr val="000000"/>
              </a:solidFill>
              <a:effectLst/>
              <a:highlight>
                <a:srgbClr val="FFFFFF"/>
              </a:highlight>
              <a:latin typeface="times new roman" panose="02020603050405020304" pitchFamily="18" charset="0"/>
            </a:endParaRPr>
          </a:p>
          <a:p>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 Li Zhang, Li Huang, Francis </a:t>
            </a:r>
            <a:r>
              <a:rPr lang="en-US" altLang="zh-CN" b="0" i="0" dirty="0" err="1">
                <a:solidFill>
                  <a:srgbClr val="000000"/>
                </a:solidFill>
                <a:effectLst/>
                <a:highlight>
                  <a:srgbClr val="FFFFFF"/>
                </a:highlight>
                <a:latin typeface="times new roman" panose="02020603050405020304" pitchFamily="18" charset="0"/>
              </a:rPr>
              <a:t>Biville</a:t>
            </a:r>
            <a:r>
              <a:rPr lang="en-US" altLang="zh-CN" b="0" i="0" dirty="0">
                <a:solidFill>
                  <a:srgbClr val="000000"/>
                </a:solidFill>
                <a:effectLst/>
                <a:highlight>
                  <a:srgbClr val="FFFFFF"/>
                </a:highlight>
                <a:latin typeface="times new roman" panose="02020603050405020304" pitchFamily="18" charset="0"/>
              </a:rPr>
              <a:t>, </a:t>
            </a:r>
            <a:r>
              <a:rPr lang="en-US" altLang="zh-CN" b="0" i="0" dirty="0" err="1">
                <a:solidFill>
                  <a:srgbClr val="000000"/>
                </a:solidFill>
                <a:effectLst/>
                <a:highlight>
                  <a:srgbClr val="FFFFFF"/>
                </a:highlight>
                <a:latin typeface="times new roman" panose="02020603050405020304" pitchFamily="18" charset="0"/>
              </a:rPr>
              <a:t>DeKang</a:t>
            </a:r>
            <a:r>
              <a:rPr lang="en-US" altLang="zh-CN" b="0" i="0" dirty="0">
                <a:solidFill>
                  <a:srgbClr val="000000"/>
                </a:solidFill>
                <a:effectLst/>
                <a:highlight>
                  <a:srgbClr val="FFFFFF"/>
                </a:highlight>
                <a:latin typeface="times new roman" panose="02020603050405020304" pitchFamily="18" charset="0"/>
              </a:rPr>
              <a:t> Zhu, </a:t>
            </a:r>
            <a:r>
              <a:rPr lang="en-US" altLang="zh-CN" b="0" i="0" dirty="0" err="1">
                <a:solidFill>
                  <a:srgbClr val="000000"/>
                </a:solidFill>
                <a:effectLst/>
                <a:highlight>
                  <a:srgbClr val="FFFFFF"/>
                </a:highlight>
                <a:latin typeface="times new roman" panose="02020603050405020304" pitchFamily="18" charset="0"/>
              </a:rPr>
              <a:t>MingShu</a:t>
            </a:r>
            <a:r>
              <a:rPr lang="en-US" altLang="zh-CN" b="0" i="0" dirty="0">
                <a:solidFill>
                  <a:srgbClr val="000000"/>
                </a:solidFill>
                <a:effectLst/>
                <a:highlight>
                  <a:srgbClr val="FFFFFF"/>
                </a:highlight>
                <a:latin typeface="times new roman" panose="02020603050405020304" pitchFamily="18" charset="0"/>
              </a:rPr>
              <a:t> Wang, </a:t>
            </a:r>
            <a:r>
              <a:rPr lang="en-US" altLang="zh-CN" b="0" i="0" dirty="0" err="1">
                <a:solidFill>
                  <a:srgbClr val="000000"/>
                </a:solidFill>
                <a:effectLst/>
                <a:highlight>
                  <a:srgbClr val="FFFFFF"/>
                </a:highlight>
                <a:latin typeface="times new roman" panose="02020603050405020304" pitchFamily="18" charset="0"/>
              </a:rPr>
              <a:t>RenYong</a:t>
            </a:r>
            <a:r>
              <a:rPr lang="en-US" altLang="zh-CN" b="0" i="0" dirty="0">
                <a:solidFill>
                  <a:srgbClr val="000000"/>
                </a:solidFill>
                <a:effectLst/>
                <a:highlight>
                  <a:srgbClr val="FFFFFF"/>
                </a:highlight>
                <a:latin typeface="times new roman" panose="02020603050405020304" pitchFamily="18" charset="0"/>
              </a:rPr>
              <a:t> Jia, Shun Chen, </a:t>
            </a:r>
            <a:r>
              <a:rPr lang="en-US" altLang="zh-CN" b="0" i="0" dirty="0" err="1">
                <a:solidFill>
                  <a:srgbClr val="000000"/>
                </a:solidFill>
                <a:effectLst/>
                <a:highlight>
                  <a:srgbClr val="FFFFFF"/>
                </a:highlight>
                <a:latin typeface="times new roman" panose="02020603050405020304" pitchFamily="18" charset="0"/>
              </a:rPr>
              <a:t>KunFeng</a:t>
            </a:r>
            <a:r>
              <a:rPr lang="en-US" altLang="zh-CN" b="0" i="0" dirty="0">
                <a:solidFill>
                  <a:srgbClr val="000000"/>
                </a:solidFill>
                <a:effectLst/>
                <a:highlight>
                  <a:srgbClr val="FFFFFF"/>
                </a:highlight>
                <a:latin typeface="times new roman" panose="02020603050405020304" pitchFamily="18" charset="0"/>
              </a:rPr>
              <a:t> Sun, </a:t>
            </a:r>
            <a:r>
              <a:rPr lang="en-US" altLang="zh-CN" b="0" i="0" dirty="0" err="1">
                <a:solidFill>
                  <a:srgbClr val="000000"/>
                </a:solidFill>
                <a:effectLst/>
                <a:highlight>
                  <a:srgbClr val="FFFFFF"/>
                </a:highlight>
                <a:latin typeface="times new roman" panose="02020603050405020304" pitchFamily="18" charset="0"/>
              </a:rPr>
              <a:t>Qiao</a:t>
            </a:r>
            <a:r>
              <a:rPr lang="en-US" altLang="zh-CN" b="0" i="0" dirty="0">
                <a:solidFill>
                  <a:srgbClr val="000000"/>
                </a:solidFill>
                <a:effectLst/>
                <a:highlight>
                  <a:srgbClr val="FFFFFF"/>
                </a:highlight>
                <a:latin typeface="times new roman" panose="02020603050405020304" pitchFamily="18" charset="0"/>
              </a:rPr>
              <a:t> Yang, Ying Wu, </a:t>
            </a:r>
            <a:r>
              <a:rPr lang="en-US" altLang="zh-CN" b="0" i="0" dirty="0" err="1">
                <a:solidFill>
                  <a:srgbClr val="000000"/>
                </a:solidFill>
                <a:effectLst/>
                <a:highlight>
                  <a:srgbClr val="FFFFFF"/>
                </a:highlight>
                <a:latin typeface="times new roman" panose="02020603050405020304" pitchFamily="18" charset="0"/>
              </a:rPr>
              <a:t>XiaoYue</a:t>
            </a:r>
            <a:r>
              <a:rPr lang="en-US" altLang="zh-CN" b="0" i="0" dirty="0">
                <a:solidFill>
                  <a:srgbClr val="000000"/>
                </a:solidFill>
                <a:effectLst/>
                <a:highlight>
                  <a:srgbClr val="FFFFFF"/>
                </a:highlight>
                <a:latin typeface="times new roman" panose="02020603050405020304" pitchFamily="18" charset="0"/>
              </a:rPr>
              <a:t> Chen, </a:t>
            </a:r>
            <a:r>
              <a:rPr lang="en-US" altLang="zh-CN" b="0" i="0" dirty="0" err="1">
                <a:solidFill>
                  <a:srgbClr val="000000"/>
                </a:solidFill>
                <a:effectLst/>
                <a:highlight>
                  <a:srgbClr val="FFFFFF"/>
                </a:highlight>
                <a:latin typeface="times new roman" panose="02020603050405020304" pitchFamily="18" charset="0"/>
              </a:rPr>
              <a:t>AnChun</a:t>
            </a:r>
            <a:r>
              <a:rPr lang="en-US" altLang="zh-CN" b="0" i="0" dirty="0">
                <a:solidFill>
                  <a:srgbClr val="000000"/>
                </a:solidFill>
                <a:effectLst/>
                <a:highlight>
                  <a:srgbClr val="FFFFFF"/>
                </a:highlight>
                <a:latin typeface="times new roman" panose="02020603050405020304" pitchFamily="18" charset="0"/>
              </a:rPr>
              <a:t> Cheng*. Natural transformation and use of it to establish an easy knockout method in </a:t>
            </a:r>
            <a:r>
              <a:rPr lang="en-US" altLang="zh-CN" b="0" i="1" dirty="0" err="1">
                <a:solidFill>
                  <a:srgbClr val="000000"/>
                </a:solidFill>
                <a:effectLst/>
                <a:highlight>
                  <a:srgbClr val="FFFFFF"/>
                </a:highlight>
                <a:latin typeface="times new roman" panose="02020603050405020304" pitchFamily="18" charset="0"/>
              </a:rPr>
              <a:t>Riemerella</a:t>
            </a:r>
            <a:r>
              <a:rPr lang="en-US" altLang="zh-CN" b="0" i="1" dirty="0">
                <a:solidFill>
                  <a:srgbClr val="000000"/>
                </a:solidFill>
                <a:effectLst/>
                <a:highlight>
                  <a:srgbClr val="FFFFFF"/>
                </a:highlight>
                <a:latin typeface="times new roman" panose="02020603050405020304" pitchFamily="18" charset="0"/>
              </a:rPr>
              <a:t> </a:t>
            </a:r>
            <a:r>
              <a:rPr lang="en-US" altLang="zh-CN" b="0" i="1" dirty="0" err="1">
                <a:solidFill>
                  <a:srgbClr val="000000"/>
                </a:solidFill>
                <a:effectLst/>
                <a:highlight>
                  <a:srgbClr val="FFFFFF"/>
                </a:highlight>
                <a:latin typeface="times new roman" panose="02020603050405020304" pitchFamily="18" charset="0"/>
              </a:rPr>
              <a:t>anatipestifer</a:t>
            </a:r>
            <a:r>
              <a:rPr lang="en-US" altLang="zh-CN" b="0" i="0" dirty="0">
                <a:solidFill>
                  <a:srgbClr val="000000"/>
                </a:solidFill>
                <a:effectLst/>
                <a:highlight>
                  <a:srgbClr val="FFFFFF"/>
                </a:highlight>
                <a:latin typeface="times new roman" panose="02020603050405020304" pitchFamily="18" charset="0"/>
              </a:rPr>
              <a:t>[J]. Applied and Environmental Microbiology, 2017 Mar 3; </a:t>
            </a:r>
            <a:r>
              <a:rPr lang="en-US" altLang="zh-CN" b="0" i="0" dirty="0" err="1">
                <a:solidFill>
                  <a:srgbClr val="000000"/>
                </a:solidFill>
                <a:effectLst/>
                <a:highlight>
                  <a:srgbClr val="FFFFFF"/>
                </a:highlight>
                <a:latin typeface="times new roman" panose="02020603050405020304" pitchFamily="18" charset="0"/>
              </a:rPr>
              <a:t>doi</a:t>
            </a:r>
            <a:r>
              <a:rPr lang="en-US" altLang="zh-CN" b="0" i="0" dirty="0">
                <a:solidFill>
                  <a:srgbClr val="000000"/>
                </a:solidFill>
                <a:effectLst/>
                <a:highlight>
                  <a:srgbClr val="FFFFFF"/>
                </a:highlight>
                <a:latin typeface="times new roman" panose="02020603050405020304" pitchFamily="18" charset="0"/>
              </a:rPr>
              <a:t>: 10.1128/AEM.00127-17.</a:t>
            </a:r>
          </a:p>
          <a:p>
            <a:endParaRPr lang="en-US" altLang="zh-CN" b="0" i="0" dirty="0">
              <a:solidFill>
                <a:srgbClr val="000000"/>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err="1">
                <a:solidFill>
                  <a:srgbClr val="000000"/>
                </a:solidFill>
                <a:effectLst/>
                <a:highlight>
                  <a:srgbClr val="FFFFFF"/>
                </a:highlight>
                <a:latin typeface="times new roman" panose="02020603050405020304" pitchFamily="18" charset="0"/>
              </a:rPr>
              <a:t>MaFeng</a:t>
            </a:r>
            <a:r>
              <a:rPr lang="en-US" altLang="zh-CN" b="0" i="0" dirty="0">
                <a:solidFill>
                  <a:srgbClr val="000000"/>
                </a:solidFill>
                <a:effectLst/>
                <a:highlight>
                  <a:srgbClr val="FFFFFF"/>
                </a:highlight>
                <a:latin typeface="times new roman" panose="02020603050405020304" pitchFamily="18" charset="0"/>
              </a:rPr>
              <a:t> Liu….</a:t>
            </a:r>
            <a:r>
              <a:rPr lang="en-US" altLang="zh-CN" b="0" i="0" dirty="0" err="1">
                <a:solidFill>
                  <a:srgbClr val="000000"/>
                </a:solidFill>
                <a:effectLst/>
                <a:highlight>
                  <a:srgbClr val="FFFFFF"/>
                </a:highlight>
                <a:latin typeface="times new roman" panose="02020603050405020304" pitchFamily="18" charset="0"/>
              </a:rPr>
              <a:t>AnChun</a:t>
            </a:r>
            <a:r>
              <a:rPr lang="en-US" altLang="zh-CN" b="0" i="0" dirty="0">
                <a:solidFill>
                  <a:srgbClr val="000000"/>
                </a:solidFill>
                <a:effectLst/>
                <a:highlight>
                  <a:srgbClr val="FFFFFF"/>
                </a:highlight>
                <a:latin typeface="times new roman" panose="02020603050405020304" pitchFamily="18" charset="0"/>
              </a:rPr>
              <a:t> Cheng  Applied and Environmental Microbiology, 2017 </a:t>
            </a:r>
            <a:r>
              <a:rPr lang="en-US" altLang="zh-CN" b="0" i="0" dirty="0" err="1">
                <a:solidFill>
                  <a:srgbClr val="000000"/>
                </a:solidFill>
                <a:effectLst/>
                <a:highlight>
                  <a:srgbClr val="FFFFFF"/>
                </a:highlight>
                <a:latin typeface="times new roman" panose="02020603050405020304" pitchFamily="18" charset="0"/>
              </a:rPr>
              <a:t>doi</a:t>
            </a:r>
            <a:r>
              <a:rPr lang="en-US" altLang="zh-CN" b="0" i="0" dirty="0">
                <a:solidFill>
                  <a:srgbClr val="000000"/>
                </a:solidFill>
                <a:effectLst/>
                <a:highlight>
                  <a:srgbClr val="FFFFFF"/>
                </a:highlight>
                <a:latin typeface="times new roman" panose="02020603050405020304" pitchFamily="18" charset="0"/>
              </a:rPr>
              <a:t>: 10.1128/AEM.00127-17.</a:t>
            </a:r>
          </a:p>
          <a:p>
            <a:endParaRPr lang="en-US" altLang="zh-CN" b="0" i="0" dirty="0">
              <a:solidFill>
                <a:srgbClr val="000000"/>
              </a:solidFill>
              <a:effectLst/>
              <a:highlight>
                <a:srgbClr val="FFFFFF"/>
              </a:highlight>
              <a:latin typeface="times new roman" panose="02020603050405020304" pitchFamily="18" charset="0"/>
            </a:endParaRPr>
          </a:p>
          <a:p>
            <a:endParaRPr lang="en-US" altLang="zh-CN" b="0" i="0" dirty="0">
              <a:solidFill>
                <a:srgbClr val="000000"/>
              </a:solidFill>
              <a:effectLst/>
              <a:highlight>
                <a:srgbClr val="FFFFFF"/>
              </a:highlight>
              <a:latin typeface="times new roman" panose="02020603050405020304" pitchFamily="18" charset="0"/>
            </a:endParaRPr>
          </a:p>
          <a:p>
            <a:endParaRPr lang="en-US" altLang="zh-CN" b="0" i="0" dirty="0">
              <a:solidFill>
                <a:srgbClr val="000000"/>
              </a:solidFill>
              <a:effectLst/>
              <a:highlight>
                <a:srgbClr val="FFFFFF"/>
              </a:highlight>
              <a:latin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16</a:t>
            </a:fld>
            <a:endParaRPr lang="zh-CN" altLang="en-US"/>
          </a:p>
        </p:txBody>
      </p:sp>
    </p:spTree>
    <p:extLst>
      <p:ext uri="{BB962C8B-B14F-4D97-AF65-F5344CB8AC3E}">
        <p14:creationId xmlns:p14="http://schemas.microsoft.com/office/powerpoint/2010/main" val="879728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MaFeng</a:t>
            </a:r>
            <a:r>
              <a:rPr lang="en-US" altLang="zh-CN" dirty="0"/>
              <a:t> Liu…</a:t>
            </a:r>
            <a:r>
              <a:rPr lang="en-US" altLang="zh-CN" dirty="0" err="1"/>
              <a:t>AnChun</a:t>
            </a:r>
            <a:r>
              <a:rPr lang="en-US" altLang="zh-CN" dirty="0"/>
              <a:t> Cheng*. Appl </a:t>
            </a:r>
            <a:r>
              <a:rPr lang="en-US" altLang="zh-CN" dirty="0" err="1"/>
              <a:t>Microbiol</a:t>
            </a:r>
            <a:r>
              <a:rPr lang="en-US" altLang="zh-CN" dirty="0"/>
              <a:t> </a:t>
            </a:r>
            <a:r>
              <a:rPr lang="en-US" altLang="zh-CN" dirty="0" err="1"/>
              <a:t>Biotechnol</a:t>
            </a:r>
            <a:r>
              <a:rPr lang="en-US" altLang="zh-CN" dirty="0"/>
              <a:t> (2018), </a:t>
            </a:r>
            <a:r>
              <a:rPr lang="en-US" altLang="zh-CN" dirty="0" err="1"/>
              <a:t>doi</a:t>
            </a:r>
            <a:r>
              <a:rPr lang="en-US" altLang="zh-CN" dirty="0"/>
              <a:t>: org/10.1007/s00253-018-9181-4.</a:t>
            </a:r>
          </a:p>
          <a:p>
            <a:endParaRPr lang="en-US" altLang="zh-CN" dirty="0"/>
          </a:p>
          <a:p>
            <a:r>
              <a:rPr lang="nn-NO" altLang="zh-CN" b="1" dirty="0">
                <a:latin typeface="Times New Roman" panose="02020603050405020304" pitchFamily="18" charset="0"/>
                <a:cs typeface="Times New Roman" panose="02020603050405020304" pitchFamily="18" charset="0"/>
              </a:rPr>
              <a:t>Tian Xiu</a:t>
            </a:r>
            <a:r>
              <a:rPr lang="en-US" altLang="zh-CN" b="1" dirty="0">
                <a:latin typeface="Times New Roman" panose="02020603050405020304" pitchFamily="18" charset="0"/>
                <a:cs typeface="Times New Roman" panose="02020603050405020304" pitchFamily="18" charset="0"/>
              </a:rPr>
              <a:t>…</a:t>
            </a:r>
            <a:r>
              <a:rPr lang="nn-NO" altLang="zh-CN" b="1" dirty="0">
                <a:latin typeface="Times New Roman" panose="02020603050405020304" pitchFamily="18" charset="0"/>
                <a:cs typeface="Times New Roman" panose="02020603050405020304" pitchFamily="18" charset="0"/>
              </a:rPr>
              <a:t>et al.</a:t>
            </a:r>
            <a:r>
              <a:rPr lang="en-US" altLang="zh-CN" dirty="0"/>
              <a:t> </a:t>
            </a:r>
            <a:r>
              <a:rPr lang="en-US" altLang="zh-CN" dirty="0" err="1"/>
              <a:t>MaFeng</a:t>
            </a:r>
            <a:r>
              <a:rPr lang="en-US" altLang="zh-CN" dirty="0"/>
              <a:t> Liu*,</a:t>
            </a:r>
            <a:r>
              <a:rPr lang="nn-NO" altLang="zh-CN" b="1" dirty="0">
                <a:latin typeface="Times New Roman" panose="02020603050405020304" pitchFamily="18" charset="0"/>
                <a:cs typeface="Times New Roman" panose="02020603050405020304" pitchFamily="18" charset="0"/>
              </a:rPr>
              <a:t>, Vet Microbiol. 2020;247:108730</a:t>
            </a:r>
            <a:endParaRPr lang="en-US" altLang="zh-CN" dirty="0"/>
          </a:p>
          <a:p>
            <a:r>
              <a:rPr lang="en-US" altLang="zh-CN" dirty="0"/>
              <a:t>[17] </a:t>
            </a:r>
            <a:r>
              <a:rPr lang="en-US" altLang="zh-CN" dirty="0" err="1"/>
              <a:t>MaFeng</a:t>
            </a:r>
            <a:r>
              <a:rPr lang="en-US" altLang="zh-CN" dirty="0"/>
              <a:t> Liu*, Yue Huang, </a:t>
            </a:r>
            <a:r>
              <a:rPr lang="en-US" altLang="zh-CN" dirty="0" err="1"/>
              <a:t>JiaJun</a:t>
            </a:r>
            <a:r>
              <a:rPr lang="en-US" altLang="zh-CN" dirty="0"/>
              <a:t> Liu, Francis </a:t>
            </a:r>
            <a:r>
              <a:rPr lang="en-US" altLang="zh-CN" dirty="0" err="1"/>
              <a:t>Biville</a:t>
            </a:r>
            <a:r>
              <a:rPr lang="en-US" altLang="zh-CN" dirty="0"/>
              <a:t>, </a:t>
            </a:r>
            <a:r>
              <a:rPr lang="en-US" altLang="zh-CN" dirty="0" err="1"/>
              <a:t>Dekang</a:t>
            </a:r>
            <a:r>
              <a:rPr lang="en-US" altLang="zh-CN" dirty="0"/>
              <a:t> Zhu, </a:t>
            </a:r>
            <a:r>
              <a:rPr lang="en-US" altLang="zh-CN" dirty="0" err="1"/>
              <a:t>Mingshu</a:t>
            </a:r>
            <a:r>
              <a:rPr lang="en-US" altLang="zh-CN" dirty="0"/>
              <a:t> Wang, </a:t>
            </a:r>
            <a:r>
              <a:rPr lang="en-US" altLang="zh-CN" dirty="0" err="1"/>
              <a:t>Renyong</a:t>
            </a:r>
            <a:r>
              <a:rPr lang="en-US" altLang="zh-CN" dirty="0"/>
              <a:t> Jia, Shun Chen, </a:t>
            </a:r>
            <a:r>
              <a:rPr lang="en-US" altLang="zh-CN" dirty="0" err="1"/>
              <a:t>Xinxin</a:t>
            </a:r>
            <a:r>
              <a:rPr lang="en-US" altLang="zh-CN" dirty="0"/>
              <a:t> Zhao, </a:t>
            </a:r>
            <a:r>
              <a:rPr lang="en-US" altLang="zh-CN" dirty="0" err="1"/>
              <a:t>Qiao</a:t>
            </a:r>
            <a:r>
              <a:rPr lang="en-US" altLang="zh-CN" dirty="0"/>
              <a:t> Yang, Ying Wu, </a:t>
            </a:r>
            <a:r>
              <a:rPr lang="en-US" altLang="zh-CN" dirty="0" err="1"/>
              <a:t>Shaqiu</a:t>
            </a:r>
            <a:r>
              <a:rPr lang="en-US" altLang="zh-CN" dirty="0"/>
              <a:t> Zhang, </a:t>
            </a:r>
            <a:r>
              <a:rPr lang="en-US" altLang="zh-CN" dirty="0" err="1"/>
              <a:t>Xiaoyue</a:t>
            </a:r>
            <a:r>
              <a:rPr lang="en-US" altLang="zh-CN" dirty="0"/>
              <a:t> Chen, </a:t>
            </a:r>
            <a:r>
              <a:rPr lang="en-US" altLang="zh-CN" dirty="0" err="1"/>
              <a:t>Yunya</a:t>
            </a:r>
            <a:r>
              <a:rPr lang="en-US" altLang="zh-CN" dirty="0"/>
              <a:t> Liu, Ling Zhang, Yu You, </a:t>
            </a:r>
            <a:r>
              <a:rPr lang="en-US" altLang="zh-CN" dirty="0" err="1"/>
              <a:t>YanLing</a:t>
            </a:r>
            <a:r>
              <a:rPr lang="en-US" altLang="zh-CN" dirty="0"/>
              <a:t> Yu, </a:t>
            </a:r>
            <a:r>
              <a:rPr lang="en-US" altLang="zh-CN" dirty="0" err="1"/>
              <a:t>AnChun</a:t>
            </a:r>
            <a:r>
              <a:rPr lang="en-US" altLang="zh-CN" dirty="0"/>
              <a:t> Cheng*. Multiple genetic tools for editing the genome of </a:t>
            </a:r>
            <a:r>
              <a:rPr lang="en-US" altLang="zh-CN" dirty="0" err="1"/>
              <a:t>Riemerella</a:t>
            </a:r>
            <a:r>
              <a:rPr lang="en-US" altLang="zh-CN" dirty="0"/>
              <a:t> </a:t>
            </a:r>
            <a:r>
              <a:rPr lang="en-US" altLang="zh-CN" dirty="0" err="1"/>
              <a:t>anatipestifer</a:t>
            </a:r>
            <a:r>
              <a:rPr lang="en-US" altLang="zh-CN" dirty="0"/>
              <a:t> using a </a:t>
            </a:r>
            <a:r>
              <a:rPr lang="en-US" altLang="zh-CN" dirty="0" err="1"/>
              <a:t>counterselectable</a:t>
            </a:r>
            <a:r>
              <a:rPr lang="en-US" altLang="zh-CN" dirty="0"/>
              <a:t> marker[J]. Appl </a:t>
            </a:r>
            <a:r>
              <a:rPr lang="en-US" altLang="zh-CN" dirty="0" err="1"/>
              <a:t>Microbiol</a:t>
            </a:r>
            <a:r>
              <a:rPr lang="en-US" altLang="zh-CN" dirty="0"/>
              <a:t> </a:t>
            </a:r>
            <a:r>
              <a:rPr lang="en-US" altLang="zh-CN" dirty="0" err="1"/>
              <a:t>Biotechnol</a:t>
            </a:r>
            <a:r>
              <a:rPr lang="en-US" altLang="zh-CN" dirty="0"/>
              <a:t> (2018), </a:t>
            </a:r>
            <a:r>
              <a:rPr lang="en-US" altLang="zh-CN" dirty="0" err="1"/>
              <a:t>doi</a:t>
            </a:r>
            <a:r>
              <a:rPr lang="en-US" altLang="zh-CN" dirty="0"/>
              <a:t>: org/10.1007/s00253-018-9181-4.</a:t>
            </a:r>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20</a:t>
            </a:fld>
            <a:endParaRPr lang="zh-CN" altLang="en-US"/>
          </a:p>
        </p:txBody>
      </p:sp>
    </p:spTree>
    <p:extLst>
      <p:ext uri="{BB962C8B-B14F-4D97-AF65-F5344CB8AC3E}">
        <p14:creationId xmlns:p14="http://schemas.microsoft.com/office/powerpoint/2010/main" val="190344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4000" dirty="0">
                <a:solidFill>
                  <a:srgbClr val="000000"/>
                </a:solidFill>
                <a:effectLst/>
                <a:latin typeface="Times New Roman" panose="02020603050405020304" pitchFamily="18" charset="0"/>
              </a:rPr>
              <a:t>许多细菌的</a:t>
            </a:r>
            <a:r>
              <a:rPr lang="en-US" altLang="zh-CN" sz="4000" b="1" dirty="0">
                <a:solidFill>
                  <a:srgbClr val="C00000"/>
                </a:solidFill>
                <a:latin typeface="黑体" pitchFamily="49" charset="-122"/>
                <a:ea typeface="黑体" panose="02010609060101010101" pitchFamily="49" charset="-122"/>
              </a:rPr>
              <a:t>Cat</a:t>
            </a:r>
            <a:r>
              <a:rPr lang="zh-CN" altLang="zh-CN" sz="4000" b="1" dirty="0">
                <a:solidFill>
                  <a:srgbClr val="C00000"/>
                </a:solidFill>
                <a:latin typeface="黑体" pitchFamily="49" charset="-122"/>
                <a:ea typeface="黑体" panose="02010609060101010101" pitchFamily="49" charset="-122"/>
              </a:rPr>
              <a:t>基因</a:t>
            </a:r>
            <a:r>
              <a:rPr lang="zh-CN" altLang="en-US" sz="4000" b="1" dirty="0">
                <a:solidFill>
                  <a:srgbClr val="C00000"/>
                </a:solidFill>
                <a:latin typeface="黑体" pitchFamily="49" charset="-122"/>
                <a:ea typeface="黑体" panose="02010609060101010101" pitchFamily="49" charset="-122"/>
              </a:rPr>
              <a:t>都是</a:t>
            </a:r>
            <a:r>
              <a:rPr lang="zh-CN" altLang="en-US" sz="40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双拷贝</a:t>
            </a:r>
            <a:endParaRPr lang="en-US" altLang="zh-CN" sz="4000" dirty="0">
              <a:solidFill>
                <a:srgbClr val="000000"/>
              </a:solidFill>
              <a:effectLst/>
              <a:latin typeface="Times New Roman" panose="02020603050405020304" pitchFamily="18" charset="0"/>
            </a:endParaRPr>
          </a:p>
          <a:p>
            <a:r>
              <a:rPr lang="en-US" altLang="zh-CN" sz="4000" dirty="0">
                <a:solidFill>
                  <a:srgbClr val="000000"/>
                </a:solidFill>
                <a:effectLst/>
                <a:latin typeface="Times New Roman" panose="02020603050405020304" pitchFamily="18" charset="0"/>
              </a:rPr>
              <a:t>Avian Pathology (October 2010)39(5),333-338Taylor &amp; </a:t>
            </a:r>
            <a:r>
              <a:rPr lang="en-US" altLang="zh-CN" sz="4000" dirty="0" err="1">
                <a:solidFill>
                  <a:srgbClr val="000000"/>
                </a:solidFill>
                <a:effectLst/>
                <a:latin typeface="Times New Roman" panose="02020603050405020304" pitchFamily="18" charset="0"/>
              </a:rPr>
              <a:t>FrancisTaylor</a:t>
            </a:r>
            <a:r>
              <a:rPr lang="en-US" altLang="zh-CN" sz="4000" dirty="0">
                <a:solidFill>
                  <a:srgbClr val="000000"/>
                </a:solidFill>
                <a:effectLst/>
                <a:latin typeface="Times New Roman" panose="02020603050405020304" pitchFamily="18" charset="0"/>
              </a:rPr>
              <a:t> &amp; Francis </a:t>
            </a:r>
            <a:r>
              <a:rPr lang="en-US" altLang="zh-CN" sz="4000" dirty="0" err="1">
                <a:solidFill>
                  <a:srgbClr val="000000"/>
                </a:solidFill>
                <a:effectLst/>
                <a:latin typeface="Times New Roman" panose="02020603050405020304" pitchFamily="18" charset="0"/>
              </a:rPr>
              <a:t>GroupORIGINAL</a:t>
            </a:r>
            <a:r>
              <a:rPr lang="en-US" altLang="zh-CN" sz="4000" dirty="0">
                <a:solidFill>
                  <a:srgbClr val="000000"/>
                </a:solidFill>
                <a:effectLst/>
                <a:latin typeface="Times New Roman" panose="02020603050405020304" pitchFamily="18" charset="0"/>
              </a:rPr>
              <a:t> </a:t>
            </a:r>
            <a:r>
              <a:rPr lang="en-US" altLang="zh-CN" sz="4000" dirty="0" err="1">
                <a:solidFill>
                  <a:srgbClr val="000000"/>
                </a:solidFill>
                <a:effectLst/>
                <a:latin typeface="Times New Roman" panose="02020603050405020304" pitchFamily="18" charset="0"/>
              </a:rPr>
              <a:t>ARTICLESPrevalence</a:t>
            </a:r>
            <a:r>
              <a:rPr lang="en-US" altLang="zh-CN" sz="4000" dirty="0">
                <a:solidFill>
                  <a:srgbClr val="000000"/>
                </a:solidFill>
                <a:effectLst/>
                <a:latin typeface="Times New Roman" panose="02020603050405020304" pitchFamily="18" charset="0"/>
              </a:rPr>
              <a:t> and molecular characterization of </a:t>
            </a:r>
            <a:r>
              <a:rPr lang="en-US" altLang="zh-CN" sz="4000" b="1" dirty="0">
                <a:solidFill>
                  <a:srgbClr val="000000"/>
                </a:solidFill>
                <a:effectLst/>
                <a:latin typeface="Times New Roman" panose="02020603050405020304" pitchFamily="18" charset="0"/>
              </a:rPr>
              <a:t>chloramphenicol</a:t>
            </a:r>
            <a:r>
              <a:rPr lang="zh-CN" altLang="zh-CN" sz="4000" b="1" dirty="0">
                <a:solidFill>
                  <a:srgbClr val="000000"/>
                </a:solidFill>
                <a:effectLst/>
                <a:latin typeface="Times New Roman" panose="02020603050405020304" pitchFamily="18" charset="0"/>
                <a:cs typeface="Times New Roman" panose="02020603050405020304" pitchFamily="18" charset="0"/>
              </a:rPr>
              <a:t>氯霉素，别名左霉素，左旋霉素，氯胺苯醇，氯丝霉素</a:t>
            </a:r>
            <a:r>
              <a:rPr lang="en-US" altLang="zh-CN" sz="4000" dirty="0">
                <a:solidFill>
                  <a:srgbClr val="000000"/>
                </a:solidFill>
                <a:effectLst/>
                <a:latin typeface="Times New Roman" panose="02020603050405020304" pitchFamily="18" charset="0"/>
              </a:rPr>
              <a:t>resistance in </a:t>
            </a:r>
            <a:r>
              <a:rPr lang="en-US" altLang="zh-CN" sz="4000" dirty="0" err="1">
                <a:solidFill>
                  <a:srgbClr val="000000"/>
                </a:solidFill>
                <a:effectLst/>
                <a:latin typeface="Times New Roman" panose="02020603050405020304" pitchFamily="18" charset="0"/>
              </a:rPr>
              <a:t>Riemerella</a:t>
            </a:r>
            <a:r>
              <a:rPr lang="en-US" altLang="zh-CN" sz="4000" dirty="0">
                <a:solidFill>
                  <a:srgbClr val="000000"/>
                </a:solidFill>
                <a:effectLst/>
                <a:latin typeface="Times New Roman" panose="02020603050405020304" pitchFamily="18" charset="0"/>
              </a:rPr>
              <a:t> </a:t>
            </a:r>
            <a:r>
              <a:rPr lang="en-US" altLang="zh-CN" sz="4000" dirty="0" err="1">
                <a:solidFill>
                  <a:srgbClr val="000000"/>
                </a:solidFill>
                <a:effectLst/>
                <a:latin typeface="Times New Roman" panose="02020603050405020304" pitchFamily="18" charset="0"/>
              </a:rPr>
              <a:t>anatipestiferisolated</a:t>
            </a:r>
            <a:r>
              <a:rPr lang="en-US" altLang="zh-CN" sz="4000" dirty="0">
                <a:solidFill>
                  <a:srgbClr val="000000"/>
                </a:solidFill>
                <a:effectLst/>
                <a:latin typeface="Times New Roman" panose="02020603050405020304" pitchFamily="18" charset="0"/>
              </a:rPr>
              <a:t> from ducks and geese in </a:t>
            </a:r>
            <a:r>
              <a:rPr lang="en-US" altLang="zh-CN" sz="4000" dirty="0" err="1">
                <a:solidFill>
                  <a:srgbClr val="000000"/>
                </a:solidFill>
                <a:effectLst/>
                <a:latin typeface="Times New Roman" panose="02020603050405020304" pitchFamily="18" charset="0"/>
              </a:rPr>
              <a:t>TaiwanYen</a:t>
            </a:r>
            <a:r>
              <a:rPr lang="en-US" altLang="zh-CN" sz="4000" dirty="0">
                <a:solidFill>
                  <a:srgbClr val="000000"/>
                </a:solidFill>
                <a:effectLst/>
                <a:latin typeface="Times New Roman" panose="02020603050405020304" pitchFamily="18" charset="0"/>
              </a:rPr>
              <a:t>-Ping Chen'.2, Ming-Yang Tsao</a:t>
            </a:r>
            <a:r>
              <a:rPr lang="zh-CN" altLang="zh-CN" sz="4000" dirty="0">
                <a:solidFill>
                  <a:srgbClr val="000000"/>
                </a:solidFill>
                <a:effectLst/>
                <a:latin typeface="Times New Roman" panose="02020603050405020304" pitchFamily="18" charset="0"/>
                <a:cs typeface="Times New Roman" panose="02020603050405020304" pitchFamily="18" charset="0"/>
              </a:rPr>
              <a:t>’</a:t>
            </a:r>
            <a:r>
              <a:rPr lang="en-US" altLang="zh-CN" sz="4000" dirty="0">
                <a:solidFill>
                  <a:srgbClr val="000000"/>
                </a:solidFill>
                <a:effectLst/>
                <a:latin typeface="Times New Roman" panose="02020603050405020304" pitchFamily="18" charset="0"/>
              </a:rPr>
              <a:t>, Shu-</a:t>
            </a:r>
            <a:r>
              <a:rPr lang="en-US" altLang="zh-CN" sz="4000" dirty="0" err="1">
                <a:solidFill>
                  <a:srgbClr val="000000"/>
                </a:solidFill>
                <a:effectLst/>
                <a:latin typeface="Times New Roman" panose="02020603050405020304" pitchFamily="18" charset="0"/>
              </a:rPr>
              <a:t>Hwae</a:t>
            </a:r>
            <a:r>
              <a:rPr lang="en-US" altLang="zh-CN" sz="4000" dirty="0">
                <a:solidFill>
                  <a:srgbClr val="000000"/>
                </a:solidFill>
                <a:effectLst/>
                <a:latin typeface="Times New Roman" panose="02020603050405020304" pitchFamily="18" charset="0"/>
              </a:rPr>
              <a:t> Lee?, Chung-</a:t>
            </a:r>
            <a:r>
              <a:rPr lang="en-US" altLang="zh-CN" sz="4000" dirty="0" err="1">
                <a:solidFill>
                  <a:srgbClr val="000000"/>
                </a:solidFill>
                <a:effectLst/>
                <a:latin typeface="Times New Roman" panose="02020603050405020304" pitchFamily="18" charset="0"/>
              </a:rPr>
              <a:t>Hsi</a:t>
            </a:r>
            <a:r>
              <a:rPr lang="en-US" altLang="zh-CN" sz="4000" dirty="0">
                <a:solidFill>
                  <a:srgbClr val="000000"/>
                </a:solidFill>
                <a:effectLst/>
                <a:latin typeface="Times New Roman" panose="02020603050405020304" pitchFamily="18" charset="0"/>
              </a:rPr>
              <a:t> Chou'3 and Hsiang-Jung Tsail,3*Graduate Institute of Veterinary Medicine, National Taiwan University, No. l, Sec.4, Roosevelt Road, Taipei 106,Taiwan, * Animal Health Research Institute, Council of Agriculture, 376 Chung-Cheng Road, Tamsui, Taipei 251, </a:t>
            </a:r>
            <a:r>
              <a:rPr lang="en-US" altLang="zh-CN" sz="4000" dirty="0" err="1">
                <a:solidFill>
                  <a:srgbClr val="000000"/>
                </a:solidFill>
                <a:effectLst/>
                <a:latin typeface="Times New Roman" panose="02020603050405020304" pitchFamily="18" charset="0"/>
              </a:rPr>
              <a:t>Taiwan.and</a:t>
            </a:r>
            <a:r>
              <a:rPr lang="en-US" altLang="zh-CN" sz="4000" dirty="0">
                <a:solidFill>
                  <a:srgbClr val="000000"/>
                </a:solidFill>
                <a:effectLst/>
                <a:latin typeface="Times New Roman" panose="02020603050405020304" pitchFamily="18" charset="0"/>
              </a:rPr>
              <a:t> 3Zoonoses Research Center, National Taiwan University, No, l, Sec, 4, Roosevelt Road, Taipei 106, </a:t>
            </a:r>
            <a:r>
              <a:rPr lang="en-US" altLang="zh-CN" sz="4000" dirty="0" err="1">
                <a:solidFill>
                  <a:srgbClr val="000000"/>
                </a:solidFill>
                <a:effectLst/>
                <a:latin typeface="Times New Roman" panose="02020603050405020304" pitchFamily="18" charset="0"/>
              </a:rPr>
              <a:t>TaiwanRiemerella</a:t>
            </a:r>
            <a:r>
              <a:rPr lang="en-US" altLang="zh-CN" sz="4000" dirty="0">
                <a:solidFill>
                  <a:srgbClr val="000000"/>
                </a:solidFill>
                <a:effectLst/>
                <a:latin typeface="Times New Roman" panose="02020603050405020304" pitchFamily="18" charset="0"/>
              </a:rPr>
              <a:t> </a:t>
            </a:r>
            <a:r>
              <a:rPr lang="en-US" altLang="zh-CN" sz="4000" dirty="0" err="1">
                <a:solidFill>
                  <a:srgbClr val="000000"/>
                </a:solidFill>
                <a:effectLst/>
                <a:latin typeface="Times New Roman" panose="02020603050405020304" pitchFamily="18" charset="0"/>
              </a:rPr>
              <a:t>anatipestifer</a:t>
            </a:r>
            <a:r>
              <a:rPr lang="en-US" altLang="zh-CN" sz="4000" dirty="0">
                <a:solidFill>
                  <a:srgbClr val="000000"/>
                </a:solidFill>
                <a:effectLst/>
                <a:latin typeface="Times New Roman" panose="02020603050405020304" pitchFamily="18" charset="0"/>
              </a:rPr>
              <a:t> is a Gram-negative bacterium that can cause disease in a wide range of wild </a:t>
            </a:r>
            <a:r>
              <a:rPr lang="en-US" altLang="zh-CN" sz="4000" dirty="0" err="1">
                <a:solidFill>
                  <a:srgbClr val="000000"/>
                </a:solidFill>
                <a:effectLst/>
                <a:latin typeface="Times New Roman" panose="02020603050405020304" pitchFamily="18" charset="0"/>
              </a:rPr>
              <a:t>anddomesticated</a:t>
            </a:r>
            <a:r>
              <a:rPr lang="en-US" altLang="zh-CN" sz="4000" dirty="0">
                <a:solidFill>
                  <a:srgbClr val="000000"/>
                </a:solidFill>
                <a:effectLst/>
                <a:latin typeface="Times New Roman" panose="02020603050405020304" pitchFamily="18" charset="0"/>
              </a:rPr>
              <a:t> birds, especially waterfowl. The presence of an antibiotic-resistance gene in R, </a:t>
            </a:r>
            <a:r>
              <a:rPr lang="en-US" altLang="zh-CN" sz="4000" dirty="0" err="1">
                <a:solidFill>
                  <a:srgbClr val="000000"/>
                </a:solidFill>
                <a:effectLst/>
                <a:latin typeface="Times New Roman" panose="02020603050405020304" pitchFamily="18" charset="0"/>
              </a:rPr>
              <a:t>anatipestifer</a:t>
            </a:r>
            <a:r>
              <a:rPr lang="en-US" altLang="zh-CN" sz="4000" dirty="0">
                <a:solidFill>
                  <a:srgbClr val="000000"/>
                </a:solidFill>
                <a:effectLst/>
                <a:latin typeface="Times New Roman" panose="02020603050405020304" pitchFamily="18" charset="0"/>
              </a:rPr>
              <a:t> </a:t>
            </a:r>
            <a:r>
              <a:rPr lang="en-US" altLang="zh-CN" sz="4000" dirty="0" err="1">
                <a:solidFill>
                  <a:srgbClr val="000000"/>
                </a:solidFill>
                <a:effectLst/>
                <a:latin typeface="Times New Roman" panose="02020603050405020304" pitchFamily="18" charset="0"/>
              </a:rPr>
              <a:t>hasnot</a:t>
            </a:r>
            <a:r>
              <a:rPr lang="en-US" altLang="zh-CN" sz="4000" dirty="0">
                <a:solidFill>
                  <a:srgbClr val="000000"/>
                </a:solidFill>
                <a:effectLst/>
                <a:latin typeface="Times New Roman" panose="02020603050405020304" pitchFamily="18" charset="0"/>
              </a:rPr>
              <a:t> yet been reported, indicating the need for investigation, In the present study, 40.5%% of R. </a:t>
            </a:r>
            <a:r>
              <a:rPr lang="en-US" altLang="zh-CN" sz="4000" dirty="0" err="1">
                <a:solidFill>
                  <a:srgbClr val="000000"/>
                </a:solidFill>
                <a:effectLst/>
                <a:latin typeface="Times New Roman" panose="02020603050405020304" pitchFamily="18" charset="0"/>
              </a:rPr>
              <a:t>anatipestiferisolates</a:t>
            </a:r>
            <a:r>
              <a:rPr lang="en-US" altLang="zh-CN" sz="4000" dirty="0">
                <a:solidFill>
                  <a:srgbClr val="000000"/>
                </a:solidFill>
                <a:effectLst/>
                <a:latin typeface="Times New Roman" panose="02020603050405020304" pitchFamily="18" charset="0"/>
              </a:rPr>
              <a:t> were found to exhibit resistance to chloramphenicol, while 45.9% showed intermediate </a:t>
            </a:r>
            <a:r>
              <a:rPr lang="en-US" altLang="zh-CN" sz="4000" dirty="0" err="1">
                <a:solidFill>
                  <a:srgbClr val="000000"/>
                </a:solidFill>
                <a:effectLst/>
                <a:latin typeface="Times New Roman" panose="02020603050405020304" pitchFamily="18" charset="0"/>
              </a:rPr>
              <a:t>resistanceand</a:t>
            </a:r>
            <a:r>
              <a:rPr lang="en-US" altLang="zh-CN" sz="4000" dirty="0">
                <a:solidFill>
                  <a:srgbClr val="000000"/>
                </a:solidFill>
                <a:effectLst/>
                <a:latin typeface="Times New Roman" panose="02020603050405020304" pitchFamily="18" charset="0"/>
              </a:rPr>
              <a:t> 13.5% were susceptible to chloramphenicol, an antibiotic that has been prohibited for use in food animals in Taiwan since 2003. The resistance gene was identified as the cat gene and cloned by library sequencing. The prevalence of the cat gene in Taiwanese R. </a:t>
            </a:r>
            <a:r>
              <a:rPr lang="en-US" altLang="zh-CN" sz="4000" dirty="0" err="1">
                <a:solidFill>
                  <a:srgbClr val="000000"/>
                </a:solidFill>
                <a:effectLst/>
                <a:latin typeface="Times New Roman" panose="02020603050405020304" pitchFamily="18" charset="0"/>
              </a:rPr>
              <a:t>anatipestifer</a:t>
            </a:r>
            <a:r>
              <a:rPr lang="en-US" altLang="zh-CN" sz="4000" dirty="0">
                <a:solidFill>
                  <a:srgbClr val="000000"/>
                </a:solidFill>
                <a:effectLst/>
                <a:latin typeface="Times New Roman" panose="02020603050405020304" pitchFamily="18" charset="0"/>
              </a:rPr>
              <a:t> isolates was 78.4%. The position of the cat gene was then determined within the novel plasmid, designated pRA0511. pRA05l1 was </a:t>
            </a:r>
            <a:r>
              <a:rPr lang="en-US" altLang="zh-CN" sz="4000" dirty="0" err="1">
                <a:solidFill>
                  <a:srgbClr val="000000"/>
                </a:solidFill>
                <a:effectLst/>
                <a:latin typeface="Times New Roman" panose="02020603050405020304" pitchFamily="18" charset="0"/>
              </a:rPr>
              <a:t>sequencedand</a:t>
            </a:r>
            <a:r>
              <a:rPr lang="en-US" altLang="zh-CN" sz="4000" dirty="0">
                <a:solidFill>
                  <a:srgbClr val="000000"/>
                </a:solidFill>
                <a:effectLst/>
                <a:latin typeface="Times New Roman" panose="02020603050405020304" pitchFamily="18" charset="0"/>
              </a:rPr>
              <a:t> shown to be 11,435 bp in size with 10 open reading frames (ORFs). Proteins putatively encoded by these10 ORFs included four drug-resistance-associated proteins. Two proteins designed as </a:t>
            </a:r>
            <a:r>
              <a:rPr lang="en-US" altLang="zh-CN" sz="4000" b="1" dirty="0">
                <a:solidFill>
                  <a:srgbClr val="000000"/>
                </a:solidFill>
                <a:effectLst/>
                <a:latin typeface="Times New Roman" panose="02020603050405020304" pitchFamily="18" charset="0"/>
              </a:rPr>
              <a:t>chloramphenicol acetyltransferases </a:t>
            </a:r>
            <a:r>
              <a:rPr lang="zh-CN" altLang="zh-CN" sz="4000" b="1" dirty="0">
                <a:solidFill>
                  <a:srgbClr val="000000"/>
                </a:solidFill>
                <a:effectLst/>
                <a:latin typeface="Times New Roman" panose="02020603050405020304" pitchFamily="18" charset="0"/>
                <a:cs typeface="Times New Roman" panose="02020603050405020304" pitchFamily="18" charset="0"/>
              </a:rPr>
              <a:t>氯霉素乙酰转移酶</a:t>
            </a:r>
            <a:r>
              <a:rPr lang="en-US" altLang="zh-CN" sz="4000" b="1" dirty="0">
                <a:solidFill>
                  <a:srgbClr val="000000"/>
                </a:solidFill>
                <a:effectLst/>
                <a:latin typeface="Times New Roman" panose="02020603050405020304" pitchFamily="18" charset="0"/>
              </a:rPr>
              <a:t>(CATs) </a:t>
            </a:r>
            <a:r>
              <a:rPr lang="en-US" altLang="zh-CN" sz="4000" dirty="0">
                <a:solidFill>
                  <a:srgbClr val="000000"/>
                </a:solidFill>
                <a:effectLst/>
                <a:latin typeface="Times New Roman" panose="02020603050405020304" pitchFamily="18" charset="0"/>
              </a:rPr>
              <a:t>were encoded by two non-</a:t>
            </a:r>
            <a:r>
              <a:rPr lang="en-US" altLang="zh-CN" sz="4000" dirty="0" err="1">
                <a:solidFill>
                  <a:srgbClr val="000000"/>
                </a:solidFill>
                <a:effectLst/>
                <a:latin typeface="Times New Roman" panose="02020603050405020304" pitchFamily="18" charset="0"/>
              </a:rPr>
              <a:t>adiacent</a:t>
            </a:r>
            <a:r>
              <a:rPr lang="en-US" altLang="zh-CN" sz="4000" dirty="0">
                <a:solidFill>
                  <a:srgbClr val="000000"/>
                </a:solidFill>
                <a:effectLst/>
                <a:latin typeface="Times New Roman" panose="02020603050405020304" pitchFamily="18" charset="0"/>
              </a:rPr>
              <a:t> ORFs, and the other two were TetX2 and </a:t>
            </a:r>
            <a:r>
              <a:rPr lang="en-US" altLang="zh-CN" sz="4000" dirty="0" err="1">
                <a:solidFill>
                  <a:srgbClr val="000000"/>
                </a:solidFill>
                <a:effectLst/>
                <a:latin typeface="Times New Roman" panose="02020603050405020304" pitchFamily="18" charset="0"/>
              </a:rPr>
              <a:t>amulti</a:t>
            </a:r>
            <a:r>
              <a:rPr lang="en-US" altLang="zh-CN" sz="4000" dirty="0">
                <a:solidFill>
                  <a:srgbClr val="000000"/>
                </a:solidFill>
                <a:effectLst/>
                <a:latin typeface="Times New Roman" panose="02020603050405020304" pitchFamily="18" charset="0"/>
              </a:rPr>
              <a:t>-drug </a:t>
            </a:r>
            <a:r>
              <a:rPr lang="en-US" altLang="zh-CN" sz="4000" b="1" dirty="0">
                <a:solidFill>
                  <a:srgbClr val="000000"/>
                </a:solidFill>
                <a:effectLst/>
                <a:latin typeface="Times New Roman" panose="02020603050405020304" pitchFamily="18" charset="0"/>
              </a:rPr>
              <a:t>ABC transporter permease</a:t>
            </a:r>
            <a:r>
              <a:rPr lang="zh-CN" altLang="zh-CN" sz="4000" b="1" dirty="0">
                <a:solidFill>
                  <a:srgbClr val="000000"/>
                </a:solidFill>
                <a:effectLst/>
                <a:latin typeface="Times New Roman" panose="02020603050405020304" pitchFamily="18" charset="0"/>
                <a:cs typeface="Times New Roman" panose="02020603050405020304" pitchFamily="18" charset="0"/>
              </a:rPr>
              <a:t>转运蛋白渗透酶</a:t>
            </a:r>
            <a:r>
              <a:rPr lang="en-US" altLang="zh-CN" sz="4000" dirty="0">
                <a:solidFill>
                  <a:srgbClr val="000000"/>
                </a:solidFill>
                <a:effectLst/>
                <a:latin typeface="Times New Roman" panose="02020603050405020304" pitchFamily="18" charset="0"/>
              </a:rPr>
              <a:t>/ATPase, The putative CAT protein had 62.9 to 79.5% homology to </a:t>
            </a:r>
            <a:r>
              <a:rPr lang="en-US" altLang="zh-CN" sz="4000" dirty="0" err="1">
                <a:solidFill>
                  <a:srgbClr val="000000"/>
                </a:solidFill>
                <a:effectLst/>
                <a:latin typeface="Times New Roman" panose="02020603050405020304" pitchFamily="18" charset="0"/>
              </a:rPr>
              <a:t>aknown</a:t>
            </a:r>
            <a:r>
              <a:rPr lang="en-US" altLang="zh-CN" sz="4000" b="1" dirty="0">
                <a:solidFill>
                  <a:srgbClr val="000000"/>
                </a:solidFill>
                <a:effectLst/>
                <a:latin typeface="Times New Roman" panose="02020603050405020304" pitchFamily="18" charset="0"/>
              </a:rPr>
              <a:t> type B CAT</a:t>
            </a:r>
            <a:r>
              <a:rPr lang="en-US" altLang="zh-CN" sz="4000" dirty="0">
                <a:solidFill>
                  <a:srgbClr val="000000"/>
                </a:solidFill>
                <a:effectLst/>
                <a:latin typeface="Times New Roman" panose="02020603050405020304" pitchFamily="18" charset="0"/>
              </a:rPr>
              <a:t>. The pRA05ll plasmid is the first identified drug-resistance plasmid in R, </a:t>
            </a:r>
            <a:r>
              <a:rPr lang="en-US" altLang="zh-CN" sz="4000" dirty="0" err="1">
                <a:solidFill>
                  <a:srgbClr val="000000"/>
                </a:solidFill>
                <a:effectLst/>
                <a:latin typeface="Times New Roman" panose="02020603050405020304" pitchFamily="18" charset="0"/>
              </a:rPr>
              <a:t>anatipestifer</a:t>
            </a:r>
            <a:r>
              <a:rPr lang="en-US" altLang="zh-CN" sz="4000" dirty="0">
                <a:solidFill>
                  <a:srgbClr val="000000"/>
                </a:solidFill>
                <a:effectLst/>
                <a:latin typeface="Times New Roman" panose="02020603050405020304" pitchFamily="18" charset="0"/>
              </a:rPr>
              <a:t> more specifically associated with chloramphenicol resistance.</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22</a:t>
            </a:fld>
            <a:endParaRPr lang="zh-CN" altLang="en-US"/>
          </a:p>
        </p:txBody>
      </p:sp>
    </p:spTree>
    <p:extLst>
      <p:ext uri="{BB962C8B-B14F-4D97-AF65-F5344CB8AC3E}">
        <p14:creationId xmlns:p14="http://schemas.microsoft.com/office/powerpoint/2010/main" val="223695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25</a:t>
            </a:fld>
            <a:endParaRPr lang="zh-CN" altLang="en-US"/>
          </a:p>
        </p:txBody>
      </p:sp>
    </p:spTree>
    <p:extLst>
      <p:ext uri="{BB962C8B-B14F-4D97-AF65-F5344CB8AC3E}">
        <p14:creationId xmlns:p14="http://schemas.microsoft.com/office/powerpoint/2010/main" val="33297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127000" algn="just"/>
            <a:r>
              <a:rPr lang="en-US" altLang="zh-CN" sz="1200" dirty="0">
                <a:solidFill>
                  <a:srgbClr val="C00000"/>
                </a:solidFill>
                <a:latin typeface="Times New Roman" panose="02020603050405020304" pitchFamily="18" charset="0"/>
                <a:cs typeface="Times New Roman" panose="02020603050405020304" pitchFamily="18" charset="0"/>
              </a:rPr>
              <a:t>[47] Tao Li,… </a:t>
            </a:r>
            <a:r>
              <a:rPr lang="en-US" altLang="zh-CN" sz="1200" dirty="0" err="1">
                <a:solidFill>
                  <a:srgbClr val="C00000"/>
                </a:solidFill>
                <a:latin typeface="Times New Roman" panose="02020603050405020304" pitchFamily="18" charset="0"/>
                <a:cs typeface="Times New Roman" panose="02020603050405020304" pitchFamily="18" charset="0"/>
              </a:rPr>
              <a:t>Shengqging</a:t>
            </a:r>
            <a:r>
              <a:rPr lang="en-US" altLang="zh-CN" sz="1200" dirty="0">
                <a:solidFill>
                  <a:srgbClr val="C00000"/>
                </a:solidFill>
                <a:latin typeface="Times New Roman" panose="02020603050405020304" pitchFamily="18" charset="0"/>
                <a:cs typeface="Times New Roman" panose="02020603050405020304" pitchFamily="18" charset="0"/>
              </a:rPr>
              <a:t> Yu*. </a:t>
            </a:r>
            <a:r>
              <a:rPr lang="en-US" altLang="zh-CN" sz="1200" dirty="0" err="1">
                <a:solidFill>
                  <a:srgbClr val="C00000"/>
                </a:solidFill>
                <a:latin typeface="Times New Roman" panose="02020603050405020304" pitchFamily="18" charset="0"/>
                <a:cs typeface="Times New Roman" panose="02020603050405020304" pitchFamily="18" charset="0"/>
              </a:rPr>
              <a:t>Riemerella</a:t>
            </a:r>
            <a:r>
              <a:rPr lang="en-US" altLang="zh-CN" sz="1200" dirty="0">
                <a:solidFill>
                  <a:srgbClr val="C00000"/>
                </a:solidFill>
                <a:latin typeface="Times New Roman" panose="02020603050405020304" pitchFamily="18" charset="0"/>
                <a:cs typeface="Times New Roman" panose="02020603050405020304" pitchFamily="18" charset="0"/>
              </a:rPr>
              <a:t> </a:t>
            </a:r>
            <a:r>
              <a:rPr lang="en-US" altLang="zh-CN" sz="1200" dirty="0" err="1">
                <a:solidFill>
                  <a:srgbClr val="C00000"/>
                </a:solidFill>
                <a:latin typeface="Times New Roman" panose="02020603050405020304" pitchFamily="18" charset="0"/>
                <a:cs typeface="Times New Roman" panose="02020603050405020304" pitchFamily="18" charset="0"/>
              </a:rPr>
              <a:t>anatipestifer</a:t>
            </a:r>
            <a:r>
              <a:rPr lang="en-US" altLang="zh-CN" sz="1200" dirty="0">
                <a:solidFill>
                  <a:srgbClr val="C00000"/>
                </a:solidFill>
                <a:latin typeface="Times New Roman" panose="02020603050405020304" pitchFamily="18" charset="0"/>
                <a:cs typeface="Times New Roman" panose="02020603050405020304" pitchFamily="18" charset="0"/>
              </a:rPr>
              <a:t> M949_0459 gene is responsible for the bacterial. </a:t>
            </a:r>
            <a:r>
              <a:rPr lang="en-US" altLang="zh-CN" sz="1200" dirty="0" err="1">
                <a:solidFill>
                  <a:srgbClr val="C00000"/>
                </a:solidFill>
                <a:latin typeface="Times New Roman" panose="02020603050405020304" pitchFamily="18" charset="0"/>
                <a:cs typeface="Times New Roman" panose="02020603050405020304" pitchFamily="18" charset="0"/>
              </a:rPr>
              <a:t>Oncotarget</a:t>
            </a:r>
            <a:r>
              <a:rPr lang="en-US" altLang="zh-CN" sz="1200" dirty="0">
                <a:solidFill>
                  <a:srgbClr val="C00000"/>
                </a:solidFill>
                <a:latin typeface="Times New Roman" panose="02020603050405020304" pitchFamily="18" charset="0"/>
                <a:cs typeface="Times New Roman" panose="02020603050405020304" pitchFamily="18" charset="0"/>
              </a:rPr>
              <a:t>, 2017, 8(57): 96615( M949_0459 gene).   </a:t>
            </a:r>
            <a:r>
              <a:rPr lang="zh-CN" altLang="en-US" sz="1200" dirty="0">
                <a:solidFill>
                  <a:srgbClr val="C00000"/>
                </a:solidFill>
                <a:latin typeface="Times New Roman" panose="02020603050405020304" pitchFamily="18" charset="0"/>
                <a:cs typeface="Times New Roman" panose="02020603050405020304" pitchFamily="18" charset="0"/>
              </a:rPr>
              <a:t>上海</a:t>
            </a:r>
            <a:endParaRPr lang="zh-CN" altLang="zh-CN" sz="1200" dirty="0">
              <a:solidFill>
                <a:srgbClr val="C00000"/>
              </a:solidFill>
              <a:latin typeface="Times New Roman" panose="02020603050405020304" pitchFamily="18" charset="0"/>
              <a:cs typeface="Times New Roman" panose="02020603050405020304" pitchFamily="18" charset="0"/>
            </a:endParaRPr>
          </a:p>
          <a:p>
            <a:pPr indent="127000" algn="just"/>
            <a:r>
              <a:rPr lang="en-US" altLang="zh-CN" sz="1200" dirty="0">
                <a:solidFill>
                  <a:srgbClr val="C00000"/>
                </a:solidFill>
                <a:latin typeface="Times New Roman" panose="02020603050405020304" pitchFamily="18" charset="0"/>
                <a:cs typeface="Times New Roman" panose="02020603050405020304" pitchFamily="18" charset="0"/>
              </a:rPr>
              <a:t>[48] Zeeshan Umar…</a:t>
            </a:r>
            <a:r>
              <a:rPr lang="en-US" altLang="zh-CN" sz="1200" dirty="0" err="1">
                <a:solidFill>
                  <a:srgbClr val="C00000"/>
                </a:solidFill>
                <a:latin typeface="Times New Roman" panose="02020603050405020304" pitchFamily="18" charset="0"/>
                <a:cs typeface="Times New Roman" panose="02020603050405020304" pitchFamily="18" charset="0"/>
              </a:rPr>
              <a:t>Youjun</a:t>
            </a:r>
            <a:r>
              <a:rPr lang="en-US" altLang="zh-CN" sz="1200" dirty="0">
                <a:solidFill>
                  <a:srgbClr val="C00000"/>
                </a:solidFill>
                <a:latin typeface="Times New Roman" panose="02020603050405020304" pitchFamily="18" charset="0"/>
                <a:cs typeface="Times New Roman" panose="02020603050405020304" pitchFamily="18" charset="0"/>
              </a:rPr>
              <a:t> Feng*.Environmental Microbiology, 2021, 23(12): 7465-7482.   </a:t>
            </a:r>
            <a:r>
              <a:rPr lang="zh-CN" altLang="en-US" sz="1200" dirty="0">
                <a:solidFill>
                  <a:srgbClr val="C00000"/>
                </a:solidFill>
                <a:latin typeface="Times New Roman" panose="02020603050405020304" pitchFamily="18" charset="0"/>
                <a:cs typeface="Times New Roman" panose="02020603050405020304" pitchFamily="18" charset="0"/>
              </a:rPr>
              <a:t>浙大</a:t>
            </a:r>
            <a:endParaRPr lang="zh-CN" altLang="zh-CN" sz="1200" dirty="0">
              <a:solidFill>
                <a:srgbClr val="C00000"/>
              </a:solidFill>
              <a:latin typeface="Times New Roman" panose="02020603050405020304" pitchFamily="18" charset="0"/>
              <a:cs typeface="Times New Roman" panose="02020603050405020304" pitchFamily="18" charset="0"/>
            </a:endParaRPr>
          </a:p>
          <a:p>
            <a:pPr indent="127000" algn="just"/>
            <a:r>
              <a:rPr lang="en-US" altLang="zh-CN" sz="1200" dirty="0">
                <a:solidFill>
                  <a:srgbClr val="C00000"/>
                </a:solidFill>
                <a:latin typeface="Times New Roman" panose="02020603050405020304" pitchFamily="18" charset="0"/>
                <a:cs typeface="Times New Roman" panose="02020603050405020304" pitchFamily="18" charset="0"/>
              </a:rPr>
              <a:t>[49] </a:t>
            </a:r>
            <a:r>
              <a:rPr lang="en-US" altLang="zh-CN" sz="1200" dirty="0" err="1">
                <a:solidFill>
                  <a:srgbClr val="C00000"/>
                </a:solidFill>
                <a:latin typeface="Times New Roman" panose="02020603050405020304" pitchFamily="18" charset="0"/>
                <a:cs typeface="Times New Roman" panose="02020603050405020304" pitchFamily="18" charset="0"/>
              </a:rPr>
              <a:t>Ruichao</a:t>
            </a:r>
            <a:r>
              <a:rPr lang="en-US" altLang="zh-CN" sz="1200" dirty="0">
                <a:solidFill>
                  <a:srgbClr val="C00000"/>
                </a:solidFill>
                <a:latin typeface="Times New Roman" panose="02020603050405020304" pitchFamily="18" charset="0"/>
                <a:cs typeface="Times New Roman" panose="02020603050405020304" pitchFamily="18" charset="0"/>
              </a:rPr>
              <a:t> Li …</a:t>
            </a:r>
            <a:r>
              <a:rPr lang="en-US" altLang="zh-CN" sz="1200" dirty="0" err="1">
                <a:solidFill>
                  <a:srgbClr val="C00000"/>
                </a:solidFill>
                <a:latin typeface="Times New Roman" panose="02020603050405020304" pitchFamily="18" charset="0"/>
                <a:cs typeface="Times New Roman" panose="02020603050405020304" pitchFamily="18" charset="0"/>
              </a:rPr>
              <a:t>Zhigiang</a:t>
            </a:r>
            <a:r>
              <a:rPr lang="en-US" altLang="zh-CN" sz="1200" dirty="0">
                <a:solidFill>
                  <a:srgbClr val="C00000"/>
                </a:solidFill>
                <a:latin typeface="Times New Roman" panose="02020603050405020304" pitchFamily="18" charset="0"/>
                <a:cs typeface="Times New Roman" panose="02020603050405020304" pitchFamily="18" charset="0"/>
              </a:rPr>
              <a:t> Wang*. Journal of Antimicrobial Chemotherapy, 2022, 77(2): 374-380.   </a:t>
            </a:r>
            <a:r>
              <a:rPr lang="zh-CN" altLang="en-US" sz="1200" dirty="0">
                <a:solidFill>
                  <a:srgbClr val="C00000"/>
                </a:solidFill>
                <a:latin typeface="Times New Roman" panose="02020603050405020304" pitchFamily="18" charset="0"/>
                <a:cs typeface="Times New Roman" panose="02020603050405020304" pitchFamily="18" charset="0"/>
              </a:rPr>
              <a:t>扬大</a:t>
            </a:r>
            <a:endParaRPr lang="en-US" altLang="zh-CN" sz="1200" dirty="0">
              <a:solidFill>
                <a:srgbClr val="C00000"/>
              </a:solidFill>
              <a:latin typeface="Times New Roman" panose="02020603050405020304" pitchFamily="18" charset="0"/>
              <a:cs typeface="Times New Roman" panose="02020603050405020304" pitchFamily="18" charset="0"/>
            </a:endParaRPr>
          </a:p>
          <a:p>
            <a:pPr indent="127000" algn="just"/>
            <a:r>
              <a:rPr lang="en-US" altLang="zh-CN" b="1" dirty="0" err="1">
                <a:solidFill>
                  <a:srgbClr val="C00000"/>
                </a:solidFill>
                <a:effectLst/>
                <a:latin typeface="Times New Roman" panose="02020603050405020304" pitchFamily="18" charset="0"/>
                <a:ea typeface="宋体" panose="02010600030101010101" pitchFamily="2" charset="-122"/>
              </a:rPr>
              <a:t>tigecycine</a:t>
            </a:r>
            <a:r>
              <a:rPr lang="zh-CN" altLang="en-US" b="1" dirty="0">
                <a:solidFill>
                  <a:srgbClr val="C00000"/>
                </a:solidFill>
                <a:effectLst/>
                <a:latin typeface="Times New Roman" panose="02020603050405020304" pitchFamily="18" charset="0"/>
                <a:ea typeface="宋体" panose="02010600030101010101" pitchFamily="2" charset="-122"/>
              </a:rPr>
              <a:t>替加环素   </a:t>
            </a:r>
            <a:r>
              <a:rPr lang="en-US" altLang="zh-CN" b="1" dirty="0">
                <a:solidFill>
                  <a:srgbClr val="C00000"/>
                </a:solidFill>
                <a:latin typeface="Times New Roman" panose="02020603050405020304" pitchFamily="18" charset="0"/>
              </a:rPr>
              <a:t>tetracycline</a:t>
            </a:r>
            <a:r>
              <a:rPr lang="zh-CN" altLang="en-US" b="1" dirty="0">
                <a:solidFill>
                  <a:srgbClr val="C00000"/>
                </a:solidFill>
                <a:latin typeface="Times New Roman" panose="02020603050405020304" pitchFamily="18" charset="0"/>
              </a:rPr>
              <a:t>四环素</a:t>
            </a:r>
            <a:endParaRPr lang="zh-CN" altLang="zh-CN" sz="1200" dirty="0">
              <a:solidFill>
                <a:srgbClr val="C00000"/>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27</a:t>
            </a:fld>
            <a:endParaRPr lang="zh-CN" altLang="en-US"/>
          </a:p>
        </p:txBody>
      </p:sp>
    </p:spTree>
    <p:extLst>
      <p:ext uri="{BB962C8B-B14F-4D97-AF65-F5344CB8AC3E}">
        <p14:creationId xmlns:p14="http://schemas.microsoft.com/office/powerpoint/2010/main" val="944262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a:ln>
            <a:solidFill>
              <a:srgbClr val="000000">
                <a:alpha val="100000"/>
              </a:srgbClr>
            </a:solidFill>
            <a:miter lim="800000"/>
          </a:ln>
        </p:spPr>
      </p:sp>
      <p:sp>
        <p:nvSpPr>
          <p:cNvPr id="60419" name="备注占位符 2"/>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46AF5C6-DC72-4BA3-A885-563A8420B76B}" type="slidenum">
              <a:rPr kumimoji="0" lang="zh-CN" altLang="en-US" sz="1200" b="1" i="0" u="none" strike="noStrike" kern="1200" cap="none" spc="0" normalizeH="0" baseline="0" noProof="1" smtClean="0">
                <a:ln>
                  <a:noFill/>
                </a:ln>
                <a:solidFill>
                  <a:schemeClr val="tx1"/>
                </a:solidFill>
                <a:effectLst/>
                <a:uLnTx/>
                <a:uFillTx/>
                <a:latin typeface="Verdana" panose="020B0604030504040204" pitchFamily="34" charset="0"/>
                <a:ea typeface="宋体" panose="02010600030101010101" pitchFamily="2" charset="-122"/>
                <a:cs typeface="+mn-ea"/>
              </a:rPr>
              <a:t>28</a:t>
            </a:fld>
            <a:endParaRPr kumimoji="0" lang="en-US" altLang="zh-CN" sz="1200" b="1" i="0" u="none" strike="noStrike" kern="1200" cap="none" spc="0" normalizeH="0" baseline="0" noProof="1">
              <a:ln>
                <a:noFill/>
              </a:ln>
              <a:solidFill>
                <a:schemeClr val="tx1"/>
              </a:solidFill>
              <a:effectLst/>
              <a:uLnTx/>
              <a:uFillTx/>
              <a:latin typeface="Verdana" panose="020B0604030504040204" pitchFamily="34" charset="0"/>
              <a:ea typeface="宋体" panose="02010600030101010101" pitchFamily="2" charset="-122"/>
              <a:cs typeface="+mn-cs"/>
            </a:endParaRPr>
          </a:p>
        </p:txBody>
      </p:sp>
    </p:spTree>
    <p:extLst>
      <p:ext uri="{BB962C8B-B14F-4D97-AF65-F5344CB8AC3E}">
        <p14:creationId xmlns:p14="http://schemas.microsoft.com/office/powerpoint/2010/main" val="8981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31</a:t>
            </a:fld>
            <a:endParaRPr lang="zh-CN" altLang="en-US"/>
          </a:p>
        </p:txBody>
      </p:sp>
    </p:spTree>
    <p:extLst>
      <p:ext uri="{BB962C8B-B14F-4D97-AF65-F5344CB8AC3E}">
        <p14:creationId xmlns:p14="http://schemas.microsoft.com/office/powerpoint/2010/main" val="3535853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26625">
            <a:extLst>
              <a:ext uri="{FF2B5EF4-FFF2-40B4-BE49-F238E27FC236}">
                <a16:creationId xmlns:a16="http://schemas.microsoft.com/office/drawing/2014/main" id="{1DB07F36-93FE-E012-EA6A-710F1823A229}"/>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文本占位符 26626">
            <a:extLst>
              <a:ext uri="{FF2B5EF4-FFF2-40B4-BE49-F238E27FC236}">
                <a16:creationId xmlns:a16="http://schemas.microsoft.com/office/drawing/2014/main" id="{A826FF53-FF9E-5ED8-1D32-C028166D27FC}"/>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82441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CN" altLang="en-US"/>
              <a:t>综合调查了近</a:t>
            </a:r>
            <a:r>
              <a:rPr kumimoji="1" lang="en-US" altLang="zh-CN"/>
              <a:t>60</a:t>
            </a:r>
            <a:r>
              <a:rPr kumimoji="1" lang="zh-CN" altLang="en-US"/>
              <a:t>篇文献报道，总结出</a:t>
            </a:r>
            <a:r>
              <a:rPr kumimoji="1" lang="en-US" altLang="zh-CN"/>
              <a:t>1998-2020</a:t>
            </a:r>
            <a:r>
              <a:rPr kumimoji="1" lang="zh-CN" altLang="en-US"/>
              <a:t>年中国水禽源细菌的流行情况；调查发现了</a:t>
            </a:r>
            <a:r>
              <a:rPr kumimoji="1" lang="en-US" altLang="zh-CN"/>
              <a:t>11</a:t>
            </a:r>
            <a:r>
              <a:rPr kumimoji="1" lang="zh-CN" altLang="en-US"/>
              <a:t>种水禽源细菌，其中鸭疫里默氏杆菌和大肠杆菌的暴发比较频繁，且多呈现多重耐药现象。绘制了</a:t>
            </a:r>
            <a:r>
              <a:rPr kumimoji="1" lang="en-US" altLang="zh-CN"/>
              <a:t>1998-2020</a:t>
            </a:r>
            <a:r>
              <a:rPr kumimoji="1" lang="zh-CN" altLang="en-US"/>
              <a:t>年中国水禽源细菌的流行情况分布图。</a:t>
            </a:r>
          </a:p>
        </p:txBody>
      </p:sp>
      <p:sp>
        <p:nvSpPr>
          <p:cNvPr id="10240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fld id="{8095E98D-973C-4C8E-B5DE-4E50A98B3950}" type="slidenum">
              <a:rPr lang="zh-CN" altLang="en-US" sz="1200">
                <a:latin typeface="Verdana" pitchFamily="34" charset="0"/>
                <a:ea typeface="宋体" pitchFamily="2" charset="-122"/>
              </a:rPr>
              <a:pPr/>
              <a:t>3</a:t>
            </a:fld>
            <a:endParaRPr lang="en-US" altLang="zh-CN" sz="1200">
              <a:latin typeface="Verdana"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26625">
            <a:extLst>
              <a:ext uri="{FF2B5EF4-FFF2-40B4-BE49-F238E27FC236}">
                <a16:creationId xmlns:a16="http://schemas.microsoft.com/office/drawing/2014/main" id="{F11A3C0B-83BB-5059-3228-A5338EAB21FF}"/>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文本占位符 26626">
            <a:extLst>
              <a:ext uri="{FF2B5EF4-FFF2-40B4-BE49-F238E27FC236}">
                <a16:creationId xmlns:a16="http://schemas.microsoft.com/office/drawing/2014/main" id="{690E5AAD-2518-D1A0-F591-A08F2E5BF3C4}"/>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258780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27649">
            <a:extLst>
              <a:ext uri="{FF2B5EF4-FFF2-40B4-BE49-F238E27FC236}">
                <a16:creationId xmlns:a16="http://schemas.microsoft.com/office/drawing/2014/main" id="{FA6D93B3-B366-EABF-8B83-B0547267016A}"/>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19459" name="文本占位符 27650">
            <a:extLst>
              <a:ext uri="{FF2B5EF4-FFF2-40B4-BE49-F238E27FC236}">
                <a16:creationId xmlns:a16="http://schemas.microsoft.com/office/drawing/2014/main" id="{5000E30C-DB5D-9DFE-EE15-E2CE55E02EA3}"/>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1590565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26625">
            <a:extLst>
              <a:ext uri="{FF2B5EF4-FFF2-40B4-BE49-F238E27FC236}">
                <a16:creationId xmlns:a16="http://schemas.microsoft.com/office/drawing/2014/main" id="{0496253D-F3F9-E488-1D81-AE7D95E20976}"/>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文本占位符 26626">
            <a:extLst>
              <a:ext uri="{FF2B5EF4-FFF2-40B4-BE49-F238E27FC236}">
                <a16:creationId xmlns:a16="http://schemas.microsoft.com/office/drawing/2014/main" id="{697D4EC6-A463-F6FA-7C12-7E760186748E}"/>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3714611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26625">
            <a:extLst>
              <a:ext uri="{FF2B5EF4-FFF2-40B4-BE49-F238E27FC236}">
                <a16:creationId xmlns:a16="http://schemas.microsoft.com/office/drawing/2014/main" id="{8A0167C5-E19E-D297-16B4-12E41E4A7FAC}"/>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文本占位符 26626">
            <a:extLst>
              <a:ext uri="{FF2B5EF4-FFF2-40B4-BE49-F238E27FC236}">
                <a16:creationId xmlns:a16="http://schemas.microsoft.com/office/drawing/2014/main" id="{124B6475-7166-B099-F770-74928B075D51}"/>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2917573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26625">
            <a:extLst>
              <a:ext uri="{FF2B5EF4-FFF2-40B4-BE49-F238E27FC236}">
                <a16:creationId xmlns:a16="http://schemas.microsoft.com/office/drawing/2014/main" id="{CB2BC688-90C2-6B93-5625-D6B1D229BCFC}"/>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文本占位符 26626">
            <a:extLst>
              <a:ext uri="{FF2B5EF4-FFF2-40B4-BE49-F238E27FC236}">
                <a16:creationId xmlns:a16="http://schemas.microsoft.com/office/drawing/2014/main" id="{7C711849-6838-FFD7-4C08-B23C24A78642}"/>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Tree>
    <p:extLst>
      <p:ext uri="{BB962C8B-B14F-4D97-AF65-F5344CB8AC3E}">
        <p14:creationId xmlns:p14="http://schemas.microsoft.com/office/powerpoint/2010/main" val="4139009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ERY: Erythromycin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红霉素</a:t>
            </a:r>
            <a:r>
              <a:rPr lang="en-US" altLang="zh-CN" sz="1800" dirty="0">
                <a:effectLst/>
                <a:latin typeface="Times New Roman" panose="02020603050405020304" pitchFamily="18" charset="0"/>
                <a:ea typeface="宋体" panose="02010600030101010101" pitchFamily="2" charset="-122"/>
              </a:rPr>
              <a:t>; AZI: Azithromycin</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阿奇霉素系</a:t>
            </a:r>
            <a:r>
              <a:rPr lang="en-US" altLang="zh-CN" sz="1800" dirty="0">
                <a:effectLst/>
                <a:latin typeface="Times New Roman" panose="02020603050405020304" pitchFamily="18" charset="0"/>
                <a:ea typeface="宋体" panose="02010600030101010101" pitchFamily="2" charset="-122"/>
              </a:rPr>
              <a:t>;  TYL: </a:t>
            </a:r>
            <a:r>
              <a:rPr lang="en-US" altLang="zh-CN" sz="1800" dirty="0" err="1">
                <a:effectLst/>
                <a:latin typeface="Times New Roman" panose="02020603050405020304" pitchFamily="18" charset="0"/>
                <a:ea typeface="宋体" panose="02010600030101010101" pitchFamily="2" charset="-122"/>
              </a:rPr>
              <a:t>tylosin</a:t>
            </a:r>
            <a:r>
              <a:rPr lang="zh-CN" altLang="zh-CN" sz="1800" dirty="0">
                <a:solidFill>
                  <a:srgbClr val="101214"/>
                </a:solidFill>
                <a:effectLst/>
                <a:highlight>
                  <a:srgbClr val="FFFFFF"/>
                </a:highlight>
                <a:latin typeface="Gilroy"/>
                <a:ea typeface="宋体" panose="02010600030101010101" pitchFamily="2" charset="-122"/>
                <a:cs typeface="Times New Roman" panose="02020603050405020304" pitchFamily="18" charset="0"/>
              </a:rPr>
              <a:t>泰乐菌素</a:t>
            </a:r>
            <a:r>
              <a:rPr lang="en-US" altLang="zh-CN" sz="1800" dirty="0">
                <a:effectLst/>
                <a:latin typeface="Times New Roman" panose="02020603050405020304" pitchFamily="18" charset="0"/>
                <a:ea typeface="宋体" panose="02010600030101010101" pitchFamily="2" charset="-122"/>
              </a:rPr>
              <a:t>; LIN: lincomycin</a:t>
            </a:r>
            <a:r>
              <a:rPr lang="zh-CN" altLang="zh-CN" sz="1800" dirty="0">
                <a:solidFill>
                  <a:srgbClr val="626469"/>
                </a:solidFill>
                <a:effectLst/>
                <a:highlight>
                  <a:srgbClr val="FFFFFF"/>
                </a:highlight>
                <a:latin typeface="Gilroy"/>
                <a:ea typeface="宋体" panose="02010600030101010101" pitchFamily="2" charset="-122"/>
                <a:cs typeface="Times New Roman" panose="02020603050405020304" pitchFamily="18" charset="0"/>
              </a:rPr>
              <a:t>洁霉素</a:t>
            </a:r>
            <a:r>
              <a:rPr lang="zh-CN" altLang="zh-CN" sz="1800" dirty="0">
                <a:solidFill>
                  <a:srgbClr val="626469"/>
                </a:solidFill>
                <a:effectLst/>
                <a:highlight>
                  <a:srgbClr val="FFFFFF"/>
                </a:highlight>
                <a:ea typeface="Gilroy"/>
                <a:cs typeface="Times New Roman" panose="02020603050405020304" pitchFamily="18" charset="0"/>
              </a:rPr>
              <a:t> </a:t>
            </a:r>
            <a:r>
              <a:rPr lang="zh-CN" altLang="zh-CN" sz="1800" dirty="0">
                <a:solidFill>
                  <a:srgbClr val="626469"/>
                </a:solidFill>
                <a:effectLst/>
                <a:highlight>
                  <a:srgbClr val="FFFFFF"/>
                </a:highlight>
                <a:latin typeface="Gilroy"/>
                <a:ea typeface="宋体" panose="02010600030101010101" pitchFamily="2" charset="-122"/>
                <a:cs typeface="Times New Roman" panose="02020603050405020304" pitchFamily="18" charset="0"/>
              </a:rPr>
              <a:t>本品又称</a:t>
            </a:r>
            <a:r>
              <a:rPr lang="zh-CN" altLang="zh-CN" sz="1800" dirty="0">
                <a:solidFill>
                  <a:srgbClr val="F03744"/>
                </a:solidFill>
                <a:effectLst/>
                <a:highlight>
                  <a:srgbClr val="FFFFFF"/>
                </a:highlight>
                <a:latin typeface="Gilroy"/>
                <a:ea typeface="宋体" panose="02010600030101010101" pitchFamily="2" charset="-122"/>
                <a:cs typeface="Times New Roman" panose="02020603050405020304" pitchFamily="18" charset="0"/>
              </a:rPr>
              <a:t>林可霉素</a:t>
            </a:r>
            <a:r>
              <a:rPr lang="zh-CN" altLang="zh-CN" sz="1800" dirty="0">
                <a:solidFill>
                  <a:srgbClr val="626469"/>
                </a:solidFill>
                <a:effectLst/>
                <a:highlight>
                  <a:srgbClr val="FFFFFF"/>
                </a:highlight>
                <a:latin typeface="Gilroy"/>
                <a:ea typeface="宋体" panose="02010600030101010101" pitchFamily="2" charset="-122"/>
                <a:cs typeface="Times New Roman" panose="02020603050405020304" pitchFamily="18" charset="0"/>
              </a:rPr>
              <a:t>（</a:t>
            </a:r>
            <a:r>
              <a:rPr lang="en-US" altLang="zh-CN" sz="1800" dirty="0" err="1">
                <a:solidFill>
                  <a:srgbClr val="626469"/>
                </a:solidFill>
                <a:effectLst/>
                <a:highlight>
                  <a:srgbClr val="FFFFFF"/>
                </a:highlight>
                <a:latin typeface="Gilroy"/>
                <a:ea typeface="宋体" panose="02010600030101010101" pitchFamily="2" charset="-122"/>
                <a:cs typeface="Times New Roman" panose="02020603050405020304" pitchFamily="18" charset="0"/>
              </a:rPr>
              <a:t>Lincomycinum</a:t>
            </a:r>
            <a:r>
              <a:rPr lang="zh-CN" altLang="zh-CN" sz="1800" dirty="0">
                <a:solidFill>
                  <a:srgbClr val="626469"/>
                </a:solidFill>
                <a:effectLst/>
                <a:highlight>
                  <a:srgbClr val="FFFFFF"/>
                </a:highlight>
                <a:latin typeface="Gilroy"/>
                <a:ea typeface="宋体"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41</a:t>
            </a:fld>
            <a:endParaRPr lang="zh-CN" altLang="en-US"/>
          </a:p>
        </p:txBody>
      </p:sp>
    </p:spTree>
    <p:extLst>
      <p:ext uri="{BB962C8B-B14F-4D97-AF65-F5344CB8AC3E}">
        <p14:creationId xmlns:p14="http://schemas.microsoft.com/office/powerpoint/2010/main" val="19004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42</a:t>
            </a:fld>
            <a:endParaRPr lang="zh-CN" altLang="en-US"/>
          </a:p>
        </p:txBody>
      </p:sp>
    </p:spTree>
    <p:extLst>
      <p:ext uri="{BB962C8B-B14F-4D97-AF65-F5344CB8AC3E}">
        <p14:creationId xmlns:p14="http://schemas.microsoft.com/office/powerpoint/2010/main" val="3353311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200000"/>
              </a:lnSpc>
              <a:spcBef>
                <a:spcPct val="0"/>
              </a:spcBef>
              <a:spcAft>
                <a:spcPts val="0"/>
              </a:spcAft>
              <a:buClrTx/>
              <a:buSzTx/>
              <a:buFontTx/>
              <a:buNone/>
              <a:tabLst/>
              <a:defRPr/>
            </a:pPr>
            <a:r>
              <a:rPr lang="zh-CN" altLang="en-US" sz="1200" dirty="0">
                <a:solidFill>
                  <a:srgbClr val="FF0000"/>
                </a:solidFill>
                <a:latin typeface="+mn-ea"/>
              </a:rPr>
              <a:t>罗洪艳</a:t>
            </a:r>
            <a:r>
              <a:rPr lang="en-US" altLang="zh-CN" sz="1200" dirty="0">
                <a:solidFill>
                  <a:srgbClr val="FF0000"/>
                </a:solidFill>
                <a:latin typeface="+mn-ea"/>
              </a:rPr>
              <a:t>.</a:t>
            </a:r>
            <a:r>
              <a:rPr lang="zh-CN" altLang="en-US" sz="1200" dirty="0">
                <a:solidFill>
                  <a:srgbClr val="FF0000"/>
                </a:solidFill>
                <a:latin typeface="+mn-ea"/>
              </a:rPr>
              <a:t>鸭疫里默氏菌多耐药基因簇的功能鉴定</a:t>
            </a:r>
            <a:r>
              <a:rPr lang="en-US" altLang="zh-CN" sz="1200" dirty="0">
                <a:solidFill>
                  <a:srgbClr val="FF0000"/>
                </a:solidFill>
                <a:latin typeface="+mn-ea"/>
              </a:rPr>
              <a:t>[D].</a:t>
            </a:r>
            <a:r>
              <a:rPr lang="zh-CN" altLang="en-US" sz="1200" dirty="0">
                <a:solidFill>
                  <a:srgbClr val="FF0000"/>
                </a:solidFill>
                <a:latin typeface="+mn-ea"/>
              </a:rPr>
              <a:t>四川农业大学</a:t>
            </a:r>
            <a:r>
              <a:rPr lang="en-US" altLang="zh-CN" sz="1200" dirty="0">
                <a:solidFill>
                  <a:srgbClr val="FF0000"/>
                </a:solidFill>
                <a:latin typeface="+mn-ea"/>
              </a:rPr>
              <a:t>,2018</a:t>
            </a:r>
            <a:endParaRPr lang="zh-CN" altLang="en-US" sz="1200" dirty="0">
              <a:solidFill>
                <a:srgbClr val="FF0000"/>
              </a:solidFill>
              <a:latin typeface="+mn-ea"/>
            </a:endParaRPr>
          </a:p>
          <a:p>
            <a:pPr indent="0">
              <a:lnSpc>
                <a:spcPct val="200000"/>
              </a:lnSpc>
              <a:spcBef>
                <a:spcPct val="0"/>
              </a:spcBef>
              <a:buClrTx/>
              <a:buSzTx/>
              <a:buNone/>
              <a:defRPr/>
            </a:pPr>
            <a:r>
              <a:rPr lang="en-US" altLang="zh-CN" sz="1200" i="1" dirty="0">
                <a:solidFill>
                  <a:srgbClr val="FF0000"/>
                </a:solidFill>
                <a:latin typeface="Times New Roman" panose="02020603050405020304" pitchFamily="18" charset="0"/>
                <a:cs typeface="Times New Roman" panose="02020603050405020304" pitchFamily="18" charset="0"/>
              </a:rPr>
              <a:t>Luo H…Li Pei. RAA enzyme is a new family of class A extended-spectrum β-lactamase from </a:t>
            </a:r>
            <a:r>
              <a:rPr lang="en-US" altLang="zh-CN" sz="1200" i="1" dirty="0" err="1">
                <a:solidFill>
                  <a:srgbClr val="FF0000"/>
                </a:solidFill>
                <a:latin typeface="Times New Roman" panose="02020603050405020304" pitchFamily="18" charset="0"/>
                <a:cs typeface="Times New Roman" panose="02020603050405020304" pitchFamily="18" charset="0"/>
              </a:rPr>
              <a:t>Riemerella</a:t>
            </a:r>
            <a:r>
              <a:rPr lang="en-US" altLang="zh-CN" sz="1200" i="1" dirty="0">
                <a:solidFill>
                  <a:srgbClr val="FF0000"/>
                </a:solidFill>
                <a:latin typeface="Times New Roman" panose="02020603050405020304" pitchFamily="18" charset="0"/>
                <a:cs typeface="Times New Roman" panose="02020603050405020304" pitchFamily="18" charset="0"/>
              </a:rPr>
              <a:t> </a:t>
            </a:r>
            <a:r>
              <a:rPr lang="en-US" altLang="zh-CN" sz="1200" i="1" dirty="0" err="1">
                <a:solidFill>
                  <a:srgbClr val="FF0000"/>
                </a:solidFill>
                <a:latin typeface="Times New Roman" panose="02020603050405020304" pitchFamily="18" charset="0"/>
                <a:cs typeface="Times New Roman" panose="02020603050405020304" pitchFamily="18" charset="0"/>
              </a:rPr>
              <a:t>anatipestifer</a:t>
            </a:r>
            <a:r>
              <a:rPr lang="en-US" altLang="zh-CN" sz="1200" i="1" dirty="0">
                <a:solidFill>
                  <a:srgbClr val="FF0000"/>
                </a:solidFill>
                <a:latin typeface="Times New Roman" panose="02020603050405020304" pitchFamily="18" charset="0"/>
                <a:cs typeface="Times New Roman" panose="02020603050405020304" pitchFamily="18" charset="0"/>
              </a:rPr>
              <a:t> strain RCAD0122[J]. Antimicrobial Agents and Chemotherapy, 2022, 66(3): e0175721</a:t>
            </a:r>
            <a:endParaRPr lang="en-US" altLang="zh-CN" sz="1200" b="1" dirty="0">
              <a:latin typeface="Times New Roman" panose="02020603050405020304" pitchFamily="18" charset="0"/>
              <a:ea typeface="+mn-ea"/>
              <a:cs typeface="Times New Roman" panose="02020603050405020304" pitchFamily="18" charset="0"/>
            </a:endParaRPr>
          </a:p>
          <a:p>
            <a:pPr indent="0">
              <a:lnSpc>
                <a:spcPct val="200000"/>
              </a:lnSpc>
              <a:spcBef>
                <a:spcPct val="0"/>
              </a:spcBef>
              <a:buClrTx/>
              <a:buSzTx/>
              <a:buNone/>
              <a:defRPr/>
            </a:pPr>
            <a:endParaRPr lang="en-US" altLang="zh-CN" sz="1200" b="1" dirty="0">
              <a:latin typeface="Times New Roman" panose="02020603050405020304" pitchFamily="18" charset="0"/>
              <a:ea typeface="+mn-ea"/>
              <a:cs typeface="Times New Roman" panose="02020603050405020304" pitchFamily="18" charset="0"/>
            </a:endParaRPr>
          </a:p>
          <a:p>
            <a:pPr indent="0">
              <a:lnSpc>
                <a:spcPct val="200000"/>
              </a:lnSpc>
              <a:spcBef>
                <a:spcPct val="0"/>
              </a:spcBef>
              <a:buClrTx/>
              <a:buSzTx/>
              <a:buNone/>
              <a:defRPr/>
            </a:pPr>
            <a:endParaRPr lang="en-US" altLang="zh-CN" sz="1200" b="1" dirty="0">
              <a:latin typeface="Times New Roman" panose="02020603050405020304" pitchFamily="18" charset="0"/>
              <a:ea typeface="+mn-ea"/>
              <a:cs typeface="Times New Roman" panose="02020603050405020304" pitchFamily="18" charset="0"/>
            </a:endParaRPr>
          </a:p>
          <a:p>
            <a:pPr indent="0">
              <a:lnSpc>
                <a:spcPct val="200000"/>
              </a:lnSpc>
              <a:spcBef>
                <a:spcPct val="0"/>
              </a:spcBef>
              <a:buClrTx/>
              <a:buSzTx/>
              <a:buNone/>
              <a:defRPr/>
            </a:pPr>
            <a:r>
              <a:rPr lang="en-US" altLang="zh-CN" sz="1200" b="1" dirty="0">
                <a:latin typeface="Times New Roman" panose="02020603050405020304" pitchFamily="18" charset="0"/>
                <a:ea typeface="+mn-ea"/>
                <a:cs typeface="Times New Roman" panose="02020603050405020304" pitchFamily="18" charset="0"/>
              </a:rPr>
              <a:t>1.</a:t>
            </a:r>
            <a:r>
              <a:rPr lang="en-US" altLang="zh-CN" sz="1200" b="1" i="1" dirty="0">
                <a:solidFill>
                  <a:srgbClr val="FF0000"/>
                </a:solidFill>
                <a:latin typeface="Times New Roman" panose="02020603050405020304" pitchFamily="18" charset="0"/>
                <a:ea typeface="+mn-ea"/>
                <a:cs typeface="Times New Roman" panose="02020603050405020304" pitchFamily="18" charset="0"/>
              </a:rPr>
              <a:t> bla-1</a:t>
            </a:r>
            <a:r>
              <a:rPr lang="zh-CN" altLang="zh-CN" sz="1200" dirty="0">
                <a:latin typeface="Times New Roman" panose="02020603050405020304" pitchFamily="18" charset="0"/>
                <a:ea typeface="+mn-ea"/>
                <a:cs typeface="Times New Roman" panose="02020603050405020304" pitchFamily="18" charset="0"/>
              </a:rPr>
              <a:t>基因是一个</a:t>
            </a:r>
            <a:r>
              <a:rPr lang="zh-CN" altLang="zh-CN" sz="1200" b="1" dirty="0">
                <a:solidFill>
                  <a:srgbClr val="FF0000"/>
                </a:solidFill>
                <a:latin typeface="Times New Roman" panose="02020603050405020304" pitchFamily="18" charset="0"/>
                <a:ea typeface="+mn-ea"/>
                <a:cs typeface="Times New Roman" panose="02020603050405020304" pitchFamily="18" charset="0"/>
              </a:rPr>
              <a:t>新的</a:t>
            </a:r>
            <a:r>
              <a:rPr lang="en-US" altLang="zh-CN" sz="1200" b="1" dirty="0">
                <a:solidFill>
                  <a:srgbClr val="FF0000"/>
                </a:solidFill>
                <a:latin typeface="Times New Roman" panose="02020603050405020304" pitchFamily="18" charset="0"/>
                <a:ea typeface="+mn-ea"/>
                <a:cs typeface="Times New Roman" panose="02020603050405020304" pitchFamily="18" charset="0"/>
              </a:rPr>
              <a:t>A</a:t>
            </a:r>
            <a:r>
              <a:rPr lang="zh-CN" altLang="zh-CN" sz="1200" b="1" dirty="0">
                <a:solidFill>
                  <a:srgbClr val="FF0000"/>
                </a:solidFill>
                <a:latin typeface="Times New Roman" panose="02020603050405020304" pitchFamily="18" charset="0"/>
                <a:ea typeface="+mn-ea"/>
                <a:cs typeface="Times New Roman" panose="02020603050405020304" pitchFamily="18" charset="0"/>
              </a:rPr>
              <a:t>类</a:t>
            </a:r>
            <a:r>
              <a:rPr lang="en-US" altLang="zh-CN" sz="1200" dirty="0">
                <a:latin typeface="Times New Roman" panose="02020603050405020304" pitchFamily="18" charset="0"/>
                <a:ea typeface="+mn-ea"/>
                <a:cs typeface="Times New Roman" panose="02020603050405020304" pitchFamily="18" charset="0"/>
              </a:rPr>
              <a:t>β-</a:t>
            </a:r>
            <a:r>
              <a:rPr lang="zh-CN" altLang="zh-CN" sz="1200" dirty="0">
                <a:latin typeface="Times New Roman" panose="02020603050405020304" pitchFamily="18" charset="0"/>
                <a:ea typeface="+mn-ea"/>
                <a:cs typeface="Times New Roman" panose="02020603050405020304" pitchFamily="18" charset="0"/>
              </a:rPr>
              <a:t>内酰胺酶基因，而</a:t>
            </a:r>
            <a:r>
              <a:rPr lang="en-US" altLang="zh-CN" sz="1200" b="1" i="1" dirty="0">
                <a:solidFill>
                  <a:srgbClr val="FF0000"/>
                </a:solidFill>
                <a:latin typeface="Times New Roman" panose="02020603050405020304" pitchFamily="18" charset="0"/>
                <a:ea typeface="+mn-ea"/>
                <a:cs typeface="Times New Roman" panose="02020603050405020304" pitchFamily="18" charset="0"/>
              </a:rPr>
              <a:t>bla-2</a:t>
            </a:r>
            <a:r>
              <a:rPr lang="zh-CN" altLang="zh-CN" sz="1200" dirty="0">
                <a:latin typeface="Times New Roman" panose="02020603050405020304" pitchFamily="18" charset="0"/>
                <a:ea typeface="+mn-ea"/>
                <a:cs typeface="Times New Roman" panose="02020603050405020304" pitchFamily="18" charset="0"/>
              </a:rPr>
              <a:t>基因则是属于</a:t>
            </a:r>
            <a:r>
              <a:rPr lang="en-US" altLang="zh-CN" sz="1200" b="1" dirty="0">
                <a:solidFill>
                  <a:srgbClr val="FF0000"/>
                </a:solidFill>
                <a:latin typeface="Times New Roman" panose="02020603050405020304" pitchFamily="18" charset="0"/>
                <a:ea typeface="+mn-ea"/>
                <a:cs typeface="Times New Roman" panose="02020603050405020304" pitchFamily="18" charset="0"/>
              </a:rPr>
              <a:t>D</a:t>
            </a:r>
            <a:r>
              <a:rPr lang="zh-CN" altLang="zh-CN" sz="1200" b="1" dirty="0">
                <a:solidFill>
                  <a:srgbClr val="FF0000"/>
                </a:solidFill>
                <a:latin typeface="Times New Roman" panose="02020603050405020304" pitchFamily="18" charset="0"/>
                <a:ea typeface="+mn-ea"/>
                <a:cs typeface="Times New Roman" panose="02020603050405020304" pitchFamily="18" charset="0"/>
              </a:rPr>
              <a:t>类</a:t>
            </a:r>
            <a:r>
              <a:rPr lang="en-US" altLang="zh-CN" sz="1200" dirty="0">
                <a:latin typeface="Times New Roman" panose="02020603050405020304" pitchFamily="18" charset="0"/>
                <a:ea typeface="+mn-ea"/>
                <a:cs typeface="Times New Roman" panose="02020603050405020304" pitchFamily="18" charset="0"/>
              </a:rPr>
              <a:t>β-</a:t>
            </a:r>
            <a:r>
              <a:rPr lang="zh-CN" altLang="zh-CN" sz="1200" dirty="0">
                <a:latin typeface="Times New Roman" panose="02020603050405020304" pitchFamily="18" charset="0"/>
                <a:ea typeface="+mn-ea"/>
                <a:cs typeface="Times New Roman" panose="02020603050405020304" pitchFamily="18" charset="0"/>
              </a:rPr>
              <a:t>内酰胺酶基因</a:t>
            </a:r>
            <a:r>
              <a:rPr lang="zh-CN" altLang="en-US" sz="1200" dirty="0">
                <a:latin typeface="Times New Roman" panose="02020603050405020304" pitchFamily="18" charset="0"/>
                <a:ea typeface="+mn-ea"/>
                <a:cs typeface="Times New Roman" panose="02020603050405020304" pitchFamily="18" charset="0"/>
              </a:rPr>
              <a:t>，两者</a:t>
            </a:r>
            <a:r>
              <a:rPr lang="zh-CN" altLang="zh-CN" sz="1200" b="1" dirty="0">
                <a:solidFill>
                  <a:srgbClr val="FF0000"/>
                </a:solidFill>
                <a:latin typeface="Times New Roman" panose="02020603050405020304" pitchFamily="18" charset="0"/>
                <a:ea typeface="+mn-ea"/>
                <a:cs typeface="Times New Roman" panose="02020603050405020304" pitchFamily="18" charset="0"/>
              </a:rPr>
              <a:t>共同介导</a:t>
            </a:r>
            <a:r>
              <a:rPr lang="zh-CN" altLang="zh-CN" sz="1200" dirty="0">
                <a:latin typeface="Times New Roman" panose="02020603050405020304" pitchFamily="18" charset="0"/>
                <a:ea typeface="+mn-ea"/>
                <a:cs typeface="Times New Roman" panose="02020603050405020304" pitchFamily="18" charset="0"/>
              </a:rPr>
              <a:t>了</a:t>
            </a:r>
            <a:r>
              <a:rPr lang="en-US" altLang="zh-CN" sz="1200" dirty="0">
                <a:latin typeface="Times New Roman" panose="02020603050405020304" pitchFamily="18" charset="0"/>
                <a:ea typeface="+mn-ea"/>
                <a:cs typeface="Times New Roman" panose="02020603050405020304" pitchFamily="18" charset="0"/>
              </a:rPr>
              <a:t>RA-CH-2</a:t>
            </a:r>
            <a:r>
              <a:rPr lang="zh-CN" altLang="zh-CN" sz="1200" dirty="0">
                <a:latin typeface="Times New Roman" panose="02020603050405020304" pitchFamily="18" charset="0"/>
                <a:ea typeface="+mn-ea"/>
                <a:cs typeface="Times New Roman" panose="02020603050405020304" pitchFamily="18" charset="0"/>
              </a:rPr>
              <a:t>株的</a:t>
            </a:r>
            <a:r>
              <a:rPr lang="en-US" altLang="zh-CN" sz="1200" dirty="0">
                <a:latin typeface="Times New Roman" panose="02020603050405020304" pitchFamily="18" charset="0"/>
                <a:ea typeface="+mn-ea"/>
                <a:cs typeface="Times New Roman" panose="02020603050405020304" pitchFamily="18" charset="0"/>
              </a:rPr>
              <a:t>β-</a:t>
            </a:r>
            <a:r>
              <a:rPr lang="zh-CN" altLang="zh-CN" sz="1200" dirty="0">
                <a:latin typeface="Times New Roman" panose="02020603050405020304" pitchFamily="18" charset="0"/>
                <a:ea typeface="+mn-ea"/>
                <a:cs typeface="Times New Roman" panose="02020603050405020304" pitchFamily="18" charset="0"/>
              </a:rPr>
              <a:t>内酰胺类抗生素抗性。</a:t>
            </a:r>
            <a:endParaRPr lang="en-US" altLang="zh-CN" sz="1200" dirty="0">
              <a:latin typeface="Times New Roman" panose="02020603050405020304" pitchFamily="18" charset="0"/>
              <a:ea typeface="+mn-ea"/>
              <a:cs typeface="Times New Roman" panose="02020603050405020304" pitchFamily="18" charset="0"/>
            </a:endParaRPr>
          </a:p>
          <a:p>
            <a:pPr indent="0">
              <a:lnSpc>
                <a:spcPct val="200000"/>
              </a:lnSpc>
              <a:spcBef>
                <a:spcPct val="0"/>
              </a:spcBef>
              <a:buClrTx/>
              <a:buSzTx/>
              <a:buNone/>
              <a:defRPr/>
            </a:pPr>
            <a:endParaRPr lang="en-US" altLang="zh-CN" sz="1200" dirty="0">
              <a:latin typeface="Times New Roman" panose="02020603050405020304" pitchFamily="18" charset="0"/>
              <a:ea typeface="+mn-ea"/>
              <a:cs typeface="Times New Roman" panose="02020603050405020304" pitchFamily="18" charset="0"/>
            </a:endParaRPr>
          </a:p>
          <a:p>
            <a:pPr indent="0">
              <a:lnSpc>
                <a:spcPct val="200000"/>
              </a:lnSpc>
              <a:spcBef>
                <a:spcPct val="0"/>
              </a:spcBef>
              <a:buClrTx/>
              <a:buSzTx/>
              <a:buNone/>
              <a:defRPr/>
            </a:pPr>
            <a:r>
              <a:rPr lang="en-US" altLang="zh-CN" sz="1200" b="1" dirty="0">
                <a:latin typeface="Times New Roman" panose="02020603050405020304" pitchFamily="18" charset="0"/>
                <a:ea typeface="+mn-ea"/>
                <a:cs typeface="Times New Roman" panose="02020603050405020304" pitchFamily="18" charset="0"/>
              </a:rPr>
              <a:t>2.</a:t>
            </a:r>
            <a:r>
              <a:rPr lang="en-US" altLang="zh-CN" sz="1200" dirty="0">
                <a:latin typeface="Times New Roman" panose="02020603050405020304" pitchFamily="18" charset="0"/>
                <a:ea typeface="+mn-ea"/>
                <a:cs typeface="Times New Roman" panose="02020603050405020304" pitchFamily="18" charset="0"/>
              </a:rPr>
              <a:t> RCAD0122</a:t>
            </a:r>
            <a:r>
              <a:rPr lang="zh-CN" altLang="zh-CN" sz="1200" dirty="0">
                <a:latin typeface="Times New Roman" panose="02020603050405020304" pitchFamily="18" charset="0"/>
                <a:ea typeface="+mn-ea"/>
                <a:cs typeface="Times New Roman" panose="02020603050405020304" pitchFamily="18" charset="0"/>
              </a:rPr>
              <a:t>中</a:t>
            </a:r>
            <a:r>
              <a:rPr lang="en-US" altLang="zh-CN" sz="1200" b="1" i="1" dirty="0">
                <a:solidFill>
                  <a:srgbClr val="FF0000"/>
                </a:solidFill>
                <a:latin typeface="Times New Roman" panose="02020603050405020304" pitchFamily="18" charset="0"/>
                <a:ea typeface="+mn-ea"/>
                <a:cs typeface="Times New Roman" panose="02020603050405020304" pitchFamily="18" charset="0"/>
              </a:rPr>
              <a:t>bla-1</a:t>
            </a:r>
            <a:r>
              <a:rPr lang="zh-CN" altLang="zh-CN" sz="1200" dirty="0">
                <a:latin typeface="Times New Roman" panose="02020603050405020304" pitchFamily="18" charset="0"/>
                <a:ea typeface="+mn-ea"/>
                <a:cs typeface="Times New Roman" panose="02020603050405020304" pitchFamily="18" charset="0"/>
              </a:rPr>
              <a:t>基因</a:t>
            </a:r>
            <a:r>
              <a:rPr lang="zh-CN" altLang="zh-CN" sz="1200" b="1" dirty="0">
                <a:solidFill>
                  <a:srgbClr val="FF0000"/>
                </a:solidFill>
                <a:latin typeface="Times New Roman" panose="02020603050405020304" pitchFamily="18" charset="0"/>
                <a:ea typeface="+mn-ea"/>
                <a:cs typeface="Times New Roman" panose="02020603050405020304" pitchFamily="18" charset="0"/>
              </a:rPr>
              <a:t>不具</a:t>
            </a:r>
            <a:r>
              <a:rPr lang="zh-CN" altLang="zh-CN" sz="1200" dirty="0">
                <a:latin typeface="Times New Roman" panose="02020603050405020304" pitchFamily="18" charset="0"/>
                <a:ea typeface="+mn-ea"/>
                <a:cs typeface="Times New Roman" panose="02020603050405020304" pitchFamily="18" charset="0"/>
              </a:rPr>
              <a:t>有功能活性。基因</a:t>
            </a:r>
            <a:r>
              <a:rPr lang="en-US" altLang="zh-CN" sz="1200" b="1" i="1" dirty="0">
                <a:solidFill>
                  <a:srgbClr val="FF0000"/>
                </a:solidFill>
                <a:latin typeface="Times New Roman" panose="02020603050405020304" pitchFamily="18" charset="0"/>
                <a:ea typeface="+mn-ea"/>
                <a:cs typeface="Times New Roman" panose="02020603050405020304" pitchFamily="18" charset="0"/>
              </a:rPr>
              <a:t>bla</a:t>
            </a:r>
            <a:r>
              <a:rPr lang="en-US" altLang="zh-CN" sz="1200" b="1" baseline="-25000" dirty="0">
                <a:solidFill>
                  <a:srgbClr val="FF0000"/>
                </a:solidFill>
                <a:latin typeface="Times New Roman" panose="02020603050405020304" pitchFamily="18" charset="0"/>
                <a:ea typeface="+mn-ea"/>
                <a:cs typeface="Times New Roman" panose="02020603050405020304" pitchFamily="18" charset="0"/>
              </a:rPr>
              <a:t>RAA-1</a:t>
            </a:r>
            <a:r>
              <a:rPr lang="zh-CN" altLang="zh-CN" sz="1200" dirty="0">
                <a:latin typeface="Times New Roman" panose="02020603050405020304" pitchFamily="18" charset="0"/>
                <a:ea typeface="+mn-ea"/>
                <a:cs typeface="Times New Roman" panose="02020603050405020304" pitchFamily="18" charset="0"/>
              </a:rPr>
              <a:t>位于</a:t>
            </a:r>
            <a:r>
              <a:rPr lang="zh-CN" altLang="en-US" sz="1200" dirty="0">
                <a:latin typeface="Times New Roman" panose="02020603050405020304" pitchFamily="18" charset="0"/>
                <a:ea typeface="+mn-ea"/>
                <a:cs typeface="Times New Roman" panose="02020603050405020304" pitchFamily="18" charset="0"/>
              </a:rPr>
              <a:t>该</a:t>
            </a:r>
            <a:r>
              <a:rPr lang="zh-CN" altLang="zh-CN" sz="1200" dirty="0">
                <a:latin typeface="Times New Roman" panose="02020603050405020304" pitchFamily="18" charset="0"/>
                <a:ea typeface="+mn-ea"/>
                <a:cs typeface="Times New Roman" panose="02020603050405020304" pitchFamily="18" charset="0"/>
              </a:rPr>
              <a:t>菌株假定转座子上，编码一个</a:t>
            </a:r>
            <a:r>
              <a:rPr lang="zh-CN" altLang="zh-CN" sz="1200" b="1" dirty="0">
                <a:solidFill>
                  <a:srgbClr val="FF0000"/>
                </a:solidFill>
                <a:latin typeface="Times New Roman" panose="02020603050405020304" pitchFamily="18" charset="0"/>
                <a:ea typeface="+mn-ea"/>
                <a:cs typeface="Times New Roman" panose="02020603050405020304" pitchFamily="18" charset="0"/>
              </a:rPr>
              <a:t>新的</a:t>
            </a:r>
            <a:r>
              <a:rPr lang="en-US" altLang="zh-CN" sz="1200" b="1" dirty="0">
                <a:solidFill>
                  <a:srgbClr val="FF0000"/>
                </a:solidFill>
                <a:latin typeface="Times New Roman" panose="02020603050405020304" pitchFamily="18" charset="0"/>
                <a:ea typeface="+mn-ea"/>
                <a:cs typeface="Times New Roman" panose="02020603050405020304" pitchFamily="18" charset="0"/>
              </a:rPr>
              <a:t>A</a:t>
            </a:r>
            <a:r>
              <a:rPr lang="zh-CN" altLang="zh-CN" sz="1200" b="1" dirty="0">
                <a:solidFill>
                  <a:srgbClr val="FF0000"/>
                </a:solidFill>
                <a:latin typeface="Times New Roman" panose="02020603050405020304" pitchFamily="18" charset="0"/>
                <a:ea typeface="+mn-ea"/>
                <a:cs typeface="Times New Roman" panose="02020603050405020304" pitchFamily="18" charset="0"/>
              </a:rPr>
              <a:t>类</a:t>
            </a:r>
            <a:r>
              <a:rPr lang="en-US" altLang="zh-CN" sz="1200" dirty="0">
                <a:latin typeface="Times New Roman" panose="02020603050405020304" pitchFamily="18" charset="0"/>
                <a:ea typeface="+mn-ea"/>
                <a:cs typeface="Times New Roman" panose="02020603050405020304" pitchFamily="18" charset="0"/>
              </a:rPr>
              <a:t>β-</a:t>
            </a:r>
            <a:r>
              <a:rPr lang="zh-CN" altLang="zh-CN" sz="1200" dirty="0">
                <a:latin typeface="Times New Roman" panose="02020603050405020304" pitchFamily="18" charset="0"/>
                <a:ea typeface="+mn-ea"/>
                <a:cs typeface="Times New Roman" panose="02020603050405020304" pitchFamily="18" charset="0"/>
              </a:rPr>
              <a:t>内酰胺酶，是介导该菌株高浓度</a:t>
            </a:r>
            <a:r>
              <a:rPr lang="en-US" altLang="zh-CN" sz="1200" dirty="0">
                <a:latin typeface="Times New Roman" panose="02020603050405020304" pitchFamily="18" charset="0"/>
                <a:ea typeface="+mn-ea"/>
                <a:cs typeface="Times New Roman" panose="02020603050405020304" pitchFamily="18" charset="0"/>
              </a:rPr>
              <a:t>β-</a:t>
            </a:r>
            <a:r>
              <a:rPr lang="zh-CN" altLang="zh-CN" sz="1200" dirty="0">
                <a:latin typeface="Times New Roman" panose="02020603050405020304" pitchFamily="18" charset="0"/>
                <a:ea typeface="+mn-ea"/>
                <a:cs typeface="Times New Roman" panose="02020603050405020304" pitchFamily="18" charset="0"/>
              </a:rPr>
              <a:t>内酰胺类药物抗性的主要机制，该基因</a:t>
            </a:r>
            <a:r>
              <a:rPr lang="zh-CN" altLang="zh-CN" sz="1200" dirty="0">
                <a:solidFill>
                  <a:srgbClr val="FF0000"/>
                </a:solidFill>
                <a:latin typeface="Times New Roman" panose="02020603050405020304" pitchFamily="18" charset="0"/>
                <a:ea typeface="+mn-ea"/>
                <a:cs typeface="Times New Roman" panose="02020603050405020304" pitchFamily="18" charset="0"/>
              </a:rPr>
              <a:t>具有转移活性</a:t>
            </a:r>
            <a:r>
              <a:rPr lang="zh-CN" altLang="zh-CN" sz="1200" dirty="0">
                <a:latin typeface="Times New Roman" panose="02020603050405020304" pitchFamily="18" charset="0"/>
                <a:ea typeface="+mn-ea"/>
                <a:cs typeface="Times New Roman" panose="02020603050405020304" pitchFamily="18" charset="0"/>
              </a:rPr>
              <a:t>。</a:t>
            </a:r>
            <a:endParaRPr lang="en-US" altLang="zh-CN" sz="1200" dirty="0">
              <a:latin typeface="Times New Roman" panose="02020603050405020304" pitchFamily="18"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46</a:t>
            </a:fld>
            <a:endParaRPr lang="zh-CN" altLang="en-US"/>
          </a:p>
        </p:txBody>
      </p:sp>
    </p:spTree>
    <p:extLst>
      <p:ext uri="{BB962C8B-B14F-4D97-AF65-F5344CB8AC3E}">
        <p14:creationId xmlns:p14="http://schemas.microsoft.com/office/powerpoint/2010/main" val="2166152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52</a:t>
            </a:fld>
            <a:endParaRPr lang="zh-CN" altLang="en-US"/>
          </a:p>
        </p:txBody>
      </p:sp>
    </p:spTree>
    <p:extLst>
      <p:ext uri="{BB962C8B-B14F-4D97-AF65-F5344CB8AC3E}">
        <p14:creationId xmlns:p14="http://schemas.microsoft.com/office/powerpoint/2010/main" val="3465307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宋体" panose="02010600030101010101" pitchFamily="2" charset="-122"/>
              </a:rPr>
              <a:t>52] Pei Li….</a:t>
            </a:r>
            <a:r>
              <a:rPr lang="en-US" altLang="zh-CN" dirty="0" err="1">
                <a:latin typeface="Times New Roman" panose="02020603050405020304" pitchFamily="18" charset="0"/>
                <a:ea typeface="宋体" panose="02010600030101010101" pitchFamily="2" charset="-122"/>
              </a:rPr>
              <a:t>Dekang</a:t>
            </a:r>
            <a:r>
              <a:rPr lang="en-US" altLang="zh-CN" dirty="0">
                <a:latin typeface="Times New Roman" panose="02020603050405020304" pitchFamily="18" charset="0"/>
                <a:ea typeface="宋体" panose="02010600030101010101" pitchFamily="2" charset="-122"/>
              </a:rPr>
              <a:t> Zhu* and </a:t>
            </a:r>
            <a:r>
              <a:rPr lang="en-US" altLang="zh-CN" dirty="0" err="1">
                <a:latin typeface="Times New Roman" panose="02020603050405020304" pitchFamily="18" charset="0"/>
                <a:ea typeface="宋体" panose="02010600030101010101" pitchFamily="2" charset="-122"/>
              </a:rPr>
              <a:t>Hongyan</a:t>
            </a:r>
            <a:r>
              <a:rPr lang="en-US" altLang="zh-CN" dirty="0">
                <a:latin typeface="Times New Roman" panose="02020603050405020304" pitchFamily="18" charset="0"/>
                <a:ea typeface="宋体" panose="02010600030101010101" pitchFamily="2" charset="-122"/>
              </a:rPr>
              <a:t> Luo*. Identification of a novel carbapenem-</a:t>
            </a:r>
            <a:r>
              <a:rPr lang="en-US" altLang="zh-CN" dirty="0" err="1">
                <a:latin typeface="Times New Roman" panose="02020603050405020304" pitchFamily="18" charset="0"/>
                <a:ea typeface="宋体" panose="02010600030101010101" pitchFamily="2" charset="-122"/>
              </a:rPr>
              <a:t>hydrolysing</a:t>
            </a:r>
            <a:r>
              <a:rPr lang="en-US" altLang="zh-CN" dirty="0">
                <a:latin typeface="Times New Roman" panose="02020603050405020304" pitchFamily="18" charset="0"/>
                <a:ea typeface="宋体" panose="02010600030101010101" pitchFamily="2" charset="-122"/>
              </a:rPr>
              <a:t> class D β-lactamase RAD-1 in </a:t>
            </a:r>
            <a:r>
              <a:rPr lang="en-US" altLang="zh-CN" dirty="0" err="1">
                <a:latin typeface="Times New Roman" panose="02020603050405020304" pitchFamily="18" charset="0"/>
                <a:ea typeface="宋体" panose="02010600030101010101" pitchFamily="2" charset="-122"/>
              </a:rPr>
              <a:t>Riemerella</a:t>
            </a:r>
            <a:r>
              <a:rPr lang="en-US" altLang="zh-CN" dirty="0">
                <a:latin typeface="Times New Roman" panose="02020603050405020304" pitchFamily="18" charset="0"/>
                <a:ea typeface="宋体" panose="02010600030101010101" pitchFamily="2" charset="-122"/>
              </a:rPr>
              <a:t> </a:t>
            </a:r>
            <a:r>
              <a:rPr lang="en-US" altLang="zh-CN" dirty="0" err="1">
                <a:latin typeface="Times New Roman" panose="02020603050405020304" pitchFamily="18" charset="0"/>
                <a:ea typeface="宋体" panose="02010600030101010101" pitchFamily="2" charset="-122"/>
              </a:rPr>
              <a:t>anatipestifer</a:t>
            </a:r>
            <a:r>
              <a:rPr lang="en-US" altLang="zh-CN" dirty="0">
                <a:latin typeface="Times New Roman" panose="02020603050405020304" pitchFamily="18" charset="0"/>
                <a:ea typeface="宋体" panose="02010600030101010101" pitchFamily="2" charset="-122"/>
              </a:rPr>
              <a:t>[J]. Journal of Antimicrobial Chemotherapy, 2023, 78(4): 1117-1124. </a:t>
            </a:r>
            <a:endParaRPr lang="zh-CN" altLang="zh-CN" dirty="0">
              <a:latin typeface="Times New Roman" panose="02020603050405020304" pitchFamily="18" charset="0"/>
              <a:ea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53</a:t>
            </a:fld>
            <a:endParaRPr lang="zh-CN" altLang="en-US"/>
          </a:p>
        </p:txBody>
      </p:sp>
    </p:spTree>
    <p:extLst>
      <p:ext uri="{BB962C8B-B14F-4D97-AF65-F5344CB8AC3E}">
        <p14:creationId xmlns:p14="http://schemas.microsoft.com/office/powerpoint/2010/main" val="120876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水禽源多杀性巴氏杆菌主要来自四川</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90995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本工作前，</a:t>
            </a:r>
            <a:endParaRPr lang="en-US" altLang="zh-CN" dirty="0"/>
          </a:p>
          <a:p>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染色体编码的</a:t>
            </a:r>
            <a:r>
              <a:rPr lang="en-US" altLang="zh-CN" sz="1800" dirty="0">
                <a:solidFill>
                  <a:srgbClr val="FF0000"/>
                </a:solidFill>
                <a:effectLst/>
                <a:latin typeface="Arial" panose="020B0604020202020204" pitchFamily="34" charset="0"/>
                <a:ea typeface="等线" panose="02010600030101010101" pitchFamily="2" charset="-122"/>
              </a:rPr>
              <a:t>A</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类</a:t>
            </a:r>
            <a:r>
              <a:rPr lang="en-US" altLang="zh-CN" sz="1800" dirty="0">
                <a:solidFill>
                  <a:srgbClr val="FF0000"/>
                </a:solidFill>
                <a:effectLst/>
                <a:latin typeface="Arial" panose="020B0604020202020204" pitchFamily="34" charset="0"/>
                <a:ea typeface="等线" panose="02010600030101010101" pitchFamily="2" charset="-122"/>
              </a:rPr>
              <a:t>β-</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内酰胺酶</a:t>
            </a:r>
            <a:r>
              <a:rPr lang="en-US" altLang="zh-CN" sz="1800" dirty="0">
                <a:solidFill>
                  <a:srgbClr val="FF0000"/>
                </a:solidFill>
                <a:effectLst/>
                <a:latin typeface="Arial" panose="020B0604020202020204" pitchFamily="34" charset="0"/>
                <a:ea typeface="等线" panose="02010600030101010101" pitchFamily="2" charset="-122"/>
              </a:rPr>
              <a:t>TEM-1</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a:t>
            </a:r>
            <a:r>
              <a:rPr lang="en-US" altLang="zh-CN" sz="1800" dirty="0">
                <a:solidFill>
                  <a:srgbClr val="FF0000"/>
                </a:solidFill>
                <a:effectLst/>
                <a:latin typeface="Arial" panose="020B0604020202020204" pitchFamily="34" charset="0"/>
                <a:ea typeface="等线" panose="02010600030101010101" pitchFamily="2" charset="-122"/>
              </a:rPr>
              <a:t>RAA-1</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和</a:t>
            </a:r>
            <a:r>
              <a:rPr lang="en-US" altLang="zh-CN" sz="1800" dirty="0">
                <a:solidFill>
                  <a:srgbClr val="FF0000"/>
                </a:solidFill>
                <a:effectLst/>
                <a:latin typeface="Arial" panose="020B0604020202020204" pitchFamily="34" charset="0"/>
                <a:ea typeface="等线" panose="02010600030101010101" pitchFamily="2" charset="-122"/>
              </a:rPr>
              <a:t>RASA-1</a:t>
            </a:r>
          </a:p>
          <a:p>
            <a:pPr algn="just"/>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9. S Na Sun…Zhen-Ling Zeng</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Liu JH, Yang F et al. Molecular characterization of the antimicrobial resistance of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Riemerella</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anatipestifer</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isolated from ducks. Vet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Microbiol</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2012;158:376-383.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Na Sun…Zhen-Ling Zeng</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10. </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Luo H…Li P *. </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RAA enzyme is a new family of class A extended-spectrum B-lactamase from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Riemerella</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anatipestifer</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strain RCAD0122.Antimicrob Agents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Chemother</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2022; 66: e0175721.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11. Luo H…Zhu DK, *Li P *l. Characterization of RASA-1, a novel class A extended-spectrum beta-lactamase from </a:t>
            </a:r>
            <a:r>
              <a:rPr lang="en-US" altLang="zh-CN" sz="1800" kern="10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Riemerella</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anatipestifer</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Vet </a:t>
            </a:r>
            <a:r>
              <a:rPr lang="en-US" altLang="zh-CN" sz="1800" kern="10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Microbiol</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2022;270:109456.</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质粒介导的</a:t>
            </a:r>
            <a:r>
              <a:rPr lang="en-US" altLang="zh-CN" sz="1800" dirty="0">
                <a:solidFill>
                  <a:srgbClr val="FF0000"/>
                </a:solidFill>
                <a:effectLst/>
                <a:latin typeface="Arial" panose="020B0604020202020204" pitchFamily="34" charset="0"/>
                <a:ea typeface="等线" panose="02010600030101010101" pitchFamily="2" charset="-122"/>
              </a:rPr>
              <a:t>D</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类</a:t>
            </a:r>
            <a:r>
              <a:rPr lang="en-US" altLang="zh-CN" sz="1800" dirty="0">
                <a:solidFill>
                  <a:srgbClr val="FF0000"/>
                </a:solidFill>
                <a:effectLst/>
                <a:latin typeface="Arial" panose="020B0604020202020204" pitchFamily="34" charset="0"/>
                <a:ea typeface="等线" panose="02010600030101010101" pitchFamily="2" charset="-122"/>
              </a:rPr>
              <a:t>β-</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内酰胺酶</a:t>
            </a:r>
            <a:r>
              <a:rPr lang="en-US" altLang="zh-CN" sz="1800" dirty="0">
                <a:solidFill>
                  <a:srgbClr val="FF0000"/>
                </a:solidFill>
                <a:effectLst/>
                <a:latin typeface="Arial" panose="020B0604020202020204" pitchFamily="34" charset="0"/>
                <a:ea typeface="等线" panose="02010600030101010101" pitchFamily="2" charset="-122"/>
              </a:rPr>
              <a:t>OXA-209</a:t>
            </a:r>
            <a:r>
              <a:rPr lang="zh-CN" altLang="zh-CN" sz="1800" dirty="0">
                <a:solidFill>
                  <a:srgbClr val="FF0000"/>
                </a:solidFill>
                <a:effectLst/>
                <a:latin typeface="Arial" panose="020B0604020202020204" pitchFamily="34" charset="0"/>
                <a:ea typeface="等线" panose="02010600030101010101" pitchFamily="2" charset="-122"/>
                <a:cs typeface="Arial" panose="020B0604020202020204" pitchFamily="34" charset="0"/>
              </a:rPr>
              <a:t>和</a:t>
            </a:r>
            <a:r>
              <a:rPr lang="en-US" altLang="zh-CN" sz="1800" dirty="0">
                <a:solidFill>
                  <a:srgbClr val="FF0000"/>
                </a:solidFill>
                <a:effectLst/>
                <a:latin typeface="Arial" panose="020B0604020202020204" pitchFamily="34" charset="0"/>
                <a:ea typeface="等线" panose="02010600030101010101" pitchFamily="2" charset="-122"/>
              </a:rPr>
              <a:t>OXA-347</a:t>
            </a:r>
          </a:p>
          <a:p>
            <a:endParaRPr lang="en-US" altLang="zh-CN" sz="1800" dirty="0">
              <a:solidFill>
                <a:srgbClr val="FF0000"/>
              </a:solidFill>
              <a:effectLst/>
              <a:latin typeface="Arial" panose="020B0604020202020204" pitchFamily="34" charset="0"/>
              <a:ea typeface="等线" panose="02010600030101010101" pitchFamily="2" charset="-122"/>
            </a:endParaRPr>
          </a:p>
          <a:p>
            <a:pPr algn="just"/>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12. </a:t>
            </a:r>
            <a:r>
              <a:rPr lang="en-US" altLang="zh-CN" sz="1800" kern="0" dirty="0" err="1">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YenPing</a:t>
            </a:r>
            <a:r>
              <a:rPr lang="en-US" altLang="zh-CN" sz="1800" kern="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Chen…Hsiang-</a:t>
            </a:r>
            <a:r>
              <a:rPr lang="en-US" altLang="zh-CN" sz="1800" kern="0" dirty="0" err="1">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ung</a:t>
            </a:r>
            <a:r>
              <a:rPr lang="en-US" altLang="zh-CN" sz="1800" kern="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Tsai*</a:t>
            </a:r>
            <a:r>
              <a:rPr lang="en-US" altLang="zh-CN" sz="1800" kern="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Detection of florfenicol resistance genes in </a:t>
            </a:r>
            <a:r>
              <a:rPr lang="en-US" altLang="zh-CN" sz="1800" kern="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Riemerella</a:t>
            </a:r>
            <a:r>
              <a:rPr lang="en-US" altLang="zh-CN" sz="1800" kern="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a:t>
            </a:r>
            <a:r>
              <a:rPr lang="en-US" altLang="zh-CN" sz="1800" kern="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anatipestifer</a:t>
            </a:r>
            <a:r>
              <a:rPr lang="en-US" altLang="zh-CN" sz="1800" kern="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isolated from ducks and geese. Vet </a:t>
            </a:r>
            <a:r>
              <a:rPr lang="en-US" altLang="zh-CN" sz="1800" kern="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Microbiol</a:t>
            </a:r>
            <a:r>
              <a:rPr lang="en-US" altLang="zh-CN" sz="1800" kern="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2012;154:325-3</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1.</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13. </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Zhu D…</a:t>
            </a:r>
            <a:r>
              <a:rPr lang="en-US" altLang="zh-CN" sz="1800" kern="100" dirty="0" err="1">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Anchun</a:t>
            </a:r>
            <a:r>
              <a:rPr lang="en-US" altLang="zh-CN" sz="1800"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 Cheng*</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Emergence of plasmid-mediated tigecycline.</a:t>
            </a:r>
            <a:r>
              <a:rPr lang="zh-CN"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β</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-lactam and florfenicol resistance genes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tet</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(X), blaoxA-347 and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fo</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R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inRiemerella</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a:t>
            </a:r>
            <a:r>
              <a:rPr lang="en-US" altLang="zh-CN" sz="1800" kern="100" dirty="0" err="1">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anatipestifer</a:t>
            </a:r>
            <a:r>
              <a:rPr lang="en-US" alt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 isolated in China. Poult Sci 2022; 101:102057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54</a:t>
            </a:fld>
            <a:endParaRPr lang="zh-CN" altLang="en-US"/>
          </a:p>
        </p:txBody>
      </p:sp>
    </p:spTree>
    <p:extLst>
      <p:ext uri="{BB962C8B-B14F-4D97-AF65-F5344CB8AC3E}">
        <p14:creationId xmlns:p14="http://schemas.microsoft.com/office/powerpoint/2010/main" val="3636812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indent="0">
              <a:spcAft>
                <a:spcPts val="1800"/>
              </a:spcAft>
              <a:buClr>
                <a:schemeClr val="bg2">
                  <a:lumMod val="25000"/>
                </a:schemeClr>
              </a:buClr>
              <a:buSzPct val="100000"/>
              <a:buFont typeface="Wingdings" panose="05000000000000000000" pitchFamily="2" charset="2"/>
              <a:buNone/>
            </a:pPr>
            <a:r>
              <a:rPr lang="zh-CN" altLang="zh-CN" sz="1800" kern="0" dirty="0">
                <a:effectLst/>
                <a:latin typeface="Times New Roman" panose="02020603050405020304" pitchFamily="18" charset="0"/>
                <a:ea typeface="宋体" panose="02010600030101010101" pitchFamily="2" charset="-122"/>
                <a:cs typeface="Times New Roman" panose="02020603050405020304" pitchFamily="18" charset="0"/>
              </a:rPr>
              <a:t>碳青霉烯类抗生素（如亚胺培南、美罗培南、多立培南和厄他培南）是</a:t>
            </a:r>
            <a:r>
              <a:rPr lang="en-US" altLang="zh-CN" sz="1800" kern="0" dirty="0">
                <a:effectLst/>
                <a:latin typeface="Times New Roman" panose="02020603050405020304" pitchFamily="18" charset="0"/>
                <a:ea typeface="宋体" panose="02010600030101010101" pitchFamily="2" charset="-122"/>
              </a:rPr>
              <a:t>β-</a:t>
            </a:r>
            <a:r>
              <a:rPr lang="zh-CN" altLang="zh-CN" sz="1800" kern="0" dirty="0">
                <a:effectLst/>
                <a:latin typeface="Times New Roman" panose="02020603050405020304" pitchFamily="18" charset="0"/>
                <a:ea typeface="宋体" panose="02010600030101010101" pitchFamily="2" charset="-122"/>
                <a:cs typeface="Times New Roman" panose="02020603050405020304" pitchFamily="18" charset="0"/>
              </a:rPr>
              <a:t>内酰胺类抗菌剂，具有广谱的抗菌活性，通常用于治疗由多重耐药（</a:t>
            </a:r>
            <a:r>
              <a:rPr lang="en-US" altLang="zh-CN" sz="1800" kern="0" dirty="0" err="1">
                <a:effectLst/>
                <a:latin typeface="Times New Roman" panose="02020603050405020304" pitchFamily="18" charset="0"/>
                <a:ea typeface="宋体" panose="02010600030101010101" pitchFamily="2" charset="-122"/>
              </a:rPr>
              <a:t>MDR</a:t>
            </a:r>
            <a:r>
              <a:rPr lang="zh-CN" altLang="zh-CN" sz="1800" kern="0" dirty="0">
                <a:effectLst/>
                <a:latin typeface="Times New Roman" panose="02020603050405020304" pitchFamily="18" charset="0"/>
                <a:ea typeface="宋体" panose="02010600030101010101" pitchFamily="2" charset="-122"/>
                <a:cs typeface="Times New Roman" panose="02020603050405020304" pitchFamily="18" charset="0"/>
              </a:rPr>
              <a:t>）细菌引起的严重感染</a:t>
            </a:r>
            <a:endParaRPr lang="en-US" altLang="zh-CN" sz="1800" kern="0" dirty="0">
              <a:effectLst/>
              <a:latin typeface="Times New Roman" panose="02020603050405020304" pitchFamily="18" charset="0"/>
              <a:ea typeface="宋体" panose="02010600030101010101" pitchFamily="2" charset="-122"/>
              <a:cs typeface="Times New Roman" panose="02020603050405020304" pitchFamily="18" charset="0"/>
            </a:endParaRPr>
          </a:p>
          <a:p>
            <a:pPr marL="0" lvl="1" indent="0">
              <a:spcAft>
                <a:spcPts val="1800"/>
              </a:spcAft>
              <a:buClr>
                <a:schemeClr val="bg2">
                  <a:lumMod val="25000"/>
                </a:schemeClr>
              </a:buClr>
              <a:buSzPct val="100000"/>
              <a:buFont typeface="Wingdings" panose="05000000000000000000" pitchFamily="2" charset="2"/>
              <a:buNone/>
            </a:pPr>
            <a:endParaRPr lang="en-US" altLang="zh-CN" sz="1800" i="0" dirty="0">
              <a:effectLst/>
              <a:latin typeface="Times New Roman" panose="02020603050405020304" pitchFamily="18" charset="0"/>
              <a:cs typeface="Times New Roman" panose="02020603050405020304" pitchFamily="18" charset="0"/>
            </a:endParaRPr>
          </a:p>
          <a:p>
            <a:pPr marL="0" lvl="1" indent="0">
              <a:spcAft>
                <a:spcPts val="1800"/>
              </a:spcAft>
              <a:buClr>
                <a:schemeClr val="bg2">
                  <a:lumMod val="25000"/>
                </a:schemeClr>
              </a:buClr>
              <a:buSzPct val="100000"/>
              <a:buFont typeface="Wingdings" panose="05000000000000000000" pitchFamily="2" charset="2"/>
              <a:buNone/>
            </a:pPr>
            <a:r>
              <a:rPr lang="zh-CN" altLang="en-US" sz="1800" dirty="0">
                <a:latin typeface="Times New Roman" panose="02020603050405020304" pitchFamily="18" charset="0"/>
                <a:cs typeface="Times New Roman" panose="02020603050405020304" pitchFamily="18" charset="0"/>
              </a:rPr>
              <a:t>碳青霉烯耐药机制包括：外膜通透性降低、外排泵、青霉素结合蛋白的修饰或改变以及</a:t>
            </a:r>
            <a:r>
              <a:rPr lang="zh-CN" altLang="en-US" sz="1800" b="1" dirty="0">
                <a:solidFill>
                  <a:srgbClr val="C00000"/>
                </a:solidFill>
                <a:latin typeface="Times New Roman" panose="02020603050405020304" pitchFamily="18" charset="0"/>
                <a:cs typeface="Times New Roman" panose="02020603050405020304" pitchFamily="18" charset="0"/>
              </a:rPr>
              <a:t>碳青霉烯酶</a:t>
            </a:r>
            <a:r>
              <a:rPr lang="zh-CN" altLang="en-US" sz="1800" dirty="0">
                <a:latin typeface="Times New Roman" panose="02020603050405020304" pitchFamily="18" charset="0"/>
                <a:cs typeface="Times New Roman" panose="02020603050405020304" pitchFamily="18" charset="0"/>
              </a:rPr>
              <a:t>的产生。其中</a:t>
            </a:r>
            <a:r>
              <a:rPr lang="zh-CN" altLang="en-US" sz="1800" b="1" dirty="0">
                <a:solidFill>
                  <a:srgbClr val="C00000"/>
                </a:solidFill>
                <a:latin typeface="Times New Roman" panose="02020603050405020304" pitchFamily="18" charset="0"/>
                <a:cs typeface="Times New Roman" panose="02020603050405020304" pitchFamily="18" charset="0"/>
              </a:rPr>
              <a:t>碳青霉烯酶</a:t>
            </a:r>
            <a:r>
              <a:rPr lang="zh-CN" altLang="en-US" sz="1800" dirty="0">
                <a:latin typeface="Times New Roman" panose="02020603050405020304" pitchFamily="18" charset="0"/>
                <a:cs typeface="Times New Roman" panose="02020603050405020304" pitchFamily="18" charset="0"/>
              </a:rPr>
              <a:t>迅速出现和传播，构成了重大的公共卫生威胁​</a:t>
            </a:r>
            <a:endParaRPr lang="en-US" altLang="zh-CN" sz="1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800" dirty="0"/>
              <a:t>R. anatipestifer</a:t>
            </a:r>
            <a:r>
              <a:rPr lang="zh-CN" altLang="en-US" sz="2800" dirty="0"/>
              <a:t>是一种重要的水禽病原菌，主要通过产生多种</a:t>
            </a:r>
            <a:r>
              <a:rPr lang="en-US" altLang="zh-CN" sz="2800" dirty="0"/>
              <a:t>β-</a:t>
            </a:r>
            <a:r>
              <a:rPr lang="zh-CN" altLang="en-US" sz="2800" dirty="0"/>
              <a:t>内酰胺酶来抵抗</a:t>
            </a:r>
            <a:r>
              <a:rPr lang="en-US" altLang="zh-CN" sz="2800" dirty="0"/>
              <a:t>β-</a:t>
            </a:r>
            <a:r>
              <a:rPr lang="zh-CN" altLang="en-US" sz="2800" dirty="0"/>
              <a:t>内酰胺类药物，</a:t>
            </a:r>
            <a:r>
              <a:rPr lang="zh-CN" altLang="en-US" sz="2800" kern="100" dirty="0">
                <a:effectLst/>
                <a:latin typeface="Times New Roman" panose="02020603050405020304" pitchFamily="18" charset="0"/>
                <a:ea typeface="宋体" panose="02010600030101010101" pitchFamily="2" charset="-122"/>
                <a:cs typeface="Times New Roman" panose="02020603050405020304" pitchFamily="18" charset="0"/>
              </a:rPr>
              <a:t>本团队先前的研究报道了鸭疫里默氏菌中存在</a:t>
            </a:r>
            <a:r>
              <a:rPr lang="en-US" altLang="zh-CN" sz="2800" dirty="0"/>
              <a:t>A</a:t>
            </a:r>
            <a:r>
              <a:rPr lang="zh-CN" altLang="en-US" sz="2800" dirty="0"/>
              <a:t>类</a:t>
            </a:r>
            <a:r>
              <a:rPr lang="en-US" altLang="zh-CN" sz="2800" dirty="0"/>
              <a:t>β-</a:t>
            </a:r>
            <a:r>
              <a:rPr lang="zh-CN" altLang="en-US" sz="2800" dirty="0"/>
              <a:t>内酰胺酶</a:t>
            </a:r>
            <a:r>
              <a:rPr lang="en-US" altLang="zh-CN" sz="2800" dirty="0"/>
              <a:t>RAA-1</a:t>
            </a:r>
            <a:r>
              <a:rPr lang="zh-CN" altLang="en-US" sz="2800" dirty="0"/>
              <a:t>和</a:t>
            </a:r>
            <a:r>
              <a:rPr lang="en-US" altLang="zh-CN" sz="2800" dirty="0"/>
              <a:t>RASA-1</a:t>
            </a:r>
            <a:r>
              <a:rPr lang="zh-CN" altLang="en-US" sz="2800" dirty="0"/>
              <a:t>，以及</a:t>
            </a:r>
            <a:r>
              <a:rPr lang="en-US" altLang="zh-CN" sz="2800" dirty="0"/>
              <a:t>D</a:t>
            </a:r>
            <a:r>
              <a:rPr lang="zh-CN" altLang="en-US" sz="2800" dirty="0"/>
              <a:t>类</a:t>
            </a:r>
            <a:r>
              <a:rPr lang="en-US" altLang="zh-CN" sz="2800" dirty="0"/>
              <a:t>β-</a:t>
            </a:r>
            <a:r>
              <a:rPr lang="zh-CN" altLang="en-US" sz="2800" dirty="0"/>
              <a:t>内酰胺酶</a:t>
            </a:r>
            <a:r>
              <a:rPr lang="en-US" altLang="zh-CN" sz="2800" dirty="0" err="1"/>
              <a:t>OXA</a:t>
            </a:r>
            <a:r>
              <a:rPr lang="en-US" altLang="zh-CN" sz="2800" dirty="0"/>
              <a:t>-209</a:t>
            </a:r>
            <a:r>
              <a:rPr lang="zh-CN" altLang="en-US" sz="2800" dirty="0"/>
              <a:t>、</a:t>
            </a:r>
            <a:r>
              <a:rPr lang="en-US" altLang="zh-CN" sz="2800" dirty="0" err="1"/>
              <a:t>OXA</a:t>
            </a:r>
            <a:r>
              <a:rPr lang="en-US" altLang="zh-CN" sz="2800" dirty="0"/>
              <a:t>-347</a:t>
            </a:r>
            <a:r>
              <a:rPr lang="zh-CN" altLang="en-US" sz="2800" dirty="0"/>
              <a:t>和</a:t>
            </a:r>
            <a:r>
              <a:rPr lang="en-US" altLang="zh-CN" sz="2800" dirty="0"/>
              <a:t>RAD-1</a:t>
            </a:r>
            <a:r>
              <a:rPr lang="zh-CN" altLang="en-US" sz="2800" dirty="0"/>
              <a:t>。</a:t>
            </a:r>
            <a:endParaRPr lang="en-US" altLang="zh-CN" sz="28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2800" dirty="0">
                <a:effectLst/>
                <a:latin typeface="Times New Roman" panose="02020603050405020304" pitchFamily="18" charset="0"/>
                <a:cs typeface="Times New Roman" panose="02020603050405020304" pitchFamily="18" charset="0"/>
              </a:rPr>
              <a:t>到目前为止</a:t>
            </a:r>
            <a:r>
              <a:rPr lang="en-US" altLang="zh-CN" sz="2800" dirty="0">
                <a:effectLst/>
                <a:latin typeface="Times New Roman" panose="02020603050405020304" pitchFamily="18" charset="0"/>
                <a:cs typeface="Times New Roman" panose="02020603050405020304" pitchFamily="18" charset="0"/>
              </a:rPr>
              <a:t>RAD-1</a:t>
            </a:r>
            <a:r>
              <a:rPr lang="zh-CN" altLang="en-US" sz="2800" dirty="0">
                <a:effectLst/>
                <a:latin typeface="Times New Roman" panose="02020603050405020304" pitchFamily="18" charset="0"/>
                <a:cs typeface="Times New Roman" panose="02020603050405020304" pitchFamily="18" charset="0"/>
              </a:rPr>
              <a:t>是</a:t>
            </a:r>
            <a:r>
              <a:rPr lang="zh-CN" altLang="en-US" sz="2800" i="0" dirty="0">
                <a:effectLst/>
                <a:cs typeface="Times New Roman" panose="02020603050405020304" pitchFamily="18" charset="0"/>
              </a:rPr>
              <a:t>鸭疫里默氏菌中报道的唯一一种碳青霉烯酶</a:t>
            </a:r>
            <a:endParaRPr lang="en-US" altLang="zh-CN" sz="2800" dirty="0"/>
          </a:p>
          <a:p>
            <a:pPr algn="just"/>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E9E6FDB6-6D2B-46C1-9FA1-D82906A37C3A}" type="slidenum">
              <a:rPr lang="zh-CN" altLang="en-US" smtClean="0"/>
              <a:t>60</a:t>
            </a:fld>
            <a:endParaRPr lang="zh-CN" altLang="en-US"/>
          </a:p>
        </p:txBody>
      </p:sp>
    </p:spTree>
    <p:extLst>
      <p:ext uri="{BB962C8B-B14F-4D97-AF65-F5344CB8AC3E}">
        <p14:creationId xmlns:p14="http://schemas.microsoft.com/office/powerpoint/2010/main" val="48702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然而</a:t>
            </a:r>
            <a:r>
              <a:rPr lang="zh-CN" altLang="en-US" sz="1800" i="0" dirty="0">
                <a:effectLst/>
                <a:latin typeface="Times New Roman" panose="02020603050405020304" pitchFamily="18" charset="0"/>
                <a:ea typeface="微软雅黑" panose="020B0503020204020204" pitchFamily="34" charset="-122"/>
                <a:cs typeface="Times New Roman" panose="02020603050405020304" pitchFamily="18" charset="0"/>
              </a:rPr>
              <a:t>我们团队在常规药敏监测中发现鸭疫里默氏菌株</a:t>
            </a:r>
            <a:r>
              <a:rPr lang="en-US" altLang="zh-CN" sz="1800" i="0" dirty="0" err="1">
                <a:effectLst/>
                <a:latin typeface="Times New Roman" panose="02020603050405020304" pitchFamily="18" charset="0"/>
                <a:ea typeface="微软雅黑" panose="020B0503020204020204" pitchFamily="34" charset="-122"/>
                <a:cs typeface="Times New Roman" panose="02020603050405020304" pitchFamily="18" charset="0"/>
              </a:rPr>
              <a:t>RCAD0125</a:t>
            </a:r>
            <a:r>
              <a:rPr lang="zh-CN" altLang="en-US" sz="1800" i="0" dirty="0">
                <a:effectLst/>
                <a:latin typeface="Times New Roman" panose="02020603050405020304" pitchFamily="18" charset="0"/>
                <a:ea typeface="微软雅黑" panose="020B0503020204020204" pitchFamily="34" charset="-122"/>
                <a:cs typeface="Times New Roman" panose="02020603050405020304" pitchFamily="18" charset="0"/>
              </a:rPr>
              <a:t>拥有潜在的新型</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β-</a:t>
            </a:r>
            <a:r>
              <a:rPr lang="zh-CN" altLang="en-US" sz="1800" i="0" dirty="0">
                <a:effectLst/>
                <a:latin typeface="Times New Roman" panose="02020603050405020304" pitchFamily="18" charset="0"/>
                <a:ea typeface="微软雅黑" panose="020B0503020204020204" pitchFamily="34" charset="-122"/>
                <a:cs typeface="Times New Roman" panose="02020603050405020304" pitchFamily="18" charset="0"/>
              </a:rPr>
              <a:t>内酰胺酶编码基因。</a:t>
            </a:r>
            <a:endParaRPr lang="en-US" altLang="zh-CN" sz="1800" i="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r>
              <a:rPr lang="zh-CN" altLang="en-US" sz="1800" dirty="0"/>
              <a:t>为此，我们结合药敏表型和全基因组测序数据，对潜在的</a:t>
            </a:r>
            <a:r>
              <a:rPr lang="zh-CN" altLang="en-US" sz="1800" i="0" dirty="0">
                <a:effectLst/>
                <a:latin typeface="Times New Roman" panose="02020603050405020304" pitchFamily="18" charset="0"/>
                <a:ea typeface="微软雅黑" panose="020B0503020204020204" pitchFamily="34" charset="-122"/>
                <a:cs typeface="Times New Roman" panose="02020603050405020304" pitchFamily="18" charset="0"/>
              </a:rPr>
              <a:t>新型贝塔内酰胺酶进行了功能研究和流行情况分析</a:t>
            </a:r>
            <a:r>
              <a:rPr lang="zh-CN" altLang="en-US" sz="1800" dirty="0"/>
              <a:t>。</a:t>
            </a:r>
          </a:p>
          <a:p>
            <a:pPr algn="just"/>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E9E6FDB6-6D2B-46C1-9FA1-D82906A37C3A}" type="slidenum">
              <a:rPr lang="zh-CN" altLang="en-US" smtClean="0"/>
              <a:t>61</a:t>
            </a:fld>
            <a:endParaRPr lang="zh-CN" altLang="en-US"/>
          </a:p>
        </p:txBody>
      </p:sp>
    </p:spTree>
    <p:extLst>
      <p:ext uri="{BB962C8B-B14F-4D97-AF65-F5344CB8AC3E}">
        <p14:creationId xmlns:p14="http://schemas.microsoft.com/office/powerpoint/2010/main" val="843786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全基因组测序分析结果表明</a:t>
            </a:r>
            <a:r>
              <a:rPr lang="zh-CN" altLang="en-US" sz="1200" i="0" dirty="0">
                <a:effectLst/>
                <a:latin typeface="Times New Roman" panose="02020603050405020304" pitchFamily="18" charset="0"/>
                <a:ea typeface="微软雅黑" panose="020B0503020204020204" pitchFamily="34" charset="-122"/>
                <a:cs typeface="Times New Roman" panose="02020603050405020304" pitchFamily="18" charset="0"/>
              </a:rPr>
              <a:t>潜在新型贝塔内酰胺酶编码基因</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位于鸭疫里默氏菌</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RCAD0125</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RCAD0421</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株</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的染色体上</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，该基因</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与其他已知</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β-</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内酰胺酶的氨基酸序列</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一致性</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小于</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52%</a:t>
            </a: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62</a:t>
            </a:fld>
            <a:endParaRPr lang="zh-CN" altLang="en-US"/>
          </a:p>
        </p:txBody>
      </p:sp>
    </p:spTree>
    <p:extLst>
      <p:ext uri="{BB962C8B-B14F-4D97-AF65-F5344CB8AC3E}">
        <p14:creationId xmlns:p14="http://schemas.microsoft.com/office/powerpoint/2010/main" val="2389624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lgn="l" fontAlgn="base">
              <a:spcAft>
                <a:spcPts val="600"/>
              </a:spcAft>
              <a:buSzPts val="1000"/>
              <a:buFont typeface="Symbol" panose="05050102010706020507" pitchFamily="18" charset="2"/>
              <a:buNone/>
              <a:tabLst>
                <a:tab pos="457200" algn="l"/>
              </a:tabLst>
            </a:pPr>
            <a:r>
              <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sym typeface="+mn-lt"/>
              </a:rPr>
              <a:t>该基因编码蛋白</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能够水解多种抗生素，包括青霉素、广谱头孢菌素、单环内酰胺、头霉素和碳青霉烯类抗生素</a:t>
            </a:r>
            <a:endParaRPr lang="zh-CN" altLang="zh-CN" sz="1200" kern="100" dirty="0">
              <a:effectLst/>
              <a:latin typeface="Times New Roman" panose="02020603050405020304" pitchFamily="18" charset="0"/>
              <a:ea typeface="宋体" panose="02010600030101010101" pitchFamily="2" charset="-122"/>
              <a:cs typeface="Arial" panose="020B0604020202020204" pitchFamily="34" charset="0"/>
            </a:endParaRPr>
          </a:p>
          <a:p>
            <a:pPr marL="0" lvl="0" indent="0" algn="l" fontAlgn="base">
              <a:spcAft>
                <a:spcPts val="600"/>
              </a:spcAft>
              <a:buSzPts val="1000"/>
              <a:buFont typeface="Symbol" panose="05050102010706020507" pitchFamily="18" charset="2"/>
              <a:buNone/>
              <a:tabLst>
                <a:tab pos="457200" algn="l"/>
              </a:tabLst>
            </a:pPr>
            <a:r>
              <a:rPr lang="zh-CN" altLang="en-US"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其</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活性容易被</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β-</a:t>
            </a:r>
            <a:r>
              <a:rPr lang="zh-CN"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内酰胺酶抑制剂所抑制</a:t>
            </a:r>
            <a:endPar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l">
              <a:buFont typeface="+mj-lt"/>
              <a:buNone/>
            </a:pPr>
            <a:r>
              <a:rPr lang="zh-CN" altLang="en-US" b="0" i="0" dirty="0">
                <a:effectLst/>
                <a:latin typeface="-apple-system"/>
              </a:rPr>
              <a:t>经过</a:t>
            </a:r>
            <a:r>
              <a:rPr lang="en-US" altLang="zh-CN" sz="1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β-</a:t>
            </a:r>
            <a:r>
              <a:rPr lang="zh-CN" altLang="en-US" b="0" i="0" dirty="0">
                <a:effectLst/>
                <a:latin typeface="-apple-system"/>
              </a:rPr>
              <a:t>内酰胺酶学术命名中心的审查与确认，新发现的</a:t>
            </a:r>
            <a:r>
              <a:rPr lang="en-US" altLang="zh-CN" b="0" i="0" dirty="0">
                <a:effectLst/>
                <a:latin typeface="-apple-system"/>
              </a:rPr>
              <a:t>β-</a:t>
            </a:r>
            <a:r>
              <a:rPr lang="zh-CN" altLang="en-US" b="0" i="0" dirty="0">
                <a:effectLst/>
                <a:latin typeface="-apple-system"/>
              </a:rPr>
              <a:t>内酰胺酶被正式命名为</a:t>
            </a:r>
            <a:r>
              <a:rPr lang="en-US" altLang="zh-CN" b="0" i="0" dirty="0">
                <a:effectLst/>
                <a:latin typeface="-apple-system"/>
              </a:rPr>
              <a:t>RATA</a:t>
            </a:r>
            <a:r>
              <a:rPr lang="zh-CN" altLang="en-US" b="0" i="0" dirty="0">
                <a:effectLst/>
                <a:latin typeface="-apple-system"/>
              </a:rPr>
              <a:t>，该酶具有显著的碳青霉烯酶活性。</a:t>
            </a:r>
          </a:p>
          <a:p>
            <a:pPr marL="0" lvl="0" indent="0" algn="l" fontAlgn="base">
              <a:spcAft>
                <a:spcPts val="600"/>
              </a:spcAft>
              <a:buSzPts val="1000"/>
              <a:buFont typeface="Symbol" panose="05050102010706020507" pitchFamily="18" charset="2"/>
              <a:buNone/>
              <a:tabLst>
                <a:tab pos="457200" algn="l"/>
              </a:tabLst>
            </a:pPr>
            <a:endParaRPr lang="zh-CN" altLang="zh-CN" sz="1200" kern="100" dirty="0">
              <a:effectLst/>
              <a:latin typeface="Times New Roman" panose="02020603050405020304" pitchFamily="18" charset="0"/>
              <a:ea typeface="宋体" panose="02010600030101010101" pitchFamily="2"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63</a:t>
            </a:fld>
            <a:endParaRPr lang="zh-CN" altLang="en-US"/>
          </a:p>
        </p:txBody>
      </p:sp>
    </p:spTree>
    <p:extLst>
      <p:ext uri="{BB962C8B-B14F-4D97-AF65-F5344CB8AC3E}">
        <p14:creationId xmlns:p14="http://schemas.microsoft.com/office/powerpoint/2010/main" val="3908785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ea typeface="微软雅黑" panose="020B0503020204020204" pitchFamily="34" charset="-122"/>
                <a:cs typeface="+mn-ea"/>
                <a:sym typeface="+mn-lt"/>
              </a:rPr>
              <a:t>RATA</a:t>
            </a:r>
            <a:r>
              <a:rPr lang="zh-CN" altLang="en-US" sz="1200" dirty="0">
                <a:latin typeface="Times New Roman" panose="02020603050405020304" pitchFamily="18" charset="0"/>
                <a:ea typeface="微软雅黑" panose="020B0503020204020204" pitchFamily="34" charset="-122"/>
                <a:cs typeface="+mn-ea"/>
                <a:sym typeface="+mn-lt"/>
              </a:rPr>
              <a:t>酶相比于非碳青霉烯酶拥有更浅的</a:t>
            </a:r>
            <a:r>
              <a:rPr lang="en-US" altLang="zh-CN" b="0" dirty="0"/>
              <a:t>“</a:t>
            </a:r>
            <a:r>
              <a:rPr lang="zh-CN" altLang="en-US" b="0" dirty="0"/>
              <a:t>更浅</a:t>
            </a:r>
            <a:r>
              <a:rPr lang="en-US" altLang="zh-CN" b="0" dirty="0"/>
              <a:t>”</a:t>
            </a:r>
            <a:r>
              <a:rPr lang="zh-CN" altLang="en-US" b="0" dirty="0"/>
              <a:t>的催化中心，使之能够结合并催化</a:t>
            </a:r>
            <a:r>
              <a:rPr lang="zh-CN" altLang="en-US" sz="1200" b="1" dirty="0">
                <a:latin typeface="Times New Roman" panose="02020603050405020304" pitchFamily="18" charset="0"/>
                <a:ea typeface="微软雅黑" panose="020B0503020204020204" pitchFamily="34" charset="-122"/>
                <a:cs typeface="+mn-ea"/>
                <a:sym typeface="+mn-lt"/>
              </a:rPr>
              <a:t>水解碳青霉烯类抗菌药物。</a:t>
            </a:r>
            <a:endParaRPr lang="en-US" altLang="zh-CN" dirty="0"/>
          </a:p>
          <a:p>
            <a:r>
              <a:rPr lang="zh-CN" altLang="en-US" dirty="0"/>
              <a:t>其活性中心关键位点的</a:t>
            </a:r>
            <a:r>
              <a:rPr lang="en-US" altLang="zh-CN" dirty="0" err="1"/>
              <a:t>241W</a:t>
            </a:r>
            <a:r>
              <a:rPr lang="zh-CN" altLang="en-US" dirty="0"/>
              <a:t>点突变可以显著提高对头孢西丁、头孢噻肟、头孢呋辛和头孢噻吩的催化效率。</a:t>
            </a:r>
            <a:endParaRPr lang="en-US" altLang="zh-CN" dirty="0"/>
          </a:p>
          <a:p>
            <a:r>
              <a:rPr lang="zh-CN" altLang="en-US" b="0" i="0" dirty="0">
                <a:solidFill>
                  <a:srgbClr val="333333"/>
                </a:solidFill>
                <a:effectLst/>
                <a:highlight>
                  <a:srgbClr val="FFFFFF"/>
                </a:highlight>
                <a:latin typeface="arial" panose="020B0604020202020204" pitchFamily="34" charset="0"/>
              </a:rPr>
              <a:t>色氨酸 </a:t>
            </a:r>
            <a:r>
              <a:rPr lang="en-US" altLang="zh-CN" b="0" i="0" dirty="0">
                <a:solidFill>
                  <a:srgbClr val="333333"/>
                </a:solidFill>
                <a:effectLst/>
                <a:highlight>
                  <a:srgbClr val="FFFFFF"/>
                </a:highlight>
                <a:latin typeface="arial" panose="020B0604020202020204" pitchFamily="34" charset="0"/>
              </a:rPr>
              <a:t>TRP</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64</a:t>
            </a:fld>
            <a:endParaRPr lang="zh-CN" altLang="en-US"/>
          </a:p>
        </p:txBody>
      </p:sp>
    </p:spTree>
    <p:extLst>
      <p:ext uri="{BB962C8B-B14F-4D97-AF65-F5344CB8AC3E}">
        <p14:creationId xmlns:p14="http://schemas.microsoft.com/office/powerpoint/2010/main" val="2218291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Helvetica Neue"/>
              </a:rPr>
              <a:t>在实验室分离保存的</a:t>
            </a:r>
            <a:r>
              <a:rPr lang="en-US" altLang="zh-CN" sz="1200" dirty="0">
                <a:latin typeface="Times New Roman" panose="02020603050405020304" pitchFamily="18" charset="0"/>
                <a:ea typeface="微软雅黑" panose="020B0503020204020204" pitchFamily="34" charset="-122"/>
                <a:cs typeface="+mn-ea"/>
                <a:sym typeface="+mn-lt"/>
              </a:rPr>
              <a:t>639</a:t>
            </a:r>
            <a:r>
              <a:rPr lang="zh-CN" altLang="en-US" b="0" i="0" dirty="0">
                <a:solidFill>
                  <a:srgbClr val="333333"/>
                </a:solidFill>
                <a:effectLst/>
                <a:latin typeface="Helvetica Neue"/>
              </a:rPr>
              <a:t>株鸭疫和</a:t>
            </a:r>
            <a:r>
              <a:rPr lang="en-US" altLang="zh-CN" b="0" i="0" dirty="0">
                <a:solidFill>
                  <a:srgbClr val="333333"/>
                </a:solidFill>
                <a:effectLst/>
                <a:latin typeface="Helvetica Neue"/>
              </a:rPr>
              <a:t>176</a:t>
            </a:r>
            <a:r>
              <a:rPr lang="zh-CN" altLang="en-US" b="0" i="0" dirty="0">
                <a:solidFill>
                  <a:srgbClr val="333333"/>
                </a:solidFill>
                <a:effectLst/>
                <a:latin typeface="Helvetica Neue"/>
              </a:rPr>
              <a:t>个公开的数据中，有</a:t>
            </a:r>
            <a:r>
              <a:rPr lang="en-US" altLang="zh-CN" sz="1200" dirty="0">
                <a:latin typeface="Times New Roman" panose="02020603050405020304" pitchFamily="18" charset="0"/>
                <a:cs typeface="+mn-ea"/>
                <a:sym typeface="+mn-lt"/>
              </a:rPr>
              <a:t>41</a:t>
            </a:r>
            <a:r>
              <a:rPr lang="zh-CN" altLang="en-US" b="0" i="0" dirty="0">
                <a:solidFill>
                  <a:srgbClr val="333333"/>
                </a:solidFill>
                <a:effectLst/>
                <a:latin typeface="Helvetica Neue"/>
              </a:rPr>
              <a:t>株（</a:t>
            </a:r>
            <a:r>
              <a:rPr lang="en-US" altLang="zh-CN" sz="1200" dirty="0">
                <a:latin typeface="Times New Roman" panose="02020603050405020304" pitchFamily="18" charset="0"/>
                <a:ea typeface="微软雅黑" panose="020B0503020204020204" pitchFamily="34" charset="-122"/>
                <a:cs typeface="+mn-ea"/>
                <a:sym typeface="+mn-lt"/>
              </a:rPr>
              <a:t>5.03</a:t>
            </a:r>
            <a:r>
              <a:rPr lang="en-US" altLang="zh-CN" b="0" i="0" dirty="0">
                <a:solidFill>
                  <a:srgbClr val="333333"/>
                </a:solidFill>
                <a:effectLst/>
                <a:latin typeface="Helvetica Neue"/>
              </a:rPr>
              <a:t>%</a:t>
            </a:r>
            <a:r>
              <a:rPr lang="zh-CN" altLang="en-US" b="0" i="0" dirty="0">
                <a:solidFill>
                  <a:srgbClr val="333333"/>
                </a:solidFill>
                <a:effectLst/>
                <a:latin typeface="Helvetica Neue"/>
              </a:rPr>
              <a:t>）为</a:t>
            </a:r>
            <a:r>
              <a:rPr lang="en-US" altLang="zh-CN" sz="1200" dirty="0">
                <a:latin typeface="Times New Roman" panose="02020603050405020304" pitchFamily="18" charset="0"/>
                <a:ea typeface="微软雅黑" panose="020B0503020204020204" pitchFamily="34" charset="-122"/>
                <a:cs typeface="+mn-ea"/>
                <a:sym typeface="+mn-lt"/>
              </a:rPr>
              <a:t>RATA</a:t>
            </a:r>
            <a:r>
              <a:rPr lang="zh-CN" altLang="en-US" b="0" i="0" dirty="0">
                <a:solidFill>
                  <a:srgbClr val="333333"/>
                </a:solidFill>
                <a:effectLst/>
                <a:latin typeface="Helvetica Neue"/>
              </a:rPr>
              <a:t>阳性。这些菌株涉及全国</a:t>
            </a:r>
            <a:r>
              <a:rPr lang="en-US" altLang="zh-CN" b="0" i="0" dirty="0">
                <a:solidFill>
                  <a:srgbClr val="333333"/>
                </a:solidFill>
                <a:effectLst/>
                <a:latin typeface="Helvetica Neue"/>
              </a:rPr>
              <a:t>11</a:t>
            </a:r>
            <a:r>
              <a:rPr lang="zh-CN" altLang="en-US" b="0" i="0" dirty="0">
                <a:solidFill>
                  <a:srgbClr val="333333"/>
                </a:solidFill>
                <a:effectLst/>
                <a:latin typeface="Helvetica Neue"/>
              </a:rPr>
              <a:t>个省市，包括海南，</a:t>
            </a:r>
            <a:r>
              <a:rPr lang="zh-CN" altLang="en-US" sz="1200" b="0" i="0" u="none" strike="noStrike" dirty="0">
                <a:solidFill>
                  <a:srgbClr val="000000"/>
                </a:solidFill>
                <a:effectLst/>
                <a:latin typeface="等线" panose="02010600030101010101" pitchFamily="2" charset="-122"/>
                <a:ea typeface="等线" panose="02010600030101010101" pitchFamily="2" charset="-122"/>
              </a:rPr>
              <a:t>江西，</a:t>
            </a:r>
            <a:r>
              <a:rPr lang="zh-CN" altLang="en-US" b="0" i="0" dirty="0">
                <a:solidFill>
                  <a:srgbClr val="333333"/>
                </a:solidFill>
                <a:effectLst/>
                <a:latin typeface="Helvetica Neue"/>
              </a:rPr>
              <a:t>福建，广东，</a:t>
            </a:r>
            <a:r>
              <a:rPr lang="zh-CN" altLang="en-US" sz="1200" b="0" i="0" u="none" strike="noStrike" dirty="0">
                <a:solidFill>
                  <a:srgbClr val="000000"/>
                </a:solidFill>
                <a:effectLst/>
                <a:latin typeface="等线" panose="02010600030101010101" pitchFamily="2" charset="-122"/>
                <a:ea typeface="等线" panose="02010600030101010101" pitchFamily="2" charset="-122"/>
              </a:rPr>
              <a:t>江苏、</a:t>
            </a:r>
            <a:r>
              <a:rPr lang="zh-CN" altLang="en-US" b="0" i="0" dirty="0">
                <a:solidFill>
                  <a:srgbClr val="333333"/>
                </a:solidFill>
                <a:effectLst/>
                <a:latin typeface="Helvetica Neue"/>
              </a:rPr>
              <a:t>安徽，山东，河南，四川。</a:t>
            </a:r>
            <a:endParaRPr lang="en-US" altLang="zh-CN" b="0" i="0" dirty="0">
              <a:solidFill>
                <a:srgbClr val="333333"/>
              </a:solidFill>
              <a:effectLst/>
              <a:latin typeface="Helvetica Neue"/>
            </a:endParaRPr>
          </a:p>
          <a:p>
            <a:r>
              <a:rPr lang="zh-CN" altLang="en-US" b="0" i="0" dirty="0">
                <a:solidFill>
                  <a:srgbClr val="333333"/>
                </a:solidFill>
                <a:effectLst/>
                <a:latin typeface="Helvetica Neue"/>
              </a:rPr>
              <a:t>检测到最早的</a:t>
            </a:r>
            <a:r>
              <a:rPr lang="en-US" altLang="zh-CN" sz="1200" dirty="0">
                <a:latin typeface="Times New Roman" panose="02020603050405020304" pitchFamily="18" charset="0"/>
                <a:ea typeface="微软雅黑" panose="020B0503020204020204" pitchFamily="34" charset="-122"/>
                <a:cs typeface="+mn-ea"/>
                <a:sym typeface="+mn-lt"/>
              </a:rPr>
              <a:t>RATA</a:t>
            </a:r>
            <a:r>
              <a:rPr lang="zh-CN" altLang="en-US" b="0" i="0" dirty="0">
                <a:solidFill>
                  <a:srgbClr val="333333"/>
                </a:solidFill>
                <a:effectLst/>
                <a:latin typeface="Helvetica Neue"/>
              </a:rPr>
              <a:t>阳性鸭疫菌株可以追溯到</a:t>
            </a:r>
            <a:r>
              <a:rPr lang="en-US" altLang="zh-CN" b="0" i="0" dirty="0">
                <a:solidFill>
                  <a:srgbClr val="333333"/>
                </a:solidFill>
                <a:effectLst/>
                <a:latin typeface="Helvetica Neue"/>
              </a:rPr>
              <a:t>2012</a:t>
            </a:r>
            <a:r>
              <a:rPr lang="zh-CN" altLang="en-US" b="0" i="0" dirty="0">
                <a:solidFill>
                  <a:srgbClr val="333333"/>
                </a:solidFill>
                <a:effectLst/>
                <a:latin typeface="Helvetica Neue"/>
              </a:rPr>
              <a:t>年。在长达</a:t>
            </a:r>
            <a:r>
              <a:rPr lang="en-US" altLang="zh-CN" b="0" i="0" dirty="0">
                <a:solidFill>
                  <a:srgbClr val="333333"/>
                </a:solidFill>
                <a:effectLst/>
                <a:latin typeface="Helvetica Neue"/>
              </a:rPr>
              <a:t>11</a:t>
            </a:r>
            <a:r>
              <a:rPr lang="zh-CN" altLang="en-US" b="0" i="0" dirty="0">
                <a:solidFill>
                  <a:srgbClr val="333333"/>
                </a:solidFill>
                <a:effectLst/>
                <a:latin typeface="Helvetica Neue"/>
              </a:rPr>
              <a:t>年的时间中，从多个地点的分离株中发现了该基因。表明</a:t>
            </a:r>
            <a:r>
              <a:rPr lang="en-US" altLang="zh-CN" sz="1200" dirty="0">
                <a:latin typeface="Times New Roman" panose="02020603050405020304" pitchFamily="18" charset="0"/>
                <a:ea typeface="微软雅黑" panose="020B0503020204020204" pitchFamily="34" charset="-122"/>
                <a:cs typeface="+mn-ea"/>
                <a:sym typeface="+mn-lt"/>
              </a:rPr>
              <a:t>RATA</a:t>
            </a:r>
            <a:r>
              <a:rPr lang="zh-CN" altLang="en-US" b="0" i="0" dirty="0">
                <a:solidFill>
                  <a:srgbClr val="333333"/>
                </a:solidFill>
                <a:effectLst/>
                <a:latin typeface="Helvetica Neue"/>
              </a:rPr>
              <a:t>基因在鸭疫种群中具有一定的持久性和传播能力。</a:t>
            </a:r>
            <a:endParaRPr lang="en-US" altLang="zh-CN" b="0" i="0" dirty="0">
              <a:solidFill>
                <a:srgbClr val="333333"/>
              </a:solidFill>
              <a:effectLst/>
              <a:latin typeface="Helvetica Neue"/>
            </a:endParaRPr>
          </a:p>
          <a:p>
            <a:endParaRPr lang="en-US" altLang="zh-CN" b="0" i="0" dirty="0">
              <a:solidFill>
                <a:srgbClr val="333333"/>
              </a:solidFill>
              <a:effectLst/>
              <a:latin typeface="Helvetica Neue"/>
            </a:endParaRPr>
          </a:p>
        </p:txBody>
      </p:sp>
      <p:sp>
        <p:nvSpPr>
          <p:cNvPr id="4" name="灯片编号占位符 3"/>
          <p:cNvSpPr>
            <a:spLocks noGrp="1"/>
          </p:cNvSpPr>
          <p:nvPr>
            <p:ph type="sldNum" sz="quarter" idx="5"/>
          </p:nvPr>
        </p:nvSpPr>
        <p:spPr/>
        <p:txBody>
          <a:bodyPr/>
          <a:lstStyle/>
          <a:p>
            <a:fld id="{E9E6FDB6-6D2B-46C1-9FA1-D82906A37C3A}" type="slidenum">
              <a:rPr lang="zh-CN" altLang="en-US" smtClean="0"/>
              <a:t>65</a:t>
            </a:fld>
            <a:endParaRPr lang="zh-CN" altLang="en-US"/>
          </a:p>
        </p:txBody>
      </p:sp>
    </p:spTree>
    <p:extLst>
      <p:ext uri="{BB962C8B-B14F-4D97-AF65-F5344CB8AC3E}">
        <p14:creationId xmlns:p14="http://schemas.microsoft.com/office/powerpoint/2010/main" val="2010341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为了探究</a:t>
            </a:r>
            <a:r>
              <a:rPr lang="en-US" altLang="zh-CN" sz="1800" dirty="0">
                <a:latin typeface="Times New Roman" panose="02020603050405020304" pitchFamily="18" charset="0"/>
                <a:ea typeface="微软雅黑" panose="020B0503020204020204" pitchFamily="34" charset="-122"/>
                <a:cs typeface="+mn-ea"/>
                <a:sym typeface="+mn-lt"/>
              </a:rPr>
              <a:t>RATA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在其他物种的流行情况，我们通过</a:t>
            </a:r>
            <a:r>
              <a:rPr lang="en-US" altLang="zh-CN" sz="1800" dirty="0">
                <a:effectLst/>
                <a:latin typeface="Times New Roman" panose="02020603050405020304" pitchFamily="18" charset="0"/>
                <a:ea typeface="宋体" panose="02010600030101010101" pitchFamily="2" charset="-122"/>
              </a:rPr>
              <a:t>BLAST</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扫描了公共数据库中的</a:t>
            </a:r>
            <a:r>
              <a:rPr lang="en-US" altLang="zh-CN" sz="1800" dirty="0">
                <a:effectLst/>
                <a:latin typeface="Times New Roman" panose="02020603050405020304" pitchFamily="18" charset="0"/>
                <a:ea typeface="宋体" panose="02010600030101010101" pitchFamily="2" charset="-122"/>
              </a:rPr>
              <a:t>170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多万个细菌基因组，检索得到了</a:t>
            </a:r>
            <a:r>
              <a:rPr lang="en-US" altLang="zh-CN" sz="1800" dirty="0">
                <a:latin typeface="Times New Roman" panose="02020603050405020304" pitchFamily="18" charset="0"/>
                <a:ea typeface="微软雅黑" panose="020B0503020204020204" pitchFamily="34" charset="-122"/>
                <a:cs typeface="+mn-ea"/>
                <a:sym typeface="+mn-lt"/>
              </a:rPr>
              <a:t>46</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个与</a:t>
            </a:r>
            <a:r>
              <a:rPr lang="en-US" altLang="zh-CN" sz="1800" dirty="0">
                <a:latin typeface="Times New Roman" panose="02020603050405020304" pitchFamily="18" charset="0"/>
                <a:ea typeface="微软雅黑" panose="020B0503020204020204" pitchFamily="34" charset="-122"/>
                <a:cs typeface="+mn-ea"/>
                <a:sym typeface="+mn-lt"/>
              </a:rPr>
              <a:t>RATA</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蛋白高度相似的序列，涉及至少</a:t>
            </a:r>
            <a:r>
              <a:rPr lang="en-US" altLang="zh-CN" sz="1800" dirty="0">
                <a:effectLst/>
                <a:latin typeface="Times New Roman" panose="02020603050405020304" pitchFamily="18" charset="0"/>
                <a:ea typeface="宋体" panose="02010600030101010101" pitchFamily="2" charset="-122"/>
              </a:rPr>
              <a:t>21</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个不同的细菌物种。</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其中，</a:t>
            </a:r>
            <a:r>
              <a:rPr lang="en-US" altLang="zh-CN" sz="1800" dirty="0">
                <a:effectLst/>
                <a:latin typeface="Times New Roman" panose="02020603050405020304" pitchFamily="18" charset="0"/>
                <a:ea typeface="宋体" panose="02010600030101010101" pitchFamily="2" charset="-122"/>
              </a:rPr>
              <a:t>19</a:t>
            </a:r>
            <a:r>
              <a:rPr lang="zh-CN" altLang="en-US" sz="1800" dirty="0">
                <a:effectLst/>
                <a:latin typeface="Times New Roman" panose="02020603050405020304" pitchFamily="18" charset="0"/>
                <a:ea typeface="宋体" panose="02010600030101010101" pitchFamily="2" charset="-122"/>
              </a:rPr>
              <a:t>个</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阳性菌株是环境分离</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来</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源，</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个来自病原菌，</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个来自和宿主相关的细菌。</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值得注意的是，</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32.61% (15/ 46)</a:t>
            </a:r>
            <a:r>
              <a:rPr lang="zh-CN" altLang="en-US" sz="1800" dirty="0">
                <a:effectLst/>
                <a:latin typeface="Times New Roman" panose="02020603050405020304" pitchFamily="18" charset="0"/>
                <a:ea typeface="宋体" panose="02010600030101010101" pitchFamily="2" charset="-122"/>
                <a:cs typeface="Times New Roman" panose="02020603050405020304" pitchFamily="18" charset="0"/>
              </a:rPr>
              <a:t>的阳性菌株来源于水生环境，特别是海洋环境。</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en-US" b="0" i="0" dirty="0">
                <a:solidFill>
                  <a:srgbClr val="333333"/>
                </a:solidFill>
                <a:effectLst/>
                <a:latin typeface="Helvetica Neue"/>
              </a:rPr>
              <a:t>并且来自环境源的</a:t>
            </a:r>
            <a:r>
              <a:rPr lang="en-US" altLang="zh-CN" sz="1200" dirty="0">
                <a:latin typeface="Times New Roman" panose="02020603050405020304" pitchFamily="18" charset="0"/>
                <a:ea typeface="微软雅黑" panose="020B0503020204020204" pitchFamily="34" charset="-122"/>
                <a:cs typeface="+mn-ea"/>
                <a:sym typeface="+mn-lt"/>
              </a:rPr>
              <a:t>RATA</a:t>
            </a:r>
            <a:r>
              <a:rPr lang="zh-CN" altLang="en-US" sz="1200" b="1" dirty="0">
                <a:latin typeface="Times New Roman" panose="02020603050405020304" pitchFamily="18" charset="0"/>
                <a:ea typeface="微软雅黑" panose="020B0503020204020204" pitchFamily="34" charset="-122"/>
                <a:cs typeface="+mn-ea"/>
                <a:sym typeface="+mn-lt"/>
              </a:rPr>
              <a:t>基因</a:t>
            </a:r>
            <a:r>
              <a:rPr lang="zh-CN" altLang="en-US" b="0" i="0" dirty="0">
                <a:solidFill>
                  <a:srgbClr val="333333"/>
                </a:solidFill>
                <a:effectLst/>
                <a:latin typeface="Helvetica Neue"/>
              </a:rPr>
              <a:t>多样性最高，在人类致病菌中只检测到两种变体</a:t>
            </a: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66</a:t>
            </a:fld>
            <a:endParaRPr lang="zh-CN" altLang="en-US"/>
          </a:p>
        </p:txBody>
      </p:sp>
    </p:spTree>
    <p:extLst>
      <p:ext uri="{BB962C8B-B14F-4D97-AF65-F5344CB8AC3E}">
        <p14:creationId xmlns:p14="http://schemas.microsoft.com/office/powerpoint/2010/main" val="4310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从分离时间上来看，这些</a:t>
            </a:r>
            <a:r>
              <a:rPr lang="en-US" altLang="zh-CN" sz="1800" dirty="0">
                <a:latin typeface="Times New Roman" panose="02020603050405020304" pitchFamily="18" charset="0"/>
                <a:ea typeface="微软雅黑" panose="020B0503020204020204" pitchFamily="34" charset="-122"/>
                <a:cs typeface="+mn-ea"/>
                <a:sym typeface="+mn-lt"/>
              </a:rPr>
              <a:t>RATA</a:t>
            </a:r>
            <a:r>
              <a:rPr lang="zh-CN" altLang="en-US" sz="1800" dirty="0">
                <a:latin typeface="Times New Roman" panose="02020603050405020304" pitchFamily="18" charset="0"/>
                <a:ea typeface="微软雅黑" panose="020B0503020204020204" pitchFamily="34" charset="-122"/>
                <a:cs typeface="+mn-ea"/>
                <a:sym typeface="+mn-lt"/>
              </a:rPr>
              <a:t>阳性菌株最早可追溯到</a:t>
            </a:r>
            <a:r>
              <a:rPr lang="en-US" altLang="zh-CN" sz="1800" b="1" dirty="0">
                <a:latin typeface="Times New Roman" panose="02020603050405020304" pitchFamily="18" charset="0"/>
                <a:ea typeface="微软雅黑" panose="020B0503020204020204" pitchFamily="34" charset="-122"/>
                <a:cs typeface="+mn-ea"/>
                <a:sym typeface="+mn-lt"/>
              </a:rPr>
              <a:t>2007</a:t>
            </a:r>
            <a:r>
              <a:rPr lang="zh-CN" altLang="en-US" sz="1800" dirty="0">
                <a:latin typeface="Times New Roman" panose="02020603050405020304" pitchFamily="18" charset="0"/>
                <a:ea typeface="微软雅黑" panose="020B0503020204020204" pitchFamily="34" charset="-122"/>
                <a:cs typeface="+mn-ea"/>
                <a:sym typeface="+mn-lt"/>
              </a:rPr>
              <a:t>年</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是从中国浙江的呼吸道病患者痰液中分离。</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地理分布上来看，这些</a:t>
            </a:r>
            <a:r>
              <a:rPr lang="en-US" altLang="zh-CN" sz="1800" dirty="0">
                <a:latin typeface="Times New Roman" panose="02020603050405020304" pitchFamily="18" charset="0"/>
                <a:ea typeface="微软雅黑" panose="020B0503020204020204" pitchFamily="34" charset="-122"/>
                <a:cs typeface="+mn-ea"/>
                <a:sym typeface="+mn-lt"/>
              </a:rPr>
              <a:t>RATA</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阳性菌株主要分布在中国，</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北美洲</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欧洲地区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甚至</a:t>
            </a:r>
            <a:r>
              <a:rPr lang="zh-CN" altLang="en-US" sz="2800" b="0" i="0" dirty="0">
                <a:solidFill>
                  <a:srgbClr val="333333"/>
                </a:solidFill>
                <a:effectLst/>
                <a:latin typeface="Helvetica Neue"/>
              </a:rPr>
              <a:t>南太平</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洋均有分布</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值得注意的是，这些分离地点都位于海洋或者滨海城市，这可能和该基因的起源传播特点有关。</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67</a:t>
            </a:fld>
            <a:endParaRPr lang="zh-CN" altLang="en-US"/>
          </a:p>
        </p:txBody>
      </p:sp>
    </p:spTree>
    <p:extLst>
      <p:ext uri="{BB962C8B-B14F-4D97-AF65-F5344CB8AC3E}">
        <p14:creationId xmlns:p14="http://schemas.microsoft.com/office/powerpoint/2010/main" val="1520836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Helvetica Neue"/>
              </a:rPr>
              <a:t>为了探究</a:t>
            </a:r>
            <a:r>
              <a:rPr lang="en-US" altLang="zh-CN" sz="1200" dirty="0">
                <a:latin typeface="Times New Roman" panose="02020603050405020304" pitchFamily="18" charset="0"/>
                <a:cs typeface="+mn-ea"/>
                <a:sym typeface="+mn-lt"/>
              </a:rPr>
              <a:t>RATA</a:t>
            </a:r>
            <a:r>
              <a:rPr lang="zh-CN" altLang="en-US" sz="1200" dirty="0">
                <a:latin typeface="Times New Roman" panose="02020603050405020304" pitchFamily="18" charset="0"/>
                <a:cs typeface="+mn-ea"/>
                <a:sym typeface="+mn-lt"/>
              </a:rPr>
              <a:t>酶</a:t>
            </a:r>
            <a:r>
              <a:rPr lang="zh-CN" altLang="en-US" b="0" i="0" dirty="0">
                <a:solidFill>
                  <a:srgbClr val="333333"/>
                </a:solidFill>
                <a:effectLst/>
                <a:latin typeface="Helvetica Neue"/>
              </a:rPr>
              <a:t>可能的起源</a:t>
            </a:r>
            <a:r>
              <a:rPr lang="en-US" altLang="zh-CN" b="0" i="0" dirty="0">
                <a:solidFill>
                  <a:srgbClr val="333333"/>
                </a:solidFill>
                <a:effectLst/>
                <a:latin typeface="Helvetica Neue"/>
              </a:rPr>
              <a:t>, </a:t>
            </a:r>
            <a:r>
              <a:rPr lang="zh-CN" altLang="en-US" b="0" i="0" dirty="0">
                <a:solidFill>
                  <a:srgbClr val="333333"/>
                </a:solidFill>
                <a:effectLst/>
                <a:latin typeface="Helvetica Neue"/>
              </a:rPr>
              <a:t>我们对</a:t>
            </a:r>
            <a:r>
              <a:rPr lang="en-US" altLang="zh-CN" sz="1200" dirty="0">
                <a:latin typeface="Times New Roman" panose="02020603050405020304" pitchFamily="18" charset="0"/>
                <a:cs typeface="+mn-ea"/>
                <a:sym typeface="+mn-lt"/>
              </a:rPr>
              <a:t>RATA</a:t>
            </a:r>
            <a:r>
              <a:rPr lang="zh-CN" altLang="en-US" b="0" i="0" dirty="0">
                <a:solidFill>
                  <a:srgbClr val="333333"/>
                </a:solidFill>
                <a:effectLst/>
                <a:latin typeface="Helvetica Neue"/>
              </a:rPr>
              <a:t>阳性菌株的物种分布和基因组特征进行了详细分析。</a:t>
            </a:r>
            <a:endParaRPr lang="en-US" altLang="zh-CN" b="0" i="0" dirty="0">
              <a:solidFill>
                <a:srgbClr val="333333"/>
              </a:solidFill>
              <a:effectLst/>
              <a:latin typeface="Helvetica Neue"/>
            </a:endParaRPr>
          </a:p>
          <a:p>
            <a:r>
              <a:rPr lang="en-US" altLang="zh-CN" sz="1200" dirty="0">
                <a:latin typeface="Times New Roman" panose="02020603050405020304" pitchFamily="18" charset="0"/>
                <a:cs typeface="+mn-ea"/>
                <a:sym typeface="+mn-lt"/>
              </a:rPr>
              <a:t>RATA</a:t>
            </a:r>
            <a:r>
              <a:rPr lang="zh-CN" altLang="en-US" b="0" i="0" dirty="0">
                <a:solidFill>
                  <a:srgbClr val="333333"/>
                </a:solidFill>
                <a:effectLst/>
                <a:latin typeface="Helvetica Neue"/>
              </a:rPr>
              <a:t>只在革兰氏阴性菌株存在。并且仅在拟杆菌门中检测到。</a:t>
            </a:r>
            <a:endParaRPr lang="en-US" altLang="zh-CN"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mn-ea"/>
                <a:sym typeface="+mn-lt"/>
              </a:rPr>
              <a:t>RATA</a:t>
            </a:r>
            <a:r>
              <a:rPr lang="zh-CN" altLang="en-US" sz="1200" dirty="0">
                <a:latin typeface="Times New Roman" panose="02020603050405020304" pitchFamily="18" charset="0"/>
                <a:ea typeface="微软雅黑" panose="020B0503020204020204" pitchFamily="34" charset="-122"/>
                <a:cs typeface="+mn-ea"/>
                <a:sym typeface="+mn-lt"/>
              </a:rPr>
              <a:t>基因阳性菌株主要分布于威克斯菌科、黄杆菌科和鞘氨醇杆菌科</a:t>
            </a:r>
            <a:r>
              <a:rPr lang="en-US" altLang="zh-CN" sz="1200" dirty="0" err="1">
                <a:latin typeface="Times New Roman" panose="02020603050405020304" pitchFamily="18" charset="0"/>
                <a:ea typeface="微软雅黑" panose="020B0503020204020204" pitchFamily="34" charset="-122"/>
                <a:cs typeface="+mn-ea"/>
                <a:sym typeface="+mn-lt"/>
              </a:rPr>
              <a:t>Sphingobacteriia</a:t>
            </a:r>
            <a:r>
              <a:rPr lang="zh-CN" altLang="en-US" sz="1200" dirty="0">
                <a:latin typeface="Times New Roman" panose="02020603050405020304" pitchFamily="18" charset="0"/>
                <a:ea typeface="微软雅黑" panose="020B0503020204020204" pitchFamily="34" charset="-122"/>
                <a:cs typeface="+mn-ea"/>
                <a:sym typeface="+mn-lt"/>
              </a:rPr>
              <a:t>。</a:t>
            </a:r>
            <a:r>
              <a:rPr lang="en-US" altLang="zh-CN" sz="1200" dirty="0" err="1">
                <a:latin typeface="Times New Roman" panose="02020603050405020304" pitchFamily="18" charset="0"/>
                <a:ea typeface="微软雅黑" panose="020B0503020204020204" pitchFamily="34" charset="-122"/>
                <a:cs typeface="+mn-ea"/>
                <a:sym typeface="+mn-lt"/>
              </a:rPr>
              <a:t>Chitinophagia</a:t>
            </a:r>
            <a:r>
              <a:rPr lang="zh-CN" altLang="en-US" b="0" i="0" dirty="0">
                <a:solidFill>
                  <a:srgbClr val="000000"/>
                </a:solidFill>
                <a:effectLst/>
                <a:highlight>
                  <a:srgbClr val="FFFFFF"/>
                </a:highlight>
                <a:latin typeface="Gilroy"/>
              </a:rPr>
              <a:t>鞘氨醇杆菌科</a:t>
            </a:r>
            <a:endParaRPr lang="en-US" altLang="zh-CN" sz="1200" dirty="0">
              <a:latin typeface="Times New Roman" panose="02020603050405020304" pitchFamily="18" charset="0"/>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微软雅黑" panose="020B0503020204020204" pitchFamily="34" charset="-122"/>
                <a:cs typeface="+mn-ea"/>
                <a:sym typeface="+mn-lt"/>
              </a:rPr>
              <a:t>其中威克斯菌科的鸭疫里默氏菌是检出数量最多的物种。</a:t>
            </a:r>
            <a:endParaRPr lang="en-US" altLang="zh-CN" sz="1200" dirty="0">
              <a:latin typeface="Times New Roman" panose="02020603050405020304" pitchFamily="18" charset="0"/>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latin typeface="Times New Roman" panose="02020603050405020304" pitchFamily="18" charset="0"/>
                <a:ea typeface="微软雅黑" panose="020B0503020204020204" pitchFamily="34" charset="-122"/>
                <a:cs typeface="+mn-ea"/>
                <a:sym typeface="+mn-lt"/>
              </a:rPr>
              <a:t>Cytophagia</a:t>
            </a:r>
            <a:r>
              <a:rPr lang="zh-CN" altLang="en-US" sz="1200" dirty="0">
                <a:latin typeface="Times New Roman" panose="02020603050405020304" pitchFamily="18" charset="0"/>
                <a:ea typeface="微软雅黑" panose="020B0503020204020204" pitchFamily="34" charset="-122"/>
                <a:cs typeface="+mn-ea"/>
                <a:sym typeface="+mn-lt"/>
              </a:rPr>
              <a:t>噬纤维菌</a:t>
            </a:r>
            <a:endParaRPr lang="en-US" altLang="zh-CN" sz="1200" dirty="0">
              <a:latin typeface="Times New Roman" panose="02020603050405020304" pitchFamily="18" charset="0"/>
              <a:ea typeface="微软雅黑" panose="020B0503020204020204" pitchFamily="34" charset="-122"/>
              <a:cs typeface="+mn-ea"/>
              <a:sym typeface="+mn-lt"/>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68</a:t>
            </a:fld>
            <a:endParaRPr lang="zh-CN" altLang="en-US"/>
          </a:p>
        </p:txBody>
      </p:sp>
    </p:spTree>
    <p:extLst>
      <p:ext uri="{BB962C8B-B14F-4D97-AF65-F5344CB8AC3E}">
        <p14:creationId xmlns:p14="http://schemas.microsoft.com/office/powerpoint/2010/main" val="137840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dirty="0">
                <a:solidFill>
                  <a:srgbClr val="002060"/>
                </a:solidFill>
                <a:effectLst/>
                <a:latin typeface="微软雅黑" panose="020B0503020204020204" pitchFamily="34" charset="-122"/>
                <a:ea typeface="微软雅黑" panose="020B0503020204020204" pitchFamily="34" charset="-122"/>
              </a:rPr>
              <a:t>人专用抗生素：</a:t>
            </a:r>
            <a:r>
              <a:rPr kumimoji="1" lang="zh-CN" altLang="zh-CN" sz="1200" b="1" i="0" u="none" strike="noStrike" kern="1200" dirty="0">
                <a:solidFill>
                  <a:srgbClr val="002060"/>
                </a:solidFill>
                <a:effectLst/>
                <a:latin typeface="微软雅黑" panose="020B0503020204020204" pitchFamily="34" charset="-122"/>
                <a:ea typeface="微软雅黑" panose="020B0503020204020204" pitchFamily="34" charset="-122"/>
              </a:rPr>
              <a:t>利福平、利萘唑胺、</a:t>
            </a:r>
            <a:r>
              <a:rPr kumimoji="1" lang="zh-CN" altLang="zh-CN" sz="12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阿奇霉素</a:t>
            </a:r>
            <a:r>
              <a:rPr kumimoji="1" lang="zh-CN" altLang="zh-CN" sz="1200" b="1" i="0" u="none" strike="noStrike" kern="1200" dirty="0">
                <a:solidFill>
                  <a:srgbClr val="002060"/>
                </a:solidFill>
                <a:effectLst/>
                <a:latin typeface="微软雅黑" panose="020B0503020204020204" pitchFamily="34" charset="-122"/>
                <a:ea typeface="微软雅黑" panose="020B0503020204020204" pitchFamily="34" charset="-122"/>
              </a:rPr>
              <a:t>、</a:t>
            </a:r>
            <a:r>
              <a:rPr kumimoji="1" lang="zh-CN" altLang="zh-CN" sz="12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亚胺培南</a:t>
            </a:r>
            <a:r>
              <a:rPr kumimoji="1" lang="zh-CN" altLang="zh-CN" sz="1200" b="1" i="0" u="none" strike="noStrike" kern="1200" dirty="0">
                <a:solidFill>
                  <a:srgbClr val="002060"/>
                </a:solidFill>
                <a:effectLst/>
                <a:latin typeface="微软雅黑" panose="020B0503020204020204" pitchFamily="34" charset="-122"/>
                <a:ea typeface="微软雅黑" panose="020B0503020204020204" pitchFamily="34" charset="-122"/>
              </a:rPr>
              <a:t>、</a:t>
            </a:r>
            <a:r>
              <a:rPr kumimoji="1" lang="zh-CN" altLang="zh-CN" sz="12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头孢噻肟</a:t>
            </a:r>
            <a:r>
              <a:rPr kumimoji="1" lang="zh-CN" altLang="zh-CN" sz="1200" b="1" i="0" u="none" strike="noStrike" kern="1200" dirty="0">
                <a:solidFill>
                  <a:srgbClr val="002060"/>
                </a:solidFill>
                <a:effectLst/>
                <a:latin typeface="微软雅黑" panose="020B0503020204020204" pitchFamily="34" charset="-122"/>
                <a:ea typeface="微软雅黑" panose="020B0503020204020204" pitchFamily="34" charset="-122"/>
              </a:rPr>
              <a:t>、头孢曲松、</a:t>
            </a:r>
            <a:r>
              <a:rPr kumimoji="1" lang="zh-CN" altLang="zh-CN" sz="12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氧氟沙星</a:t>
            </a:r>
            <a:r>
              <a:rPr kumimoji="1" lang="zh-CN" altLang="zh-CN" sz="1200" b="1" i="0" u="none" strike="noStrike" kern="1200" dirty="0">
                <a:solidFill>
                  <a:srgbClr val="002060"/>
                </a:solidFill>
                <a:effectLst/>
                <a:latin typeface="微软雅黑" panose="020B0503020204020204" pitchFamily="34" charset="-122"/>
                <a:ea typeface="微软雅黑" panose="020B0503020204020204" pitchFamily="34" charset="-122"/>
              </a:rPr>
              <a:t>，等</a:t>
            </a:r>
            <a:r>
              <a:rPr lang="en-US" altLang="zh-CN" sz="1200" b="1" i="0" u="none" strike="noStrike" kern="100" dirty="0">
                <a:solidFill>
                  <a:srgbClr val="002060"/>
                </a:solidFill>
                <a:effectLst/>
                <a:latin typeface="微软雅黑" panose="020B0503020204020204" pitchFamily="34" charset="-122"/>
                <a:ea typeface="微软雅黑" panose="020B0503020204020204" pitchFamily="34" charset="-122"/>
              </a:rPr>
              <a:t> </a:t>
            </a:r>
            <a:endParaRPr lang="zh-CN" altLang="zh-CN" sz="1200" b="0" i="0" u="none" strike="noStrike" dirty="0">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5</a:t>
            </a:fld>
            <a:endParaRPr lang="zh-CN" altLang="en-US"/>
          </a:p>
        </p:txBody>
      </p:sp>
    </p:spTree>
    <p:extLst>
      <p:ext uri="{BB962C8B-B14F-4D97-AF65-F5344CB8AC3E}">
        <p14:creationId xmlns:p14="http://schemas.microsoft.com/office/powerpoint/2010/main" val="2100276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00000"/>
              </a:lnSpc>
              <a:spcBef>
                <a:spcPts val="0"/>
              </a:spcBef>
              <a:spcAft>
                <a:spcPts val="1800"/>
              </a:spcAft>
              <a:buFont typeface="Wingdings" panose="05000000000000000000" pitchFamily="2" charset="2"/>
              <a:buNone/>
            </a:pPr>
            <a:r>
              <a:rPr lang="zh-CN" altLang="en-US" b="0" dirty="0"/>
              <a:t>从遗传特征来看，</a:t>
            </a:r>
            <a:r>
              <a:rPr lang="en-US" altLang="zh-CN" sz="1200" b="0" i="0" dirty="0">
                <a:latin typeface="Times New Roman" panose="02020603050405020304" pitchFamily="18" charset="0"/>
                <a:ea typeface="微软雅黑" panose="020B0503020204020204" pitchFamily="34" charset="-122"/>
                <a:cs typeface="+mn-ea"/>
                <a:sym typeface="+mn-lt"/>
              </a:rPr>
              <a:t>RATA</a:t>
            </a:r>
            <a:r>
              <a:rPr lang="zh-CN" altLang="en-US" sz="1200" b="0" dirty="0">
                <a:latin typeface="Times New Roman" panose="02020603050405020304" pitchFamily="18" charset="0"/>
                <a:ea typeface="微软雅黑" panose="020B0503020204020204" pitchFamily="34" charset="-122"/>
                <a:cs typeface="+mn-ea"/>
                <a:sym typeface="+mn-lt"/>
              </a:rPr>
              <a:t>基因的</a:t>
            </a:r>
            <a:r>
              <a:rPr lang="en-US" altLang="zh-CN" sz="1200" b="0" dirty="0">
                <a:latin typeface="Times New Roman" panose="02020603050405020304" pitchFamily="18" charset="0"/>
                <a:ea typeface="微软雅黑" panose="020B0503020204020204" pitchFamily="34" charset="-122"/>
                <a:cs typeface="+mn-ea"/>
                <a:sym typeface="+mn-lt"/>
              </a:rPr>
              <a:t>GC</a:t>
            </a:r>
            <a:r>
              <a:rPr lang="zh-CN" altLang="en-US" sz="1200" b="0" dirty="0">
                <a:latin typeface="Times New Roman" panose="02020603050405020304" pitchFamily="18" charset="0"/>
                <a:ea typeface="微软雅黑" panose="020B0503020204020204" pitchFamily="34" charset="-122"/>
                <a:cs typeface="+mn-ea"/>
                <a:sym typeface="+mn-lt"/>
              </a:rPr>
              <a:t>含量为</a:t>
            </a:r>
            <a:r>
              <a:rPr lang="en-US" altLang="zh-CN" b="0" i="0" dirty="0">
                <a:solidFill>
                  <a:srgbClr val="1F1F1F"/>
                </a:solidFill>
                <a:effectLst/>
                <a:latin typeface="ElsevierGulliver"/>
              </a:rPr>
              <a:t>33.77 %</a:t>
            </a:r>
            <a:r>
              <a:rPr lang="zh-CN" altLang="en-US" sz="1200" b="0" dirty="0">
                <a:latin typeface="Times New Roman" panose="02020603050405020304" pitchFamily="18" charset="0"/>
                <a:ea typeface="微软雅黑" panose="020B0503020204020204" pitchFamily="34" charset="-122"/>
                <a:cs typeface="+mn-ea"/>
                <a:sym typeface="+mn-lt"/>
              </a:rPr>
              <a:t>和</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lt"/>
              </a:rPr>
              <a:t>海水杆菌属</a:t>
            </a:r>
            <a:r>
              <a:rPr lang="en-US" altLang="zh-CN" sz="1200" b="0" dirty="0">
                <a:latin typeface="Times New Roman" panose="02020603050405020304" pitchFamily="18" charset="0"/>
                <a:ea typeface="微软雅黑" panose="020B0503020204020204" pitchFamily="34" charset="-122"/>
                <a:cs typeface="+mn-ea"/>
                <a:sym typeface="+mn-lt"/>
              </a:rPr>
              <a:t>GC</a:t>
            </a:r>
            <a:r>
              <a:rPr lang="zh-CN" altLang="en-US" sz="1200" b="0" dirty="0">
                <a:latin typeface="Times New Roman" panose="02020603050405020304" pitchFamily="18" charset="0"/>
                <a:ea typeface="微软雅黑" panose="020B0503020204020204" pitchFamily="34" charset="-122"/>
                <a:cs typeface="+mn-ea"/>
                <a:sym typeface="+mn-lt"/>
              </a:rPr>
              <a:t>含量接近</a:t>
            </a:r>
            <a:endParaRPr lang="en-US" altLang="zh-CN" sz="1200" b="0" dirty="0">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None/>
            </a:pPr>
            <a:r>
              <a:rPr lang="zh-CN" altLang="en-US" sz="1200" b="0" dirty="0">
                <a:latin typeface="Times New Roman" panose="02020603050405020304" pitchFamily="18" charset="0"/>
                <a:ea typeface="微软雅黑" panose="020B0503020204020204" pitchFamily="34" charset="-122"/>
                <a:cs typeface="+mn-ea"/>
                <a:sym typeface="+mn-lt"/>
              </a:rPr>
              <a:t>此外从系统发育上来看，</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lt"/>
              </a:rPr>
              <a:t>海水杆菌属</a:t>
            </a:r>
            <a:r>
              <a:rPr lang="zh-CN" altLang="en-US" sz="1200" b="0" dirty="0">
                <a:latin typeface="Times New Roman" panose="02020603050405020304" pitchFamily="18" charset="0"/>
                <a:ea typeface="微软雅黑" panose="020B0503020204020204" pitchFamily="34" charset="-122"/>
                <a:cs typeface="+mn-ea"/>
                <a:sym typeface="+mn-lt"/>
              </a:rPr>
              <a:t>中的</a:t>
            </a:r>
            <a:r>
              <a:rPr lang="en-US" altLang="zh-CN" sz="1200" b="0" i="0" dirty="0">
                <a:latin typeface="Times New Roman" panose="02020603050405020304" pitchFamily="18" charset="0"/>
                <a:ea typeface="微软雅黑" panose="020B0503020204020204" pitchFamily="34" charset="-122"/>
                <a:cs typeface="+mn-ea"/>
                <a:sym typeface="+mn-lt"/>
              </a:rPr>
              <a:t>RATA</a:t>
            </a:r>
            <a:r>
              <a:rPr lang="zh-CN" altLang="en-US" sz="1200" b="0" dirty="0">
                <a:latin typeface="Times New Roman" panose="02020603050405020304" pitchFamily="18" charset="0"/>
                <a:ea typeface="微软雅黑" panose="020B0503020204020204" pitchFamily="34" charset="-122"/>
                <a:cs typeface="+mn-ea"/>
                <a:sym typeface="+mn-lt"/>
              </a:rPr>
              <a:t>基因多样性最高，</a:t>
            </a:r>
            <a:endParaRPr lang="en-US" altLang="zh-CN" sz="1200" b="0" dirty="0">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None/>
            </a:pPr>
            <a:r>
              <a:rPr lang="zh-CN" altLang="en-US" sz="1200" b="0" dirty="0">
                <a:latin typeface="Times New Roman" panose="02020603050405020304" pitchFamily="18" charset="0"/>
                <a:ea typeface="微软雅黑" panose="020B0503020204020204" pitchFamily="34" charset="-122"/>
                <a:cs typeface="+mn-ea"/>
                <a:sym typeface="+mn-lt"/>
              </a:rPr>
              <a:t>并且这些</a:t>
            </a:r>
            <a:r>
              <a:rPr lang="en-US" altLang="zh-CN" sz="1200" b="0" i="0" dirty="0">
                <a:latin typeface="Times New Roman" panose="02020603050405020304" pitchFamily="18" charset="0"/>
                <a:ea typeface="微软雅黑" panose="020B0503020204020204" pitchFamily="34" charset="-122"/>
                <a:cs typeface="+mn-ea"/>
                <a:sym typeface="+mn-lt"/>
              </a:rPr>
              <a:t>RATA</a:t>
            </a:r>
            <a:r>
              <a:rPr lang="zh-CN" altLang="en-US" sz="1200" b="0" dirty="0">
                <a:latin typeface="Times New Roman" panose="02020603050405020304" pitchFamily="18" charset="0"/>
                <a:ea typeface="微软雅黑" panose="020B0503020204020204" pitchFamily="34" charset="-122"/>
                <a:cs typeface="+mn-ea"/>
                <a:sym typeface="+mn-lt"/>
              </a:rPr>
              <a:t>基因都具有相对稳定的遗传环境，符合基因起源物种的基本特征。</a:t>
            </a:r>
            <a:endParaRPr lang="en-US" altLang="zh-CN" sz="1200" b="0" dirty="0">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None/>
            </a:pPr>
            <a:r>
              <a:rPr lang="zh-CN" altLang="en-US" b="0" dirty="0"/>
              <a:t>这些结果表明来源于环境的</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lt"/>
              </a:rPr>
              <a:t>海水杆菌属</a:t>
            </a:r>
            <a:r>
              <a:rPr lang="zh-CN" altLang="en-US" sz="1200" b="0" dirty="0">
                <a:latin typeface="Times New Roman" panose="02020603050405020304" pitchFamily="18" charset="0"/>
                <a:ea typeface="微软雅黑" panose="020B0503020204020204" pitchFamily="34" charset="-122"/>
                <a:cs typeface="+mn-ea"/>
                <a:sym typeface="+mn-lt"/>
              </a:rPr>
              <a:t>物种可能是</a:t>
            </a:r>
            <a:r>
              <a:rPr lang="en-US" altLang="zh-CN" sz="1200" b="1"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1200" b="1"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1200" b="0" dirty="0">
                <a:latin typeface="Times New Roman" panose="02020603050405020304" pitchFamily="18" charset="0"/>
                <a:ea typeface="微软雅黑" panose="020B0503020204020204" pitchFamily="34" charset="-122"/>
                <a:cs typeface="+mn-ea"/>
                <a:sym typeface="+mn-lt"/>
              </a:rPr>
              <a:t>的潜在祖先来源</a:t>
            </a:r>
            <a:endParaRPr lang="zh-CN" altLang="en-US" b="0"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69</a:t>
            </a:fld>
            <a:endParaRPr lang="zh-CN" altLang="en-US"/>
          </a:p>
        </p:txBody>
      </p:sp>
    </p:spTree>
    <p:extLst>
      <p:ext uri="{BB962C8B-B14F-4D97-AF65-F5344CB8AC3E}">
        <p14:creationId xmlns:p14="http://schemas.microsoft.com/office/powerpoint/2010/main" val="1542662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通过对</a:t>
            </a:r>
            <a:r>
              <a:rPr lang="en-US" altLang="zh-CN" dirty="0"/>
              <a:t>RATA</a:t>
            </a:r>
            <a:r>
              <a:rPr lang="zh-CN" altLang="en-US" dirty="0"/>
              <a:t>基因的遗传环境分析，我们发现在主要携带物种鸭疫里默氏菌中，</a:t>
            </a:r>
            <a:r>
              <a:rPr lang="en-US" altLang="zh-CN" sz="1200"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1200"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1200" dirty="0">
                <a:latin typeface="Times New Roman" panose="02020603050405020304" pitchFamily="18" charset="0"/>
                <a:ea typeface="微软雅黑" panose="020B0503020204020204" pitchFamily="34" charset="-122"/>
                <a:cs typeface="+mn-ea"/>
                <a:sym typeface="+mn-lt"/>
              </a:rPr>
              <a:t>基因与多种耐药基因共现，形成一个耐药基因簇。</a:t>
            </a:r>
            <a:endParaRPr lang="en-US" altLang="zh-CN" sz="1200" dirty="0">
              <a:latin typeface="Times New Roman" panose="02020603050405020304" pitchFamily="18" charset="0"/>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在部分物种中</a:t>
            </a:r>
            <a:r>
              <a:rPr lang="en-US" altLang="zh-CN" dirty="0"/>
              <a:t>RATA</a:t>
            </a:r>
            <a:r>
              <a:rPr lang="zh-CN" altLang="en-US" dirty="0"/>
              <a:t>基因与</a:t>
            </a:r>
            <a:r>
              <a:rPr lang="zh-CN" altLang="en-US" sz="1200" dirty="0">
                <a:latin typeface="Times New Roman" panose="02020603050405020304" pitchFamily="18" charset="0"/>
                <a:ea typeface="微软雅黑" panose="020B0503020204020204" pitchFamily="34" charset="-122"/>
                <a:cs typeface="+mn-ea"/>
                <a:sym typeface="+mn-lt"/>
              </a:rPr>
              <a:t>插入序列（</a:t>
            </a:r>
            <a:r>
              <a:rPr lang="en-US" altLang="zh-CN" sz="1200" dirty="0">
                <a:latin typeface="Times New Roman" panose="02020603050405020304" pitchFamily="18" charset="0"/>
                <a:ea typeface="微软雅黑" panose="020B0503020204020204" pitchFamily="34" charset="-122"/>
                <a:cs typeface="+mn-ea"/>
                <a:sym typeface="+mn-lt"/>
              </a:rPr>
              <a:t>IS</a:t>
            </a:r>
            <a:r>
              <a:rPr lang="zh-CN" altLang="en-US" sz="1200" dirty="0">
                <a:latin typeface="Times New Roman" panose="02020603050405020304" pitchFamily="18" charset="0"/>
                <a:ea typeface="微软雅黑" panose="020B0503020204020204" pitchFamily="34" charset="-122"/>
                <a:cs typeface="+mn-ea"/>
                <a:sym typeface="+mn-lt"/>
              </a:rPr>
              <a:t>）和转座子紧密关联，这表明</a:t>
            </a:r>
            <a:r>
              <a:rPr lang="en-US" altLang="zh-CN" sz="1200"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1200"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1200" dirty="0">
                <a:latin typeface="Times New Roman" panose="02020603050405020304" pitchFamily="18" charset="0"/>
                <a:ea typeface="微软雅黑" panose="020B0503020204020204" pitchFamily="34" charset="-122"/>
                <a:cs typeface="+mn-ea"/>
                <a:sym typeface="+mn-lt"/>
              </a:rPr>
              <a:t>基因传播可能与这两种移动原件相关。</a:t>
            </a:r>
            <a:endParaRPr lang="en-US" altLang="zh-CN" sz="1200" dirty="0">
              <a:latin typeface="Times New Roman" panose="02020603050405020304" pitchFamily="18" charset="0"/>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Times New Roman" panose="02020603050405020304" pitchFamily="18" charset="0"/>
                <a:ea typeface="微软雅黑" panose="020B0503020204020204" pitchFamily="34" charset="-122"/>
                <a:cs typeface="+mn-ea"/>
                <a:sym typeface="+mn-lt"/>
              </a:rPr>
              <a:t>此外我们通过实验证实在鸭疫里默氏菌中</a:t>
            </a:r>
            <a:r>
              <a:rPr lang="en-US" altLang="zh-CN" sz="1800" i="1" kern="1200" dirty="0" err="1">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bla</a:t>
            </a:r>
            <a:r>
              <a:rPr lang="en-US" altLang="zh-CN" sz="1800" kern="1200" baseline="-25000" dirty="0" err="1">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RATA</a:t>
            </a:r>
            <a:r>
              <a:rPr lang="zh-CN" altLang="zh-CN" sz="1800" kern="1200" dirty="0">
                <a:solidFill>
                  <a:srgbClr val="000000"/>
                </a:solidFill>
                <a:effectLst/>
                <a:latin typeface="Times New Roman" panose="02020603050405020304" pitchFamily="18" charset="0"/>
                <a:ea typeface="微软雅黑" panose="020B0503020204020204" pitchFamily="34" charset="-122"/>
                <a:cs typeface="宋体" panose="02010600030101010101" pitchFamily="2" charset="-122"/>
              </a:rPr>
              <a:t>基因</a:t>
            </a:r>
            <a:r>
              <a:rPr lang="zh-CN" altLang="en-US" sz="1800" kern="1200" dirty="0">
                <a:solidFill>
                  <a:srgbClr val="000000"/>
                </a:solidFill>
                <a:effectLst/>
                <a:latin typeface="Times New Roman" panose="02020603050405020304" pitchFamily="18" charset="0"/>
                <a:ea typeface="微软雅黑" panose="020B0503020204020204" pitchFamily="34" charset="-122"/>
                <a:cs typeface="宋体" panose="02010600030101010101" pitchFamily="2" charset="-122"/>
              </a:rPr>
              <a:t>可以通过</a:t>
            </a:r>
            <a:r>
              <a:rPr lang="zh-CN" altLang="en-US" sz="1200" dirty="0">
                <a:latin typeface="Times New Roman" panose="02020603050405020304" pitchFamily="18" charset="0"/>
                <a:ea typeface="微软雅黑" panose="020B0503020204020204" pitchFamily="34" charset="-122"/>
                <a:cs typeface="+mn-ea"/>
                <a:sym typeface="+mn-lt"/>
              </a:rPr>
              <a:t>自然转化方式在菌株之间横向转移</a:t>
            </a:r>
            <a:r>
              <a:rPr lang="zh-CN" altLang="en-US" dirty="0"/>
              <a:t>。</a:t>
            </a:r>
            <a:endParaRPr lang="en-US" altLang="zh-CN" sz="1200" dirty="0">
              <a:latin typeface="Times New Roman" panose="02020603050405020304" pitchFamily="18" charset="0"/>
              <a:ea typeface="微软雅黑" panose="020B0503020204020204" pitchFamily="34" charset="-122"/>
              <a:cs typeface="+mn-ea"/>
              <a:sym typeface="+mn-lt"/>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70</a:t>
            </a:fld>
            <a:endParaRPr lang="zh-CN" altLang="en-US"/>
          </a:p>
        </p:txBody>
      </p:sp>
    </p:spTree>
    <p:extLst>
      <p:ext uri="{BB962C8B-B14F-4D97-AF65-F5344CB8AC3E}">
        <p14:creationId xmlns:p14="http://schemas.microsoft.com/office/powerpoint/2010/main" val="978315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C00000"/>
                </a:solidFill>
                <a:effectLst/>
                <a:latin typeface="-apple-system"/>
              </a:rPr>
              <a:t>这项研究在鸭疫里默氏菌中鉴定了一种</a:t>
            </a:r>
            <a:r>
              <a:rPr lang="zh-CN" altLang="en-US" sz="1200" dirty="0">
                <a:latin typeface="Times New Roman" panose="02020603050405020304" pitchFamily="18" charset="0"/>
                <a:ea typeface="微软雅黑" panose="020B0503020204020204" pitchFamily="34" charset="-122"/>
                <a:cs typeface="+mn-ea"/>
                <a:sym typeface="+mn-lt"/>
              </a:rPr>
              <a:t>新型碳青霉烯酶</a:t>
            </a:r>
            <a:r>
              <a:rPr lang="en-US" altLang="zh-CN" sz="1200" dirty="0">
                <a:latin typeface="Times New Roman" panose="02020603050405020304" pitchFamily="18" charset="0"/>
                <a:ea typeface="微软雅黑" panose="020B0503020204020204" pitchFamily="34" charset="-122"/>
                <a:cs typeface="+mn-ea"/>
                <a:sym typeface="+mn-lt"/>
              </a:rPr>
              <a:t>RATA</a:t>
            </a:r>
            <a:endParaRPr lang="en-US" altLang="zh-CN" b="0" i="0" dirty="0">
              <a:solidFill>
                <a:srgbClr val="D2D0CE"/>
              </a:solidFill>
              <a:effectLst/>
              <a:latin typeface="-apple-system"/>
            </a:endParaRPr>
          </a:p>
          <a:p>
            <a:pPr algn="l">
              <a:buFontTx/>
              <a:buNone/>
            </a:pPr>
            <a:r>
              <a:rPr lang="en-US" altLang="zh-CN" b="0" i="0" dirty="0">
                <a:solidFill>
                  <a:srgbClr val="D2D0CE"/>
                </a:solidFill>
                <a:effectLst/>
                <a:latin typeface="-apple-system"/>
              </a:rPr>
              <a:t>RATA</a:t>
            </a:r>
            <a:r>
              <a:rPr lang="zh-CN" altLang="en-US" b="0" i="0" dirty="0">
                <a:solidFill>
                  <a:srgbClr val="D2D0CE"/>
                </a:solidFill>
                <a:effectLst/>
                <a:latin typeface="-apple-system"/>
              </a:rPr>
              <a:t>基因在多种生态位中广泛存在，主要是环境来源。海洋</a:t>
            </a:r>
            <a:r>
              <a:rPr lang="zh-CN" altLang="en-US" b="0" i="0" dirty="0">
                <a:solidFill>
                  <a:srgbClr val="333333"/>
                </a:solidFill>
                <a:effectLst/>
                <a:latin typeface="Helvetica Neue"/>
              </a:rPr>
              <a:t>环境中的</a:t>
            </a:r>
            <a:r>
              <a:rPr lang="zh-CN" altLang="en-US" sz="1200" dirty="0">
                <a:latin typeface="Times New Roman" panose="02020603050405020304" pitchFamily="18" charset="0"/>
                <a:ea typeface="微软雅黑" panose="020B0503020204020204" pitchFamily="34" charset="-122"/>
                <a:cs typeface="+mn-ea"/>
                <a:sym typeface="+mn-lt"/>
              </a:rPr>
              <a:t>海水杆属物种</a:t>
            </a:r>
            <a:r>
              <a:rPr lang="zh-CN" altLang="en-US" b="0" i="0" dirty="0">
                <a:solidFill>
                  <a:srgbClr val="333333"/>
                </a:solidFill>
                <a:effectLst/>
                <a:latin typeface="Helvetica Neue"/>
              </a:rPr>
              <a:t>可能是</a:t>
            </a:r>
            <a:r>
              <a:rPr lang="en-US" altLang="zh-CN" b="0" i="0" dirty="0">
                <a:solidFill>
                  <a:srgbClr val="333333"/>
                </a:solidFill>
                <a:effectLst/>
                <a:latin typeface="Helvetica Neue"/>
              </a:rPr>
              <a:t>RATA</a:t>
            </a:r>
            <a:r>
              <a:rPr lang="zh-CN" altLang="en-US" b="0" i="0" dirty="0">
                <a:solidFill>
                  <a:srgbClr val="333333"/>
                </a:solidFill>
                <a:effectLst/>
                <a:latin typeface="Helvetica Neue"/>
              </a:rPr>
              <a:t>的祖先来源，</a:t>
            </a:r>
            <a:endParaRPr lang="en-US" altLang="zh-CN" b="0" i="0" dirty="0">
              <a:solidFill>
                <a:srgbClr val="333333"/>
              </a:solidFill>
              <a:effectLst/>
              <a:latin typeface="Helvetica Neue"/>
            </a:endParaRPr>
          </a:p>
          <a:p>
            <a:pPr algn="l">
              <a:buFontTx/>
              <a:buNone/>
            </a:pPr>
            <a:r>
              <a:rPr lang="zh-CN" altLang="en-US" sz="1200" dirty="0">
                <a:latin typeface="Times New Roman" panose="02020603050405020304" pitchFamily="18" charset="0"/>
                <a:ea typeface="微软雅黑" panose="020B0503020204020204" pitchFamily="34" charset="-122"/>
                <a:cs typeface="+mn-ea"/>
                <a:sym typeface="+mn-lt"/>
              </a:rPr>
              <a:t>该基因已经实现由海洋环境向陆地致病菌的横向转移。</a:t>
            </a:r>
            <a:endParaRPr lang="en-US" altLang="zh-CN" b="0" i="0" dirty="0">
              <a:solidFill>
                <a:srgbClr val="333333"/>
              </a:solidFill>
              <a:effectLst/>
              <a:latin typeface="Helvetica Neue"/>
            </a:endParaRPr>
          </a:p>
          <a:p>
            <a:pPr algn="l">
              <a:buFontTx/>
              <a:buNone/>
            </a:pPr>
            <a:r>
              <a:rPr lang="zh-CN" altLang="en-US" b="0" i="0" dirty="0">
                <a:solidFill>
                  <a:srgbClr val="333333"/>
                </a:solidFill>
                <a:effectLst/>
                <a:latin typeface="Helvetica Neue"/>
              </a:rPr>
              <a:t>鉴于该基因的全球传播特征和碳青霉烯类药物水解活性，未来应该持续监测这种</a:t>
            </a:r>
            <a:r>
              <a:rPr lang="en-US" altLang="zh-CN" b="0" i="0" dirty="0">
                <a:solidFill>
                  <a:srgbClr val="333333"/>
                </a:solidFill>
                <a:effectLst/>
                <a:latin typeface="Helvetica Neue"/>
              </a:rPr>
              <a:t>RATA</a:t>
            </a:r>
            <a:r>
              <a:rPr lang="zh-CN" altLang="en-US" b="0" i="0" dirty="0">
                <a:solidFill>
                  <a:srgbClr val="333333"/>
                </a:solidFill>
                <a:effectLst/>
                <a:latin typeface="Helvetica Neue"/>
              </a:rPr>
              <a:t>基因的传播和流行情况。</a:t>
            </a:r>
            <a:endParaRPr lang="en-US" altLang="zh-CN" b="0" i="0" dirty="0">
              <a:solidFill>
                <a:srgbClr val="333333"/>
              </a:solidFill>
              <a:effectLst/>
              <a:latin typeface="Helvetica Neue"/>
            </a:endParaRPr>
          </a:p>
          <a:p>
            <a:pPr algn="l">
              <a:buFontTx/>
              <a:buNone/>
            </a:pPr>
            <a:endParaRPr lang="en-US" altLang="zh-CN" b="0" i="0" dirty="0">
              <a:solidFill>
                <a:srgbClr val="333333"/>
              </a:solidFill>
              <a:effectLst/>
              <a:latin typeface="Helvetica Neue"/>
            </a:endParaRPr>
          </a:p>
          <a:p>
            <a:pPr algn="l">
              <a:buFontTx/>
              <a:buNone/>
            </a:pPr>
            <a:r>
              <a:rPr lang="en-US" altLang="zh-CN" b="0" i="0" dirty="0" err="1">
                <a:solidFill>
                  <a:srgbClr val="D2D0CE"/>
                </a:solidFill>
                <a:effectLst/>
                <a:latin typeface="-apple-system"/>
              </a:rPr>
              <a:t>Eunicella</a:t>
            </a:r>
            <a:r>
              <a:rPr lang="en-US" altLang="zh-CN" b="0" i="0" dirty="0">
                <a:solidFill>
                  <a:srgbClr val="D2D0CE"/>
                </a:solidFill>
                <a:effectLst/>
                <a:latin typeface="-apple-system"/>
              </a:rPr>
              <a:t> </a:t>
            </a:r>
            <a:r>
              <a:rPr lang="en-US" altLang="zh-CN" b="0" i="0" dirty="0" err="1">
                <a:solidFill>
                  <a:srgbClr val="D2D0CE"/>
                </a:solidFill>
                <a:effectLst/>
                <a:latin typeface="-apple-system"/>
              </a:rPr>
              <a:t>labiata</a:t>
            </a:r>
            <a:r>
              <a:rPr lang="en-US" altLang="zh-CN" b="0" i="0" dirty="0" err="1">
                <a:solidFill>
                  <a:srgbClr val="333333"/>
                </a:solidFill>
                <a:effectLst/>
                <a:latin typeface="Helvetica Neue"/>
              </a:rPr>
              <a:t>:</a:t>
            </a:r>
            <a:r>
              <a:rPr lang="en-US" altLang="zh-CN" b="0" i="0" dirty="0" err="1">
                <a:solidFill>
                  <a:srgbClr val="000000"/>
                </a:solidFill>
                <a:effectLst/>
                <a:highlight>
                  <a:srgbClr val="FFFFFF"/>
                </a:highlight>
                <a:latin typeface="Gilroy"/>
              </a:rPr>
              <a:t>eununicella</a:t>
            </a:r>
            <a:r>
              <a:rPr lang="zh-CN" altLang="en-US" b="0" i="0" dirty="0">
                <a:solidFill>
                  <a:srgbClr val="000000"/>
                </a:solidFill>
                <a:effectLst/>
                <a:highlight>
                  <a:srgbClr val="FFFFFF"/>
                </a:highlight>
                <a:latin typeface="Gilroy"/>
              </a:rPr>
              <a:t>是柳珊瑚科珊瑚的一个属</a:t>
            </a:r>
            <a:endParaRPr lang="en-US" altLang="zh-CN" b="0" i="0" dirty="0">
              <a:solidFill>
                <a:srgbClr val="333333"/>
              </a:solidFill>
              <a:effectLst/>
              <a:highlight>
                <a:srgbClr val="FFFFFF"/>
              </a:highlight>
              <a:latin typeface="Helvetica Neue"/>
            </a:endParaRPr>
          </a:p>
          <a:p>
            <a:pPr algn="l">
              <a:buFontTx/>
              <a:buNone/>
            </a:pPr>
            <a:endParaRPr lang="en-US" altLang="zh-CN" b="0" i="0" dirty="0">
              <a:solidFill>
                <a:srgbClr val="333333"/>
              </a:solidFill>
              <a:effectLst/>
              <a:highlight>
                <a:srgbClr val="FFFFFF"/>
              </a:highlight>
              <a:latin typeface="Helvetica Neue"/>
            </a:endParaRPr>
          </a:p>
          <a:p>
            <a:pPr algn="l">
              <a:buFontTx/>
              <a:buNone/>
            </a:pPr>
            <a:r>
              <a:rPr lang="en-US" altLang="zh-CN" b="0" i="0" dirty="0">
                <a:solidFill>
                  <a:srgbClr val="D2D0CE"/>
                </a:solidFill>
                <a:effectLst/>
                <a:latin typeface="-apple-system"/>
              </a:rPr>
              <a:t>Sponge</a:t>
            </a:r>
            <a:r>
              <a:rPr lang="zh-CN" altLang="en-US" b="0" i="0" dirty="0">
                <a:solidFill>
                  <a:srgbClr val="101214"/>
                </a:solidFill>
                <a:effectLst/>
                <a:highlight>
                  <a:srgbClr val="FFFFFF"/>
                </a:highlight>
                <a:latin typeface="Gilroy"/>
              </a:rPr>
              <a:t>海绵（一种海洋软体动物）</a:t>
            </a:r>
            <a:endParaRPr lang="zh-CN" altLang="en-US" b="0" i="0" dirty="0">
              <a:solidFill>
                <a:srgbClr val="D2D0CE"/>
              </a:solidFill>
              <a:effectLst/>
              <a:latin typeface="-apple-system"/>
            </a:endParaRPr>
          </a:p>
          <a:p>
            <a:pPr marL="0" indent="0">
              <a:buFontTx/>
              <a:buNone/>
            </a:pP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71</a:t>
            </a:fld>
            <a:endParaRPr lang="zh-CN" altLang="en-US"/>
          </a:p>
        </p:txBody>
      </p:sp>
    </p:spTree>
    <p:extLst>
      <p:ext uri="{BB962C8B-B14F-4D97-AF65-F5344CB8AC3E}">
        <p14:creationId xmlns:p14="http://schemas.microsoft.com/office/powerpoint/2010/main" val="2481664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73</a:t>
            </a:fld>
            <a:endParaRPr lang="zh-CN" altLang="en-US"/>
          </a:p>
        </p:txBody>
      </p:sp>
    </p:spTree>
    <p:extLst>
      <p:ext uri="{BB962C8B-B14F-4D97-AF65-F5344CB8AC3E}">
        <p14:creationId xmlns:p14="http://schemas.microsoft.com/office/powerpoint/2010/main" val="4202839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74</a:t>
            </a:fld>
            <a:endParaRPr lang="zh-CN" altLang="en-US"/>
          </a:p>
        </p:txBody>
      </p:sp>
    </p:spTree>
    <p:extLst>
      <p:ext uri="{BB962C8B-B14F-4D97-AF65-F5344CB8AC3E}">
        <p14:creationId xmlns:p14="http://schemas.microsoft.com/office/powerpoint/2010/main" val="1756667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83</a:t>
            </a:fld>
            <a:endParaRPr lang="zh-CN" altLang="en-US"/>
          </a:p>
        </p:txBody>
      </p:sp>
    </p:spTree>
    <p:extLst>
      <p:ext uri="{BB962C8B-B14F-4D97-AF65-F5344CB8AC3E}">
        <p14:creationId xmlns:p14="http://schemas.microsoft.com/office/powerpoint/2010/main" val="326943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85</a:t>
            </a:fld>
            <a:endParaRPr lang="zh-CN" altLang="en-US"/>
          </a:p>
        </p:txBody>
      </p:sp>
    </p:spTree>
    <p:extLst>
      <p:ext uri="{BB962C8B-B14F-4D97-AF65-F5344CB8AC3E}">
        <p14:creationId xmlns:p14="http://schemas.microsoft.com/office/powerpoint/2010/main" val="1215967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88</a:t>
            </a:fld>
            <a:endParaRPr lang="zh-CN" altLang="en-US"/>
          </a:p>
        </p:txBody>
      </p:sp>
    </p:spTree>
    <p:extLst>
      <p:ext uri="{BB962C8B-B14F-4D97-AF65-F5344CB8AC3E}">
        <p14:creationId xmlns:p14="http://schemas.microsoft.com/office/powerpoint/2010/main" val="1194325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89</a:t>
            </a:fld>
            <a:endParaRPr lang="zh-CN" altLang="en-US"/>
          </a:p>
        </p:txBody>
      </p:sp>
    </p:spTree>
    <p:extLst>
      <p:ext uri="{BB962C8B-B14F-4D97-AF65-F5344CB8AC3E}">
        <p14:creationId xmlns:p14="http://schemas.microsoft.com/office/powerpoint/2010/main" val="4006126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algn="l" rtl="0" eaLnBrk="1" fontAlgn="t" latinLnBrk="0" hangingPunct="1">
              <a:spcBef>
                <a:spcPts val="0"/>
              </a:spcBef>
              <a:spcAft>
                <a:spcPts val="0"/>
              </a:spcAft>
            </a:pPr>
            <a:r>
              <a:rPr kumimoji="1" lang="zh-CN" altLang="en-US" sz="1800" b="1" i="0" u="none" strike="noStrike" kern="1200" dirty="0">
                <a:solidFill>
                  <a:srgbClr val="002060"/>
                </a:solidFill>
                <a:effectLst/>
                <a:latin typeface="微软雅黑" panose="020B0503020204020204" pitchFamily="34" charset="-122"/>
                <a:ea typeface="微软雅黑" panose="020B0503020204020204" pitchFamily="34" charset="-122"/>
              </a:rPr>
              <a:t>人专用抗生素：</a:t>
            </a:r>
            <a:r>
              <a:rPr kumimoji="1" lang="zh-CN" altLang="zh-CN" sz="1800" b="1" i="0" u="none" strike="noStrike" kern="1200" dirty="0">
                <a:solidFill>
                  <a:srgbClr val="002060"/>
                </a:solidFill>
                <a:effectLst/>
                <a:latin typeface="微软雅黑" panose="020B0503020204020204" pitchFamily="34" charset="-122"/>
                <a:ea typeface="微软雅黑" panose="020B0503020204020204" pitchFamily="34" charset="-122"/>
              </a:rPr>
              <a:t>利福平、利萘唑胺、</a:t>
            </a:r>
            <a:r>
              <a:rPr kumimoji="1" lang="zh-CN" altLang="zh-CN" sz="18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阿奇霉素</a:t>
            </a:r>
            <a:r>
              <a:rPr kumimoji="1" lang="zh-CN" altLang="zh-CN" sz="1800" b="1" i="0" u="none" strike="noStrike" kern="1200" dirty="0">
                <a:solidFill>
                  <a:srgbClr val="002060"/>
                </a:solidFill>
                <a:effectLst/>
                <a:latin typeface="微软雅黑" panose="020B0503020204020204" pitchFamily="34" charset="-122"/>
                <a:ea typeface="微软雅黑" panose="020B0503020204020204" pitchFamily="34" charset="-122"/>
              </a:rPr>
              <a:t>、</a:t>
            </a:r>
            <a:r>
              <a:rPr kumimoji="1" lang="zh-CN" altLang="zh-CN" sz="18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亚胺培南</a:t>
            </a:r>
            <a:r>
              <a:rPr kumimoji="1" lang="zh-CN" altLang="zh-CN" sz="1800" b="1" i="0" u="none" strike="noStrike" kern="1200" dirty="0">
                <a:solidFill>
                  <a:srgbClr val="002060"/>
                </a:solidFill>
                <a:effectLst/>
                <a:latin typeface="微软雅黑" panose="020B0503020204020204" pitchFamily="34" charset="-122"/>
                <a:ea typeface="微软雅黑" panose="020B0503020204020204" pitchFamily="34" charset="-122"/>
              </a:rPr>
              <a:t>、</a:t>
            </a:r>
            <a:r>
              <a:rPr kumimoji="1" lang="zh-CN" altLang="zh-CN" sz="18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头孢噻肟</a:t>
            </a:r>
            <a:r>
              <a:rPr kumimoji="1" lang="zh-CN" altLang="zh-CN" sz="1800" b="1" i="0" u="none" strike="noStrike" kern="1200" dirty="0">
                <a:solidFill>
                  <a:srgbClr val="002060"/>
                </a:solidFill>
                <a:effectLst/>
                <a:latin typeface="微软雅黑" panose="020B0503020204020204" pitchFamily="34" charset="-122"/>
                <a:ea typeface="微软雅黑" panose="020B0503020204020204" pitchFamily="34" charset="-122"/>
              </a:rPr>
              <a:t>、头孢曲松、</a:t>
            </a:r>
            <a:r>
              <a:rPr kumimoji="1" lang="zh-CN" altLang="zh-CN" sz="1800" b="1" i="0" u="none" strike="noStrike" kern="1200" dirty="0">
                <a:solidFill>
                  <a:srgbClr val="002060"/>
                </a:solidFill>
                <a:effectLst/>
                <a:highlight>
                  <a:srgbClr val="FFFF00"/>
                </a:highlight>
                <a:latin typeface="微软雅黑" panose="020B0503020204020204" pitchFamily="34" charset="-122"/>
                <a:ea typeface="微软雅黑" panose="020B0503020204020204" pitchFamily="34" charset="-122"/>
              </a:rPr>
              <a:t>氧氟沙星</a:t>
            </a:r>
            <a:r>
              <a:rPr kumimoji="1" lang="zh-CN" altLang="zh-CN" sz="1800" b="1" i="0" u="none" strike="noStrike" kern="1200" dirty="0">
                <a:solidFill>
                  <a:srgbClr val="002060"/>
                </a:solidFill>
                <a:effectLst/>
                <a:latin typeface="微软雅黑" panose="020B0503020204020204" pitchFamily="34" charset="-122"/>
                <a:ea typeface="微软雅黑" panose="020B0503020204020204" pitchFamily="34" charset="-122"/>
              </a:rPr>
              <a:t>，等</a:t>
            </a:r>
            <a:r>
              <a:rPr lang="en-US" altLang="zh-CN" sz="1800" b="1" i="0" u="none" strike="noStrike" kern="100" dirty="0">
                <a:solidFill>
                  <a:srgbClr val="002060"/>
                </a:solidFill>
                <a:effectLst/>
                <a:latin typeface="微软雅黑" panose="020B0503020204020204" pitchFamily="34" charset="-122"/>
                <a:ea typeface="微软雅黑" panose="020B0503020204020204" pitchFamily="34" charset="-122"/>
              </a:rPr>
              <a:t> </a:t>
            </a:r>
            <a:endParaRPr lang="zh-CN" altLang="zh-CN" sz="1800" b="0" i="0" u="none" strike="noStrike" dirty="0">
              <a:effectLst/>
              <a:latin typeface="Arial" panose="020B0604020202020204" pitchFamily="34" charset="0"/>
            </a:endParaRPr>
          </a:p>
          <a:p>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90</a:t>
            </a:fld>
            <a:endParaRPr lang="zh-CN" altLang="en-US"/>
          </a:p>
        </p:txBody>
      </p:sp>
    </p:spTree>
    <p:extLst>
      <p:ext uri="{BB962C8B-B14F-4D97-AF65-F5344CB8AC3E}">
        <p14:creationId xmlns:p14="http://schemas.microsoft.com/office/powerpoint/2010/main" val="3069066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Tx/>
              <a:buNone/>
            </a:pPr>
            <a:endParaRPr lang="zh-CN" altLang="en-US" dirty="0"/>
          </a:p>
        </p:txBody>
      </p:sp>
      <p:sp>
        <p:nvSpPr>
          <p:cNvPr id="4" name="灯片编号占位符 3"/>
          <p:cNvSpPr>
            <a:spLocks noGrp="1"/>
          </p:cNvSpPr>
          <p:nvPr>
            <p:ph type="sldNum" sz="quarter" idx="5"/>
          </p:nvPr>
        </p:nvSpPr>
        <p:spPr/>
        <p:txBody>
          <a:bodyPr/>
          <a:lstStyle/>
          <a:p>
            <a:fld id="{E9E6FDB6-6D2B-46C1-9FA1-D82906A37C3A}" type="slidenum">
              <a:rPr lang="zh-CN" altLang="en-US" smtClean="0"/>
              <a:t>91</a:t>
            </a:fld>
            <a:endParaRPr lang="zh-CN" altLang="en-US"/>
          </a:p>
        </p:txBody>
      </p:sp>
    </p:spTree>
    <p:extLst>
      <p:ext uri="{BB962C8B-B14F-4D97-AF65-F5344CB8AC3E}">
        <p14:creationId xmlns:p14="http://schemas.microsoft.com/office/powerpoint/2010/main" val="2680942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92</a:t>
            </a:fld>
            <a:endParaRPr lang="zh-CN" altLang="en-US"/>
          </a:p>
        </p:txBody>
      </p:sp>
    </p:spTree>
    <p:extLst>
      <p:ext uri="{BB962C8B-B14F-4D97-AF65-F5344CB8AC3E}">
        <p14:creationId xmlns:p14="http://schemas.microsoft.com/office/powerpoint/2010/main" val="2848456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r>
              <a:rPr kumimoji="1" lang="zh-CN" altLang="en-US"/>
              <a:t>抗生素耐药基因（</a:t>
            </a:r>
            <a:r>
              <a:rPr kumimoji="1" lang="en-US" altLang="zh-CN">
                <a:latin typeface="宋体" pitchFamily="2" charset="-122"/>
                <a:cs typeface="Times New Roman" pitchFamily="18" charset="0"/>
              </a:rPr>
              <a:t>ARGs</a:t>
            </a:r>
            <a:r>
              <a:rPr kumimoji="1" lang="zh-CN" altLang="en-US">
                <a:latin typeface="宋体" pitchFamily="2" charset="-122"/>
                <a:cs typeface="Times New Roman" pitchFamily="18" charset="0"/>
              </a:rPr>
              <a:t>）</a:t>
            </a:r>
            <a:r>
              <a:rPr kumimoji="1" lang="zh-CN" altLang="en-US">
                <a:latin typeface="宋体" pitchFamily="2" charset="-122"/>
              </a:rPr>
              <a:t>的循环传播方向，且乱用抗生素产生的抗生素筛选压力加速了耐药性细菌的进化。</a:t>
            </a:r>
            <a:endParaRPr kumimoji="1" lang="zh-CN" altLang="en-US"/>
          </a:p>
        </p:txBody>
      </p:sp>
      <p:sp>
        <p:nvSpPr>
          <p:cNvPr id="1085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fld id="{17CB5343-39C6-4949-AC90-3168F1A6FA60}" type="slidenum">
              <a:rPr lang="zh-CN" altLang="en-US" sz="1200">
                <a:latin typeface="Verdana" pitchFamily="34" charset="0"/>
                <a:ea typeface="宋体" pitchFamily="2" charset="-122"/>
              </a:rPr>
              <a:pPr/>
              <a:t>93</a:t>
            </a:fld>
            <a:endParaRPr lang="en-US" altLang="zh-CN" sz="1200">
              <a:latin typeface="Verdana" pitchFamily="34" charset="0"/>
              <a:ea typeface="宋体" pitchFamily="2" charset="-122"/>
            </a:endParaRPr>
          </a:p>
        </p:txBody>
      </p:sp>
    </p:spTree>
    <p:extLst>
      <p:ext uri="{BB962C8B-B14F-4D97-AF65-F5344CB8AC3E}">
        <p14:creationId xmlns:p14="http://schemas.microsoft.com/office/powerpoint/2010/main" val="60073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CN" dirty="0"/>
              <a:t> </a:t>
            </a:r>
            <a:endParaRPr kumimoji="1" lang="zh-CN" altLang="en-US"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图展示了</a:t>
            </a:r>
            <a:r>
              <a:rPr kumimoji="1" lang="zh-CN" altLang="en-US" dirty="0">
                <a:solidFill>
                  <a:srgbClr val="0070C0"/>
                </a:solidFill>
              </a:rPr>
              <a:t>黏菌素的不合理使用导致了黏菌素耐药菌的流行，不同复制子类型的质粒与转座子等可移动元件促进了</a:t>
            </a:r>
            <a:r>
              <a:rPr kumimoji="1" lang="en-US" altLang="zh-CN" i="1" dirty="0" err="1">
                <a:solidFill>
                  <a:srgbClr val="0070C0"/>
                </a:solidFill>
                <a:latin typeface="Times New Roman" panose="02020603050405020304" pitchFamily="18" charset="0"/>
                <a:cs typeface="Times New Roman" panose="02020603050405020304" pitchFamily="18" charset="0"/>
              </a:rPr>
              <a:t>mcr</a:t>
            </a:r>
            <a:r>
              <a:rPr kumimoji="1" lang="zh-CN" altLang="en-US" dirty="0">
                <a:solidFill>
                  <a:srgbClr val="0070C0"/>
                </a:solidFill>
              </a:rPr>
              <a:t>基因在人</a:t>
            </a:r>
            <a:r>
              <a:rPr kumimoji="1" lang="en-US" altLang="zh-CN" dirty="0">
                <a:solidFill>
                  <a:srgbClr val="0070C0"/>
                </a:solidFill>
              </a:rPr>
              <a:t>-</a:t>
            </a:r>
            <a:r>
              <a:rPr kumimoji="1" lang="zh-CN" altLang="en-US" dirty="0">
                <a:solidFill>
                  <a:srgbClr val="0070C0"/>
                </a:solidFill>
              </a:rPr>
              <a:t>动物</a:t>
            </a:r>
            <a:r>
              <a:rPr kumimoji="1" lang="en-US" altLang="zh-CN" dirty="0">
                <a:solidFill>
                  <a:srgbClr val="0070C0"/>
                </a:solidFill>
              </a:rPr>
              <a:t>-</a:t>
            </a:r>
            <a:r>
              <a:rPr kumimoji="1" lang="zh-CN" altLang="en-US" dirty="0">
                <a:solidFill>
                  <a:srgbClr val="0070C0"/>
                </a:solidFill>
              </a:rPr>
              <a:t>环境中的传播</a:t>
            </a:r>
            <a:endParaRPr kumimoji="1" lang="en-US" altLang="zh-CN"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solidFill>
                <a:srgbClr val="0070C0"/>
              </a:solidFill>
            </a:endParaRPr>
          </a:p>
          <a:p>
            <a:pPr algn="l">
              <a:lnSpc>
                <a:spcPct val="100000"/>
              </a:lnSpc>
            </a:pPr>
            <a:r>
              <a:rPr lang="en-US" altLang="zh-CN" b="0" i="1" dirty="0">
                <a:solidFill>
                  <a:srgbClr val="333333"/>
                </a:solidFill>
                <a:effectLst/>
                <a:highlight>
                  <a:srgbClr val="FFFFFF"/>
                </a:highlight>
                <a:latin typeface="arial" panose="020B0604020202020204" pitchFamily="34" charset="0"/>
              </a:rPr>
              <a:t>mcr</a:t>
            </a:r>
            <a:r>
              <a:rPr lang="en-US" altLang="zh-CN" b="0" i="0" dirty="0">
                <a:solidFill>
                  <a:srgbClr val="333333"/>
                </a:solidFill>
                <a:effectLst/>
                <a:highlight>
                  <a:srgbClr val="FFFFFF"/>
                </a:highlight>
                <a:latin typeface="arial" panose="020B0604020202020204" pitchFamily="34" charset="0"/>
              </a:rPr>
              <a:t>-1</a:t>
            </a:r>
            <a:r>
              <a:rPr lang="zh-CN" altLang="en-US" b="0" i="0" dirty="0">
                <a:solidFill>
                  <a:srgbClr val="333333"/>
                </a:solidFill>
                <a:effectLst/>
                <a:highlight>
                  <a:srgbClr val="FFFFFF"/>
                </a:highlight>
                <a:latin typeface="arial" panose="020B0604020202020204" pitchFamily="34" charset="0"/>
              </a:rPr>
              <a:t>是一种发现于中国的人和猪身上的可以让细菌对多粘菌素产生抗药性的新基因，随后在其他国家有报道发现。这种基因还存在于一些可能引发流行病的细菌样本中。</a:t>
            </a:r>
          </a:p>
          <a:p>
            <a:pPr algn="l">
              <a:lnSpc>
                <a:spcPct val="100000"/>
              </a:lnSpc>
            </a:pPr>
            <a:r>
              <a:rPr lang="en-US" altLang="zh-CN" b="0" i="1" dirty="0">
                <a:solidFill>
                  <a:srgbClr val="333333"/>
                </a:solidFill>
                <a:effectLst/>
                <a:highlight>
                  <a:srgbClr val="FFFFFF"/>
                </a:highlight>
                <a:latin typeface="arial" panose="020B0604020202020204" pitchFamily="34" charset="0"/>
              </a:rPr>
              <a:t>mcr</a:t>
            </a:r>
            <a:r>
              <a:rPr lang="en-US" altLang="zh-CN" b="0" i="0" dirty="0">
                <a:solidFill>
                  <a:srgbClr val="333333"/>
                </a:solidFill>
                <a:effectLst/>
                <a:highlight>
                  <a:srgbClr val="FFFFFF"/>
                </a:highlight>
                <a:latin typeface="arial" panose="020B0604020202020204" pitchFamily="34" charset="0"/>
              </a:rPr>
              <a:t>-1</a:t>
            </a:r>
            <a:r>
              <a:rPr lang="zh-CN" altLang="en-US" b="0" i="0" dirty="0">
                <a:solidFill>
                  <a:srgbClr val="333333"/>
                </a:solidFill>
                <a:effectLst/>
                <a:highlight>
                  <a:srgbClr val="FFFFFF"/>
                </a:highlight>
                <a:latin typeface="arial" panose="020B0604020202020204" pitchFamily="34" charset="0"/>
              </a:rPr>
              <a:t>基因不是一种新病菌变种，不是</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超级细菌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，更不是</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无敌细菌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，而是存在于质粒上的一段基因。</a:t>
            </a:r>
            <a:endParaRPr lang="en-US" altLang="zh-CN" b="0" i="0" dirty="0">
              <a:solidFill>
                <a:srgbClr val="333333"/>
              </a:solidFill>
              <a:effectLst/>
              <a:highlight>
                <a:srgbClr val="FFFFFF"/>
              </a:highlight>
              <a:latin typeface="arial" panose="020B0604020202020204" pitchFamily="34" charset="0"/>
            </a:endParaRPr>
          </a:p>
          <a:p>
            <a:pPr algn="l">
              <a:lnSpc>
                <a:spcPct val="100000"/>
              </a:lnSpc>
            </a:pPr>
            <a:r>
              <a:rPr lang="en-US" altLang="zh-CN" b="0" i="0" dirty="0">
                <a:solidFill>
                  <a:srgbClr val="333333"/>
                </a:solidFill>
                <a:effectLst/>
                <a:highlight>
                  <a:srgbClr val="FFFFFF"/>
                </a:highlight>
                <a:latin typeface="arial" panose="020B0604020202020204" pitchFamily="34" charset="0"/>
              </a:rPr>
              <a:t>015</a:t>
            </a:r>
            <a:r>
              <a:rPr lang="zh-CN" altLang="en-US" b="0" i="0" dirty="0">
                <a:solidFill>
                  <a:srgbClr val="333333"/>
                </a:solidFill>
                <a:effectLst/>
                <a:highlight>
                  <a:srgbClr val="FFFFFF"/>
                </a:highlight>
                <a:latin typeface="arial" panose="020B0604020202020204" pitchFamily="34" charset="0"/>
              </a:rPr>
              <a:t>年</a:t>
            </a:r>
            <a:r>
              <a:rPr lang="en-US" altLang="zh-CN" b="0" i="0" dirty="0">
                <a:solidFill>
                  <a:srgbClr val="333333"/>
                </a:solidFill>
                <a:effectLst/>
                <a:highlight>
                  <a:srgbClr val="FFFFFF"/>
                </a:highlight>
                <a:latin typeface="arial" panose="020B0604020202020204" pitchFamily="34" charset="0"/>
              </a:rPr>
              <a:t>11</a:t>
            </a:r>
            <a:r>
              <a:rPr lang="zh-CN" altLang="en-US" b="0" i="0" dirty="0">
                <a:solidFill>
                  <a:srgbClr val="333333"/>
                </a:solidFill>
                <a:effectLst/>
                <a:highlight>
                  <a:srgbClr val="FFFFFF"/>
                </a:highlight>
                <a:latin typeface="arial" panose="020B0604020202020204" pitchFamily="34" charset="0"/>
              </a:rPr>
              <a:t>月</a:t>
            </a:r>
            <a:r>
              <a:rPr lang="en-US" altLang="zh-CN" b="0" i="0" dirty="0">
                <a:solidFill>
                  <a:srgbClr val="333333"/>
                </a:solidFill>
                <a:effectLst/>
                <a:highlight>
                  <a:srgbClr val="FFFFFF"/>
                </a:highlight>
                <a:latin typeface="arial" panose="020B0604020202020204" pitchFamily="34" charset="0"/>
              </a:rPr>
              <a:t>18</a:t>
            </a:r>
            <a:r>
              <a:rPr lang="zh-CN" altLang="en-US" b="0" i="0" dirty="0">
                <a:solidFill>
                  <a:srgbClr val="333333"/>
                </a:solidFill>
                <a:effectLst/>
                <a:highlight>
                  <a:srgbClr val="FFFFFF"/>
                </a:highlight>
                <a:latin typeface="arial" panose="020B0604020202020204" pitchFamily="34" charset="0"/>
              </a:rPr>
              <a:t>日，研究报告发布在国际最专业、权威的医学杂志</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柳叶刀</a:t>
            </a:r>
            <a:r>
              <a:rPr lang="en-US" altLang="zh-CN" b="0" i="0" dirty="0">
                <a:solidFill>
                  <a:srgbClr val="333333"/>
                </a:solidFill>
                <a:effectLst/>
                <a:highlight>
                  <a:srgbClr val="FFFFFF"/>
                </a:highlight>
                <a:latin typeface="arial" panose="020B0604020202020204" pitchFamily="34" charset="0"/>
              </a:rPr>
              <a:t>》(The Lancet)</a:t>
            </a:r>
            <a:r>
              <a:rPr lang="zh-CN" altLang="en-US" b="0" i="0" dirty="0">
                <a:solidFill>
                  <a:srgbClr val="333333"/>
                </a:solidFill>
                <a:effectLst/>
                <a:highlight>
                  <a:srgbClr val="FFFFFF"/>
                </a:highlight>
                <a:latin typeface="arial" panose="020B0604020202020204" pitchFamily="34" charset="0"/>
              </a:rPr>
              <a:t>的子刊</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柳叶刀</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感染性疾病</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上。这是国际上首次报道质粒介导的黏菌素耐药基因</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，确证其功能，并发现携带该基因的质粒通过接合作用进行传播，从分子机制上解释了中国国内黏菌素耐药性迅速升高的原因。</a:t>
            </a:r>
          </a:p>
          <a:p>
            <a:pPr algn="l">
              <a:lnSpc>
                <a:spcPct val="100000"/>
              </a:lnSpc>
            </a:pPr>
            <a:endParaRPr lang="zh-CN" altLang="en-US" b="0" i="0" dirty="0">
              <a:solidFill>
                <a:srgbClr val="333333"/>
              </a:solidFill>
              <a:effectLst/>
              <a:highlight>
                <a:srgbClr val="FFFFFF"/>
              </a:highlight>
              <a:latin typeface="arial" panose="020B0604020202020204" pitchFamily="34" charset="0"/>
            </a:endParaRPr>
          </a:p>
          <a:p>
            <a:pPr algn="l">
              <a:lnSpc>
                <a:spcPct val="100000"/>
              </a:lnSpc>
            </a:pPr>
            <a:r>
              <a:rPr lang="zh-CN" altLang="en-US" b="0" i="0" dirty="0">
                <a:solidFill>
                  <a:srgbClr val="333333"/>
                </a:solidFill>
                <a:effectLst/>
                <a:highlight>
                  <a:srgbClr val="FFFFFF"/>
                </a:highlight>
                <a:latin typeface="arial" panose="020B0604020202020204" pitchFamily="34" charset="0"/>
              </a:rPr>
              <a:t>论文作者之一的华农兽医学院副教授黄显会认为，出现</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并不意味着细菌对其他药物也耐药了，并不意味着就无药可救了。如果对某种药物敏感，也可以用其他药物治疗，只有细菌对所有的药物都耐药时才是无药可救，这种情况是非常少见的。</a:t>
            </a:r>
          </a:p>
          <a:p>
            <a:pPr algn="l">
              <a:lnSpc>
                <a:spcPct val="100000"/>
              </a:lnSpc>
            </a:pPr>
            <a:endParaRPr lang="zh-CN" altLang="en-US" b="0" i="0" dirty="0">
              <a:solidFill>
                <a:srgbClr val="333333"/>
              </a:solidFill>
              <a:effectLst/>
              <a:highlight>
                <a:srgbClr val="FFFFFF"/>
              </a:highlight>
              <a:latin typeface="arial" panose="020B0604020202020204" pitchFamily="34" charset="0"/>
            </a:endParaRPr>
          </a:p>
          <a:p>
            <a:pPr algn="l">
              <a:lnSpc>
                <a:spcPct val="100000"/>
              </a:lnSpc>
            </a:pPr>
            <a:r>
              <a:rPr lang="zh-CN" altLang="en-US" b="0" i="0" dirty="0">
                <a:solidFill>
                  <a:srgbClr val="333333"/>
                </a:solidFill>
                <a:effectLst/>
                <a:highlight>
                  <a:srgbClr val="FFFFFF"/>
                </a:highlight>
                <a:latin typeface="arial" panose="020B0604020202020204" pitchFamily="34" charset="0"/>
              </a:rPr>
              <a:t>他说，此次发现的耐药基因</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仅介导较低水平的多粘菌素耐药。因此，适当增加多粘菌素浓度，或者换用其他抗生素，再或联合其他抗生素可以解决此问题。</a:t>
            </a:r>
          </a:p>
          <a:p>
            <a:pPr algn="l">
              <a:lnSpc>
                <a:spcPct val="100000"/>
              </a:lnSpc>
            </a:pPr>
            <a:endParaRPr lang="zh-CN" altLang="en-US" b="0" i="0" dirty="0">
              <a:solidFill>
                <a:srgbClr val="333333"/>
              </a:solidFill>
              <a:effectLst/>
              <a:highlight>
                <a:srgbClr val="FFFFFF"/>
              </a:highlight>
              <a:latin typeface="arial" panose="020B0604020202020204" pitchFamily="34" charset="0"/>
            </a:endParaRPr>
          </a:p>
          <a:p>
            <a:pPr algn="l">
              <a:lnSpc>
                <a:spcPct val="100000"/>
              </a:lnSpc>
            </a:pP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基因不是一种新病菌变种，不是</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超级细菌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，更不是</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无敌细菌</a:t>
            </a:r>
            <a:r>
              <a:rPr lang="en-US" altLang="zh-CN" b="0" i="0" dirty="0">
                <a:solidFill>
                  <a:srgbClr val="333333"/>
                </a:solidFill>
                <a:effectLst/>
                <a:highlight>
                  <a:srgbClr val="FFFFFF"/>
                </a:highlight>
                <a:latin typeface="arial" panose="020B0604020202020204" pitchFamily="34" charset="0"/>
              </a:rPr>
              <a:t>"</a:t>
            </a:r>
            <a:r>
              <a:rPr lang="zh-CN" altLang="en-US" b="0" i="0" dirty="0">
                <a:solidFill>
                  <a:srgbClr val="333333"/>
                </a:solidFill>
                <a:effectLst/>
                <a:highlight>
                  <a:srgbClr val="FFFFFF"/>
                </a:highlight>
                <a:latin typeface="arial" panose="020B0604020202020204" pitchFamily="34" charset="0"/>
              </a:rPr>
              <a:t>，而是存在于质粒上的一段基因。</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发现仅介导多黏菌素类药物耐药，不会对抗所有抗生素。因此，如果细菌对其他药物敏感，就算存在</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，也可以用其他药物进行有效治疗。</a:t>
            </a:r>
          </a:p>
          <a:p>
            <a:pPr algn="l">
              <a:lnSpc>
                <a:spcPct val="100000"/>
              </a:lnSpc>
            </a:pPr>
            <a:endParaRPr lang="zh-CN" altLang="en-US" b="0" i="0" dirty="0">
              <a:solidFill>
                <a:srgbClr val="333333"/>
              </a:solidFill>
              <a:effectLst/>
              <a:highlight>
                <a:srgbClr val="FFFFFF"/>
              </a:highlight>
              <a:latin typeface="arial" panose="020B0604020202020204" pitchFamily="34" charset="0"/>
            </a:endParaRPr>
          </a:p>
          <a:p>
            <a:pPr algn="l">
              <a:lnSpc>
                <a:spcPct val="100000"/>
              </a:lnSpc>
            </a:pPr>
            <a:r>
              <a:rPr lang="zh-CN" altLang="en-US" b="0" i="0" dirty="0">
                <a:solidFill>
                  <a:srgbClr val="333333"/>
                </a:solidFill>
                <a:effectLst/>
                <a:highlight>
                  <a:srgbClr val="FFFFFF"/>
                </a:highlight>
                <a:latin typeface="arial" panose="020B0604020202020204" pitchFamily="34" charset="0"/>
              </a:rPr>
              <a:t>另一个主要研究者华南农业大学刘建华教授认为，</a:t>
            </a:r>
            <a:r>
              <a:rPr lang="en-US" altLang="zh-CN" b="0" i="0" dirty="0">
                <a:solidFill>
                  <a:srgbClr val="333333"/>
                </a:solidFill>
                <a:effectLst/>
                <a:highlight>
                  <a:srgbClr val="FFFFFF"/>
                </a:highlight>
                <a:latin typeface="arial" panose="020B0604020202020204" pitchFamily="34" charset="0"/>
              </a:rPr>
              <a:t>mcr-1</a:t>
            </a:r>
            <a:r>
              <a:rPr lang="zh-CN" altLang="en-US" b="0" i="0" dirty="0">
                <a:solidFill>
                  <a:srgbClr val="333333"/>
                </a:solidFill>
                <a:effectLst/>
                <a:highlight>
                  <a:srgbClr val="FFFFFF"/>
                </a:highlight>
                <a:latin typeface="arial" panose="020B0604020202020204" pitchFamily="34" charset="0"/>
              </a:rPr>
              <a:t>虽然在动物中的检出率相对较高，但是在病人中的检出率还是很低的。畜牧业大量使用粘菌素是多粘菌素耐药攀升的根本原因。因此，控制或规范粘菌素在农业应用，以限制耐药菌的发展迫在眉睫。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solidFill>
                <a:srgbClr val="0070C0"/>
              </a:solidFill>
            </a:endParaRPr>
          </a:p>
          <a:p>
            <a:endParaRPr kumimoji="1" lang="zh-CN" altLang="en-US" dirty="0"/>
          </a:p>
        </p:txBody>
      </p:sp>
      <p:sp>
        <p:nvSpPr>
          <p:cNvPr id="1105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fld id="{419C0D9C-DE7E-4208-9C5E-8E2C65A5F93E}" type="slidenum">
              <a:rPr lang="zh-CN" altLang="en-US" sz="1200">
                <a:latin typeface="Verdana" pitchFamily="34" charset="0"/>
                <a:ea typeface="宋体" pitchFamily="2" charset="-122"/>
              </a:rPr>
              <a:pPr/>
              <a:t>94</a:t>
            </a:fld>
            <a:endParaRPr lang="en-US" altLang="zh-CN" sz="1200">
              <a:latin typeface="Verdana" pitchFamily="34" charset="0"/>
              <a:ea typeface="宋体" pitchFamily="2" charset="-122"/>
            </a:endParaRPr>
          </a:p>
        </p:txBody>
      </p:sp>
    </p:spTree>
    <p:extLst>
      <p:ext uri="{BB962C8B-B14F-4D97-AF65-F5344CB8AC3E}">
        <p14:creationId xmlns:p14="http://schemas.microsoft.com/office/powerpoint/2010/main" val="3098718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水禽源多杀性巴氏杆菌主要来自四川</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96</a:t>
            </a:fld>
            <a:endParaRPr lang="zh-CN" altLang="en-US"/>
          </a:p>
        </p:txBody>
      </p:sp>
    </p:spTree>
    <p:extLst>
      <p:ext uri="{BB962C8B-B14F-4D97-AF65-F5344CB8AC3E}">
        <p14:creationId xmlns:p14="http://schemas.microsoft.com/office/powerpoint/2010/main" val="820349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Advocating for phage therapy</a:t>
            </a:r>
          </a:p>
          <a:p>
            <a:endParaRPr lang="en-US" altLang="zh-CN" dirty="0"/>
          </a:p>
          <a:p>
            <a:r>
              <a:rPr lang="zh-CN" altLang="en-US" dirty="0"/>
              <a:t>倡导噬菌体疗法</a:t>
            </a:r>
          </a:p>
        </p:txBody>
      </p:sp>
      <p:sp>
        <p:nvSpPr>
          <p:cNvPr id="4" name="灯片编号占位符 3"/>
          <p:cNvSpPr>
            <a:spLocks noGrp="1"/>
          </p:cNvSpPr>
          <p:nvPr>
            <p:ph type="sldNum" sz="quarter" idx="5"/>
          </p:nvPr>
        </p:nvSpPr>
        <p:spPr/>
        <p:txBody>
          <a:bodyPr/>
          <a:lstStyle/>
          <a:p>
            <a:fld id="{A6BBDF4B-BC2F-4861-90D2-8AAFE12D2818}" type="slidenum">
              <a:rPr lang="zh-CN" altLang="en-US" smtClean="0"/>
              <a:t>103</a:t>
            </a:fld>
            <a:endParaRPr lang="zh-CN" altLang="en-US"/>
          </a:p>
        </p:txBody>
      </p:sp>
    </p:spTree>
    <p:extLst>
      <p:ext uri="{BB962C8B-B14F-4D97-AF65-F5344CB8AC3E}">
        <p14:creationId xmlns:p14="http://schemas.microsoft.com/office/powerpoint/2010/main" val="1504173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105</a:t>
            </a:fld>
            <a:endParaRPr lang="zh-CN" altLang="en-US"/>
          </a:p>
        </p:txBody>
      </p:sp>
    </p:spTree>
    <p:extLst>
      <p:ext uri="{BB962C8B-B14F-4D97-AF65-F5344CB8AC3E}">
        <p14:creationId xmlns:p14="http://schemas.microsoft.com/office/powerpoint/2010/main" val="1644925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a:extLst>
              <a:ext uri="{FF2B5EF4-FFF2-40B4-BE49-F238E27FC236}">
                <a16:creationId xmlns:a16="http://schemas.microsoft.com/office/drawing/2014/main" id="{5367E1BD-4588-8FA3-D060-5600047B2E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备注占位符 2">
            <a:extLst>
              <a:ext uri="{FF2B5EF4-FFF2-40B4-BE49-F238E27FC236}">
                <a16:creationId xmlns:a16="http://schemas.microsoft.com/office/drawing/2014/main" id="{1B41C46E-53FE-4D11-2357-6736D03564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Shaqiu</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Zhang …</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Anchun</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Cheng*. Class 1 </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integrons</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as predominant carriers in Escherichia coli isolates </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fromwaterfowls</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in Hainan, China. Ecotoxicology and Environmental Safety, 2019,183 : 109514</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kumimoji="1" lang="zh-CN" altLang="en-US" dirty="0"/>
              <a:t>彩色条显示海南水禽大肠杆菌分离株（</a:t>
            </a:r>
            <a:r>
              <a:rPr kumimoji="1" lang="en-US" altLang="zh-CN" dirty="0"/>
              <a:t>311</a:t>
            </a:r>
            <a:r>
              <a:rPr kumimoji="1" lang="zh-CN" altLang="en-US" dirty="0"/>
              <a:t>株）的表型耐药模式分布，仅分析了对至少</a:t>
            </a:r>
            <a:r>
              <a:rPr kumimoji="1" lang="en-US" altLang="zh-CN" dirty="0"/>
              <a:t>3</a:t>
            </a:r>
            <a:r>
              <a:rPr kumimoji="1" lang="zh-CN" altLang="en-US" dirty="0"/>
              <a:t>种不同抗生素耐药的分离株。通过纸片扩散试验，共观察到</a:t>
            </a:r>
            <a:r>
              <a:rPr kumimoji="1" lang="en-US" altLang="zh-CN" dirty="0"/>
              <a:t>89</a:t>
            </a:r>
            <a:r>
              <a:rPr kumimoji="1" lang="zh-CN" altLang="en-US" dirty="0"/>
              <a:t>种表型耐药模式，其中</a:t>
            </a:r>
            <a:r>
              <a:rPr kumimoji="1" lang="zh-CN" altLang="zh-CN" dirty="0"/>
              <a:t>AML-CTX-CRO-SXT-DO-C</a:t>
            </a:r>
            <a:r>
              <a:rPr kumimoji="1" lang="zh-CN" altLang="en-US" dirty="0"/>
              <a:t>（阿莫西西林</a:t>
            </a:r>
            <a:r>
              <a:rPr kumimoji="1" lang="en-US" altLang="zh-CN" dirty="0"/>
              <a:t>-</a:t>
            </a:r>
            <a:r>
              <a:rPr kumimoji="1" lang="zh-CN" altLang="en-US" dirty="0"/>
              <a:t>头孢噻肟</a:t>
            </a:r>
            <a:r>
              <a:rPr kumimoji="1" lang="en-US" altLang="zh-CN" dirty="0"/>
              <a:t>-</a:t>
            </a:r>
            <a:r>
              <a:rPr kumimoji="1" lang="zh-CN" altLang="en-US" dirty="0"/>
              <a:t>头孢三嗪</a:t>
            </a:r>
            <a:r>
              <a:rPr kumimoji="1" lang="en-US" altLang="zh-CN" dirty="0"/>
              <a:t>-</a:t>
            </a:r>
            <a:r>
              <a:rPr kumimoji="1" lang="zh-CN" altLang="en-US" dirty="0"/>
              <a:t>甲氧苄啶</a:t>
            </a:r>
            <a:r>
              <a:rPr kumimoji="1" lang="en-US" altLang="zh-CN" dirty="0"/>
              <a:t>/</a:t>
            </a:r>
            <a:r>
              <a:rPr kumimoji="1" lang="zh-CN" altLang="en-US" dirty="0"/>
              <a:t>磺胺甲恶唑</a:t>
            </a:r>
            <a:r>
              <a:rPr kumimoji="1" lang="en-US" altLang="zh-CN" dirty="0"/>
              <a:t>-</a:t>
            </a:r>
            <a:r>
              <a:rPr kumimoji="1" lang="zh-CN" altLang="en-US" dirty="0"/>
              <a:t>多西环素</a:t>
            </a:r>
            <a:r>
              <a:rPr kumimoji="1" lang="en-US" altLang="zh-CN" dirty="0"/>
              <a:t>-</a:t>
            </a:r>
            <a:r>
              <a:rPr kumimoji="1" lang="zh-CN" altLang="en-US" dirty="0"/>
              <a:t>氯霉素）</a:t>
            </a:r>
            <a:r>
              <a:rPr kumimoji="1" lang="zh-CN" altLang="zh-CN" dirty="0"/>
              <a:t>（24</a:t>
            </a:r>
            <a:r>
              <a:rPr kumimoji="1" lang="zh-CN" altLang="en-US" dirty="0"/>
              <a:t>株，</a:t>
            </a:r>
            <a:r>
              <a:rPr kumimoji="1" lang="en-US" altLang="zh-CN" dirty="0"/>
              <a:t>7.7%</a:t>
            </a:r>
            <a:r>
              <a:rPr kumimoji="1" lang="zh-CN" altLang="en-US" dirty="0"/>
              <a:t>）最常见。这些条形图还清楚地表明，大多数大肠杆菌分离株（</a:t>
            </a:r>
            <a:r>
              <a:rPr kumimoji="1" lang="en-US" altLang="zh-CN" dirty="0"/>
              <a:t>80.7%</a:t>
            </a:r>
            <a:r>
              <a:rPr kumimoji="1" lang="zh-CN" altLang="en-US" dirty="0"/>
              <a:t>）对至少</a:t>
            </a:r>
            <a:r>
              <a:rPr kumimoji="1" lang="en-US" altLang="zh-CN" dirty="0"/>
              <a:t>3</a:t>
            </a:r>
            <a:r>
              <a:rPr kumimoji="1" lang="zh-CN" altLang="en-US" dirty="0"/>
              <a:t>种不同类别的抗生素表现出耐药性，代表</a:t>
            </a:r>
            <a:r>
              <a:rPr kumimoji="1" lang="zh-CN" altLang="zh-CN" dirty="0"/>
              <a:t>多重</a:t>
            </a:r>
            <a:r>
              <a:rPr kumimoji="1" lang="zh-CN" altLang="en-US" dirty="0"/>
              <a:t>耐药菌株</a:t>
            </a:r>
            <a:r>
              <a:rPr kumimoji="1" lang="zh-CN" altLang="zh-CN" dirty="0"/>
              <a:t>。</a:t>
            </a:r>
            <a:endParaRPr kumimoji="1" lang="zh-CN" altLang="en-US" dirty="0"/>
          </a:p>
        </p:txBody>
      </p:sp>
      <p:sp>
        <p:nvSpPr>
          <p:cNvPr id="101380" name="灯片编号占位符 3">
            <a:extLst>
              <a:ext uri="{FF2B5EF4-FFF2-40B4-BE49-F238E27FC236}">
                <a16:creationId xmlns:a16="http://schemas.microsoft.com/office/drawing/2014/main" id="{3D329C47-D0A1-F87E-9832-15DA00FB1A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fld id="{0DA3D210-032D-4621-87F6-92E09CBB2318}" type="slidenum">
              <a:rPr lang="zh-CN" altLang="en-US" sz="1200">
                <a:latin typeface="Verdana" panose="020B0604030504040204" pitchFamily="34" charset="0"/>
                <a:ea typeface="宋体" panose="02010600030101010101" pitchFamily="2" charset="-122"/>
              </a:rPr>
              <a:pPr/>
              <a:t>7</a:t>
            </a:fld>
            <a:endParaRPr lang="en-US" altLang="zh-CN" sz="1200">
              <a:latin typeface="Verdana" panose="020B060403050404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90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280/311</a:t>
            </a:r>
            <a:r>
              <a:rPr lang="zh-CN" altLang="en-US" dirty="0">
                <a:latin typeface="Times New Roman" panose="02020603050405020304" pitchFamily="18" charset="0"/>
                <a:cs typeface="Times New Roman" panose="02020603050405020304" pitchFamily="18" charset="0"/>
              </a:rPr>
              <a:t>）水禽源大肠杆菌有整合子</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主要为</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型整合子占</a:t>
            </a:r>
            <a:r>
              <a:rPr lang="en-US" altLang="zh-CN" dirty="0">
                <a:latin typeface="Times New Roman" panose="02020603050405020304" pitchFamily="18" charset="0"/>
                <a:cs typeface="Times New Roman" panose="02020603050405020304" pitchFamily="18" charset="0"/>
              </a:rPr>
              <a:t>81%</a:t>
            </a:r>
            <a:r>
              <a:rPr lang="zh-CN" altLang="en-US" dirty="0">
                <a:latin typeface="Times New Roman" panose="02020603050405020304" pitchFamily="18" charset="0"/>
                <a:cs typeface="Times New Roman" panose="02020603050405020304" pitchFamily="18" charset="0"/>
              </a:rPr>
              <a:t>，携带多种抗生素抗性基因盒，主要</a:t>
            </a:r>
            <a:r>
              <a:rPr lang="zh-CN" altLang="en-US" dirty="0"/>
              <a:t>包含氨基糖苷腺苷酸转移酶（</a:t>
            </a:r>
            <a:r>
              <a:rPr lang="zh-CN" altLang="zh-CN" dirty="0"/>
              <a:t>aadA1）、</a:t>
            </a:r>
            <a:r>
              <a:rPr lang="zh-CN" altLang="en-US" dirty="0"/>
              <a:t>二氢叶酸还原酶（</a:t>
            </a:r>
            <a:r>
              <a:rPr lang="zh-CN" altLang="zh-CN" dirty="0"/>
              <a:t>dfrA1）</a:t>
            </a:r>
            <a:r>
              <a:rPr lang="zh-CN" altLang="en-US" dirty="0"/>
              <a:t>和链霉素乙酰转移酶（</a:t>
            </a:r>
            <a:r>
              <a:rPr lang="zh-CN" altLang="zh-CN" dirty="0"/>
              <a:t>sat2）</a:t>
            </a:r>
            <a:r>
              <a:rPr lang="zh-CN" altLang="en-US" dirty="0"/>
              <a:t>编码基因，分别介导链霉素、大观霉素、甲氧苄啶和链霉素耐药性。</a:t>
            </a: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8</a:t>
            </a:fld>
            <a:endParaRPr lang="zh-CN" altLang="en-US"/>
          </a:p>
        </p:txBody>
      </p:sp>
    </p:spTree>
    <p:extLst>
      <p:ext uri="{BB962C8B-B14F-4D97-AF65-F5344CB8AC3E}">
        <p14:creationId xmlns:p14="http://schemas.microsoft.com/office/powerpoint/2010/main" val="3385916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Fig.2. High rate classes of antibiotics resistance was listed.(A)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antibioticof</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AMR patterns shown by E.coli isolates from diseased ducks, and number of different resistance revealed by E. coli isolates against up to 3 4 antimicrobials were shown in green color, to 5-6 antimicrobials in gray color, to 7-8 antimicrobials in pink color and to 9-10 antimicrobials in blue color, Most isolates were resistant to 7-8 antimicrobials followed by 5-6 antimicrobials.(B) MDR was exhibited by number of strains with positive and negative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integrons</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The worst MDR was observed in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integron</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positive isolates. (For interpretation of the references to color in this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figurelegend</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the reader is referred to the web version of this article.)</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6BBDF4B-BC2F-4861-90D2-8AAFE12D2818}" type="slidenum">
              <a:rPr lang="zh-CN" altLang="en-US" smtClean="0"/>
              <a:t>9</a:t>
            </a:fld>
            <a:endParaRPr lang="zh-CN" altLang="en-US"/>
          </a:p>
        </p:txBody>
      </p:sp>
    </p:spTree>
    <p:extLst>
      <p:ext uri="{BB962C8B-B14F-4D97-AF65-F5344CB8AC3E}">
        <p14:creationId xmlns:p14="http://schemas.microsoft.com/office/powerpoint/2010/main" val="181327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ln>
            <a:solidFill>
              <a:srgbClr val="000000"/>
            </a:solidFill>
            <a:miter/>
          </a:ln>
        </p:spPr>
      </p:sp>
      <p:sp>
        <p:nvSpPr>
          <p:cNvPr id="19458" name="备注占位符 2"/>
          <p:cNvSpPr>
            <a:spLocks noGrp="1"/>
          </p:cNvSpPr>
          <p:nvPr>
            <p:ph type="body"/>
          </p:nvPr>
        </p:nvSpPr>
        <p:spPr>
          <a:noFill/>
          <a:ln>
            <a:noFill/>
          </a:ln>
        </p:spPr>
        <p:txBody>
          <a:bodyPr wrap="square" lIns="91440" tIns="45720" rIns="91440" bIns="45720" anchor="t" anchorCtr="0"/>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Shaqiu</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Zhang…</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Anchun</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Cheng*. </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lmplications</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of different waterfowl farming on cephalosporin </a:t>
            </a:r>
            <a:r>
              <a:rPr lang="en-US" altLang="zh-CN" sz="1800" kern="10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resistance:Investigating</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the role of blacrx-M-55.Poultry Science. 2023 ,102(12):103142 </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eaLnBrk="1" hangingPunct="1">
              <a:spcBef>
                <a:spcPct val="0"/>
              </a:spcBef>
            </a:pPr>
            <a:endParaRPr lang="en-US" altLang="zh-CN" dirty="0"/>
          </a:p>
          <a:p>
            <a:pPr lvl="0" eaLnBrk="1" hangingPunct="1">
              <a:spcBef>
                <a:spcPct val="0"/>
              </a:spcBef>
            </a:pPr>
            <a:r>
              <a:rPr lang="zh-CN" altLang="en-US" dirty="0"/>
              <a:t>为了回答上述的问题我们选择了不同养殖模式下的水禽进行取样研究</a:t>
            </a:r>
            <a:r>
              <a:rPr lang="en-US" altLang="zh-CN" dirty="0"/>
              <a:t>………</a:t>
            </a:r>
          </a:p>
          <a:p>
            <a:pPr marL="0" marR="0" lvl="0" indent="0" algn="l" defTabSz="914400" rtl="0" eaLnBrk="1" fontAlgn="auto" latinLnBrk="0" hangingPunct="1">
              <a:lnSpc>
                <a:spcPct val="100000"/>
              </a:lnSpc>
              <a:spcBef>
                <a:spcPct val="0"/>
              </a:spcBef>
              <a:spcAft>
                <a:spcPts val="0"/>
              </a:spcAft>
              <a:buClrTx/>
              <a:buSzTx/>
              <a:buFontTx/>
              <a:buNone/>
              <a:defRPr/>
            </a:pP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家养鸿雁和</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皖西白鹅</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的养殖方式是非集约化的 </a:t>
            </a:r>
            <a:endParaRPr lang="en-US" altLang="zh-CN" dirty="0"/>
          </a:p>
          <a:p>
            <a:pPr lvl="0" eaLnBrk="1" hangingPunct="1">
              <a:spcBef>
                <a:spcPct val="0"/>
              </a:spcBef>
            </a:pPr>
            <a:r>
              <a:rPr lang="zh-CN" altLang="zh-CN" sz="1800" b="0" kern="100" dirty="0">
                <a:effectLst/>
                <a:latin typeface="Times New Roman" panose="02020603050405020304" pitchFamily="18" charset="0"/>
                <a:ea typeface="宋体" panose="02010600030101010101" pitchFamily="2" charset="-122"/>
                <a:cs typeface="Times New Roman" panose="02020603050405020304" pitchFamily="18" charset="0"/>
              </a:rPr>
              <a:t>鸿雁</a:t>
            </a:r>
            <a:r>
              <a:rPr lang="zh-CN" altLang="en-US" sz="1800" b="0" kern="100" dirty="0">
                <a:effectLst/>
                <a:latin typeface="Times New Roman" panose="02020603050405020304" pitchFamily="18" charset="0"/>
                <a:ea typeface="宋体" panose="02010600030101010101" pitchFamily="2" charset="-122"/>
                <a:cs typeface="Times New Roman" panose="02020603050405020304" pitchFamily="18" charset="0"/>
              </a:rPr>
              <a:t>生活在放养在野外环境中，整个生命周期是没有被使用过抗生素，经常与野生动物接触。</a:t>
            </a:r>
            <a:endParaRPr lang="en-US" altLang="zh-CN" sz="1800" b="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eaLnBrk="1" hangingPunct="1">
              <a:spcBef>
                <a:spcPct val="0"/>
              </a:spcBef>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皖西白鹅</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的养殖方式农户养业，没有机会接触野生动物，只在生病时候使用头孢类药物进行治疗</a:t>
            </a:r>
            <a:endParaRPr lang="en-US" altLang="zh-CN" sz="1800" b="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eaLnBrk="1" hangingPunct="1">
              <a:spcBef>
                <a:spcPct val="0"/>
              </a:spcBef>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四川麻鸭则是生活</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在</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标准的集约化养殖场中，并且头孢类药物则是主要的疾病预手段。</a:t>
            </a:r>
            <a:endParaRPr lang="en-US" altLang="zh-CN" dirty="0"/>
          </a:p>
        </p:txBody>
      </p:sp>
      <p:sp>
        <p:nvSpPr>
          <p:cNvPr id="19459" name="灯片编号占位符 3"/>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lstStyle/>
          <a:p>
            <a:pPr lvl="0" algn="r">
              <a:buFont typeface="Arial" panose="020B0604020202020204" pitchFamily="34" charset="0"/>
            </a:pPr>
            <a:fld id="{9A0DB2DC-4C9A-4742-B13C-FB6460FD3503}" type="slidenum">
              <a:rPr lang="zh-CN" altLang="en-US" sz="1200" dirty="0">
                <a:latin typeface="印品黑体"/>
                <a:ea typeface="宋体" panose="02010600030101010101" pitchFamily="2" charset="-122"/>
              </a:rPr>
              <a:t>10</a:t>
            </a:fld>
            <a:endParaRPr lang="zh-CN" altLang="en-US" sz="1200" dirty="0">
              <a:latin typeface="印品黑体"/>
              <a:ea typeface="宋体" panose="02010600030101010101" pitchFamily="2" charset="-122"/>
            </a:endParaRPr>
          </a:p>
        </p:txBody>
      </p:sp>
    </p:spTree>
    <p:extLst>
      <p:ext uri="{BB962C8B-B14F-4D97-AF65-F5344CB8AC3E}">
        <p14:creationId xmlns:p14="http://schemas.microsoft.com/office/powerpoint/2010/main" val="14341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2B88B75-182A-4F2B-A144-8B5E979FEE5E}" type="datetime1">
              <a:rPr lang="zh-CN" altLang="en-US" smtClean="0"/>
              <a:t>2024/9/2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B5EEC58-9BE2-4439-9F50-D3F0C440FB71}" type="datetime1">
              <a:rPr lang="zh-CN" altLang="en-US" smtClean="0"/>
              <a:t>2024/9/2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B76AFA3-6A0E-4E46-9EAF-03DDC7325568}" type="datetime1">
              <a:rPr lang="zh-CN" altLang="en-US" smtClean="0"/>
              <a:t>2024/9/2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aseline="0">
                <a:latin typeface="Arial Unicode MS" pitchFamily="34" charset="-122"/>
                <a:ea typeface="黑体" pitchFamily="2" charset="-122"/>
              </a:defRPr>
            </a:lvl1pPr>
          </a:lstStyle>
          <a:p>
            <a:r>
              <a:rPr lang="zh-CN" altLang="en-US"/>
              <a:t>单击此处编辑母版标题样式</a:t>
            </a:r>
          </a:p>
        </p:txBody>
      </p:sp>
    </p:spTree>
    <p:extLst>
      <p:ext uri="{BB962C8B-B14F-4D97-AF65-F5344CB8AC3E}">
        <p14:creationId xmlns:p14="http://schemas.microsoft.com/office/powerpoint/2010/main" val="266048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5CB3690F-E311-42B4-A89E-BA1F509CCFE9}"/>
              </a:ext>
            </a:extLst>
          </p:cNvPr>
          <p:cNvSpPr>
            <a:spLocks noGrp="1"/>
          </p:cNvSpPr>
          <p:nvPr>
            <p:ph type="title"/>
          </p:nvPr>
        </p:nvSpPr>
        <p:spPr>
          <a:xfrm>
            <a:off x="0" y="640549"/>
            <a:ext cx="7878769" cy="465222"/>
          </a:xfrm>
          <a:prstGeom prst="rect">
            <a:avLst/>
          </a:prstGeom>
        </p:spPr>
        <p:txBody>
          <a:bodyPr/>
          <a:lstStyle>
            <a:lvl1pPr algn="l">
              <a:defRPr sz="3200" b="1">
                <a:solidFill>
                  <a:schemeClr val="tx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51" name="内容占位符 8">
            <a:extLst>
              <a:ext uri="{FF2B5EF4-FFF2-40B4-BE49-F238E27FC236}">
                <a16:creationId xmlns:a16="http://schemas.microsoft.com/office/drawing/2014/main" id="{40003D0E-920A-48A4-9F0F-1085E8ED3182}"/>
              </a:ext>
            </a:extLst>
          </p:cNvPr>
          <p:cNvSpPr>
            <a:spLocks noGrp="1"/>
          </p:cNvSpPr>
          <p:nvPr>
            <p:ph sz="quarter" idx="11" hasCustomPrompt="1"/>
          </p:nvPr>
        </p:nvSpPr>
        <p:spPr>
          <a:xfrm>
            <a:off x="264305" y="1273936"/>
            <a:ext cx="5424741" cy="457537"/>
          </a:xfrm>
          <a:prstGeom prst="rect">
            <a:avLst/>
          </a:prstGeom>
        </p:spPr>
        <p:txBody>
          <a:bodyPr/>
          <a:lstStyle>
            <a:lvl2pPr marL="0" indent="0">
              <a:lnSpc>
                <a:spcPct val="100000"/>
              </a:lnSpc>
              <a:spcBef>
                <a:spcPts val="0"/>
              </a:spcBef>
              <a:buFont typeface="Wingdings" panose="05000000000000000000" pitchFamily="2" charset="2"/>
              <a:buNone/>
              <a:defRPr sz="2400">
                <a:latin typeface="微软雅黑" panose="020B0503020204020204" pitchFamily="34" charset="-122"/>
                <a:ea typeface="微软雅黑" panose="020B0503020204020204" pitchFamily="34" charset="-122"/>
              </a:defRPr>
            </a:lvl2pPr>
            <a:lvl3pPr marL="685800" indent="0">
              <a:buNone/>
              <a:defRPr/>
            </a:lvl3pPr>
          </a:lstStyle>
          <a:p>
            <a:pPr lvl="1"/>
            <a:r>
              <a:rPr lang="zh-CN" altLang="en-US" dirty="0"/>
              <a:t>单击此处编辑母版标题样式</a:t>
            </a:r>
          </a:p>
        </p:txBody>
      </p:sp>
      <p:sp>
        <p:nvSpPr>
          <p:cNvPr id="50" name="灯片编号占位符 5">
            <a:extLst>
              <a:ext uri="{FF2B5EF4-FFF2-40B4-BE49-F238E27FC236}">
                <a16:creationId xmlns:a16="http://schemas.microsoft.com/office/drawing/2014/main" id="{888145B9-50EA-4197-A94A-E9D1029E0901}"/>
              </a:ext>
            </a:extLst>
          </p:cNvPr>
          <p:cNvSpPr>
            <a:spLocks noGrp="1"/>
          </p:cNvSpPr>
          <p:nvPr>
            <p:ph type="sldNum" sz="quarter" idx="12"/>
          </p:nvPr>
        </p:nvSpPr>
        <p:spPr>
          <a:xfrm>
            <a:off x="9448800" y="6492875"/>
            <a:ext cx="2743200" cy="365125"/>
          </a:xfrm>
          <a:prstGeom prst="rect">
            <a:avLst/>
          </a:prstGeom>
        </p:spPr>
        <p:txBody>
          <a:bodyPr/>
          <a:lstStyle>
            <a:lvl1pPr algn="r">
              <a:defRPr/>
            </a:lvl1pPr>
          </a:lstStyle>
          <a:p>
            <a:fld id="{EE1B5BB6-921D-467E-847D-E3E3F5C7710F}" type="slidenum">
              <a:rPr lang="zh-CN" altLang="en-US" smtClean="0"/>
              <a:pPr/>
              <a:t>‹#›</a:t>
            </a:fld>
            <a:endParaRPr lang="zh-CN" altLang="en-US"/>
          </a:p>
        </p:txBody>
      </p:sp>
    </p:spTree>
    <p:extLst>
      <p:ext uri="{BB962C8B-B14F-4D97-AF65-F5344CB8AC3E}">
        <p14:creationId xmlns:p14="http://schemas.microsoft.com/office/powerpoint/2010/main" val="1864697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49" name="标题 1"/>
          <p:cNvSpPr>
            <a:spLocks noGrp="1"/>
          </p:cNvSpPr>
          <p:nvPr>
            <p:ph type="title"/>
          </p:nvPr>
        </p:nvSpPr>
        <p:spPr>
          <a:xfrm>
            <a:off x="855883" y="1848626"/>
            <a:ext cx="10515600" cy="1010930"/>
          </a:xfrm>
          <a:prstGeom prst="rect">
            <a:avLst/>
          </a:prstGeom>
          <a:noFill/>
        </p:spPr>
        <p:txBody>
          <a:bodyPr/>
          <a:lstStyle>
            <a:lvl1pPr marL="0" algn="ctr" defTabSz="685800" rtl="0" eaLnBrk="1" latinLnBrk="0" hangingPunct="1">
              <a:lnSpc>
                <a:spcPct val="120000"/>
              </a:lnSpc>
              <a:defRPr lang="zh-CN" altLang="en-US" sz="4050" b="1" kern="1200" dirty="0">
                <a:solidFill>
                  <a:schemeClr val="tx1"/>
                </a:solidFill>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
        <p:nvSpPr>
          <p:cNvPr id="50" name="副标题 2"/>
          <p:cNvSpPr>
            <a:spLocks noGrp="1"/>
          </p:cNvSpPr>
          <p:nvPr>
            <p:ph type="subTitle" idx="1"/>
          </p:nvPr>
        </p:nvSpPr>
        <p:spPr>
          <a:xfrm>
            <a:off x="1828800" y="3636253"/>
            <a:ext cx="8534400" cy="496205"/>
          </a:xfrm>
          <a:solidFill>
            <a:srgbClr val="50C67D"/>
          </a:solidFill>
        </p:spPr>
        <p:txBody>
          <a:bodyPr/>
          <a:lstStyle>
            <a:lvl1pPr marL="0" indent="0" algn="ctr" defTabSz="685800" rtl="0" eaLnBrk="1" latinLnBrk="0" hangingPunct="1">
              <a:lnSpc>
                <a:spcPct val="120000"/>
              </a:lnSpc>
              <a:buNone/>
              <a:defRPr lang="zh-CN" altLang="en-US" sz="2400" b="0" kern="1200" noProof="1">
                <a:solidFill>
                  <a:schemeClr val="tx1"/>
                </a:solidFill>
                <a:latin typeface="微软雅黑" panose="020B0503020204020204" pitchFamily="34" charset="-122"/>
                <a:ea typeface="微软雅黑" panose="020B0503020204020204" pitchFamily="34" charset="-122"/>
                <a:cs typeface="+mn-cs"/>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190534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DE22AF2-A478-489A-8945-D68431911F68}" type="datetime1">
              <a:rPr lang="zh-CN" altLang="en-US" smtClean="0"/>
              <a:t>2024/9/2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CADE762-6700-4269-9493-71D0BB41E015}" type="datetime1">
              <a:rPr lang="zh-CN" altLang="en-US" smtClean="0"/>
              <a:t>2024/9/2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18BE7F-076F-4589-8533-23A79867B1A1}" type="datetime1">
              <a:rPr lang="zh-CN" altLang="en-US" smtClean="0"/>
              <a:t>2024/9/2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4C17BE-9ED6-43C5-A2AF-3FA400566B16}" type="datetime1">
              <a:rPr lang="zh-CN" altLang="en-US" smtClean="0"/>
              <a:t>2024/9/2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FC500DC-55EA-4C74-AE8B-FA1523469140}" type="datetime1">
              <a:rPr lang="zh-CN" altLang="en-US" smtClean="0"/>
              <a:t>2024/9/2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D6607E-4466-4FC6-9047-59F5C7322EE3}" type="datetime1">
              <a:rPr lang="zh-CN" altLang="en-US" smtClean="0"/>
              <a:t>2024/9/2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C5C3B51-E9E9-419B-B62F-353F2A02D691}" type="datetime1">
              <a:rPr lang="zh-CN" altLang="en-US" smtClean="0"/>
              <a:t>2024/9/2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3310D4A-3DD1-43A5-B0DD-C42AAAE54ECB}" type="datetime1">
              <a:rPr lang="zh-CN" altLang="en-US" smtClean="0"/>
              <a:t>2024/9/2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EF9EDCC-6796-41D4-8762-5DE66AB9605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767E-2BA5-43FE-856C-8BE102C217D8}" type="datetime1">
              <a:rPr lang="zh-CN" altLang="en-US" smtClean="0"/>
              <a:t>2024/9/2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9EDCC-6796-41D4-8762-5DE66AB9605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9" r:id="rId13"/>
    <p:sldLayoutId id="214748367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0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5.jpeg"/><Relationship Id="rId7" Type="http://schemas.openxmlformats.org/officeDocument/2006/relationships/image" Target="../media/image128.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7.jpg"/><Relationship Id="rId11" Type="http://schemas.openxmlformats.org/officeDocument/2006/relationships/image" Target="../media/image132.jpeg"/><Relationship Id="rId5" Type="http://schemas.openxmlformats.org/officeDocument/2006/relationships/image" Target="../media/image126.jpg"/><Relationship Id="rId10" Type="http://schemas.openxmlformats.org/officeDocument/2006/relationships/image" Target="../media/image131.jpeg"/><Relationship Id="rId4" Type="http://schemas.openxmlformats.org/officeDocument/2006/relationships/image" Target="../media/image1.png"/><Relationship Id="rId9" Type="http://schemas.openxmlformats.org/officeDocument/2006/relationships/image" Target="../media/image130.jp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_ENREF_34"/><Relationship Id="rId7" Type="http://schemas.openxmlformats.org/officeDocument/2006/relationships/hyperlink" Target="#_ENREF_44"/><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_ENREF_40"/><Relationship Id="rId5" Type="http://schemas.openxmlformats.org/officeDocument/2006/relationships/image" Target="../media/image1.png"/><Relationship Id="rId4" Type="http://schemas.openxmlformats.org/officeDocument/2006/relationships/hyperlink" Target="#_ENREF_37"/></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tif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20135;&#21697;&#33521;&#25991;.xls" TargetMode="External"/><Relationship Id="rId7" Type="http://schemas.openxmlformats.org/officeDocument/2006/relationships/slide" Target="slide3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15.xml"/><Relationship Id="rId5" Type="http://schemas.openxmlformats.org/officeDocument/2006/relationships/image" Target="../media/image41.png"/><Relationship Id="rId10" Type="http://schemas.openxmlformats.org/officeDocument/2006/relationships/image" Target="../media/image1.png"/><Relationship Id="rId4" Type="http://schemas.openxmlformats.org/officeDocument/2006/relationships/slide" Target="slide3.xml"/><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1.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78.png"/><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3.xml"/><Relationship Id="rId7" Type="http://schemas.openxmlformats.org/officeDocument/2006/relationships/slide" Target="slide1.xml"/><Relationship Id="rId2" Type="http://schemas.openxmlformats.org/officeDocument/2006/relationships/hyperlink" Target="../&#20135;&#21697;&#33521;&#25991;.xls" TargetMode="Externa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5.xml"/><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1.png"/><Relationship Id="rId7"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12.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8"/>
          <p:cNvSpPr/>
          <p:nvPr/>
        </p:nvSpPr>
        <p:spPr>
          <a:xfrm>
            <a:off x="1523999" y="5872067"/>
            <a:ext cx="9144000" cy="400110"/>
          </a:xfrm>
          <a:prstGeom prst="rect">
            <a:avLst/>
          </a:prstGeom>
          <a:noFill/>
          <a:ln w="9525">
            <a:noFill/>
          </a:ln>
        </p:spPr>
        <p:txBody>
          <a:bodyPr>
            <a:spAutoFit/>
          </a:bodyPr>
          <a:lstStyle/>
          <a:p>
            <a:pPr algn="ctr"/>
            <a:r>
              <a:rPr lang="zh-CN" altLang="en-US" sz="2000" b="1" dirty="0">
                <a:solidFill>
                  <a:srgbClr val="002060"/>
                </a:solidFill>
                <a:latin typeface="微软雅黑" panose="020B0503020204020204" pitchFamily="34" charset="-122"/>
                <a:ea typeface="微软雅黑" panose="020B0503020204020204" pitchFamily="34" charset="-122"/>
              </a:rPr>
              <a:t>二</a:t>
            </a:r>
            <a:r>
              <a:rPr lang="en-US" altLang="zh-CN" sz="2000" b="1" dirty="0">
                <a:solidFill>
                  <a:srgbClr val="002060"/>
                </a:solidFill>
                <a:latin typeface="微软雅黑" panose="020B0503020204020204" pitchFamily="34" charset="-122"/>
                <a:ea typeface="微软雅黑" panose="020B0503020204020204" pitchFamily="34" charset="-122"/>
              </a:rPr>
              <a:t>O</a:t>
            </a:r>
            <a:r>
              <a:rPr lang="zh-CN" altLang="en-US" sz="2000" b="1" dirty="0">
                <a:solidFill>
                  <a:srgbClr val="002060"/>
                </a:solidFill>
                <a:latin typeface="微软雅黑" panose="020B0503020204020204" pitchFamily="34" charset="-122"/>
                <a:ea typeface="微软雅黑" panose="020B0503020204020204" pitchFamily="34" charset="-122"/>
              </a:rPr>
              <a:t>二四年九月●成都</a:t>
            </a:r>
            <a:endParaRPr lang="en-US" altLang="en-US" sz="2000" b="1" dirty="0">
              <a:solidFill>
                <a:srgbClr val="002060"/>
              </a:solidFill>
              <a:latin typeface="微软雅黑" panose="020B0503020204020204" pitchFamily="34" charset="-122"/>
              <a:ea typeface="微软雅黑" panose="020B0503020204020204" pitchFamily="34" charset="-122"/>
            </a:endParaRPr>
          </a:p>
        </p:txBody>
      </p:sp>
      <p:sp>
        <p:nvSpPr>
          <p:cNvPr id="5" name="矩形 4"/>
          <p:cNvSpPr/>
          <p:nvPr/>
        </p:nvSpPr>
        <p:spPr>
          <a:xfrm>
            <a:off x="1524000" y="1494135"/>
            <a:ext cx="9143999" cy="954107"/>
          </a:xfrm>
          <a:prstGeom prst="rect">
            <a:avLst/>
          </a:prstGeom>
        </p:spPr>
        <p:txBody>
          <a:bodyPr wrap="square">
            <a:spAutoFit/>
          </a:bodyPr>
          <a:lstStyle/>
          <a:p>
            <a:pPr algn="ctr"/>
            <a:r>
              <a:rPr lang="zh-CN" altLang="en-US" sz="2800" b="1" dirty="0">
                <a:latin typeface="微软雅黑" panose="020B0503020204020204" pitchFamily="34" charset="-122"/>
                <a:ea typeface="微软雅黑" panose="020B0503020204020204" pitchFamily="34" charset="-122"/>
              </a:rPr>
              <a:t>兽医免疫学理论、技术遏制细菌耐药的实践和应用</a:t>
            </a:r>
            <a:endParaRPr lang="en-US" altLang="zh-CN" sz="2800" b="1" dirty="0">
              <a:latin typeface="微软雅黑" panose="020B0503020204020204" pitchFamily="34" charset="-122"/>
              <a:ea typeface="微软雅黑" panose="020B0503020204020204" pitchFamily="34" charset="-122"/>
            </a:endParaRPr>
          </a:p>
          <a:p>
            <a:pPr algn="ct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以</a:t>
            </a:r>
            <a:r>
              <a:rPr lang="zh-CN" altLang="zh-CN" sz="2800" b="1" dirty="0">
                <a:latin typeface="微软雅黑" panose="020B0503020204020204" pitchFamily="34" charset="-122"/>
                <a:ea typeface="微软雅黑" panose="020B0503020204020204" pitchFamily="34" charset="-122"/>
              </a:rPr>
              <a:t>水禽重要细菌病</a:t>
            </a:r>
            <a:r>
              <a:rPr lang="zh-CN" altLang="en-US" sz="2800" b="1" dirty="0">
                <a:latin typeface="微软雅黑" panose="020B0503020204020204" pitchFamily="34" charset="-122"/>
                <a:ea typeface="微软雅黑" panose="020B0503020204020204" pitchFamily="34" charset="-122"/>
              </a:rPr>
              <a:t>为例</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灯片编号占位符 2"/>
          <p:cNvSpPr>
            <a:spLocks noGrp="1"/>
          </p:cNvSpPr>
          <p:nvPr>
            <p:ph type="sldNum" sz="quarter" idx="12"/>
          </p:nvPr>
        </p:nvSpPr>
        <p:spPr>
          <a:xfrm>
            <a:off x="11786532" y="6415073"/>
            <a:ext cx="405467" cy="365125"/>
          </a:xfrm>
        </p:spPr>
        <p:txBody>
          <a:bodyPr/>
          <a:lstStyle/>
          <a:p>
            <a:fld id="{4EF9EDCC-6796-41D4-8762-5DE66AB96056}" type="slidenum">
              <a:rPr lang="zh-CN" altLang="en-US" sz="2400" smtClean="0">
                <a:solidFill>
                  <a:srgbClr val="FF0000"/>
                </a:solidFill>
              </a:rPr>
              <a:t>1</a:t>
            </a:fld>
            <a:endParaRPr lang="zh-CN" altLang="en-US" sz="2400" dirty="0">
              <a:solidFill>
                <a:srgbClr val="FF0000"/>
              </a:solidFill>
            </a:endParaRPr>
          </a:p>
        </p:txBody>
      </p:sp>
      <p:pic>
        <p:nvPicPr>
          <p:cNvPr id="2" name="图片 3086">
            <a:extLst>
              <a:ext uri="{FF2B5EF4-FFF2-40B4-BE49-F238E27FC236}">
                <a16:creationId xmlns:a16="http://schemas.microsoft.com/office/drawing/2014/main" id="{131A309B-78B5-2AC2-88D9-9342228A3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41" y="4144665"/>
            <a:ext cx="126576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087">
            <a:extLst>
              <a:ext uri="{FF2B5EF4-FFF2-40B4-BE49-F238E27FC236}">
                <a16:creationId xmlns:a16="http://schemas.microsoft.com/office/drawing/2014/main" id="{D2290ABC-86C7-5F2D-C5E9-4180741D99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0206" y="4144665"/>
            <a:ext cx="1305984"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3">
            <a:extLst>
              <a:ext uri="{FF2B5EF4-FFF2-40B4-BE49-F238E27FC236}">
                <a16:creationId xmlns:a16="http://schemas.microsoft.com/office/drawing/2014/main" id="{25933D9C-17EE-BEDE-6730-7EFA734CCF6A}"/>
              </a:ext>
            </a:extLst>
          </p:cNvPr>
          <p:cNvGrpSpPr/>
          <p:nvPr/>
        </p:nvGrpSpPr>
        <p:grpSpPr bwMode="auto">
          <a:xfrm>
            <a:off x="1507748" y="4410569"/>
            <a:ext cx="8835839" cy="1060872"/>
            <a:chOff x="969" y="7106"/>
            <a:chExt cx="12206" cy="1670"/>
          </a:xfrm>
        </p:grpSpPr>
        <p:sp>
          <p:nvSpPr>
            <p:cNvPr id="7" name="Text Box 4">
              <a:extLst>
                <a:ext uri="{FF2B5EF4-FFF2-40B4-BE49-F238E27FC236}">
                  <a16:creationId xmlns:a16="http://schemas.microsoft.com/office/drawing/2014/main" id="{7531D00E-4FB6-F6EC-5EC5-9A95CEA7C695}"/>
                </a:ext>
              </a:extLst>
            </p:cNvPr>
            <p:cNvSpPr txBox="1">
              <a:spLocks noChangeArrowheads="1"/>
            </p:cNvSpPr>
            <p:nvPr/>
          </p:nvSpPr>
          <p:spPr bwMode="auto">
            <a:xfrm>
              <a:off x="969" y="7949"/>
              <a:ext cx="12206"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Lucida Sans Unicode" panose="020B0602030504020204" pitchFamily="34" charset="0"/>
                  <a:ea typeface="黑体" panose="02010609060101010101" pitchFamily="49" charset="-122"/>
                </a:defRPr>
              </a:lvl1pPr>
              <a:lvl2pPr>
                <a:defRPr sz="2400" baseline="-25000">
                  <a:solidFill>
                    <a:schemeClr val="tx1"/>
                  </a:solidFill>
                  <a:latin typeface="Lucida Sans Unicode" panose="020B0602030504020204" pitchFamily="34" charset="0"/>
                  <a:ea typeface="黑体" panose="02010609060101010101" pitchFamily="49" charset="-122"/>
                </a:defRPr>
              </a:lvl2pPr>
              <a:lvl3pPr>
                <a:defRPr sz="2400" baseline="-25000">
                  <a:solidFill>
                    <a:schemeClr val="tx1"/>
                  </a:solidFill>
                  <a:latin typeface="Lucida Sans Unicode" panose="020B0602030504020204" pitchFamily="34" charset="0"/>
                  <a:ea typeface="黑体" panose="02010609060101010101" pitchFamily="49" charset="-122"/>
                </a:defRPr>
              </a:lvl3pPr>
              <a:lvl4pPr>
                <a:defRPr sz="2400" baseline="-25000">
                  <a:solidFill>
                    <a:schemeClr val="tx1"/>
                  </a:solidFill>
                  <a:latin typeface="Lucida Sans Unicode" panose="020B0602030504020204" pitchFamily="34" charset="0"/>
                  <a:ea typeface="黑体" panose="02010609060101010101" pitchFamily="49" charset="-122"/>
                </a:defRPr>
              </a:lvl4pPr>
              <a:lvl5pPr>
                <a:defRPr sz="2400" baseline="-25000">
                  <a:solidFill>
                    <a:schemeClr val="tx1"/>
                  </a:solidFill>
                  <a:latin typeface="Lucida Sans Unicode" panose="020B0602030504020204" pitchFamily="34" charset="0"/>
                  <a:ea typeface="黑体" panose="02010609060101010101" pitchFamily="49" charset="-122"/>
                </a:defRPr>
              </a:lvl5pPr>
              <a:lvl6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6pPr>
              <a:lvl7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7pPr>
              <a:lvl8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8pPr>
              <a:lvl9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9pPr>
            </a:lstStyle>
            <a:p>
              <a:pPr algn="ctr">
                <a:lnSpc>
                  <a:spcPct val="130000"/>
                </a:lnSpc>
                <a:spcBef>
                  <a:spcPct val="50000"/>
                </a:spcBef>
              </a:pPr>
              <a:r>
                <a:rPr lang="zh-CN" altLang="en-US" sz="2000" b="1" baseline="0" dirty="0">
                  <a:solidFill>
                    <a:srgbClr val="002060"/>
                  </a:solidFill>
                  <a:latin typeface="微软雅黑" panose="020B0503020204020204" pitchFamily="34" charset="-122"/>
                  <a:ea typeface="微软雅黑" panose="020B0503020204020204" pitchFamily="34" charset="-122"/>
                </a:rPr>
                <a:t>国家农业（</a:t>
              </a:r>
              <a:r>
                <a:rPr lang="zh-CN" altLang="en-US" sz="2000" b="1" baseline="0" dirty="0">
                  <a:solidFill>
                    <a:srgbClr val="002060"/>
                  </a:solidFill>
                  <a:latin typeface="微软雅黑" panose="020B0503020204020204" pitchFamily="34" charset="-122"/>
                  <a:ea typeface="微软雅黑" panose="020B0503020204020204" pitchFamily="34" charset="-122"/>
                  <a:sym typeface="+mn-ea"/>
                </a:rPr>
                <a:t>水禽</a:t>
              </a:r>
              <a:r>
                <a:rPr lang="zh-CN" altLang="en-US" sz="2000" b="1" baseline="0" dirty="0">
                  <a:solidFill>
                    <a:srgbClr val="002060"/>
                  </a:solidFill>
                  <a:latin typeface="微软雅黑" panose="020B0503020204020204" pitchFamily="34" charset="-122"/>
                  <a:ea typeface="微软雅黑" panose="020B0503020204020204" pitchFamily="34" charset="-122"/>
                </a:rPr>
                <a:t>）产业技术体系免疫抑制病与新疫苗岗位</a:t>
              </a:r>
              <a:r>
                <a:rPr lang="zh-CN" altLang="en-US" b="1" baseline="0" dirty="0">
                  <a:solidFill>
                    <a:srgbClr val="002060"/>
                  </a:solidFill>
                  <a:latin typeface="楷体_GB2312" pitchFamily="49" charset="-122"/>
                  <a:ea typeface="楷体_GB2312" pitchFamily="49" charset="-122"/>
                </a:rPr>
                <a:t> </a:t>
              </a:r>
            </a:p>
          </p:txBody>
        </p:sp>
        <p:sp>
          <p:nvSpPr>
            <p:cNvPr id="10" name="Text Box 4">
              <a:extLst>
                <a:ext uri="{FF2B5EF4-FFF2-40B4-BE49-F238E27FC236}">
                  <a16:creationId xmlns:a16="http://schemas.microsoft.com/office/drawing/2014/main" id="{53E9F1B3-7393-4FF7-F088-F3598A39F4BF}"/>
                </a:ext>
              </a:extLst>
            </p:cNvPr>
            <p:cNvSpPr txBox="1">
              <a:spLocks noChangeArrowheads="1"/>
            </p:cNvSpPr>
            <p:nvPr/>
          </p:nvSpPr>
          <p:spPr bwMode="auto">
            <a:xfrm>
              <a:off x="969" y="7106"/>
              <a:ext cx="12206" cy="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25000">
                  <a:solidFill>
                    <a:schemeClr val="tx1"/>
                  </a:solidFill>
                  <a:latin typeface="Lucida Sans Unicode" panose="020B0602030504020204" pitchFamily="34" charset="0"/>
                  <a:ea typeface="黑体" panose="02010609060101010101" pitchFamily="49" charset="-122"/>
                </a:defRPr>
              </a:lvl1pPr>
              <a:lvl2pPr>
                <a:defRPr sz="2400" baseline="-25000">
                  <a:solidFill>
                    <a:schemeClr val="tx1"/>
                  </a:solidFill>
                  <a:latin typeface="Lucida Sans Unicode" panose="020B0602030504020204" pitchFamily="34" charset="0"/>
                  <a:ea typeface="黑体" panose="02010609060101010101" pitchFamily="49" charset="-122"/>
                </a:defRPr>
              </a:lvl2pPr>
              <a:lvl3pPr>
                <a:defRPr sz="2400" baseline="-25000">
                  <a:solidFill>
                    <a:schemeClr val="tx1"/>
                  </a:solidFill>
                  <a:latin typeface="Lucida Sans Unicode" panose="020B0602030504020204" pitchFamily="34" charset="0"/>
                  <a:ea typeface="黑体" panose="02010609060101010101" pitchFamily="49" charset="-122"/>
                </a:defRPr>
              </a:lvl3pPr>
              <a:lvl4pPr>
                <a:defRPr sz="2400" baseline="-25000">
                  <a:solidFill>
                    <a:schemeClr val="tx1"/>
                  </a:solidFill>
                  <a:latin typeface="Lucida Sans Unicode" panose="020B0602030504020204" pitchFamily="34" charset="0"/>
                  <a:ea typeface="黑体" panose="02010609060101010101" pitchFamily="49" charset="-122"/>
                </a:defRPr>
              </a:lvl4pPr>
              <a:lvl5pPr>
                <a:defRPr sz="2400" baseline="-25000">
                  <a:solidFill>
                    <a:schemeClr val="tx1"/>
                  </a:solidFill>
                  <a:latin typeface="Lucida Sans Unicode" panose="020B0602030504020204" pitchFamily="34" charset="0"/>
                  <a:ea typeface="黑体" panose="02010609060101010101" pitchFamily="49" charset="-122"/>
                </a:defRPr>
              </a:lvl5pPr>
              <a:lvl6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6pPr>
              <a:lvl7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7pPr>
              <a:lvl8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8pPr>
              <a:lvl9pPr fontAlgn="base">
                <a:spcBef>
                  <a:spcPct val="0"/>
                </a:spcBef>
                <a:spcAft>
                  <a:spcPct val="0"/>
                </a:spcAft>
                <a:buFont typeface="Arial" panose="020B0604020202020204" pitchFamily="34" charset="0"/>
                <a:defRPr sz="2400" baseline="-25000">
                  <a:solidFill>
                    <a:schemeClr val="tx1"/>
                  </a:solidFill>
                  <a:latin typeface="Lucida Sans Unicode" panose="020B0602030504020204" pitchFamily="34" charset="0"/>
                  <a:ea typeface="黑体" panose="02010609060101010101" pitchFamily="49" charset="-122"/>
                </a:defRPr>
              </a:lvl9pPr>
            </a:lstStyle>
            <a:p>
              <a:pPr algn="ctr">
                <a:lnSpc>
                  <a:spcPct val="130000"/>
                </a:lnSpc>
                <a:spcBef>
                  <a:spcPct val="50000"/>
                </a:spcBef>
              </a:pPr>
              <a:r>
                <a:rPr lang="zh-CN" altLang="en-US" sz="2000" b="1" baseline="0" dirty="0">
                  <a:solidFill>
                    <a:srgbClr val="002060"/>
                  </a:solidFill>
                  <a:latin typeface="微软雅黑" panose="020B0503020204020204" pitchFamily="34" charset="-122"/>
                  <a:ea typeface="微软雅黑" panose="020B0503020204020204" pitchFamily="34" charset="-122"/>
                </a:rPr>
                <a:t>农业部</a:t>
              </a:r>
              <a:r>
                <a:rPr lang="en-US" altLang="zh-CN" sz="2000" b="1" baseline="0" dirty="0">
                  <a:solidFill>
                    <a:srgbClr val="002060"/>
                  </a:solidFill>
                  <a:latin typeface="微软雅黑" panose="020B0503020204020204" pitchFamily="34" charset="-122"/>
                  <a:ea typeface="微软雅黑" panose="020B0503020204020204" pitchFamily="34" charset="-122"/>
                </a:rPr>
                <a:t>“</a:t>
              </a:r>
              <a:r>
                <a:rPr lang="zh-CN" altLang="en-US" sz="2000" b="1" baseline="0" dirty="0">
                  <a:solidFill>
                    <a:srgbClr val="002060"/>
                  </a:solidFill>
                  <a:latin typeface="微软雅黑" panose="020B0503020204020204" pitchFamily="34" charset="-122"/>
                  <a:ea typeface="微软雅黑" panose="020B0503020204020204" pitchFamily="34" charset="-122"/>
                </a:rPr>
                <a:t>水禽传染病防控关键技术研究和应用</a:t>
              </a:r>
              <a:r>
                <a:rPr lang="en-US" altLang="zh-CN" sz="2000" b="1" baseline="0" dirty="0">
                  <a:solidFill>
                    <a:srgbClr val="002060"/>
                  </a:solidFill>
                  <a:latin typeface="微软雅黑" panose="020B0503020204020204" pitchFamily="34" charset="-122"/>
                  <a:ea typeface="微软雅黑" panose="020B0503020204020204" pitchFamily="34" charset="-122"/>
                </a:rPr>
                <a:t>”</a:t>
              </a:r>
              <a:r>
                <a:rPr lang="zh-CN" altLang="en-US" sz="2000" b="1" baseline="0" dirty="0">
                  <a:solidFill>
                    <a:srgbClr val="002060"/>
                  </a:solidFill>
                  <a:latin typeface="微软雅黑" panose="020B0503020204020204" pitchFamily="34" charset="-122"/>
                  <a:ea typeface="微软雅黑" panose="020B0503020204020204" pitchFamily="34" charset="-122"/>
                </a:rPr>
                <a:t>创新团队</a:t>
              </a:r>
              <a:r>
                <a:rPr lang="zh-CN" altLang="en-US" b="1" baseline="0" dirty="0">
                  <a:solidFill>
                    <a:srgbClr val="002060"/>
                  </a:solidFill>
                  <a:latin typeface="楷体_GB2312" pitchFamily="49" charset="-122"/>
                  <a:ea typeface="楷体_GB2312" pitchFamily="49" charset="-122"/>
                </a:rPr>
                <a:t> </a:t>
              </a:r>
            </a:p>
          </p:txBody>
        </p:sp>
      </p:grpSp>
      <p:sp>
        <p:nvSpPr>
          <p:cNvPr id="12" name="文本框 11">
            <a:extLst>
              <a:ext uri="{FF2B5EF4-FFF2-40B4-BE49-F238E27FC236}">
                <a16:creationId xmlns:a16="http://schemas.microsoft.com/office/drawing/2014/main" id="{B87EBFD4-9B8F-9451-CCB3-34AE5C89A386}"/>
              </a:ext>
            </a:extLst>
          </p:cNvPr>
          <p:cNvSpPr txBox="1"/>
          <p:nvPr/>
        </p:nvSpPr>
        <p:spPr>
          <a:xfrm>
            <a:off x="2670978" y="3894853"/>
            <a:ext cx="6509378" cy="499624"/>
          </a:xfrm>
          <a:prstGeom prst="rect">
            <a:avLst/>
          </a:prstGeom>
          <a:noFill/>
        </p:spPr>
        <p:txBody>
          <a:bodyPr wrap="square">
            <a:spAutoFit/>
          </a:bodyPr>
          <a:lstStyle/>
          <a:p>
            <a:pPr algn="dist" eaLnBrk="1" hangingPunct="1">
              <a:lnSpc>
                <a:spcPct val="150000"/>
              </a:lnSpc>
              <a:buFont typeface="Arial" panose="020B0604020202020204" pitchFamily="34" charset="0"/>
              <a:buNone/>
            </a:pPr>
            <a:r>
              <a:rPr lang="zh-CN" altLang="en-US" sz="2000" b="1" dirty="0">
                <a:solidFill>
                  <a:srgbClr val="002060"/>
                </a:solidFill>
                <a:latin typeface="微软雅黑" panose="020B0503020204020204" pitchFamily="34" charset="-122"/>
                <a:ea typeface="微软雅黑" panose="020B0503020204020204" pitchFamily="34" charset="-122"/>
              </a:rPr>
              <a:t>西南动物疫病防控技术教育部工程研究中心 </a:t>
            </a:r>
          </a:p>
        </p:txBody>
      </p:sp>
      <p:sp>
        <p:nvSpPr>
          <p:cNvPr id="14" name="文本框 13">
            <a:extLst>
              <a:ext uri="{FF2B5EF4-FFF2-40B4-BE49-F238E27FC236}">
                <a16:creationId xmlns:a16="http://schemas.microsoft.com/office/drawing/2014/main" id="{DEA0350B-A3D6-7AA0-09F4-10A2C675E554}"/>
              </a:ext>
            </a:extLst>
          </p:cNvPr>
          <p:cNvSpPr txBox="1"/>
          <p:nvPr/>
        </p:nvSpPr>
        <p:spPr>
          <a:xfrm>
            <a:off x="2952344" y="2844630"/>
            <a:ext cx="6164092" cy="584775"/>
          </a:xfrm>
          <a:prstGeom prst="rect">
            <a:avLst/>
          </a:prstGeom>
          <a:noFill/>
        </p:spPr>
        <p:txBody>
          <a:bodyPr wrap="square">
            <a:spAutoFit/>
          </a:bodyPr>
          <a:lstStyle/>
          <a:p>
            <a:pPr algn="ctr" eaLnBrk="1" hangingPunct="1">
              <a:buFont typeface="Arial" panose="020B0604020202020204" pitchFamily="34" charset="0"/>
              <a:buNone/>
            </a:pPr>
            <a:r>
              <a:rPr lang="zh-CN" altLang="en-US" sz="3200" b="1" dirty="0">
                <a:solidFill>
                  <a:srgbClr val="C00000"/>
                </a:solidFill>
                <a:latin typeface="微软雅黑" panose="020B0503020204020204" pitchFamily="34" charset="-122"/>
                <a:ea typeface="微软雅黑" panose="020B0503020204020204" pitchFamily="34" charset="-122"/>
              </a:rPr>
              <a:t>程 安 春</a:t>
            </a:r>
            <a:endParaRPr lang="en-US" altLang="zh-CN" sz="3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28800" y="6477212"/>
            <a:ext cx="1925320" cy="338554"/>
          </a:xfrm>
          <a:prstGeom prst="rect">
            <a:avLst/>
          </a:prstGeom>
          <a:noFill/>
        </p:spPr>
        <p:txBody>
          <a:bodyPr wrap="square" rtlCol="0">
            <a:spAutoFit/>
          </a:bodyPr>
          <a:lstStyle/>
          <a:p>
            <a:r>
              <a:rPr lang="en-US" altLang="zh-CN" sz="1600" dirty="0">
                <a:solidFill>
                  <a:schemeClr val="bg1"/>
                </a:solidFill>
              </a:rPr>
              <a:t>16srRNA</a:t>
            </a:r>
          </a:p>
        </p:txBody>
      </p:sp>
      <p:pic>
        <p:nvPicPr>
          <p:cNvPr id="4" name="图片 3"/>
          <p:cNvPicPr>
            <a:picLocks noChangeAspect="1"/>
          </p:cNvPicPr>
          <p:nvPr/>
        </p:nvPicPr>
        <p:blipFill>
          <a:blip r:embed="rId3"/>
          <a:stretch>
            <a:fillRect/>
          </a:stretch>
        </p:blipFill>
        <p:spPr>
          <a:xfrm>
            <a:off x="106471" y="4914266"/>
            <a:ext cx="2314575" cy="1943100"/>
          </a:xfrm>
          <a:prstGeom prst="rect">
            <a:avLst/>
          </a:prstGeom>
        </p:spPr>
      </p:pic>
      <p:sp>
        <p:nvSpPr>
          <p:cNvPr id="11" name="江西"/>
          <p:cNvSpPr/>
          <p:nvPr/>
        </p:nvSpPr>
        <p:spPr bwMode="auto">
          <a:xfrm>
            <a:off x="4891661" y="4762515"/>
            <a:ext cx="670923" cy="894564"/>
          </a:xfrm>
          <a:custGeom>
            <a:avLst/>
            <a:gdLst>
              <a:gd name="T0" fmla="*/ 1131 w 1831"/>
              <a:gd name="T1" fmla="*/ 123 h 2473"/>
              <a:gd name="T2" fmla="*/ 1175 w 1831"/>
              <a:gd name="T3" fmla="*/ 214 h 2473"/>
              <a:gd name="T4" fmla="*/ 1267 w 1831"/>
              <a:gd name="T5" fmla="*/ 107 h 2473"/>
              <a:gd name="T6" fmla="*/ 1330 w 1831"/>
              <a:gd name="T7" fmla="*/ 82 h 2473"/>
              <a:gd name="T8" fmla="*/ 1477 w 1831"/>
              <a:gd name="T9" fmla="*/ 183 h 2473"/>
              <a:gd name="T10" fmla="*/ 1597 w 1831"/>
              <a:gd name="T11" fmla="*/ 186 h 2473"/>
              <a:gd name="T12" fmla="*/ 1697 w 1831"/>
              <a:gd name="T13" fmla="*/ 261 h 2473"/>
              <a:gd name="T14" fmla="*/ 1637 w 1831"/>
              <a:gd name="T15" fmla="*/ 341 h 2473"/>
              <a:gd name="T16" fmla="*/ 1714 w 1831"/>
              <a:gd name="T17" fmla="*/ 445 h 2473"/>
              <a:gd name="T18" fmla="*/ 1786 w 1831"/>
              <a:gd name="T19" fmla="*/ 527 h 2473"/>
              <a:gd name="T20" fmla="*/ 1828 w 1831"/>
              <a:gd name="T21" fmla="*/ 689 h 2473"/>
              <a:gd name="T22" fmla="*/ 1799 w 1831"/>
              <a:gd name="T23" fmla="*/ 789 h 2473"/>
              <a:gd name="T24" fmla="*/ 1703 w 1831"/>
              <a:gd name="T25" fmla="*/ 874 h 2473"/>
              <a:gd name="T26" fmla="*/ 1591 w 1831"/>
              <a:gd name="T27" fmla="*/ 940 h 2473"/>
              <a:gd name="T28" fmla="*/ 1483 w 1831"/>
              <a:gd name="T29" fmla="*/ 899 h 2473"/>
              <a:gd name="T30" fmla="*/ 1354 w 1831"/>
              <a:gd name="T31" fmla="*/ 1025 h 2473"/>
              <a:gd name="T32" fmla="*/ 1310 w 1831"/>
              <a:gd name="T33" fmla="*/ 1081 h 2473"/>
              <a:gd name="T34" fmla="*/ 1370 w 1831"/>
              <a:gd name="T35" fmla="*/ 1202 h 2473"/>
              <a:gd name="T36" fmla="*/ 1231 w 1831"/>
              <a:gd name="T37" fmla="*/ 1332 h 2473"/>
              <a:gd name="T38" fmla="*/ 1144 w 1831"/>
              <a:gd name="T39" fmla="*/ 1483 h 2473"/>
              <a:gd name="T40" fmla="*/ 1174 w 1831"/>
              <a:gd name="T41" fmla="*/ 1604 h 2473"/>
              <a:gd name="T42" fmla="*/ 1111 w 1831"/>
              <a:gd name="T43" fmla="*/ 1693 h 2473"/>
              <a:gd name="T44" fmla="*/ 1074 w 1831"/>
              <a:gd name="T45" fmla="*/ 1811 h 2473"/>
              <a:gd name="T46" fmla="*/ 1012 w 1831"/>
              <a:gd name="T47" fmla="*/ 1899 h 2473"/>
              <a:gd name="T48" fmla="*/ 978 w 1831"/>
              <a:gd name="T49" fmla="*/ 2081 h 2473"/>
              <a:gd name="T50" fmla="*/ 948 w 1831"/>
              <a:gd name="T51" fmla="*/ 2209 h 2473"/>
              <a:gd name="T52" fmla="*/ 924 w 1831"/>
              <a:gd name="T53" fmla="*/ 2272 h 2473"/>
              <a:gd name="T54" fmla="*/ 926 w 1831"/>
              <a:gd name="T55" fmla="*/ 2401 h 2473"/>
              <a:gd name="T56" fmla="*/ 817 w 1831"/>
              <a:gd name="T57" fmla="*/ 2366 h 2473"/>
              <a:gd name="T58" fmla="*/ 678 w 1831"/>
              <a:gd name="T59" fmla="*/ 2378 h 2473"/>
              <a:gd name="T60" fmla="*/ 557 w 1831"/>
              <a:gd name="T61" fmla="*/ 2430 h 2473"/>
              <a:gd name="T62" fmla="*/ 464 w 1831"/>
              <a:gd name="T63" fmla="*/ 2441 h 2473"/>
              <a:gd name="T64" fmla="*/ 340 w 1831"/>
              <a:gd name="T65" fmla="*/ 2433 h 2473"/>
              <a:gd name="T66" fmla="*/ 346 w 1831"/>
              <a:gd name="T67" fmla="*/ 2365 h 2473"/>
              <a:gd name="T68" fmla="*/ 485 w 1831"/>
              <a:gd name="T69" fmla="*/ 2195 h 2473"/>
              <a:gd name="T70" fmla="*/ 489 w 1831"/>
              <a:gd name="T71" fmla="*/ 2120 h 2473"/>
              <a:gd name="T72" fmla="*/ 342 w 1831"/>
              <a:gd name="T73" fmla="*/ 2122 h 2473"/>
              <a:gd name="T74" fmla="*/ 217 w 1831"/>
              <a:gd name="T75" fmla="*/ 2094 h 2473"/>
              <a:gd name="T76" fmla="*/ 170 w 1831"/>
              <a:gd name="T77" fmla="*/ 1966 h 2473"/>
              <a:gd name="T78" fmla="*/ 256 w 1831"/>
              <a:gd name="T79" fmla="*/ 1772 h 2473"/>
              <a:gd name="T80" fmla="*/ 180 w 1831"/>
              <a:gd name="T81" fmla="*/ 1733 h 2473"/>
              <a:gd name="T82" fmla="*/ 220 w 1831"/>
              <a:gd name="T83" fmla="*/ 1589 h 2473"/>
              <a:gd name="T84" fmla="*/ 123 w 1831"/>
              <a:gd name="T85" fmla="*/ 1470 h 2473"/>
              <a:gd name="T86" fmla="*/ 108 w 1831"/>
              <a:gd name="T87" fmla="*/ 1296 h 2473"/>
              <a:gd name="T88" fmla="*/ 35 w 1831"/>
              <a:gd name="T89" fmla="*/ 1249 h 2473"/>
              <a:gd name="T90" fmla="*/ 8 w 1831"/>
              <a:gd name="T91" fmla="*/ 1201 h 2473"/>
              <a:gd name="T92" fmla="*/ 23 w 1831"/>
              <a:gd name="T93" fmla="*/ 1103 h 2473"/>
              <a:gd name="T94" fmla="*/ 145 w 1831"/>
              <a:gd name="T95" fmla="*/ 949 h 2473"/>
              <a:gd name="T96" fmla="*/ 189 w 1831"/>
              <a:gd name="T97" fmla="*/ 871 h 2473"/>
              <a:gd name="T98" fmla="*/ 218 w 1831"/>
              <a:gd name="T99" fmla="*/ 758 h 2473"/>
              <a:gd name="T100" fmla="*/ 193 w 1831"/>
              <a:gd name="T101" fmla="*/ 671 h 2473"/>
              <a:gd name="T102" fmla="*/ 139 w 1831"/>
              <a:gd name="T103" fmla="*/ 551 h 2473"/>
              <a:gd name="T104" fmla="*/ 189 w 1831"/>
              <a:gd name="T105" fmla="*/ 429 h 2473"/>
              <a:gd name="T106" fmla="*/ 313 w 1831"/>
              <a:gd name="T107" fmla="*/ 376 h 2473"/>
              <a:gd name="T108" fmla="*/ 473 w 1831"/>
              <a:gd name="T109" fmla="*/ 318 h 2473"/>
              <a:gd name="T110" fmla="*/ 486 w 1831"/>
              <a:gd name="T111" fmla="*/ 284 h 2473"/>
              <a:gd name="T112" fmla="*/ 556 w 1831"/>
              <a:gd name="T113" fmla="*/ 260 h 2473"/>
              <a:gd name="T114" fmla="*/ 611 w 1831"/>
              <a:gd name="T115" fmla="*/ 219 h 2473"/>
              <a:gd name="T116" fmla="*/ 759 w 1831"/>
              <a:gd name="T117" fmla="*/ 124 h 2473"/>
              <a:gd name="T118" fmla="*/ 914 w 1831"/>
              <a:gd name="T119" fmla="*/ 123 h 2473"/>
              <a:gd name="T120" fmla="*/ 1065 w 1831"/>
              <a:gd name="T121" fmla="*/ 39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2" name="黑龙江"/>
          <p:cNvSpPr/>
          <p:nvPr/>
        </p:nvSpPr>
        <p:spPr bwMode="auto">
          <a:xfrm>
            <a:off x="5509963" y="960617"/>
            <a:ext cx="1512867" cy="1460244"/>
          </a:xfrm>
          <a:custGeom>
            <a:avLst/>
            <a:gdLst>
              <a:gd name="T0" fmla="*/ 385 w 4137"/>
              <a:gd name="T1" fmla="*/ 68 h 3992"/>
              <a:gd name="T2" fmla="*/ 616 w 4137"/>
              <a:gd name="T3" fmla="*/ 2 h 3992"/>
              <a:gd name="T4" fmla="*/ 893 w 4137"/>
              <a:gd name="T5" fmla="*/ 105 h 3992"/>
              <a:gd name="T6" fmla="*/ 1227 w 4137"/>
              <a:gd name="T7" fmla="*/ 198 h 3992"/>
              <a:gd name="T8" fmla="*/ 1337 w 4137"/>
              <a:gd name="T9" fmla="*/ 327 h 3992"/>
              <a:gd name="T10" fmla="*/ 1458 w 4137"/>
              <a:gd name="T11" fmla="*/ 485 h 3992"/>
              <a:gd name="T12" fmla="*/ 1574 w 4137"/>
              <a:gd name="T13" fmla="*/ 700 h 3992"/>
              <a:gd name="T14" fmla="*/ 1623 w 4137"/>
              <a:gd name="T15" fmla="*/ 786 h 3992"/>
              <a:gd name="T16" fmla="*/ 1780 w 4137"/>
              <a:gd name="T17" fmla="*/ 1046 h 3992"/>
              <a:gd name="T18" fmla="*/ 1874 w 4137"/>
              <a:gd name="T19" fmla="*/ 1293 h 3992"/>
              <a:gd name="T20" fmla="*/ 2045 w 4137"/>
              <a:gd name="T21" fmla="*/ 1461 h 3992"/>
              <a:gd name="T22" fmla="*/ 2302 w 4137"/>
              <a:gd name="T23" fmla="*/ 1468 h 3992"/>
              <a:gd name="T24" fmla="*/ 2485 w 4137"/>
              <a:gd name="T25" fmla="*/ 1457 h 3992"/>
              <a:gd name="T26" fmla="*/ 2681 w 4137"/>
              <a:gd name="T27" fmla="*/ 1624 h 3992"/>
              <a:gd name="T28" fmla="*/ 2844 w 4137"/>
              <a:gd name="T29" fmla="*/ 1695 h 3992"/>
              <a:gd name="T30" fmla="*/ 2942 w 4137"/>
              <a:gd name="T31" fmla="*/ 1854 h 3992"/>
              <a:gd name="T32" fmla="*/ 3074 w 4137"/>
              <a:gd name="T33" fmla="*/ 2101 h 3992"/>
              <a:gd name="T34" fmla="*/ 3345 w 4137"/>
              <a:gd name="T35" fmla="*/ 2034 h 3992"/>
              <a:gd name="T36" fmla="*/ 3520 w 4137"/>
              <a:gd name="T37" fmla="*/ 1878 h 3992"/>
              <a:gd name="T38" fmla="*/ 3652 w 4137"/>
              <a:gd name="T39" fmla="*/ 1771 h 3992"/>
              <a:gd name="T40" fmla="*/ 3909 w 4137"/>
              <a:gd name="T41" fmla="*/ 1599 h 3992"/>
              <a:gd name="T42" fmla="*/ 4124 w 4137"/>
              <a:gd name="T43" fmla="*/ 1502 h 3992"/>
              <a:gd name="T44" fmla="*/ 4074 w 4137"/>
              <a:gd name="T45" fmla="*/ 1766 h 3992"/>
              <a:gd name="T46" fmla="*/ 4009 w 4137"/>
              <a:gd name="T47" fmla="*/ 2032 h 3992"/>
              <a:gd name="T48" fmla="*/ 3993 w 4137"/>
              <a:gd name="T49" fmla="*/ 2413 h 3992"/>
              <a:gd name="T50" fmla="*/ 3947 w 4137"/>
              <a:gd name="T51" fmla="*/ 2706 h 3992"/>
              <a:gd name="T52" fmla="*/ 3915 w 4137"/>
              <a:gd name="T53" fmla="*/ 3042 h 3992"/>
              <a:gd name="T54" fmla="*/ 3518 w 4137"/>
              <a:gd name="T55" fmla="*/ 3043 h 3992"/>
              <a:gd name="T56" fmla="*/ 3363 w 4137"/>
              <a:gd name="T57" fmla="*/ 3261 h 3992"/>
              <a:gd name="T58" fmla="*/ 3446 w 4137"/>
              <a:gd name="T59" fmla="*/ 3579 h 3992"/>
              <a:gd name="T60" fmla="*/ 3484 w 4137"/>
              <a:gd name="T61" fmla="*/ 3907 h 3992"/>
              <a:gd name="T62" fmla="*/ 3256 w 4137"/>
              <a:gd name="T63" fmla="*/ 3855 h 3992"/>
              <a:gd name="T64" fmla="*/ 3121 w 4137"/>
              <a:gd name="T65" fmla="*/ 3790 h 3992"/>
              <a:gd name="T66" fmla="*/ 2932 w 4137"/>
              <a:gd name="T67" fmla="*/ 3832 h 3992"/>
              <a:gd name="T68" fmla="*/ 2812 w 4137"/>
              <a:gd name="T69" fmla="*/ 3991 h 3992"/>
              <a:gd name="T70" fmla="*/ 2588 w 4137"/>
              <a:gd name="T71" fmla="*/ 3700 h 3992"/>
              <a:gd name="T72" fmla="*/ 2480 w 4137"/>
              <a:gd name="T73" fmla="*/ 3784 h 3992"/>
              <a:gd name="T74" fmla="*/ 2322 w 4137"/>
              <a:gd name="T75" fmla="*/ 3737 h 3992"/>
              <a:gd name="T76" fmla="*/ 2178 w 4137"/>
              <a:gd name="T77" fmla="*/ 3632 h 3992"/>
              <a:gd name="T78" fmla="*/ 2098 w 4137"/>
              <a:gd name="T79" fmla="*/ 3465 h 3992"/>
              <a:gd name="T80" fmla="*/ 1802 w 4137"/>
              <a:gd name="T81" fmla="*/ 3460 h 3992"/>
              <a:gd name="T82" fmla="*/ 1598 w 4137"/>
              <a:gd name="T83" fmla="*/ 3370 h 3992"/>
              <a:gd name="T84" fmla="*/ 1383 w 4137"/>
              <a:gd name="T85" fmla="*/ 3393 h 3992"/>
              <a:gd name="T86" fmla="*/ 1134 w 4137"/>
              <a:gd name="T87" fmla="*/ 3214 h 3992"/>
              <a:gd name="T88" fmla="*/ 974 w 4137"/>
              <a:gd name="T89" fmla="*/ 3093 h 3992"/>
              <a:gd name="T90" fmla="*/ 869 w 4137"/>
              <a:gd name="T91" fmla="*/ 2964 h 3992"/>
              <a:gd name="T92" fmla="*/ 961 w 4137"/>
              <a:gd name="T93" fmla="*/ 2837 h 3992"/>
              <a:gd name="T94" fmla="*/ 855 w 4137"/>
              <a:gd name="T95" fmla="*/ 2860 h 3992"/>
              <a:gd name="T96" fmla="*/ 705 w 4137"/>
              <a:gd name="T97" fmla="*/ 2767 h 3992"/>
              <a:gd name="T98" fmla="*/ 803 w 4137"/>
              <a:gd name="T99" fmla="*/ 2410 h 3992"/>
              <a:gd name="T100" fmla="*/ 1094 w 4137"/>
              <a:gd name="T101" fmla="*/ 2176 h 3992"/>
              <a:gd name="T102" fmla="*/ 1163 w 4137"/>
              <a:gd name="T103" fmla="*/ 1909 h 3992"/>
              <a:gd name="T104" fmla="*/ 1242 w 4137"/>
              <a:gd name="T105" fmla="*/ 1570 h 3992"/>
              <a:gd name="T106" fmla="*/ 1302 w 4137"/>
              <a:gd name="T107" fmla="*/ 1221 h 3992"/>
              <a:gd name="T108" fmla="*/ 1361 w 4137"/>
              <a:gd name="T109" fmla="*/ 926 h 3992"/>
              <a:gd name="T110" fmla="*/ 1089 w 4137"/>
              <a:gd name="T111" fmla="*/ 774 h 3992"/>
              <a:gd name="T112" fmla="*/ 912 w 4137"/>
              <a:gd name="T113" fmla="*/ 916 h 3992"/>
              <a:gd name="T114" fmla="*/ 669 w 4137"/>
              <a:gd name="T115" fmla="*/ 959 h 3992"/>
              <a:gd name="T116" fmla="*/ 505 w 4137"/>
              <a:gd name="T117" fmla="*/ 840 h 3992"/>
              <a:gd name="T118" fmla="*/ 429 w 4137"/>
              <a:gd name="T119" fmla="*/ 592 h 3992"/>
              <a:gd name="T120" fmla="*/ 262 w 4137"/>
              <a:gd name="T121" fmla="*/ 518 h 3992"/>
              <a:gd name="T122" fmla="*/ 0 w 4137"/>
              <a:gd name="T123" fmla="*/ 496 h 3992"/>
              <a:gd name="T124" fmla="*/ 87 w 4137"/>
              <a:gd name="T125" fmla="*/ 216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solidFill>
            <a:schemeClr val="accent1"/>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accent1">
                  <a:lumMod val="60000"/>
                  <a:lumOff val="40000"/>
                </a:schemeClr>
              </a:solidFill>
              <a:latin typeface="UKIJ Qolyazma" pitchFamily="18" charset="0"/>
              <a:cs typeface="UKIJ Qolyazma" pitchFamily="18" charset="0"/>
            </a:endParaRPr>
          </a:p>
        </p:txBody>
      </p:sp>
      <p:sp>
        <p:nvSpPr>
          <p:cNvPr id="13" name="湖北"/>
          <p:cNvSpPr/>
          <p:nvPr/>
        </p:nvSpPr>
        <p:spPr bwMode="auto">
          <a:xfrm>
            <a:off x="4168117" y="4288921"/>
            <a:ext cx="1052428" cy="657768"/>
          </a:xfrm>
          <a:custGeom>
            <a:avLst/>
            <a:gdLst>
              <a:gd name="T0" fmla="*/ 2776 w 2869"/>
              <a:gd name="T1" fmla="*/ 1214 h 1815"/>
              <a:gd name="T2" fmla="*/ 2734 w 2869"/>
              <a:gd name="T3" fmla="*/ 1076 h 1815"/>
              <a:gd name="T4" fmla="*/ 2776 w 2869"/>
              <a:gd name="T5" fmla="*/ 956 h 1815"/>
              <a:gd name="T6" fmla="*/ 2706 w 2869"/>
              <a:gd name="T7" fmla="*/ 850 h 1815"/>
              <a:gd name="T8" fmla="*/ 2570 w 2869"/>
              <a:gd name="T9" fmla="*/ 763 h 1815"/>
              <a:gd name="T10" fmla="*/ 2494 w 2869"/>
              <a:gd name="T11" fmla="*/ 724 h 1815"/>
              <a:gd name="T12" fmla="*/ 2402 w 2869"/>
              <a:gd name="T13" fmla="*/ 735 h 1815"/>
              <a:gd name="T14" fmla="*/ 2267 w 2869"/>
              <a:gd name="T15" fmla="*/ 659 h 1815"/>
              <a:gd name="T16" fmla="*/ 2102 w 2869"/>
              <a:gd name="T17" fmla="*/ 596 h 1815"/>
              <a:gd name="T18" fmla="*/ 2015 w 2869"/>
              <a:gd name="T19" fmla="*/ 592 h 1815"/>
              <a:gd name="T20" fmla="*/ 1971 w 2869"/>
              <a:gd name="T21" fmla="*/ 457 h 1815"/>
              <a:gd name="T22" fmla="*/ 1939 w 2869"/>
              <a:gd name="T23" fmla="*/ 341 h 1815"/>
              <a:gd name="T24" fmla="*/ 1794 w 2869"/>
              <a:gd name="T25" fmla="*/ 377 h 1815"/>
              <a:gd name="T26" fmla="*/ 1662 w 2869"/>
              <a:gd name="T27" fmla="*/ 364 h 1815"/>
              <a:gd name="T28" fmla="*/ 1370 w 2869"/>
              <a:gd name="T29" fmla="*/ 356 h 1815"/>
              <a:gd name="T30" fmla="*/ 1187 w 2869"/>
              <a:gd name="T31" fmla="*/ 289 h 1815"/>
              <a:gd name="T32" fmla="*/ 1052 w 2869"/>
              <a:gd name="T33" fmla="*/ 146 h 1815"/>
              <a:gd name="T34" fmla="*/ 945 w 2869"/>
              <a:gd name="T35" fmla="*/ 4 h 1815"/>
              <a:gd name="T36" fmla="*/ 824 w 2869"/>
              <a:gd name="T37" fmla="*/ 43 h 1815"/>
              <a:gd name="T38" fmla="*/ 675 w 2869"/>
              <a:gd name="T39" fmla="*/ 30 h 1815"/>
              <a:gd name="T40" fmla="*/ 435 w 2869"/>
              <a:gd name="T41" fmla="*/ 7 h 1815"/>
              <a:gd name="T42" fmla="*/ 519 w 2869"/>
              <a:gd name="T43" fmla="*/ 101 h 1815"/>
              <a:gd name="T44" fmla="*/ 656 w 2869"/>
              <a:gd name="T45" fmla="*/ 195 h 1815"/>
              <a:gd name="T46" fmla="*/ 583 w 2869"/>
              <a:gd name="T47" fmla="*/ 305 h 1815"/>
              <a:gd name="T48" fmla="*/ 444 w 2869"/>
              <a:gd name="T49" fmla="*/ 341 h 1815"/>
              <a:gd name="T50" fmla="*/ 451 w 2869"/>
              <a:gd name="T51" fmla="*/ 530 h 1815"/>
              <a:gd name="T52" fmla="*/ 498 w 2869"/>
              <a:gd name="T53" fmla="*/ 705 h 1815"/>
              <a:gd name="T54" fmla="*/ 649 w 2869"/>
              <a:gd name="T55" fmla="*/ 804 h 1815"/>
              <a:gd name="T56" fmla="*/ 631 w 2869"/>
              <a:gd name="T57" fmla="*/ 1055 h 1815"/>
              <a:gd name="T58" fmla="*/ 453 w 2869"/>
              <a:gd name="T59" fmla="*/ 1121 h 1815"/>
              <a:gd name="T60" fmla="*/ 351 w 2869"/>
              <a:gd name="T61" fmla="*/ 1154 h 1815"/>
              <a:gd name="T62" fmla="*/ 233 w 2869"/>
              <a:gd name="T63" fmla="*/ 1135 h 1815"/>
              <a:gd name="T64" fmla="*/ 104 w 2869"/>
              <a:gd name="T65" fmla="*/ 1164 h 1815"/>
              <a:gd name="T66" fmla="*/ 44 w 2869"/>
              <a:gd name="T67" fmla="*/ 1284 h 1815"/>
              <a:gd name="T68" fmla="*/ 54 w 2869"/>
              <a:gd name="T69" fmla="*/ 1462 h 1815"/>
              <a:gd name="T70" fmla="*/ 54 w 2869"/>
              <a:gd name="T71" fmla="*/ 1545 h 1815"/>
              <a:gd name="T72" fmla="*/ 169 w 2869"/>
              <a:gd name="T73" fmla="*/ 1580 h 1815"/>
              <a:gd name="T74" fmla="*/ 213 w 2869"/>
              <a:gd name="T75" fmla="*/ 1718 h 1815"/>
              <a:gd name="T76" fmla="*/ 314 w 2869"/>
              <a:gd name="T77" fmla="*/ 1807 h 1815"/>
              <a:gd name="T78" fmla="*/ 359 w 2869"/>
              <a:gd name="T79" fmla="*/ 1706 h 1815"/>
              <a:gd name="T80" fmla="*/ 485 w 2869"/>
              <a:gd name="T81" fmla="*/ 1586 h 1815"/>
              <a:gd name="T82" fmla="*/ 672 w 2869"/>
              <a:gd name="T83" fmla="*/ 1524 h 1815"/>
              <a:gd name="T84" fmla="*/ 835 w 2869"/>
              <a:gd name="T85" fmla="*/ 1528 h 1815"/>
              <a:gd name="T86" fmla="*/ 776 w 2869"/>
              <a:gd name="T87" fmla="*/ 1402 h 1815"/>
              <a:gd name="T88" fmla="*/ 891 w 2869"/>
              <a:gd name="T89" fmla="*/ 1362 h 1815"/>
              <a:gd name="T90" fmla="*/ 1093 w 2869"/>
              <a:gd name="T91" fmla="*/ 1429 h 1815"/>
              <a:gd name="T92" fmla="*/ 1278 w 2869"/>
              <a:gd name="T93" fmla="*/ 1471 h 1815"/>
              <a:gd name="T94" fmla="*/ 1405 w 2869"/>
              <a:gd name="T95" fmla="*/ 1574 h 1815"/>
              <a:gd name="T96" fmla="*/ 1504 w 2869"/>
              <a:gd name="T97" fmla="*/ 1589 h 1815"/>
              <a:gd name="T98" fmla="*/ 1654 w 2869"/>
              <a:gd name="T99" fmla="*/ 1511 h 1815"/>
              <a:gd name="T100" fmla="*/ 1732 w 2869"/>
              <a:gd name="T101" fmla="*/ 1543 h 1815"/>
              <a:gd name="T102" fmla="*/ 1751 w 2869"/>
              <a:gd name="T103" fmla="*/ 1646 h 1815"/>
              <a:gd name="T104" fmla="*/ 1919 w 2869"/>
              <a:gd name="T105" fmla="*/ 1478 h 1815"/>
              <a:gd name="T106" fmla="*/ 1970 w 2869"/>
              <a:gd name="T107" fmla="*/ 1598 h 1815"/>
              <a:gd name="T108" fmla="*/ 1982 w 2869"/>
              <a:gd name="T109" fmla="*/ 1733 h 1815"/>
              <a:gd name="T110" fmla="*/ 2044 w 2869"/>
              <a:gd name="T111" fmla="*/ 1796 h 1815"/>
              <a:gd name="T112" fmla="*/ 2182 w 2869"/>
              <a:gd name="T113" fmla="*/ 1726 h 1815"/>
              <a:gd name="T114" fmla="*/ 2350 w 2869"/>
              <a:gd name="T115" fmla="*/ 1644 h 1815"/>
              <a:gd name="T116" fmla="*/ 2436 w 2869"/>
              <a:gd name="T117" fmla="*/ 1588 h 1815"/>
              <a:gd name="T118" fmla="*/ 2520 w 2869"/>
              <a:gd name="T119" fmla="*/ 1573 h 1815"/>
              <a:gd name="T120" fmla="*/ 2592 w 2869"/>
              <a:gd name="T121" fmla="*/ 1519 h 1815"/>
              <a:gd name="T122" fmla="*/ 2772 w 2869"/>
              <a:gd name="T123" fmla="*/ 1466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5" name="山东"/>
          <p:cNvSpPr/>
          <p:nvPr/>
        </p:nvSpPr>
        <p:spPr bwMode="auto">
          <a:xfrm>
            <a:off x="5010059" y="3446979"/>
            <a:ext cx="947187" cy="605147"/>
          </a:xfrm>
          <a:custGeom>
            <a:avLst/>
            <a:gdLst>
              <a:gd name="T0" fmla="*/ 831 w 2606"/>
              <a:gd name="T1" fmla="*/ 153 h 1671"/>
              <a:gd name="T2" fmla="*/ 614 w 2606"/>
              <a:gd name="T3" fmla="*/ 197 h 1671"/>
              <a:gd name="T4" fmla="*/ 432 w 2606"/>
              <a:gd name="T5" fmla="*/ 342 h 1671"/>
              <a:gd name="T6" fmla="*/ 367 w 2606"/>
              <a:gd name="T7" fmla="*/ 411 h 1671"/>
              <a:gd name="T8" fmla="*/ 252 w 2606"/>
              <a:gd name="T9" fmla="*/ 665 h 1671"/>
              <a:gd name="T10" fmla="*/ 153 w 2606"/>
              <a:gd name="T11" fmla="*/ 883 h 1671"/>
              <a:gd name="T12" fmla="*/ 157 w 2606"/>
              <a:gd name="T13" fmla="*/ 1075 h 1671"/>
              <a:gd name="T14" fmla="*/ 237 w 2606"/>
              <a:gd name="T15" fmla="*/ 1070 h 1671"/>
              <a:gd name="T16" fmla="*/ 400 w 2606"/>
              <a:gd name="T17" fmla="*/ 1024 h 1671"/>
              <a:gd name="T18" fmla="*/ 286 w 2606"/>
              <a:gd name="T19" fmla="*/ 1117 h 1671"/>
              <a:gd name="T20" fmla="*/ 164 w 2606"/>
              <a:gd name="T21" fmla="*/ 1251 h 1671"/>
              <a:gd name="T22" fmla="*/ 27 w 2606"/>
              <a:gd name="T23" fmla="*/ 1393 h 1671"/>
              <a:gd name="T24" fmla="*/ 73 w 2606"/>
              <a:gd name="T25" fmla="*/ 1491 h 1671"/>
              <a:gd name="T26" fmla="*/ 213 w 2606"/>
              <a:gd name="T27" fmla="*/ 1586 h 1671"/>
              <a:gd name="T28" fmla="*/ 427 w 2606"/>
              <a:gd name="T29" fmla="*/ 1633 h 1671"/>
              <a:gd name="T30" fmla="*/ 550 w 2606"/>
              <a:gd name="T31" fmla="*/ 1564 h 1671"/>
              <a:gd name="T32" fmla="*/ 658 w 2606"/>
              <a:gd name="T33" fmla="*/ 1426 h 1671"/>
              <a:gd name="T34" fmla="*/ 701 w 2606"/>
              <a:gd name="T35" fmla="*/ 1437 h 1671"/>
              <a:gd name="T36" fmla="*/ 811 w 2606"/>
              <a:gd name="T37" fmla="*/ 1602 h 1671"/>
              <a:gd name="T38" fmla="*/ 1004 w 2606"/>
              <a:gd name="T39" fmla="*/ 1657 h 1671"/>
              <a:gd name="T40" fmla="*/ 1063 w 2606"/>
              <a:gd name="T41" fmla="*/ 1579 h 1671"/>
              <a:gd name="T42" fmla="*/ 1187 w 2606"/>
              <a:gd name="T43" fmla="*/ 1652 h 1671"/>
              <a:gd name="T44" fmla="*/ 1275 w 2606"/>
              <a:gd name="T45" fmla="*/ 1602 h 1671"/>
              <a:gd name="T46" fmla="*/ 1378 w 2606"/>
              <a:gd name="T47" fmla="*/ 1499 h 1671"/>
              <a:gd name="T48" fmla="*/ 1489 w 2606"/>
              <a:gd name="T49" fmla="*/ 1343 h 1671"/>
              <a:gd name="T50" fmla="*/ 1623 w 2606"/>
              <a:gd name="T51" fmla="*/ 1208 h 1671"/>
              <a:gd name="T52" fmla="*/ 1675 w 2606"/>
              <a:gd name="T53" fmla="*/ 1085 h 1671"/>
              <a:gd name="T54" fmla="*/ 1741 w 2606"/>
              <a:gd name="T55" fmla="*/ 1026 h 1671"/>
              <a:gd name="T56" fmla="*/ 1774 w 2606"/>
              <a:gd name="T57" fmla="*/ 964 h 1671"/>
              <a:gd name="T58" fmla="*/ 1824 w 2606"/>
              <a:gd name="T59" fmla="*/ 913 h 1671"/>
              <a:gd name="T60" fmla="*/ 1774 w 2606"/>
              <a:gd name="T61" fmla="*/ 823 h 1671"/>
              <a:gd name="T62" fmla="*/ 1847 w 2606"/>
              <a:gd name="T63" fmla="*/ 800 h 1671"/>
              <a:gd name="T64" fmla="*/ 1886 w 2606"/>
              <a:gd name="T65" fmla="*/ 879 h 1671"/>
              <a:gd name="T66" fmla="*/ 1982 w 2606"/>
              <a:gd name="T67" fmla="*/ 800 h 1671"/>
              <a:gd name="T68" fmla="*/ 2006 w 2606"/>
              <a:gd name="T69" fmla="*/ 675 h 1671"/>
              <a:gd name="T70" fmla="*/ 2040 w 2606"/>
              <a:gd name="T71" fmla="*/ 681 h 1671"/>
              <a:gd name="T72" fmla="*/ 1990 w 2606"/>
              <a:gd name="T73" fmla="*/ 641 h 1671"/>
              <a:gd name="T74" fmla="*/ 2059 w 2606"/>
              <a:gd name="T75" fmla="*/ 628 h 1671"/>
              <a:gd name="T76" fmla="*/ 2204 w 2606"/>
              <a:gd name="T77" fmla="*/ 495 h 1671"/>
              <a:gd name="T78" fmla="*/ 2241 w 2606"/>
              <a:gd name="T79" fmla="*/ 531 h 1671"/>
              <a:gd name="T80" fmla="*/ 2373 w 2606"/>
              <a:gd name="T81" fmla="*/ 397 h 1671"/>
              <a:gd name="T82" fmla="*/ 2440 w 2606"/>
              <a:gd name="T83" fmla="*/ 381 h 1671"/>
              <a:gd name="T84" fmla="*/ 2536 w 2606"/>
              <a:gd name="T85" fmla="*/ 458 h 1671"/>
              <a:gd name="T86" fmla="*/ 2541 w 2606"/>
              <a:gd name="T87" fmla="*/ 376 h 1671"/>
              <a:gd name="T88" fmla="*/ 2579 w 2606"/>
              <a:gd name="T89" fmla="*/ 294 h 1671"/>
              <a:gd name="T90" fmla="*/ 2592 w 2606"/>
              <a:gd name="T91" fmla="*/ 187 h 1671"/>
              <a:gd name="T92" fmla="*/ 2428 w 2606"/>
              <a:gd name="T93" fmla="*/ 162 h 1671"/>
              <a:gd name="T94" fmla="*/ 2347 w 2606"/>
              <a:gd name="T95" fmla="*/ 220 h 1671"/>
              <a:gd name="T96" fmla="*/ 2188 w 2606"/>
              <a:gd name="T97" fmla="*/ 212 h 1671"/>
              <a:gd name="T98" fmla="*/ 2070 w 2606"/>
              <a:gd name="T99" fmla="*/ 138 h 1671"/>
              <a:gd name="T100" fmla="*/ 1975 w 2606"/>
              <a:gd name="T101" fmla="*/ 81 h 1671"/>
              <a:gd name="T102" fmla="*/ 1761 w 2606"/>
              <a:gd name="T103" fmla="*/ 159 h 1671"/>
              <a:gd name="T104" fmla="*/ 1734 w 2606"/>
              <a:gd name="T105" fmla="*/ 264 h 1671"/>
              <a:gd name="T106" fmla="*/ 1665 w 2606"/>
              <a:gd name="T107" fmla="*/ 376 h 1671"/>
              <a:gd name="T108" fmla="*/ 1427 w 2606"/>
              <a:gd name="T109" fmla="*/ 440 h 1671"/>
              <a:gd name="T110" fmla="*/ 1344 w 2606"/>
              <a:gd name="T111" fmla="*/ 226 h 1671"/>
              <a:gd name="T112" fmla="*/ 1369 w 2606"/>
              <a:gd name="T113" fmla="*/ 142 h 1671"/>
              <a:gd name="T114" fmla="*/ 1251 w 2606"/>
              <a:gd name="T115" fmla="*/ 4 h 1671"/>
              <a:gd name="T116" fmla="*/ 1145 w 2606"/>
              <a:gd name="T117" fmla="*/ 42 h 1671"/>
              <a:gd name="T118" fmla="*/ 1023 w 2606"/>
              <a:gd name="T119" fmla="*/ 115 h 1671"/>
              <a:gd name="T120" fmla="*/ 961 w 2606"/>
              <a:gd name="T121" fmla="*/ 51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7" name="安徽"/>
          <p:cNvSpPr/>
          <p:nvPr/>
        </p:nvSpPr>
        <p:spPr bwMode="auto">
          <a:xfrm>
            <a:off x="5036370" y="4025815"/>
            <a:ext cx="644612" cy="828787"/>
          </a:xfrm>
          <a:custGeom>
            <a:avLst/>
            <a:gdLst>
              <a:gd name="T0" fmla="*/ 1649 w 1769"/>
              <a:gd name="T1" fmla="*/ 1386 h 2242"/>
              <a:gd name="T2" fmla="*/ 1461 w 1769"/>
              <a:gd name="T3" fmla="*/ 1420 h 2242"/>
              <a:gd name="T4" fmla="*/ 1473 w 1769"/>
              <a:gd name="T5" fmla="*/ 1325 h 2242"/>
              <a:gd name="T6" fmla="*/ 1439 w 1769"/>
              <a:gd name="T7" fmla="*/ 1249 h 2242"/>
              <a:gd name="T8" fmla="*/ 1392 w 1769"/>
              <a:gd name="T9" fmla="*/ 1223 h 2242"/>
              <a:gd name="T10" fmla="*/ 1288 w 1769"/>
              <a:gd name="T11" fmla="*/ 1146 h 2242"/>
              <a:gd name="T12" fmla="*/ 1360 w 1769"/>
              <a:gd name="T13" fmla="*/ 1005 h 2242"/>
              <a:gd name="T14" fmla="*/ 1344 w 1769"/>
              <a:gd name="T15" fmla="*/ 878 h 2242"/>
              <a:gd name="T16" fmla="*/ 1471 w 1769"/>
              <a:gd name="T17" fmla="*/ 840 h 2242"/>
              <a:gd name="T18" fmla="*/ 1553 w 1769"/>
              <a:gd name="T19" fmla="*/ 767 h 2242"/>
              <a:gd name="T20" fmla="*/ 1424 w 1769"/>
              <a:gd name="T21" fmla="*/ 673 h 2242"/>
              <a:gd name="T22" fmla="*/ 1371 w 1769"/>
              <a:gd name="T23" fmla="*/ 774 h 2242"/>
              <a:gd name="T24" fmla="*/ 1205 w 1769"/>
              <a:gd name="T25" fmla="*/ 692 h 2242"/>
              <a:gd name="T26" fmla="*/ 1137 w 1769"/>
              <a:gd name="T27" fmla="*/ 604 h 2242"/>
              <a:gd name="T28" fmla="*/ 1087 w 1769"/>
              <a:gd name="T29" fmla="*/ 525 h 2242"/>
              <a:gd name="T30" fmla="*/ 1130 w 1769"/>
              <a:gd name="T31" fmla="*/ 414 h 2242"/>
              <a:gd name="T32" fmla="*/ 997 w 1769"/>
              <a:gd name="T33" fmla="*/ 364 h 2242"/>
              <a:gd name="T34" fmla="*/ 950 w 1769"/>
              <a:gd name="T35" fmla="*/ 270 h 2242"/>
              <a:gd name="T36" fmla="*/ 873 w 1769"/>
              <a:gd name="T37" fmla="*/ 247 h 2242"/>
              <a:gd name="T38" fmla="*/ 730 w 1769"/>
              <a:gd name="T39" fmla="*/ 208 h 2242"/>
              <a:gd name="T40" fmla="*/ 648 w 1769"/>
              <a:gd name="T41" fmla="*/ 99 h 2242"/>
              <a:gd name="T42" fmla="*/ 482 w 1769"/>
              <a:gd name="T43" fmla="*/ 0 h 2242"/>
              <a:gd name="T44" fmla="*/ 456 w 1769"/>
              <a:gd name="T45" fmla="*/ 137 h 2242"/>
              <a:gd name="T46" fmla="*/ 553 w 1769"/>
              <a:gd name="T47" fmla="*/ 232 h 2242"/>
              <a:gd name="T48" fmla="*/ 519 w 1769"/>
              <a:gd name="T49" fmla="*/ 357 h 2242"/>
              <a:gd name="T50" fmla="*/ 391 w 1769"/>
              <a:gd name="T51" fmla="*/ 371 h 2242"/>
              <a:gd name="T52" fmla="*/ 284 w 1769"/>
              <a:gd name="T53" fmla="*/ 272 h 2242"/>
              <a:gd name="T54" fmla="*/ 230 w 1769"/>
              <a:gd name="T55" fmla="*/ 364 h 2242"/>
              <a:gd name="T56" fmla="*/ 235 w 1769"/>
              <a:gd name="T57" fmla="*/ 488 h 2242"/>
              <a:gd name="T58" fmla="*/ 147 w 1769"/>
              <a:gd name="T59" fmla="*/ 617 h 2242"/>
              <a:gd name="T60" fmla="*/ 12 w 1769"/>
              <a:gd name="T61" fmla="*/ 694 h 2242"/>
              <a:gd name="T62" fmla="*/ 37 w 1769"/>
              <a:gd name="T63" fmla="*/ 796 h 2242"/>
              <a:gd name="T64" fmla="*/ 106 w 1769"/>
              <a:gd name="T65" fmla="*/ 902 h 2242"/>
              <a:gd name="T66" fmla="*/ 193 w 1769"/>
              <a:gd name="T67" fmla="*/ 941 h 2242"/>
              <a:gd name="T68" fmla="*/ 311 w 1769"/>
              <a:gd name="T69" fmla="*/ 959 h 2242"/>
              <a:gd name="T70" fmla="*/ 366 w 1769"/>
              <a:gd name="T71" fmla="*/ 944 h 2242"/>
              <a:gd name="T72" fmla="*/ 383 w 1769"/>
              <a:gd name="T73" fmla="*/ 1211 h 2242"/>
              <a:gd name="T74" fmla="*/ 232 w 1769"/>
              <a:gd name="T75" fmla="*/ 1329 h 2242"/>
              <a:gd name="T76" fmla="*/ 261 w 1769"/>
              <a:gd name="T77" fmla="*/ 1514 h 2242"/>
              <a:gd name="T78" fmla="*/ 391 w 1769"/>
              <a:gd name="T79" fmla="*/ 1542 h 2242"/>
              <a:gd name="T80" fmla="*/ 406 w 1769"/>
              <a:gd name="T81" fmla="*/ 1657 h 2242"/>
              <a:gd name="T82" fmla="*/ 371 w 1769"/>
              <a:gd name="T83" fmla="*/ 1763 h 2242"/>
              <a:gd name="T84" fmla="*/ 415 w 1769"/>
              <a:gd name="T85" fmla="*/ 1878 h 2242"/>
              <a:gd name="T86" fmla="*/ 495 w 1769"/>
              <a:gd name="T87" fmla="*/ 2046 h 2242"/>
              <a:gd name="T88" fmla="*/ 580 w 1769"/>
              <a:gd name="T89" fmla="*/ 2122 h 2242"/>
              <a:gd name="T90" fmla="*/ 750 w 1769"/>
              <a:gd name="T91" fmla="*/ 2007 h 2242"/>
              <a:gd name="T92" fmla="*/ 740 w 1769"/>
              <a:gd name="T93" fmla="*/ 2123 h 2242"/>
              <a:gd name="T94" fmla="*/ 804 w 1769"/>
              <a:gd name="T95" fmla="*/ 2201 h 2242"/>
              <a:gd name="T96" fmla="*/ 872 w 1769"/>
              <a:gd name="T97" fmla="*/ 2095 h 2242"/>
              <a:gd name="T98" fmla="*/ 967 w 1769"/>
              <a:gd name="T99" fmla="*/ 2084 h 2242"/>
              <a:gd name="T100" fmla="*/ 1103 w 1769"/>
              <a:gd name="T101" fmla="*/ 2191 h 2242"/>
              <a:gd name="T102" fmla="*/ 1263 w 1769"/>
              <a:gd name="T103" fmla="*/ 2188 h 2242"/>
              <a:gd name="T104" fmla="*/ 1359 w 1769"/>
              <a:gd name="T105" fmla="*/ 2189 h 2242"/>
              <a:gd name="T106" fmla="*/ 1427 w 1769"/>
              <a:gd name="T107" fmla="*/ 2137 h 2242"/>
              <a:gd name="T108" fmla="*/ 1523 w 1769"/>
              <a:gd name="T109" fmla="*/ 1998 h 2242"/>
              <a:gd name="T110" fmla="*/ 1539 w 1769"/>
              <a:gd name="T111" fmla="*/ 1883 h 2242"/>
              <a:gd name="T112" fmla="*/ 1587 w 1769"/>
              <a:gd name="T113" fmla="*/ 1817 h 2242"/>
              <a:gd name="T114" fmla="*/ 1703 w 1769"/>
              <a:gd name="T115" fmla="*/ 1778 h 2242"/>
              <a:gd name="T116" fmla="*/ 1671 w 1769"/>
              <a:gd name="T117" fmla="*/ 1673 h 2242"/>
              <a:gd name="T118" fmla="*/ 1729 w 1769"/>
              <a:gd name="T119" fmla="*/ 1612 h 2242"/>
              <a:gd name="T120" fmla="*/ 1766 w 1769"/>
              <a:gd name="T121" fmla="*/ 1444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solidFill>
            <a:schemeClr val="accent1"/>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18" name="山西"/>
          <p:cNvSpPr/>
          <p:nvPr/>
        </p:nvSpPr>
        <p:spPr bwMode="auto">
          <a:xfrm>
            <a:off x="4431224" y="3065475"/>
            <a:ext cx="513059" cy="999807"/>
          </a:xfrm>
          <a:custGeom>
            <a:avLst/>
            <a:gdLst>
              <a:gd name="T0" fmla="*/ 4 w 1396"/>
              <a:gd name="T1" fmla="*/ 2572 h 2738"/>
              <a:gd name="T2" fmla="*/ 107 w 1396"/>
              <a:gd name="T3" fmla="*/ 2294 h 2738"/>
              <a:gd name="T4" fmla="*/ 76 w 1396"/>
              <a:gd name="T5" fmla="*/ 2117 h 2738"/>
              <a:gd name="T6" fmla="*/ 65 w 1396"/>
              <a:gd name="T7" fmla="*/ 1925 h 2738"/>
              <a:gd name="T8" fmla="*/ 56 w 1396"/>
              <a:gd name="T9" fmla="*/ 1806 h 2738"/>
              <a:gd name="T10" fmla="*/ 45 w 1396"/>
              <a:gd name="T11" fmla="*/ 1717 h 2738"/>
              <a:gd name="T12" fmla="*/ 136 w 1396"/>
              <a:gd name="T13" fmla="*/ 1551 h 2738"/>
              <a:gd name="T14" fmla="*/ 164 w 1396"/>
              <a:gd name="T15" fmla="*/ 1462 h 2738"/>
              <a:gd name="T16" fmla="*/ 149 w 1396"/>
              <a:gd name="T17" fmla="*/ 1362 h 2738"/>
              <a:gd name="T18" fmla="*/ 77 w 1396"/>
              <a:gd name="T19" fmla="*/ 1263 h 2738"/>
              <a:gd name="T20" fmla="*/ 90 w 1396"/>
              <a:gd name="T21" fmla="*/ 1128 h 2738"/>
              <a:gd name="T22" fmla="*/ 163 w 1396"/>
              <a:gd name="T23" fmla="*/ 1049 h 2738"/>
              <a:gd name="T24" fmla="*/ 222 w 1396"/>
              <a:gd name="T25" fmla="*/ 898 h 2738"/>
              <a:gd name="T26" fmla="*/ 251 w 1396"/>
              <a:gd name="T27" fmla="*/ 792 h 2738"/>
              <a:gd name="T28" fmla="*/ 326 w 1396"/>
              <a:gd name="T29" fmla="*/ 674 h 2738"/>
              <a:gd name="T30" fmla="*/ 264 w 1396"/>
              <a:gd name="T31" fmla="*/ 632 h 2738"/>
              <a:gd name="T32" fmla="*/ 363 w 1396"/>
              <a:gd name="T33" fmla="*/ 584 h 2738"/>
              <a:gd name="T34" fmla="*/ 385 w 1396"/>
              <a:gd name="T35" fmla="*/ 513 h 2738"/>
              <a:gd name="T36" fmla="*/ 541 w 1396"/>
              <a:gd name="T37" fmla="*/ 521 h 2738"/>
              <a:gd name="T38" fmla="*/ 625 w 1396"/>
              <a:gd name="T39" fmla="*/ 322 h 2738"/>
              <a:gd name="T40" fmla="*/ 775 w 1396"/>
              <a:gd name="T41" fmla="*/ 268 h 2738"/>
              <a:gd name="T42" fmla="*/ 877 w 1396"/>
              <a:gd name="T43" fmla="*/ 189 h 2738"/>
              <a:gd name="T44" fmla="*/ 1096 w 1396"/>
              <a:gd name="T45" fmla="*/ 164 h 2738"/>
              <a:gd name="T46" fmla="*/ 1218 w 1396"/>
              <a:gd name="T47" fmla="*/ 60 h 2738"/>
              <a:gd name="T48" fmla="*/ 1290 w 1396"/>
              <a:gd name="T49" fmla="*/ 78 h 2738"/>
              <a:gd name="T50" fmla="*/ 1355 w 1396"/>
              <a:gd name="T51" fmla="*/ 164 h 2738"/>
              <a:gd name="T52" fmla="*/ 1318 w 1396"/>
              <a:gd name="T53" fmla="*/ 216 h 2738"/>
              <a:gd name="T54" fmla="*/ 1236 w 1396"/>
              <a:gd name="T55" fmla="*/ 290 h 2738"/>
              <a:gd name="T56" fmla="*/ 1197 w 1396"/>
              <a:gd name="T57" fmla="*/ 317 h 2738"/>
              <a:gd name="T58" fmla="*/ 1249 w 1396"/>
              <a:gd name="T59" fmla="*/ 368 h 2738"/>
              <a:gd name="T60" fmla="*/ 1352 w 1396"/>
              <a:gd name="T61" fmla="*/ 456 h 2738"/>
              <a:gd name="T62" fmla="*/ 1387 w 1396"/>
              <a:gd name="T63" fmla="*/ 564 h 2738"/>
              <a:gd name="T64" fmla="*/ 1372 w 1396"/>
              <a:gd name="T65" fmla="*/ 687 h 2738"/>
              <a:gd name="T66" fmla="*/ 1314 w 1396"/>
              <a:gd name="T67" fmla="*/ 735 h 2738"/>
              <a:gd name="T68" fmla="*/ 1229 w 1396"/>
              <a:gd name="T69" fmla="*/ 715 h 2738"/>
              <a:gd name="T70" fmla="*/ 1176 w 1396"/>
              <a:gd name="T71" fmla="*/ 841 h 2738"/>
              <a:gd name="T72" fmla="*/ 1136 w 1396"/>
              <a:gd name="T73" fmla="*/ 922 h 2738"/>
              <a:gd name="T74" fmla="*/ 1091 w 1396"/>
              <a:gd name="T75" fmla="*/ 1018 h 2738"/>
              <a:gd name="T76" fmla="*/ 1131 w 1396"/>
              <a:gd name="T77" fmla="*/ 1126 h 2738"/>
              <a:gd name="T78" fmla="*/ 1189 w 1396"/>
              <a:gd name="T79" fmla="*/ 1145 h 2738"/>
              <a:gd name="T80" fmla="*/ 1234 w 1396"/>
              <a:gd name="T81" fmla="*/ 1276 h 2738"/>
              <a:gd name="T82" fmla="*/ 1253 w 1396"/>
              <a:gd name="T83" fmla="*/ 1336 h 2738"/>
              <a:gd name="T84" fmla="*/ 1278 w 1396"/>
              <a:gd name="T85" fmla="*/ 1444 h 2738"/>
              <a:gd name="T86" fmla="*/ 1184 w 1396"/>
              <a:gd name="T87" fmla="*/ 1615 h 2738"/>
              <a:gd name="T88" fmla="*/ 1157 w 1396"/>
              <a:gd name="T89" fmla="*/ 1717 h 2738"/>
              <a:gd name="T90" fmla="*/ 1097 w 1396"/>
              <a:gd name="T91" fmla="*/ 1796 h 2738"/>
              <a:gd name="T92" fmla="*/ 1150 w 1396"/>
              <a:gd name="T93" fmla="*/ 1888 h 2738"/>
              <a:gd name="T94" fmla="*/ 1170 w 1396"/>
              <a:gd name="T95" fmla="*/ 2048 h 2738"/>
              <a:gd name="T96" fmla="*/ 1157 w 1396"/>
              <a:gd name="T97" fmla="*/ 2114 h 2738"/>
              <a:gd name="T98" fmla="*/ 1148 w 1396"/>
              <a:gd name="T99" fmla="*/ 2199 h 2738"/>
              <a:gd name="T100" fmla="*/ 1092 w 1396"/>
              <a:gd name="T101" fmla="*/ 2320 h 2738"/>
              <a:gd name="T102" fmla="*/ 1039 w 1396"/>
              <a:gd name="T103" fmla="*/ 2349 h 2738"/>
              <a:gd name="T104" fmla="*/ 959 w 1396"/>
              <a:gd name="T105" fmla="*/ 2390 h 2738"/>
              <a:gd name="T106" fmla="*/ 892 w 1396"/>
              <a:gd name="T107" fmla="*/ 2430 h 2738"/>
              <a:gd name="T108" fmla="*/ 816 w 1396"/>
              <a:gd name="T109" fmla="*/ 2442 h 2738"/>
              <a:gd name="T110" fmla="*/ 661 w 1396"/>
              <a:gd name="T111" fmla="*/ 2430 h 2738"/>
              <a:gd name="T112" fmla="*/ 618 w 1396"/>
              <a:gd name="T113" fmla="*/ 2508 h 2738"/>
              <a:gd name="T114" fmla="*/ 541 w 1396"/>
              <a:gd name="T115" fmla="*/ 2525 h 2738"/>
              <a:gd name="T116" fmla="*/ 446 w 1396"/>
              <a:gd name="T117" fmla="*/ 2620 h 2738"/>
              <a:gd name="T118" fmla="*/ 266 w 1396"/>
              <a:gd name="T119" fmla="*/ 2676 h 2738"/>
              <a:gd name="T120" fmla="*/ 131 w 1396"/>
              <a:gd name="T121" fmla="*/ 2735 h 2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1" name="吉林"/>
          <p:cNvSpPr/>
          <p:nvPr/>
        </p:nvSpPr>
        <p:spPr bwMode="auto">
          <a:xfrm>
            <a:off x="5680983" y="2078823"/>
            <a:ext cx="1118205" cy="828787"/>
          </a:xfrm>
          <a:custGeom>
            <a:avLst/>
            <a:gdLst>
              <a:gd name="T0" fmla="*/ 3049 w 3070"/>
              <a:gd name="T1" fmla="*/ 1066 h 2270"/>
              <a:gd name="T2" fmla="*/ 2912 w 3070"/>
              <a:gd name="T3" fmla="*/ 1134 h 2270"/>
              <a:gd name="T4" fmla="*/ 2939 w 3070"/>
              <a:gd name="T5" fmla="*/ 1241 h 2270"/>
              <a:gd name="T6" fmla="*/ 2898 w 3070"/>
              <a:gd name="T7" fmla="*/ 1258 h 2270"/>
              <a:gd name="T8" fmla="*/ 2808 w 3070"/>
              <a:gd name="T9" fmla="*/ 1144 h 2270"/>
              <a:gd name="T10" fmla="*/ 2698 w 3070"/>
              <a:gd name="T11" fmla="*/ 1099 h 2270"/>
              <a:gd name="T12" fmla="*/ 2672 w 3070"/>
              <a:gd name="T13" fmla="*/ 1361 h 2270"/>
              <a:gd name="T14" fmla="*/ 2561 w 3070"/>
              <a:gd name="T15" fmla="*/ 1389 h 2270"/>
              <a:gd name="T16" fmla="*/ 2456 w 3070"/>
              <a:gd name="T17" fmla="*/ 1597 h 2270"/>
              <a:gd name="T18" fmla="*/ 2264 w 3070"/>
              <a:gd name="T19" fmla="*/ 1629 h 2270"/>
              <a:gd name="T20" fmla="*/ 2260 w 3070"/>
              <a:gd name="T21" fmla="*/ 1775 h 2270"/>
              <a:gd name="T22" fmla="*/ 2242 w 3070"/>
              <a:gd name="T23" fmla="*/ 1913 h 2270"/>
              <a:gd name="T24" fmla="*/ 2009 w 3070"/>
              <a:gd name="T25" fmla="*/ 1932 h 2270"/>
              <a:gd name="T26" fmla="*/ 1914 w 3070"/>
              <a:gd name="T27" fmla="*/ 1860 h 2270"/>
              <a:gd name="T28" fmla="*/ 1833 w 3070"/>
              <a:gd name="T29" fmla="*/ 1849 h 2270"/>
              <a:gd name="T30" fmla="*/ 1760 w 3070"/>
              <a:gd name="T31" fmla="*/ 1980 h 2270"/>
              <a:gd name="T32" fmla="*/ 1688 w 3070"/>
              <a:gd name="T33" fmla="*/ 2138 h 2270"/>
              <a:gd name="T34" fmla="*/ 1572 w 3070"/>
              <a:gd name="T35" fmla="*/ 2264 h 2270"/>
              <a:gd name="T36" fmla="*/ 1532 w 3070"/>
              <a:gd name="T37" fmla="*/ 2213 h 2270"/>
              <a:gd name="T38" fmla="*/ 1513 w 3070"/>
              <a:gd name="T39" fmla="*/ 2111 h 2270"/>
              <a:gd name="T40" fmla="*/ 1364 w 3070"/>
              <a:gd name="T41" fmla="*/ 1935 h 2270"/>
              <a:gd name="T42" fmla="*/ 1373 w 3070"/>
              <a:gd name="T43" fmla="*/ 1725 h 2270"/>
              <a:gd name="T44" fmla="*/ 1272 w 3070"/>
              <a:gd name="T45" fmla="*/ 1660 h 2270"/>
              <a:gd name="T46" fmla="*/ 1194 w 3070"/>
              <a:gd name="T47" fmla="*/ 1540 h 2270"/>
              <a:gd name="T48" fmla="*/ 1128 w 3070"/>
              <a:gd name="T49" fmla="*/ 1391 h 2270"/>
              <a:gd name="T50" fmla="*/ 1005 w 3070"/>
              <a:gd name="T51" fmla="*/ 1471 h 2270"/>
              <a:gd name="T52" fmla="*/ 986 w 3070"/>
              <a:gd name="T53" fmla="*/ 1381 h 2270"/>
              <a:gd name="T54" fmla="*/ 814 w 3070"/>
              <a:gd name="T55" fmla="*/ 1271 h 2270"/>
              <a:gd name="T56" fmla="*/ 697 w 3070"/>
              <a:gd name="T57" fmla="*/ 1273 h 2270"/>
              <a:gd name="T58" fmla="*/ 677 w 3070"/>
              <a:gd name="T59" fmla="*/ 1175 h 2270"/>
              <a:gd name="T60" fmla="*/ 599 w 3070"/>
              <a:gd name="T61" fmla="*/ 972 h 2270"/>
              <a:gd name="T62" fmla="*/ 463 w 3070"/>
              <a:gd name="T63" fmla="*/ 828 h 2270"/>
              <a:gd name="T64" fmla="*/ 253 w 3070"/>
              <a:gd name="T65" fmla="*/ 865 h 2270"/>
              <a:gd name="T66" fmla="*/ 182 w 3070"/>
              <a:gd name="T67" fmla="*/ 740 h 2270"/>
              <a:gd name="T68" fmla="*/ 191 w 3070"/>
              <a:gd name="T69" fmla="*/ 534 h 2270"/>
              <a:gd name="T70" fmla="*/ 102 w 3070"/>
              <a:gd name="T71" fmla="*/ 366 h 2270"/>
              <a:gd name="T72" fmla="*/ 31 w 3070"/>
              <a:gd name="T73" fmla="*/ 286 h 2270"/>
              <a:gd name="T74" fmla="*/ 95 w 3070"/>
              <a:gd name="T75" fmla="*/ 214 h 2270"/>
              <a:gd name="T76" fmla="*/ 236 w 3070"/>
              <a:gd name="T77" fmla="*/ 229 h 2270"/>
              <a:gd name="T78" fmla="*/ 319 w 3070"/>
              <a:gd name="T79" fmla="*/ 154 h 2270"/>
              <a:gd name="T80" fmla="*/ 441 w 3070"/>
              <a:gd name="T81" fmla="*/ 45 h 2270"/>
              <a:gd name="T82" fmla="*/ 627 w 3070"/>
              <a:gd name="T83" fmla="*/ 1 h 2270"/>
              <a:gd name="T84" fmla="*/ 692 w 3070"/>
              <a:gd name="T85" fmla="*/ 161 h 2270"/>
              <a:gd name="T86" fmla="*/ 851 w 3070"/>
              <a:gd name="T87" fmla="*/ 350 h 2270"/>
              <a:gd name="T88" fmla="*/ 1017 w 3070"/>
              <a:gd name="T89" fmla="*/ 300 h 2270"/>
              <a:gd name="T90" fmla="*/ 1169 w 3070"/>
              <a:gd name="T91" fmla="*/ 275 h 2270"/>
              <a:gd name="T92" fmla="*/ 1297 w 3070"/>
              <a:gd name="T93" fmla="*/ 387 h 2270"/>
              <a:gd name="T94" fmla="*/ 1532 w 3070"/>
              <a:gd name="T95" fmla="*/ 342 h 2270"/>
              <a:gd name="T96" fmla="*/ 1685 w 3070"/>
              <a:gd name="T97" fmla="*/ 452 h 2270"/>
              <a:gd name="T98" fmla="*/ 1715 w 3070"/>
              <a:gd name="T99" fmla="*/ 600 h 2270"/>
              <a:gd name="T100" fmla="*/ 1848 w 3070"/>
              <a:gd name="T101" fmla="*/ 583 h 2270"/>
              <a:gd name="T102" fmla="*/ 1909 w 3070"/>
              <a:gd name="T103" fmla="*/ 738 h 2270"/>
              <a:gd name="T104" fmla="*/ 2029 w 3070"/>
              <a:gd name="T105" fmla="*/ 723 h 2270"/>
              <a:gd name="T106" fmla="*/ 2085 w 3070"/>
              <a:gd name="T107" fmla="*/ 562 h 2270"/>
              <a:gd name="T108" fmla="*/ 2236 w 3070"/>
              <a:gd name="T109" fmla="*/ 802 h 2270"/>
              <a:gd name="T110" fmla="*/ 2365 w 3070"/>
              <a:gd name="T111" fmla="*/ 929 h 2270"/>
              <a:gd name="T112" fmla="*/ 2443 w 3070"/>
              <a:gd name="T113" fmla="*/ 798 h 2270"/>
              <a:gd name="T114" fmla="*/ 2599 w 3070"/>
              <a:gd name="T115" fmla="*/ 669 h 2270"/>
              <a:gd name="T116" fmla="*/ 2722 w 3070"/>
              <a:gd name="T117" fmla="*/ 632 h 2270"/>
              <a:gd name="T118" fmla="*/ 2797 w 3070"/>
              <a:gd name="T119" fmla="*/ 789 h 2270"/>
              <a:gd name="T120" fmla="*/ 2968 w 3070"/>
              <a:gd name="T121" fmla="*/ 8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5" name="湖南"/>
          <p:cNvSpPr/>
          <p:nvPr/>
        </p:nvSpPr>
        <p:spPr bwMode="auto">
          <a:xfrm>
            <a:off x="4226751" y="4786444"/>
            <a:ext cx="763011" cy="868253"/>
          </a:xfrm>
          <a:custGeom>
            <a:avLst/>
            <a:gdLst>
              <a:gd name="T0" fmla="*/ 1870 w 2092"/>
              <a:gd name="T1" fmla="*/ 2073 h 2386"/>
              <a:gd name="T2" fmla="*/ 1729 w 2092"/>
              <a:gd name="T3" fmla="*/ 1997 h 2386"/>
              <a:gd name="T4" fmla="*/ 1575 w 2092"/>
              <a:gd name="T5" fmla="*/ 2103 h 2386"/>
              <a:gd name="T6" fmla="*/ 1639 w 2092"/>
              <a:gd name="T7" fmla="*/ 2220 h 2386"/>
              <a:gd name="T8" fmla="*/ 1554 w 2092"/>
              <a:gd name="T9" fmla="*/ 2265 h 2386"/>
              <a:gd name="T10" fmla="*/ 1347 w 2092"/>
              <a:gd name="T11" fmla="*/ 2157 h 2386"/>
              <a:gd name="T12" fmla="*/ 1280 w 2092"/>
              <a:gd name="T13" fmla="*/ 2308 h 2386"/>
              <a:gd name="T14" fmla="*/ 1071 w 2092"/>
              <a:gd name="T15" fmla="*/ 2386 h 2386"/>
              <a:gd name="T16" fmla="*/ 1030 w 2092"/>
              <a:gd name="T17" fmla="*/ 2244 h 2386"/>
              <a:gd name="T18" fmla="*/ 979 w 2092"/>
              <a:gd name="T19" fmla="*/ 2191 h 2386"/>
              <a:gd name="T20" fmla="*/ 857 w 2092"/>
              <a:gd name="T21" fmla="*/ 2273 h 2386"/>
              <a:gd name="T22" fmla="*/ 897 w 2092"/>
              <a:gd name="T23" fmla="*/ 2110 h 2386"/>
              <a:gd name="T24" fmla="*/ 979 w 2092"/>
              <a:gd name="T25" fmla="*/ 1903 h 2386"/>
              <a:gd name="T26" fmla="*/ 963 w 2092"/>
              <a:gd name="T27" fmla="*/ 1854 h 2386"/>
              <a:gd name="T28" fmla="*/ 948 w 2092"/>
              <a:gd name="T29" fmla="*/ 1737 h 2386"/>
              <a:gd name="T30" fmla="*/ 814 w 2092"/>
              <a:gd name="T31" fmla="*/ 1645 h 2386"/>
              <a:gd name="T32" fmla="*/ 667 w 2092"/>
              <a:gd name="T33" fmla="*/ 1677 h 2386"/>
              <a:gd name="T34" fmla="*/ 555 w 2092"/>
              <a:gd name="T35" fmla="*/ 1815 h 2386"/>
              <a:gd name="T36" fmla="*/ 491 w 2092"/>
              <a:gd name="T37" fmla="*/ 1740 h 2386"/>
              <a:gd name="T38" fmla="*/ 378 w 2092"/>
              <a:gd name="T39" fmla="*/ 1830 h 2386"/>
              <a:gd name="T40" fmla="*/ 346 w 2092"/>
              <a:gd name="T41" fmla="*/ 1810 h 2386"/>
              <a:gd name="T42" fmla="*/ 258 w 2092"/>
              <a:gd name="T43" fmla="*/ 1750 h 2386"/>
              <a:gd name="T44" fmla="*/ 213 w 2092"/>
              <a:gd name="T45" fmla="*/ 1699 h 2386"/>
              <a:gd name="T46" fmla="*/ 230 w 2092"/>
              <a:gd name="T47" fmla="*/ 1494 h 2386"/>
              <a:gd name="T48" fmla="*/ 245 w 2092"/>
              <a:gd name="T49" fmla="*/ 1426 h 2386"/>
              <a:gd name="T50" fmla="*/ 250 w 2092"/>
              <a:gd name="T51" fmla="*/ 1313 h 2386"/>
              <a:gd name="T52" fmla="*/ 121 w 2092"/>
              <a:gd name="T53" fmla="*/ 1321 h 2386"/>
              <a:gd name="T54" fmla="*/ 37 w 2092"/>
              <a:gd name="T55" fmla="*/ 1313 h 2386"/>
              <a:gd name="T56" fmla="*/ 195 w 2092"/>
              <a:gd name="T57" fmla="*/ 1180 h 2386"/>
              <a:gd name="T58" fmla="*/ 196 w 2092"/>
              <a:gd name="T59" fmla="*/ 1038 h 2386"/>
              <a:gd name="T60" fmla="*/ 193 w 2092"/>
              <a:gd name="T61" fmla="*/ 891 h 2386"/>
              <a:gd name="T62" fmla="*/ 180 w 2092"/>
              <a:gd name="T63" fmla="*/ 745 h 2386"/>
              <a:gd name="T64" fmla="*/ 180 w 2092"/>
              <a:gd name="T65" fmla="*/ 632 h 2386"/>
              <a:gd name="T66" fmla="*/ 182 w 2092"/>
              <a:gd name="T67" fmla="*/ 467 h 2386"/>
              <a:gd name="T68" fmla="*/ 208 w 2092"/>
              <a:gd name="T69" fmla="*/ 346 h 2386"/>
              <a:gd name="T70" fmla="*/ 334 w 2092"/>
              <a:gd name="T71" fmla="*/ 226 h 2386"/>
              <a:gd name="T72" fmla="*/ 521 w 2092"/>
              <a:gd name="T73" fmla="*/ 164 h 2386"/>
              <a:gd name="T74" fmla="*/ 684 w 2092"/>
              <a:gd name="T75" fmla="*/ 168 h 2386"/>
              <a:gd name="T76" fmla="*/ 624 w 2092"/>
              <a:gd name="T77" fmla="*/ 38 h 2386"/>
              <a:gd name="T78" fmla="*/ 740 w 2092"/>
              <a:gd name="T79" fmla="*/ 2 h 2386"/>
              <a:gd name="T80" fmla="*/ 942 w 2092"/>
              <a:gd name="T81" fmla="*/ 69 h 2386"/>
              <a:gd name="T82" fmla="*/ 1127 w 2092"/>
              <a:gd name="T83" fmla="*/ 111 h 2386"/>
              <a:gd name="T84" fmla="*/ 1254 w 2092"/>
              <a:gd name="T85" fmla="*/ 214 h 2386"/>
              <a:gd name="T86" fmla="*/ 1353 w 2092"/>
              <a:gd name="T87" fmla="*/ 229 h 2386"/>
              <a:gd name="T88" fmla="*/ 1503 w 2092"/>
              <a:gd name="T89" fmla="*/ 151 h 2386"/>
              <a:gd name="T90" fmla="*/ 1586 w 2092"/>
              <a:gd name="T91" fmla="*/ 162 h 2386"/>
              <a:gd name="T92" fmla="*/ 1597 w 2092"/>
              <a:gd name="T93" fmla="*/ 289 h 2386"/>
              <a:gd name="T94" fmla="*/ 1764 w 2092"/>
              <a:gd name="T95" fmla="*/ 115 h 2386"/>
              <a:gd name="T96" fmla="*/ 1825 w 2092"/>
              <a:gd name="T97" fmla="*/ 227 h 2386"/>
              <a:gd name="T98" fmla="*/ 1815 w 2092"/>
              <a:gd name="T99" fmla="*/ 366 h 2386"/>
              <a:gd name="T100" fmla="*/ 1882 w 2092"/>
              <a:gd name="T101" fmla="*/ 426 h 2386"/>
              <a:gd name="T102" fmla="*/ 1981 w 2092"/>
              <a:gd name="T103" fmla="*/ 521 h 2386"/>
              <a:gd name="T104" fmla="*/ 2037 w 2092"/>
              <a:gd name="T105" fmla="*/ 668 h 2386"/>
              <a:gd name="T106" fmla="*/ 2063 w 2092"/>
              <a:gd name="T107" fmla="*/ 750 h 2386"/>
              <a:gd name="T108" fmla="*/ 1979 w 2092"/>
              <a:gd name="T109" fmla="*/ 883 h 2386"/>
              <a:gd name="T110" fmla="*/ 1824 w 2092"/>
              <a:gd name="T111" fmla="*/ 1070 h 2386"/>
              <a:gd name="T112" fmla="*/ 1848 w 2092"/>
              <a:gd name="T113" fmla="*/ 1160 h 2386"/>
              <a:gd name="T114" fmla="*/ 1930 w 2092"/>
              <a:gd name="T115" fmla="*/ 1195 h 2386"/>
              <a:gd name="T116" fmla="*/ 1932 w 2092"/>
              <a:gd name="T117" fmla="*/ 1439 h 2386"/>
              <a:gd name="T118" fmla="*/ 2025 w 2092"/>
              <a:gd name="T119" fmla="*/ 1594 h 2386"/>
              <a:gd name="T120" fmla="*/ 2083 w 2092"/>
              <a:gd name="T121" fmla="*/ 1677 h 2386"/>
              <a:gd name="T122" fmla="*/ 1982 w 2092"/>
              <a:gd name="T123" fmla="*/ 1883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6" name="江苏"/>
          <p:cNvSpPr/>
          <p:nvPr/>
        </p:nvSpPr>
        <p:spPr bwMode="auto">
          <a:xfrm>
            <a:off x="5207391" y="3933727"/>
            <a:ext cx="763011" cy="670923"/>
          </a:xfrm>
          <a:custGeom>
            <a:avLst/>
            <a:gdLst>
              <a:gd name="T0" fmla="*/ 1699 w 2079"/>
              <a:gd name="T1" fmla="*/ 1399 h 1843"/>
              <a:gd name="T2" fmla="*/ 1653 w 2079"/>
              <a:gd name="T3" fmla="*/ 1318 h 1843"/>
              <a:gd name="T4" fmla="*/ 1534 w 2079"/>
              <a:gd name="T5" fmla="*/ 1336 h 1843"/>
              <a:gd name="T6" fmla="*/ 1579 w 2079"/>
              <a:gd name="T7" fmla="*/ 1274 h 1843"/>
              <a:gd name="T8" fmla="*/ 1695 w 2079"/>
              <a:gd name="T9" fmla="*/ 1372 h 1843"/>
              <a:gd name="T10" fmla="*/ 1837 w 2079"/>
              <a:gd name="T11" fmla="*/ 1343 h 1843"/>
              <a:gd name="T12" fmla="*/ 2066 w 2079"/>
              <a:gd name="T13" fmla="*/ 1401 h 1843"/>
              <a:gd name="T14" fmla="*/ 2026 w 2079"/>
              <a:gd name="T15" fmla="*/ 1268 h 1843"/>
              <a:gd name="T16" fmla="*/ 1882 w 2079"/>
              <a:gd name="T17" fmla="*/ 1198 h 1843"/>
              <a:gd name="T18" fmla="*/ 1830 w 2079"/>
              <a:gd name="T19" fmla="*/ 1091 h 1843"/>
              <a:gd name="T20" fmla="*/ 1665 w 2079"/>
              <a:gd name="T21" fmla="*/ 975 h 1843"/>
              <a:gd name="T22" fmla="*/ 1666 w 2079"/>
              <a:gd name="T23" fmla="*/ 898 h 1843"/>
              <a:gd name="T24" fmla="*/ 1588 w 2079"/>
              <a:gd name="T25" fmla="*/ 769 h 1843"/>
              <a:gd name="T26" fmla="*/ 1502 w 2079"/>
              <a:gd name="T27" fmla="*/ 581 h 1843"/>
              <a:gd name="T28" fmla="*/ 1443 w 2079"/>
              <a:gd name="T29" fmla="*/ 452 h 1843"/>
              <a:gd name="T30" fmla="*/ 1291 w 2079"/>
              <a:gd name="T31" fmla="*/ 273 h 1843"/>
              <a:gd name="T32" fmla="*/ 1201 w 2079"/>
              <a:gd name="T33" fmla="*/ 247 h 1843"/>
              <a:gd name="T34" fmla="*/ 1119 w 2079"/>
              <a:gd name="T35" fmla="*/ 259 h 1843"/>
              <a:gd name="T36" fmla="*/ 1070 w 2079"/>
              <a:gd name="T37" fmla="*/ 147 h 1843"/>
              <a:gd name="T38" fmla="*/ 987 w 2079"/>
              <a:gd name="T39" fmla="*/ 53 h 1843"/>
              <a:gd name="T40" fmla="*/ 897 w 2079"/>
              <a:gd name="T41" fmla="*/ 34 h 1843"/>
              <a:gd name="T42" fmla="*/ 834 w 2079"/>
              <a:gd name="T43" fmla="*/ 187 h 1843"/>
              <a:gd name="T44" fmla="*/ 728 w 2079"/>
              <a:gd name="T45" fmla="*/ 260 h 1843"/>
              <a:gd name="T46" fmla="*/ 653 w 2079"/>
              <a:gd name="T47" fmla="*/ 344 h 1843"/>
              <a:gd name="T48" fmla="*/ 567 w 2079"/>
              <a:gd name="T49" fmla="*/ 230 h 1843"/>
              <a:gd name="T50" fmla="*/ 478 w 2079"/>
              <a:gd name="T51" fmla="*/ 298 h 1843"/>
              <a:gd name="T52" fmla="*/ 331 w 2079"/>
              <a:gd name="T53" fmla="*/ 286 h 1843"/>
              <a:gd name="T54" fmla="*/ 237 w 2079"/>
              <a:gd name="T55" fmla="*/ 205 h 1843"/>
              <a:gd name="T56" fmla="*/ 68 w 2079"/>
              <a:gd name="T57" fmla="*/ 14 h 1843"/>
              <a:gd name="T58" fmla="*/ 94 w 2079"/>
              <a:gd name="T59" fmla="*/ 146 h 1843"/>
              <a:gd name="T60" fmla="*/ 1 w 2079"/>
              <a:gd name="T61" fmla="*/ 283 h 1843"/>
              <a:gd name="T62" fmla="*/ 152 w 2079"/>
              <a:gd name="T63" fmla="*/ 365 h 1843"/>
              <a:gd name="T64" fmla="*/ 240 w 2079"/>
              <a:gd name="T65" fmla="*/ 449 h 1843"/>
              <a:gd name="T66" fmla="*/ 371 w 2079"/>
              <a:gd name="T67" fmla="*/ 513 h 1843"/>
              <a:gd name="T68" fmla="*/ 439 w 2079"/>
              <a:gd name="T69" fmla="*/ 540 h 1843"/>
              <a:gd name="T70" fmla="*/ 509 w 2079"/>
              <a:gd name="T71" fmla="*/ 582 h 1843"/>
              <a:gd name="T72" fmla="*/ 636 w 2079"/>
              <a:gd name="T73" fmla="*/ 631 h 1843"/>
              <a:gd name="T74" fmla="*/ 660 w 2079"/>
              <a:gd name="T75" fmla="*/ 739 h 1843"/>
              <a:gd name="T76" fmla="*/ 608 w 2079"/>
              <a:gd name="T77" fmla="*/ 835 h 1843"/>
              <a:gd name="T78" fmla="*/ 672 w 2079"/>
              <a:gd name="T79" fmla="*/ 868 h 1843"/>
              <a:gd name="T80" fmla="*/ 730 w 2079"/>
              <a:gd name="T81" fmla="*/ 952 h 1843"/>
              <a:gd name="T82" fmla="*/ 790 w 2079"/>
              <a:gd name="T83" fmla="*/ 1061 h 1843"/>
              <a:gd name="T84" fmla="*/ 914 w 2079"/>
              <a:gd name="T85" fmla="*/ 1006 h 1843"/>
              <a:gd name="T86" fmla="*/ 1002 w 2079"/>
              <a:gd name="T87" fmla="*/ 962 h 1843"/>
              <a:gd name="T88" fmla="*/ 1081 w 2079"/>
              <a:gd name="T89" fmla="*/ 1109 h 1843"/>
              <a:gd name="T90" fmla="*/ 963 w 2079"/>
              <a:gd name="T91" fmla="*/ 1107 h 1843"/>
              <a:gd name="T92" fmla="*/ 874 w 2079"/>
              <a:gd name="T93" fmla="*/ 1163 h 1843"/>
              <a:gd name="T94" fmla="*/ 891 w 2079"/>
              <a:gd name="T95" fmla="*/ 1280 h 1843"/>
              <a:gd name="T96" fmla="*/ 804 w 2079"/>
              <a:gd name="T97" fmla="*/ 1362 h 1843"/>
              <a:gd name="T98" fmla="*/ 861 w 2079"/>
              <a:gd name="T99" fmla="*/ 1470 h 1843"/>
              <a:gd name="T100" fmla="*/ 923 w 2079"/>
              <a:gd name="T101" fmla="*/ 1534 h 1843"/>
              <a:gd name="T102" fmla="*/ 977 w 2079"/>
              <a:gd name="T103" fmla="*/ 1528 h 1843"/>
              <a:gd name="T104" fmla="*/ 987 w 2079"/>
              <a:gd name="T105" fmla="*/ 1638 h 1843"/>
              <a:gd name="T106" fmla="*/ 1011 w 2079"/>
              <a:gd name="T107" fmla="*/ 1698 h 1843"/>
              <a:gd name="T108" fmla="*/ 1177 w 2079"/>
              <a:gd name="T109" fmla="*/ 1665 h 1843"/>
              <a:gd name="T110" fmla="*/ 1271 w 2079"/>
              <a:gd name="T111" fmla="*/ 1716 h 1843"/>
              <a:gd name="T112" fmla="*/ 1402 w 2079"/>
              <a:gd name="T113" fmla="*/ 1699 h 1843"/>
              <a:gd name="T114" fmla="*/ 1543 w 2079"/>
              <a:gd name="T115" fmla="*/ 1784 h 1843"/>
              <a:gd name="T116" fmla="*/ 1643 w 2079"/>
              <a:gd name="T117" fmla="*/ 1821 h 1843"/>
              <a:gd name="T118" fmla="*/ 1722 w 2079"/>
              <a:gd name="T119" fmla="*/ 1730 h 1843"/>
              <a:gd name="T120" fmla="*/ 1819 w 2079"/>
              <a:gd name="T121" fmla="*/ 1555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7" name="福建"/>
          <p:cNvSpPr/>
          <p:nvPr/>
        </p:nvSpPr>
        <p:spPr bwMode="auto">
          <a:xfrm>
            <a:off x="5233701" y="5025623"/>
            <a:ext cx="618303" cy="749855"/>
          </a:xfrm>
          <a:custGeom>
            <a:avLst/>
            <a:gdLst>
              <a:gd name="T0" fmla="*/ 1565 w 1689"/>
              <a:gd name="T1" fmla="*/ 334 h 2064"/>
              <a:gd name="T2" fmla="*/ 1442 w 1689"/>
              <a:gd name="T3" fmla="*/ 393 h 2064"/>
              <a:gd name="T4" fmla="*/ 1376 w 1689"/>
              <a:gd name="T5" fmla="*/ 269 h 2064"/>
              <a:gd name="T6" fmla="*/ 1307 w 1689"/>
              <a:gd name="T7" fmla="*/ 313 h 2064"/>
              <a:gd name="T8" fmla="*/ 1189 w 1689"/>
              <a:gd name="T9" fmla="*/ 346 h 2064"/>
              <a:gd name="T10" fmla="*/ 1100 w 1689"/>
              <a:gd name="T11" fmla="*/ 306 h 2064"/>
              <a:gd name="T12" fmla="*/ 1033 w 1689"/>
              <a:gd name="T13" fmla="*/ 78 h 2064"/>
              <a:gd name="T14" fmla="*/ 963 w 1689"/>
              <a:gd name="T15" fmla="*/ 22 h 2064"/>
              <a:gd name="T16" fmla="*/ 872 w 1689"/>
              <a:gd name="T17" fmla="*/ 23 h 2064"/>
              <a:gd name="T18" fmla="*/ 792 w 1689"/>
              <a:gd name="T19" fmla="*/ 129 h 2064"/>
              <a:gd name="T20" fmla="*/ 666 w 1689"/>
              <a:gd name="T21" fmla="*/ 211 h 2064"/>
              <a:gd name="T22" fmla="*/ 545 w 1689"/>
              <a:gd name="T23" fmla="*/ 190 h 2064"/>
              <a:gd name="T24" fmla="*/ 413 w 1689"/>
              <a:gd name="T25" fmla="*/ 318 h 2064"/>
              <a:gd name="T26" fmla="*/ 406 w 1689"/>
              <a:gd name="T27" fmla="*/ 378 h 2064"/>
              <a:gd name="T28" fmla="*/ 378 w 1689"/>
              <a:gd name="T29" fmla="*/ 591 h 2064"/>
              <a:gd name="T30" fmla="*/ 213 w 1689"/>
              <a:gd name="T31" fmla="*/ 738 h 2064"/>
              <a:gd name="T32" fmla="*/ 249 w 1689"/>
              <a:gd name="T33" fmla="*/ 886 h 2064"/>
              <a:gd name="T34" fmla="*/ 186 w 1689"/>
              <a:gd name="T35" fmla="*/ 982 h 2064"/>
              <a:gd name="T36" fmla="*/ 97 w 1689"/>
              <a:gd name="T37" fmla="*/ 1114 h 2064"/>
              <a:gd name="T38" fmla="*/ 69 w 1689"/>
              <a:gd name="T39" fmla="*/ 1267 h 2064"/>
              <a:gd name="T40" fmla="*/ 17 w 1689"/>
              <a:gd name="T41" fmla="*/ 1465 h 2064"/>
              <a:gd name="T42" fmla="*/ 98 w 1689"/>
              <a:gd name="T43" fmla="*/ 1568 h 2064"/>
              <a:gd name="T44" fmla="*/ 220 w 1689"/>
              <a:gd name="T45" fmla="*/ 1592 h 2064"/>
              <a:gd name="T46" fmla="*/ 385 w 1689"/>
              <a:gd name="T47" fmla="*/ 1629 h 2064"/>
              <a:gd name="T48" fmla="*/ 428 w 1689"/>
              <a:gd name="T49" fmla="*/ 1753 h 2064"/>
              <a:gd name="T50" fmla="*/ 461 w 1689"/>
              <a:gd name="T51" fmla="*/ 1903 h 2064"/>
              <a:gd name="T52" fmla="*/ 562 w 1689"/>
              <a:gd name="T53" fmla="*/ 2059 h 2064"/>
              <a:gd name="T54" fmla="*/ 604 w 1689"/>
              <a:gd name="T55" fmla="*/ 2032 h 2064"/>
              <a:gd name="T56" fmla="*/ 665 w 1689"/>
              <a:gd name="T57" fmla="*/ 1976 h 2064"/>
              <a:gd name="T58" fmla="*/ 740 w 1689"/>
              <a:gd name="T59" fmla="*/ 1946 h 2064"/>
              <a:gd name="T60" fmla="*/ 753 w 1689"/>
              <a:gd name="T61" fmla="*/ 1919 h 2064"/>
              <a:gd name="T62" fmla="*/ 792 w 1689"/>
              <a:gd name="T63" fmla="*/ 1923 h 2064"/>
              <a:gd name="T64" fmla="*/ 927 w 1689"/>
              <a:gd name="T65" fmla="*/ 1768 h 2064"/>
              <a:gd name="T66" fmla="*/ 820 w 1689"/>
              <a:gd name="T67" fmla="*/ 1683 h 2064"/>
              <a:gd name="T68" fmla="*/ 832 w 1689"/>
              <a:gd name="T69" fmla="*/ 1641 h 2064"/>
              <a:gd name="T70" fmla="*/ 899 w 1689"/>
              <a:gd name="T71" fmla="*/ 1685 h 2064"/>
              <a:gd name="T72" fmla="*/ 924 w 1689"/>
              <a:gd name="T73" fmla="*/ 1584 h 2064"/>
              <a:gd name="T74" fmla="*/ 992 w 1689"/>
              <a:gd name="T75" fmla="*/ 1612 h 2064"/>
              <a:gd name="T76" fmla="*/ 1040 w 1689"/>
              <a:gd name="T77" fmla="*/ 1592 h 2064"/>
              <a:gd name="T78" fmla="*/ 1122 w 1689"/>
              <a:gd name="T79" fmla="*/ 1608 h 2064"/>
              <a:gd name="T80" fmla="*/ 1130 w 1689"/>
              <a:gd name="T81" fmla="*/ 1518 h 2064"/>
              <a:gd name="T82" fmla="*/ 1231 w 1689"/>
              <a:gd name="T83" fmla="*/ 1468 h 2064"/>
              <a:gd name="T84" fmla="*/ 1231 w 1689"/>
              <a:gd name="T85" fmla="*/ 1403 h 2064"/>
              <a:gd name="T86" fmla="*/ 1210 w 1689"/>
              <a:gd name="T87" fmla="*/ 1386 h 2064"/>
              <a:gd name="T88" fmla="*/ 1227 w 1689"/>
              <a:gd name="T89" fmla="*/ 1327 h 2064"/>
              <a:gd name="T90" fmla="*/ 1411 w 1689"/>
              <a:gd name="T91" fmla="*/ 1335 h 2064"/>
              <a:gd name="T92" fmla="*/ 1278 w 1689"/>
              <a:gd name="T93" fmla="*/ 1222 h 2064"/>
              <a:gd name="T94" fmla="*/ 1373 w 1689"/>
              <a:gd name="T95" fmla="*/ 1203 h 2064"/>
              <a:gd name="T96" fmla="*/ 1474 w 1689"/>
              <a:gd name="T97" fmla="*/ 1215 h 2064"/>
              <a:gd name="T98" fmla="*/ 1387 w 1689"/>
              <a:gd name="T99" fmla="*/ 1128 h 2064"/>
              <a:gd name="T100" fmla="*/ 1474 w 1689"/>
              <a:gd name="T101" fmla="*/ 987 h 2064"/>
              <a:gd name="T102" fmla="*/ 1448 w 1689"/>
              <a:gd name="T103" fmla="*/ 862 h 2064"/>
              <a:gd name="T104" fmla="*/ 1524 w 1689"/>
              <a:gd name="T105" fmla="*/ 793 h 2064"/>
              <a:gd name="T106" fmla="*/ 1443 w 1689"/>
              <a:gd name="T107" fmla="*/ 800 h 2064"/>
              <a:gd name="T108" fmla="*/ 1492 w 1689"/>
              <a:gd name="T109" fmla="*/ 743 h 2064"/>
              <a:gd name="T110" fmla="*/ 1397 w 1689"/>
              <a:gd name="T111" fmla="*/ 703 h 2064"/>
              <a:gd name="T112" fmla="*/ 1440 w 1689"/>
              <a:gd name="T113" fmla="*/ 633 h 2064"/>
              <a:gd name="T114" fmla="*/ 1448 w 1689"/>
              <a:gd name="T115" fmla="*/ 623 h 2064"/>
              <a:gd name="T116" fmla="*/ 1474 w 1689"/>
              <a:gd name="T117" fmla="*/ 618 h 2064"/>
              <a:gd name="T118" fmla="*/ 1528 w 1689"/>
              <a:gd name="T119" fmla="*/ 603 h 2064"/>
              <a:gd name="T120" fmla="*/ 1497 w 1689"/>
              <a:gd name="T121" fmla="*/ 705 h 2064"/>
              <a:gd name="T122" fmla="*/ 1598 w 1689"/>
              <a:gd name="T123" fmla="*/ 640 h 2064"/>
              <a:gd name="T124" fmla="*/ 1622 w 1689"/>
              <a:gd name="T125" fmla="*/ 526 h 2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8" name="河南"/>
          <p:cNvSpPr/>
          <p:nvPr/>
        </p:nvSpPr>
        <p:spPr bwMode="auto">
          <a:xfrm>
            <a:off x="4444379" y="3773484"/>
            <a:ext cx="802477" cy="789321"/>
          </a:xfrm>
          <a:custGeom>
            <a:avLst/>
            <a:gdLst>
              <a:gd name="T0" fmla="*/ 591 w 2215"/>
              <a:gd name="T1" fmla="*/ 492 h 2153"/>
              <a:gd name="T2" fmla="*/ 779 w 2215"/>
              <a:gd name="T3" fmla="*/ 510 h 2153"/>
              <a:gd name="T4" fmla="*/ 878 w 2215"/>
              <a:gd name="T5" fmla="*/ 497 h 2153"/>
              <a:gd name="T6" fmla="*/ 957 w 2215"/>
              <a:gd name="T7" fmla="*/ 458 h 2153"/>
              <a:gd name="T8" fmla="*/ 1025 w 2215"/>
              <a:gd name="T9" fmla="*/ 395 h 2153"/>
              <a:gd name="T10" fmla="*/ 1115 w 2215"/>
              <a:gd name="T11" fmla="*/ 278 h 2153"/>
              <a:gd name="T12" fmla="*/ 1124 w 2215"/>
              <a:gd name="T13" fmla="*/ 169 h 2153"/>
              <a:gd name="T14" fmla="*/ 1147 w 2215"/>
              <a:gd name="T15" fmla="*/ 12 h 2153"/>
              <a:gd name="T16" fmla="*/ 1318 w 2215"/>
              <a:gd name="T17" fmla="*/ 31 h 2153"/>
              <a:gd name="T18" fmla="*/ 1549 w 2215"/>
              <a:gd name="T19" fmla="*/ 85 h 2153"/>
              <a:gd name="T20" fmla="*/ 1675 w 2215"/>
              <a:gd name="T21" fmla="*/ 68 h 2153"/>
              <a:gd name="T22" fmla="*/ 1741 w 2215"/>
              <a:gd name="T23" fmla="*/ 117 h 2153"/>
              <a:gd name="T24" fmla="*/ 1730 w 2215"/>
              <a:gd name="T25" fmla="*/ 205 h 2153"/>
              <a:gd name="T26" fmla="*/ 1853 w 2215"/>
              <a:gd name="T27" fmla="*/ 127 h 2153"/>
              <a:gd name="T28" fmla="*/ 1905 w 2215"/>
              <a:gd name="T29" fmla="*/ 136 h 2153"/>
              <a:gd name="T30" fmla="*/ 1822 w 2215"/>
              <a:gd name="T31" fmla="*/ 236 h 2153"/>
              <a:gd name="T32" fmla="*/ 1710 w 2215"/>
              <a:gd name="T33" fmla="*/ 353 h 2153"/>
              <a:gd name="T34" fmla="*/ 1587 w 2215"/>
              <a:gd name="T35" fmla="*/ 477 h 2153"/>
              <a:gd name="T36" fmla="*/ 1600 w 2215"/>
              <a:gd name="T37" fmla="*/ 592 h 2153"/>
              <a:gd name="T38" fmla="*/ 1719 w 2215"/>
              <a:gd name="T39" fmla="*/ 647 h 2153"/>
              <a:gd name="T40" fmla="*/ 1891 w 2215"/>
              <a:gd name="T41" fmla="*/ 749 h 2153"/>
              <a:gd name="T42" fmla="*/ 2033 w 2215"/>
              <a:gd name="T43" fmla="*/ 780 h 2153"/>
              <a:gd name="T44" fmla="*/ 2150 w 2215"/>
              <a:gd name="T45" fmla="*/ 864 h 2153"/>
              <a:gd name="T46" fmla="*/ 2212 w 2215"/>
              <a:gd name="T47" fmla="*/ 994 h 2153"/>
              <a:gd name="T48" fmla="*/ 2111 w 2215"/>
              <a:gd name="T49" fmla="*/ 1089 h 2153"/>
              <a:gd name="T50" fmla="*/ 1991 w 2215"/>
              <a:gd name="T51" fmla="*/ 1044 h 2153"/>
              <a:gd name="T52" fmla="*/ 1869 w 2215"/>
              <a:gd name="T53" fmla="*/ 976 h 2153"/>
              <a:gd name="T54" fmla="*/ 1848 w 2215"/>
              <a:gd name="T55" fmla="*/ 1084 h 2153"/>
              <a:gd name="T56" fmla="*/ 1828 w 2215"/>
              <a:gd name="T57" fmla="*/ 1194 h 2153"/>
              <a:gd name="T58" fmla="*/ 1762 w 2215"/>
              <a:gd name="T59" fmla="*/ 1329 h 2153"/>
              <a:gd name="T60" fmla="*/ 1630 w 2215"/>
              <a:gd name="T61" fmla="*/ 1398 h 2153"/>
              <a:gd name="T62" fmla="*/ 1658 w 2215"/>
              <a:gd name="T63" fmla="*/ 1500 h 2153"/>
              <a:gd name="T64" fmla="*/ 1726 w 2215"/>
              <a:gd name="T65" fmla="*/ 1604 h 2153"/>
              <a:gd name="T66" fmla="*/ 1803 w 2215"/>
              <a:gd name="T67" fmla="*/ 1642 h 2153"/>
              <a:gd name="T68" fmla="*/ 1920 w 2215"/>
              <a:gd name="T69" fmla="*/ 1664 h 2153"/>
              <a:gd name="T70" fmla="*/ 1999 w 2215"/>
              <a:gd name="T71" fmla="*/ 1613 h 2153"/>
              <a:gd name="T72" fmla="*/ 2012 w 2215"/>
              <a:gd name="T73" fmla="*/ 1871 h 2153"/>
              <a:gd name="T74" fmla="*/ 1890 w 2215"/>
              <a:gd name="T75" fmla="*/ 1998 h 2153"/>
              <a:gd name="T76" fmla="*/ 1783 w 2215"/>
              <a:gd name="T77" fmla="*/ 2152 h 2153"/>
              <a:gd name="T78" fmla="*/ 1750 w 2215"/>
              <a:gd name="T79" fmla="*/ 2067 h 2153"/>
              <a:gd name="T80" fmla="*/ 1625 w 2215"/>
              <a:gd name="T81" fmla="*/ 2136 h 2153"/>
              <a:gd name="T82" fmla="*/ 1532 w 2215"/>
              <a:gd name="T83" fmla="*/ 2058 h 2153"/>
              <a:gd name="T84" fmla="*/ 1391 w 2215"/>
              <a:gd name="T85" fmla="*/ 1971 h 2153"/>
              <a:gd name="T86" fmla="*/ 1309 w 2215"/>
              <a:gd name="T87" fmla="*/ 1985 h 2153"/>
              <a:gd name="T88" fmla="*/ 1248 w 2215"/>
              <a:gd name="T89" fmla="*/ 1932 h 2153"/>
              <a:gd name="T90" fmla="*/ 1225 w 2215"/>
              <a:gd name="T91" fmla="*/ 1826 h 2153"/>
              <a:gd name="T92" fmla="*/ 1196 w 2215"/>
              <a:gd name="T93" fmla="*/ 1745 h 2153"/>
              <a:gd name="T94" fmla="*/ 1078 w 2215"/>
              <a:gd name="T95" fmla="*/ 1796 h 2153"/>
              <a:gd name="T96" fmla="*/ 985 w 2215"/>
              <a:gd name="T97" fmla="*/ 1765 h 2153"/>
              <a:gd name="T98" fmla="*/ 781 w 2215"/>
              <a:gd name="T99" fmla="*/ 1780 h 2153"/>
              <a:gd name="T100" fmla="*/ 586 w 2215"/>
              <a:gd name="T101" fmla="*/ 1742 h 2153"/>
              <a:gd name="T102" fmla="*/ 442 w 2215"/>
              <a:gd name="T103" fmla="*/ 1688 h 2153"/>
              <a:gd name="T104" fmla="*/ 343 w 2215"/>
              <a:gd name="T105" fmla="*/ 1563 h 2153"/>
              <a:gd name="T106" fmla="*/ 273 w 2215"/>
              <a:gd name="T107" fmla="*/ 1453 h 2153"/>
              <a:gd name="T108" fmla="*/ 229 w 2215"/>
              <a:gd name="T109" fmla="*/ 1270 h 2153"/>
              <a:gd name="T110" fmla="*/ 84 w 2215"/>
              <a:gd name="T111" fmla="*/ 1124 h 2153"/>
              <a:gd name="T112" fmla="*/ 83 w 2215"/>
              <a:gd name="T113" fmla="*/ 1025 h 2153"/>
              <a:gd name="T114" fmla="*/ 38 w 2215"/>
              <a:gd name="T115" fmla="*/ 914 h 2153"/>
              <a:gd name="T116" fmla="*/ 20 w 2215"/>
              <a:gd name="T117" fmla="*/ 806 h 2153"/>
              <a:gd name="T118" fmla="*/ 229 w 2215"/>
              <a:gd name="T119" fmla="*/ 744 h 2153"/>
              <a:gd name="T120" fmla="*/ 446 w 2215"/>
              <a:gd name="T121" fmla="*/ 649 h 2153"/>
              <a:gd name="T122" fmla="*/ 556 w 2215"/>
              <a:gd name="T123" fmla="*/ 583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29" name="辽宁"/>
          <p:cNvSpPr>
            <a:spLocks noEditPoints="1"/>
          </p:cNvSpPr>
          <p:nvPr/>
        </p:nvSpPr>
        <p:spPr bwMode="auto">
          <a:xfrm>
            <a:off x="5431031" y="2526104"/>
            <a:ext cx="815632" cy="802477"/>
          </a:xfrm>
          <a:custGeom>
            <a:avLst/>
            <a:gdLst>
              <a:gd name="T0" fmla="*/ 259 w 2212"/>
              <a:gd name="T1" fmla="*/ 1537 h 2187"/>
              <a:gd name="T2" fmla="*/ 137 w 2212"/>
              <a:gd name="T3" fmla="*/ 1452 h 2187"/>
              <a:gd name="T4" fmla="*/ 8 w 2212"/>
              <a:gd name="T5" fmla="*/ 1353 h 2187"/>
              <a:gd name="T6" fmla="*/ 26 w 2212"/>
              <a:gd name="T7" fmla="*/ 1249 h 2187"/>
              <a:gd name="T8" fmla="*/ 103 w 2212"/>
              <a:gd name="T9" fmla="*/ 1131 h 2187"/>
              <a:gd name="T10" fmla="*/ 154 w 2212"/>
              <a:gd name="T11" fmla="*/ 1037 h 2187"/>
              <a:gd name="T12" fmla="*/ 115 w 2212"/>
              <a:gd name="T13" fmla="*/ 918 h 2187"/>
              <a:gd name="T14" fmla="*/ 84 w 2212"/>
              <a:gd name="T15" fmla="*/ 727 h 2187"/>
              <a:gd name="T16" fmla="*/ 219 w 2212"/>
              <a:gd name="T17" fmla="*/ 704 h 2187"/>
              <a:gd name="T18" fmla="*/ 340 w 2212"/>
              <a:gd name="T19" fmla="*/ 910 h 2187"/>
              <a:gd name="T20" fmla="*/ 449 w 2212"/>
              <a:gd name="T21" fmla="*/ 787 h 2187"/>
              <a:gd name="T22" fmla="*/ 623 w 2212"/>
              <a:gd name="T23" fmla="*/ 652 h 2187"/>
              <a:gd name="T24" fmla="*/ 820 w 2212"/>
              <a:gd name="T25" fmla="*/ 538 h 2187"/>
              <a:gd name="T26" fmla="*/ 931 w 2212"/>
              <a:gd name="T27" fmla="*/ 415 h 2187"/>
              <a:gd name="T28" fmla="*/ 1051 w 2212"/>
              <a:gd name="T29" fmla="*/ 392 h 2187"/>
              <a:gd name="T30" fmla="*/ 1120 w 2212"/>
              <a:gd name="T31" fmla="*/ 362 h 2187"/>
              <a:gd name="T32" fmla="*/ 1258 w 2212"/>
              <a:gd name="T33" fmla="*/ 331 h 2187"/>
              <a:gd name="T34" fmla="*/ 1343 w 2212"/>
              <a:gd name="T35" fmla="*/ 211 h 2187"/>
              <a:gd name="T36" fmla="*/ 1422 w 2212"/>
              <a:gd name="T37" fmla="*/ 0 h 2187"/>
              <a:gd name="T38" fmla="*/ 1601 w 2212"/>
              <a:gd name="T39" fmla="*/ 94 h 2187"/>
              <a:gd name="T40" fmla="*/ 1638 w 2212"/>
              <a:gd name="T41" fmla="*/ 197 h 2187"/>
              <a:gd name="T42" fmla="*/ 1695 w 2212"/>
              <a:gd name="T43" fmla="*/ 236 h 2187"/>
              <a:gd name="T44" fmla="*/ 1797 w 2212"/>
              <a:gd name="T45" fmla="*/ 181 h 2187"/>
              <a:gd name="T46" fmla="*/ 1854 w 2212"/>
              <a:gd name="T47" fmla="*/ 319 h 2187"/>
              <a:gd name="T48" fmla="*/ 1930 w 2212"/>
              <a:gd name="T49" fmla="*/ 415 h 2187"/>
              <a:gd name="T50" fmla="*/ 2003 w 2212"/>
              <a:gd name="T51" fmla="*/ 508 h 2187"/>
              <a:gd name="T52" fmla="*/ 2001 w 2212"/>
              <a:gd name="T53" fmla="*/ 622 h 2187"/>
              <a:gd name="T54" fmla="*/ 2075 w 2212"/>
              <a:gd name="T55" fmla="*/ 758 h 2187"/>
              <a:gd name="T56" fmla="*/ 2191 w 2212"/>
              <a:gd name="T57" fmla="*/ 907 h 2187"/>
              <a:gd name="T58" fmla="*/ 2156 w 2212"/>
              <a:gd name="T59" fmla="*/ 1031 h 2187"/>
              <a:gd name="T60" fmla="*/ 2188 w 2212"/>
              <a:gd name="T61" fmla="*/ 1096 h 2187"/>
              <a:gd name="T62" fmla="*/ 2033 w 2212"/>
              <a:gd name="T63" fmla="*/ 1210 h 2187"/>
              <a:gd name="T64" fmla="*/ 1844 w 2212"/>
              <a:gd name="T65" fmla="*/ 1409 h 2187"/>
              <a:gd name="T66" fmla="*/ 1732 w 2212"/>
              <a:gd name="T67" fmla="*/ 1586 h 2187"/>
              <a:gd name="T68" fmla="*/ 1548 w 2212"/>
              <a:gd name="T69" fmla="*/ 1630 h 2187"/>
              <a:gd name="T70" fmla="*/ 1334 w 2212"/>
              <a:gd name="T71" fmla="*/ 1752 h 2187"/>
              <a:gd name="T72" fmla="*/ 1129 w 2212"/>
              <a:gd name="T73" fmla="*/ 1956 h 2187"/>
              <a:gd name="T74" fmla="*/ 1116 w 2212"/>
              <a:gd name="T75" fmla="*/ 1997 h 2187"/>
              <a:gd name="T76" fmla="*/ 1078 w 2212"/>
              <a:gd name="T77" fmla="*/ 2064 h 2187"/>
              <a:gd name="T78" fmla="*/ 995 w 2212"/>
              <a:gd name="T79" fmla="*/ 2048 h 2187"/>
              <a:gd name="T80" fmla="*/ 975 w 2212"/>
              <a:gd name="T81" fmla="*/ 2107 h 2187"/>
              <a:gd name="T82" fmla="*/ 853 w 2212"/>
              <a:gd name="T83" fmla="*/ 2185 h 2187"/>
              <a:gd name="T84" fmla="*/ 857 w 2212"/>
              <a:gd name="T85" fmla="*/ 2091 h 2187"/>
              <a:gd name="T86" fmla="*/ 966 w 2212"/>
              <a:gd name="T87" fmla="*/ 2027 h 2187"/>
              <a:gd name="T88" fmla="*/ 975 w 2212"/>
              <a:gd name="T89" fmla="*/ 1946 h 2187"/>
              <a:gd name="T90" fmla="*/ 1042 w 2212"/>
              <a:gd name="T91" fmla="*/ 1886 h 2187"/>
              <a:gd name="T92" fmla="*/ 940 w 2212"/>
              <a:gd name="T93" fmla="*/ 1897 h 2187"/>
              <a:gd name="T94" fmla="*/ 903 w 2212"/>
              <a:gd name="T95" fmla="*/ 1739 h 2187"/>
              <a:gd name="T96" fmla="*/ 1002 w 2212"/>
              <a:gd name="T97" fmla="*/ 1599 h 2187"/>
              <a:gd name="T98" fmla="*/ 1070 w 2212"/>
              <a:gd name="T99" fmla="*/ 1496 h 2187"/>
              <a:gd name="T100" fmla="*/ 1059 w 2212"/>
              <a:gd name="T101" fmla="*/ 1302 h 2187"/>
              <a:gd name="T102" fmla="*/ 952 w 2212"/>
              <a:gd name="T103" fmla="*/ 1152 h 2187"/>
              <a:gd name="T104" fmla="*/ 905 w 2212"/>
              <a:gd name="T105" fmla="*/ 1225 h 2187"/>
              <a:gd name="T106" fmla="*/ 786 w 2212"/>
              <a:gd name="T107" fmla="*/ 1207 h 2187"/>
              <a:gd name="T108" fmla="*/ 655 w 2212"/>
              <a:gd name="T109" fmla="*/ 1301 h 2187"/>
              <a:gd name="T110" fmla="*/ 618 w 2212"/>
              <a:gd name="T111" fmla="*/ 1401 h 2187"/>
              <a:gd name="T112" fmla="*/ 534 w 2212"/>
              <a:gd name="T113" fmla="*/ 1566 h 2187"/>
              <a:gd name="T114" fmla="*/ 878 w 2212"/>
              <a:gd name="T115" fmla="*/ 1788 h 2187"/>
              <a:gd name="T116" fmla="*/ 850 w 2212"/>
              <a:gd name="T117" fmla="*/ 1838 h 2187"/>
              <a:gd name="T118" fmla="*/ 899 w 2212"/>
              <a:gd name="T119" fmla="*/ 1886 h 2187"/>
              <a:gd name="T120" fmla="*/ 845 w 2212"/>
              <a:gd name="T121" fmla="*/ 1899 h 2187"/>
              <a:gd name="T122" fmla="*/ 1229 w 2212"/>
              <a:gd name="T123" fmla="*/ 1939 h 2187"/>
              <a:gd name="T124" fmla="*/ 1350 w 2212"/>
              <a:gd name="T125" fmla="*/ 1990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0" name="浙江"/>
          <p:cNvSpPr/>
          <p:nvPr/>
        </p:nvSpPr>
        <p:spPr bwMode="auto">
          <a:xfrm>
            <a:off x="5492045" y="4552030"/>
            <a:ext cx="539371" cy="631457"/>
          </a:xfrm>
          <a:custGeom>
            <a:avLst/>
            <a:gdLst>
              <a:gd name="T0" fmla="*/ 882 w 1493"/>
              <a:gd name="T1" fmla="*/ 1623 h 1731"/>
              <a:gd name="T2" fmla="*/ 793 w 1493"/>
              <a:gd name="T3" fmla="*/ 1671 h 1731"/>
              <a:gd name="T4" fmla="*/ 704 w 1493"/>
              <a:gd name="T5" fmla="*/ 1615 h 1731"/>
              <a:gd name="T6" fmla="*/ 646 w 1493"/>
              <a:gd name="T7" fmla="*/ 1535 h 1731"/>
              <a:gd name="T8" fmla="*/ 577 w 1493"/>
              <a:gd name="T9" fmla="*/ 1610 h 1731"/>
              <a:gd name="T10" fmla="*/ 469 w 1493"/>
              <a:gd name="T11" fmla="*/ 1637 h 1731"/>
              <a:gd name="T12" fmla="*/ 395 w 1493"/>
              <a:gd name="T13" fmla="*/ 1604 h 1731"/>
              <a:gd name="T14" fmla="*/ 306 w 1493"/>
              <a:gd name="T15" fmla="*/ 1400 h 1731"/>
              <a:gd name="T16" fmla="*/ 299 w 1493"/>
              <a:gd name="T17" fmla="*/ 1296 h 1731"/>
              <a:gd name="T18" fmla="*/ 222 w 1493"/>
              <a:gd name="T19" fmla="*/ 1320 h 1731"/>
              <a:gd name="T20" fmla="*/ 189 w 1493"/>
              <a:gd name="T21" fmla="*/ 1250 h 1731"/>
              <a:gd name="T22" fmla="*/ 142 w 1493"/>
              <a:gd name="T23" fmla="*/ 1087 h 1731"/>
              <a:gd name="T24" fmla="*/ 79 w 1493"/>
              <a:gd name="T25" fmla="*/ 1019 h 1731"/>
              <a:gd name="T26" fmla="*/ 10 w 1493"/>
              <a:gd name="T27" fmla="*/ 914 h 1731"/>
              <a:gd name="T28" fmla="*/ 71 w 1493"/>
              <a:gd name="T29" fmla="*/ 824 h 1731"/>
              <a:gd name="T30" fmla="*/ 167 w 1493"/>
              <a:gd name="T31" fmla="*/ 751 h 1731"/>
              <a:gd name="T32" fmla="*/ 245 w 1493"/>
              <a:gd name="T33" fmla="*/ 672 h 1731"/>
              <a:gd name="T34" fmla="*/ 280 w 1493"/>
              <a:gd name="T35" fmla="*/ 515 h 1731"/>
              <a:gd name="T36" fmla="*/ 278 w 1493"/>
              <a:gd name="T37" fmla="*/ 430 h 1731"/>
              <a:gd name="T38" fmla="*/ 404 w 1493"/>
              <a:gd name="T39" fmla="*/ 411 h 1731"/>
              <a:gd name="T40" fmla="*/ 439 w 1493"/>
              <a:gd name="T41" fmla="*/ 312 h 1731"/>
              <a:gd name="T42" fmla="*/ 445 w 1493"/>
              <a:gd name="T43" fmla="*/ 233 h 1731"/>
              <a:gd name="T44" fmla="*/ 491 w 1493"/>
              <a:gd name="T45" fmla="*/ 183 h 1731"/>
              <a:gd name="T46" fmla="*/ 539 w 1493"/>
              <a:gd name="T47" fmla="*/ 10 h 1731"/>
              <a:gd name="T48" fmla="*/ 659 w 1493"/>
              <a:gd name="T49" fmla="*/ 60 h 1731"/>
              <a:gd name="T50" fmla="*/ 828 w 1493"/>
              <a:gd name="T51" fmla="*/ 128 h 1731"/>
              <a:gd name="T52" fmla="*/ 921 w 1493"/>
              <a:gd name="T53" fmla="*/ 73 h 1731"/>
              <a:gd name="T54" fmla="*/ 1020 w 1493"/>
              <a:gd name="T55" fmla="*/ 63 h 1731"/>
              <a:gd name="T56" fmla="*/ 1126 w 1493"/>
              <a:gd name="T57" fmla="*/ 156 h 1731"/>
              <a:gd name="T58" fmla="*/ 1026 w 1493"/>
              <a:gd name="T59" fmla="*/ 246 h 1731"/>
              <a:gd name="T60" fmla="*/ 907 w 1493"/>
              <a:gd name="T61" fmla="*/ 309 h 1731"/>
              <a:gd name="T62" fmla="*/ 793 w 1493"/>
              <a:gd name="T63" fmla="*/ 385 h 1731"/>
              <a:gd name="T64" fmla="*/ 906 w 1493"/>
              <a:gd name="T65" fmla="*/ 385 h 1731"/>
              <a:gd name="T66" fmla="*/ 1033 w 1493"/>
              <a:gd name="T67" fmla="*/ 401 h 1731"/>
              <a:gd name="T68" fmla="*/ 1208 w 1493"/>
              <a:gd name="T69" fmla="*/ 337 h 1731"/>
              <a:gd name="T70" fmla="*/ 1430 w 1493"/>
              <a:gd name="T71" fmla="*/ 474 h 1731"/>
              <a:gd name="T72" fmla="*/ 1423 w 1493"/>
              <a:gd name="T73" fmla="*/ 517 h 1731"/>
              <a:gd name="T74" fmla="*/ 1450 w 1493"/>
              <a:gd name="T75" fmla="*/ 599 h 1731"/>
              <a:gd name="T76" fmla="*/ 1314 w 1493"/>
              <a:gd name="T77" fmla="*/ 647 h 1731"/>
              <a:gd name="T78" fmla="*/ 1402 w 1493"/>
              <a:gd name="T79" fmla="*/ 650 h 1731"/>
              <a:gd name="T80" fmla="*/ 1452 w 1493"/>
              <a:gd name="T81" fmla="*/ 714 h 1731"/>
              <a:gd name="T82" fmla="*/ 1463 w 1493"/>
              <a:gd name="T83" fmla="*/ 763 h 1731"/>
              <a:gd name="T84" fmla="*/ 1391 w 1493"/>
              <a:gd name="T85" fmla="*/ 713 h 1731"/>
              <a:gd name="T86" fmla="*/ 1327 w 1493"/>
              <a:gd name="T87" fmla="*/ 773 h 1731"/>
              <a:gd name="T88" fmla="*/ 1313 w 1493"/>
              <a:gd name="T89" fmla="*/ 834 h 1731"/>
              <a:gd name="T90" fmla="*/ 1372 w 1493"/>
              <a:gd name="T91" fmla="*/ 912 h 1731"/>
              <a:gd name="T92" fmla="*/ 1330 w 1493"/>
              <a:gd name="T93" fmla="*/ 928 h 1731"/>
              <a:gd name="T94" fmla="*/ 1299 w 1493"/>
              <a:gd name="T95" fmla="*/ 1015 h 1731"/>
              <a:gd name="T96" fmla="*/ 1358 w 1493"/>
              <a:gd name="T97" fmla="*/ 1136 h 1731"/>
              <a:gd name="T98" fmla="*/ 1341 w 1493"/>
              <a:gd name="T99" fmla="*/ 1180 h 1731"/>
              <a:gd name="T100" fmla="*/ 1292 w 1493"/>
              <a:gd name="T101" fmla="*/ 1239 h 1731"/>
              <a:gd name="T102" fmla="*/ 1254 w 1493"/>
              <a:gd name="T103" fmla="*/ 1257 h 1731"/>
              <a:gd name="T104" fmla="*/ 1223 w 1493"/>
              <a:gd name="T105" fmla="*/ 1313 h 1731"/>
              <a:gd name="T106" fmla="*/ 1251 w 1493"/>
              <a:gd name="T107" fmla="*/ 1225 h 1731"/>
              <a:gd name="T108" fmla="*/ 1167 w 1493"/>
              <a:gd name="T109" fmla="*/ 1200 h 1731"/>
              <a:gd name="T110" fmla="*/ 1178 w 1493"/>
              <a:gd name="T111" fmla="*/ 1270 h 1731"/>
              <a:gd name="T112" fmla="*/ 1122 w 1493"/>
              <a:gd name="T113" fmla="*/ 1343 h 1731"/>
              <a:gd name="T114" fmla="*/ 1078 w 1493"/>
              <a:gd name="T115" fmla="*/ 1369 h 1731"/>
              <a:gd name="T116" fmla="*/ 1053 w 1493"/>
              <a:gd name="T117" fmla="*/ 1478 h 1731"/>
              <a:gd name="T118" fmla="*/ 1047 w 1493"/>
              <a:gd name="T119" fmla="*/ 1570 h 1731"/>
              <a:gd name="T120" fmla="*/ 1018 w 1493"/>
              <a:gd name="T121" fmla="*/ 1623 h 1731"/>
              <a:gd name="T122" fmla="*/ 1011 w 1493"/>
              <a:gd name="T123" fmla="*/ 1696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7" y="1709"/>
                </a:lnTo>
                <a:lnTo>
                  <a:pt x="986" y="1710"/>
                </a:lnTo>
                <a:lnTo>
                  <a:pt x="984" y="1718"/>
                </a:lnTo>
                <a:lnTo>
                  <a:pt x="984" y="1731"/>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1" name="广东"/>
          <p:cNvSpPr>
            <a:spLocks noEditPoints="1"/>
          </p:cNvSpPr>
          <p:nvPr/>
        </p:nvSpPr>
        <p:spPr bwMode="auto">
          <a:xfrm>
            <a:off x="4343899" y="5509990"/>
            <a:ext cx="1091895" cy="841943"/>
          </a:xfrm>
          <a:custGeom>
            <a:avLst/>
            <a:gdLst>
              <a:gd name="T0" fmla="*/ 1983 w 2993"/>
              <a:gd name="T1" fmla="*/ 1253 h 2287"/>
              <a:gd name="T2" fmla="*/ 2080 w 2993"/>
              <a:gd name="T3" fmla="*/ 1133 h 2287"/>
              <a:gd name="T4" fmla="*/ 2127 w 2993"/>
              <a:gd name="T5" fmla="*/ 1209 h 2287"/>
              <a:gd name="T6" fmla="*/ 2356 w 2993"/>
              <a:gd name="T7" fmla="*/ 1181 h 2287"/>
              <a:gd name="T8" fmla="*/ 2480 w 2993"/>
              <a:gd name="T9" fmla="*/ 1152 h 2287"/>
              <a:gd name="T10" fmla="*/ 2738 w 2993"/>
              <a:gd name="T11" fmla="*/ 1021 h 2287"/>
              <a:gd name="T12" fmla="*/ 2854 w 2993"/>
              <a:gd name="T13" fmla="*/ 891 h 2287"/>
              <a:gd name="T14" fmla="*/ 2844 w 2993"/>
              <a:gd name="T15" fmla="*/ 848 h 2287"/>
              <a:gd name="T16" fmla="*/ 2946 w 2993"/>
              <a:gd name="T17" fmla="*/ 699 h 2287"/>
              <a:gd name="T18" fmla="*/ 2872 w 2993"/>
              <a:gd name="T19" fmla="*/ 454 h 2287"/>
              <a:gd name="T20" fmla="*/ 2773 w 2993"/>
              <a:gd name="T21" fmla="*/ 297 h 2287"/>
              <a:gd name="T22" fmla="*/ 2603 w 2993"/>
              <a:gd name="T23" fmla="*/ 246 h 2287"/>
              <a:gd name="T24" fmla="*/ 2417 w 2993"/>
              <a:gd name="T25" fmla="*/ 227 h 2287"/>
              <a:gd name="T26" fmla="*/ 2342 w 2993"/>
              <a:gd name="T27" fmla="*/ 335 h 2287"/>
              <a:gd name="T28" fmla="*/ 2086 w 2993"/>
              <a:gd name="T29" fmla="*/ 337 h 2287"/>
              <a:gd name="T30" fmla="*/ 1904 w 2993"/>
              <a:gd name="T31" fmla="*/ 415 h 2287"/>
              <a:gd name="T32" fmla="*/ 1849 w 2993"/>
              <a:gd name="T33" fmla="*/ 309 h 2287"/>
              <a:gd name="T34" fmla="*/ 1992 w 2993"/>
              <a:gd name="T35" fmla="*/ 90 h 2287"/>
              <a:gd name="T36" fmla="*/ 1765 w 2993"/>
              <a:gd name="T37" fmla="*/ 66 h 2287"/>
              <a:gd name="T38" fmla="*/ 1610 w 2993"/>
              <a:gd name="T39" fmla="*/ 65 h 2287"/>
              <a:gd name="T40" fmla="*/ 1415 w 2993"/>
              <a:gd name="T41" fmla="*/ 0 h 2287"/>
              <a:gd name="T42" fmla="*/ 1315 w 2993"/>
              <a:gd name="T43" fmla="*/ 121 h 2287"/>
              <a:gd name="T44" fmla="*/ 1253 w 2993"/>
              <a:gd name="T45" fmla="*/ 274 h 2287"/>
              <a:gd name="T46" fmla="*/ 999 w 2993"/>
              <a:gd name="T47" fmla="*/ 159 h 2287"/>
              <a:gd name="T48" fmla="*/ 901 w 2993"/>
              <a:gd name="T49" fmla="*/ 417 h 2287"/>
              <a:gd name="T50" fmla="*/ 909 w 2993"/>
              <a:gd name="T51" fmla="*/ 657 h 2287"/>
              <a:gd name="T52" fmla="*/ 793 w 2993"/>
              <a:gd name="T53" fmla="*/ 809 h 2287"/>
              <a:gd name="T54" fmla="*/ 716 w 2993"/>
              <a:gd name="T55" fmla="*/ 1086 h 2287"/>
              <a:gd name="T56" fmla="*/ 506 w 2993"/>
              <a:gd name="T57" fmla="*/ 1278 h 2287"/>
              <a:gd name="T58" fmla="*/ 453 w 2993"/>
              <a:gd name="T59" fmla="*/ 1412 h 2287"/>
              <a:gd name="T60" fmla="*/ 285 w 2993"/>
              <a:gd name="T61" fmla="*/ 1453 h 2287"/>
              <a:gd name="T62" fmla="*/ 212 w 2993"/>
              <a:gd name="T63" fmla="*/ 1574 h 2287"/>
              <a:gd name="T64" fmla="*/ 40 w 2993"/>
              <a:gd name="T65" fmla="*/ 1698 h 2287"/>
              <a:gd name="T66" fmla="*/ 86 w 2993"/>
              <a:gd name="T67" fmla="*/ 1807 h 2287"/>
              <a:gd name="T68" fmla="*/ 27 w 2993"/>
              <a:gd name="T69" fmla="*/ 2081 h 2287"/>
              <a:gd name="T70" fmla="*/ 234 w 2993"/>
              <a:gd name="T71" fmla="*/ 2275 h 2287"/>
              <a:gd name="T72" fmla="*/ 285 w 2993"/>
              <a:gd name="T73" fmla="*/ 2113 h 2287"/>
              <a:gd name="T74" fmla="*/ 297 w 2993"/>
              <a:gd name="T75" fmla="*/ 2077 h 2287"/>
              <a:gd name="T76" fmla="*/ 266 w 2993"/>
              <a:gd name="T77" fmla="*/ 1930 h 2287"/>
              <a:gd name="T78" fmla="*/ 366 w 2993"/>
              <a:gd name="T79" fmla="*/ 1948 h 2287"/>
              <a:gd name="T80" fmla="*/ 325 w 2993"/>
              <a:gd name="T81" fmla="*/ 1792 h 2287"/>
              <a:gd name="T82" fmla="*/ 371 w 2993"/>
              <a:gd name="T83" fmla="*/ 1847 h 2287"/>
              <a:gd name="T84" fmla="*/ 403 w 2993"/>
              <a:gd name="T85" fmla="*/ 1860 h 2287"/>
              <a:gd name="T86" fmla="*/ 655 w 2993"/>
              <a:gd name="T87" fmla="*/ 1746 h 2287"/>
              <a:gd name="T88" fmla="*/ 742 w 2993"/>
              <a:gd name="T89" fmla="*/ 1733 h 2287"/>
              <a:gd name="T90" fmla="*/ 869 w 2993"/>
              <a:gd name="T91" fmla="*/ 1660 h 2287"/>
              <a:gd name="T92" fmla="*/ 898 w 2993"/>
              <a:gd name="T93" fmla="*/ 1658 h 2287"/>
              <a:gd name="T94" fmla="*/ 940 w 2993"/>
              <a:gd name="T95" fmla="*/ 1669 h 2287"/>
              <a:gd name="T96" fmla="*/ 965 w 2993"/>
              <a:gd name="T97" fmla="*/ 1603 h 2287"/>
              <a:gd name="T98" fmla="*/ 1103 w 2993"/>
              <a:gd name="T99" fmla="*/ 1553 h 2287"/>
              <a:gd name="T100" fmla="*/ 1131 w 2993"/>
              <a:gd name="T101" fmla="*/ 1574 h 2287"/>
              <a:gd name="T102" fmla="*/ 1322 w 2993"/>
              <a:gd name="T103" fmla="*/ 1575 h 2287"/>
              <a:gd name="T104" fmla="*/ 1375 w 2993"/>
              <a:gd name="T105" fmla="*/ 1307 h 2287"/>
              <a:gd name="T106" fmla="*/ 1511 w 2993"/>
              <a:gd name="T107" fmla="*/ 1424 h 2287"/>
              <a:gd name="T108" fmla="*/ 1551 w 2993"/>
              <a:gd name="T109" fmla="*/ 1433 h 2287"/>
              <a:gd name="T110" fmla="*/ 1591 w 2993"/>
              <a:gd name="T111" fmla="*/ 1270 h 2287"/>
              <a:gd name="T112" fmla="*/ 1587 w 2993"/>
              <a:gd name="T113" fmla="*/ 1162 h 2287"/>
              <a:gd name="T114" fmla="*/ 1594 w 2993"/>
              <a:gd name="T115" fmla="*/ 1093 h 2287"/>
              <a:gd name="T116" fmla="*/ 1723 w 2993"/>
              <a:gd name="T117" fmla="*/ 1284 h 2287"/>
              <a:gd name="T118" fmla="*/ 370 w 2993"/>
              <a:gd name="T119" fmla="*/ 1998 h 2287"/>
              <a:gd name="T120" fmla="*/ 1834 w 2993"/>
              <a:gd name="T121" fmla="*/ 1500 h 2287"/>
              <a:gd name="T122" fmla="*/ 1897 w 2993"/>
              <a:gd name="T123" fmla="*/ 1471 h 2287"/>
              <a:gd name="T124" fmla="*/ 2948 w 2993"/>
              <a:gd name="T125" fmla="*/ 801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2" name="天津"/>
          <p:cNvSpPr/>
          <p:nvPr/>
        </p:nvSpPr>
        <p:spPr bwMode="auto">
          <a:xfrm>
            <a:off x="5207389" y="3131251"/>
            <a:ext cx="157864" cy="263107"/>
          </a:xfrm>
          <a:custGeom>
            <a:avLst/>
            <a:gdLst>
              <a:gd name="T0" fmla="*/ 139 w 430"/>
              <a:gd name="T1" fmla="*/ 49 h 726"/>
              <a:gd name="T2" fmla="*/ 152 w 430"/>
              <a:gd name="T3" fmla="*/ 42 h 726"/>
              <a:gd name="T4" fmla="*/ 171 w 430"/>
              <a:gd name="T5" fmla="*/ 25 h 726"/>
              <a:gd name="T6" fmla="*/ 178 w 430"/>
              <a:gd name="T7" fmla="*/ 4 h 726"/>
              <a:gd name="T8" fmla="*/ 237 w 430"/>
              <a:gd name="T9" fmla="*/ 3 h 726"/>
              <a:gd name="T10" fmla="*/ 253 w 430"/>
              <a:gd name="T11" fmla="*/ 22 h 726"/>
              <a:gd name="T12" fmla="*/ 294 w 430"/>
              <a:gd name="T13" fmla="*/ 62 h 726"/>
              <a:gd name="T14" fmla="*/ 294 w 430"/>
              <a:gd name="T15" fmla="*/ 89 h 726"/>
              <a:gd name="T16" fmla="*/ 271 w 430"/>
              <a:gd name="T17" fmla="*/ 98 h 726"/>
              <a:gd name="T18" fmla="*/ 231 w 430"/>
              <a:gd name="T19" fmla="*/ 110 h 726"/>
              <a:gd name="T20" fmla="*/ 227 w 430"/>
              <a:gd name="T21" fmla="*/ 152 h 726"/>
              <a:gd name="T22" fmla="*/ 266 w 430"/>
              <a:gd name="T23" fmla="*/ 212 h 726"/>
              <a:gd name="T24" fmla="*/ 286 w 430"/>
              <a:gd name="T25" fmla="*/ 245 h 726"/>
              <a:gd name="T26" fmla="*/ 297 w 430"/>
              <a:gd name="T27" fmla="*/ 281 h 726"/>
              <a:gd name="T28" fmla="*/ 313 w 430"/>
              <a:gd name="T29" fmla="*/ 284 h 726"/>
              <a:gd name="T30" fmla="*/ 357 w 430"/>
              <a:gd name="T31" fmla="*/ 268 h 726"/>
              <a:gd name="T32" fmla="*/ 378 w 430"/>
              <a:gd name="T33" fmla="*/ 276 h 726"/>
              <a:gd name="T34" fmla="*/ 367 w 430"/>
              <a:gd name="T35" fmla="*/ 321 h 726"/>
              <a:gd name="T36" fmla="*/ 378 w 430"/>
              <a:gd name="T37" fmla="*/ 333 h 726"/>
              <a:gd name="T38" fmla="*/ 417 w 430"/>
              <a:gd name="T39" fmla="*/ 356 h 726"/>
              <a:gd name="T40" fmla="*/ 429 w 430"/>
              <a:gd name="T41" fmla="*/ 403 h 726"/>
              <a:gd name="T42" fmla="*/ 396 w 430"/>
              <a:gd name="T43" fmla="*/ 431 h 726"/>
              <a:gd name="T44" fmla="*/ 348 w 430"/>
              <a:gd name="T45" fmla="*/ 460 h 726"/>
              <a:gd name="T46" fmla="*/ 335 w 430"/>
              <a:gd name="T47" fmla="*/ 503 h 726"/>
              <a:gd name="T48" fmla="*/ 324 w 430"/>
              <a:gd name="T49" fmla="*/ 557 h 726"/>
              <a:gd name="T50" fmla="*/ 287 w 430"/>
              <a:gd name="T51" fmla="*/ 630 h 726"/>
              <a:gd name="T52" fmla="*/ 279 w 430"/>
              <a:gd name="T53" fmla="*/ 693 h 726"/>
              <a:gd name="T54" fmla="*/ 223 w 430"/>
              <a:gd name="T55" fmla="*/ 716 h 726"/>
              <a:gd name="T56" fmla="*/ 192 w 430"/>
              <a:gd name="T57" fmla="*/ 723 h 726"/>
              <a:gd name="T58" fmla="*/ 182 w 430"/>
              <a:gd name="T59" fmla="*/ 711 h 726"/>
              <a:gd name="T60" fmla="*/ 153 w 430"/>
              <a:gd name="T61" fmla="*/ 715 h 726"/>
              <a:gd name="T62" fmla="*/ 133 w 430"/>
              <a:gd name="T63" fmla="*/ 726 h 726"/>
              <a:gd name="T64" fmla="*/ 116 w 430"/>
              <a:gd name="T65" fmla="*/ 681 h 726"/>
              <a:gd name="T66" fmla="*/ 95 w 430"/>
              <a:gd name="T67" fmla="*/ 674 h 726"/>
              <a:gd name="T68" fmla="*/ 32 w 430"/>
              <a:gd name="T69" fmla="*/ 672 h 726"/>
              <a:gd name="T70" fmla="*/ 8 w 430"/>
              <a:gd name="T71" fmla="*/ 635 h 726"/>
              <a:gd name="T72" fmla="*/ 3 w 430"/>
              <a:gd name="T73" fmla="*/ 578 h 726"/>
              <a:gd name="T74" fmla="*/ 1 w 430"/>
              <a:gd name="T75" fmla="*/ 536 h 726"/>
              <a:gd name="T76" fmla="*/ 31 w 430"/>
              <a:gd name="T77" fmla="*/ 532 h 726"/>
              <a:gd name="T78" fmla="*/ 45 w 430"/>
              <a:gd name="T79" fmla="*/ 518 h 726"/>
              <a:gd name="T80" fmla="*/ 33 w 430"/>
              <a:gd name="T81" fmla="*/ 431 h 726"/>
              <a:gd name="T82" fmla="*/ 16 w 430"/>
              <a:gd name="T83" fmla="*/ 290 h 726"/>
              <a:gd name="T84" fmla="*/ 22 w 430"/>
              <a:gd name="T85" fmla="*/ 275 h 726"/>
              <a:gd name="T86" fmla="*/ 29 w 430"/>
              <a:gd name="T87" fmla="*/ 259 h 726"/>
              <a:gd name="T88" fmla="*/ 51 w 430"/>
              <a:gd name="T89" fmla="*/ 271 h 726"/>
              <a:gd name="T90" fmla="*/ 64 w 430"/>
              <a:gd name="T91" fmla="*/ 280 h 726"/>
              <a:gd name="T92" fmla="*/ 108 w 430"/>
              <a:gd name="T93" fmla="*/ 270 h 726"/>
              <a:gd name="T94" fmla="*/ 126 w 430"/>
              <a:gd name="T95" fmla="*/ 252 h 726"/>
              <a:gd name="T96" fmla="*/ 128 w 430"/>
              <a:gd name="T97" fmla="*/ 200 h 726"/>
              <a:gd name="T98" fmla="*/ 129 w 430"/>
              <a:gd name="T99" fmla="*/ 174 h 726"/>
              <a:gd name="T100" fmla="*/ 141 w 430"/>
              <a:gd name="T101" fmla="*/ 165 h 726"/>
              <a:gd name="T102" fmla="*/ 114 w 430"/>
              <a:gd name="T103" fmla="*/ 146 h 726"/>
              <a:gd name="T104" fmla="*/ 110 w 430"/>
              <a:gd name="T105" fmla="*/ 131 h 726"/>
              <a:gd name="T106" fmla="*/ 122 w 430"/>
              <a:gd name="T107" fmla="*/ 8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3" name="北京"/>
          <p:cNvSpPr/>
          <p:nvPr/>
        </p:nvSpPr>
        <p:spPr bwMode="auto">
          <a:xfrm>
            <a:off x="5036370" y="2999697"/>
            <a:ext cx="236796" cy="263107"/>
          </a:xfrm>
          <a:custGeom>
            <a:avLst/>
            <a:gdLst>
              <a:gd name="T0" fmla="*/ 265 w 636"/>
              <a:gd name="T1" fmla="*/ 650 h 711"/>
              <a:gd name="T2" fmla="*/ 282 w 636"/>
              <a:gd name="T3" fmla="*/ 694 h 711"/>
              <a:gd name="T4" fmla="*/ 304 w 636"/>
              <a:gd name="T5" fmla="*/ 711 h 711"/>
              <a:gd name="T6" fmla="*/ 325 w 636"/>
              <a:gd name="T7" fmla="*/ 696 h 711"/>
              <a:gd name="T8" fmla="*/ 372 w 636"/>
              <a:gd name="T9" fmla="*/ 646 h 711"/>
              <a:gd name="T10" fmla="*/ 401 w 636"/>
              <a:gd name="T11" fmla="*/ 633 h 711"/>
              <a:gd name="T12" fmla="*/ 428 w 636"/>
              <a:gd name="T13" fmla="*/ 631 h 711"/>
              <a:gd name="T14" fmla="*/ 448 w 636"/>
              <a:gd name="T15" fmla="*/ 625 h 711"/>
              <a:gd name="T16" fmla="*/ 471 w 636"/>
              <a:gd name="T17" fmla="*/ 626 h 711"/>
              <a:gd name="T18" fmla="*/ 486 w 636"/>
              <a:gd name="T19" fmla="*/ 568 h 711"/>
              <a:gd name="T20" fmla="*/ 496 w 636"/>
              <a:gd name="T21" fmla="*/ 535 h 711"/>
              <a:gd name="T22" fmla="*/ 446 w 636"/>
              <a:gd name="T23" fmla="*/ 513 h 711"/>
              <a:gd name="T24" fmla="*/ 435 w 636"/>
              <a:gd name="T25" fmla="*/ 469 h 711"/>
              <a:gd name="T26" fmla="*/ 446 w 636"/>
              <a:gd name="T27" fmla="*/ 441 h 711"/>
              <a:gd name="T28" fmla="*/ 496 w 636"/>
              <a:gd name="T29" fmla="*/ 436 h 711"/>
              <a:gd name="T30" fmla="*/ 572 w 636"/>
              <a:gd name="T31" fmla="*/ 416 h 711"/>
              <a:gd name="T32" fmla="*/ 599 w 636"/>
              <a:gd name="T33" fmla="*/ 391 h 711"/>
              <a:gd name="T34" fmla="*/ 619 w 636"/>
              <a:gd name="T35" fmla="*/ 366 h 711"/>
              <a:gd name="T36" fmla="*/ 602 w 636"/>
              <a:gd name="T37" fmla="*/ 320 h 711"/>
              <a:gd name="T38" fmla="*/ 594 w 636"/>
              <a:gd name="T39" fmla="*/ 270 h 711"/>
              <a:gd name="T40" fmla="*/ 597 w 636"/>
              <a:gd name="T41" fmla="*/ 248 h 711"/>
              <a:gd name="T42" fmla="*/ 574 w 636"/>
              <a:gd name="T43" fmla="*/ 252 h 711"/>
              <a:gd name="T44" fmla="*/ 570 w 636"/>
              <a:gd name="T45" fmla="*/ 220 h 711"/>
              <a:gd name="T46" fmla="*/ 592 w 636"/>
              <a:gd name="T47" fmla="*/ 199 h 711"/>
              <a:gd name="T48" fmla="*/ 627 w 636"/>
              <a:gd name="T49" fmla="*/ 194 h 711"/>
              <a:gd name="T50" fmla="*/ 633 w 636"/>
              <a:gd name="T51" fmla="*/ 161 h 711"/>
              <a:gd name="T52" fmla="*/ 545 w 636"/>
              <a:gd name="T53" fmla="*/ 147 h 711"/>
              <a:gd name="T54" fmla="*/ 474 w 636"/>
              <a:gd name="T55" fmla="*/ 142 h 711"/>
              <a:gd name="T56" fmla="*/ 429 w 636"/>
              <a:gd name="T57" fmla="*/ 93 h 711"/>
              <a:gd name="T58" fmla="*/ 382 w 636"/>
              <a:gd name="T59" fmla="*/ 49 h 711"/>
              <a:gd name="T60" fmla="*/ 366 w 636"/>
              <a:gd name="T61" fmla="*/ 3 h 711"/>
              <a:gd name="T62" fmla="*/ 353 w 636"/>
              <a:gd name="T63" fmla="*/ 3 h 711"/>
              <a:gd name="T64" fmla="*/ 340 w 636"/>
              <a:gd name="T65" fmla="*/ 28 h 711"/>
              <a:gd name="T66" fmla="*/ 308 w 636"/>
              <a:gd name="T67" fmla="*/ 34 h 711"/>
              <a:gd name="T68" fmla="*/ 300 w 636"/>
              <a:gd name="T69" fmla="*/ 51 h 711"/>
              <a:gd name="T70" fmla="*/ 288 w 636"/>
              <a:gd name="T71" fmla="*/ 63 h 711"/>
              <a:gd name="T72" fmla="*/ 266 w 636"/>
              <a:gd name="T73" fmla="*/ 72 h 711"/>
              <a:gd name="T74" fmla="*/ 298 w 636"/>
              <a:gd name="T75" fmla="*/ 108 h 711"/>
              <a:gd name="T76" fmla="*/ 302 w 636"/>
              <a:gd name="T77" fmla="*/ 129 h 711"/>
              <a:gd name="T78" fmla="*/ 252 w 636"/>
              <a:gd name="T79" fmla="*/ 139 h 711"/>
              <a:gd name="T80" fmla="*/ 233 w 636"/>
              <a:gd name="T81" fmla="*/ 131 h 711"/>
              <a:gd name="T82" fmla="*/ 216 w 636"/>
              <a:gd name="T83" fmla="*/ 173 h 711"/>
              <a:gd name="T84" fmla="*/ 176 w 636"/>
              <a:gd name="T85" fmla="*/ 217 h 711"/>
              <a:gd name="T86" fmla="*/ 144 w 636"/>
              <a:gd name="T87" fmla="*/ 209 h 711"/>
              <a:gd name="T88" fmla="*/ 106 w 636"/>
              <a:gd name="T89" fmla="*/ 227 h 711"/>
              <a:gd name="T90" fmla="*/ 90 w 636"/>
              <a:gd name="T91" fmla="*/ 271 h 711"/>
              <a:gd name="T92" fmla="*/ 137 w 636"/>
              <a:gd name="T93" fmla="*/ 318 h 711"/>
              <a:gd name="T94" fmla="*/ 145 w 636"/>
              <a:gd name="T95" fmla="*/ 374 h 711"/>
              <a:gd name="T96" fmla="*/ 115 w 636"/>
              <a:gd name="T97" fmla="*/ 416 h 711"/>
              <a:gd name="T98" fmla="*/ 63 w 636"/>
              <a:gd name="T99" fmla="*/ 432 h 711"/>
              <a:gd name="T100" fmla="*/ 0 w 636"/>
              <a:gd name="T101" fmla="*/ 481 h 711"/>
              <a:gd name="T102" fmla="*/ 10 w 636"/>
              <a:gd name="T103" fmla="*/ 516 h 711"/>
              <a:gd name="T104" fmla="*/ 39 w 636"/>
              <a:gd name="T105" fmla="*/ 566 h 711"/>
              <a:gd name="T106" fmla="*/ 17 w 636"/>
              <a:gd name="T107" fmla="*/ 575 h 711"/>
              <a:gd name="T108" fmla="*/ 25 w 636"/>
              <a:gd name="T109" fmla="*/ 607 h 711"/>
              <a:gd name="T110" fmla="*/ 37 w 636"/>
              <a:gd name="T111" fmla="*/ 646 h 711"/>
              <a:gd name="T112" fmla="*/ 64 w 636"/>
              <a:gd name="T113" fmla="*/ 662 h 711"/>
              <a:gd name="T114" fmla="*/ 93 w 636"/>
              <a:gd name="T115" fmla="*/ 663 h 711"/>
              <a:gd name="T116" fmla="*/ 118 w 636"/>
              <a:gd name="T117" fmla="*/ 689 h 711"/>
              <a:gd name="T118" fmla="*/ 157 w 636"/>
              <a:gd name="T119" fmla="*/ 675 h 711"/>
              <a:gd name="T120" fmla="*/ 201 w 636"/>
              <a:gd name="T121" fmla="*/ 649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4" name="河北"/>
          <p:cNvSpPr>
            <a:spLocks noEditPoints="1"/>
          </p:cNvSpPr>
          <p:nvPr/>
        </p:nvSpPr>
        <p:spPr bwMode="auto">
          <a:xfrm>
            <a:off x="4825886" y="2749745"/>
            <a:ext cx="749855" cy="1052428"/>
          </a:xfrm>
          <a:custGeom>
            <a:avLst/>
            <a:gdLst>
              <a:gd name="T0" fmla="*/ 1177 w 2047"/>
              <a:gd name="T1" fmla="*/ 2101 h 2907"/>
              <a:gd name="T2" fmla="*/ 917 w 2047"/>
              <a:gd name="T3" fmla="*/ 2293 h 2907"/>
              <a:gd name="T4" fmla="*/ 781 w 2047"/>
              <a:gd name="T5" fmla="*/ 2510 h 2907"/>
              <a:gd name="T6" fmla="*/ 635 w 2047"/>
              <a:gd name="T7" fmla="*/ 2788 h 2907"/>
              <a:gd name="T8" fmla="*/ 608 w 2047"/>
              <a:gd name="T9" fmla="*/ 2863 h 2907"/>
              <a:gd name="T10" fmla="*/ 320 w 2047"/>
              <a:gd name="T11" fmla="*/ 2852 h 2907"/>
              <a:gd name="T12" fmla="*/ 104 w 2047"/>
              <a:gd name="T13" fmla="*/ 2796 h 2907"/>
              <a:gd name="T14" fmla="*/ 33 w 2047"/>
              <a:gd name="T15" fmla="*/ 2646 h 2907"/>
              <a:gd name="T16" fmla="*/ 117 w 2047"/>
              <a:gd name="T17" fmla="*/ 2466 h 2907"/>
              <a:gd name="T18" fmla="*/ 165 w 2047"/>
              <a:gd name="T19" fmla="*/ 2214 h 2907"/>
              <a:gd name="T20" fmla="*/ 105 w 2047"/>
              <a:gd name="T21" fmla="*/ 2031 h 2907"/>
              <a:gd name="T22" fmla="*/ 0 w 2047"/>
              <a:gd name="T23" fmla="*/ 1928 h 2907"/>
              <a:gd name="T24" fmla="*/ 98 w 2047"/>
              <a:gd name="T25" fmla="*/ 1761 h 2907"/>
              <a:gd name="T26" fmla="*/ 174 w 2047"/>
              <a:gd name="T27" fmla="*/ 1620 h 2907"/>
              <a:gd name="T28" fmla="*/ 299 w 2047"/>
              <a:gd name="T29" fmla="*/ 1564 h 2907"/>
              <a:gd name="T30" fmla="*/ 269 w 2047"/>
              <a:gd name="T31" fmla="*/ 1321 h 2907"/>
              <a:gd name="T32" fmla="*/ 108 w 2047"/>
              <a:gd name="T33" fmla="*/ 1206 h 2907"/>
              <a:gd name="T34" fmla="*/ 184 w 2047"/>
              <a:gd name="T35" fmla="*/ 1121 h 2907"/>
              <a:gd name="T36" fmla="*/ 221 w 2047"/>
              <a:gd name="T37" fmla="*/ 1036 h 2907"/>
              <a:gd name="T38" fmla="*/ 66 w 2047"/>
              <a:gd name="T39" fmla="*/ 735 h 2907"/>
              <a:gd name="T40" fmla="*/ 74 w 2047"/>
              <a:gd name="T41" fmla="*/ 586 h 2907"/>
              <a:gd name="T42" fmla="*/ 193 w 2047"/>
              <a:gd name="T43" fmla="*/ 354 h 2907"/>
              <a:gd name="T44" fmla="*/ 357 w 2047"/>
              <a:gd name="T45" fmla="*/ 247 h 2907"/>
              <a:gd name="T46" fmla="*/ 382 w 2047"/>
              <a:gd name="T47" fmla="*/ 482 h 2907"/>
              <a:gd name="T48" fmla="*/ 532 w 2047"/>
              <a:gd name="T49" fmla="*/ 449 h 2907"/>
              <a:gd name="T50" fmla="*/ 718 w 2047"/>
              <a:gd name="T51" fmla="*/ 374 h 2907"/>
              <a:gd name="T52" fmla="*/ 857 w 2047"/>
              <a:gd name="T53" fmla="*/ 311 h 2907"/>
              <a:gd name="T54" fmla="*/ 986 w 2047"/>
              <a:gd name="T55" fmla="*/ 214 h 2907"/>
              <a:gd name="T56" fmla="*/ 1058 w 2047"/>
              <a:gd name="T57" fmla="*/ 70 h 2907"/>
              <a:gd name="T58" fmla="*/ 1301 w 2047"/>
              <a:gd name="T59" fmla="*/ 12 h 2907"/>
              <a:gd name="T60" fmla="*/ 1397 w 2047"/>
              <a:gd name="T61" fmla="*/ 196 h 2907"/>
              <a:gd name="T62" fmla="*/ 1466 w 2047"/>
              <a:gd name="T63" fmla="*/ 341 h 2907"/>
              <a:gd name="T64" fmla="*/ 1475 w 2047"/>
              <a:gd name="T65" fmla="*/ 482 h 2907"/>
              <a:gd name="T66" fmla="*/ 1660 w 2047"/>
              <a:gd name="T67" fmla="*/ 518 h 2907"/>
              <a:gd name="T68" fmla="*/ 1700 w 2047"/>
              <a:gd name="T69" fmla="*/ 623 h 2907"/>
              <a:gd name="T70" fmla="*/ 1682 w 2047"/>
              <a:gd name="T71" fmla="*/ 752 h 2907"/>
              <a:gd name="T72" fmla="*/ 1863 w 2047"/>
              <a:gd name="T73" fmla="*/ 853 h 2907"/>
              <a:gd name="T74" fmla="*/ 2009 w 2047"/>
              <a:gd name="T75" fmla="*/ 1033 h 2907"/>
              <a:gd name="T76" fmla="*/ 1905 w 2047"/>
              <a:gd name="T77" fmla="*/ 1185 h 2907"/>
              <a:gd name="T78" fmla="*/ 1862 w 2047"/>
              <a:gd name="T79" fmla="*/ 1338 h 2907"/>
              <a:gd name="T80" fmla="*/ 1782 w 2047"/>
              <a:gd name="T81" fmla="*/ 1457 h 2907"/>
              <a:gd name="T82" fmla="*/ 1548 w 2047"/>
              <a:gd name="T83" fmla="*/ 1538 h 2907"/>
              <a:gd name="T84" fmla="*/ 1420 w 2047"/>
              <a:gd name="T85" fmla="*/ 1382 h 2907"/>
              <a:gd name="T86" fmla="*/ 1328 w 2047"/>
              <a:gd name="T87" fmla="*/ 1277 h 2907"/>
              <a:gd name="T88" fmla="*/ 1307 w 2047"/>
              <a:gd name="T89" fmla="*/ 1079 h 2907"/>
              <a:gd name="T90" fmla="*/ 1204 w 2047"/>
              <a:gd name="T91" fmla="*/ 957 h 2907"/>
              <a:gd name="T92" fmla="*/ 1233 w 2047"/>
              <a:gd name="T93" fmla="*/ 877 h 2907"/>
              <a:gd name="T94" fmla="*/ 968 w 2047"/>
              <a:gd name="T95" fmla="*/ 713 h 2907"/>
              <a:gd name="T96" fmla="*/ 888 w 2047"/>
              <a:gd name="T97" fmla="*/ 763 h 2907"/>
              <a:gd name="T98" fmla="*/ 831 w 2047"/>
              <a:gd name="T99" fmla="*/ 831 h 2907"/>
              <a:gd name="T100" fmla="*/ 690 w 2047"/>
              <a:gd name="T101" fmla="*/ 979 h 2907"/>
              <a:gd name="T102" fmla="*/ 597 w 2047"/>
              <a:gd name="T103" fmla="*/ 1192 h 2907"/>
              <a:gd name="T104" fmla="*/ 643 w 2047"/>
              <a:gd name="T105" fmla="*/ 1358 h 2907"/>
              <a:gd name="T106" fmla="*/ 843 w 2047"/>
              <a:gd name="T107" fmla="*/ 1346 h 2907"/>
              <a:gd name="T108" fmla="*/ 984 w 2047"/>
              <a:gd name="T109" fmla="*/ 1336 h 2907"/>
              <a:gd name="T110" fmla="*/ 1093 w 2047"/>
              <a:gd name="T111" fmla="*/ 1548 h 2907"/>
              <a:gd name="T112" fmla="*/ 1131 w 2047"/>
              <a:gd name="T113" fmla="*/ 1723 h 2907"/>
              <a:gd name="T114" fmla="*/ 1272 w 2047"/>
              <a:gd name="T115" fmla="*/ 1765 h 2907"/>
              <a:gd name="T116" fmla="*/ 1390 w 2047"/>
              <a:gd name="T117" fmla="*/ 1918 h 2907"/>
              <a:gd name="T118" fmla="*/ 1163 w 2047"/>
              <a:gd name="T119" fmla="*/ 1195 h 2907"/>
              <a:gd name="T120" fmla="*/ 1107 w 2047"/>
              <a:gd name="T121" fmla="*/ 1329 h 2907"/>
              <a:gd name="T122" fmla="*/ 1033 w 2047"/>
              <a:gd name="T123" fmla="*/ 1188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32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5" name="内蒙古"/>
          <p:cNvSpPr/>
          <p:nvPr/>
        </p:nvSpPr>
        <p:spPr bwMode="auto">
          <a:xfrm>
            <a:off x="2918357" y="1032109"/>
            <a:ext cx="3104664" cy="2565295"/>
          </a:xfrm>
          <a:custGeom>
            <a:avLst/>
            <a:gdLst>
              <a:gd name="T0" fmla="*/ 3037 w 8497"/>
              <a:gd name="T1" fmla="*/ 6400 h 7037"/>
              <a:gd name="T2" fmla="*/ 2793 w 8497"/>
              <a:gd name="T3" fmla="*/ 6311 h 7037"/>
              <a:gd name="T4" fmla="*/ 2585 w 8497"/>
              <a:gd name="T5" fmla="*/ 6887 h 7037"/>
              <a:gd name="T6" fmla="*/ 2116 w 8497"/>
              <a:gd name="T7" fmla="*/ 7024 h 7037"/>
              <a:gd name="T8" fmla="*/ 1852 w 8497"/>
              <a:gd name="T9" fmla="*/ 6611 h 7037"/>
              <a:gd name="T10" fmla="*/ 2048 w 8497"/>
              <a:gd name="T11" fmla="*/ 6147 h 7037"/>
              <a:gd name="T12" fmla="*/ 1341 w 8497"/>
              <a:gd name="T13" fmla="*/ 6249 h 7037"/>
              <a:gd name="T14" fmla="*/ 1134 w 8497"/>
              <a:gd name="T15" fmla="*/ 6306 h 7037"/>
              <a:gd name="T16" fmla="*/ 856 w 8497"/>
              <a:gd name="T17" fmla="*/ 5986 h 7037"/>
              <a:gd name="T18" fmla="*/ 822 w 8497"/>
              <a:gd name="T19" fmla="*/ 5621 h 7037"/>
              <a:gd name="T20" fmla="*/ 443 w 8497"/>
              <a:gd name="T21" fmla="*/ 5430 h 7037"/>
              <a:gd name="T22" fmla="*/ 184 w 8497"/>
              <a:gd name="T23" fmla="*/ 5245 h 7037"/>
              <a:gd name="T24" fmla="*/ 123 w 8497"/>
              <a:gd name="T25" fmla="*/ 4497 h 7037"/>
              <a:gd name="T26" fmla="*/ 1476 w 8497"/>
              <a:gd name="T27" fmla="*/ 4787 h 7037"/>
              <a:gd name="T28" fmla="*/ 2334 w 8497"/>
              <a:gd name="T29" fmla="*/ 5189 h 7037"/>
              <a:gd name="T30" fmla="*/ 3262 w 8497"/>
              <a:gd name="T31" fmla="*/ 4881 h 7037"/>
              <a:gd name="T32" fmla="*/ 4097 w 8497"/>
              <a:gd name="T33" fmla="*/ 4763 h 7037"/>
              <a:gd name="T34" fmla="*/ 4531 w 8497"/>
              <a:gd name="T35" fmla="*/ 4161 h 7037"/>
              <a:gd name="T36" fmla="*/ 5111 w 8497"/>
              <a:gd name="T37" fmla="*/ 3848 h 7037"/>
              <a:gd name="T38" fmla="*/ 5838 w 8497"/>
              <a:gd name="T39" fmla="*/ 3413 h 7037"/>
              <a:gd name="T40" fmla="*/ 6310 w 8497"/>
              <a:gd name="T41" fmla="*/ 2990 h 7037"/>
              <a:gd name="T42" fmla="*/ 6874 w 8497"/>
              <a:gd name="T43" fmla="*/ 2918 h 7037"/>
              <a:gd name="T44" fmla="*/ 6779 w 8497"/>
              <a:gd name="T45" fmla="*/ 2573 h 7037"/>
              <a:gd name="T46" fmla="*/ 6193 w 8497"/>
              <a:gd name="T47" fmla="*/ 2525 h 7037"/>
              <a:gd name="T48" fmla="*/ 5720 w 8497"/>
              <a:gd name="T49" fmla="*/ 2216 h 7037"/>
              <a:gd name="T50" fmla="*/ 6283 w 8497"/>
              <a:gd name="T51" fmla="*/ 1669 h 7037"/>
              <a:gd name="T52" fmla="*/ 6621 w 8497"/>
              <a:gd name="T53" fmla="*/ 1322 h 7037"/>
              <a:gd name="T54" fmla="*/ 6818 w 8497"/>
              <a:gd name="T55" fmla="*/ 786 h 7037"/>
              <a:gd name="T56" fmla="*/ 6937 w 8497"/>
              <a:gd name="T57" fmla="*/ 349 h 7037"/>
              <a:gd name="T58" fmla="*/ 6993 w 8497"/>
              <a:gd name="T59" fmla="*/ 35 h 7037"/>
              <a:gd name="T60" fmla="*/ 7108 w 8497"/>
              <a:gd name="T61" fmla="*/ 346 h 7037"/>
              <a:gd name="T62" fmla="*/ 7530 w 8497"/>
              <a:gd name="T63" fmla="*/ 419 h 7037"/>
              <a:gd name="T64" fmla="*/ 7725 w 8497"/>
              <a:gd name="T65" fmla="*/ 815 h 7037"/>
              <a:gd name="T66" fmla="*/ 8106 w 8497"/>
              <a:gd name="T67" fmla="*/ 709 h 7037"/>
              <a:gd name="T68" fmla="*/ 8491 w 8497"/>
              <a:gd name="T69" fmla="*/ 842 h 7037"/>
              <a:gd name="T70" fmla="*/ 8330 w 8497"/>
              <a:gd name="T71" fmla="*/ 1414 h 7037"/>
              <a:gd name="T72" fmla="*/ 8223 w 8497"/>
              <a:gd name="T73" fmla="*/ 2079 h 7037"/>
              <a:gd name="T74" fmla="*/ 7691 w 8497"/>
              <a:gd name="T75" fmla="*/ 2500 h 7037"/>
              <a:gd name="T76" fmla="*/ 7983 w 8497"/>
              <a:gd name="T77" fmla="*/ 2670 h 7037"/>
              <a:gd name="T78" fmla="*/ 7968 w 8497"/>
              <a:gd name="T79" fmla="*/ 2801 h 7037"/>
              <a:gd name="T80" fmla="*/ 7799 w 8497"/>
              <a:gd name="T81" fmla="*/ 3172 h 7037"/>
              <a:gd name="T82" fmla="*/ 7559 w 8497"/>
              <a:gd name="T83" fmla="*/ 3236 h 7037"/>
              <a:gd name="T84" fmla="*/ 7718 w 8497"/>
              <a:gd name="T85" fmla="*/ 3627 h 7037"/>
              <a:gd name="T86" fmla="*/ 8068 w 8497"/>
              <a:gd name="T87" fmla="*/ 3722 h 7037"/>
              <a:gd name="T88" fmla="*/ 8207 w 8497"/>
              <a:gd name="T89" fmla="*/ 4165 h 7037"/>
              <a:gd name="T90" fmla="*/ 8061 w 8497"/>
              <a:gd name="T91" fmla="*/ 4497 h 7037"/>
              <a:gd name="T92" fmla="*/ 7779 w 8497"/>
              <a:gd name="T93" fmla="*/ 4600 h 7037"/>
              <a:gd name="T94" fmla="*/ 7318 w 8497"/>
              <a:gd name="T95" fmla="*/ 4915 h 7037"/>
              <a:gd name="T96" fmla="*/ 6971 w 8497"/>
              <a:gd name="T97" fmla="*/ 4840 h 7037"/>
              <a:gd name="T98" fmla="*/ 7017 w 8497"/>
              <a:gd name="T99" fmla="*/ 5229 h 7037"/>
              <a:gd name="T100" fmla="*/ 6632 w 8497"/>
              <a:gd name="T101" fmla="*/ 5051 h 7037"/>
              <a:gd name="T102" fmla="*/ 6525 w 8497"/>
              <a:gd name="T103" fmla="*/ 4756 h 7037"/>
              <a:gd name="T104" fmla="*/ 6218 w 8497"/>
              <a:gd name="T105" fmla="*/ 4978 h 7037"/>
              <a:gd name="T106" fmla="*/ 5883 w 8497"/>
              <a:gd name="T107" fmla="*/ 5056 h 7037"/>
              <a:gd name="T108" fmla="*/ 5575 w 8497"/>
              <a:gd name="T109" fmla="*/ 5022 h 7037"/>
              <a:gd name="T110" fmla="*/ 5310 w 8497"/>
              <a:gd name="T111" fmla="*/ 5262 h 7037"/>
              <a:gd name="T112" fmla="*/ 5258 w 8497"/>
              <a:gd name="T113" fmla="*/ 5721 h 7037"/>
              <a:gd name="T114" fmla="*/ 4683 w 8497"/>
              <a:gd name="T115" fmla="*/ 6112 h 7037"/>
              <a:gd name="T116" fmla="*/ 4410 w 8497"/>
              <a:gd name="T117" fmla="*/ 6157 h 7037"/>
              <a:gd name="T118" fmla="*/ 4101 w 8497"/>
              <a:gd name="T119" fmla="*/ 6279 h 7037"/>
              <a:gd name="T120" fmla="*/ 3769 w 8497"/>
              <a:gd name="T121" fmla="*/ 6592 h 7037"/>
              <a:gd name="T122" fmla="*/ 3634 w 8497"/>
              <a:gd name="T123" fmla="*/ 6961 h 7037"/>
              <a:gd name="T124" fmla="*/ 3048 w 8497"/>
              <a:gd name="T125" fmla="*/ 6779 h 7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8"/>
                </a:lnTo>
                <a:lnTo>
                  <a:pt x="2879" y="6697"/>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6" y="6888"/>
                </a:lnTo>
                <a:lnTo>
                  <a:pt x="2615" y="6888"/>
                </a:lnTo>
                <a:lnTo>
                  <a:pt x="2615" y="6890"/>
                </a:lnTo>
                <a:lnTo>
                  <a:pt x="2614"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6" name="陕西"/>
          <p:cNvSpPr/>
          <p:nvPr/>
        </p:nvSpPr>
        <p:spPr bwMode="auto">
          <a:xfrm>
            <a:off x="3812922" y="3262804"/>
            <a:ext cx="736700" cy="1276069"/>
          </a:xfrm>
          <a:custGeom>
            <a:avLst/>
            <a:gdLst>
              <a:gd name="T0" fmla="*/ 546 w 2030"/>
              <a:gd name="T1" fmla="*/ 3014 h 3463"/>
              <a:gd name="T2" fmla="*/ 423 w 2030"/>
              <a:gd name="T3" fmla="*/ 2992 h 3463"/>
              <a:gd name="T4" fmla="*/ 284 w 2030"/>
              <a:gd name="T5" fmla="*/ 3007 h 3463"/>
              <a:gd name="T6" fmla="*/ 215 w 2030"/>
              <a:gd name="T7" fmla="*/ 2929 h 3463"/>
              <a:gd name="T8" fmla="*/ 70 w 2030"/>
              <a:gd name="T9" fmla="*/ 2972 h 3463"/>
              <a:gd name="T10" fmla="*/ 0 w 2030"/>
              <a:gd name="T11" fmla="*/ 2900 h 3463"/>
              <a:gd name="T12" fmla="*/ 145 w 2030"/>
              <a:gd name="T13" fmla="*/ 2878 h 3463"/>
              <a:gd name="T14" fmla="*/ 179 w 2030"/>
              <a:gd name="T15" fmla="*/ 2805 h 3463"/>
              <a:gd name="T16" fmla="*/ 91 w 2030"/>
              <a:gd name="T17" fmla="*/ 2700 h 3463"/>
              <a:gd name="T18" fmla="*/ 206 w 2030"/>
              <a:gd name="T19" fmla="*/ 2597 h 3463"/>
              <a:gd name="T20" fmla="*/ 348 w 2030"/>
              <a:gd name="T21" fmla="*/ 2604 h 3463"/>
              <a:gd name="T22" fmla="*/ 372 w 2030"/>
              <a:gd name="T23" fmla="*/ 2550 h 3463"/>
              <a:gd name="T24" fmla="*/ 377 w 2030"/>
              <a:gd name="T25" fmla="*/ 2410 h 3463"/>
              <a:gd name="T26" fmla="*/ 454 w 2030"/>
              <a:gd name="T27" fmla="*/ 2271 h 3463"/>
              <a:gd name="T28" fmla="*/ 361 w 2030"/>
              <a:gd name="T29" fmla="*/ 2139 h 3463"/>
              <a:gd name="T30" fmla="*/ 418 w 2030"/>
              <a:gd name="T31" fmla="*/ 1958 h 3463"/>
              <a:gd name="T32" fmla="*/ 657 w 2030"/>
              <a:gd name="T33" fmla="*/ 2036 h 3463"/>
              <a:gd name="T34" fmla="*/ 853 w 2030"/>
              <a:gd name="T35" fmla="*/ 2004 h 3463"/>
              <a:gd name="T36" fmla="*/ 820 w 2030"/>
              <a:gd name="T37" fmla="*/ 1880 h 3463"/>
              <a:gd name="T38" fmla="*/ 976 w 2030"/>
              <a:gd name="T39" fmla="*/ 1868 h 3463"/>
              <a:gd name="T40" fmla="*/ 1116 w 2030"/>
              <a:gd name="T41" fmla="*/ 1747 h 3463"/>
              <a:gd name="T42" fmla="*/ 1154 w 2030"/>
              <a:gd name="T43" fmla="*/ 1479 h 3463"/>
              <a:gd name="T44" fmla="*/ 1051 w 2030"/>
              <a:gd name="T45" fmla="*/ 1337 h 3463"/>
              <a:gd name="T46" fmla="*/ 928 w 2030"/>
              <a:gd name="T47" fmla="*/ 1264 h 3463"/>
              <a:gd name="T48" fmla="*/ 774 w 2030"/>
              <a:gd name="T49" fmla="*/ 1188 h 3463"/>
              <a:gd name="T50" fmla="*/ 688 w 2030"/>
              <a:gd name="T51" fmla="*/ 1069 h 3463"/>
              <a:gd name="T52" fmla="*/ 699 w 2030"/>
              <a:gd name="T53" fmla="*/ 1004 h 3463"/>
              <a:gd name="T54" fmla="*/ 716 w 2030"/>
              <a:gd name="T55" fmla="*/ 842 h 3463"/>
              <a:gd name="T56" fmla="*/ 855 w 2030"/>
              <a:gd name="T57" fmla="*/ 746 h 3463"/>
              <a:gd name="T58" fmla="*/ 1091 w 2030"/>
              <a:gd name="T59" fmla="*/ 835 h 3463"/>
              <a:gd name="T60" fmla="*/ 1245 w 2030"/>
              <a:gd name="T61" fmla="*/ 708 h 3463"/>
              <a:gd name="T62" fmla="*/ 1259 w 2030"/>
              <a:gd name="T63" fmla="*/ 565 h 3463"/>
              <a:gd name="T64" fmla="*/ 1388 w 2030"/>
              <a:gd name="T65" fmla="*/ 414 h 3463"/>
              <a:gd name="T66" fmla="*/ 1481 w 2030"/>
              <a:gd name="T67" fmla="*/ 309 h 3463"/>
              <a:gd name="T68" fmla="*/ 1626 w 2030"/>
              <a:gd name="T69" fmla="*/ 152 h 3463"/>
              <a:gd name="T70" fmla="*/ 1714 w 2030"/>
              <a:gd name="T71" fmla="*/ 104 h 3463"/>
              <a:gd name="T72" fmla="*/ 1829 w 2030"/>
              <a:gd name="T73" fmla="*/ 133 h 3463"/>
              <a:gd name="T74" fmla="*/ 1958 w 2030"/>
              <a:gd name="T75" fmla="*/ 58 h 3463"/>
              <a:gd name="T76" fmla="*/ 2003 w 2030"/>
              <a:gd name="T77" fmla="*/ 139 h 3463"/>
              <a:gd name="T78" fmla="*/ 1927 w 2030"/>
              <a:gd name="T79" fmla="*/ 338 h 3463"/>
              <a:gd name="T80" fmla="*/ 1818 w 2030"/>
              <a:gd name="T81" fmla="*/ 561 h 3463"/>
              <a:gd name="T82" fmla="*/ 1806 w 2030"/>
              <a:gd name="T83" fmla="*/ 739 h 3463"/>
              <a:gd name="T84" fmla="*/ 1870 w 2030"/>
              <a:gd name="T85" fmla="*/ 904 h 3463"/>
              <a:gd name="T86" fmla="*/ 1751 w 2030"/>
              <a:gd name="T87" fmla="*/ 1118 h 3463"/>
              <a:gd name="T88" fmla="*/ 1760 w 2030"/>
              <a:gd name="T89" fmla="*/ 1268 h 3463"/>
              <a:gd name="T90" fmla="*/ 1765 w 2030"/>
              <a:gd name="T91" fmla="*/ 1534 h 3463"/>
              <a:gd name="T92" fmla="*/ 1736 w 2030"/>
              <a:gd name="T93" fmla="*/ 1900 h 3463"/>
              <a:gd name="T94" fmla="*/ 1749 w 2030"/>
              <a:gd name="T95" fmla="*/ 2190 h 3463"/>
              <a:gd name="T96" fmla="*/ 1778 w 2030"/>
              <a:gd name="T97" fmla="*/ 2351 h 3463"/>
              <a:gd name="T98" fmla="*/ 1826 w 2030"/>
              <a:gd name="T99" fmla="*/ 2492 h 3463"/>
              <a:gd name="T100" fmla="*/ 1974 w 2030"/>
              <a:gd name="T101" fmla="*/ 2680 h 3463"/>
              <a:gd name="T102" fmla="*/ 1847 w 2030"/>
              <a:gd name="T103" fmla="*/ 2834 h 3463"/>
              <a:gd name="T104" fmla="*/ 1703 w 2030"/>
              <a:gd name="T105" fmla="*/ 2818 h 3463"/>
              <a:gd name="T106" fmla="*/ 1454 w 2030"/>
              <a:gd name="T107" fmla="*/ 2790 h 3463"/>
              <a:gd name="T108" fmla="*/ 1522 w 2030"/>
              <a:gd name="T109" fmla="*/ 2884 h 3463"/>
              <a:gd name="T110" fmla="*/ 1661 w 2030"/>
              <a:gd name="T111" fmla="*/ 2985 h 3463"/>
              <a:gd name="T112" fmla="*/ 1566 w 2030"/>
              <a:gd name="T113" fmla="*/ 3074 h 3463"/>
              <a:gd name="T114" fmla="*/ 1440 w 2030"/>
              <a:gd name="T115" fmla="*/ 3155 h 3463"/>
              <a:gd name="T116" fmla="*/ 1457 w 2030"/>
              <a:gd name="T117" fmla="*/ 3423 h 3463"/>
              <a:gd name="T118" fmla="*/ 1229 w 2030"/>
              <a:gd name="T119" fmla="*/ 3336 h 3463"/>
              <a:gd name="T120" fmla="*/ 994 w 2030"/>
              <a:gd name="T121" fmla="*/ 3208 h 3463"/>
              <a:gd name="T122" fmla="*/ 812 w 2030"/>
              <a:gd name="T123" fmla="*/ 3209 h 3463"/>
              <a:gd name="T124" fmla="*/ 681 w 2030"/>
              <a:gd name="T125" fmla="*/ 3086 h 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7" name="重庆"/>
          <p:cNvSpPr/>
          <p:nvPr/>
        </p:nvSpPr>
        <p:spPr bwMode="auto">
          <a:xfrm>
            <a:off x="3763931" y="4459942"/>
            <a:ext cx="644612" cy="631457"/>
          </a:xfrm>
          <a:custGeom>
            <a:avLst/>
            <a:gdLst>
              <a:gd name="T0" fmla="*/ 595 w 1775"/>
              <a:gd name="T1" fmla="*/ 1433 h 1753"/>
              <a:gd name="T2" fmla="*/ 546 w 1775"/>
              <a:gd name="T3" fmla="*/ 1466 h 1753"/>
              <a:gd name="T4" fmla="*/ 501 w 1775"/>
              <a:gd name="T5" fmla="*/ 1586 h 1753"/>
              <a:gd name="T6" fmla="*/ 438 w 1775"/>
              <a:gd name="T7" fmla="*/ 1581 h 1753"/>
              <a:gd name="T8" fmla="*/ 420 w 1775"/>
              <a:gd name="T9" fmla="*/ 1467 h 1753"/>
              <a:gd name="T10" fmla="*/ 411 w 1775"/>
              <a:gd name="T11" fmla="*/ 1505 h 1753"/>
              <a:gd name="T12" fmla="*/ 366 w 1775"/>
              <a:gd name="T13" fmla="*/ 1557 h 1753"/>
              <a:gd name="T14" fmla="*/ 313 w 1775"/>
              <a:gd name="T15" fmla="*/ 1467 h 1753"/>
              <a:gd name="T16" fmla="*/ 202 w 1775"/>
              <a:gd name="T17" fmla="*/ 1382 h 1753"/>
              <a:gd name="T18" fmla="*/ 115 w 1775"/>
              <a:gd name="T19" fmla="*/ 1292 h 1753"/>
              <a:gd name="T20" fmla="*/ 74 w 1775"/>
              <a:gd name="T21" fmla="*/ 1221 h 1753"/>
              <a:gd name="T22" fmla="*/ 18 w 1775"/>
              <a:gd name="T23" fmla="*/ 1127 h 1753"/>
              <a:gd name="T24" fmla="*/ 92 w 1775"/>
              <a:gd name="T25" fmla="*/ 988 h 1753"/>
              <a:gd name="T26" fmla="*/ 146 w 1775"/>
              <a:gd name="T27" fmla="*/ 910 h 1753"/>
              <a:gd name="T28" fmla="*/ 109 w 1775"/>
              <a:gd name="T29" fmla="*/ 843 h 1753"/>
              <a:gd name="T30" fmla="*/ 153 w 1775"/>
              <a:gd name="T31" fmla="*/ 754 h 1753"/>
              <a:gd name="T32" fmla="*/ 269 w 1775"/>
              <a:gd name="T33" fmla="*/ 767 h 1753"/>
              <a:gd name="T34" fmla="*/ 383 w 1775"/>
              <a:gd name="T35" fmla="*/ 825 h 1753"/>
              <a:gd name="T36" fmla="*/ 495 w 1775"/>
              <a:gd name="T37" fmla="*/ 888 h 1753"/>
              <a:gd name="T38" fmla="*/ 652 w 1775"/>
              <a:gd name="T39" fmla="*/ 868 h 1753"/>
              <a:gd name="T40" fmla="*/ 726 w 1775"/>
              <a:gd name="T41" fmla="*/ 770 h 1753"/>
              <a:gd name="T42" fmla="*/ 772 w 1775"/>
              <a:gd name="T43" fmla="*/ 624 h 1753"/>
              <a:gd name="T44" fmla="*/ 793 w 1775"/>
              <a:gd name="T45" fmla="*/ 560 h 1753"/>
              <a:gd name="T46" fmla="*/ 866 w 1775"/>
              <a:gd name="T47" fmla="*/ 561 h 1753"/>
              <a:gd name="T48" fmla="*/ 933 w 1775"/>
              <a:gd name="T49" fmla="*/ 550 h 1753"/>
              <a:gd name="T50" fmla="*/ 986 w 1775"/>
              <a:gd name="T51" fmla="*/ 458 h 1753"/>
              <a:gd name="T52" fmla="*/ 1045 w 1775"/>
              <a:gd name="T53" fmla="*/ 353 h 1753"/>
              <a:gd name="T54" fmla="*/ 1166 w 1775"/>
              <a:gd name="T55" fmla="*/ 229 h 1753"/>
              <a:gd name="T56" fmla="*/ 1140 w 1775"/>
              <a:gd name="T57" fmla="*/ 166 h 1753"/>
              <a:gd name="T58" fmla="*/ 1103 w 1775"/>
              <a:gd name="T59" fmla="*/ 52 h 1753"/>
              <a:gd name="T60" fmla="*/ 1244 w 1775"/>
              <a:gd name="T61" fmla="*/ 34 h 1753"/>
              <a:gd name="T62" fmla="*/ 1449 w 1775"/>
              <a:gd name="T63" fmla="*/ 207 h 1753"/>
              <a:gd name="T64" fmla="*/ 1605 w 1775"/>
              <a:gd name="T65" fmla="*/ 223 h 1753"/>
              <a:gd name="T66" fmla="*/ 1717 w 1775"/>
              <a:gd name="T67" fmla="*/ 330 h 1753"/>
              <a:gd name="T68" fmla="*/ 1763 w 1775"/>
              <a:gd name="T69" fmla="*/ 466 h 1753"/>
              <a:gd name="T70" fmla="*/ 1714 w 1775"/>
              <a:gd name="T71" fmla="*/ 597 h 1753"/>
              <a:gd name="T72" fmla="*/ 1562 w 1775"/>
              <a:gd name="T73" fmla="*/ 656 h 1753"/>
              <a:gd name="T74" fmla="*/ 1469 w 1775"/>
              <a:gd name="T75" fmla="*/ 732 h 1753"/>
              <a:gd name="T76" fmla="*/ 1392 w 1775"/>
              <a:gd name="T77" fmla="*/ 718 h 1753"/>
              <a:gd name="T78" fmla="*/ 1289 w 1775"/>
              <a:gd name="T79" fmla="*/ 727 h 1753"/>
              <a:gd name="T80" fmla="*/ 1207 w 1775"/>
              <a:gd name="T81" fmla="*/ 708 h 1753"/>
              <a:gd name="T82" fmla="*/ 1120 w 1775"/>
              <a:gd name="T83" fmla="*/ 794 h 1753"/>
              <a:gd name="T84" fmla="*/ 1164 w 1775"/>
              <a:gd name="T85" fmla="*/ 927 h 1753"/>
              <a:gd name="T86" fmla="*/ 1109 w 1775"/>
              <a:gd name="T87" fmla="*/ 1025 h 1753"/>
              <a:gd name="T88" fmla="*/ 1182 w 1775"/>
              <a:gd name="T89" fmla="*/ 1040 h 1753"/>
              <a:gd name="T90" fmla="*/ 1271 w 1775"/>
              <a:gd name="T91" fmla="*/ 1110 h 1753"/>
              <a:gd name="T92" fmla="*/ 1309 w 1775"/>
              <a:gd name="T93" fmla="*/ 1230 h 1753"/>
              <a:gd name="T94" fmla="*/ 1372 w 1775"/>
              <a:gd name="T95" fmla="*/ 1229 h 1753"/>
              <a:gd name="T96" fmla="*/ 1453 w 1775"/>
              <a:gd name="T97" fmla="*/ 1374 h 1753"/>
              <a:gd name="T98" fmla="*/ 1449 w 1775"/>
              <a:gd name="T99" fmla="*/ 1519 h 1753"/>
              <a:gd name="T100" fmla="*/ 1421 w 1775"/>
              <a:gd name="T101" fmla="*/ 1565 h 1753"/>
              <a:gd name="T102" fmla="*/ 1385 w 1775"/>
              <a:gd name="T103" fmla="*/ 1694 h 1753"/>
              <a:gd name="T104" fmla="*/ 1302 w 1775"/>
              <a:gd name="T105" fmla="*/ 1732 h 1753"/>
              <a:gd name="T106" fmla="*/ 1250 w 1775"/>
              <a:gd name="T107" fmla="*/ 1641 h 1753"/>
              <a:gd name="T108" fmla="*/ 1195 w 1775"/>
              <a:gd name="T109" fmla="*/ 1691 h 1753"/>
              <a:gd name="T110" fmla="*/ 1189 w 1775"/>
              <a:gd name="T111" fmla="*/ 1563 h 1753"/>
              <a:gd name="T112" fmla="*/ 1102 w 1775"/>
              <a:gd name="T113" fmla="*/ 1488 h 1753"/>
              <a:gd name="T114" fmla="*/ 1022 w 1775"/>
              <a:gd name="T115" fmla="*/ 1362 h 1753"/>
              <a:gd name="T116" fmla="*/ 885 w 1775"/>
              <a:gd name="T117" fmla="*/ 1315 h 1753"/>
              <a:gd name="T118" fmla="*/ 792 w 1775"/>
              <a:gd name="T119" fmla="*/ 1302 h 1753"/>
              <a:gd name="T120" fmla="*/ 764 w 1775"/>
              <a:gd name="T121" fmla="*/ 1418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8" name="广西"/>
          <p:cNvSpPr/>
          <p:nvPr/>
        </p:nvSpPr>
        <p:spPr bwMode="auto">
          <a:xfrm>
            <a:off x="3602437" y="5380817"/>
            <a:ext cx="1091895" cy="789321"/>
          </a:xfrm>
          <a:custGeom>
            <a:avLst/>
            <a:gdLst>
              <a:gd name="T0" fmla="*/ 1018 w 2980"/>
              <a:gd name="T1" fmla="*/ 1986 h 2145"/>
              <a:gd name="T2" fmla="*/ 879 w 2980"/>
              <a:gd name="T3" fmla="*/ 1879 h 2145"/>
              <a:gd name="T4" fmla="*/ 786 w 2980"/>
              <a:gd name="T5" fmla="*/ 1722 h 2145"/>
              <a:gd name="T6" fmla="*/ 867 w 2980"/>
              <a:gd name="T7" fmla="*/ 1563 h 2145"/>
              <a:gd name="T8" fmla="*/ 768 w 2980"/>
              <a:gd name="T9" fmla="*/ 1472 h 2145"/>
              <a:gd name="T10" fmla="*/ 558 w 2980"/>
              <a:gd name="T11" fmla="*/ 1450 h 2145"/>
              <a:gd name="T12" fmla="*/ 427 w 2980"/>
              <a:gd name="T13" fmla="*/ 1403 h 2145"/>
              <a:gd name="T14" fmla="*/ 413 w 2980"/>
              <a:gd name="T15" fmla="*/ 1291 h 2145"/>
              <a:gd name="T16" fmla="*/ 499 w 2980"/>
              <a:gd name="T17" fmla="*/ 1229 h 2145"/>
              <a:gd name="T18" fmla="*/ 602 w 2980"/>
              <a:gd name="T19" fmla="*/ 1225 h 2145"/>
              <a:gd name="T20" fmla="*/ 617 w 2980"/>
              <a:gd name="T21" fmla="*/ 976 h 2145"/>
              <a:gd name="T22" fmla="*/ 500 w 2980"/>
              <a:gd name="T23" fmla="*/ 983 h 2145"/>
              <a:gd name="T24" fmla="*/ 408 w 2980"/>
              <a:gd name="T25" fmla="*/ 940 h 2145"/>
              <a:gd name="T26" fmla="*/ 340 w 2980"/>
              <a:gd name="T27" fmla="*/ 955 h 2145"/>
              <a:gd name="T28" fmla="*/ 269 w 2980"/>
              <a:gd name="T29" fmla="*/ 871 h 2145"/>
              <a:gd name="T30" fmla="*/ 112 w 2980"/>
              <a:gd name="T31" fmla="*/ 783 h 2145"/>
              <a:gd name="T32" fmla="*/ 19 w 2980"/>
              <a:gd name="T33" fmla="*/ 776 h 2145"/>
              <a:gd name="T34" fmla="*/ 86 w 2980"/>
              <a:gd name="T35" fmla="*/ 708 h 2145"/>
              <a:gd name="T36" fmla="*/ 220 w 2980"/>
              <a:gd name="T37" fmla="*/ 624 h 2145"/>
              <a:gd name="T38" fmla="*/ 353 w 2980"/>
              <a:gd name="T39" fmla="*/ 589 h 2145"/>
              <a:gd name="T40" fmla="*/ 491 w 2980"/>
              <a:gd name="T41" fmla="*/ 669 h 2145"/>
              <a:gd name="T42" fmla="*/ 641 w 2980"/>
              <a:gd name="T43" fmla="*/ 694 h 2145"/>
              <a:gd name="T44" fmla="*/ 757 w 2980"/>
              <a:gd name="T45" fmla="*/ 584 h 2145"/>
              <a:gd name="T46" fmla="*/ 980 w 2980"/>
              <a:gd name="T47" fmla="*/ 480 h 2145"/>
              <a:gd name="T48" fmla="*/ 1012 w 2980"/>
              <a:gd name="T49" fmla="*/ 374 h 2145"/>
              <a:gd name="T50" fmla="*/ 1129 w 2980"/>
              <a:gd name="T51" fmla="*/ 416 h 2145"/>
              <a:gd name="T52" fmla="*/ 1255 w 2980"/>
              <a:gd name="T53" fmla="*/ 458 h 2145"/>
              <a:gd name="T54" fmla="*/ 1328 w 2980"/>
              <a:gd name="T55" fmla="*/ 538 h 2145"/>
              <a:gd name="T56" fmla="*/ 1471 w 2980"/>
              <a:gd name="T57" fmla="*/ 401 h 2145"/>
              <a:gd name="T58" fmla="*/ 1613 w 2980"/>
              <a:gd name="T59" fmla="*/ 444 h 2145"/>
              <a:gd name="T60" fmla="*/ 1670 w 2980"/>
              <a:gd name="T61" fmla="*/ 331 h 2145"/>
              <a:gd name="T62" fmla="*/ 1796 w 2980"/>
              <a:gd name="T63" fmla="*/ 346 h 2145"/>
              <a:gd name="T64" fmla="*/ 1784 w 2980"/>
              <a:gd name="T65" fmla="*/ 261 h 2145"/>
              <a:gd name="T66" fmla="*/ 1935 w 2980"/>
              <a:gd name="T67" fmla="*/ 224 h 2145"/>
              <a:gd name="T68" fmla="*/ 2060 w 2980"/>
              <a:gd name="T69" fmla="*/ 189 h 2145"/>
              <a:gd name="T70" fmla="*/ 2121 w 2980"/>
              <a:gd name="T71" fmla="*/ 149 h 2145"/>
              <a:gd name="T72" fmla="*/ 2240 w 2980"/>
              <a:gd name="T73" fmla="*/ 155 h 2145"/>
              <a:gd name="T74" fmla="*/ 2370 w 2980"/>
              <a:gd name="T75" fmla="*/ 78 h 2145"/>
              <a:gd name="T76" fmla="*/ 2533 w 2980"/>
              <a:gd name="T77" fmla="*/ 1 h 2145"/>
              <a:gd name="T78" fmla="*/ 2634 w 2980"/>
              <a:gd name="T79" fmla="*/ 171 h 2145"/>
              <a:gd name="T80" fmla="*/ 2735 w 2980"/>
              <a:gd name="T81" fmla="*/ 231 h 2145"/>
              <a:gd name="T82" fmla="*/ 2668 w 2980"/>
              <a:gd name="T83" fmla="*/ 413 h 2145"/>
              <a:gd name="T84" fmla="*/ 2569 w 2980"/>
              <a:gd name="T85" fmla="*/ 637 h 2145"/>
              <a:gd name="T86" fmla="*/ 2713 w 2980"/>
              <a:gd name="T87" fmla="*/ 544 h 2145"/>
              <a:gd name="T88" fmla="*/ 2739 w 2980"/>
              <a:gd name="T89" fmla="*/ 734 h 2145"/>
              <a:gd name="T90" fmla="*/ 2961 w 2980"/>
              <a:gd name="T91" fmla="*/ 705 h 2145"/>
              <a:gd name="T92" fmla="*/ 2959 w 2980"/>
              <a:gd name="T93" fmla="*/ 903 h 2145"/>
              <a:gd name="T94" fmla="*/ 2897 w 2980"/>
              <a:gd name="T95" fmla="*/ 1092 h 2145"/>
              <a:gd name="T96" fmla="*/ 2752 w 2980"/>
              <a:gd name="T97" fmla="*/ 1239 h 2145"/>
              <a:gd name="T98" fmla="*/ 2676 w 2980"/>
              <a:gd name="T99" fmla="*/ 1546 h 2145"/>
              <a:gd name="T100" fmla="*/ 2500 w 2980"/>
              <a:gd name="T101" fmla="*/ 1644 h 2145"/>
              <a:gd name="T102" fmla="*/ 2481 w 2980"/>
              <a:gd name="T103" fmla="*/ 1772 h 2145"/>
              <a:gd name="T104" fmla="*/ 2335 w 2980"/>
              <a:gd name="T105" fmla="*/ 1809 h 2145"/>
              <a:gd name="T106" fmla="*/ 2278 w 2980"/>
              <a:gd name="T107" fmla="*/ 1928 h 2145"/>
              <a:gd name="T108" fmla="*/ 2137 w 2980"/>
              <a:gd name="T109" fmla="*/ 2010 h 2145"/>
              <a:gd name="T110" fmla="*/ 2004 w 2980"/>
              <a:gd name="T111" fmla="*/ 2068 h 2145"/>
              <a:gd name="T112" fmla="*/ 1953 w 2980"/>
              <a:gd name="T113" fmla="*/ 2042 h 2145"/>
              <a:gd name="T114" fmla="*/ 1857 w 2980"/>
              <a:gd name="T115" fmla="*/ 2112 h 2145"/>
              <a:gd name="T116" fmla="*/ 1733 w 2980"/>
              <a:gd name="T117" fmla="*/ 2048 h 2145"/>
              <a:gd name="T118" fmla="*/ 1608 w 2980"/>
              <a:gd name="T119" fmla="*/ 2002 h 2145"/>
              <a:gd name="T120" fmla="*/ 1566 w 2980"/>
              <a:gd name="T121" fmla="*/ 2055 h 2145"/>
              <a:gd name="T122" fmla="*/ 1211 w 2980"/>
              <a:gd name="T123" fmla="*/ 2041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7" y="502"/>
                </a:lnTo>
                <a:lnTo>
                  <a:pt x="987"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39" name="云南"/>
          <p:cNvSpPr/>
          <p:nvPr/>
        </p:nvSpPr>
        <p:spPr bwMode="auto">
          <a:xfrm>
            <a:off x="2599001" y="4841447"/>
            <a:ext cx="1249759" cy="1315535"/>
          </a:xfrm>
          <a:custGeom>
            <a:avLst/>
            <a:gdLst>
              <a:gd name="T0" fmla="*/ 748 w 3417"/>
              <a:gd name="T1" fmla="*/ 167 h 3582"/>
              <a:gd name="T2" fmla="*/ 679 w 3417"/>
              <a:gd name="T3" fmla="*/ 344 h 3582"/>
              <a:gd name="T4" fmla="*/ 525 w 3417"/>
              <a:gd name="T5" fmla="*/ 338 h 3582"/>
              <a:gd name="T6" fmla="*/ 466 w 3417"/>
              <a:gd name="T7" fmla="*/ 635 h 3582"/>
              <a:gd name="T8" fmla="*/ 621 w 3417"/>
              <a:gd name="T9" fmla="*/ 787 h 3582"/>
              <a:gd name="T10" fmla="*/ 557 w 3417"/>
              <a:gd name="T11" fmla="*/ 1327 h 3582"/>
              <a:gd name="T12" fmla="*/ 437 w 3417"/>
              <a:gd name="T13" fmla="*/ 1491 h 3582"/>
              <a:gd name="T14" fmla="*/ 244 w 3417"/>
              <a:gd name="T15" fmla="*/ 1657 h 3582"/>
              <a:gd name="T16" fmla="*/ 117 w 3417"/>
              <a:gd name="T17" fmla="*/ 1845 h 3582"/>
              <a:gd name="T18" fmla="*/ 75 w 3417"/>
              <a:gd name="T19" fmla="*/ 2079 h 3582"/>
              <a:gd name="T20" fmla="*/ 265 w 3417"/>
              <a:gd name="T21" fmla="*/ 2183 h 3582"/>
              <a:gd name="T22" fmla="*/ 469 w 3417"/>
              <a:gd name="T23" fmla="*/ 2250 h 3582"/>
              <a:gd name="T24" fmla="*/ 503 w 3417"/>
              <a:gd name="T25" fmla="*/ 2540 h 3582"/>
              <a:gd name="T26" fmla="*/ 678 w 3417"/>
              <a:gd name="T27" fmla="*/ 2653 h 3582"/>
              <a:gd name="T28" fmla="*/ 635 w 3417"/>
              <a:gd name="T29" fmla="*/ 2829 h 3582"/>
              <a:gd name="T30" fmla="*/ 705 w 3417"/>
              <a:gd name="T31" fmla="*/ 3092 h 3582"/>
              <a:gd name="T32" fmla="*/ 848 w 3417"/>
              <a:gd name="T33" fmla="*/ 3240 h 3582"/>
              <a:gd name="T34" fmla="*/ 957 w 3417"/>
              <a:gd name="T35" fmla="*/ 3387 h 3582"/>
              <a:gd name="T36" fmla="*/ 1268 w 3417"/>
              <a:gd name="T37" fmla="*/ 3316 h 3582"/>
              <a:gd name="T38" fmla="*/ 1355 w 3417"/>
              <a:gd name="T39" fmla="*/ 3508 h 3582"/>
              <a:gd name="T40" fmla="*/ 1590 w 3417"/>
              <a:gd name="T41" fmla="*/ 3549 h 3582"/>
              <a:gd name="T42" fmla="*/ 1580 w 3417"/>
              <a:gd name="T43" fmla="*/ 3290 h 3582"/>
              <a:gd name="T44" fmla="*/ 1613 w 3417"/>
              <a:gd name="T45" fmla="*/ 3009 h 3582"/>
              <a:gd name="T46" fmla="*/ 1836 w 3417"/>
              <a:gd name="T47" fmla="*/ 2998 h 3582"/>
              <a:gd name="T48" fmla="*/ 2064 w 3417"/>
              <a:gd name="T49" fmla="*/ 3036 h 3582"/>
              <a:gd name="T50" fmla="*/ 2289 w 3417"/>
              <a:gd name="T51" fmla="*/ 2985 h 3582"/>
              <a:gd name="T52" fmla="*/ 2513 w 3417"/>
              <a:gd name="T53" fmla="*/ 3069 h 3582"/>
              <a:gd name="T54" fmla="*/ 2668 w 3417"/>
              <a:gd name="T55" fmla="*/ 2985 h 3582"/>
              <a:gd name="T56" fmla="*/ 2896 w 3417"/>
              <a:gd name="T57" fmla="*/ 2809 h 3582"/>
              <a:gd name="T58" fmla="*/ 3109 w 3417"/>
              <a:gd name="T59" fmla="*/ 2790 h 3582"/>
              <a:gd name="T60" fmla="*/ 3287 w 3417"/>
              <a:gd name="T61" fmla="*/ 2667 h 3582"/>
              <a:gd name="T62" fmla="*/ 3360 w 3417"/>
              <a:gd name="T63" fmla="*/ 2413 h 3582"/>
              <a:gd name="T64" fmla="*/ 3170 w 3417"/>
              <a:gd name="T65" fmla="*/ 2399 h 3582"/>
              <a:gd name="T66" fmla="*/ 3041 w 3417"/>
              <a:gd name="T67" fmla="*/ 2373 h 3582"/>
              <a:gd name="T68" fmla="*/ 2824 w 3417"/>
              <a:gd name="T69" fmla="*/ 2294 h 3582"/>
              <a:gd name="T70" fmla="*/ 2841 w 3417"/>
              <a:gd name="T71" fmla="*/ 1988 h 3582"/>
              <a:gd name="T72" fmla="*/ 2819 w 3417"/>
              <a:gd name="T73" fmla="*/ 1847 h 3582"/>
              <a:gd name="T74" fmla="*/ 2739 w 3417"/>
              <a:gd name="T75" fmla="*/ 1674 h 3582"/>
              <a:gd name="T76" fmla="*/ 2840 w 3417"/>
              <a:gd name="T77" fmla="*/ 1326 h 3582"/>
              <a:gd name="T78" fmla="*/ 2523 w 3417"/>
              <a:gd name="T79" fmla="*/ 1296 h 3582"/>
              <a:gd name="T80" fmla="*/ 2496 w 3417"/>
              <a:gd name="T81" fmla="*/ 1087 h 3582"/>
              <a:gd name="T82" fmla="*/ 2713 w 3417"/>
              <a:gd name="T83" fmla="*/ 1013 h 3582"/>
              <a:gd name="T84" fmla="*/ 2965 w 3417"/>
              <a:gd name="T85" fmla="*/ 1022 h 3582"/>
              <a:gd name="T86" fmla="*/ 3136 w 3417"/>
              <a:gd name="T87" fmla="*/ 817 h 3582"/>
              <a:gd name="T88" fmla="*/ 3072 w 3417"/>
              <a:gd name="T89" fmla="*/ 675 h 3582"/>
              <a:gd name="T90" fmla="*/ 2787 w 3417"/>
              <a:gd name="T91" fmla="*/ 671 h 3582"/>
              <a:gd name="T92" fmla="*/ 2759 w 3417"/>
              <a:gd name="T93" fmla="*/ 542 h 3582"/>
              <a:gd name="T94" fmla="*/ 2639 w 3417"/>
              <a:gd name="T95" fmla="*/ 419 h 3582"/>
              <a:gd name="T96" fmla="*/ 2511 w 3417"/>
              <a:gd name="T97" fmla="*/ 566 h 3582"/>
              <a:gd name="T98" fmla="*/ 2306 w 3417"/>
              <a:gd name="T99" fmla="*/ 913 h 3582"/>
              <a:gd name="T100" fmla="*/ 2213 w 3417"/>
              <a:gd name="T101" fmla="*/ 1152 h 3582"/>
              <a:gd name="T102" fmla="*/ 2184 w 3417"/>
              <a:gd name="T103" fmla="*/ 1383 h 3582"/>
              <a:gd name="T104" fmla="*/ 1934 w 3417"/>
              <a:gd name="T105" fmla="*/ 1416 h 3582"/>
              <a:gd name="T106" fmla="*/ 1685 w 3417"/>
              <a:gd name="T107" fmla="*/ 1404 h 3582"/>
              <a:gd name="T108" fmla="*/ 1619 w 3417"/>
              <a:gd name="T109" fmla="*/ 1254 h 3582"/>
              <a:gd name="T110" fmla="*/ 1619 w 3417"/>
              <a:gd name="T111" fmla="*/ 1116 h 3582"/>
              <a:gd name="T112" fmla="*/ 1502 w 3417"/>
              <a:gd name="T113" fmla="*/ 912 h 3582"/>
              <a:gd name="T114" fmla="*/ 1353 w 3417"/>
              <a:gd name="T115" fmla="*/ 650 h 3582"/>
              <a:gd name="T116" fmla="*/ 1215 w 3417"/>
              <a:gd name="T117" fmla="*/ 634 h 3582"/>
              <a:gd name="T118" fmla="*/ 1205 w 3417"/>
              <a:gd name="T119" fmla="*/ 427 h 3582"/>
              <a:gd name="T120" fmla="*/ 1075 w 3417"/>
              <a:gd name="T121" fmla="*/ 193 h 3582"/>
              <a:gd name="T122" fmla="*/ 929 w 3417"/>
              <a:gd name="T123" fmla="*/ 344 h 3582"/>
              <a:gd name="T124" fmla="*/ 844 w 3417"/>
              <a:gd name="T125" fmla="*/ 233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0" name="青海"/>
          <p:cNvSpPr/>
          <p:nvPr/>
        </p:nvSpPr>
        <p:spPr bwMode="auto">
          <a:xfrm>
            <a:off x="1786997" y="3157560"/>
            <a:ext cx="1736507" cy="1262915"/>
          </a:xfrm>
          <a:custGeom>
            <a:avLst/>
            <a:gdLst>
              <a:gd name="T0" fmla="*/ 4484 w 4767"/>
              <a:gd name="T1" fmla="*/ 1080 h 3475"/>
              <a:gd name="T2" fmla="*/ 4267 w 4767"/>
              <a:gd name="T3" fmla="*/ 940 h 3475"/>
              <a:gd name="T4" fmla="*/ 3970 w 4767"/>
              <a:gd name="T5" fmla="*/ 724 h 3475"/>
              <a:gd name="T6" fmla="*/ 3855 w 4767"/>
              <a:gd name="T7" fmla="*/ 686 h 3475"/>
              <a:gd name="T8" fmla="*/ 3520 w 4767"/>
              <a:gd name="T9" fmla="*/ 407 h 3475"/>
              <a:gd name="T10" fmla="*/ 3316 w 4767"/>
              <a:gd name="T11" fmla="*/ 341 h 3475"/>
              <a:gd name="T12" fmla="*/ 3107 w 4767"/>
              <a:gd name="T13" fmla="*/ 338 h 3475"/>
              <a:gd name="T14" fmla="*/ 2841 w 4767"/>
              <a:gd name="T15" fmla="*/ 214 h 3475"/>
              <a:gd name="T16" fmla="*/ 2741 w 4767"/>
              <a:gd name="T17" fmla="*/ 462 h 3475"/>
              <a:gd name="T18" fmla="*/ 2572 w 4767"/>
              <a:gd name="T19" fmla="*/ 613 h 3475"/>
              <a:gd name="T20" fmla="*/ 2258 w 4767"/>
              <a:gd name="T21" fmla="*/ 510 h 3475"/>
              <a:gd name="T22" fmla="*/ 1977 w 4767"/>
              <a:gd name="T23" fmla="*/ 266 h 3475"/>
              <a:gd name="T24" fmla="*/ 1714 w 4767"/>
              <a:gd name="T25" fmla="*/ 140 h 3475"/>
              <a:gd name="T26" fmla="*/ 1379 w 4767"/>
              <a:gd name="T27" fmla="*/ 13 h 3475"/>
              <a:gd name="T28" fmla="*/ 995 w 4767"/>
              <a:gd name="T29" fmla="*/ 77 h 3475"/>
              <a:gd name="T30" fmla="*/ 575 w 4767"/>
              <a:gd name="T31" fmla="*/ 226 h 3475"/>
              <a:gd name="T32" fmla="*/ 747 w 4767"/>
              <a:gd name="T33" fmla="*/ 602 h 3475"/>
              <a:gd name="T34" fmla="*/ 637 w 4767"/>
              <a:gd name="T35" fmla="*/ 872 h 3475"/>
              <a:gd name="T36" fmla="*/ 684 w 4767"/>
              <a:gd name="T37" fmla="*/ 1099 h 3475"/>
              <a:gd name="T38" fmla="*/ 620 w 4767"/>
              <a:gd name="T39" fmla="*/ 1228 h 3475"/>
              <a:gd name="T40" fmla="*/ 297 w 4767"/>
              <a:gd name="T41" fmla="*/ 1142 h 3475"/>
              <a:gd name="T42" fmla="*/ 151 w 4767"/>
              <a:gd name="T43" fmla="*/ 1229 h 3475"/>
              <a:gd name="T44" fmla="*/ 160 w 4767"/>
              <a:gd name="T45" fmla="*/ 1402 h 3475"/>
              <a:gd name="T46" fmla="*/ 48 w 4767"/>
              <a:gd name="T47" fmla="*/ 1621 h 3475"/>
              <a:gd name="T48" fmla="*/ 102 w 4767"/>
              <a:gd name="T49" fmla="*/ 1783 h 3475"/>
              <a:gd name="T50" fmla="*/ 25 w 4767"/>
              <a:gd name="T51" fmla="*/ 2058 h 3475"/>
              <a:gd name="T52" fmla="*/ 154 w 4767"/>
              <a:gd name="T53" fmla="*/ 2283 h 3475"/>
              <a:gd name="T54" fmla="*/ 349 w 4767"/>
              <a:gd name="T55" fmla="*/ 2480 h 3475"/>
              <a:gd name="T56" fmla="*/ 535 w 4767"/>
              <a:gd name="T57" fmla="*/ 2458 h 3475"/>
              <a:gd name="T58" fmla="*/ 805 w 4767"/>
              <a:gd name="T59" fmla="*/ 2695 h 3475"/>
              <a:gd name="T60" fmla="*/ 1068 w 4767"/>
              <a:gd name="T61" fmla="*/ 2800 h 3475"/>
              <a:gd name="T62" fmla="*/ 1293 w 4767"/>
              <a:gd name="T63" fmla="*/ 2908 h 3475"/>
              <a:gd name="T64" fmla="*/ 1575 w 4767"/>
              <a:gd name="T65" fmla="*/ 2940 h 3475"/>
              <a:gd name="T66" fmla="*/ 1799 w 4767"/>
              <a:gd name="T67" fmla="*/ 3128 h 3475"/>
              <a:gd name="T68" fmla="*/ 1898 w 4767"/>
              <a:gd name="T69" fmla="*/ 3362 h 3475"/>
              <a:gd name="T70" fmla="*/ 2118 w 4767"/>
              <a:gd name="T71" fmla="*/ 3459 h 3475"/>
              <a:gd name="T72" fmla="*/ 2153 w 4767"/>
              <a:gd name="T73" fmla="*/ 3342 h 3475"/>
              <a:gd name="T74" fmla="*/ 2363 w 4767"/>
              <a:gd name="T75" fmla="*/ 3450 h 3475"/>
              <a:gd name="T76" fmla="*/ 2490 w 4767"/>
              <a:gd name="T77" fmla="*/ 3308 h 3475"/>
              <a:gd name="T78" fmla="*/ 2607 w 4767"/>
              <a:gd name="T79" fmla="*/ 3183 h 3475"/>
              <a:gd name="T80" fmla="*/ 2667 w 4767"/>
              <a:gd name="T81" fmla="*/ 3041 h 3475"/>
              <a:gd name="T82" fmla="*/ 2714 w 4767"/>
              <a:gd name="T83" fmla="*/ 2824 h 3475"/>
              <a:gd name="T84" fmla="*/ 2705 w 4767"/>
              <a:gd name="T85" fmla="*/ 2666 h 3475"/>
              <a:gd name="T86" fmla="*/ 2815 w 4767"/>
              <a:gd name="T87" fmla="*/ 2484 h 3475"/>
              <a:gd name="T88" fmla="*/ 3033 w 4767"/>
              <a:gd name="T89" fmla="*/ 2568 h 3475"/>
              <a:gd name="T90" fmla="*/ 3163 w 4767"/>
              <a:gd name="T91" fmla="*/ 2858 h 3475"/>
              <a:gd name="T92" fmla="*/ 3390 w 4767"/>
              <a:gd name="T93" fmla="*/ 3058 h 3475"/>
              <a:gd name="T94" fmla="*/ 3562 w 4767"/>
              <a:gd name="T95" fmla="*/ 3006 h 3475"/>
              <a:gd name="T96" fmla="*/ 3656 w 4767"/>
              <a:gd name="T97" fmla="*/ 3139 h 3475"/>
              <a:gd name="T98" fmla="*/ 3791 w 4767"/>
              <a:gd name="T99" fmla="*/ 3233 h 3475"/>
              <a:gd name="T100" fmla="*/ 3971 w 4767"/>
              <a:gd name="T101" fmla="*/ 3197 h 3475"/>
              <a:gd name="T102" fmla="*/ 4081 w 4767"/>
              <a:gd name="T103" fmla="*/ 2974 h 3475"/>
              <a:gd name="T104" fmla="*/ 4211 w 4767"/>
              <a:gd name="T105" fmla="*/ 2888 h 3475"/>
              <a:gd name="T106" fmla="*/ 4101 w 4767"/>
              <a:gd name="T107" fmla="*/ 2763 h 3475"/>
              <a:gd name="T108" fmla="*/ 3917 w 4767"/>
              <a:gd name="T109" fmla="*/ 2548 h 3475"/>
              <a:gd name="T110" fmla="*/ 4074 w 4767"/>
              <a:gd name="T111" fmla="*/ 2490 h 3475"/>
              <a:gd name="T112" fmla="*/ 4310 w 4767"/>
              <a:gd name="T113" fmla="*/ 2584 h 3475"/>
              <a:gd name="T114" fmla="*/ 4414 w 4767"/>
              <a:gd name="T115" fmla="*/ 2449 h 3475"/>
              <a:gd name="T116" fmla="*/ 4499 w 4767"/>
              <a:gd name="T117" fmla="*/ 2126 h 3475"/>
              <a:gd name="T118" fmla="*/ 4622 w 4767"/>
              <a:gd name="T119" fmla="*/ 1986 h 3475"/>
              <a:gd name="T120" fmla="*/ 4720 w 4767"/>
              <a:gd name="T121" fmla="*/ 1784 h 3475"/>
              <a:gd name="T122" fmla="*/ 4623 w 4767"/>
              <a:gd name="T123" fmla="*/ 1483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1" name="西藏"/>
          <p:cNvSpPr/>
          <p:nvPr/>
        </p:nvSpPr>
        <p:spPr bwMode="auto">
          <a:xfrm>
            <a:off x="300442" y="3376439"/>
            <a:ext cx="2617916" cy="1723351"/>
          </a:xfrm>
          <a:custGeom>
            <a:avLst/>
            <a:gdLst>
              <a:gd name="T0" fmla="*/ 7031 w 7150"/>
              <a:gd name="T1" fmla="*/ 2898 h 4733"/>
              <a:gd name="T2" fmla="*/ 7084 w 7150"/>
              <a:gd name="T3" fmla="*/ 3189 h 4733"/>
              <a:gd name="T4" fmla="*/ 7132 w 7150"/>
              <a:gd name="T5" fmla="*/ 3593 h 4733"/>
              <a:gd name="T6" fmla="*/ 7083 w 7150"/>
              <a:gd name="T7" fmla="*/ 4058 h 4733"/>
              <a:gd name="T8" fmla="*/ 6950 w 7150"/>
              <a:gd name="T9" fmla="*/ 4115 h 4733"/>
              <a:gd name="T10" fmla="*/ 6864 w 7150"/>
              <a:gd name="T11" fmla="*/ 4456 h 4733"/>
              <a:gd name="T12" fmla="*/ 6653 w 7150"/>
              <a:gd name="T13" fmla="*/ 4387 h 4733"/>
              <a:gd name="T14" fmla="*/ 6435 w 7150"/>
              <a:gd name="T15" fmla="*/ 4373 h 4733"/>
              <a:gd name="T16" fmla="*/ 6285 w 7150"/>
              <a:gd name="T17" fmla="*/ 4528 h 4733"/>
              <a:gd name="T18" fmla="*/ 5894 w 7150"/>
              <a:gd name="T19" fmla="*/ 4318 h 4733"/>
              <a:gd name="T20" fmla="*/ 5095 w 7150"/>
              <a:gd name="T21" fmla="*/ 4600 h 4733"/>
              <a:gd name="T22" fmla="*/ 4581 w 7150"/>
              <a:gd name="T23" fmla="*/ 4667 h 4733"/>
              <a:gd name="T24" fmla="*/ 4323 w 7150"/>
              <a:gd name="T25" fmla="*/ 4387 h 4733"/>
              <a:gd name="T26" fmla="*/ 4127 w 7150"/>
              <a:gd name="T27" fmla="*/ 4124 h 4733"/>
              <a:gd name="T28" fmla="*/ 3734 w 7150"/>
              <a:gd name="T29" fmla="*/ 3951 h 4733"/>
              <a:gd name="T30" fmla="*/ 3334 w 7150"/>
              <a:gd name="T31" fmla="*/ 4075 h 4733"/>
              <a:gd name="T32" fmla="*/ 3190 w 7150"/>
              <a:gd name="T33" fmla="*/ 4078 h 4733"/>
              <a:gd name="T34" fmla="*/ 2955 w 7150"/>
              <a:gd name="T35" fmla="*/ 3920 h 4733"/>
              <a:gd name="T36" fmla="*/ 2594 w 7150"/>
              <a:gd name="T37" fmla="*/ 3863 h 4733"/>
              <a:gd name="T38" fmla="*/ 2351 w 7150"/>
              <a:gd name="T39" fmla="*/ 3763 h 4733"/>
              <a:gd name="T40" fmla="*/ 2160 w 7150"/>
              <a:gd name="T41" fmla="*/ 3684 h 4733"/>
              <a:gd name="T42" fmla="*/ 1969 w 7150"/>
              <a:gd name="T43" fmla="*/ 3499 h 4733"/>
              <a:gd name="T44" fmla="*/ 1780 w 7150"/>
              <a:gd name="T45" fmla="*/ 3293 h 4733"/>
              <a:gd name="T46" fmla="*/ 1629 w 7150"/>
              <a:gd name="T47" fmla="*/ 2969 h 4733"/>
              <a:gd name="T48" fmla="*/ 1363 w 7150"/>
              <a:gd name="T49" fmla="*/ 2779 h 4733"/>
              <a:gd name="T50" fmla="*/ 1145 w 7150"/>
              <a:gd name="T51" fmla="*/ 2528 h 4733"/>
              <a:gd name="T52" fmla="*/ 887 w 7150"/>
              <a:gd name="T53" fmla="*/ 2246 h 4733"/>
              <a:gd name="T54" fmla="*/ 664 w 7150"/>
              <a:gd name="T55" fmla="*/ 2360 h 4733"/>
              <a:gd name="T56" fmla="*/ 352 w 7150"/>
              <a:gd name="T57" fmla="*/ 1998 h 4733"/>
              <a:gd name="T58" fmla="*/ 125 w 7150"/>
              <a:gd name="T59" fmla="*/ 1758 h 4733"/>
              <a:gd name="T60" fmla="*/ 23 w 7150"/>
              <a:gd name="T61" fmla="*/ 1458 h 4733"/>
              <a:gd name="T62" fmla="*/ 27 w 7150"/>
              <a:gd name="T63" fmla="*/ 1129 h 4733"/>
              <a:gd name="T64" fmla="*/ 224 w 7150"/>
              <a:gd name="T65" fmla="*/ 1144 h 4733"/>
              <a:gd name="T66" fmla="*/ 359 w 7150"/>
              <a:gd name="T67" fmla="*/ 803 h 4733"/>
              <a:gd name="T68" fmla="*/ 437 w 7150"/>
              <a:gd name="T69" fmla="*/ 372 h 4733"/>
              <a:gd name="T70" fmla="*/ 787 w 7150"/>
              <a:gd name="T71" fmla="*/ 344 h 4733"/>
              <a:gd name="T72" fmla="*/ 1055 w 7150"/>
              <a:gd name="T73" fmla="*/ 24 h 4733"/>
              <a:gd name="T74" fmla="*/ 1310 w 7150"/>
              <a:gd name="T75" fmla="*/ 95 h 4733"/>
              <a:gd name="T76" fmla="*/ 1717 w 7150"/>
              <a:gd name="T77" fmla="*/ 148 h 4733"/>
              <a:gd name="T78" fmla="*/ 1955 w 7150"/>
              <a:gd name="T79" fmla="*/ 233 h 4733"/>
              <a:gd name="T80" fmla="*/ 2298 w 7150"/>
              <a:gd name="T81" fmla="*/ 363 h 4733"/>
              <a:gd name="T82" fmla="*/ 2787 w 7150"/>
              <a:gd name="T83" fmla="*/ 352 h 4733"/>
              <a:gd name="T84" fmla="*/ 3146 w 7150"/>
              <a:gd name="T85" fmla="*/ 232 h 4733"/>
              <a:gd name="T86" fmla="*/ 3464 w 7150"/>
              <a:gd name="T87" fmla="*/ 224 h 4733"/>
              <a:gd name="T88" fmla="*/ 3869 w 7150"/>
              <a:gd name="T89" fmla="*/ 266 h 4733"/>
              <a:gd name="T90" fmla="*/ 4125 w 7150"/>
              <a:gd name="T91" fmla="*/ 413 h 4733"/>
              <a:gd name="T92" fmla="*/ 4261 w 7150"/>
              <a:gd name="T93" fmla="*/ 634 h 4733"/>
              <a:gd name="T94" fmla="*/ 4122 w 7150"/>
              <a:gd name="T95" fmla="*/ 857 h 4733"/>
              <a:gd name="T96" fmla="*/ 4192 w 7150"/>
              <a:gd name="T97" fmla="*/ 1090 h 4733"/>
              <a:gd name="T98" fmla="*/ 4111 w 7150"/>
              <a:gd name="T99" fmla="*/ 1367 h 4733"/>
              <a:gd name="T100" fmla="*/ 4156 w 7150"/>
              <a:gd name="T101" fmla="*/ 1628 h 4733"/>
              <a:gd name="T102" fmla="*/ 4388 w 7150"/>
              <a:gd name="T103" fmla="*/ 1878 h 4733"/>
              <a:gd name="T104" fmla="*/ 4596 w 7150"/>
              <a:gd name="T105" fmla="*/ 1882 h 4733"/>
              <a:gd name="T106" fmla="*/ 4870 w 7150"/>
              <a:gd name="T107" fmla="*/ 2140 h 4733"/>
              <a:gd name="T108" fmla="*/ 5218 w 7150"/>
              <a:gd name="T109" fmla="*/ 2265 h 4733"/>
              <a:gd name="T110" fmla="*/ 5507 w 7150"/>
              <a:gd name="T111" fmla="*/ 2375 h 4733"/>
              <a:gd name="T112" fmla="*/ 5780 w 7150"/>
              <a:gd name="T113" fmla="*/ 2421 h 4733"/>
              <a:gd name="T114" fmla="*/ 5919 w 7150"/>
              <a:gd name="T115" fmla="*/ 2566 h 4733"/>
              <a:gd name="T116" fmla="*/ 6049 w 7150"/>
              <a:gd name="T117" fmla="*/ 2783 h 4733"/>
              <a:gd name="T118" fmla="*/ 6193 w 7150"/>
              <a:gd name="T119" fmla="*/ 2848 h 4733"/>
              <a:gd name="T120" fmla="*/ 6276 w 7150"/>
              <a:gd name="T121" fmla="*/ 2763 h 4733"/>
              <a:gd name="T122" fmla="*/ 6478 w 7150"/>
              <a:gd name="T123" fmla="*/ 2718 h 4733"/>
              <a:gd name="T124" fmla="*/ 6657 w 7150"/>
              <a:gd name="T125" fmla="*/ 2594 h 4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2" name="新疆"/>
          <p:cNvSpPr/>
          <p:nvPr/>
        </p:nvSpPr>
        <p:spPr bwMode="auto">
          <a:xfrm>
            <a:off x="76802" y="1460520"/>
            <a:ext cx="2762625" cy="2144323"/>
          </a:xfrm>
          <a:custGeom>
            <a:avLst/>
            <a:gdLst>
              <a:gd name="T0" fmla="*/ 7312 w 7557"/>
              <a:gd name="T1" fmla="*/ 2647 h 5874"/>
              <a:gd name="T2" fmla="*/ 7035 w 7557"/>
              <a:gd name="T3" fmla="*/ 2362 h 5874"/>
              <a:gd name="T4" fmla="*/ 6457 w 7557"/>
              <a:gd name="T5" fmla="*/ 2072 h 5874"/>
              <a:gd name="T6" fmla="*/ 6089 w 7557"/>
              <a:gd name="T7" fmla="*/ 1917 h 5874"/>
              <a:gd name="T8" fmla="*/ 6152 w 7557"/>
              <a:gd name="T9" fmla="*/ 1496 h 5874"/>
              <a:gd name="T10" fmla="*/ 6157 w 7557"/>
              <a:gd name="T11" fmla="*/ 1125 h 5874"/>
              <a:gd name="T12" fmla="*/ 5989 w 7557"/>
              <a:gd name="T13" fmla="*/ 736 h 5874"/>
              <a:gd name="T14" fmla="*/ 5713 w 7557"/>
              <a:gd name="T15" fmla="*/ 562 h 5874"/>
              <a:gd name="T16" fmla="*/ 5468 w 7557"/>
              <a:gd name="T17" fmla="*/ 159 h 5874"/>
              <a:gd name="T18" fmla="*/ 5285 w 7557"/>
              <a:gd name="T19" fmla="*/ 0 h 5874"/>
              <a:gd name="T20" fmla="*/ 5011 w 7557"/>
              <a:gd name="T21" fmla="*/ 246 h 5874"/>
              <a:gd name="T22" fmla="*/ 4728 w 7557"/>
              <a:gd name="T23" fmla="*/ 610 h 5874"/>
              <a:gd name="T24" fmla="*/ 4421 w 7557"/>
              <a:gd name="T25" fmla="*/ 791 h 5874"/>
              <a:gd name="T26" fmla="*/ 4019 w 7557"/>
              <a:gd name="T27" fmla="*/ 567 h 5874"/>
              <a:gd name="T28" fmla="*/ 3604 w 7557"/>
              <a:gd name="T29" fmla="*/ 1072 h 5874"/>
              <a:gd name="T30" fmla="*/ 3381 w 7557"/>
              <a:gd name="T31" fmla="*/ 1195 h 5874"/>
              <a:gd name="T32" fmla="*/ 2975 w 7557"/>
              <a:gd name="T33" fmla="*/ 1191 h 5874"/>
              <a:gd name="T34" fmla="*/ 2786 w 7557"/>
              <a:gd name="T35" fmla="*/ 1257 h 5874"/>
              <a:gd name="T36" fmla="*/ 2830 w 7557"/>
              <a:gd name="T37" fmla="*/ 1655 h 5874"/>
              <a:gd name="T38" fmla="*/ 2723 w 7557"/>
              <a:gd name="T39" fmla="*/ 2043 h 5874"/>
              <a:gd name="T40" fmla="*/ 2565 w 7557"/>
              <a:gd name="T41" fmla="*/ 2244 h 5874"/>
              <a:gd name="T42" fmla="*/ 2433 w 7557"/>
              <a:gd name="T43" fmla="*/ 2428 h 5874"/>
              <a:gd name="T44" fmla="*/ 2035 w 7557"/>
              <a:gd name="T45" fmla="*/ 2509 h 5874"/>
              <a:gd name="T46" fmla="*/ 1570 w 7557"/>
              <a:gd name="T47" fmla="*/ 2614 h 5874"/>
              <a:gd name="T48" fmla="*/ 1235 w 7557"/>
              <a:gd name="T49" fmla="*/ 2643 h 5874"/>
              <a:gd name="T50" fmla="*/ 919 w 7557"/>
              <a:gd name="T51" fmla="*/ 2730 h 5874"/>
              <a:gd name="T52" fmla="*/ 693 w 7557"/>
              <a:gd name="T53" fmla="*/ 2584 h 5874"/>
              <a:gd name="T54" fmla="*/ 497 w 7557"/>
              <a:gd name="T55" fmla="*/ 2641 h 5874"/>
              <a:gd name="T56" fmla="*/ 152 w 7557"/>
              <a:gd name="T57" fmla="*/ 2851 h 5874"/>
              <a:gd name="T58" fmla="*/ 59 w 7557"/>
              <a:gd name="T59" fmla="*/ 3076 h 5874"/>
              <a:gd name="T60" fmla="*/ 282 w 7557"/>
              <a:gd name="T61" fmla="*/ 3290 h 5874"/>
              <a:gd name="T62" fmla="*/ 289 w 7557"/>
              <a:gd name="T63" fmla="*/ 3698 h 5874"/>
              <a:gd name="T64" fmla="*/ 153 w 7557"/>
              <a:gd name="T65" fmla="*/ 3884 h 5874"/>
              <a:gd name="T66" fmla="*/ 138 w 7557"/>
              <a:gd name="T67" fmla="*/ 4019 h 5874"/>
              <a:gd name="T68" fmla="*/ 355 w 7557"/>
              <a:gd name="T69" fmla="*/ 4188 h 5874"/>
              <a:gd name="T70" fmla="*/ 345 w 7557"/>
              <a:gd name="T71" fmla="*/ 4525 h 5874"/>
              <a:gd name="T72" fmla="*/ 502 w 7557"/>
              <a:gd name="T73" fmla="*/ 4681 h 5874"/>
              <a:gd name="T74" fmla="*/ 774 w 7557"/>
              <a:gd name="T75" fmla="*/ 4931 h 5874"/>
              <a:gd name="T76" fmla="*/ 908 w 7557"/>
              <a:gd name="T77" fmla="*/ 5140 h 5874"/>
              <a:gd name="T78" fmla="*/ 982 w 7557"/>
              <a:gd name="T79" fmla="*/ 5434 h 5874"/>
              <a:gd name="T80" fmla="*/ 1204 w 7557"/>
              <a:gd name="T81" fmla="*/ 5566 h 5874"/>
              <a:gd name="T82" fmla="*/ 1504 w 7557"/>
              <a:gd name="T83" fmla="*/ 5456 h 5874"/>
              <a:gd name="T84" fmla="*/ 1761 w 7557"/>
              <a:gd name="T85" fmla="*/ 5292 h 5874"/>
              <a:gd name="T86" fmla="*/ 2054 w 7557"/>
              <a:gd name="T87" fmla="*/ 5399 h 5874"/>
              <a:gd name="T88" fmla="*/ 2399 w 7557"/>
              <a:gd name="T89" fmla="*/ 5361 h 5874"/>
              <a:gd name="T90" fmla="*/ 2613 w 7557"/>
              <a:gd name="T91" fmla="*/ 5537 h 5874"/>
              <a:gd name="T92" fmla="*/ 2924 w 7557"/>
              <a:gd name="T93" fmla="*/ 5614 h 5874"/>
              <a:gd name="T94" fmla="*/ 3323 w 7557"/>
              <a:gd name="T95" fmla="*/ 5575 h 5874"/>
              <a:gd name="T96" fmla="*/ 3703 w 7557"/>
              <a:gd name="T97" fmla="*/ 5518 h 5874"/>
              <a:gd name="T98" fmla="*/ 3978 w 7557"/>
              <a:gd name="T99" fmla="*/ 5486 h 5874"/>
              <a:gd name="T100" fmla="*/ 4287 w 7557"/>
              <a:gd name="T101" fmla="*/ 5524 h 5874"/>
              <a:gd name="T102" fmla="*/ 4622 w 7557"/>
              <a:gd name="T103" fmla="*/ 5618 h 5874"/>
              <a:gd name="T104" fmla="*/ 4994 w 7557"/>
              <a:gd name="T105" fmla="*/ 5762 h 5874"/>
              <a:gd name="T106" fmla="*/ 5330 w 7557"/>
              <a:gd name="T107" fmla="*/ 5856 h 5874"/>
              <a:gd name="T108" fmla="*/ 5342 w 7557"/>
              <a:gd name="T109" fmla="*/ 5658 h 5874"/>
              <a:gd name="T110" fmla="*/ 5448 w 7557"/>
              <a:gd name="T111" fmla="*/ 5468 h 5874"/>
              <a:gd name="T112" fmla="*/ 5286 w 7557"/>
              <a:gd name="T113" fmla="*/ 5100 h 5874"/>
              <a:gd name="T114" fmla="*/ 5452 w 7557"/>
              <a:gd name="T115" fmla="*/ 4736 h 5874"/>
              <a:gd name="T116" fmla="*/ 6021 w 7557"/>
              <a:gd name="T117" fmla="*/ 4678 h 5874"/>
              <a:gd name="T118" fmla="*/ 6254 w 7557"/>
              <a:gd name="T119" fmla="*/ 4258 h 5874"/>
              <a:gd name="T120" fmla="*/ 6592 w 7557"/>
              <a:gd name="T121" fmla="*/ 3994 h 5874"/>
              <a:gd name="T122" fmla="*/ 7097 w 7557"/>
              <a:gd name="T123" fmla="*/ 3631 h 5874"/>
              <a:gd name="T124" fmla="*/ 7508 w 7557"/>
              <a:gd name="T125" fmla="*/ 3279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3" name="宁夏"/>
          <p:cNvSpPr/>
          <p:nvPr/>
        </p:nvSpPr>
        <p:spPr bwMode="auto">
          <a:xfrm>
            <a:off x="3681370" y="3289115"/>
            <a:ext cx="434127" cy="670923"/>
          </a:xfrm>
          <a:custGeom>
            <a:avLst/>
            <a:gdLst>
              <a:gd name="T0" fmla="*/ 1014 w 1159"/>
              <a:gd name="T1" fmla="*/ 989 h 1815"/>
              <a:gd name="T2" fmla="*/ 1037 w 1159"/>
              <a:gd name="T3" fmla="*/ 980 h 1815"/>
              <a:gd name="T4" fmla="*/ 1047 w 1159"/>
              <a:gd name="T5" fmla="*/ 964 h 1815"/>
              <a:gd name="T6" fmla="*/ 1031 w 1159"/>
              <a:gd name="T7" fmla="*/ 934 h 1815"/>
              <a:gd name="T8" fmla="*/ 1024 w 1159"/>
              <a:gd name="T9" fmla="*/ 903 h 1815"/>
              <a:gd name="T10" fmla="*/ 1038 w 1159"/>
              <a:gd name="T11" fmla="*/ 826 h 1815"/>
              <a:gd name="T12" fmla="*/ 1043 w 1159"/>
              <a:gd name="T13" fmla="*/ 776 h 1815"/>
              <a:gd name="T14" fmla="*/ 1089 w 1159"/>
              <a:gd name="T15" fmla="*/ 739 h 1815"/>
              <a:gd name="T16" fmla="*/ 1158 w 1159"/>
              <a:gd name="T17" fmla="*/ 676 h 1815"/>
              <a:gd name="T18" fmla="*/ 1090 w 1159"/>
              <a:gd name="T19" fmla="*/ 617 h 1815"/>
              <a:gd name="T20" fmla="*/ 971 w 1159"/>
              <a:gd name="T21" fmla="*/ 553 h 1815"/>
              <a:gd name="T22" fmla="*/ 794 w 1159"/>
              <a:gd name="T23" fmla="*/ 482 h 1815"/>
              <a:gd name="T24" fmla="*/ 819 w 1159"/>
              <a:gd name="T25" fmla="*/ 422 h 1815"/>
              <a:gd name="T26" fmla="*/ 824 w 1159"/>
              <a:gd name="T27" fmla="*/ 343 h 1815"/>
              <a:gd name="T28" fmla="*/ 855 w 1159"/>
              <a:gd name="T29" fmla="*/ 276 h 1815"/>
              <a:gd name="T30" fmla="*/ 953 w 1159"/>
              <a:gd name="T31" fmla="*/ 159 h 1815"/>
              <a:gd name="T32" fmla="*/ 892 w 1159"/>
              <a:gd name="T33" fmla="*/ 82 h 1815"/>
              <a:gd name="T34" fmla="*/ 844 w 1159"/>
              <a:gd name="T35" fmla="*/ 1 h 1815"/>
              <a:gd name="T36" fmla="*/ 731 w 1159"/>
              <a:gd name="T37" fmla="*/ 31 h 1815"/>
              <a:gd name="T38" fmla="*/ 682 w 1159"/>
              <a:gd name="T39" fmla="*/ 84 h 1815"/>
              <a:gd name="T40" fmla="*/ 587 w 1159"/>
              <a:gd name="T41" fmla="*/ 254 h 1815"/>
              <a:gd name="T42" fmla="*/ 568 w 1159"/>
              <a:gd name="T43" fmla="*/ 423 h 1815"/>
              <a:gd name="T44" fmla="*/ 541 w 1159"/>
              <a:gd name="T45" fmla="*/ 627 h 1815"/>
              <a:gd name="T46" fmla="*/ 464 w 1159"/>
              <a:gd name="T47" fmla="*/ 679 h 1815"/>
              <a:gd name="T48" fmla="*/ 376 w 1159"/>
              <a:gd name="T49" fmla="*/ 682 h 1815"/>
              <a:gd name="T50" fmla="*/ 244 w 1159"/>
              <a:gd name="T51" fmla="*/ 755 h 1815"/>
              <a:gd name="T52" fmla="*/ 79 w 1159"/>
              <a:gd name="T53" fmla="*/ 763 h 1815"/>
              <a:gd name="T54" fmla="*/ 12 w 1159"/>
              <a:gd name="T55" fmla="*/ 803 h 1815"/>
              <a:gd name="T56" fmla="*/ 108 w 1159"/>
              <a:gd name="T57" fmla="*/ 822 h 1815"/>
              <a:gd name="T58" fmla="*/ 156 w 1159"/>
              <a:gd name="T59" fmla="*/ 855 h 1815"/>
              <a:gd name="T60" fmla="*/ 144 w 1159"/>
              <a:gd name="T61" fmla="*/ 922 h 1815"/>
              <a:gd name="T62" fmla="*/ 226 w 1159"/>
              <a:gd name="T63" fmla="*/ 965 h 1815"/>
              <a:gd name="T64" fmla="*/ 307 w 1159"/>
              <a:gd name="T65" fmla="*/ 1053 h 1815"/>
              <a:gd name="T66" fmla="*/ 348 w 1159"/>
              <a:gd name="T67" fmla="*/ 1128 h 1815"/>
              <a:gd name="T68" fmla="*/ 327 w 1159"/>
              <a:gd name="T69" fmla="*/ 1212 h 1815"/>
              <a:gd name="T70" fmla="*/ 394 w 1159"/>
              <a:gd name="T71" fmla="*/ 1334 h 1815"/>
              <a:gd name="T72" fmla="*/ 401 w 1159"/>
              <a:gd name="T73" fmla="*/ 1407 h 1815"/>
              <a:gd name="T74" fmla="*/ 333 w 1159"/>
              <a:gd name="T75" fmla="*/ 1463 h 1815"/>
              <a:gd name="T76" fmla="*/ 364 w 1159"/>
              <a:gd name="T77" fmla="*/ 1551 h 1815"/>
              <a:gd name="T78" fmla="*/ 401 w 1159"/>
              <a:gd name="T79" fmla="*/ 1594 h 1815"/>
              <a:gd name="T80" fmla="*/ 484 w 1159"/>
              <a:gd name="T81" fmla="*/ 1594 h 1815"/>
              <a:gd name="T82" fmla="*/ 501 w 1159"/>
              <a:gd name="T83" fmla="*/ 1664 h 1815"/>
              <a:gd name="T84" fmla="*/ 540 w 1159"/>
              <a:gd name="T85" fmla="*/ 1673 h 1815"/>
              <a:gd name="T86" fmla="*/ 537 w 1159"/>
              <a:gd name="T87" fmla="*/ 1728 h 1815"/>
              <a:gd name="T88" fmla="*/ 591 w 1159"/>
              <a:gd name="T89" fmla="*/ 1736 h 1815"/>
              <a:gd name="T90" fmla="*/ 641 w 1159"/>
              <a:gd name="T91" fmla="*/ 1729 h 1815"/>
              <a:gd name="T92" fmla="*/ 698 w 1159"/>
              <a:gd name="T93" fmla="*/ 1813 h 1815"/>
              <a:gd name="T94" fmla="*/ 732 w 1159"/>
              <a:gd name="T95" fmla="*/ 1697 h 1815"/>
              <a:gd name="T96" fmla="*/ 741 w 1159"/>
              <a:gd name="T97" fmla="*/ 1589 h 1815"/>
              <a:gd name="T98" fmla="*/ 816 w 1159"/>
              <a:gd name="T99" fmla="*/ 1615 h 1815"/>
              <a:gd name="T100" fmla="*/ 877 w 1159"/>
              <a:gd name="T101" fmla="*/ 1576 h 1815"/>
              <a:gd name="T102" fmla="*/ 882 w 1159"/>
              <a:gd name="T103" fmla="*/ 1499 h 1815"/>
              <a:gd name="T104" fmla="*/ 850 w 1159"/>
              <a:gd name="T105" fmla="*/ 1385 h 1815"/>
              <a:gd name="T106" fmla="*/ 757 w 1159"/>
              <a:gd name="T107" fmla="*/ 1353 h 1815"/>
              <a:gd name="T108" fmla="*/ 751 w 1159"/>
              <a:gd name="T109" fmla="*/ 1269 h 1815"/>
              <a:gd name="T110" fmla="*/ 738 w 1159"/>
              <a:gd name="T111" fmla="*/ 1225 h 1815"/>
              <a:gd name="T112" fmla="*/ 773 w 1159"/>
              <a:gd name="T113" fmla="*/ 1150 h 1815"/>
              <a:gd name="T114" fmla="*/ 805 w 1159"/>
              <a:gd name="T115" fmla="*/ 1086 h 1815"/>
              <a:gd name="T116" fmla="*/ 770 w 1159"/>
              <a:gd name="T117" fmla="*/ 1041 h 1815"/>
              <a:gd name="T118" fmla="*/ 801 w 1159"/>
              <a:gd name="T119" fmla="*/ 1016 h 1815"/>
              <a:gd name="T120" fmla="*/ 832 w 1159"/>
              <a:gd name="T121" fmla="*/ 979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4" name="甘肃"/>
          <p:cNvSpPr/>
          <p:nvPr/>
        </p:nvSpPr>
        <p:spPr bwMode="auto">
          <a:xfrm>
            <a:off x="2273745" y="2644503"/>
            <a:ext cx="1960148" cy="1736507"/>
          </a:xfrm>
          <a:custGeom>
            <a:avLst/>
            <a:gdLst>
              <a:gd name="T0" fmla="*/ 5071 w 5358"/>
              <a:gd name="T1" fmla="*/ 2925 h 4735"/>
              <a:gd name="T2" fmla="*/ 5289 w 5358"/>
              <a:gd name="T3" fmla="*/ 3067 h 4735"/>
              <a:gd name="T4" fmla="*/ 5306 w 5358"/>
              <a:gd name="T5" fmla="*/ 3448 h 4735"/>
              <a:gd name="T6" fmla="*/ 5084 w 5358"/>
              <a:gd name="T7" fmla="*/ 3604 h 4735"/>
              <a:gd name="T8" fmla="*/ 5043 w 5358"/>
              <a:gd name="T9" fmla="*/ 3697 h 4735"/>
              <a:gd name="T10" fmla="*/ 4806 w 5358"/>
              <a:gd name="T11" fmla="*/ 3735 h 4735"/>
              <a:gd name="T12" fmla="*/ 4594 w 5358"/>
              <a:gd name="T13" fmla="*/ 3923 h 4735"/>
              <a:gd name="T14" fmla="*/ 4567 w 5358"/>
              <a:gd name="T15" fmla="*/ 4191 h 4735"/>
              <a:gd name="T16" fmla="*/ 4457 w 5358"/>
              <a:gd name="T17" fmla="*/ 4323 h 4735"/>
              <a:gd name="T18" fmla="*/ 4377 w 5358"/>
              <a:gd name="T19" fmla="*/ 4504 h 4735"/>
              <a:gd name="T20" fmla="*/ 4158 w 5358"/>
              <a:gd name="T21" fmla="*/ 4658 h 4735"/>
              <a:gd name="T22" fmla="*/ 3939 w 5358"/>
              <a:gd name="T23" fmla="*/ 4703 h 4735"/>
              <a:gd name="T24" fmla="*/ 3791 w 5358"/>
              <a:gd name="T25" fmla="*/ 4510 h 4735"/>
              <a:gd name="T26" fmla="*/ 3681 w 5358"/>
              <a:gd name="T27" fmla="*/ 4230 h 4735"/>
              <a:gd name="T28" fmla="*/ 3405 w 5358"/>
              <a:gd name="T29" fmla="*/ 4171 h 4735"/>
              <a:gd name="T30" fmla="*/ 3280 w 5358"/>
              <a:gd name="T31" fmla="*/ 3937 h 4735"/>
              <a:gd name="T32" fmla="*/ 3083 w 5358"/>
              <a:gd name="T33" fmla="*/ 4155 h 4735"/>
              <a:gd name="T34" fmla="*/ 2995 w 5358"/>
              <a:gd name="T35" fmla="*/ 4347 h 4735"/>
              <a:gd name="T36" fmla="*/ 2936 w 5358"/>
              <a:gd name="T37" fmla="*/ 4267 h 4735"/>
              <a:gd name="T38" fmla="*/ 2763 w 5358"/>
              <a:gd name="T39" fmla="*/ 4158 h 4735"/>
              <a:gd name="T40" fmla="*/ 2555 w 5358"/>
              <a:gd name="T41" fmla="*/ 3917 h 4735"/>
              <a:gd name="T42" fmla="*/ 2820 w 5358"/>
              <a:gd name="T43" fmla="*/ 3933 h 4735"/>
              <a:gd name="T44" fmla="*/ 3047 w 5358"/>
              <a:gd name="T45" fmla="*/ 3915 h 4735"/>
              <a:gd name="T46" fmla="*/ 2990 w 5358"/>
              <a:gd name="T47" fmla="*/ 3656 h 4735"/>
              <a:gd name="T48" fmla="*/ 3224 w 5358"/>
              <a:gd name="T49" fmla="*/ 3367 h 4735"/>
              <a:gd name="T50" fmla="*/ 3376 w 5358"/>
              <a:gd name="T51" fmla="*/ 3218 h 4735"/>
              <a:gd name="T52" fmla="*/ 3278 w 5358"/>
              <a:gd name="T53" fmla="*/ 2875 h 4735"/>
              <a:gd name="T54" fmla="*/ 3224 w 5358"/>
              <a:gd name="T55" fmla="*/ 2604 h 4735"/>
              <a:gd name="T56" fmla="*/ 2986 w 5358"/>
              <a:gd name="T57" fmla="*/ 2398 h 4735"/>
              <a:gd name="T58" fmla="*/ 2664 w 5358"/>
              <a:gd name="T59" fmla="*/ 2144 h 4735"/>
              <a:gd name="T60" fmla="*/ 2518 w 5358"/>
              <a:gd name="T61" fmla="*/ 2098 h 4735"/>
              <a:gd name="T62" fmla="*/ 2179 w 5358"/>
              <a:gd name="T63" fmla="*/ 1781 h 4735"/>
              <a:gd name="T64" fmla="*/ 1922 w 5358"/>
              <a:gd name="T65" fmla="*/ 1724 h 4735"/>
              <a:gd name="T66" fmla="*/ 1672 w 5358"/>
              <a:gd name="T67" fmla="*/ 1651 h 4735"/>
              <a:gd name="T68" fmla="*/ 1503 w 5358"/>
              <a:gd name="T69" fmla="*/ 1842 h 4735"/>
              <a:gd name="T70" fmla="*/ 1346 w 5358"/>
              <a:gd name="T71" fmla="*/ 2006 h 4735"/>
              <a:gd name="T72" fmla="*/ 1038 w 5358"/>
              <a:gd name="T73" fmla="*/ 1891 h 4735"/>
              <a:gd name="T74" fmla="*/ 646 w 5358"/>
              <a:gd name="T75" fmla="*/ 1760 h 4735"/>
              <a:gd name="T76" fmla="*/ 363 w 5358"/>
              <a:gd name="T77" fmla="*/ 1533 h 4735"/>
              <a:gd name="T78" fmla="*/ 23 w 5358"/>
              <a:gd name="T79" fmla="*/ 1323 h 4735"/>
              <a:gd name="T80" fmla="*/ 287 w 5358"/>
              <a:gd name="T81" fmla="*/ 785 h 4735"/>
              <a:gd name="T82" fmla="*/ 826 w 5358"/>
              <a:gd name="T83" fmla="*/ 489 h 4735"/>
              <a:gd name="T84" fmla="*/ 1389 w 5358"/>
              <a:gd name="T85" fmla="*/ 276 h 4735"/>
              <a:gd name="T86" fmla="*/ 1868 w 5358"/>
              <a:gd name="T87" fmla="*/ 359 h 4735"/>
              <a:gd name="T88" fmla="*/ 2033 w 5358"/>
              <a:gd name="T89" fmla="*/ 875 h 4735"/>
              <a:gd name="T90" fmla="*/ 2161 w 5358"/>
              <a:gd name="T91" fmla="*/ 1014 h 4735"/>
              <a:gd name="T92" fmla="*/ 2644 w 5358"/>
              <a:gd name="T93" fmla="*/ 1044 h 4735"/>
              <a:gd name="T94" fmla="*/ 2450 w 5358"/>
              <a:gd name="T95" fmla="*/ 1382 h 4735"/>
              <a:gd name="T96" fmla="*/ 2795 w 5358"/>
              <a:gd name="T97" fmla="*/ 1639 h 4735"/>
              <a:gd name="T98" fmla="*/ 2999 w 5358"/>
              <a:gd name="T99" fmla="*/ 1964 h 4735"/>
              <a:gd name="T100" fmla="*/ 3292 w 5358"/>
              <a:gd name="T101" fmla="*/ 1755 h 4735"/>
              <a:gd name="T102" fmla="*/ 3830 w 5358"/>
              <a:gd name="T103" fmla="*/ 1776 h 4735"/>
              <a:gd name="T104" fmla="*/ 3625 w 5358"/>
              <a:gd name="T105" fmla="*/ 2174 h 4735"/>
              <a:gd name="T106" fmla="*/ 3836 w 5358"/>
              <a:gd name="T107" fmla="*/ 2584 h 4735"/>
              <a:gd name="T108" fmla="*/ 4081 w 5358"/>
              <a:gd name="T109" fmla="*/ 2734 h 4735"/>
              <a:gd name="T110" fmla="*/ 4231 w 5358"/>
              <a:gd name="T111" fmla="*/ 3039 h 4735"/>
              <a:gd name="T112" fmla="*/ 4233 w 5358"/>
              <a:gd name="T113" fmla="*/ 3327 h 4735"/>
              <a:gd name="T114" fmla="*/ 4393 w 5358"/>
              <a:gd name="T115" fmla="*/ 3447 h 4735"/>
              <a:gd name="T116" fmla="*/ 4525 w 5358"/>
              <a:gd name="T117" fmla="*/ 3558 h 4735"/>
              <a:gd name="T118" fmla="*/ 4679 w 5358"/>
              <a:gd name="T119" fmla="*/ 3384 h 4735"/>
              <a:gd name="T120" fmla="*/ 4620 w 5358"/>
              <a:gd name="T121" fmla="*/ 3127 h 4735"/>
              <a:gd name="T122" fmla="*/ 4658 w 5358"/>
              <a:gd name="T123" fmla="*/ 2888 h 4735"/>
              <a:gd name="T124" fmla="*/ 4718 w 5358"/>
              <a:gd name="T125" fmla="*/ 2742 h 4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5" name="四川"/>
          <p:cNvSpPr/>
          <p:nvPr/>
        </p:nvSpPr>
        <p:spPr bwMode="auto">
          <a:xfrm>
            <a:off x="2742575" y="4025815"/>
            <a:ext cx="1460245" cy="1355003"/>
          </a:xfrm>
          <a:custGeom>
            <a:avLst/>
            <a:gdLst>
              <a:gd name="T0" fmla="*/ 3666 w 4006"/>
              <a:gd name="T1" fmla="*/ 1742 h 3723"/>
              <a:gd name="T2" fmla="*/ 3823 w 4006"/>
              <a:gd name="T3" fmla="*/ 1601 h 3723"/>
              <a:gd name="T4" fmla="*/ 3955 w 4006"/>
              <a:gd name="T5" fmla="*/ 1338 h 3723"/>
              <a:gd name="T6" fmla="*/ 3994 w 4006"/>
              <a:gd name="T7" fmla="*/ 1152 h 3723"/>
              <a:gd name="T8" fmla="*/ 3670 w 4006"/>
              <a:gd name="T9" fmla="*/ 1062 h 3723"/>
              <a:gd name="T10" fmla="*/ 3471 w 4006"/>
              <a:gd name="T11" fmla="*/ 1017 h 3723"/>
              <a:gd name="T12" fmla="*/ 3203 w 4006"/>
              <a:gd name="T13" fmla="*/ 929 h 3723"/>
              <a:gd name="T14" fmla="*/ 3003 w 4006"/>
              <a:gd name="T15" fmla="*/ 892 h 3723"/>
              <a:gd name="T16" fmla="*/ 2846 w 4006"/>
              <a:gd name="T17" fmla="*/ 922 h 3723"/>
              <a:gd name="T18" fmla="*/ 2611 w 4006"/>
              <a:gd name="T19" fmla="*/ 912 h 3723"/>
              <a:gd name="T20" fmla="*/ 2522 w 4006"/>
              <a:gd name="T21" fmla="*/ 721 h 3723"/>
              <a:gd name="T22" fmla="*/ 2442 w 4006"/>
              <a:gd name="T23" fmla="*/ 463 h 3723"/>
              <a:gd name="T24" fmla="*/ 2206 w 4006"/>
              <a:gd name="T25" fmla="*/ 399 h 3723"/>
              <a:gd name="T26" fmla="*/ 2064 w 4006"/>
              <a:gd name="T27" fmla="*/ 192 h 3723"/>
              <a:gd name="T28" fmla="*/ 1864 w 4006"/>
              <a:gd name="T29" fmla="*/ 238 h 3723"/>
              <a:gd name="T30" fmla="*/ 1815 w 4006"/>
              <a:gd name="T31" fmla="*/ 430 h 3723"/>
              <a:gd name="T32" fmla="*/ 1712 w 4006"/>
              <a:gd name="T33" fmla="*/ 569 h 3723"/>
              <a:gd name="T34" fmla="*/ 1667 w 4006"/>
              <a:gd name="T35" fmla="*/ 495 h 3723"/>
              <a:gd name="T36" fmla="*/ 1565 w 4006"/>
              <a:gd name="T37" fmla="*/ 556 h 3723"/>
              <a:gd name="T38" fmla="*/ 1396 w 4006"/>
              <a:gd name="T39" fmla="*/ 590 h 3723"/>
              <a:gd name="T40" fmla="*/ 1269 w 4006"/>
              <a:gd name="T41" fmla="*/ 824 h 3723"/>
              <a:gd name="T42" fmla="*/ 1097 w 4006"/>
              <a:gd name="T43" fmla="*/ 880 h 3723"/>
              <a:gd name="T44" fmla="*/ 995 w 4006"/>
              <a:gd name="T45" fmla="*/ 800 h 3723"/>
              <a:gd name="T46" fmla="*/ 904 w 4006"/>
              <a:gd name="T47" fmla="*/ 630 h 3723"/>
              <a:gd name="T48" fmla="*/ 677 w 4006"/>
              <a:gd name="T49" fmla="*/ 592 h 3723"/>
              <a:gd name="T50" fmla="*/ 508 w 4006"/>
              <a:gd name="T51" fmla="*/ 306 h 3723"/>
              <a:gd name="T52" fmla="*/ 310 w 4006"/>
              <a:gd name="T53" fmla="*/ 43 h 3723"/>
              <a:gd name="T54" fmla="*/ 145 w 4006"/>
              <a:gd name="T55" fmla="*/ 131 h 3723"/>
              <a:gd name="T56" fmla="*/ 120 w 4006"/>
              <a:gd name="T57" fmla="*/ 326 h 3723"/>
              <a:gd name="T58" fmla="*/ 79 w 4006"/>
              <a:gd name="T59" fmla="*/ 523 h 3723"/>
              <a:gd name="T60" fmla="*/ 213 w 4006"/>
              <a:gd name="T61" fmla="*/ 791 h 3723"/>
              <a:gd name="T62" fmla="*/ 373 w 4006"/>
              <a:gd name="T63" fmla="*/ 1130 h 3723"/>
              <a:gd name="T64" fmla="*/ 400 w 4006"/>
              <a:gd name="T65" fmla="*/ 1380 h 3723"/>
              <a:gd name="T66" fmla="*/ 471 w 4006"/>
              <a:gd name="T67" fmla="*/ 1697 h 3723"/>
              <a:gd name="T68" fmla="*/ 461 w 4006"/>
              <a:gd name="T69" fmla="*/ 2216 h 3723"/>
              <a:gd name="T70" fmla="*/ 490 w 4006"/>
              <a:gd name="T71" fmla="*/ 2674 h 3723"/>
              <a:gd name="T72" fmla="*/ 605 w 4006"/>
              <a:gd name="T73" fmla="*/ 2482 h 3723"/>
              <a:gd name="T74" fmla="*/ 759 w 4006"/>
              <a:gd name="T75" fmla="*/ 2583 h 3723"/>
              <a:gd name="T76" fmla="*/ 804 w 4006"/>
              <a:gd name="T77" fmla="*/ 2832 h 3723"/>
              <a:gd name="T78" fmla="*/ 914 w 4006"/>
              <a:gd name="T79" fmla="*/ 2880 h 3723"/>
              <a:gd name="T80" fmla="*/ 1075 w 4006"/>
              <a:gd name="T81" fmla="*/ 3085 h 3723"/>
              <a:gd name="T82" fmla="*/ 1182 w 4006"/>
              <a:gd name="T83" fmla="*/ 3336 h 3723"/>
              <a:gd name="T84" fmla="*/ 1221 w 4006"/>
              <a:gd name="T85" fmla="*/ 3479 h 3723"/>
              <a:gd name="T86" fmla="*/ 1314 w 4006"/>
              <a:gd name="T87" fmla="*/ 3648 h 3723"/>
              <a:gd name="T88" fmla="*/ 1579 w 4006"/>
              <a:gd name="T89" fmla="*/ 3648 h 3723"/>
              <a:gd name="T90" fmla="*/ 1814 w 4006"/>
              <a:gd name="T91" fmla="*/ 3629 h 3723"/>
              <a:gd name="T92" fmla="*/ 1804 w 4006"/>
              <a:gd name="T93" fmla="*/ 3357 h 3723"/>
              <a:gd name="T94" fmla="*/ 1953 w 4006"/>
              <a:gd name="T95" fmla="*/ 3099 h 3723"/>
              <a:gd name="T96" fmla="*/ 2164 w 4006"/>
              <a:gd name="T97" fmla="*/ 2835 h 3723"/>
              <a:gd name="T98" fmla="*/ 2340 w 4006"/>
              <a:gd name="T99" fmla="*/ 2664 h 3723"/>
              <a:gd name="T100" fmla="*/ 2399 w 4006"/>
              <a:gd name="T101" fmla="*/ 2794 h 3723"/>
              <a:gd name="T102" fmla="*/ 2444 w 4006"/>
              <a:gd name="T103" fmla="*/ 2992 h 3723"/>
              <a:gd name="T104" fmla="*/ 2714 w 4006"/>
              <a:gd name="T105" fmla="*/ 2961 h 3723"/>
              <a:gd name="T106" fmla="*/ 2820 w 4006"/>
              <a:gd name="T107" fmla="*/ 3062 h 3723"/>
              <a:gd name="T108" fmla="*/ 3140 w 4006"/>
              <a:gd name="T109" fmla="*/ 3063 h 3723"/>
              <a:gd name="T110" fmla="*/ 2965 w 4006"/>
              <a:gd name="T111" fmla="*/ 2892 h 3723"/>
              <a:gd name="T112" fmla="*/ 2959 w 4006"/>
              <a:gd name="T113" fmla="*/ 2708 h 3723"/>
              <a:gd name="T114" fmla="*/ 3169 w 4006"/>
              <a:gd name="T115" fmla="*/ 2771 h 3723"/>
              <a:gd name="T116" fmla="*/ 2979 w 4006"/>
              <a:gd name="T117" fmla="*/ 2527 h 3723"/>
              <a:gd name="T118" fmla="*/ 2841 w 4006"/>
              <a:gd name="T119" fmla="*/ 2302 h 3723"/>
              <a:gd name="T120" fmla="*/ 2898 w 4006"/>
              <a:gd name="T121" fmla="*/ 2039 h 3723"/>
              <a:gd name="T122" fmla="*/ 3080 w 4006"/>
              <a:gd name="T123" fmla="*/ 1935 h 3723"/>
              <a:gd name="T124" fmla="*/ 3371 w 4006"/>
              <a:gd name="T125" fmla="*/ 2085 h 3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solidFill>
            <a:schemeClr val="accent1"/>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6" name="贵州"/>
          <p:cNvSpPr/>
          <p:nvPr/>
        </p:nvSpPr>
        <p:spPr bwMode="auto">
          <a:xfrm>
            <a:off x="3499575" y="4928771"/>
            <a:ext cx="828787" cy="710389"/>
          </a:xfrm>
          <a:custGeom>
            <a:avLst/>
            <a:gdLst>
              <a:gd name="T0" fmla="*/ 1464 w 2274"/>
              <a:gd name="T1" fmla="*/ 41 h 1956"/>
              <a:gd name="T2" fmla="*/ 1595 w 2274"/>
              <a:gd name="T3" fmla="*/ 13 h 1956"/>
              <a:gd name="T4" fmla="*/ 1725 w 2274"/>
              <a:gd name="T5" fmla="*/ 60 h 1956"/>
              <a:gd name="T6" fmla="*/ 1814 w 2274"/>
              <a:gd name="T7" fmla="*/ 79 h 1956"/>
              <a:gd name="T8" fmla="*/ 1920 w 2274"/>
              <a:gd name="T9" fmla="*/ 245 h 1956"/>
              <a:gd name="T10" fmla="*/ 1946 w 2274"/>
              <a:gd name="T11" fmla="*/ 383 h 1956"/>
              <a:gd name="T12" fmla="*/ 1974 w 2274"/>
              <a:gd name="T13" fmla="*/ 412 h 1956"/>
              <a:gd name="T14" fmla="*/ 2045 w 2274"/>
              <a:gd name="T15" fmla="*/ 445 h 1956"/>
              <a:gd name="T16" fmla="*/ 2142 w 2274"/>
              <a:gd name="T17" fmla="*/ 330 h 1956"/>
              <a:gd name="T18" fmla="*/ 2205 w 2274"/>
              <a:gd name="T19" fmla="*/ 453 h 1956"/>
              <a:gd name="T20" fmla="*/ 2182 w 2274"/>
              <a:gd name="T21" fmla="*/ 611 h 1956"/>
              <a:gd name="T22" fmla="*/ 2187 w 2274"/>
              <a:gd name="T23" fmla="*/ 763 h 1956"/>
              <a:gd name="T24" fmla="*/ 2072 w 2274"/>
              <a:gd name="T25" fmla="*/ 868 h 1956"/>
              <a:gd name="T26" fmla="*/ 2031 w 2274"/>
              <a:gd name="T27" fmla="*/ 964 h 1956"/>
              <a:gd name="T28" fmla="*/ 2187 w 2274"/>
              <a:gd name="T29" fmla="*/ 899 h 1956"/>
              <a:gd name="T30" fmla="*/ 2274 w 2274"/>
              <a:gd name="T31" fmla="*/ 980 h 1956"/>
              <a:gd name="T32" fmla="*/ 2269 w 2274"/>
              <a:gd name="T33" fmla="*/ 1028 h 1956"/>
              <a:gd name="T34" fmla="*/ 2219 w 2274"/>
              <a:gd name="T35" fmla="*/ 1157 h 1956"/>
              <a:gd name="T36" fmla="*/ 2215 w 2274"/>
              <a:gd name="T37" fmla="*/ 1283 h 1956"/>
              <a:gd name="T38" fmla="*/ 2234 w 2274"/>
              <a:gd name="T39" fmla="*/ 1310 h 1956"/>
              <a:gd name="T40" fmla="*/ 2217 w 2274"/>
              <a:gd name="T41" fmla="*/ 1453 h 1956"/>
              <a:gd name="T42" fmla="*/ 2078 w 2274"/>
              <a:gd name="T43" fmla="*/ 1485 h 1956"/>
              <a:gd name="T44" fmla="*/ 2081 w 2274"/>
              <a:gd name="T45" fmla="*/ 1554 h 1956"/>
              <a:gd name="T46" fmla="*/ 1977 w 2274"/>
              <a:gd name="T47" fmla="*/ 1585 h 1956"/>
              <a:gd name="T48" fmla="*/ 1917 w 2274"/>
              <a:gd name="T49" fmla="*/ 1623 h 1956"/>
              <a:gd name="T50" fmla="*/ 1831 w 2274"/>
              <a:gd name="T51" fmla="*/ 1636 h 1956"/>
              <a:gd name="T52" fmla="*/ 1735 w 2274"/>
              <a:gd name="T53" fmla="*/ 1647 h 1956"/>
              <a:gd name="T54" fmla="*/ 1580 w 2274"/>
              <a:gd name="T55" fmla="*/ 1770 h 1956"/>
              <a:gd name="T56" fmla="*/ 1535 w 2274"/>
              <a:gd name="T57" fmla="*/ 1690 h 1956"/>
              <a:gd name="T58" fmla="*/ 1430 w 2274"/>
              <a:gd name="T59" fmla="*/ 1656 h 1956"/>
              <a:gd name="T60" fmla="*/ 1334 w 2274"/>
              <a:gd name="T61" fmla="*/ 1576 h 1956"/>
              <a:gd name="T62" fmla="*/ 1266 w 2274"/>
              <a:gd name="T63" fmla="*/ 1733 h 1956"/>
              <a:gd name="T64" fmla="*/ 1134 w 2274"/>
              <a:gd name="T65" fmla="*/ 1745 h 1956"/>
              <a:gd name="T66" fmla="*/ 960 w 2274"/>
              <a:gd name="T67" fmla="*/ 1870 h 1956"/>
              <a:gd name="T68" fmla="*/ 814 w 2274"/>
              <a:gd name="T69" fmla="*/ 1931 h 1956"/>
              <a:gd name="T70" fmla="*/ 664 w 2274"/>
              <a:gd name="T71" fmla="*/ 1847 h 1956"/>
              <a:gd name="T72" fmla="*/ 510 w 2274"/>
              <a:gd name="T73" fmla="*/ 1828 h 1956"/>
              <a:gd name="T74" fmla="*/ 368 w 2274"/>
              <a:gd name="T75" fmla="*/ 1946 h 1956"/>
              <a:gd name="T76" fmla="*/ 359 w 2274"/>
              <a:gd name="T77" fmla="*/ 1776 h 1956"/>
              <a:gd name="T78" fmla="*/ 403 w 2274"/>
              <a:gd name="T79" fmla="*/ 1700 h 1956"/>
              <a:gd name="T80" fmla="*/ 334 w 2274"/>
              <a:gd name="T81" fmla="*/ 1616 h 1956"/>
              <a:gd name="T82" fmla="*/ 270 w 2274"/>
              <a:gd name="T83" fmla="*/ 1530 h 1956"/>
              <a:gd name="T84" fmla="*/ 301 w 2274"/>
              <a:gd name="T85" fmla="*/ 1320 h 1956"/>
              <a:gd name="T86" fmla="*/ 376 w 2274"/>
              <a:gd name="T87" fmla="*/ 1121 h 1956"/>
              <a:gd name="T88" fmla="*/ 185 w 2274"/>
              <a:gd name="T89" fmla="*/ 1063 h 1956"/>
              <a:gd name="T90" fmla="*/ 38 w 2274"/>
              <a:gd name="T91" fmla="*/ 990 h 1956"/>
              <a:gd name="T92" fmla="*/ 0 w 2274"/>
              <a:gd name="T93" fmla="*/ 867 h 1956"/>
              <a:gd name="T94" fmla="*/ 132 w 2274"/>
              <a:gd name="T95" fmla="*/ 699 h 1956"/>
              <a:gd name="T96" fmla="*/ 296 w 2274"/>
              <a:gd name="T97" fmla="*/ 713 h 1956"/>
              <a:gd name="T98" fmla="*/ 474 w 2274"/>
              <a:gd name="T99" fmla="*/ 775 h 1956"/>
              <a:gd name="T100" fmla="*/ 625 w 2274"/>
              <a:gd name="T101" fmla="*/ 747 h 1956"/>
              <a:gd name="T102" fmla="*/ 729 w 2274"/>
              <a:gd name="T103" fmla="*/ 592 h 1956"/>
              <a:gd name="T104" fmla="*/ 941 w 2274"/>
              <a:gd name="T105" fmla="*/ 612 h 1956"/>
              <a:gd name="T106" fmla="*/ 1048 w 2274"/>
              <a:gd name="T107" fmla="*/ 511 h 1956"/>
              <a:gd name="T108" fmla="*/ 904 w 2274"/>
              <a:gd name="T109" fmla="*/ 450 h 1956"/>
              <a:gd name="T110" fmla="*/ 803 w 2274"/>
              <a:gd name="T111" fmla="*/ 362 h 1956"/>
              <a:gd name="T112" fmla="*/ 900 w 2274"/>
              <a:gd name="T113" fmla="*/ 227 h 1956"/>
              <a:gd name="T114" fmla="*/ 1023 w 2274"/>
              <a:gd name="T115" fmla="*/ 257 h 1956"/>
              <a:gd name="T116" fmla="*/ 1128 w 2274"/>
              <a:gd name="T117" fmla="*/ 274 h 1956"/>
              <a:gd name="T118" fmla="*/ 1141 w 2274"/>
              <a:gd name="T119" fmla="*/ 149 h 1956"/>
              <a:gd name="T120" fmla="*/ 1196 w 2274"/>
              <a:gd name="T121" fmla="*/ 294 h 1956"/>
              <a:gd name="T122" fmla="*/ 1290 w 2274"/>
              <a:gd name="T123" fmla="*/ 163 h 1956"/>
              <a:gd name="T124" fmla="*/ 1411 w 2274"/>
              <a:gd name="T125" fmla="*/ 176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47" name="组合 46"/>
          <p:cNvGrpSpPr/>
          <p:nvPr/>
        </p:nvGrpSpPr>
        <p:grpSpPr>
          <a:xfrm>
            <a:off x="4970593" y="5972808"/>
            <a:ext cx="78932" cy="65777"/>
            <a:chOff x="5507484" y="5627366"/>
            <a:chExt cx="78932" cy="65777"/>
          </a:xfrm>
          <a:solidFill>
            <a:schemeClr val="bg1">
              <a:lumMod val="85000"/>
            </a:schemeClr>
          </a:solidFill>
        </p:grpSpPr>
        <p:sp>
          <p:nvSpPr>
            <p:cNvPr id="48" name="Freeform 75"/>
            <p:cNvSpPr>
              <a:spLocks noEditPoints="1"/>
            </p:cNvSpPr>
            <p:nvPr/>
          </p:nvSpPr>
          <p:spPr bwMode="auto">
            <a:xfrm>
              <a:off x="5507484" y="5627366"/>
              <a:ext cx="78932" cy="65777"/>
            </a:xfrm>
            <a:custGeom>
              <a:avLst/>
              <a:gdLst>
                <a:gd name="T0" fmla="*/ 154 w 213"/>
                <a:gd name="T1" fmla="*/ 3 h 153"/>
                <a:gd name="T2" fmla="*/ 166 w 213"/>
                <a:gd name="T3" fmla="*/ 5 h 153"/>
                <a:gd name="T4" fmla="*/ 175 w 213"/>
                <a:gd name="T5" fmla="*/ 13 h 153"/>
                <a:gd name="T6" fmla="*/ 182 w 213"/>
                <a:gd name="T7" fmla="*/ 17 h 153"/>
                <a:gd name="T8" fmla="*/ 162 w 213"/>
                <a:gd name="T9" fmla="*/ 26 h 153"/>
                <a:gd name="T10" fmla="*/ 132 w 213"/>
                <a:gd name="T11" fmla="*/ 33 h 153"/>
                <a:gd name="T12" fmla="*/ 135 w 213"/>
                <a:gd name="T13" fmla="*/ 43 h 153"/>
                <a:gd name="T14" fmla="*/ 141 w 213"/>
                <a:gd name="T15" fmla="*/ 55 h 153"/>
                <a:gd name="T16" fmla="*/ 151 w 213"/>
                <a:gd name="T17" fmla="*/ 46 h 153"/>
                <a:gd name="T18" fmla="*/ 169 w 213"/>
                <a:gd name="T19" fmla="*/ 40 h 153"/>
                <a:gd name="T20" fmla="*/ 180 w 213"/>
                <a:gd name="T21" fmla="*/ 29 h 153"/>
                <a:gd name="T22" fmla="*/ 189 w 213"/>
                <a:gd name="T23" fmla="*/ 28 h 153"/>
                <a:gd name="T24" fmla="*/ 195 w 213"/>
                <a:gd name="T25" fmla="*/ 38 h 153"/>
                <a:gd name="T26" fmla="*/ 200 w 213"/>
                <a:gd name="T27" fmla="*/ 41 h 153"/>
                <a:gd name="T28" fmla="*/ 209 w 213"/>
                <a:gd name="T29" fmla="*/ 34 h 153"/>
                <a:gd name="T30" fmla="*/ 212 w 213"/>
                <a:gd name="T31" fmla="*/ 46 h 153"/>
                <a:gd name="T32" fmla="*/ 204 w 213"/>
                <a:gd name="T33" fmla="*/ 63 h 153"/>
                <a:gd name="T34" fmla="*/ 188 w 213"/>
                <a:gd name="T35" fmla="*/ 60 h 153"/>
                <a:gd name="T36" fmla="*/ 168 w 213"/>
                <a:gd name="T37" fmla="*/ 60 h 153"/>
                <a:gd name="T38" fmla="*/ 167 w 213"/>
                <a:gd name="T39" fmla="*/ 78 h 153"/>
                <a:gd name="T40" fmla="*/ 177 w 213"/>
                <a:gd name="T41" fmla="*/ 89 h 153"/>
                <a:gd name="T42" fmla="*/ 183 w 213"/>
                <a:gd name="T43" fmla="*/ 117 h 153"/>
                <a:gd name="T44" fmla="*/ 179 w 213"/>
                <a:gd name="T45" fmla="*/ 118 h 153"/>
                <a:gd name="T46" fmla="*/ 170 w 213"/>
                <a:gd name="T47" fmla="*/ 102 h 153"/>
                <a:gd name="T48" fmla="*/ 158 w 213"/>
                <a:gd name="T49" fmla="*/ 105 h 153"/>
                <a:gd name="T50" fmla="*/ 162 w 213"/>
                <a:gd name="T51" fmla="*/ 133 h 153"/>
                <a:gd name="T52" fmla="*/ 149 w 213"/>
                <a:gd name="T53" fmla="*/ 146 h 153"/>
                <a:gd name="T54" fmla="*/ 126 w 213"/>
                <a:gd name="T55" fmla="*/ 141 h 153"/>
                <a:gd name="T56" fmla="*/ 120 w 213"/>
                <a:gd name="T57" fmla="*/ 146 h 153"/>
                <a:gd name="T58" fmla="*/ 113 w 213"/>
                <a:gd name="T59" fmla="*/ 152 h 153"/>
                <a:gd name="T60" fmla="*/ 108 w 213"/>
                <a:gd name="T61" fmla="*/ 146 h 153"/>
                <a:gd name="T62" fmla="*/ 112 w 213"/>
                <a:gd name="T63" fmla="*/ 121 h 153"/>
                <a:gd name="T64" fmla="*/ 111 w 213"/>
                <a:gd name="T65" fmla="*/ 108 h 153"/>
                <a:gd name="T66" fmla="*/ 123 w 213"/>
                <a:gd name="T67" fmla="*/ 108 h 153"/>
                <a:gd name="T68" fmla="*/ 133 w 213"/>
                <a:gd name="T69" fmla="*/ 105 h 153"/>
                <a:gd name="T70" fmla="*/ 131 w 213"/>
                <a:gd name="T71" fmla="*/ 99 h 153"/>
                <a:gd name="T72" fmla="*/ 122 w 213"/>
                <a:gd name="T73" fmla="*/ 95 h 153"/>
                <a:gd name="T74" fmla="*/ 112 w 213"/>
                <a:gd name="T75" fmla="*/ 73 h 153"/>
                <a:gd name="T76" fmla="*/ 91 w 213"/>
                <a:gd name="T77" fmla="*/ 70 h 153"/>
                <a:gd name="T78" fmla="*/ 48 w 213"/>
                <a:gd name="T79" fmla="*/ 76 h 153"/>
                <a:gd name="T80" fmla="*/ 19 w 213"/>
                <a:gd name="T81" fmla="*/ 73 h 153"/>
                <a:gd name="T82" fmla="*/ 20 w 213"/>
                <a:gd name="T83" fmla="*/ 60 h 153"/>
                <a:gd name="T84" fmla="*/ 56 w 213"/>
                <a:gd name="T85" fmla="*/ 34 h 153"/>
                <a:gd name="T86" fmla="*/ 75 w 213"/>
                <a:gd name="T87" fmla="*/ 27 h 153"/>
                <a:gd name="T88" fmla="*/ 81 w 213"/>
                <a:gd name="T89" fmla="*/ 14 h 153"/>
                <a:gd name="T90" fmla="*/ 116 w 213"/>
                <a:gd name="T91" fmla="*/ 3 h 153"/>
                <a:gd name="T92" fmla="*/ 3 w 213"/>
                <a:gd name="T93" fmla="*/ 128 h 153"/>
                <a:gd name="T94" fmla="*/ 26 w 213"/>
                <a:gd name="T95" fmla="*/ 112 h 153"/>
                <a:gd name="T96" fmla="*/ 54 w 213"/>
                <a:gd name="T97" fmla="*/ 99 h 153"/>
                <a:gd name="T98" fmla="*/ 74 w 213"/>
                <a:gd name="T99" fmla="*/ 83 h 153"/>
                <a:gd name="T100" fmla="*/ 79 w 213"/>
                <a:gd name="T101" fmla="*/ 86 h 153"/>
                <a:gd name="T102" fmla="*/ 72 w 213"/>
                <a:gd name="T103" fmla="*/ 102 h 153"/>
                <a:gd name="T104" fmla="*/ 70 w 213"/>
                <a:gd name="T105" fmla="*/ 117 h 153"/>
                <a:gd name="T106" fmla="*/ 63 w 213"/>
                <a:gd name="T107" fmla="*/ 123 h 153"/>
                <a:gd name="T108" fmla="*/ 66 w 213"/>
                <a:gd name="T109" fmla="*/ 137 h 153"/>
                <a:gd name="T110" fmla="*/ 57 w 213"/>
                <a:gd name="T111" fmla="*/ 142 h 153"/>
                <a:gd name="T112" fmla="*/ 45 w 213"/>
                <a:gd name="T113" fmla="*/ 134 h 153"/>
                <a:gd name="T114" fmla="*/ 35 w 213"/>
                <a:gd name="T115" fmla="*/ 139 h 153"/>
                <a:gd name="T116" fmla="*/ 10 w 213"/>
                <a:gd name="T117" fmla="*/ 149 h 153"/>
                <a:gd name="T118" fmla="*/ 0 w 213"/>
                <a:gd name="T119"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grp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49" name="Freeform 105"/>
            <p:cNvSpPr/>
            <p:nvPr/>
          </p:nvSpPr>
          <p:spPr bwMode="auto">
            <a:xfrm>
              <a:off x="5507484" y="5653677"/>
              <a:ext cx="26311" cy="26311"/>
            </a:xfrm>
            <a:custGeom>
              <a:avLst/>
              <a:gdLst>
                <a:gd name="T0" fmla="*/ 2 w 78"/>
                <a:gd name="T1" fmla="*/ 44 h 64"/>
                <a:gd name="T2" fmla="*/ 5 w 78"/>
                <a:gd name="T3" fmla="*/ 38 h 64"/>
                <a:gd name="T4" fmla="*/ 10 w 78"/>
                <a:gd name="T5" fmla="*/ 34 h 64"/>
                <a:gd name="T6" fmla="*/ 17 w 78"/>
                <a:gd name="T7" fmla="*/ 29 h 64"/>
                <a:gd name="T8" fmla="*/ 26 w 78"/>
                <a:gd name="T9" fmla="*/ 27 h 64"/>
                <a:gd name="T10" fmla="*/ 34 w 78"/>
                <a:gd name="T11" fmla="*/ 26 h 64"/>
                <a:gd name="T12" fmla="*/ 41 w 78"/>
                <a:gd name="T13" fmla="*/ 22 h 64"/>
                <a:gd name="T14" fmla="*/ 48 w 78"/>
                <a:gd name="T15" fmla="*/ 19 h 64"/>
                <a:gd name="T16" fmla="*/ 53 w 78"/>
                <a:gd name="T17" fmla="*/ 14 h 64"/>
                <a:gd name="T18" fmla="*/ 60 w 78"/>
                <a:gd name="T19" fmla="*/ 7 h 64"/>
                <a:gd name="T20" fmla="*/ 70 w 78"/>
                <a:gd name="T21" fmla="*/ 1 h 64"/>
                <a:gd name="T22" fmla="*/ 73 w 78"/>
                <a:gd name="T23" fmla="*/ 0 h 64"/>
                <a:gd name="T24" fmla="*/ 77 w 78"/>
                <a:gd name="T25" fmla="*/ 1 h 64"/>
                <a:gd name="T26" fmla="*/ 78 w 78"/>
                <a:gd name="T27" fmla="*/ 4 h 64"/>
                <a:gd name="T28" fmla="*/ 78 w 78"/>
                <a:gd name="T29" fmla="*/ 13 h 64"/>
                <a:gd name="T30" fmla="*/ 76 w 78"/>
                <a:gd name="T31" fmla="*/ 21 h 64"/>
                <a:gd name="T32" fmla="*/ 73 w 78"/>
                <a:gd name="T33" fmla="*/ 31 h 64"/>
                <a:gd name="T34" fmla="*/ 70 w 78"/>
                <a:gd name="T35" fmla="*/ 40 h 64"/>
                <a:gd name="T36" fmla="*/ 67 w 78"/>
                <a:gd name="T37" fmla="*/ 48 h 64"/>
                <a:gd name="T38" fmla="*/ 64 w 78"/>
                <a:gd name="T39" fmla="*/ 54 h 64"/>
                <a:gd name="T40" fmla="*/ 60 w 78"/>
                <a:gd name="T41" fmla="*/ 57 h 64"/>
                <a:gd name="T42" fmla="*/ 58 w 78"/>
                <a:gd name="T43" fmla="*/ 58 h 64"/>
                <a:gd name="T44" fmla="*/ 54 w 78"/>
                <a:gd name="T45" fmla="*/ 57 h 64"/>
                <a:gd name="T46" fmla="*/ 51 w 78"/>
                <a:gd name="T47" fmla="*/ 54 h 64"/>
                <a:gd name="T48" fmla="*/ 46 w 78"/>
                <a:gd name="T49" fmla="*/ 53 h 64"/>
                <a:gd name="T50" fmla="*/ 41 w 78"/>
                <a:gd name="T51" fmla="*/ 52 h 64"/>
                <a:gd name="T52" fmla="*/ 35 w 78"/>
                <a:gd name="T53" fmla="*/ 53 h 64"/>
                <a:gd name="T54" fmla="*/ 21 w 78"/>
                <a:gd name="T55" fmla="*/ 59 h 64"/>
                <a:gd name="T56" fmla="*/ 7 w 78"/>
                <a:gd name="T57" fmla="*/ 64 h 64"/>
                <a:gd name="T58" fmla="*/ 4 w 78"/>
                <a:gd name="T59" fmla="*/ 64 h 64"/>
                <a:gd name="T60" fmla="*/ 2 w 78"/>
                <a:gd name="T61" fmla="*/ 64 h 64"/>
                <a:gd name="T62" fmla="*/ 1 w 78"/>
                <a:gd name="T63" fmla="*/ 63 h 64"/>
                <a:gd name="T64" fmla="*/ 0 w 78"/>
                <a:gd name="T65" fmla="*/ 60 h 64"/>
                <a:gd name="T66" fmla="*/ 0 w 78"/>
                <a:gd name="T67" fmla="*/ 58 h 64"/>
                <a:gd name="T68" fmla="*/ 0 w 78"/>
                <a:gd name="T69" fmla="*/ 54 h 64"/>
                <a:gd name="T70" fmla="*/ 1 w 78"/>
                <a:gd name="T71" fmla="*/ 50 h 64"/>
                <a:gd name="T72" fmla="*/ 2 w 78"/>
                <a:gd name="T73"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grp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sp>
        <p:nvSpPr>
          <p:cNvPr id="50" name="台湾"/>
          <p:cNvSpPr/>
          <p:nvPr/>
        </p:nvSpPr>
        <p:spPr bwMode="auto">
          <a:xfrm>
            <a:off x="5865158" y="5459747"/>
            <a:ext cx="236796" cy="539371"/>
          </a:xfrm>
          <a:custGeom>
            <a:avLst/>
            <a:gdLst>
              <a:gd name="T0" fmla="*/ 213 w 666"/>
              <a:gd name="T1" fmla="*/ 320 h 1493"/>
              <a:gd name="T2" fmla="*/ 261 w 666"/>
              <a:gd name="T3" fmla="*/ 259 h 1493"/>
              <a:gd name="T4" fmla="*/ 280 w 666"/>
              <a:gd name="T5" fmla="*/ 186 h 1493"/>
              <a:gd name="T6" fmla="*/ 306 w 666"/>
              <a:gd name="T7" fmla="*/ 132 h 1493"/>
              <a:gd name="T8" fmla="*/ 345 w 666"/>
              <a:gd name="T9" fmla="*/ 106 h 1493"/>
              <a:gd name="T10" fmla="*/ 430 w 666"/>
              <a:gd name="T11" fmla="*/ 66 h 1493"/>
              <a:gd name="T12" fmla="*/ 446 w 666"/>
              <a:gd name="T13" fmla="*/ 33 h 1493"/>
              <a:gd name="T14" fmla="*/ 469 w 666"/>
              <a:gd name="T15" fmla="*/ 7 h 1493"/>
              <a:gd name="T16" fmla="*/ 495 w 666"/>
              <a:gd name="T17" fmla="*/ 0 h 1493"/>
              <a:gd name="T18" fmla="*/ 522 w 666"/>
              <a:gd name="T19" fmla="*/ 18 h 1493"/>
              <a:gd name="T20" fmla="*/ 564 w 666"/>
              <a:gd name="T21" fmla="*/ 43 h 1493"/>
              <a:gd name="T22" fmla="*/ 615 w 666"/>
              <a:gd name="T23" fmla="*/ 45 h 1493"/>
              <a:gd name="T24" fmla="*/ 652 w 666"/>
              <a:gd name="T25" fmla="*/ 80 h 1493"/>
              <a:gd name="T26" fmla="*/ 665 w 666"/>
              <a:gd name="T27" fmla="*/ 131 h 1493"/>
              <a:gd name="T28" fmla="*/ 634 w 666"/>
              <a:gd name="T29" fmla="*/ 168 h 1493"/>
              <a:gd name="T30" fmla="*/ 625 w 666"/>
              <a:gd name="T31" fmla="*/ 225 h 1493"/>
              <a:gd name="T32" fmla="*/ 644 w 666"/>
              <a:gd name="T33" fmla="*/ 283 h 1493"/>
              <a:gd name="T34" fmla="*/ 644 w 666"/>
              <a:gd name="T35" fmla="*/ 366 h 1493"/>
              <a:gd name="T36" fmla="*/ 606 w 666"/>
              <a:gd name="T37" fmla="*/ 451 h 1493"/>
              <a:gd name="T38" fmla="*/ 573 w 666"/>
              <a:gd name="T39" fmla="*/ 540 h 1493"/>
              <a:gd name="T40" fmla="*/ 570 w 666"/>
              <a:gd name="T41" fmla="*/ 674 h 1493"/>
              <a:gd name="T42" fmla="*/ 553 w 666"/>
              <a:gd name="T43" fmla="*/ 830 h 1493"/>
              <a:gd name="T44" fmla="*/ 537 w 666"/>
              <a:gd name="T45" fmla="*/ 925 h 1493"/>
              <a:gd name="T46" fmla="*/ 519 w 666"/>
              <a:gd name="T47" fmla="*/ 995 h 1493"/>
              <a:gd name="T48" fmla="*/ 433 w 666"/>
              <a:gd name="T49" fmla="*/ 1135 h 1493"/>
              <a:gd name="T50" fmla="*/ 388 w 666"/>
              <a:gd name="T51" fmla="*/ 1214 h 1493"/>
              <a:gd name="T52" fmla="*/ 370 w 666"/>
              <a:gd name="T53" fmla="*/ 1310 h 1493"/>
              <a:gd name="T54" fmla="*/ 384 w 666"/>
              <a:gd name="T55" fmla="*/ 1374 h 1493"/>
              <a:gd name="T56" fmla="*/ 386 w 666"/>
              <a:gd name="T57" fmla="*/ 1426 h 1493"/>
              <a:gd name="T58" fmla="*/ 373 w 666"/>
              <a:gd name="T59" fmla="*/ 1455 h 1493"/>
              <a:gd name="T60" fmla="*/ 387 w 666"/>
              <a:gd name="T61" fmla="*/ 1486 h 1493"/>
              <a:gd name="T62" fmla="*/ 374 w 666"/>
              <a:gd name="T63" fmla="*/ 1492 h 1493"/>
              <a:gd name="T64" fmla="*/ 343 w 666"/>
              <a:gd name="T65" fmla="*/ 1463 h 1493"/>
              <a:gd name="T66" fmla="*/ 310 w 666"/>
              <a:gd name="T67" fmla="*/ 1455 h 1493"/>
              <a:gd name="T68" fmla="*/ 299 w 666"/>
              <a:gd name="T69" fmla="*/ 1413 h 1493"/>
              <a:gd name="T70" fmla="*/ 270 w 666"/>
              <a:gd name="T71" fmla="*/ 1331 h 1493"/>
              <a:gd name="T72" fmla="*/ 228 w 666"/>
              <a:gd name="T73" fmla="*/ 1287 h 1493"/>
              <a:gd name="T74" fmla="*/ 132 w 666"/>
              <a:gd name="T75" fmla="*/ 1240 h 1493"/>
              <a:gd name="T76" fmla="*/ 119 w 666"/>
              <a:gd name="T77" fmla="*/ 1215 h 1493"/>
              <a:gd name="T78" fmla="*/ 88 w 666"/>
              <a:gd name="T79" fmla="*/ 1158 h 1493"/>
              <a:gd name="T80" fmla="*/ 41 w 666"/>
              <a:gd name="T81" fmla="*/ 1058 h 1493"/>
              <a:gd name="T82" fmla="*/ 14 w 666"/>
              <a:gd name="T83" fmla="*/ 1044 h 1493"/>
              <a:gd name="T84" fmla="*/ 2 w 666"/>
              <a:gd name="T85" fmla="*/ 1009 h 1493"/>
              <a:gd name="T86" fmla="*/ 12 w 666"/>
              <a:gd name="T87" fmla="*/ 918 h 1493"/>
              <a:gd name="T88" fmla="*/ 25 w 666"/>
              <a:gd name="T89" fmla="*/ 874 h 1493"/>
              <a:gd name="T90" fmla="*/ 19 w 666"/>
              <a:gd name="T91" fmla="*/ 813 h 1493"/>
              <a:gd name="T92" fmla="*/ 9 w 666"/>
              <a:gd name="T93" fmla="*/ 770 h 1493"/>
              <a:gd name="T94" fmla="*/ 29 w 666"/>
              <a:gd name="T95" fmla="*/ 720 h 1493"/>
              <a:gd name="T96" fmla="*/ 60 w 666"/>
              <a:gd name="T97" fmla="*/ 691 h 1493"/>
              <a:gd name="T98" fmla="*/ 52 w 666"/>
              <a:gd name="T99" fmla="*/ 672 h 1493"/>
              <a:gd name="T100" fmla="*/ 59 w 666"/>
              <a:gd name="T101" fmla="*/ 647 h 1493"/>
              <a:gd name="T102" fmla="*/ 132 w 666"/>
              <a:gd name="T103" fmla="*/ 501 h 1493"/>
              <a:gd name="T104" fmla="*/ 151 w 666"/>
              <a:gd name="T105" fmla="*/ 443 h 1493"/>
              <a:gd name="T106" fmla="*/ 181 w 666"/>
              <a:gd name="T107" fmla="*/ 383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solidFill>
            <a:schemeClr val="bg1">
              <a:lumMod val="85000"/>
            </a:schemeClr>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51" name="海南"/>
          <p:cNvSpPr/>
          <p:nvPr/>
        </p:nvSpPr>
        <p:spPr bwMode="auto">
          <a:xfrm>
            <a:off x="4181271" y="6367468"/>
            <a:ext cx="368351" cy="302573"/>
          </a:xfrm>
          <a:custGeom>
            <a:avLst/>
            <a:gdLst>
              <a:gd name="T0" fmla="*/ 10 w 1013"/>
              <a:gd name="T1" fmla="*/ 523 h 846"/>
              <a:gd name="T2" fmla="*/ 0 w 1013"/>
              <a:gd name="T3" fmla="*/ 448 h 846"/>
              <a:gd name="T4" fmla="*/ 18 w 1013"/>
              <a:gd name="T5" fmla="*/ 400 h 846"/>
              <a:gd name="T6" fmla="*/ 8 w 1013"/>
              <a:gd name="T7" fmla="*/ 342 h 846"/>
              <a:gd name="T8" fmla="*/ 66 w 1013"/>
              <a:gd name="T9" fmla="*/ 318 h 846"/>
              <a:gd name="T10" fmla="*/ 196 w 1013"/>
              <a:gd name="T11" fmla="*/ 227 h 846"/>
              <a:gd name="T12" fmla="*/ 284 w 1013"/>
              <a:gd name="T13" fmla="*/ 170 h 846"/>
              <a:gd name="T14" fmla="*/ 260 w 1013"/>
              <a:gd name="T15" fmla="*/ 167 h 846"/>
              <a:gd name="T16" fmla="*/ 229 w 1013"/>
              <a:gd name="T17" fmla="*/ 165 h 846"/>
              <a:gd name="T18" fmla="*/ 260 w 1013"/>
              <a:gd name="T19" fmla="*/ 120 h 846"/>
              <a:gd name="T20" fmla="*/ 333 w 1013"/>
              <a:gd name="T21" fmla="*/ 114 h 846"/>
              <a:gd name="T22" fmla="*/ 383 w 1013"/>
              <a:gd name="T23" fmla="*/ 132 h 846"/>
              <a:gd name="T24" fmla="*/ 383 w 1013"/>
              <a:gd name="T25" fmla="*/ 104 h 846"/>
              <a:gd name="T26" fmla="*/ 418 w 1013"/>
              <a:gd name="T27" fmla="*/ 64 h 846"/>
              <a:gd name="T28" fmla="*/ 495 w 1013"/>
              <a:gd name="T29" fmla="*/ 88 h 846"/>
              <a:gd name="T30" fmla="*/ 535 w 1013"/>
              <a:gd name="T31" fmla="*/ 75 h 846"/>
              <a:gd name="T32" fmla="*/ 561 w 1013"/>
              <a:gd name="T33" fmla="*/ 102 h 846"/>
              <a:gd name="T34" fmla="*/ 592 w 1013"/>
              <a:gd name="T35" fmla="*/ 77 h 846"/>
              <a:gd name="T36" fmla="*/ 636 w 1013"/>
              <a:gd name="T37" fmla="*/ 77 h 846"/>
              <a:gd name="T38" fmla="*/ 654 w 1013"/>
              <a:gd name="T39" fmla="*/ 46 h 846"/>
              <a:gd name="T40" fmla="*/ 711 w 1013"/>
              <a:gd name="T41" fmla="*/ 37 h 846"/>
              <a:gd name="T42" fmla="*/ 765 w 1013"/>
              <a:gd name="T43" fmla="*/ 43 h 846"/>
              <a:gd name="T44" fmla="*/ 815 w 1013"/>
              <a:gd name="T45" fmla="*/ 69 h 846"/>
              <a:gd name="T46" fmla="*/ 827 w 1013"/>
              <a:gd name="T47" fmla="*/ 12 h 846"/>
              <a:gd name="T48" fmla="*/ 868 w 1013"/>
              <a:gd name="T49" fmla="*/ 14 h 846"/>
              <a:gd name="T50" fmla="*/ 942 w 1013"/>
              <a:gd name="T51" fmla="*/ 60 h 846"/>
              <a:gd name="T52" fmla="*/ 1009 w 1013"/>
              <a:gd name="T53" fmla="*/ 185 h 846"/>
              <a:gd name="T54" fmla="*/ 977 w 1013"/>
              <a:gd name="T55" fmla="*/ 243 h 846"/>
              <a:gd name="T56" fmla="*/ 946 w 1013"/>
              <a:gd name="T57" fmla="*/ 234 h 846"/>
              <a:gd name="T58" fmla="*/ 912 w 1013"/>
              <a:gd name="T59" fmla="*/ 223 h 846"/>
              <a:gd name="T60" fmla="*/ 928 w 1013"/>
              <a:gd name="T61" fmla="*/ 252 h 846"/>
              <a:gd name="T62" fmla="*/ 913 w 1013"/>
              <a:gd name="T63" fmla="*/ 289 h 846"/>
              <a:gd name="T64" fmla="*/ 819 w 1013"/>
              <a:gd name="T65" fmla="*/ 441 h 846"/>
              <a:gd name="T66" fmla="*/ 776 w 1013"/>
              <a:gd name="T67" fmla="*/ 533 h 846"/>
              <a:gd name="T68" fmla="*/ 775 w 1013"/>
              <a:gd name="T69" fmla="*/ 562 h 846"/>
              <a:gd name="T70" fmla="*/ 806 w 1013"/>
              <a:gd name="T71" fmla="*/ 545 h 846"/>
              <a:gd name="T72" fmla="*/ 810 w 1013"/>
              <a:gd name="T73" fmla="*/ 582 h 846"/>
              <a:gd name="T74" fmla="*/ 732 w 1013"/>
              <a:gd name="T75" fmla="*/ 628 h 846"/>
              <a:gd name="T76" fmla="*/ 651 w 1013"/>
              <a:gd name="T77" fmla="*/ 664 h 846"/>
              <a:gd name="T78" fmla="*/ 625 w 1013"/>
              <a:gd name="T79" fmla="*/ 730 h 846"/>
              <a:gd name="T80" fmla="*/ 579 w 1013"/>
              <a:gd name="T81" fmla="*/ 750 h 846"/>
              <a:gd name="T82" fmla="*/ 575 w 1013"/>
              <a:gd name="T83" fmla="*/ 731 h 846"/>
              <a:gd name="T84" fmla="*/ 574 w 1013"/>
              <a:gd name="T85" fmla="*/ 706 h 846"/>
              <a:gd name="T86" fmla="*/ 532 w 1013"/>
              <a:gd name="T87" fmla="*/ 745 h 846"/>
              <a:gd name="T88" fmla="*/ 490 w 1013"/>
              <a:gd name="T89" fmla="*/ 744 h 846"/>
              <a:gd name="T90" fmla="*/ 461 w 1013"/>
              <a:gd name="T91" fmla="*/ 777 h 846"/>
              <a:gd name="T92" fmla="*/ 476 w 1013"/>
              <a:gd name="T93" fmla="*/ 809 h 846"/>
              <a:gd name="T94" fmla="*/ 457 w 1013"/>
              <a:gd name="T95" fmla="*/ 825 h 846"/>
              <a:gd name="T96" fmla="*/ 417 w 1013"/>
              <a:gd name="T97" fmla="*/ 814 h 846"/>
              <a:gd name="T98" fmla="*/ 406 w 1013"/>
              <a:gd name="T99" fmla="*/ 846 h 846"/>
              <a:gd name="T100" fmla="*/ 367 w 1013"/>
              <a:gd name="T101" fmla="*/ 826 h 846"/>
              <a:gd name="T102" fmla="*/ 349 w 1013"/>
              <a:gd name="T103" fmla="*/ 808 h 846"/>
              <a:gd name="T104" fmla="*/ 292 w 1013"/>
              <a:gd name="T105" fmla="*/ 783 h 846"/>
              <a:gd name="T106" fmla="*/ 213 w 1013"/>
              <a:gd name="T107" fmla="*/ 766 h 846"/>
              <a:gd name="T108" fmla="*/ 153 w 1013"/>
              <a:gd name="T109" fmla="*/ 756 h 846"/>
              <a:gd name="T110" fmla="*/ 115 w 1013"/>
              <a:gd name="T111" fmla="*/ 730 h 846"/>
              <a:gd name="T112" fmla="*/ 85 w 1013"/>
              <a:gd name="T113" fmla="*/ 706 h 846"/>
              <a:gd name="T114" fmla="*/ 63 w 1013"/>
              <a:gd name="T115" fmla="*/ 699 h 846"/>
              <a:gd name="T116" fmla="*/ 25 w 1013"/>
              <a:gd name="T117" fmla="*/ 689 h 846"/>
              <a:gd name="T118" fmla="*/ 35 w 1013"/>
              <a:gd name="T119" fmla="*/ 623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solidFill>
            <a:schemeClr val="bg2"/>
          </a:solid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52" name="组合 51"/>
          <p:cNvGrpSpPr/>
          <p:nvPr/>
        </p:nvGrpSpPr>
        <p:grpSpPr>
          <a:xfrm>
            <a:off x="5852001" y="4420475"/>
            <a:ext cx="131555" cy="184175"/>
            <a:chOff x="6388893" y="4075034"/>
            <a:chExt cx="131554" cy="184175"/>
          </a:xfrm>
          <a:solidFill>
            <a:schemeClr val="bg1">
              <a:lumMod val="85000"/>
            </a:schemeClr>
          </a:solidFill>
        </p:grpSpPr>
        <p:grpSp>
          <p:nvGrpSpPr>
            <p:cNvPr id="53" name="组合 52"/>
            <p:cNvGrpSpPr/>
            <p:nvPr/>
          </p:nvGrpSpPr>
          <p:grpSpPr>
            <a:xfrm>
              <a:off x="6388893" y="4075034"/>
              <a:ext cx="131554" cy="184175"/>
              <a:chOff x="6388893" y="4075034"/>
              <a:chExt cx="131554" cy="184175"/>
            </a:xfrm>
            <a:grpFill/>
          </p:grpSpPr>
          <p:sp>
            <p:nvSpPr>
              <p:cNvPr id="56" name="上海"/>
              <p:cNvSpPr>
                <a:spLocks noEditPoints="1"/>
              </p:cNvSpPr>
              <p:nvPr/>
            </p:nvSpPr>
            <p:spPr bwMode="auto">
              <a:xfrm>
                <a:off x="6388893" y="4075034"/>
                <a:ext cx="131554" cy="184175"/>
              </a:xfrm>
              <a:custGeom>
                <a:avLst/>
                <a:gdLst>
                  <a:gd name="T0" fmla="*/ 121 w 357"/>
                  <a:gd name="T1" fmla="*/ 465 h 494"/>
                  <a:gd name="T2" fmla="*/ 98 w 357"/>
                  <a:gd name="T3" fmla="*/ 454 h 494"/>
                  <a:gd name="T4" fmla="*/ 48 w 357"/>
                  <a:gd name="T5" fmla="*/ 449 h 494"/>
                  <a:gd name="T6" fmla="*/ 30 w 357"/>
                  <a:gd name="T7" fmla="*/ 439 h 494"/>
                  <a:gd name="T8" fmla="*/ 25 w 357"/>
                  <a:gd name="T9" fmla="*/ 416 h 494"/>
                  <a:gd name="T10" fmla="*/ 22 w 357"/>
                  <a:gd name="T11" fmla="*/ 373 h 494"/>
                  <a:gd name="T12" fmla="*/ 11 w 357"/>
                  <a:gd name="T13" fmla="*/ 365 h 494"/>
                  <a:gd name="T14" fmla="*/ 0 w 357"/>
                  <a:gd name="T15" fmla="*/ 366 h 494"/>
                  <a:gd name="T16" fmla="*/ 5 w 357"/>
                  <a:gd name="T17" fmla="*/ 342 h 494"/>
                  <a:gd name="T18" fmla="*/ 32 w 357"/>
                  <a:gd name="T19" fmla="*/ 302 h 494"/>
                  <a:gd name="T20" fmla="*/ 46 w 357"/>
                  <a:gd name="T21" fmla="*/ 247 h 494"/>
                  <a:gd name="T22" fmla="*/ 50 w 357"/>
                  <a:gd name="T23" fmla="*/ 184 h 494"/>
                  <a:gd name="T24" fmla="*/ 80 w 357"/>
                  <a:gd name="T25" fmla="*/ 157 h 494"/>
                  <a:gd name="T26" fmla="*/ 113 w 357"/>
                  <a:gd name="T27" fmla="*/ 146 h 494"/>
                  <a:gd name="T28" fmla="*/ 163 w 357"/>
                  <a:gd name="T29" fmla="*/ 164 h 494"/>
                  <a:gd name="T30" fmla="*/ 199 w 357"/>
                  <a:gd name="T31" fmla="*/ 184 h 494"/>
                  <a:gd name="T32" fmla="*/ 233 w 357"/>
                  <a:gd name="T33" fmla="*/ 200 h 494"/>
                  <a:gd name="T34" fmla="*/ 287 w 357"/>
                  <a:gd name="T35" fmla="*/ 241 h 494"/>
                  <a:gd name="T36" fmla="*/ 325 w 357"/>
                  <a:gd name="T37" fmla="*/ 298 h 494"/>
                  <a:gd name="T38" fmla="*/ 350 w 357"/>
                  <a:gd name="T39" fmla="*/ 340 h 494"/>
                  <a:gd name="T40" fmla="*/ 357 w 357"/>
                  <a:gd name="T41" fmla="*/ 372 h 494"/>
                  <a:gd name="T42" fmla="*/ 348 w 357"/>
                  <a:gd name="T43" fmla="*/ 402 h 494"/>
                  <a:gd name="T44" fmla="*/ 323 w 357"/>
                  <a:gd name="T45" fmla="*/ 411 h 494"/>
                  <a:gd name="T46" fmla="*/ 265 w 357"/>
                  <a:gd name="T47" fmla="*/ 409 h 494"/>
                  <a:gd name="T48" fmla="*/ 215 w 357"/>
                  <a:gd name="T49" fmla="*/ 421 h 494"/>
                  <a:gd name="T50" fmla="*/ 192 w 357"/>
                  <a:gd name="T51" fmla="*/ 448 h 494"/>
                  <a:gd name="T52" fmla="*/ 171 w 357"/>
                  <a:gd name="T53" fmla="*/ 472 h 494"/>
                  <a:gd name="T54" fmla="*/ 71 w 357"/>
                  <a:gd name="T55" fmla="*/ 6 h 494"/>
                  <a:gd name="T56" fmla="*/ 99 w 357"/>
                  <a:gd name="T57" fmla="*/ 0 h 494"/>
                  <a:gd name="T58" fmla="*/ 144 w 357"/>
                  <a:gd name="T59" fmla="*/ 25 h 494"/>
                  <a:gd name="T60" fmla="*/ 190 w 357"/>
                  <a:gd name="T61" fmla="*/ 45 h 494"/>
                  <a:gd name="T62" fmla="*/ 213 w 357"/>
                  <a:gd name="T63" fmla="*/ 62 h 494"/>
                  <a:gd name="T64" fmla="*/ 266 w 357"/>
                  <a:gd name="T65" fmla="*/ 84 h 494"/>
                  <a:gd name="T66" fmla="*/ 304 w 357"/>
                  <a:gd name="T67" fmla="*/ 92 h 494"/>
                  <a:gd name="T68" fmla="*/ 313 w 357"/>
                  <a:gd name="T69" fmla="*/ 99 h 494"/>
                  <a:gd name="T70" fmla="*/ 314 w 357"/>
                  <a:gd name="T71" fmla="*/ 112 h 494"/>
                  <a:gd name="T72" fmla="*/ 284 w 357"/>
                  <a:gd name="T73" fmla="*/ 137 h 494"/>
                  <a:gd name="T74" fmla="*/ 260 w 357"/>
                  <a:gd name="T75" fmla="*/ 135 h 494"/>
                  <a:gd name="T76" fmla="*/ 188 w 357"/>
                  <a:gd name="T77" fmla="*/ 106 h 494"/>
                  <a:gd name="T78" fmla="*/ 125 w 357"/>
                  <a:gd name="T79" fmla="*/ 84 h 494"/>
                  <a:gd name="T80" fmla="*/ 98 w 357"/>
                  <a:gd name="T81" fmla="*/ 71 h 494"/>
                  <a:gd name="T82" fmla="*/ 51 w 357"/>
                  <a:gd name="T83" fmla="*/ 42 h 494"/>
                  <a:gd name="T84" fmla="*/ 43 w 357"/>
                  <a:gd name="T85" fmla="*/ 31 h 494"/>
                  <a:gd name="T86" fmla="*/ 46 w 357"/>
                  <a:gd name="T87" fmla="*/ 20 h 494"/>
                  <a:gd name="T88" fmla="*/ 71 w 357"/>
                  <a:gd name="T89" fmla="*/ 6 h 494"/>
                  <a:gd name="T90" fmla="*/ 215 w 357"/>
                  <a:gd name="T91" fmla="*/ 162 h 494"/>
                  <a:gd name="T92" fmla="*/ 222 w 357"/>
                  <a:gd name="T93" fmla="*/ 157 h 494"/>
                  <a:gd name="T94" fmla="*/ 260 w 357"/>
                  <a:gd name="T95" fmla="*/ 166 h 494"/>
                  <a:gd name="T96" fmla="*/ 282 w 357"/>
                  <a:gd name="T97" fmla="*/ 183 h 494"/>
                  <a:gd name="T98" fmla="*/ 278 w 357"/>
                  <a:gd name="T99" fmla="*/ 193 h 494"/>
                  <a:gd name="T100" fmla="*/ 253 w 357"/>
                  <a:gd name="T101" fmla="*/ 183 h 494"/>
                  <a:gd name="T102" fmla="*/ 289 w 357"/>
                  <a:gd name="T103" fmla="*/ 175 h 494"/>
                  <a:gd name="T104" fmla="*/ 293 w 357"/>
                  <a:gd name="T105" fmla="*/ 171 h 494"/>
                  <a:gd name="T106" fmla="*/ 319 w 357"/>
                  <a:gd name="T107" fmla="*/ 189 h 494"/>
                  <a:gd name="T108" fmla="*/ 315 w 357"/>
                  <a:gd name="T109" fmla="*/ 194 h 494"/>
                  <a:gd name="T110" fmla="*/ 295 w 357"/>
                  <a:gd name="T111" fmla="*/ 187 h 494"/>
                  <a:gd name="T112" fmla="*/ 289 w 357"/>
                  <a:gd name="T113" fmla="*/ 17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grpFill/>
              <a:ln w="1270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57" name="Freeform 108"/>
              <p:cNvSpPr/>
              <p:nvPr/>
            </p:nvSpPr>
            <p:spPr bwMode="auto">
              <a:xfrm>
                <a:off x="6402049" y="4075034"/>
                <a:ext cx="105243" cy="52621"/>
              </a:xfrm>
              <a:custGeom>
                <a:avLst/>
                <a:gdLst>
                  <a:gd name="T0" fmla="*/ 147 w 268"/>
                  <a:gd name="T1" fmla="*/ 108 h 134"/>
                  <a:gd name="T2" fmla="*/ 129 w 268"/>
                  <a:gd name="T3" fmla="*/ 101 h 134"/>
                  <a:gd name="T4" fmla="*/ 104 w 268"/>
                  <a:gd name="T5" fmla="*/ 93 h 134"/>
                  <a:gd name="T6" fmla="*/ 79 w 268"/>
                  <a:gd name="T7" fmla="*/ 85 h 134"/>
                  <a:gd name="T8" fmla="*/ 61 w 268"/>
                  <a:gd name="T9" fmla="*/ 76 h 134"/>
                  <a:gd name="T10" fmla="*/ 50 w 268"/>
                  <a:gd name="T11" fmla="*/ 68 h 134"/>
                  <a:gd name="T12" fmla="*/ 41 w 268"/>
                  <a:gd name="T13" fmla="*/ 60 h 134"/>
                  <a:gd name="T14" fmla="*/ 34 w 268"/>
                  <a:gd name="T15" fmla="*/ 52 h 134"/>
                  <a:gd name="T16" fmla="*/ 25 w 268"/>
                  <a:gd name="T17" fmla="*/ 48 h 134"/>
                  <a:gd name="T18" fmla="*/ 17 w 268"/>
                  <a:gd name="T19" fmla="*/ 44 h 134"/>
                  <a:gd name="T20" fmla="*/ 10 w 268"/>
                  <a:gd name="T21" fmla="*/ 42 h 134"/>
                  <a:gd name="T22" fmla="*/ 4 w 268"/>
                  <a:gd name="T23" fmla="*/ 38 h 134"/>
                  <a:gd name="T24" fmla="*/ 2 w 268"/>
                  <a:gd name="T25" fmla="*/ 33 h 134"/>
                  <a:gd name="T26" fmla="*/ 0 w 268"/>
                  <a:gd name="T27" fmla="*/ 31 h 134"/>
                  <a:gd name="T28" fmla="*/ 0 w 268"/>
                  <a:gd name="T29" fmla="*/ 28 h 134"/>
                  <a:gd name="T30" fmla="*/ 2 w 268"/>
                  <a:gd name="T31" fmla="*/ 25 h 134"/>
                  <a:gd name="T32" fmla="*/ 3 w 268"/>
                  <a:gd name="T33" fmla="*/ 22 h 134"/>
                  <a:gd name="T34" fmla="*/ 9 w 268"/>
                  <a:gd name="T35" fmla="*/ 16 h 134"/>
                  <a:gd name="T36" fmla="*/ 16 w 268"/>
                  <a:gd name="T37" fmla="*/ 10 h 134"/>
                  <a:gd name="T38" fmla="*/ 22 w 268"/>
                  <a:gd name="T39" fmla="*/ 7 h 134"/>
                  <a:gd name="T40" fmla="*/ 29 w 268"/>
                  <a:gd name="T41" fmla="*/ 5 h 134"/>
                  <a:gd name="T42" fmla="*/ 37 w 268"/>
                  <a:gd name="T43" fmla="*/ 3 h 134"/>
                  <a:gd name="T44" fmla="*/ 46 w 268"/>
                  <a:gd name="T45" fmla="*/ 1 h 134"/>
                  <a:gd name="T46" fmla="*/ 54 w 268"/>
                  <a:gd name="T47" fmla="*/ 0 h 134"/>
                  <a:gd name="T48" fmla="*/ 62 w 268"/>
                  <a:gd name="T49" fmla="*/ 0 h 134"/>
                  <a:gd name="T50" fmla="*/ 69 w 268"/>
                  <a:gd name="T51" fmla="*/ 1 h 134"/>
                  <a:gd name="T52" fmla="*/ 74 w 268"/>
                  <a:gd name="T53" fmla="*/ 5 h 134"/>
                  <a:gd name="T54" fmla="*/ 83 w 268"/>
                  <a:gd name="T55" fmla="*/ 13 h 134"/>
                  <a:gd name="T56" fmla="*/ 91 w 268"/>
                  <a:gd name="T57" fmla="*/ 20 h 134"/>
                  <a:gd name="T58" fmla="*/ 100 w 268"/>
                  <a:gd name="T59" fmla="*/ 26 h 134"/>
                  <a:gd name="T60" fmla="*/ 111 w 268"/>
                  <a:gd name="T61" fmla="*/ 31 h 134"/>
                  <a:gd name="T62" fmla="*/ 123 w 268"/>
                  <a:gd name="T63" fmla="*/ 35 h 134"/>
                  <a:gd name="T64" fmla="*/ 135 w 268"/>
                  <a:gd name="T65" fmla="*/ 39 h 134"/>
                  <a:gd name="T66" fmla="*/ 140 w 268"/>
                  <a:gd name="T67" fmla="*/ 42 h 134"/>
                  <a:gd name="T68" fmla="*/ 144 w 268"/>
                  <a:gd name="T69" fmla="*/ 44 h 134"/>
                  <a:gd name="T70" fmla="*/ 148 w 268"/>
                  <a:gd name="T71" fmla="*/ 48 h 134"/>
                  <a:gd name="T72" fmla="*/ 151 w 268"/>
                  <a:gd name="T73" fmla="*/ 52 h 134"/>
                  <a:gd name="T74" fmla="*/ 156 w 268"/>
                  <a:gd name="T75" fmla="*/ 57 h 134"/>
                  <a:gd name="T76" fmla="*/ 161 w 268"/>
                  <a:gd name="T77" fmla="*/ 61 h 134"/>
                  <a:gd name="T78" fmla="*/ 168 w 268"/>
                  <a:gd name="T79" fmla="*/ 66 h 134"/>
                  <a:gd name="T80" fmla="*/ 176 w 268"/>
                  <a:gd name="T81" fmla="*/ 69 h 134"/>
                  <a:gd name="T82" fmla="*/ 192 w 268"/>
                  <a:gd name="T83" fmla="*/ 75 h 134"/>
                  <a:gd name="T84" fmla="*/ 209 w 268"/>
                  <a:gd name="T85" fmla="*/ 80 h 134"/>
                  <a:gd name="T86" fmla="*/ 224 w 268"/>
                  <a:gd name="T87" fmla="*/ 83 h 134"/>
                  <a:gd name="T88" fmla="*/ 242 w 268"/>
                  <a:gd name="T89" fmla="*/ 87 h 134"/>
                  <a:gd name="T90" fmla="*/ 250 w 268"/>
                  <a:gd name="T91" fmla="*/ 88 h 134"/>
                  <a:gd name="T92" fmla="*/ 257 w 268"/>
                  <a:gd name="T93" fmla="*/ 91 h 134"/>
                  <a:gd name="T94" fmla="*/ 262 w 268"/>
                  <a:gd name="T95" fmla="*/ 94 h 134"/>
                  <a:gd name="T96" fmla="*/ 267 w 268"/>
                  <a:gd name="T97" fmla="*/ 99 h 134"/>
                  <a:gd name="T98" fmla="*/ 268 w 268"/>
                  <a:gd name="T99" fmla="*/ 104 h 134"/>
                  <a:gd name="T100" fmla="*/ 268 w 268"/>
                  <a:gd name="T101" fmla="*/ 110 h 134"/>
                  <a:gd name="T102" fmla="*/ 267 w 268"/>
                  <a:gd name="T103" fmla="*/ 114 h 134"/>
                  <a:gd name="T104" fmla="*/ 263 w 268"/>
                  <a:gd name="T105" fmla="*/ 119 h 134"/>
                  <a:gd name="T106" fmla="*/ 255 w 268"/>
                  <a:gd name="T107" fmla="*/ 127 h 134"/>
                  <a:gd name="T108" fmla="*/ 245 w 268"/>
                  <a:gd name="T109" fmla="*/ 133 h 134"/>
                  <a:gd name="T110" fmla="*/ 239 w 268"/>
                  <a:gd name="T111" fmla="*/ 134 h 134"/>
                  <a:gd name="T112" fmla="*/ 229 w 268"/>
                  <a:gd name="T113" fmla="*/ 133 h 134"/>
                  <a:gd name="T114" fmla="*/ 216 w 268"/>
                  <a:gd name="T115" fmla="*/ 131 h 134"/>
                  <a:gd name="T116" fmla="*/ 200 w 268"/>
                  <a:gd name="T117" fmla="*/ 126 h 134"/>
                  <a:gd name="T118" fmla="*/ 169 w 268"/>
                  <a:gd name="T119" fmla="*/ 117 h 134"/>
                  <a:gd name="T120" fmla="*/ 147 w 268"/>
                  <a:gd name="T121" fmla="*/ 10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134">
                    <a:moveTo>
                      <a:pt x="147" y="108"/>
                    </a:moveTo>
                    <a:lnTo>
                      <a:pt x="129" y="101"/>
                    </a:lnTo>
                    <a:lnTo>
                      <a:pt x="104" y="93"/>
                    </a:lnTo>
                    <a:lnTo>
                      <a:pt x="79" y="85"/>
                    </a:lnTo>
                    <a:lnTo>
                      <a:pt x="61" y="76"/>
                    </a:lnTo>
                    <a:lnTo>
                      <a:pt x="50" y="68"/>
                    </a:lnTo>
                    <a:lnTo>
                      <a:pt x="41" y="60"/>
                    </a:lnTo>
                    <a:lnTo>
                      <a:pt x="34" y="52"/>
                    </a:lnTo>
                    <a:lnTo>
                      <a:pt x="25" y="48"/>
                    </a:lnTo>
                    <a:lnTo>
                      <a:pt x="17" y="44"/>
                    </a:lnTo>
                    <a:lnTo>
                      <a:pt x="10" y="42"/>
                    </a:lnTo>
                    <a:lnTo>
                      <a:pt x="4" y="38"/>
                    </a:lnTo>
                    <a:lnTo>
                      <a:pt x="2" y="33"/>
                    </a:lnTo>
                    <a:lnTo>
                      <a:pt x="0" y="31"/>
                    </a:lnTo>
                    <a:lnTo>
                      <a:pt x="0" y="28"/>
                    </a:lnTo>
                    <a:lnTo>
                      <a:pt x="2" y="25"/>
                    </a:lnTo>
                    <a:lnTo>
                      <a:pt x="3" y="22"/>
                    </a:lnTo>
                    <a:lnTo>
                      <a:pt x="9" y="16"/>
                    </a:lnTo>
                    <a:lnTo>
                      <a:pt x="16" y="10"/>
                    </a:lnTo>
                    <a:lnTo>
                      <a:pt x="22" y="7"/>
                    </a:lnTo>
                    <a:lnTo>
                      <a:pt x="29" y="5"/>
                    </a:lnTo>
                    <a:lnTo>
                      <a:pt x="37" y="3"/>
                    </a:lnTo>
                    <a:lnTo>
                      <a:pt x="46" y="1"/>
                    </a:lnTo>
                    <a:lnTo>
                      <a:pt x="54" y="0"/>
                    </a:lnTo>
                    <a:lnTo>
                      <a:pt x="62" y="0"/>
                    </a:lnTo>
                    <a:lnTo>
                      <a:pt x="69" y="1"/>
                    </a:lnTo>
                    <a:lnTo>
                      <a:pt x="74" y="5"/>
                    </a:lnTo>
                    <a:lnTo>
                      <a:pt x="83" y="13"/>
                    </a:lnTo>
                    <a:lnTo>
                      <a:pt x="91" y="20"/>
                    </a:lnTo>
                    <a:lnTo>
                      <a:pt x="100" y="26"/>
                    </a:lnTo>
                    <a:lnTo>
                      <a:pt x="111" y="31"/>
                    </a:lnTo>
                    <a:lnTo>
                      <a:pt x="123" y="35"/>
                    </a:lnTo>
                    <a:lnTo>
                      <a:pt x="135" y="39"/>
                    </a:lnTo>
                    <a:lnTo>
                      <a:pt x="140" y="42"/>
                    </a:lnTo>
                    <a:lnTo>
                      <a:pt x="144" y="44"/>
                    </a:lnTo>
                    <a:lnTo>
                      <a:pt x="148" y="48"/>
                    </a:lnTo>
                    <a:lnTo>
                      <a:pt x="151" y="52"/>
                    </a:lnTo>
                    <a:lnTo>
                      <a:pt x="156" y="57"/>
                    </a:lnTo>
                    <a:lnTo>
                      <a:pt x="161" y="61"/>
                    </a:lnTo>
                    <a:lnTo>
                      <a:pt x="168" y="66"/>
                    </a:lnTo>
                    <a:lnTo>
                      <a:pt x="176" y="69"/>
                    </a:lnTo>
                    <a:lnTo>
                      <a:pt x="192" y="75"/>
                    </a:lnTo>
                    <a:lnTo>
                      <a:pt x="209" y="80"/>
                    </a:lnTo>
                    <a:lnTo>
                      <a:pt x="224" y="83"/>
                    </a:lnTo>
                    <a:lnTo>
                      <a:pt x="242" y="87"/>
                    </a:lnTo>
                    <a:lnTo>
                      <a:pt x="250" y="88"/>
                    </a:lnTo>
                    <a:lnTo>
                      <a:pt x="257" y="91"/>
                    </a:lnTo>
                    <a:lnTo>
                      <a:pt x="262" y="94"/>
                    </a:lnTo>
                    <a:lnTo>
                      <a:pt x="267" y="99"/>
                    </a:lnTo>
                    <a:lnTo>
                      <a:pt x="268" y="104"/>
                    </a:lnTo>
                    <a:lnTo>
                      <a:pt x="268" y="110"/>
                    </a:lnTo>
                    <a:lnTo>
                      <a:pt x="267" y="114"/>
                    </a:lnTo>
                    <a:lnTo>
                      <a:pt x="263" y="119"/>
                    </a:lnTo>
                    <a:lnTo>
                      <a:pt x="255" y="127"/>
                    </a:lnTo>
                    <a:lnTo>
                      <a:pt x="245" y="133"/>
                    </a:lnTo>
                    <a:lnTo>
                      <a:pt x="239" y="134"/>
                    </a:lnTo>
                    <a:lnTo>
                      <a:pt x="229" y="133"/>
                    </a:lnTo>
                    <a:lnTo>
                      <a:pt x="216" y="131"/>
                    </a:lnTo>
                    <a:lnTo>
                      <a:pt x="200" y="126"/>
                    </a:lnTo>
                    <a:lnTo>
                      <a:pt x="169" y="117"/>
                    </a:lnTo>
                    <a:lnTo>
                      <a:pt x="147" y="108"/>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sp>
            <p:nvSpPr>
              <p:cNvPr id="58" name="Freeform 109"/>
              <p:cNvSpPr/>
              <p:nvPr/>
            </p:nvSpPr>
            <p:spPr bwMode="auto">
              <a:xfrm>
                <a:off x="6467825" y="4140811"/>
                <a:ext cx="26311" cy="13155"/>
              </a:xfrm>
              <a:custGeom>
                <a:avLst/>
                <a:gdLst>
                  <a:gd name="T0" fmla="*/ 27 w 68"/>
                  <a:gd name="T1" fmla="*/ 22 h 35"/>
                  <a:gd name="T2" fmla="*/ 15 w 68"/>
                  <a:gd name="T3" fmla="*/ 16 h 35"/>
                  <a:gd name="T4" fmla="*/ 2 w 68"/>
                  <a:gd name="T5" fmla="*/ 9 h 35"/>
                  <a:gd name="T6" fmla="*/ 1 w 68"/>
                  <a:gd name="T7" fmla="*/ 8 h 35"/>
                  <a:gd name="T8" fmla="*/ 0 w 68"/>
                  <a:gd name="T9" fmla="*/ 6 h 35"/>
                  <a:gd name="T10" fmla="*/ 0 w 68"/>
                  <a:gd name="T11" fmla="*/ 3 h 35"/>
                  <a:gd name="T12" fmla="*/ 1 w 68"/>
                  <a:gd name="T13" fmla="*/ 2 h 35"/>
                  <a:gd name="T14" fmla="*/ 6 w 68"/>
                  <a:gd name="T15" fmla="*/ 0 h 35"/>
                  <a:gd name="T16" fmla="*/ 13 w 68"/>
                  <a:gd name="T17" fmla="*/ 0 h 35"/>
                  <a:gd name="T18" fmla="*/ 23 w 68"/>
                  <a:gd name="T19" fmla="*/ 2 h 35"/>
                  <a:gd name="T20" fmla="*/ 34 w 68"/>
                  <a:gd name="T21" fmla="*/ 7 h 35"/>
                  <a:gd name="T22" fmla="*/ 45 w 68"/>
                  <a:gd name="T23" fmla="*/ 10 h 35"/>
                  <a:gd name="T24" fmla="*/ 53 w 68"/>
                  <a:gd name="T25" fmla="*/ 14 h 35"/>
                  <a:gd name="T26" fmla="*/ 59 w 68"/>
                  <a:gd name="T27" fmla="*/ 18 h 35"/>
                  <a:gd name="T28" fmla="*/ 64 w 68"/>
                  <a:gd name="T29" fmla="*/ 23 h 35"/>
                  <a:gd name="T30" fmla="*/ 65 w 68"/>
                  <a:gd name="T31" fmla="*/ 26 h 35"/>
                  <a:gd name="T32" fmla="*/ 66 w 68"/>
                  <a:gd name="T33" fmla="*/ 28 h 35"/>
                  <a:gd name="T34" fmla="*/ 68 w 68"/>
                  <a:gd name="T35" fmla="*/ 32 h 35"/>
                  <a:gd name="T36" fmla="*/ 66 w 68"/>
                  <a:gd name="T37" fmla="*/ 34 h 35"/>
                  <a:gd name="T38" fmla="*/ 65 w 68"/>
                  <a:gd name="T39" fmla="*/ 35 h 35"/>
                  <a:gd name="T40" fmla="*/ 61 w 68"/>
                  <a:gd name="T41" fmla="*/ 35 h 35"/>
                  <a:gd name="T42" fmla="*/ 56 w 68"/>
                  <a:gd name="T43" fmla="*/ 34 h 35"/>
                  <a:gd name="T44" fmla="*/ 50 w 68"/>
                  <a:gd name="T45" fmla="*/ 33 h 35"/>
                  <a:gd name="T46" fmla="*/ 37 w 68"/>
                  <a:gd name="T47" fmla="*/ 28 h 35"/>
                  <a:gd name="T48" fmla="*/ 27 w 68"/>
                  <a:gd name="T49"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35">
                    <a:moveTo>
                      <a:pt x="27" y="22"/>
                    </a:moveTo>
                    <a:lnTo>
                      <a:pt x="15" y="16"/>
                    </a:lnTo>
                    <a:lnTo>
                      <a:pt x="2" y="9"/>
                    </a:lnTo>
                    <a:lnTo>
                      <a:pt x="1" y="8"/>
                    </a:lnTo>
                    <a:lnTo>
                      <a:pt x="0" y="6"/>
                    </a:lnTo>
                    <a:lnTo>
                      <a:pt x="0" y="3"/>
                    </a:lnTo>
                    <a:lnTo>
                      <a:pt x="1" y="2"/>
                    </a:lnTo>
                    <a:lnTo>
                      <a:pt x="6" y="0"/>
                    </a:lnTo>
                    <a:lnTo>
                      <a:pt x="13" y="0"/>
                    </a:lnTo>
                    <a:lnTo>
                      <a:pt x="23" y="2"/>
                    </a:lnTo>
                    <a:lnTo>
                      <a:pt x="34" y="7"/>
                    </a:lnTo>
                    <a:lnTo>
                      <a:pt x="45" y="10"/>
                    </a:lnTo>
                    <a:lnTo>
                      <a:pt x="53" y="14"/>
                    </a:lnTo>
                    <a:lnTo>
                      <a:pt x="59" y="18"/>
                    </a:lnTo>
                    <a:lnTo>
                      <a:pt x="64" y="23"/>
                    </a:lnTo>
                    <a:lnTo>
                      <a:pt x="65" y="26"/>
                    </a:lnTo>
                    <a:lnTo>
                      <a:pt x="66" y="28"/>
                    </a:lnTo>
                    <a:lnTo>
                      <a:pt x="68" y="32"/>
                    </a:lnTo>
                    <a:lnTo>
                      <a:pt x="66" y="34"/>
                    </a:lnTo>
                    <a:lnTo>
                      <a:pt x="65" y="35"/>
                    </a:lnTo>
                    <a:lnTo>
                      <a:pt x="61" y="35"/>
                    </a:lnTo>
                    <a:lnTo>
                      <a:pt x="56" y="34"/>
                    </a:lnTo>
                    <a:lnTo>
                      <a:pt x="50" y="33"/>
                    </a:lnTo>
                    <a:lnTo>
                      <a:pt x="37" y="28"/>
                    </a:lnTo>
                    <a:lnTo>
                      <a:pt x="27" y="22"/>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sp>
          <p:nvSpPr>
            <p:cNvPr id="54" name="Freeform 110"/>
            <p:cNvSpPr/>
            <p:nvPr/>
          </p:nvSpPr>
          <p:spPr bwMode="auto">
            <a:xfrm>
              <a:off x="6494136" y="4140811"/>
              <a:ext cx="13155" cy="13155"/>
            </a:xfrm>
            <a:custGeom>
              <a:avLst/>
              <a:gdLst>
                <a:gd name="T0" fmla="*/ 19 w 25"/>
                <a:gd name="T1" fmla="*/ 24 h 24"/>
                <a:gd name="T2" fmla="*/ 16 w 25"/>
                <a:gd name="T3" fmla="*/ 23 h 24"/>
                <a:gd name="T4" fmla="*/ 12 w 25"/>
                <a:gd name="T5" fmla="*/ 21 h 24"/>
                <a:gd name="T6" fmla="*/ 9 w 25"/>
                <a:gd name="T7" fmla="*/ 18 h 24"/>
                <a:gd name="T8" fmla="*/ 5 w 25"/>
                <a:gd name="T9" fmla="*/ 13 h 24"/>
                <a:gd name="T10" fmla="*/ 3 w 25"/>
                <a:gd name="T11" fmla="*/ 10 h 24"/>
                <a:gd name="T12" fmla="*/ 0 w 25"/>
                <a:gd name="T13" fmla="*/ 5 h 24"/>
                <a:gd name="T14" fmla="*/ 0 w 25"/>
                <a:gd name="T15" fmla="*/ 3 h 24"/>
                <a:gd name="T16" fmla="*/ 0 w 25"/>
                <a:gd name="T17" fmla="*/ 2 h 24"/>
                <a:gd name="T18" fmla="*/ 2 w 25"/>
                <a:gd name="T19" fmla="*/ 0 h 24"/>
                <a:gd name="T20" fmla="*/ 3 w 25"/>
                <a:gd name="T21" fmla="*/ 0 h 24"/>
                <a:gd name="T22" fmla="*/ 8 w 25"/>
                <a:gd name="T23" fmla="*/ 0 h 24"/>
                <a:gd name="T24" fmla="*/ 13 w 25"/>
                <a:gd name="T25" fmla="*/ 3 h 24"/>
                <a:gd name="T26" fmla="*/ 17 w 25"/>
                <a:gd name="T27" fmla="*/ 4 h 24"/>
                <a:gd name="T28" fmla="*/ 19 w 25"/>
                <a:gd name="T29" fmla="*/ 6 h 24"/>
                <a:gd name="T30" fmla="*/ 22 w 25"/>
                <a:gd name="T31" fmla="*/ 9 h 24"/>
                <a:gd name="T32" fmla="*/ 24 w 25"/>
                <a:gd name="T33" fmla="*/ 11 h 24"/>
                <a:gd name="T34" fmla="*/ 25 w 25"/>
                <a:gd name="T35" fmla="*/ 17 h 24"/>
                <a:gd name="T36" fmla="*/ 24 w 25"/>
                <a:gd name="T37" fmla="*/ 21 h 24"/>
                <a:gd name="T38" fmla="*/ 22 w 25"/>
                <a:gd name="T39" fmla="*/ 23 h 24"/>
                <a:gd name="T40" fmla="*/ 19 w 25"/>
                <a:gd name="T4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4">
                  <a:moveTo>
                    <a:pt x="19" y="24"/>
                  </a:moveTo>
                  <a:lnTo>
                    <a:pt x="16" y="23"/>
                  </a:lnTo>
                  <a:lnTo>
                    <a:pt x="12" y="21"/>
                  </a:lnTo>
                  <a:lnTo>
                    <a:pt x="9" y="18"/>
                  </a:lnTo>
                  <a:lnTo>
                    <a:pt x="5" y="13"/>
                  </a:lnTo>
                  <a:lnTo>
                    <a:pt x="3" y="10"/>
                  </a:lnTo>
                  <a:lnTo>
                    <a:pt x="0" y="5"/>
                  </a:lnTo>
                  <a:lnTo>
                    <a:pt x="0" y="3"/>
                  </a:lnTo>
                  <a:lnTo>
                    <a:pt x="0" y="2"/>
                  </a:lnTo>
                  <a:lnTo>
                    <a:pt x="2" y="0"/>
                  </a:lnTo>
                  <a:lnTo>
                    <a:pt x="3" y="0"/>
                  </a:lnTo>
                  <a:lnTo>
                    <a:pt x="8" y="0"/>
                  </a:lnTo>
                  <a:lnTo>
                    <a:pt x="13" y="3"/>
                  </a:lnTo>
                  <a:lnTo>
                    <a:pt x="17" y="4"/>
                  </a:lnTo>
                  <a:lnTo>
                    <a:pt x="19" y="6"/>
                  </a:lnTo>
                  <a:lnTo>
                    <a:pt x="22" y="9"/>
                  </a:lnTo>
                  <a:lnTo>
                    <a:pt x="24" y="11"/>
                  </a:lnTo>
                  <a:lnTo>
                    <a:pt x="25" y="17"/>
                  </a:lnTo>
                  <a:lnTo>
                    <a:pt x="24" y="21"/>
                  </a:lnTo>
                  <a:lnTo>
                    <a:pt x="22" y="23"/>
                  </a:lnTo>
                  <a:lnTo>
                    <a:pt x="19" y="24"/>
                  </a:lnTo>
                  <a:close/>
                </a:path>
              </a:pathLst>
            </a:custGeom>
            <a:grpFill/>
            <a:ln w="6350">
              <a:solidFill>
                <a:schemeClr val="bg1"/>
              </a:solid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grpSp>
        <p:nvGrpSpPr>
          <p:cNvPr id="59" name="组合 58"/>
          <p:cNvGrpSpPr/>
          <p:nvPr/>
        </p:nvGrpSpPr>
        <p:grpSpPr>
          <a:xfrm>
            <a:off x="1163809" y="1732125"/>
            <a:ext cx="5503087" cy="4895685"/>
            <a:chOff x="1705145" y="1413988"/>
            <a:chExt cx="5503087" cy="4895685"/>
          </a:xfrm>
        </p:grpSpPr>
        <p:sp>
          <p:nvSpPr>
            <p:cNvPr id="60" name="TextBox 92"/>
            <p:cNvSpPr txBox="1"/>
            <p:nvPr/>
          </p:nvSpPr>
          <p:spPr>
            <a:xfrm>
              <a:off x="1823125" y="2168377"/>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新疆</a:t>
              </a:r>
            </a:p>
          </p:txBody>
        </p:sp>
        <p:sp>
          <p:nvSpPr>
            <p:cNvPr id="61" name="TextBox 93"/>
            <p:cNvSpPr txBox="1"/>
            <p:nvPr/>
          </p:nvSpPr>
          <p:spPr>
            <a:xfrm>
              <a:off x="1705145" y="3789347"/>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西藏</a:t>
              </a:r>
            </a:p>
          </p:txBody>
        </p:sp>
        <p:sp>
          <p:nvSpPr>
            <p:cNvPr id="62" name="TextBox 94"/>
            <p:cNvSpPr txBox="1"/>
            <p:nvPr/>
          </p:nvSpPr>
          <p:spPr>
            <a:xfrm>
              <a:off x="2996721" y="3303995"/>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青海</a:t>
              </a:r>
            </a:p>
          </p:txBody>
        </p:sp>
        <p:sp>
          <p:nvSpPr>
            <p:cNvPr id="63" name="TextBox 95"/>
            <p:cNvSpPr txBox="1"/>
            <p:nvPr/>
          </p:nvSpPr>
          <p:spPr>
            <a:xfrm>
              <a:off x="3058893" y="2598341"/>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甘肃</a:t>
              </a:r>
            </a:p>
          </p:txBody>
        </p:sp>
        <p:sp>
          <p:nvSpPr>
            <p:cNvPr id="64" name="TextBox 96"/>
            <p:cNvSpPr txBox="1"/>
            <p:nvPr/>
          </p:nvSpPr>
          <p:spPr>
            <a:xfrm>
              <a:off x="4623129" y="2565899"/>
              <a:ext cx="569387"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内蒙古</a:t>
              </a:r>
            </a:p>
          </p:txBody>
        </p:sp>
        <p:sp>
          <p:nvSpPr>
            <p:cNvPr id="65" name="TextBox 98"/>
            <p:cNvSpPr txBox="1"/>
            <p:nvPr/>
          </p:nvSpPr>
          <p:spPr>
            <a:xfrm>
              <a:off x="4308057" y="3084995"/>
              <a:ext cx="338554" cy="348813"/>
            </a:xfrm>
            <a:prstGeom prst="rect">
              <a:avLst/>
            </a:prstGeom>
            <a:noFill/>
          </p:spPr>
          <p:txBody>
            <a:bodyPr vert="eaVert"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宁夏</a:t>
              </a:r>
            </a:p>
          </p:txBody>
        </p:sp>
        <p:sp>
          <p:nvSpPr>
            <p:cNvPr id="66" name="TextBox 99"/>
            <p:cNvSpPr txBox="1"/>
            <p:nvPr/>
          </p:nvSpPr>
          <p:spPr>
            <a:xfrm>
              <a:off x="3751244" y="4209974"/>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四川</a:t>
              </a:r>
            </a:p>
          </p:txBody>
        </p:sp>
        <p:sp>
          <p:nvSpPr>
            <p:cNvPr id="67" name="TextBox 100"/>
            <p:cNvSpPr txBox="1"/>
            <p:nvPr/>
          </p:nvSpPr>
          <p:spPr>
            <a:xfrm>
              <a:off x="3472712" y="5183814"/>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云南</a:t>
              </a:r>
            </a:p>
          </p:txBody>
        </p:sp>
        <p:sp>
          <p:nvSpPr>
            <p:cNvPr id="68" name="TextBox 101"/>
            <p:cNvSpPr txBox="1"/>
            <p:nvPr/>
          </p:nvSpPr>
          <p:spPr>
            <a:xfrm>
              <a:off x="4626732" y="6063452"/>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海南</a:t>
              </a:r>
            </a:p>
          </p:txBody>
        </p:sp>
        <p:sp>
          <p:nvSpPr>
            <p:cNvPr id="69" name="TextBox 102"/>
            <p:cNvSpPr txBox="1"/>
            <p:nvPr/>
          </p:nvSpPr>
          <p:spPr>
            <a:xfrm>
              <a:off x="4530936" y="5339298"/>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广西</a:t>
              </a:r>
            </a:p>
          </p:txBody>
        </p:sp>
        <p:sp>
          <p:nvSpPr>
            <p:cNvPr id="70" name="TextBox 103"/>
            <p:cNvSpPr txBox="1"/>
            <p:nvPr/>
          </p:nvSpPr>
          <p:spPr>
            <a:xfrm>
              <a:off x="4296544" y="4878998"/>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贵州</a:t>
              </a:r>
            </a:p>
          </p:txBody>
        </p:sp>
        <p:sp>
          <p:nvSpPr>
            <p:cNvPr id="71" name="TextBox 104"/>
            <p:cNvSpPr txBox="1"/>
            <p:nvPr/>
          </p:nvSpPr>
          <p:spPr>
            <a:xfrm>
              <a:off x="4361224" y="4372895"/>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重庆</a:t>
              </a:r>
            </a:p>
          </p:txBody>
        </p:sp>
        <p:sp>
          <p:nvSpPr>
            <p:cNvPr id="72" name="TextBox 105"/>
            <p:cNvSpPr txBox="1"/>
            <p:nvPr/>
          </p:nvSpPr>
          <p:spPr>
            <a:xfrm>
              <a:off x="4550212" y="3706684"/>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陕西</a:t>
              </a:r>
            </a:p>
          </p:txBody>
        </p:sp>
        <p:sp>
          <p:nvSpPr>
            <p:cNvPr id="73" name="TextBox 106"/>
            <p:cNvSpPr txBox="1"/>
            <p:nvPr/>
          </p:nvSpPr>
          <p:spPr>
            <a:xfrm>
              <a:off x="4987406" y="3166761"/>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山西</a:t>
              </a:r>
            </a:p>
          </p:txBody>
        </p:sp>
        <p:sp>
          <p:nvSpPr>
            <p:cNvPr id="74" name="TextBox 107"/>
            <p:cNvSpPr txBox="1"/>
            <p:nvPr/>
          </p:nvSpPr>
          <p:spPr>
            <a:xfrm>
              <a:off x="6638845" y="1413988"/>
              <a:ext cx="569387"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黑龙江</a:t>
              </a:r>
            </a:p>
          </p:txBody>
        </p:sp>
        <p:sp>
          <p:nvSpPr>
            <p:cNvPr id="75" name="TextBox 108"/>
            <p:cNvSpPr txBox="1"/>
            <p:nvPr/>
          </p:nvSpPr>
          <p:spPr>
            <a:xfrm>
              <a:off x="6543300" y="1981200"/>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吉林</a:t>
              </a:r>
            </a:p>
          </p:txBody>
        </p:sp>
        <p:sp>
          <p:nvSpPr>
            <p:cNvPr id="76" name="TextBox 109"/>
            <p:cNvSpPr txBox="1"/>
            <p:nvPr/>
          </p:nvSpPr>
          <p:spPr>
            <a:xfrm>
              <a:off x="6286719" y="2414597"/>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辽宁</a:t>
              </a:r>
            </a:p>
          </p:txBody>
        </p:sp>
        <p:sp>
          <p:nvSpPr>
            <p:cNvPr id="77" name="TextBox 110"/>
            <p:cNvSpPr txBox="1"/>
            <p:nvPr/>
          </p:nvSpPr>
          <p:spPr>
            <a:xfrm>
              <a:off x="5383757" y="2983140"/>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河北</a:t>
              </a:r>
            </a:p>
          </p:txBody>
        </p:sp>
        <p:sp>
          <p:nvSpPr>
            <p:cNvPr id="78" name="TextBox 111"/>
            <p:cNvSpPr txBox="1"/>
            <p:nvPr/>
          </p:nvSpPr>
          <p:spPr>
            <a:xfrm>
              <a:off x="5737703" y="3279135"/>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山东</a:t>
              </a:r>
            </a:p>
          </p:txBody>
        </p:sp>
        <p:sp>
          <p:nvSpPr>
            <p:cNvPr id="79" name="TextBox 112"/>
            <p:cNvSpPr txBox="1"/>
            <p:nvPr/>
          </p:nvSpPr>
          <p:spPr>
            <a:xfrm>
              <a:off x="5142203" y="3719840"/>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河南</a:t>
              </a:r>
            </a:p>
          </p:txBody>
        </p:sp>
        <p:sp>
          <p:nvSpPr>
            <p:cNvPr id="80" name="TextBox 113"/>
            <p:cNvSpPr txBox="1"/>
            <p:nvPr/>
          </p:nvSpPr>
          <p:spPr>
            <a:xfrm>
              <a:off x="5052915" y="4184038"/>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湖北</a:t>
              </a:r>
            </a:p>
          </p:txBody>
        </p:sp>
        <p:sp>
          <p:nvSpPr>
            <p:cNvPr id="81" name="TextBox 114"/>
            <p:cNvSpPr txBox="1"/>
            <p:nvPr/>
          </p:nvSpPr>
          <p:spPr>
            <a:xfrm>
              <a:off x="4954679" y="4699419"/>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湖南</a:t>
              </a:r>
            </a:p>
          </p:txBody>
        </p:sp>
        <p:sp>
          <p:nvSpPr>
            <p:cNvPr id="82" name="TextBox 115"/>
            <p:cNvSpPr txBox="1"/>
            <p:nvPr/>
          </p:nvSpPr>
          <p:spPr>
            <a:xfrm>
              <a:off x="5250513" y="5326870"/>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广东</a:t>
              </a:r>
            </a:p>
          </p:txBody>
        </p:sp>
        <p:sp>
          <p:nvSpPr>
            <p:cNvPr id="83" name="TextBox 116"/>
            <p:cNvSpPr txBox="1"/>
            <p:nvPr/>
          </p:nvSpPr>
          <p:spPr>
            <a:xfrm>
              <a:off x="5484737" y="4697066"/>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江西</a:t>
              </a:r>
            </a:p>
          </p:txBody>
        </p:sp>
        <p:sp>
          <p:nvSpPr>
            <p:cNvPr id="84" name="TextBox 117"/>
            <p:cNvSpPr txBox="1"/>
            <p:nvPr/>
          </p:nvSpPr>
          <p:spPr>
            <a:xfrm>
              <a:off x="5856233" y="4937594"/>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福建</a:t>
              </a:r>
            </a:p>
          </p:txBody>
        </p:sp>
        <p:sp>
          <p:nvSpPr>
            <p:cNvPr id="85" name="TextBox 118"/>
            <p:cNvSpPr txBox="1"/>
            <p:nvPr/>
          </p:nvSpPr>
          <p:spPr>
            <a:xfrm>
              <a:off x="5684640" y="4087610"/>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安徽</a:t>
              </a:r>
            </a:p>
          </p:txBody>
        </p:sp>
        <p:sp>
          <p:nvSpPr>
            <p:cNvPr id="86" name="TextBox 119"/>
            <p:cNvSpPr txBox="1"/>
            <p:nvPr/>
          </p:nvSpPr>
          <p:spPr>
            <a:xfrm>
              <a:off x="5925883" y="3712536"/>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江苏</a:t>
              </a:r>
            </a:p>
          </p:txBody>
        </p:sp>
        <p:sp>
          <p:nvSpPr>
            <p:cNvPr id="87" name="TextBox 120"/>
            <p:cNvSpPr txBox="1"/>
            <p:nvPr/>
          </p:nvSpPr>
          <p:spPr>
            <a:xfrm>
              <a:off x="6076807" y="4409396"/>
              <a:ext cx="441146" cy="246221"/>
            </a:xfrm>
            <a:prstGeom prst="rect">
              <a:avLst/>
            </a:prstGeom>
            <a:noFill/>
          </p:spPr>
          <p:txBody>
            <a:bodyPr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浙江</a:t>
              </a:r>
            </a:p>
          </p:txBody>
        </p:sp>
        <p:sp>
          <p:nvSpPr>
            <p:cNvPr id="88" name="TextBox 121"/>
            <p:cNvSpPr txBox="1"/>
            <p:nvPr/>
          </p:nvSpPr>
          <p:spPr>
            <a:xfrm>
              <a:off x="5589484" y="5627366"/>
              <a:ext cx="441146" cy="246221"/>
            </a:xfrm>
            <a:prstGeom prst="rect">
              <a:avLst/>
            </a:prstGeom>
            <a:noFill/>
          </p:spPr>
          <p:txBody>
            <a:bodyPr wrap="none" rtlCol="0">
              <a:spAutoFit/>
            </a:bodyPr>
            <a:lstStyle/>
            <a:p>
              <a:r>
                <a:rPr lang="zh-CN" altLang="en-US" sz="1000" dirty="0">
                  <a:solidFill>
                    <a:srgbClr val="0070BC"/>
                  </a:solidFill>
                  <a:latin typeface="微软雅黑" panose="020B0503020204020204" pitchFamily="34" charset="-122"/>
                  <a:ea typeface="微软雅黑" panose="020B0503020204020204" pitchFamily="34" charset="-122"/>
                </a:rPr>
                <a:t>香港</a:t>
              </a:r>
            </a:p>
          </p:txBody>
        </p:sp>
        <p:sp>
          <p:nvSpPr>
            <p:cNvPr id="89" name="TextBox 122"/>
            <p:cNvSpPr txBox="1"/>
            <p:nvPr/>
          </p:nvSpPr>
          <p:spPr>
            <a:xfrm>
              <a:off x="6367028" y="5163584"/>
              <a:ext cx="338554" cy="348813"/>
            </a:xfrm>
            <a:prstGeom prst="rect">
              <a:avLst/>
            </a:prstGeom>
            <a:noFill/>
          </p:spPr>
          <p:txBody>
            <a:bodyPr vert="eaVert" wrap="none" rtlCol="0">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台湾</a:t>
              </a:r>
            </a:p>
          </p:txBody>
        </p:sp>
        <p:sp>
          <p:nvSpPr>
            <p:cNvPr id="90" name="TextBox 123"/>
            <p:cNvSpPr txBox="1"/>
            <p:nvPr/>
          </p:nvSpPr>
          <p:spPr>
            <a:xfrm>
              <a:off x="5234980" y="5748546"/>
              <a:ext cx="441146" cy="246221"/>
            </a:xfrm>
            <a:prstGeom prst="rect">
              <a:avLst/>
            </a:prstGeom>
            <a:noFill/>
          </p:spPr>
          <p:txBody>
            <a:bodyPr wrap="none" rtlCol="0">
              <a:spAutoFit/>
            </a:bodyPr>
            <a:lstStyle/>
            <a:p>
              <a:r>
                <a:rPr lang="zh-CN" altLang="en-US" sz="1000" dirty="0">
                  <a:solidFill>
                    <a:srgbClr val="0070BC"/>
                  </a:solidFill>
                  <a:latin typeface="微软雅黑" panose="020B0503020204020204" pitchFamily="34" charset="-122"/>
                  <a:ea typeface="微软雅黑" panose="020B0503020204020204" pitchFamily="34" charset="-122"/>
                </a:rPr>
                <a:t>澳门</a:t>
              </a:r>
            </a:p>
          </p:txBody>
        </p:sp>
        <p:sp>
          <p:nvSpPr>
            <p:cNvPr id="91" name="TextBox 124"/>
            <p:cNvSpPr txBox="1"/>
            <p:nvPr/>
          </p:nvSpPr>
          <p:spPr>
            <a:xfrm>
              <a:off x="6460803" y="4024278"/>
              <a:ext cx="441146" cy="246221"/>
            </a:xfrm>
            <a:prstGeom prst="rect">
              <a:avLst/>
            </a:prstGeom>
            <a:noFill/>
          </p:spPr>
          <p:txBody>
            <a:bodyPr wrap="none" rtlCol="0">
              <a:spAutoFit/>
            </a:bodyPr>
            <a:lstStyle/>
            <a:p>
              <a:r>
                <a:rPr lang="zh-CN" altLang="en-US" sz="1000" dirty="0">
                  <a:solidFill>
                    <a:srgbClr val="0070BC"/>
                  </a:solidFill>
                  <a:latin typeface="微软雅黑" panose="020B0503020204020204" pitchFamily="34" charset="-122"/>
                  <a:ea typeface="微软雅黑" panose="020B0503020204020204" pitchFamily="34" charset="-122"/>
                </a:rPr>
                <a:t>上海</a:t>
              </a:r>
            </a:p>
          </p:txBody>
        </p:sp>
        <p:sp>
          <p:nvSpPr>
            <p:cNvPr id="92" name="TextBox 125"/>
            <p:cNvSpPr txBox="1"/>
            <p:nvPr/>
          </p:nvSpPr>
          <p:spPr>
            <a:xfrm>
              <a:off x="5623379" y="2839065"/>
              <a:ext cx="441146" cy="246221"/>
            </a:xfrm>
            <a:prstGeom prst="rect">
              <a:avLst/>
            </a:prstGeom>
            <a:noFill/>
          </p:spPr>
          <p:txBody>
            <a:bodyPr wrap="none" rtlCol="0">
              <a:spAutoFit/>
            </a:bodyPr>
            <a:lstStyle/>
            <a:p>
              <a:r>
                <a:rPr lang="zh-CN" altLang="en-US" sz="1000" dirty="0">
                  <a:solidFill>
                    <a:srgbClr val="0070BC"/>
                  </a:solidFill>
                  <a:latin typeface="微软雅黑" panose="020B0503020204020204" pitchFamily="34" charset="-122"/>
                  <a:ea typeface="微软雅黑" panose="020B0503020204020204" pitchFamily="34" charset="-122"/>
                </a:rPr>
                <a:t>天津</a:t>
              </a:r>
            </a:p>
          </p:txBody>
        </p:sp>
        <p:sp>
          <p:nvSpPr>
            <p:cNvPr id="93" name="TextBox 97"/>
            <p:cNvSpPr txBox="1"/>
            <p:nvPr/>
          </p:nvSpPr>
          <p:spPr>
            <a:xfrm>
              <a:off x="6606111" y="4847274"/>
              <a:ext cx="492443" cy="215444"/>
            </a:xfrm>
            <a:prstGeom prst="rect">
              <a:avLst/>
            </a:prstGeom>
            <a:noFill/>
          </p:spPr>
          <p:txBody>
            <a:bodyPr wrap="none" rtlCol="0">
              <a:spAutoFit/>
            </a:bodyPr>
            <a:lstStyle/>
            <a:p>
              <a:r>
                <a:rPr lang="zh-CN" altLang="en-US" sz="800" dirty="0">
                  <a:solidFill>
                    <a:srgbClr val="0070BC"/>
                  </a:solidFill>
                  <a:latin typeface="微软雅黑" panose="020B0503020204020204" pitchFamily="34" charset="-122"/>
                  <a:ea typeface="微软雅黑" panose="020B0503020204020204" pitchFamily="34" charset="-122"/>
                </a:rPr>
                <a:t>钓鱼岛</a:t>
              </a:r>
            </a:p>
          </p:txBody>
        </p:sp>
      </p:grpSp>
      <p:grpSp>
        <p:nvGrpSpPr>
          <p:cNvPr id="94" name="组合 93"/>
          <p:cNvGrpSpPr/>
          <p:nvPr/>
        </p:nvGrpSpPr>
        <p:grpSpPr>
          <a:xfrm>
            <a:off x="5154773" y="2989593"/>
            <a:ext cx="532992" cy="255658"/>
            <a:chOff x="5558154" y="2634755"/>
            <a:chExt cx="551409" cy="261610"/>
          </a:xfrm>
        </p:grpSpPr>
        <p:sp>
          <p:nvSpPr>
            <p:cNvPr id="95" name="五角星 194"/>
            <p:cNvSpPr/>
            <p:nvPr/>
          </p:nvSpPr>
          <p:spPr>
            <a:xfrm>
              <a:off x="5558154" y="2654257"/>
              <a:ext cx="189359" cy="1778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96" name="TextBox 128"/>
            <p:cNvSpPr txBox="1"/>
            <p:nvPr/>
          </p:nvSpPr>
          <p:spPr>
            <a:xfrm>
              <a:off x="5642770" y="2634755"/>
              <a:ext cx="466793" cy="261610"/>
            </a:xfrm>
            <a:prstGeom prst="rect">
              <a:avLst/>
            </a:prstGeom>
            <a:noFill/>
          </p:spPr>
          <p:txBody>
            <a:bodyPr wrap="none" rtlCol="0">
              <a:spAutoFit/>
            </a:bodyPr>
            <a:lstStyle/>
            <a:p>
              <a:r>
                <a:rPr lang="zh-CN" altLang="en-US" sz="1050" b="1" dirty="0">
                  <a:solidFill>
                    <a:srgbClr val="FF0000"/>
                  </a:solidFill>
                  <a:latin typeface="微软雅黑" panose="020B0503020204020204" pitchFamily="34" charset="-122"/>
                  <a:ea typeface="微软雅黑" panose="020B0503020204020204" pitchFamily="34" charset="-122"/>
                </a:rPr>
                <a:t>北京</a:t>
              </a:r>
            </a:p>
          </p:txBody>
        </p:sp>
      </p:grpSp>
      <p:sp>
        <p:nvSpPr>
          <p:cNvPr id="97" name="任意多边形 196"/>
          <p:cNvSpPr/>
          <p:nvPr/>
        </p:nvSpPr>
        <p:spPr>
          <a:xfrm>
            <a:off x="6325871" y="5400361"/>
            <a:ext cx="57151" cy="45719"/>
          </a:xfrm>
          <a:custGeom>
            <a:avLst/>
            <a:gdLst>
              <a:gd name="connsiteX0" fmla="*/ 0 w 57150"/>
              <a:gd name="connsiteY0" fmla="*/ 4888 h 38226"/>
              <a:gd name="connsiteX1" fmla="*/ 23812 w 57150"/>
              <a:gd name="connsiteY1" fmla="*/ 126 h 38226"/>
              <a:gd name="connsiteX2" fmla="*/ 42862 w 57150"/>
              <a:gd name="connsiteY2" fmla="*/ 9651 h 38226"/>
              <a:gd name="connsiteX3" fmla="*/ 57150 w 57150"/>
              <a:gd name="connsiteY3" fmla="*/ 14413 h 38226"/>
              <a:gd name="connsiteX4" fmla="*/ 52387 w 57150"/>
              <a:gd name="connsiteY4" fmla="*/ 28701 h 38226"/>
              <a:gd name="connsiteX5" fmla="*/ 14287 w 57150"/>
              <a:gd name="connsiteY5" fmla="*/ 38226 h 38226"/>
              <a:gd name="connsiteX6" fmla="*/ 0 w 57150"/>
              <a:gd name="connsiteY6" fmla="*/ 4888 h 3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226">
                <a:moveTo>
                  <a:pt x="0" y="4888"/>
                </a:moveTo>
                <a:cubicBezTo>
                  <a:pt x="7937" y="3301"/>
                  <a:pt x="15767" y="-768"/>
                  <a:pt x="23812" y="126"/>
                </a:cubicBezTo>
                <a:cubicBezTo>
                  <a:pt x="30868" y="910"/>
                  <a:pt x="36336" y="6854"/>
                  <a:pt x="42862" y="9651"/>
                </a:cubicBezTo>
                <a:cubicBezTo>
                  <a:pt x="47476" y="11628"/>
                  <a:pt x="52387" y="12826"/>
                  <a:pt x="57150" y="14413"/>
                </a:cubicBezTo>
                <a:cubicBezTo>
                  <a:pt x="55562" y="19176"/>
                  <a:pt x="56776" y="26263"/>
                  <a:pt x="52387" y="28701"/>
                </a:cubicBezTo>
                <a:cubicBezTo>
                  <a:pt x="40944" y="35059"/>
                  <a:pt x="14287" y="38226"/>
                  <a:pt x="14287" y="38226"/>
                </a:cubicBezTo>
                <a:lnTo>
                  <a:pt x="0" y="4888"/>
                </a:lnTo>
                <a:close/>
              </a:path>
            </a:pathLst>
          </a:custGeom>
          <a:solidFill>
            <a:schemeClr val="bg1">
              <a:lumMod val="85000"/>
            </a:schemeClr>
          </a:solidFill>
          <a:ln w="6350">
            <a:noFill/>
          </a:ln>
          <a:effectLst/>
        </p:spPr>
        <p:style>
          <a:lnRef idx="3">
            <a:schemeClr val="lt1"/>
          </a:lnRef>
          <a:fillRef idx="1">
            <a:schemeClr val="accent5"/>
          </a:fillRef>
          <a:effectRef idx="1">
            <a:schemeClr val="accent5"/>
          </a:effectRef>
          <a:fontRef idx="minor">
            <a:schemeClr val="lt1"/>
          </a:fontRef>
        </p:style>
        <p:txBody>
          <a:bodyPr vert="horz" wrap="square" lIns="91440" tIns="648000" rIns="91440" bIns="45720" numCol="1" anchor="t" anchorCtr="0" compatLnSpc="1"/>
          <a:lstStyle/>
          <a:p>
            <a:pPr algn="ctr"/>
            <a:endParaRPr lang="zh-CN" altLang="en-US" sz="4000" b="1" dirty="0">
              <a:ln w="12700">
                <a:solidFill>
                  <a:schemeClr val="tx2">
                    <a:satMod val="155000"/>
                  </a:schemeClr>
                </a:solidFill>
                <a:prstDash val="solid"/>
              </a:ln>
              <a:solidFill>
                <a:schemeClr val="bg2">
                  <a:tint val="85000"/>
                  <a:satMod val="155000"/>
                </a:schemeClr>
              </a:solidFill>
              <a:latin typeface="UKIJ Qolyazma" pitchFamily="18" charset="0"/>
              <a:cs typeface="UKIJ Qolyazma" pitchFamily="18" charset="0"/>
            </a:endParaRPr>
          </a:p>
        </p:txBody>
      </p:sp>
      <p:grpSp>
        <p:nvGrpSpPr>
          <p:cNvPr id="98" name="南海诸岛"/>
          <p:cNvGrpSpPr/>
          <p:nvPr/>
        </p:nvGrpSpPr>
        <p:grpSpPr>
          <a:xfrm>
            <a:off x="6345984" y="5775476"/>
            <a:ext cx="799820" cy="1082946"/>
            <a:chOff x="7235824" y="5383993"/>
            <a:chExt cx="799820" cy="1082946"/>
          </a:xfrm>
        </p:grpSpPr>
        <p:pic>
          <p:nvPicPr>
            <p:cNvPr id="99" name="图片 98"/>
            <p:cNvPicPr>
              <a:picLocks noChangeAspect="1"/>
            </p:cNvPicPr>
            <p:nvPr/>
          </p:nvPicPr>
          <p:blipFill rotWithShape="1">
            <a:blip r:embed="rId4" cstate="print">
              <a:extLst>
                <a:ext uri="{28A0092B-C50C-407E-A947-70E740481C1C}">
                  <a14:useLocalDpi xmlns:a14="http://schemas.microsoft.com/office/drawing/2010/main" val="0"/>
                </a:ext>
              </a:extLst>
            </a:blip>
            <a:srcRect l="13599" t="9599" r="12165" b="7250"/>
            <a:stretch>
              <a:fillRect/>
            </a:stretch>
          </p:blipFill>
          <p:spPr>
            <a:xfrm>
              <a:off x="7235824" y="5383993"/>
              <a:ext cx="749301" cy="1058082"/>
            </a:xfrm>
            <a:prstGeom prst="rect">
              <a:avLst/>
            </a:prstGeom>
          </p:spPr>
        </p:pic>
        <p:sp>
          <p:nvSpPr>
            <p:cNvPr id="100" name="矩形 99"/>
            <p:cNvSpPr/>
            <p:nvPr/>
          </p:nvSpPr>
          <p:spPr>
            <a:xfrm>
              <a:off x="7235824" y="5383993"/>
              <a:ext cx="749301" cy="1058082"/>
            </a:xfrm>
            <a:prstGeom prst="rect">
              <a:avLst/>
            </a:prstGeom>
            <a:noFill/>
            <a:ln w="3175">
              <a:solidFill>
                <a:srgbClr val="4DB3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p:cNvSpPr/>
            <p:nvPr/>
          </p:nvSpPr>
          <p:spPr>
            <a:xfrm>
              <a:off x="7466012" y="6269033"/>
              <a:ext cx="519113" cy="1730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TextBox 56"/>
            <p:cNvSpPr txBox="1"/>
            <p:nvPr/>
          </p:nvSpPr>
          <p:spPr>
            <a:xfrm>
              <a:off x="7440609" y="6251495"/>
              <a:ext cx="595035" cy="215444"/>
            </a:xfrm>
            <a:prstGeom prst="rect">
              <a:avLst/>
            </a:prstGeom>
            <a:noFill/>
          </p:spPr>
          <p:txBody>
            <a:bodyPr wrap="none" rtlCol="0">
              <a:spAutoFit/>
            </a:bodyPr>
            <a:lstStyle/>
            <a:p>
              <a:r>
                <a:rPr lang="zh-CN" altLang="en-US" sz="800" dirty="0">
                  <a:solidFill>
                    <a:schemeClr val="bg1"/>
                  </a:solidFill>
                  <a:latin typeface="微软雅黑" panose="020B0503020204020204" pitchFamily="34" charset="-122"/>
                  <a:ea typeface="微软雅黑" panose="020B0503020204020204" pitchFamily="34" charset="-122"/>
                </a:rPr>
                <a:t>南海诸岛</a:t>
              </a:r>
            </a:p>
          </p:txBody>
        </p:sp>
      </p:grpSp>
      <p:pic>
        <p:nvPicPr>
          <p:cNvPr id="103" name="图片 10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04"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10</a:t>
            </a:fld>
            <a:endParaRPr lang="zh-CN" altLang="en-US" sz="2400" dirty="0">
              <a:solidFill>
                <a:srgbClr val="FF0000"/>
              </a:solidFill>
            </a:endParaRPr>
          </a:p>
        </p:txBody>
      </p:sp>
      <p:sp>
        <p:nvSpPr>
          <p:cNvPr id="5" name="文本框 4"/>
          <p:cNvSpPr txBox="1"/>
          <p:nvPr/>
        </p:nvSpPr>
        <p:spPr>
          <a:xfrm>
            <a:off x="1396786" y="4250159"/>
            <a:ext cx="1953949" cy="584775"/>
          </a:xfrm>
          <a:prstGeom prst="rect">
            <a:avLst/>
          </a:prstGeom>
          <a:noFill/>
        </p:spPr>
        <p:txBody>
          <a:bodyPr wrap="square" rtlCol="0">
            <a:spAutoFit/>
          </a:bodyPr>
          <a:lstStyle/>
          <a:p>
            <a:r>
              <a:rPr lang="zh-CN" altLang="en-US" sz="1600" dirty="0">
                <a:solidFill>
                  <a:srgbClr val="FF0000"/>
                </a:solidFill>
                <a:latin typeface="华文新魏" panose="02010800040101010101" pitchFamily="2" charset="-122"/>
                <a:ea typeface="华文新魏" panose="02010800040101010101" pitchFamily="2" charset="-122"/>
                <a:sym typeface="+mn-ea"/>
              </a:rPr>
              <a:t>集约化养殖：</a:t>
            </a:r>
            <a:endParaRPr lang="en-US" altLang="zh-CN" sz="1600" dirty="0">
              <a:solidFill>
                <a:srgbClr val="FF0000"/>
              </a:solidFill>
              <a:latin typeface="华文新魏" panose="02010800040101010101" pitchFamily="2" charset="-122"/>
              <a:ea typeface="华文新魏" panose="02010800040101010101" pitchFamily="2" charset="-122"/>
              <a:sym typeface="+mn-ea"/>
            </a:endParaRPr>
          </a:p>
          <a:p>
            <a:r>
              <a:rPr lang="zh-CN" altLang="en-US" sz="1600" dirty="0">
                <a:solidFill>
                  <a:srgbClr val="FF0000"/>
                </a:solidFill>
                <a:latin typeface="华文新魏" panose="02010800040101010101" pitchFamily="2" charset="-122"/>
                <a:ea typeface="华文新魏" panose="02010800040101010101" pitchFamily="2" charset="-122"/>
                <a:sym typeface="+mn-ea"/>
              </a:rPr>
              <a:t>绵阳</a:t>
            </a:r>
            <a:r>
              <a:rPr lang="en-US" altLang="zh-CN" sz="1600" dirty="0">
                <a:solidFill>
                  <a:srgbClr val="FF0000"/>
                </a:solidFill>
                <a:latin typeface="华文新魏" panose="02010800040101010101" pitchFamily="2" charset="-122"/>
                <a:ea typeface="华文新魏" panose="02010800040101010101" pitchFamily="2" charset="-122"/>
                <a:sym typeface="+mn-ea"/>
              </a:rPr>
              <a:t>(MY)</a:t>
            </a:r>
            <a:r>
              <a:rPr lang="zh-CN" altLang="en-US" sz="1600" dirty="0">
                <a:solidFill>
                  <a:srgbClr val="FF0000"/>
                </a:solidFill>
                <a:latin typeface="华文新魏" panose="02010800040101010101" pitchFamily="2" charset="-122"/>
                <a:ea typeface="华文新魏" panose="02010800040101010101" pitchFamily="2" charset="-122"/>
                <a:sym typeface="+mn-ea"/>
              </a:rPr>
              <a:t>麻鸭</a:t>
            </a:r>
            <a:endParaRPr lang="zh-CN" altLang="en-US" sz="1600" dirty="0">
              <a:solidFill>
                <a:srgbClr val="FF0000"/>
              </a:solidFill>
              <a:latin typeface="华文新魏" panose="02010800040101010101" pitchFamily="2" charset="-122"/>
              <a:ea typeface="华文新魏" panose="02010800040101010101" pitchFamily="2" charset="-122"/>
            </a:endParaRPr>
          </a:p>
        </p:txBody>
      </p:sp>
      <p:sp>
        <p:nvSpPr>
          <p:cNvPr id="7" name="文本框 6">
            <a:extLst>
              <a:ext uri="{FF2B5EF4-FFF2-40B4-BE49-F238E27FC236}">
                <a16:creationId xmlns:a16="http://schemas.microsoft.com/office/drawing/2014/main" id="{A1D0ACE0-3D43-CC5D-BD56-77B44BD2C739}"/>
              </a:ext>
            </a:extLst>
          </p:cNvPr>
          <p:cNvSpPr txBox="1"/>
          <p:nvPr/>
        </p:nvSpPr>
        <p:spPr>
          <a:xfrm>
            <a:off x="4307834" y="4544636"/>
            <a:ext cx="1698165" cy="523220"/>
          </a:xfrm>
          <a:prstGeom prst="rect">
            <a:avLst/>
          </a:prstGeom>
          <a:noFill/>
        </p:spPr>
        <p:txBody>
          <a:bodyPr wrap="square">
            <a:spAutoFit/>
          </a:bodyPr>
          <a:lstStyle/>
          <a:p>
            <a:r>
              <a:rPr lang="zh-CN" altLang="en-US" sz="1400" dirty="0">
                <a:solidFill>
                  <a:srgbClr val="FF0000"/>
                </a:solidFill>
                <a:latin typeface="华文新魏" panose="02010800040101010101" pitchFamily="2" charset="-122"/>
                <a:ea typeface="华文新魏" panose="02010800040101010101" pitchFamily="2" charset="-122"/>
              </a:rPr>
              <a:t>庭院放养：</a:t>
            </a:r>
            <a:endParaRPr lang="en-US" altLang="zh-CN" sz="1400" dirty="0">
              <a:solidFill>
                <a:srgbClr val="FF0000"/>
              </a:solidFill>
              <a:latin typeface="华文新魏" panose="02010800040101010101" pitchFamily="2" charset="-122"/>
              <a:ea typeface="华文新魏" panose="02010800040101010101" pitchFamily="2" charset="-122"/>
            </a:endParaRPr>
          </a:p>
          <a:p>
            <a:r>
              <a:rPr lang="zh-CN" altLang="en-US" sz="1400" dirty="0">
                <a:solidFill>
                  <a:srgbClr val="FF0000"/>
                </a:solidFill>
                <a:latin typeface="华文新魏" panose="02010800040101010101" pitchFamily="2" charset="-122"/>
                <a:ea typeface="华文新魏" panose="02010800040101010101" pitchFamily="2" charset="-122"/>
              </a:rPr>
              <a:t>六安</a:t>
            </a:r>
            <a:r>
              <a:rPr lang="en-US" altLang="zh-CN" sz="1400" dirty="0">
                <a:solidFill>
                  <a:srgbClr val="FF0000"/>
                </a:solidFill>
                <a:latin typeface="华文新魏" panose="02010800040101010101" pitchFamily="2" charset="-122"/>
                <a:ea typeface="华文新魏" panose="02010800040101010101" pitchFamily="2" charset="-122"/>
              </a:rPr>
              <a:t>(LA)</a:t>
            </a:r>
            <a:r>
              <a:rPr lang="zh-CN" altLang="en-US" sz="1400" dirty="0">
                <a:solidFill>
                  <a:srgbClr val="FF0000"/>
                </a:solidFill>
                <a:latin typeface="华文新魏" panose="02010800040101010101" pitchFamily="2" charset="-122"/>
                <a:ea typeface="华文新魏" panose="02010800040101010101" pitchFamily="2" charset="-122"/>
              </a:rPr>
              <a:t>皖西白鹅</a:t>
            </a:r>
            <a:endParaRPr lang="en-US" altLang="zh-CN" sz="1400" dirty="0">
              <a:solidFill>
                <a:srgbClr val="FF0000"/>
              </a:solidFill>
              <a:latin typeface="华文新魏" panose="02010800040101010101" pitchFamily="2" charset="-122"/>
              <a:ea typeface="华文新魏" panose="02010800040101010101" pitchFamily="2" charset="-122"/>
            </a:endParaRPr>
          </a:p>
        </p:txBody>
      </p:sp>
      <p:sp>
        <p:nvSpPr>
          <p:cNvPr id="9" name="文本框 8">
            <a:extLst>
              <a:ext uri="{FF2B5EF4-FFF2-40B4-BE49-F238E27FC236}">
                <a16:creationId xmlns:a16="http://schemas.microsoft.com/office/drawing/2014/main" id="{F378D574-4695-2C57-CB34-E12F9C2B688D}"/>
              </a:ext>
            </a:extLst>
          </p:cNvPr>
          <p:cNvSpPr txBox="1"/>
          <p:nvPr/>
        </p:nvSpPr>
        <p:spPr>
          <a:xfrm>
            <a:off x="5022586" y="2096586"/>
            <a:ext cx="1958756" cy="523220"/>
          </a:xfrm>
          <a:prstGeom prst="rect">
            <a:avLst/>
          </a:prstGeom>
          <a:noFill/>
        </p:spPr>
        <p:txBody>
          <a:bodyPr wrap="square">
            <a:spAutoFit/>
          </a:bodyPr>
          <a:lstStyle/>
          <a:p>
            <a:r>
              <a:rPr lang="zh-CN" altLang="en-US" sz="1400" dirty="0">
                <a:solidFill>
                  <a:srgbClr val="FF0000"/>
                </a:solidFill>
                <a:latin typeface="华文新魏" panose="02010800040101010101" pitchFamily="2" charset="-122"/>
                <a:ea typeface="华文新魏" panose="02010800040101010101" pitchFamily="2" charset="-122"/>
                <a:sym typeface="+mn-ea"/>
              </a:rPr>
              <a:t>野外</a:t>
            </a:r>
            <a:r>
              <a:rPr lang="zh-CN" altLang="en-US" sz="1400" dirty="0">
                <a:solidFill>
                  <a:srgbClr val="FF0000"/>
                </a:solidFill>
                <a:latin typeface="华文新魏" panose="02010800040101010101" pitchFamily="2" charset="-122"/>
                <a:ea typeface="华文新魏" panose="02010800040101010101" pitchFamily="2" charset="-122"/>
              </a:rPr>
              <a:t>放养</a:t>
            </a:r>
            <a:r>
              <a:rPr lang="zh-CN" altLang="en-US" sz="1400" dirty="0">
                <a:solidFill>
                  <a:srgbClr val="FF0000"/>
                </a:solidFill>
                <a:latin typeface="华文新魏" panose="02010800040101010101" pitchFamily="2" charset="-122"/>
                <a:ea typeface="华文新魏" panose="02010800040101010101" pitchFamily="2" charset="-122"/>
                <a:sym typeface="+mn-ea"/>
              </a:rPr>
              <a:t>：</a:t>
            </a:r>
            <a:endParaRPr lang="en-US" altLang="zh-CN" sz="1400" dirty="0">
              <a:solidFill>
                <a:srgbClr val="FF0000"/>
              </a:solidFill>
              <a:latin typeface="华文新魏" panose="02010800040101010101" pitchFamily="2" charset="-122"/>
              <a:ea typeface="华文新魏" panose="02010800040101010101" pitchFamily="2" charset="-122"/>
              <a:sym typeface="+mn-ea"/>
            </a:endParaRPr>
          </a:p>
          <a:p>
            <a:r>
              <a:rPr lang="zh-CN" altLang="en-US" sz="1400" dirty="0">
                <a:solidFill>
                  <a:srgbClr val="FF0000"/>
                </a:solidFill>
                <a:latin typeface="华文新魏" panose="02010800040101010101" pitchFamily="2" charset="-122"/>
                <a:ea typeface="华文新魏" panose="02010800040101010101" pitchFamily="2" charset="-122"/>
                <a:sym typeface="+mn-ea"/>
              </a:rPr>
              <a:t>大庆（</a:t>
            </a:r>
            <a:r>
              <a:rPr lang="en-US" altLang="zh-CN" sz="1400" dirty="0">
                <a:solidFill>
                  <a:srgbClr val="FF0000"/>
                </a:solidFill>
                <a:latin typeface="华文新魏" panose="02010800040101010101" pitchFamily="2" charset="-122"/>
                <a:ea typeface="华文新魏" panose="02010800040101010101" pitchFamily="2" charset="-122"/>
                <a:sym typeface="+mn-ea"/>
              </a:rPr>
              <a:t>DQ</a:t>
            </a:r>
            <a:r>
              <a:rPr lang="zh-CN" altLang="en-US" sz="1400" dirty="0">
                <a:solidFill>
                  <a:srgbClr val="FF0000"/>
                </a:solidFill>
                <a:latin typeface="华文新魏" panose="02010800040101010101" pitchFamily="2" charset="-122"/>
                <a:ea typeface="华文新魏" panose="02010800040101010101" pitchFamily="2" charset="-122"/>
                <a:sym typeface="+mn-ea"/>
              </a:rPr>
              <a:t>）家养鸿雁</a:t>
            </a:r>
            <a:endParaRPr lang="en-US" altLang="zh-CN" sz="1400" dirty="0">
              <a:solidFill>
                <a:srgbClr val="FF0000"/>
              </a:solidFill>
              <a:latin typeface="华文新魏" panose="02010800040101010101" pitchFamily="2" charset="-122"/>
              <a:ea typeface="华文新魏" panose="02010800040101010101" pitchFamily="2" charset="-122"/>
              <a:sym typeface="+mn-ea"/>
            </a:endParaRPr>
          </a:p>
        </p:txBody>
      </p:sp>
      <p:pic>
        <p:nvPicPr>
          <p:cNvPr id="16" name="图片 15">
            <a:extLst>
              <a:ext uri="{FF2B5EF4-FFF2-40B4-BE49-F238E27FC236}">
                <a16:creationId xmlns:a16="http://schemas.microsoft.com/office/drawing/2014/main" id="{C26B3987-6447-76BE-CD88-B9D993BFD257}"/>
              </a:ext>
            </a:extLst>
          </p:cNvPr>
          <p:cNvPicPr>
            <a:picLocks noChangeAspect="1"/>
          </p:cNvPicPr>
          <p:nvPr/>
        </p:nvPicPr>
        <p:blipFill>
          <a:blip r:embed="rId6"/>
          <a:stretch>
            <a:fillRect/>
          </a:stretch>
        </p:blipFill>
        <p:spPr>
          <a:xfrm>
            <a:off x="7351698" y="2119750"/>
            <a:ext cx="4500312" cy="3090047"/>
          </a:xfrm>
          <a:prstGeom prst="rect">
            <a:avLst/>
          </a:prstGeom>
        </p:spPr>
      </p:pic>
      <p:sp>
        <p:nvSpPr>
          <p:cNvPr id="20" name="文本框 1"/>
          <p:cNvSpPr txBox="1">
            <a:spLocks noChangeArrowheads="1"/>
          </p:cNvSpPr>
          <p:nvPr/>
        </p:nvSpPr>
        <p:spPr bwMode="auto">
          <a:xfrm>
            <a:off x="621734" y="724260"/>
            <a:ext cx="3979133"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dist">
              <a:lnSpc>
                <a:spcPct val="150000"/>
              </a:lnSpc>
            </a:pPr>
            <a:r>
              <a:rPr lang="zh-CN" altLang="en-US"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不同养殖模式水禽大肠杆菌</a:t>
            </a:r>
            <a:endParaRPr lang="en-US" altLang="zh-CN"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dist">
              <a:lnSpc>
                <a:spcPct val="150000"/>
              </a:lnSpc>
            </a:pPr>
            <a:r>
              <a:rPr lang="zh-CN" altLang="en-US"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头孢类耐药性调查与分析</a:t>
            </a:r>
            <a:endPar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5" name="文本框 54">
            <a:extLst>
              <a:ext uri="{FF2B5EF4-FFF2-40B4-BE49-F238E27FC236}">
                <a16:creationId xmlns:a16="http://schemas.microsoft.com/office/drawing/2014/main" id="{B42A3CFB-8C3F-D41F-FED5-A2AB1EEC1CC8}"/>
              </a:ext>
            </a:extLst>
          </p:cNvPr>
          <p:cNvSpPr txBox="1"/>
          <p:nvPr/>
        </p:nvSpPr>
        <p:spPr>
          <a:xfrm>
            <a:off x="7955639" y="1270460"/>
            <a:ext cx="3531511" cy="707886"/>
          </a:xfrm>
          <a:prstGeom prst="rect">
            <a:avLst/>
          </a:prstGeom>
          <a:noFill/>
        </p:spPr>
        <p:txBody>
          <a:bodyPr wrap="square">
            <a:spAutoFit/>
          </a:bodyPr>
          <a:lstStyle/>
          <a:p>
            <a:pPr algn="dist"/>
            <a:r>
              <a:rPr lang="zh-CN" altLang="en-US" sz="2000"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集约化养殖规模的不断扩大</a:t>
            </a:r>
            <a:endParaRPr lang="en-US" altLang="zh-CN" sz="2000"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dist"/>
            <a:r>
              <a:rPr lang="zh-CN" altLang="en-US" sz="2000" b="1" noProof="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可加速耐药性的传播速度</a:t>
            </a:r>
            <a:endParaRPr lang="zh-CN" altLang="en-US" sz="2000" dirty="0">
              <a:solidFill>
                <a:srgbClr val="C00000"/>
              </a:solidFill>
            </a:endParaRPr>
          </a:p>
        </p:txBody>
      </p:sp>
      <p:sp>
        <p:nvSpPr>
          <p:cNvPr id="110" name="文本框 109">
            <a:extLst>
              <a:ext uri="{FF2B5EF4-FFF2-40B4-BE49-F238E27FC236}">
                <a16:creationId xmlns:a16="http://schemas.microsoft.com/office/drawing/2014/main" id="{B7224D97-CA0F-A7DE-8748-35792153365F}"/>
              </a:ext>
            </a:extLst>
          </p:cNvPr>
          <p:cNvSpPr txBox="1"/>
          <p:nvPr/>
        </p:nvSpPr>
        <p:spPr>
          <a:xfrm>
            <a:off x="7339315" y="5128386"/>
            <a:ext cx="4808909" cy="707886"/>
          </a:xfrm>
          <a:prstGeom prst="rect">
            <a:avLst/>
          </a:prstGeom>
          <a:noFill/>
        </p:spPr>
        <p:txBody>
          <a:bodyPr wrap="square">
            <a:spAutoFit/>
          </a:bodyPr>
          <a:lstStyle/>
          <a:p>
            <a:pPr algn="dist"/>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集约化养殖所造成的高强度抗生素筛选压力，促进了耐药质粒的接合传递的速度</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1AA6ABB4-39E4-385C-7963-8620E3FBB450}"/>
              </a:ext>
            </a:extLst>
          </p:cNvPr>
          <p:cNvSpPr txBox="1"/>
          <p:nvPr/>
        </p:nvSpPr>
        <p:spPr>
          <a:xfrm>
            <a:off x="-81865" y="6541999"/>
            <a:ext cx="8685797" cy="276999"/>
          </a:xfrm>
          <a:prstGeom prst="rect">
            <a:avLst/>
          </a:prstGeom>
          <a:noFill/>
        </p:spPr>
        <p:txBody>
          <a:bodyPr wrap="square">
            <a:spAutoFit/>
          </a:bodyPr>
          <a:lstStyle/>
          <a:p>
            <a:pPr algn="just">
              <a:spcBef>
                <a:spcPts val="600"/>
              </a:spcBef>
              <a:spcAft>
                <a:spcPts val="300"/>
              </a:spcAft>
            </a:pPr>
            <a:r>
              <a:rPr lang="en-US" altLang="zh-CN" sz="1200" kern="0" dirty="0" err="1">
                <a:solidFill>
                  <a:srgbClr val="002060"/>
                </a:solidFill>
                <a:effectLst/>
                <a:latin typeface="Arial" panose="020B0604020202020204" pitchFamily="34" charset="0"/>
                <a:ea typeface="宋体" panose="02010600030101010101" pitchFamily="2" charset="-122"/>
              </a:rPr>
              <a:t>Shaqiu</a:t>
            </a:r>
            <a:r>
              <a:rPr lang="en-US" altLang="zh-CN" sz="1200" kern="0" dirty="0">
                <a:solidFill>
                  <a:srgbClr val="002060"/>
                </a:solidFill>
                <a:effectLst/>
                <a:latin typeface="Arial" panose="020B0604020202020204" pitchFamily="34" charset="0"/>
                <a:ea typeface="宋体" panose="02010600030101010101" pitchFamily="2" charset="-122"/>
              </a:rPr>
              <a:t> Zhang…Anchun Cheng*. Poultry Science. </a:t>
            </a:r>
            <a:r>
              <a:rPr lang="en-US" altLang="zh-CN" sz="1200" kern="0" dirty="0">
                <a:solidFill>
                  <a:srgbClr val="C00000"/>
                </a:solidFill>
                <a:effectLst/>
                <a:latin typeface="Arial" panose="020B0604020202020204" pitchFamily="34" charset="0"/>
                <a:ea typeface="宋体" panose="02010600030101010101" pitchFamily="2" charset="-122"/>
              </a:rPr>
              <a:t>2023</a:t>
            </a:r>
            <a:r>
              <a:rPr lang="en-US" altLang="zh-CN" sz="1200" kern="0" dirty="0">
                <a:solidFill>
                  <a:srgbClr val="002060"/>
                </a:solidFill>
                <a:effectLst/>
                <a:latin typeface="Arial" panose="020B0604020202020204" pitchFamily="34" charset="0"/>
                <a:ea typeface="宋体" panose="02010600030101010101" pitchFamily="2" charset="-122"/>
              </a:rPr>
              <a:t> ,102(10):102929</a:t>
            </a:r>
            <a:endParaRPr lang="zh-CN" altLang="zh-CN" sz="1200" kern="100" dirty="0">
              <a:solidFill>
                <a:srgbClr val="002060"/>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817293567"/>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灯片编号占位符 2">
            <a:extLst>
              <a:ext uri="{FF2B5EF4-FFF2-40B4-BE49-F238E27FC236}">
                <a16:creationId xmlns:a16="http://schemas.microsoft.com/office/drawing/2014/main" id="{3CFC9FF9-9477-3332-4BB8-E308CB5D9866}"/>
              </a:ext>
            </a:extLst>
          </p:cNvPr>
          <p:cNvSpPr>
            <a:spLocks noGrp="1"/>
          </p:cNvSpPr>
          <p:nvPr>
            <p:ph type="sldNum" sz="quarter" idx="12"/>
          </p:nvPr>
        </p:nvSpPr>
        <p:spPr bwMode="auto">
          <a:xfrm>
            <a:off x="10064750" y="6470062"/>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0B9E571B-CD10-4FE1-9091-11F72B9482E1}" type="slidenum">
              <a:rPr lang="en-US" altLang="zh-CN" sz="1800">
                <a:solidFill>
                  <a:srgbClr val="C00000"/>
                </a:solidFill>
                <a:latin typeface="Lucida Sans Unicode" panose="020B0602030504020204" pitchFamily="34" charset="0"/>
                <a:ea typeface="黑体" panose="02010609060101010101" pitchFamily="49" charset="-122"/>
              </a:rPr>
              <a:pPr>
                <a:lnSpc>
                  <a:spcPct val="100000"/>
                </a:lnSpc>
                <a:spcBef>
                  <a:spcPct val="0"/>
                </a:spcBef>
                <a:buFontTx/>
                <a:buNone/>
              </a:pPr>
              <a:t>100</a:t>
            </a:fld>
            <a:endParaRPr lang="en-US" altLang="zh-CN" sz="1800">
              <a:solidFill>
                <a:srgbClr val="C00000"/>
              </a:solidFill>
              <a:latin typeface="Lucida Sans Unicode" panose="020B0602030504020204" pitchFamily="34" charset="0"/>
              <a:ea typeface="黑体" panose="02010609060101010101" pitchFamily="49" charset="-122"/>
            </a:endParaRPr>
          </a:p>
        </p:txBody>
      </p:sp>
      <p:graphicFrame>
        <p:nvGraphicFramePr>
          <p:cNvPr id="3" name="表格 2">
            <a:extLst>
              <a:ext uri="{FF2B5EF4-FFF2-40B4-BE49-F238E27FC236}">
                <a16:creationId xmlns:a16="http://schemas.microsoft.com/office/drawing/2014/main" id="{94C02B3B-3E77-DC1F-14D6-D500FFF937A8}"/>
              </a:ext>
            </a:extLst>
          </p:cNvPr>
          <p:cNvGraphicFramePr>
            <a:graphicFrameLocks noGrp="1"/>
          </p:cNvGraphicFramePr>
          <p:nvPr>
            <p:extLst>
              <p:ext uri="{D42A27DB-BD31-4B8C-83A1-F6EECF244321}">
                <p14:modId xmlns:p14="http://schemas.microsoft.com/office/powerpoint/2010/main" val="2759558622"/>
              </p:ext>
            </p:extLst>
          </p:nvPr>
        </p:nvGraphicFramePr>
        <p:xfrm>
          <a:off x="1330705" y="1114105"/>
          <a:ext cx="8064500" cy="365125"/>
        </p:xfrm>
        <a:graphic>
          <a:graphicData uri="http://schemas.openxmlformats.org/drawingml/2006/table">
            <a:tbl>
              <a:tblPr firstRow="1" firstCol="1" bandRow="1">
                <a:tableStyleId>{5C22544A-7EE6-4342-B048-85BDC9FD1C3A}</a:tableStyleId>
              </a:tblPr>
              <a:tblGrid>
                <a:gridCol w="2437165">
                  <a:extLst>
                    <a:ext uri="{9D8B030D-6E8A-4147-A177-3AD203B41FA5}">
                      <a16:colId xmlns:a16="http://schemas.microsoft.com/office/drawing/2014/main" val="20000"/>
                    </a:ext>
                  </a:extLst>
                </a:gridCol>
                <a:gridCol w="5627335">
                  <a:extLst>
                    <a:ext uri="{9D8B030D-6E8A-4147-A177-3AD203B41FA5}">
                      <a16:colId xmlns:a16="http://schemas.microsoft.com/office/drawing/2014/main" val="20001"/>
                    </a:ext>
                  </a:extLst>
                </a:gridCol>
              </a:tblGrid>
              <a:tr h="365125">
                <a:tc>
                  <a:txBody>
                    <a:bodyPr/>
                    <a:lstStyle/>
                    <a:p>
                      <a:pPr algn="r">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rPr>
                        <a:t>子课题</a:t>
                      </a:r>
                      <a:r>
                        <a:rPr lang="en-US" sz="1800" b="1" kern="0" dirty="0">
                          <a:solidFill>
                            <a:srgbClr val="C00000"/>
                          </a:solidFill>
                          <a:latin typeface="微软雅黑" panose="020B0503020204020204" pitchFamily="34" charset="-122"/>
                          <a:ea typeface="微软雅黑" panose="020B0503020204020204" pitchFamily="34" charset="-122"/>
                        </a:rPr>
                        <a:t>1.1</a:t>
                      </a:r>
                      <a:r>
                        <a:rPr lang="zh-CN" altLang="en-US" sz="1800" b="1" kern="0" dirty="0">
                          <a:solidFill>
                            <a:srgbClr val="C00000"/>
                          </a:solidFill>
                          <a:latin typeface="微软雅黑" panose="020B0503020204020204" pitchFamily="34" charset="-122"/>
                          <a:ea typeface="微软雅黑" panose="020B0503020204020204" pitchFamily="34" charset="-122"/>
                        </a:rPr>
                        <a:t>：</a:t>
                      </a:r>
                      <a:r>
                        <a:rPr lang="en-US" sz="1800" b="1" kern="0" dirty="0">
                          <a:solidFill>
                            <a:srgbClr val="C00000"/>
                          </a:solidFill>
                          <a:latin typeface="微软雅黑" panose="020B0503020204020204" pitchFamily="34" charset="-122"/>
                          <a:ea typeface="微软雅黑" panose="020B0503020204020204" pitchFamily="34" charset="-122"/>
                        </a:rPr>
                        <a:t> </a:t>
                      </a:r>
                      <a:endPar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solidFill>
                      <a:schemeClr val="bg1"/>
                    </a:solidFill>
                  </a:tcPr>
                </a:tc>
                <a:tc>
                  <a:txBody>
                    <a:bodyPr/>
                    <a:lstStyle/>
                    <a:p>
                      <a:pPr algn="just">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mn-cs"/>
                        </a:rPr>
                        <a:t>鸭传染性浆膜炎（</a:t>
                      </a:r>
                      <a:r>
                        <a:rPr lang="en-US" sz="1800" b="1" kern="0" dirty="0">
                          <a:solidFill>
                            <a:srgbClr val="C00000"/>
                          </a:solidFill>
                          <a:latin typeface="微软雅黑" panose="020B0503020204020204" pitchFamily="34" charset="-122"/>
                          <a:ea typeface="微软雅黑" panose="020B0503020204020204" pitchFamily="34" charset="-122"/>
                          <a:cs typeface="+mn-cs"/>
                        </a:rPr>
                        <a:t>2 </a:t>
                      </a:r>
                      <a:r>
                        <a:rPr lang="zh-CN" altLang="en-US" sz="1800" b="1" kern="0" dirty="0">
                          <a:solidFill>
                            <a:srgbClr val="C00000"/>
                          </a:solidFill>
                          <a:latin typeface="微软雅黑" panose="020B0503020204020204" pitchFamily="34" charset="-122"/>
                          <a:ea typeface="微软雅黑" panose="020B0503020204020204" pitchFamily="34" charset="-122"/>
                          <a:cs typeface="+mn-cs"/>
                        </a:rPr>
                        <a:t>型）活疫苗</a:t>
                      </a:r>
                    </a:p>
                  </a:txBody>
                  <a:tcPr marL="68582" marR="68582" marT="0" marB="0">
                    <a:solidFill>
                      <a:schemeClr val="bg1"/>
                    </a:solidFill>
                  </a:tcPr>
                </a:tc>
                <a:extLst>
                  <a:ext uri="{0D108BD9-81ED-4DB2-BD59-A6C34878D82A}">
                    <a16:rowId xmlns:a16="http://schemas.microsoft.com/office/drawing/2014/main" val="10000"/>
                  </a:ext>
                </a:extLst>
              </a:tr>
            </a:tbl>
          </a:graphicData>
        </a:graphic>
      </p:graphicFrame>
      <p:pic>
        <p:nvPicPr>
          <p:cNvPr id="2" name="图片 1">
            <a:extLst>
              <a:ext uri="{FF2B5EF4-FFF2-40B4-BE49-F238E27FC236}">
                <a16:creationId xmlns:a16="http://schemas.microsoft.com/office/drawing/2014/main" id="{56BE4557-4F06-3779-5819-3867F006F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graphicFrame>
        <p:nvGraphicFramePr>
          <p:cNvPr id="5" name="表格 4">
            <a:extLst>
              <a:ext uri="{FF2B5EF4-FFF2-40B4-BE49-F238E27FC236}">
                <a16:creationId xmlns:a16="http://schemas.microsoft.com/office/drawing/2014/main" id="{7E6F4EFF-84D8-6708-6F7B-C738E941B076}"/>
              </a:ext>
            </a:extLst>
          </p:cNvPr>
          <p:cNvGraphicFramePr>
            <a:graphicFrameLocks noGrp="1"/>
          </p:cNvGraphicFramePr>
          <p:nvPr>
            <p:extLst>
              <p:ext uri="{D42A27DB-BD31-4B8C-83A1-F6EECF244321}">
                <p14:modId xmlns:p14="http://schemas.microsoft.com/office/powerpoint/2010/main" val="149106594"/>
              </p:ext>
            </p:extLst>
          </p:nvPr>
        </p:nvGraphicFramePr>
        <p:xfrm>
          <a:off x="664180" y="1732050"/>
          <a:ext cx="8096250" cy="785913"/>
        </p:xfrm>
        <a:graphic>
          <a:graphicData uri="http://schemas.openxmlformats.org/drawingml/2006/table">
            <a:tbl>
              <a:tblPr firstRow="1" firstCol="1" bandRow="1">
                <a:tableStyleId>{5C22544A-7EE6-4342-B048-85BDC9FD1C3A}</a:tableStyleId>
              </a:tblPr>
              <a:tblGrid>
                <a:gridCol w="3078261">
                  <a:extLst>
                    <a:ext uri="{9D8B030D-6E8A-4147-A177-3AD203B41FA5}">
                      <a16:colId xmlns:a16="http://schemas.microsoft.com/office/drawing/2014/main" val="20000"/>
                    </a:ext>
                  </a:extLst>
                </a:gridCol>
                <a:gridCol w="5017989">
                  <a:extLst>
                    <a:ext uri="{9D8B030D-6E8A-4147-A177-3AD203B41FA5}">
                      <a16:colId xmlns:a16="http://schemas.microsoft.com/office/drawing/2014/main" val="20001"/>
                    </a:ext>
                  </a:extLst>
                </a:gridCol>
              </a:tblGrid>
              <a:tr h="356193">
                <a:tc>
                  <a:txBody>
                    <a:bodyPr/>
                    <a:lstStyle/>
                    <a:p>
                      <a:pPr algn="r">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rPr>
                        <a:t>子课题</a:t>
                      </a:r>
                      <a:r>
                        <a:rPr lang="en-US" sz="1800" b="1" kern="0" dirty="0">
                          <a:solidFill>
                            <a:schemeClr val="tx1"/>
                          </a:solidFill>
                          <a:latin typeface="微软雅黑" panose="020B0503020204020204" pitchFamily="34" charset="-122"/>
                          <a:ea typeface="微软雅黑" panose="020B0503020204020204" pitchFamily="34" charset="-122"/>
                        </a:rPr>
                        <a:t>1.2</a:t>
                      </a:r>
                      <a:r>
                        <a:rPr lang="zh-CN" altLang="en-US" sz="1800" b="1" kern="0" dirty="0">
                          <a:solidFill>
                            <a:schemeClr val="tx1"/>
                          </a:solidFill>
                          <a:latin typeface="微软雅黑" panose="020B0503020204020204" pitchFamily="34" charset="-122"/>
                          <a:ea typeface="微软雅黑" panose="020B0503020204020204" pitchFamily="34" charset="-122"/>
                        </a:rPr>
                        <a:t>：</a:t>
                      </a:r>
                      <a:r>
                        <a:rPr lang="en-US" sz="1800" b="1" kern="0" dirty="0">
                          <a:solidFill>
                            <a:schemeClr val="tx1"/>
                          </a:solidFill>
                          <a:latin typeface="微软雅黑" panose="020B0503020204020204" pitchFamily="34" charset="-122"/>
                          <a:ea typeface="微软雅黑" panose="020B0503020204020204" pitchFamily="34" charset="-122"/>
                        </a:rPr>
                        <a:t> </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7" marR="68577" marT="0" marB="0">
                    <a:solidFill>
                      <a:schemeClr val="bg1"/>
                    </a:solidFill>
                  </a:tcPr>
                </a:tc>
                <a:tc>
                  <a:txBody>
                    <a:bodyPr/>
                    <a:lstStyle/>
                    <a:p>
                      <a:pPr algn="l">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rPr>
                        <a:t>鸭传染性浆膜炎（</a:t>
                      </a:r>
                      <a:r>
                        <a:rPr lang="en-US" sz="1800" b="1" kern="0" dirty="0">
                          <a:solidFill>
                            <a:schemeClr val="tx1"/>
                          </a:solidFill>
                          <a:latin typeface="微软雅黑" panose="020B0503020204020204" pitchFamily="34" charset="-122"/>
                          <a:ea typeface="微软雅黑" panose="020B0503020204020204" pitchFamily="34" charset="-122"/>
                        </a:rPr>
                        <a:t>1 </a:t>
                      </a:r>
                      <a:r>
                        <a:rPr lang="zh-CN" altLang="en-US" sz="1800" b="1" kern="0" dirty="0">
                          <a:solidFill>
                            <a:schemeClr val="tx1"/>
                          </a:solidFill>
                          <a:latin typeface="微软雅黑" panose="020B0503020204020204" pitchFamily="34" charset="-122"/>
                          <a:ea typeface="微软雅黑" panose="020B0503020204020204" pitchFamily="34" charset="-122"/>
                        </a:rPr>
                        <a:t>型）活疫苗</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7" marR="68577" marT="0" marB="0">
                    <a:solidFill>
                      <a:schemeClr val="bg1"/>
                    </a:solidFill>
                  </a:tcPr>
                </a:tc>
                <a:extLst>
                  <a:ext uri="{0D108BD9-81ED-4DB2-BD59-A6C34878D82A}">
                    <a16:rowId xmlns:a16="http://schemas.microsoft.com/office/drawing/2014/main" val="10000"/>
                  </a:ext>
                </a:extLst>
              </a:tr>
              <a:tr h="429720">
                <a:tc>
                  <a:txBody>
                    <a:bodyPr/>
                    <a:lstStyle/>
                    <a:p>
                      <a:pPr algn="r">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rPr>
                        <a:t>负责人 ：</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7" marR="68577" marT="0" marB="0">
                    <a:solidFill>
                      <a:schemeClr val="bg1"/>
                    </a:solidFill>
                  </a:tcPr>
                </a:tc>
                <a:tc>
                  <a:txBody>
                    <a:bodyPr/>
                    <a:lstStyle/>
                    <a:p>
                      <a:pPr algn="l">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rPr>
                        <a:t>李林林（广东省农业科学院动物卫生研究所）</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7" marR="68577"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651516DA-383D-A5EE-77ED-B422AF03012E}"/>
              </a:ext>
            </a:extLst>
          </p:cNvPr>
          <p:cNvGraphicFramePr>
            <a:graphicFrameLocks noGrp="1"/>
          </p:cNvGraphicFramePr>
          <p:nvPr>
            <p:extLst>
              <p:ext uri="{D42A27DB-BD31-4B8C-83A1-F6EECF244321}">
                <p14:modId xmlns:p14="http://schemas.microsoft.com/office/powerpoint/2010/main" val="1086702772"/>
              </p:ext>
            </p:extLst>
          </p:nvPr>
        </p:nvGraphicFramePr>
        <p:xfrm>
          <a:off x="1238856" y="2658478"/>
          <a:ext cx="8064500" cy="804745"/>
        </p:xfrm>
        <a:graphic>
          <a:graphicData uri="http://schemas.openxmlformats.org/drawingml/2006/table">
            <a:tbl>
              <a:tblPr firstRow="1" firstCol="1" bandRow="1">
                <a:tableStyleId>{5C22544A-7EE6-4342-B048-85BDC9FD1C3A}</a:tableStyleId>
              </a:tblPr>
              <a:tblGrid>
                <a:gridCol w="2467062">
                  <a:extLst>
                    <a:ext uri="{9D8B030D-6E8A-4147-A177-3AD203B41FA5}">
                      <a16:colId xmlns:a16="http://schemas.microsoft.com/office/drawing/2014/main" val="20000"/>
                    </a:ext>
                  </a:extLst>
                </a:gridCol>
                <a:gridCol w="5597438">
                  <a:extLst>
                    <a:ext uri="{9D8B030D-6E8A-4147-A177-3AD203B41FA5}">
                      <a16:colId xmlns:a16="http://schemas.microsoft.com/office/drawing/2014/main" val="20001"/>
                    </a:ext>
                  </a:extLst>
                </a:gridCol>
              </a:tblGrid>
              <a:tr h="402153">
                <a:tc>
                  <a:txBody>
                    <a:bodyPr/>
                    <a:lstStyle/>
                    <a:p>
                      <a:pPr marL="0" algn="r" defTabSz="914400" rtl="0" eaLnBrk="1" latinLnBrk="0" hangingPunct="1">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mn-cs"/>
                        </a:rPr>
                        <a:t>子课题</a:t>
                      </a:r>
                      <a:r>
                        <a:rPr lang="en-US" sz="1800" b="1" kern="0" dirty="0">
                          <a:solidFill>
                            <a:srgbClr val="C00000"/>
                          </a:solidFill>
                          <a:latin typeface="微软雅黑" panose="020B0503020204020204" pitchFamily="34" charset="-122"/>
                          <a:ea typeface="微软雅黑" panose="020B0503020204020204" pitchFamily="34" charset="-122"/>
                          <a:cs typeface="+mn-cs"/>
                        </a:rPr>
                        <a:t>1.4</a:t>
                      </a:r>
                      <a:r>
                        <a:rPr lang="zh-CN" altLang="en-US" sz="1800" b="1" kern="0" dirty="0">
                          <a:solidFill>
                            <a:srgbClr val="C00000"/>
                          </a:solidFill>
                          <a:latin typeface="微软雅黑" panose="020B0503020204020204" pitchFamily="34" charset="-122"/>
                          <a:ea typeface="微软雅黑" panose="020B0503020204020204" pitchFamily="34" charset="-122"/>
                          <a:cs typeface="+mn-cs"/>
                        </a:rPr>
                        <a:t>：</a:t>
                      </a:r>
                      <a:r>
                        <a:rPr lang="en-US" sz="1800" b="1" kern="0" dirty="0">
                          <a:solidFill>
                            <a:srgbClr val="C00000"/>
                          </a:solidFill>
                          <a:latin typeface="微软雅黑" panose="020B0503020204020204" pitchFamily="34" charset="-122"/>
                          <a:ea typeface="微软雅黑" panose="020B0503020204020204" pitchFamily="34" charset="-122"/>
                          <a:cs typeface="+mn-cs"/>
                        </a:rPr>
                        <a:t> </a:t>
                      </a:r>
                      <a:endParaRPr lang="zh-CN" altLang="en-US" sz="1800" b="1" kern="0" dirty="0">
                        <a:solidFill>
                          <a:srgbClr val="C00000"/>
                        </a:solidFill>
                        <a:latin typeface="微软雅黑" panose="020B0503020204020204" pitchFamily="34" charset="-122"/>
                        <a:ea typeface="微软雅黑" panose="020B0503020204020204" pitchFamily="34" charset="-122"/>
                        <a:cs typeface="+mn-cs"/>
                      </a:endParaRPr>
                    </a:p>
                  </a:txBody>
                  <a:tcPr marL="68578" marR="68578" marT="0" marB="0">
                    <a:solidFill>
                      <a:schemeClr val="bg1"/>
                    </a:solidFill>
                  </a:tcPr>
                </a:tc>
                <a:tc>
                  <a:txBody>
                    <a:bodyPr/>
                    <a:lstStyle/>
                    <a:p>
                      <a:pPr marL="0" algn="l" defTabSz="914400" rtl="0" eaLnBrk="1" latinLnBrk="0" hangingPunct="1">
                        <a:lnSpc>
                          <a:spcPts val="2100"/>
                        </a:lnSpc>
                        <a:spcAft>
                          <a:spcPts val="0"/>
                        </a:spcAft>
                      </a:pPr>
                      <a:r>
                        <a:rPr lang="zh-CN" altLang="zh-CN" sz="1800" b="1" kern="0" dirty="0">
                          <a:solidFill>
                            <a:srgbClr val="C00000"/>
                          </a:solidFill>
                          <a:latin typeface="微软雅黑" panose="020B0503020204020204" pitchFamily="34" charset="-122"/>
                          <a:ea typeface="微软雅黑" panose="020B0503020204020204" pitchFamily="34" charset="-122"/>
                          <a:cs typeface="+mn-cs"/>
                        </a:rPr>
                        <a:t>禽霍乱双基因（</a:t>
                      </a:r>
                      <a:r>
                        <a:rPr lang="en-US" altLang="zh-CN" sz="1800" b="1" kern="0" dirty="0" err="1">
                          <a:solidFill>
                            <a:srgbClr val="C00000"/>
                          </a:solidFill>
                          <a:latin typeface="微软雅黑" panose="020B0503020204020204" pitchFamily="34" charset="-122"/>
                          <a:ea typeface="微软雅黑" panose="020B0503020204020204" pitchFamily="34" charset="-122"/>
                          <a:cs typeface="+mn-cs"/>
                        </a:rPr>
                        <a:t>gatA+arcA</a:t>
                      </a:r>
                      <a:r>
                        <a:rPr lang="zh-CN" altLang="zh-CN" sz="1800" b="1" kern="0" dirty="0">
                          <a:solidFill>
                            <a:srgbClr val="C00000"/>
                          </a:solidFill>
                          <a:latin typeface="微软雅黑" panose="020B0503020204020204" pitchFamily="34" charset="-122"/>
                          <a:ea typeface="微软雅黑" panose="020B0503020204020204" pitchFamily="34" charset="-122"/>
                          <a:cs typeface="+mn-cs"/>
                        </a:rPr>
                        <a:t>）缺失减毒活疫苗</a:t>
                      </a:r>
                    </a:p>
                  </a:txBody>
                  <a:tcPr marL="68578" marR="68578" marT="0" marB="0">
                    <a:solidFill>
                      <a:schemeClr val="bg1"/>
                    </a:solidFill>
                  </a:tcPr>
                </a:tc>
                <a:extLst>
                  <a:ext uri="{0D108BD9-81ED-4DB2-BD59-A6C34878D82A}">
                    <a16:rowId xmlns:a16="http://schemas.microsoft.com/office/drawing/2014/main" val="10000"/>
                  </a:ext>
                </a:extLst>
              </a:tr>
              <a:tr h="402592">
                <a:tc>
                  <a:txBody>
                    <a:bodyPr/>
                    <a:lstStyle/>
                    <a:p>
                      <a:pPr marL="0" algn="r" defTabSz="914400" rtl="0" eaLnBrk="1" latinLnBrk="0" hangingPunct="1">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mn-cs"/>
                        </a:rPr>
                        <a:t>负责人 ：</a:t>
                      </a:r>
                    </a:p>
                  </a:txBody>
                  <a:tcPr marL="68578" marR="68578" marT="0" marB="0">
                    <a:solidFill>
                      <a:schemeClr val="bg1"/>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zh-CN" altLang="en-US" sz="1800" b="1" kern="0" dirty="0">
                          <a:solidFill>
                            <a:srgbClr val="C00000"/>
                          </a:solidFill>
                          <a:latin typeface="微软雅黑" panose="020B0503020204020204" pitchFamily="34" charset="-122"/>
                          <a:ea typeface="微软雅黑" panose="020B0503020204020204" pitchFamily="34" charset="-122"/>
                          <a:cs typeface="+mn-cs"/>
                        </a:rPr>
                        <a:t>赵新新（四川农业大学）</a:t>
                      </a:r>
                    </a:p>
                  </a:txBody>
                  <a:tcPr marL="68578" marR="68578"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7" name="表格 6">
            <a:extLst>
              <a:ext uri="{FF2B5EF4-FFF2-40B4-BE49-F238E27FC236}">
                <a16:creationId xmlns:a16="http://schemas.microsoft.com/office/drawing/2014/main" id="{F91A1870-30CC-78B0-719A-1E67078FE23D}"/>
              </a:ext>
            </a:extLst>
          </p:cNvPr>
          <p:cNvGraphicFramePr>
            <a:graphicFrameLocks noGrp="1"/>
          </p:cNvGraphicFramePr>
          <p:nvPr>
            <p:extLst>
              <p:ext uri="{D42A27DB-BD31-4B8C-83A1-F6EECF244321}">
                <p14:modId xmlns:p14="http://schemas.microsoft.com/office/powerpoint/2010/main" val="2413643687"/>
              </p:ext>
            </p:extLst>
          </p:nvPr>
        </p:nvGraphicFramePr>
        <p:xfrm>
          <a:off x="1276956" y="3766893"/>
          <a:ext cx="8026400" cy="664154"/>
        </p:xfrm>
        <a:graphic>
          <a:graphicData uri="http://schemas.openxmlformats.org/drawingml/2006/table">
            <a:tbl>
              <a:tblPr firstRow="1" firstCol="1" bandRow="1">
                <a:tableStyleId>{5C22544A-7EE6-4342-B048-85BDC9FD1C3A}</a:tableStyleId>
              </a:tblPr>
              <a:tblGrid>
                <a:gridCol w="2425651">
                  <a:extLst>
                    <a:ext uri="{9D8B030D-6E8A-4147-A177-3AD203B41FA5}">
                      <a16:colId xmlns:a16="http://schemas.microsoft.com/office/drawing/2014/main" val="20000"/>
                    </a:ext>
                  </a:extLst>
                </a:gridCol>
                <a:gridCol w="5600749">
                  <a:extLst>
                    <a:ext uri="{9D8B030D-6E8A-4147-A177-3AD203B41FA5}">
                      <a16:colId xmlns:a16="http://schemas.microsoft.com/office/drawing/2014/main" val="20001"/>
                    </a:ext>
                  </a:extLst>
                </a:gridCol>
              </a:tblGrid>
              <a:tr h="397454">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lang="zh-CN" altLang="en-US" sz="1800" b="1" kern="0" dirty="0">
                          <a:solidFill>
                            <a:schemeClr val="tx1"/>
                          </a:solidFill>
                          <a:latin typeface="微软雅黑" panose="020B0503020204020204" pitchFamily="34" charset="-122"/>
                          <a:ea typeface="微软雅黑" panose="020B0503020204020204" pitchFamily="34" charset="-122"/>
                          <a:cs typeface="+mn-cs"/>
                        </a:rPr>
                        <a:t>子课题</a:t>
                      </a:r>
                      <a:r>
                        <a:rPr lang="en-US" sz="1800" b="1" kern="0" dirty="0">
                          <a:solidFill>
                            <a:schemeClr val="tx1"/>
                          </a:solidFill>
                          <a:latin typeface="微软雅黑" panose="020B0503020204020204" pitchFamily="34" charset="-122"/>
                          <a:ea typeface="微软雅黑" panose="020B0503020204020204" pitchFamily="34" charset="-122"/>
                          <a:cs typeface="+mn-cs"/>
                        </a:rPr>
                        <a:t>2.2</a:t>
                      </a:r>
                      <a:r>
                        <a:rPr lang="zh-CN" altLang="en-US" sz="1800" b="1" kern="0" dirty="0">
                          <a:solidFill>
                            <a:schemeClr val="tx1"/>
                          </a:solidFill>
                          <a:latin typeface="微软雅黑" panose="020B0503020204020204" pitchFamily="34" charset="-122"/>
                          <a:ea typeface="微软雅黑" panose="020B0503020204020204" pitchFamily="34" charset="-122"/>
                          <a:cs typeface="+mn-cs"/>
                        </a:rPr>
                        <a:t>：</a:t>
                      </a:r>
                      <a:r>
                        <a:rPr lang="en-US" sz="1800" b="1" kern="0" dirty="0">
                          <a:solidFill>
                            <a:schemeClr val="tx1"/>
                          </a:solidFill>
                          <a:latin typeface="微软雅黑" panose="020B0503020204020204" pitchFamily="34" charset="-122"/>
                          <a:ea typeface="微软雅黑" panose="020B0503020204020204" pitchFamily="34" charset="-122"/>
                          <a:cs typeface="+mn-cs"/>
                        </a:rPr>
                        <a:t> </a:t>
                      </a:r>
                      <a:endParaRPr lang="zh-CN" altLang="en-US" sz="1800" b="1" kern="0" dirty="0">
                        <a:solidFill>
                          <a:schemeClr val="tx1"/>
                        </a:solidFill>
                        <a:latin typeface="微软雅黑" panose="020B0503020204020204" pitchFamily="34" charset="-122"/>
                        <a:ea typeface="微软雅黑" panose="020B0503020204020204" pitchFamily="34" charset="-122"/>
                        <a:cs typeface="+mn-cs"/>
                      </a:endParaRPr>
                    </a:p>
                  </a:txBody>
                  <a:tcPr marL="68577" marR="68577" marT="0" marB="0">
                    <a:solidFill>
                      <a:schemeClr val="bg1"/>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zh-CN" altLang="zh-CN" sz="1800" b="1" kern="0" dirty="0">
                          <a:solidFill>
                            <a:schemeClr val="tx1"/>
                          </a:solidFill>
                          <a:latin typeface="微软雅黑" panose="020B0503020204020204" pitchFamily="34" charset="-122"/>
                          <a:ea typeface="微软雅黑" panose="020B0503020204020204" pitchFamily="34" charset="-122"/>
                          <a:cs typeface="+mn-cs"/>
                        </a:rPr>
                        <a:t>鸭传染性浆膜炎三价（</a:t>
                      </a:r>
                      <a:r>
                        <a:rPr lang="en-US" altLang="zh-CN" sz="1800" b="1" kern="0" dirty="0">
                          <a:solidFill>
                            <a:schemeClr val="tx1"/>
                          </a:solidFill>
                          <a:latin typeface="微软雅黑" panose="020B0503020204020204" pitchFamily="34" charset="-122"/>
                          <a:ea typeface="微软雅黑" panose="020B0503020204020204" pitchFamily="34" charset="-122"/>
                          <a:cs typeface="+mn-cs"/>
                        </a:rPr>
                        <a:t>1+5+11</a:t>
                      </a:r>
                      <a:r>
                        <a:rPr lang="zh-CN" altLang="zh-CN" sz="1800" b="1" kern="0" dirty="0">
                          <a:solidFill>
                            <a:schemeClr val="tx1"/>
                          </a:solidFill>
                          <a:latin typeface="微软雅黑" panose="020B0503020204020204" pitchFamily="34" charset="-122"/>
                          <a:ea typeface="微软雅黑" panose="020B0503020204020204" pitchFamily="34" charset="-122"/>
                          <a:cs typeface="+mn-cs"/>
                        </a:rPr>
                        <a:t>）灭活苗</a:t>
                      </a:r>
                    </a:p>
                  </a:txBody>
                  <a:tcPr marL="68577" marR="68577" marT="0" marB="0">
                    <a:solidFill>
                      <a:schemeClr val="bg1"/>
                    </a:solidFill>
                  </a:tcPr>
                </a:tc>
                <a:extLst>
                  <a:ext uri="{0D108BD9-81ED-4DB2-BD59-A6C34878D82A}">
                    <a16:rowId xmlns:a16="http://schemas.microsoft.com/office/drawing/2014/main" val="10000"/>
                  </a:ext>
                </a:extLst>
              </a:tr>
              <a:tr h="239486">
                <a:tc>
                  <a:txBody>
                    <a:bodyPr/>
                    <a:lstStyle/>
                    <a:p>
                      <a:pPr marL="0" marR="0" lvl="0" indent="0" algn="r" defTabSz="914400" rtl="0" eaLnBrk="1" fontAlgn="auto" latinLnBrk="0" hangingPunct="1">
                        <a:lnSpc>
                          <a:spcPts val="2100"/>
                        </a:lnSpc>
                        <a:spcBef>
                          <a:spcPts val="0"/>
                        </a:spcBef>
                        <a:spcAft>
                          <a:spcPts val="0"/>
                        </a:spcAft>
                        <a:buClrTx/>
                        <a:buSzTx/>
                        <a:buFontTx/>
                        <a:buNone/>
                        <a:tabLst/>
                        <a:defRPr/>
                      </a:pPr>
                      <a:r>
                        <a:rPr lang="zh-CN" altLang="en-US" sz="1800" b="1" kern="0" dirty="0">
                          <a:solidFill>
                            <a:schemeClr val="tx1"/>
                          </a:solidFill>
                          <a:latin typeface="微软雅黑" panose="020B0503020204020204" pitchFamily="34" charset="-122"/>
                          <a:ea typeface="微软雅黑" panose="020B0503020204020204" pitchFamily="34" charset="-122"/>
                          <a:cs typeface="+mn-cs"/>
                        </a:rPr>
                        <a:t>负责人 ：</a:t>
                      </a:r>
                    </a:p>
                  </a:txBody>
                  <a:tcPr marL="68577" marR="68577" marT="0" marB="0">
                    <a:solidFill>
                      <a:schemeClr val="bg1"/>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zh-CN" altLang="en-US" sz="1800" b="1" kern="0" dirty="0">
                          <a:solidFill>
                            <a:schemeClr val="tx1"/>
                          </a:solidFill>
                          <a:latin typeface="微软雅黑" panose="020B0503020204020204" pitchFamily="34" charset="-122"/>
                          <a:ea typeface="微软雅黑" panose="020B0503020204020204" pitchFamily="34" charset="-122"/>
                          <a:cs typeface="+mn-cs"/>
                        </a:rPr>
                        <a:t>朱德康（四川农业大学）</a:t>
                      </a:r>
                    </a:p>
                  </a:txBody>
                  <a:tcPr marL="68577" marR="68577"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9" name="表格 8">
            <a:extLst>
              <a:ext uri="{FF2B5EF4-FFF2-40B4-BE49-F238E27FC236}">
                <a16:creationId xmlns:a16="http://schemas.microsoft.com/office/drawing/2014/main" id="{D721A1C8-18FC-E6E5-1C0A-DDFB0FD13DBE}"/>
              </a:ext>
            </a:extLst>
          </p:cNvPr>
          <p:cNvGraphicFramePr>
            <a:graphicFrameLocks noGrp="1"/>
          </p:cNvGraphicFramePr>
          <p:nvPr>
            <p:extLst>
              <p:ext uri="{D42A27DB-BD31-4B8C-83A1-F6EECF244321}">
                <p14:modId xmlns:p14="http://schemas.microsoft.com/office/powerpoint/2010/main" val="3860637001"/>
              </p:ext>
            </p:extLst>
          </p:nvPr>
        </p:nvGraphicFramePr>
        <p:xfrm>
          <a:off x="955011" y="4696363"/>
          <a:ext cx="9792380" cy="957785"/>
        </p:xfrm>
        <a:graphic>
          <a:graphicData uri="http://schemas.openxmlformats.org/drawingml/2006/table">
            <a:tbl>
              <a:tblPr firstRow="1" firstCol="1" bandRow="1">
                <a:tableStyleId>{5C22544A-7EE6-4342-B048-85BDC9FD1C3A}</a:tableStyleId>
              </a:tblPr>
              <a:tblGrid>
                <a:gridCol w="2767446">
                  <a:extLst>
                    <a:ext uri="{9D8B030D-6E8A-4147-A177-3AD203B41FA5}">
                      <a16:colId xmlns:a16="http://schemas.microsoft.com/office/drawing/2014/main" val="20000"/>
                    </a:ext>
                  </a:extLst>
                </a:gridCol>
                <a:gridCol w="7024934">
                  <a:extLst>
                    <a:ext uri="{9D8B030D-6E8A-4147-A177-3AD203B41FA5}">
                      <a16:colId xmlns:a16="http://schemas.microsoft.com/office/drawing/2014/main" val="20001"/>
                    </a:ext>
                  </a:extLst>
                </a:gridCol>
              </a:tblGrid>
              <a:tr h="573157">
                <a:tc>
                  <a:txBody>
                    <a:bodyPr/>
                    <a:lstStyle/>
                    <a:p>
                      <a:pPr marL="0" algn="r" defTabSz="914400" rtl="0" eaLnBrk="1" latinLnBrk="0" hangingPunct="1">
                        <a:lnSpc>
                          <a:spcPct val="1000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子课题</a:t>
                      </a:r>
                      <a:r>
                        <a:rPr 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3.2</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90" marR="68590" marT="0" marB="0">
                    <a:solidFill>
                      <a:schemeClr val="bg1"/>
                    </a:solidFill>
                  </a:tcPr>
                </a:tc>
                <a:tc>
                  <a:txBody>
                    <a:bodyPr/>
                    <a:lstStyle/>
                    <a:p>
                      <a:pPr marL="0" algn="just" defTabSz="914400" rtl="0" eaLnBrk="1" latinLnBrk="0" hangingPunct="1">
                        <a:lnSpc>
                          <a:spcPct val="100000"/>
                        </a:lnSpc>
                      </a:pP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）鸭传染性浆膜炎（</a:t>
                      </a:r>
                      <a:r>
                        <a:rPr 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型）三价（</a:t>
                      </a:r>
                      <a:r>
                        <a:rPr lang="en-US" sz="1400" b="1" kern="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OmpA+GroEL+TonB</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）基因工程亚单位疫苗</a:t>
                      </a:r>
                      <a:endParaRPr lang="en-US" altLang="zh-CN"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0" algn="just" defTabSz="914400" rtl="0" eaLnBrk="1" latinLnBrk="0" hangingPunct="1">
                        <a:lnSpc>
                          <a:spcPct val="100000"/>
                        </a:lnSpc>
                      </a:pP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）鸭传染性浆膜（</a:t>
                      </a:r>
                      <a:r>
                        <a:rPr 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 </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型）三价（</a:t>
                      </a:r>
                      <a:r>
                        <a:rPr 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BamA+RAYM01812+TonB</a:t>
                      </a:r>
                      <a:r>
                        <a:rPr lang="zh-CN" altLang="en-US" sz="1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）基因工程亚单位苗</a:t>
                      </a:r>
                    </a:p>
                  </a:txBody>
                  <a:tcPr marL="68585" marR="68585" marT="0" marB="0">
                    <a:solidFill>
                      <a:schemeClr val="bg1"/>
                    </a:solidFill>
                  </a:tcPr>
                </a:tc>
                <a:extLst>
                  <a:ext uri="{0D108BD9-81ED-4DB2-BD59-A6C34878D82A}">
                    <a16:rowId xmlns:a16="http://schemas.microsoft.com/office/drawing/2014/main" val="10000"/>
                  </a:ext>
                </a:extLst>
              </a:tr>
              <a:tr h="384628">
                <a:tc>
                  <a:txBody>
                    <a:bodyPr/>
                    <a:lstStyle/>
                    <a:p>
                      <a:pPr marL="0" algn="r" defTabSz="914400" rtl="0" eaLnBrk="1" latinLnBrk="0" hangingPunct="1">
                        <a:lnSpc>
                          <a:spcPct val="1000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负责人 ：</a:t>
                      </a:r>
                    </a:p>
                  </a:txBody>
                  <a:tcPr marL="68590" marR="68590" marT="0" marB="0">
                    <a:solidFill>
                      <a:schemeClr val="bg1"/>
                    </a:solidFill>
                  </a:tcPr>
                </a:tc>
                <a:tc>
                  <a:txBody>
                    <a:bodyPr/>
                    <a:lstStyle/>
                    <a:p>
                      <a:pPr marL="0" algn="just" defTabSz="914400" rtl="0" eaLnBrk="1" latinLnBrk="0" hangingPunct="1">
                        <a:lnSpc>
                          <a:spcPct val="1000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李自力、周祖涛（华中农业大学）</a:t>
                      </a:r>
                    </a:p>
                  </a:txBody>
                  <a:tcPr marL="68585" marR="68585" marT="0" marB="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2">
            <a:extLst>
              <a:ext uri="{FF2B5EF4-FFF2-40B4-BE49-F238E27FC236}">
                <a16:creationId xmlns:a16="http://schemas.microsoft.com/office/drawing/2014/main" id="{1BB1CFFA-A6DA-0B3A-87E8-40DC15989779}"/>
              </a:ext>
            </a:extLst>
          </p:cNvPr>
          <p:cNvSpPr>
            <a:spLocks noGrp="1"/>
          </p:cNvSpPr>
          <p:nvPr>
            <p:ph type="sldNum" sz="quarter" idx="12"/>
          </p:nvPr>
        </p:nvSpPr>
        <p:spPr bwMode="auto">
          <a:xfrm>
            <a:off x="10083800"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5E05FF78-A5E3-4717-90DA-50CF0457BC98}" type="slidenum">
              <a:rPr lang="en-US" altLang="zh-CN" sz="1800">
                <a:solidFill>
                  <a:srgbClr val="C00000"/>
                </a:solidFill>
                <a:latin typeface="Lucida Sans Unicode" panose="020B0602030504020204" pitchFamily="34" charset="0"/>
                <a:ea typeface="黑体" panose="02010609060101010101" pitchFamily="49" charset="-122"/>
              </a:rPr>
              <a:pPr>
                <a:lnSpc>
                  <a:spcPct val="100000"/>
                </a:lnSpc>
                <a:spcBef>
                  <a:spcPct val="0"/>
                </a:spcBef>
                <a:buFontTx/>
                <a:buNone/>
              </a:pPr>
              <a:t>101</a:t>
            </a:fld>
            <a:endParaRPr lang="en-US" altLang="zh-CN" sz="1800">
              <a:solidFill>
                <a:srgbClr val="C00000"/>
              </a:solidFill>
              <a:latin typeface="Lucida Sans Unicode" panose="020B0602030504020204" pitchFamily="34" charset="0"/>
              <a:ea typeface="黑体" panose="02010609060101010101" pitchFamily="49" charset="-122"/>
            </a:endParaRPr>
          </a:p>
        </p:txBody>
      </p:sp>
      <p:graphicFrame>
        <p:nvGraphicFramePr>
          <p:cNvPr id="3" name="表格 2">
            <a:extLst>
              <a:ext uri="{FF2B5EF4-FFF2-40B4-BE49-F238E27FC236}">
                <a16:creationId xmlns:a16="http://schemas.microsoft.com/office/drawing/2014/main" id="{F92342A2-F483-72E0-AF50-A6823E92CC5B}"/>
              </a:ext>
            </a:extLst>
          </p:cNvPr>
          <p:cNvGraphicFramePr>
            <a:graphicFrameLocks noGrp="1"/>
          </p:cNvGraphicFramePr>
          <p:nvPr>
            <p:extLst>
              <p:ext uri="{D42A27DB-BD31-4B8C-83A1-F6EECF244321}">
                <p14:modId xmlns:p14="http://schemas.microsoft.com/office/powerpoint/2010/main" val="2535446779"/>
              </p:ext>
            </p:extLst>
          </p:nvPr>
        </p:nvGraphicFramePr>
        <p:xfrm>
          <a:off x="1280371" y="1985433"/>
          <a:ext cx="8218488" cy="1218271"/>
        </p:xfrm>
        <a:graphic>
          <a:graphicData uri="http://schemas.openxmlformats.org/drawingml/2006/table">
            <a:tbl>
              <a:tblPr firstRow="1" firstCol="1" bandRow="1">
                <a:tableStyleId>{5C22544A-7EE6-4342-B048-85BDC9FD1C3A}</a:tableStyleId>
              </a:tblPr>
              <a:tblGrid>
                <a:gridCol w="2483702">
                  <a:extLst>
                    <a:ext uri="{9D8B030D-6E8A-4147-A177-3AD203B41FA5}">
                      <a16:colId xmlns:a16="http://schemas.microsoft.com/office/drawing/2014/main" val="20000"/>
                    </a:ext>
                  </a:extLst>
                </a:gridCol>
                <a:gridCol w="5734786">
                  <a:extLst>
                    <a:ext uri="{9D8B030D-6E8A-4147-A177-3AD203B41FA5}">
                      <a16:colId xmlns:a16="http://schemas.microsoft.com/office/drawing/2014/main" val="20001"/>
                    </a:ext>
                  </a:extLst>
                </a:gridCol>
              </a:tblGrid>
              <a:tr h="702129">
                <a:tc>
                  <a:txBody>
                    <a:bodyPr/>
                    <a:lstStyle/>
                    <a:p>
                      <a:pPr marL="0" algn="r" defTabSz="914400" rtl="0" eaLnBrk="1" fontAlgn="base" latinLnBrk="0" hangingPunct="1">
                        <a:lnSpc>
                          <a:spcPts val="2600"/>
                        </a:lnSpc>
                        <a:spcBef>
                          <a:spcPct val="0"/>
                        </a:spcBef>
                        <a:spcAft>
                          <a:spcPct val="0"/>
                        </a:spcAft>
                      </a:pP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子课题</a:t>
                      </a:r>
                      <a:r>
                        <a:rPr 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4.1</a:t>
                      </a: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rtl="0" eaLnBrk="1" fontAlgn="base" hangingPunct="1">
                        <a:lnSpc>
                          <a:spcPts val="2600"/>
                        </a:lnSpc>
                        <a:spcBef>
                          <a:spcPct val="0"/>
                        </a:spcBef>
                        <a:spcAft>
                          <a:spcPct val="0"/>
                        </a:spcAft>
                      </a:pP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鸭传染性浆膜炎（</a:t>
                      </a:r>
                      <a:r>
                        <a:rPr 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型）重组大肠杆菌（</a:t>
                      </a:r>
                      <a:r>
                        <a:rPr 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O78</a:t>
                      </a: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）外膜蛋白黏膜免疫活疫苗</a:t>
                      </a:r>
                    </a:p>
                  </a:txBody>
                  <a:tcPr marL="68583" marR="68583" marT="0" marB="0">
                    <a:solidFill>
                      <a:schemeClr val="bg1"/>
                    </a:solidFill>
                  </a:tcPr>
                </a:tc>
                <a:extLst>
                  <a:ext uri="{0D108BD9-81ED-4DB2-BD59-A6C34878D82A}">
                    <a16:rowId xmlns:a16="http://schemas.microsoft.com/office/drawing/2014/main" val="10000"/>
                  </a:ext>
                </a:extLst>
              </a:tr>
              <a:tr h="516142">
                <a:tc>
                  <a:txBody>
                    <a:bodyPr/>
                    <a:lstStyle/>
                    <a:p>
                      <a:pPr marL="0" algn="r" defTabSz="914400" rtl="0" eaLnBrk="1" fontAlgn="base" latinLnBrk="0" hangingPunct="1">
                        <a:lnSpc>
                          <a:spcPts val="2600"/>
                        </a:lnSpc>
                        <a:spcBef>
                          <a:spcPct val="0"/>
                        </a:spcBef>
                        <a:spcAft>
                          <a:spcPct val="0"/>
                        </a:spcAft>
                      </a:pP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负责人 ：</a:t>
                      </a:r>
                    </a:p>
                  </a:txBody>
                  <a:tcPr marL="68588" marR="68588" marT="0" marB="0">
                    <a:solidFill>
                      <a:schemeClr val="bg1"/>
                    </a:solidFill>
                  </a:tcPr>
                </a:tc>
                <a:tc>
                  <a:txBody>
                    <a:bodyPr/>
                    <a:lstStyle/>
                    <a:p>
                      <a:pPr marL="0" algn="just" defTabSz="914400" rtl="0" eaLnBrk="1" fontAlgn="base" latinLnBrk="0" hangingPunct="1">
                        <a:lnSpc>
                          <a:spcPts val="2600"/>
                        </a:lnSpc>
                        <a:spcBef>
                          <a:spcPct val="0"/>
                        </a:spcBef>
                        <a:spcAft>
                          <a:spcPct val="0"/>
                        </a:spcAft>
                      </a:pP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刘马峰（四川农业大学）</a:t>
                      </a:r>
                    </a:p>
                  </a:txBody>
                  <a:tcPr marL="68583" marR="68583" marT="0" marB="0">
                    <a:solidFill>
                      <a:schemeClr val="bg1"/>
                    </a:solidFill>
                  </a:tcPr>
                </a:tc>
                <a:extLst>
                  <a:ext uri="{0D108BD9-81ED-4DB2-BD59-A6C34878D82A}">
                    <a16:rowId xmlns:a16="http://schemas.microsoft.com/office/drawing/2014/main" val="10001"/>
                  </a:ext>
                </a:extLst>
              </a:tr>
            </a:tbl>
          </a:graphicData>
        </a:graphic>
      </p:graphicFrame>
      <p:pic>
        <p:nvPicPr>
          <p:cNvPr id="2" name="图片 1">
            <a:extLst>
              <a:ext uri="{FF2B5EF4-FFF2-40B4-BE49-F238E27FC236}">
                <a16:creationId xmlns:a16="http://schemas.microsoft.com/office/drawing/2014/main" id="{E23695F3-38D3-1397-4FD2-B8E2C1759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graphicFrame>
        <p:nvGraphicFramePr>
          <p:cNvPr id="4" name="表格 3">
            <a:extLst>
              <a:ext uri="{FF2B5EF4-FFF2-40B4-BE49-F238E27FC236}">
                <a16:creationId xmlns:a16="http://schemas.microsoft.com/office/drawing/2014/main" id="{A6458085-E7FE-069E-2F11-1E218595668A}"/>
              </a:ext>
            </a:extLst>
          </p:cNvPr>
          <p:cNvGraphicFramePr>
            <a:graphicFrameLocks noGrp="1"/>
          </p:cNvGraphicFramePr>
          <p:nvPr>
            <p:extLst>
              <p:ext uri="{D42A27DB-BD31-4B8C-83A1-F6EECF244321}">
                <p14:modId xmlns:p14="http://schemas.microsoft.com/office/powerpoint/2010/main" val="706075106"/>
              </p:ext>
            </p:extLst>
          </p:nvPr>
        </p:nvGraphicFramePr>
        <p:xfrm>
          <a:off x="1280371" y="3365826"/>
          <a:ext cx="7164388" cy="1277814"/>
        </p:xfrm>
        <a:graphic>
          <a:graphicData uri="http://schemas.openxmlformats.org/drawingml/2006/table">
            <a:tbl>
              <a:tblPr/>
              <a:tblGrid>
                <a:gridCol w="2483544">
                  <a:extLst>
                    <a:ext uri="{9D8B030D-6E8A-4147-A177-3AD203B41FA5}">
                      <a16:colId xmlns:a16="http://schemas.microsoft.com/office/drawing/2014/main" val="20000"/>
                    </a:ext>
                  </a:extLst>
                </a:gridCol>
                <a:gridCol w="4680844">
                  <a:extLst>
                    <a:ext uri="{9D8B030D-6E8A-4147-A177-3AD203B41FA5}">
                      <a16:colId xmlns:a16="http://schemas.microsoft.com/office/drawing/2014/main" val="20001"/>
                    </a:ext>
                  </a:extLst>
                </a:gridCol>
              </a:tblGrid>
              <a:tr h="71664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9pPr>
                    </a:lstStyle>
                    <a:p>
                      <a:pPr marL="0" marR="0" lvl="0" indent="0" algn="r" defTabSz="914400" rtl="0" eaLnBrk="1" fontAlgn="base" latinLnBrk="0" hangingPunct="1">
                        <a:lnSpc>
                          <a:spcPts val="2600"/>
                        </a:lnSpc>
                        <a:spcBef>
                          <a:spcPct val="0"/>
                        </a:spcBef>
                        <a:spcAft>
                          <a:spcPct val="0"/>
                        </a:spcAft>
                        <a:buClrTx/>
                        <a:buSzTx/>
                        <a:buFontTx/>
                        <a:buNone/>
                        <a:tabLst/>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子课题</a:t>
                      </a:r>
                      <a:r>
                        <a:rPr lang="en-US" altLang="zh-C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4.2</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tabLst/>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禽沙门菌重组三价（</a:t>
                      </a:r>
                      <a:r>
                        <a:rPr lang="en" altLang="zh-C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O:4+O:7+O:9</a:t>
                      </a:r>
                      <a:r>
                        <a:rPr lang="zh-CN" altLang="e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黏膜免疫活疫苗</a:t>
                      </a: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6117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9pPr>
                    </a:lstStyle>
                    <a:p>
                      <a:pPr marL="0" marR="0" lvl="0" indent="0" algn="r" defTabSz="914400" rtl="0" eaLnBrk="1" fontAlgn="base" latinLnBrk="0" hangingPunct="1">
                        <a:lnSpc>
                          <a:spcPts val="2600"/>
                        </a:lnSpc>
                        <a:spcBef>
                          <a:spcPct val="0"/>
                        </a:spcBef>
                        <a:spcAft>
                          <a:spcPct val="0"/>
                        </a:spcAft>
                        <a:buClrTx/>
                        <a:buSzTx/>
                        <a:buFontTx/>
                        <a:buNone/>
                        <a:tabLst/>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负责人 ：</a:t>
                      </a: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等线" panose="02010600030101010101" pitchFamily="2" charset="-122"/>
                        </a:defRPr>
                      </a:lvl9pPr>
                    </a:lstStyle>
                    <a:p>
                      <a:pPr marL="0" marR="0" lvl="0" indent="0" algn="l" defTabSz="914400" rtl="0" eaLnBrk="1" fontAlgn="base" latinLnBrk="0" hangingPunct="1">
                        <a:lnSpc>
                          <a:spcPts val="2600"/>
                        </a:lnSpc>
                        <a:spcBef>
                          <a:spcPct val="0"/>
                        </a:spcBef>
                        <a:spcAft>
                          <a:spcPct val="0"/>
                        </a:spcAft>
                        <a:buClrTx/>
                        <a:buSzTx/>
                        <a:buFontTx/>
                        <a:buNone/>
                        <a:tabLst/>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赵新新（四川农业大学）</a:t>
                      </a:r>
                    </a:p>
                  </a:txBody>
                  <a:tcPr marL="68585" marR="6858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6B7799D-7C17-F525-5110-CC97810E281C}"/>
              </a:ext>
            </a:extLst>
          </p:cNvPr>
          <p:cNvGraphicFramePr>
            <a:graphicFrameLocks noGrp="1"/>
          </p:cNvGraphicFramePr>
          <p:nvPr>
            <p:extLst>
              <p:ext uri="{D42A27DB-BD31-4B8C-83A1-F6EECF244321}">
                <p14:modId xmlns:p14="http://schemas.microsoft.com/office/powerpoint/2010/main" val="571081247"/>
              </p:ext>
            </p:extLst>
          </p:nvPr>
        </p:nvGraphicFramePr>
        <p:xfrm>
          <a:off x="1059845" y="4798108"/>
          <a:ext cx="8970735" cy="1225132"/>
        </p:xfrm>
        <a:graphic>
          <a:graphicData uri="http://schemas.openxmlformats.org/drawingml/2006/table">
            <a:tbl>
              <a:tblPr firstRow="1" firstCol="1" bandRow="1">
                <a:tableStyleId>{5C22544A-7EE6-4342-B048-85BDC9FD1C3A}</a:tableStyleId>
              </a:tblPr>
              <a:tblGrid>
                <a:gridCol w="2711038">
                  <a:extLst>
                    <a:ext uri="{9D8B030D-6E8A-4147-A177-3AD203B41FA5}">
                      <a16:colId xmlns:a16="http://schemas.microsoft.com/office/drawing/2014/main" val="20000"/>
                    </a:ext>
                  </a:extLst>
                </a:gridCol>
                <a:gridCol w="6259697">
                  <a:extLst>
                    <a:ext uri="{9D8B030D-6E8A-4147-A177-3AD203B41FA5}">
                      <a16:colId xmlns:a16="http://schemas.microsoft.com/office/drawing/2014/main" val="20001"/>
                    </a:ext>
                  </a:extLst>
                </a:gridCol>
              </a:tblGrid>
              <a:tr h="691732">
                <a:tc>
                  <a:txBody>
                    <a:bodyPr/>
                    <a:lstStyle/>
                    <a:p>
                      <a:pPr algn="r">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子课题</a:t>
                      </a:r>
                      <a:r>
                        <a:rPr 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5.1</a:t>
                      </a: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8" marR="68578" marT="0" marB="0">
                    <a:solidFill>
                      <a:schemeClr val="bg1"/>
                    </a:solidFill>
                  </a:tcPr>
                </a:tc>
                <a:tc>
                  <a:txBody>
                    <a:bodyPr/>
                    <a:lstStyle/>
                    <a:p>
                      <a:pPr algn="just">
                        <a:lnSpc>
                          <a:spcPts val="2500"/>
                        </a:lnSpc>
                      </a:pP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鸭传染性浆膜炎（</a:t>
                      </a:r>
                      <a:r>
                        <a:rPr 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1+5+11 </a:t>
                      </a: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型）</a:t>
                      </a:r>
                      <a:r>
                        <a:rPr 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鸭大肠杆菌（</a:t>
                      </a:r>
                      <a:r>
                        <a:rPr 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O1+O78</a:t>
                      </a: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）二联五价灭活疫苗等</a:t>
                      </a:r>
                    </a:p>
                  </a:txBody>
                  <a:tcPr marL="68573" marR="68573" marT="0" marB="0">
                    <a:solidFill>
                      <a:schemeClr val="bg1"/>
                    </a:solidFill>
                  </a:tcPr>
                </a:tc>
                <a:extLst>
                  <a:ext uri="{0D108BD9-81ED-4DB2-BD59-A6C34878D82A}">
                    <a16:rowId xmlns:a16="http://schemas.microsoft.com/office/drawing/2014/main" val="10000"/>
                  </a:ext>
                </a:extLst>
              </a:tr>
              <a:tr h="533375">
                <a:tc>
                  <a:txBody>
                    <a:bodyPr/>
                    <a:lstStyle/>
                    <a:p>
                      <a:pPr algn="r">
                        <a:lnSpc>
                          <a:spcPts val="2100"/>
                        </a:lnSpc>
                      </a:pPr>
                      <a:r>
                        <a:rPr lang="zh-CN" altLang="en-US" sz="1800" b="1" kern="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负责人 ：</a:t>
                      </a:r>
                    </a:p>
                  </a:txBody>
                  <a:tcPr marL="68578" marR="68578" marT="0" marB="0">
                    <a:solidFill>
                      <a:schemeClr val="bg1"/>
                    </a:solidFill>
                  </a:tcPr>
                </a:tc>
                <a:tc>
                  <a:txBody>
                    <a:bodyPr/>
                    <a:lstStyle/>
                    <a:p>
                      <a:pPr algn="just">
                        <a:lnSpc>
                          <a:spcPts val="2100"/>
                        </a:lnSpc>
                      </a:pPr>
                      <a:r>
                        <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田斌（四川农业大学）</a:t>
                      </a:r>
                      <a:endParaRPr lang="en-US" altLang="zh-CN"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ts val="2100"/>
                        </a:lnSpc>
                      </a:pPr>
                      <a:endParaRPr lang="zh-CN" altLang="en-US" sz="1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3" marR="68573"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10" name="表格 9">
            <a:extLst>
              <a:ext uri="{FF2B5EF4-FFF2-40B4-BE49-F238E27FC236}">
                <a16:creationId xmlns:a16="http://schemas.microsoft.com/office/drawing/2014/main" id="{6D24BAC9-E914-0748-56D1-17A871CC3D4A}"/>
              </a:ext>
            </a:extLst>
          </p:cNvPr>
          <p:cNvGraphicFramePr>
            <a:graphicFrameLocks noGrp="1"/>
          </p:cNvGraphicFramePr>
          <p:nvPr>
            <p:extLst>
              <p:ext uri="{D42A27DB-BD31-4B8C-83A1-F6EECF244321}">
                <p14:modId xmlns:p14="http://schemas.microsoft.com/office/powerpoint/2010/main" val="3579864476"/>
              </p:ext>
            </p:extLst>
          </p:nvPr>
        </p:nvGraphicFramePr>
        <p:xfrm>
          <a:off x="730643" y="1201405"/>
          <a:ext cx="9974852" cy="746829"/>
        </p:xfrm>
        <a:graphic>
          <a:graphicData uri="http://schemas.openxmlformats.org/drawingml/2006/table">
            <a:tbl>
              <a:tblPr firstRow="1" firstCol="1" bandRow="1">
                <a:tableStyleId>{5C22544A-7EE6-4342-B048-85BDC9FD1C3A}</a:tableStyleId>
              </a:tblPr>
              <a:tblGrid>
                <a:gridCol w="3014491">
                  <a:extLst>
                    <a:ext uri="{9D8B030D-6E8A-4147-A177-3AD203B41FA5}">
                      <a16:colId xmlns:a16="http://schemas.microsoft.com/office/drawing/2014/main" val="20000"/>
                    </a:ext>
                  </a:extLst>
                </a:gridCol>
                <a:gridCol w="6960361">
                  <a:extLst>
                    <a:ext uri="{9D8B030D-6E8A-4147-A177-3AD203B41FA5}">
                      <a16:colId xmlns:a16="http://schemas.microsoft.com/office/drawing/2014/main" val="20001"/>
                    </a:ext>
                  </a:extLst>
                </a:gridCol>
              </a:tblGrid>
              <a:tr h="316719">
                <a:tc>
                  <a:txBody>
                    <a:bodyPr/>
                    <a:lstStyle/>
                    <a:p>
                      <a:pPr algn="r">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子课题</a:t>
                      </a:r>
                      <a:r>
                        <a:rPr lang="en-US" altLang="zh-C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3.2</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75" marR="68575" marT="0" marB="0">
                    <a:solidFill>
                      <a:schemeClr val="bg1"/>
                    </a:solidFill>
                  </a:tcPr>
                </a:tc>
                <a:tc>
                  <a:txBody>
                    <a:bodyPr/>
                    <a:lstStyle/>
                    <a:p>
                      <a:pPr algn="just">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禽多杀性巴氏杆菌</a:t>
                      </a:r>
                      <a:r>
                        <a:rPr lang="zh-CN" altLang="en-US" sz="18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基因缺失</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弱毒疫苗构建及免疫保护力评价</a:t>
                      </a:r>
                    </a:p>
                  </a:txBody>
                  <a:tcPr marL="68575" marR="68575" marT="0" marB="0">
                    <a:solidFill>
                      <a:schemeClr val="bg1"/>
                    </a:solidFill>
                  </a:tcPr>
                </a:tc>
                <a:extLst>
                  <a:ext uri="{0D108BD9-81ED-4DB2-BD59-A6C34878D82A}">
                    <a16:rowId xmlns:a16="http://schemas.microsoft.com/office/drawing/2014/main" val="10000"/>
                  </a:ext>
                </a:extLst>
              </a:tr>
              <a:tr h="430110">
                <a:tc>
                  <a:txBody>
                    <a:bodyPr/>
                    <a:lstStyle/>
                    <a:p>
                      <a:pPr algn="r">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负责人 ：</a:t>
                      </a:r>
                    </a:p>
                  </a:txBody>
                  <a:tcPr marL="68575" marR="68575" marT="0" marB="0">
                    <a:solidFill>
                      <a:schemeClr val="bg1"/>
                    </a:solidFill>
                  </a:tcPr>
                </a:tc>
                <a:tc>
                  <a:txBody>
                    <a:bodyPr/>
                    <a:lstStyle/>
                    <a:p>
                      <a:pPr algn="just">
                        <a:lnSpc>
                          <a:spcPts val="2100"/>
                        </a:lnSpc>
                      </a:pP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李龙、周祖涛（华中农业大学）</a:t>
                      </a:r>
                    </a:p>
                  </a:txBody>
                  <a:tcPr marL="68575" marR="68575" marT="0" marB="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2">
            <a:extLst>
              <a:ext uri="{FF2B5EF4-FFF2-40B4-BE49-F238E27FC236}">
                <a16:creationId xmlns:a16="http://schemas.microsoft.com/office/drawing/2014/main" id="{54F7AD36-F0DA-7161-390F-548BD4DF0159}"/>
              </a:ext>
            </a:extLst>
          </p:cNvPr>
          <p:cNvSpPr>
            <a:spLocks noGrp="1"/>
          </p:cNvSpPr>
          <p:nvPr>
            <p:ph type="sldNum" sz="quarter" idx="12"/>
          </p:nvPr>
        </p:nvSpPr>
        <p:spPr bwMode="auto">
          <a:xfrm>
            <a:off x="10025743"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46FCD2F9-5231-4DB7-90F2-2A3CFF06A16F}" type="slidenum">
              <a:rPr lang="en-US" altLang="zh-CN" sz="1800">
                <a:solidFill>
                  <a:srgbClr val="C00000"/>
                </a:solidFill>
                <a:latin typeface="Lucida Sans Unicode" panose="020B0602030504020204" pitchFamily="34" charset="0"/>
                <a:ea typeface="黑体" panose="02010609060101010101" pitchFamily="49" charset="-122"/>
              </a:rPr>
              <a:pPr>
                <a:lnSpc>
                  <a:spcPct val="100000"/>
                </a:lnSpc>
                <a:spcBef>
                  <a:spcPct val="0"/>
                </a:spcBef>
                <a:buFontTx/>
                <a:buNone/>
              </a:pPr>
              <a:t>102</a:t>
            </a:fld>
            <a:endParaRPr lang="en-US" altLang="zh-CN" sz="1800" dirty="0">
              <a:solidFill>
                <a:srgbClr val="C00000"/>
              </a:solidFill>
              <a:latin typeface="Lucida Sans Unicode" panose="020B0602030504020204" pitchFamily="34" charset="0"/>
              <a:ea typeface="黑体" panose="02010609060101010101" pitchFamily="49" charset="-122"/>
            </a:endParaRPr>
          </a:p>
        </p:txBody>
      </p:sp>
      <p:pic>
        <p:nvPicPr>
          <p:cNvPr id="2" name="图片 1">
            <a:extLst>
              <a:ext uri="{FF2B5EF4-FFF2-40B4-BE49-F238E27FC236}">
                <a16:creationId xmlns:a16="http://schemas.microsoft.com/office/drawing/2014/main" id="{B9642360-3ECC-2C75-62BF-33536C735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文本框 3">
            <a:extLst>
              <a:ext uri="{FF2B5EF4-FFF2-40B4-BE49-F238E27FC236}">
                <a16:creationId xmlns:a16="http://schemas.microsoft.com/office/drawing/2014/main" id="{5DCCFB6C-E071-F98D-87BE-CDBE908BCBC4}"/>
              </a:ext>
            </a:extLst>
          </p:cNvPr>
          <p:cNvSpPr txBox="1"/>
          <p:nvPr/>
        </p:nvSpPr>
        <p:spPr>
          <a:xfrm>
            <a:off x="1267068" y="1022095"/>
            <a:ext cx="10032303" cy="584775"/>
          </a:xfrm>
          <a:prstGeom prst="rect">
            <a:avLst/>
          </a:prstGeom>
          <a:noFill/>
        </p:spPr>
        <p:txBody>
          <a:bodyPr wrap="square">
            <a:spAutoFit/>
          </a:bodyPr>
          <a:lstStyle/>
          <a:p>
            <a:r>
              <a:rPr lang="zh-CN" altLang="en-US" sz="32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sym typeface="黑体" panose="02010609060101010101" pitchFamily="49" charset="-122"/>
              </a:rPr>
              <a:t>（二）替抗新技术新产品的研发和应用：有效技术手段</a:t>
            </a:r>
            <a:endParaRPr lang="en-US" altLang="zh-CN" sz="32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sym typeface="黑体" panose="02010609060101010101" pitchFamily="49" charset="-122"/>
            </a:endParaRPr>
          </a:p>
        </p:txBody>
      </p:sp>
      <p:sp>
        <p:nvSpPr>
          <p:cNvPr id="9" name="矩形 8">
            <a:extLst>
              <a:ext uri="{FF2B5EF4-FFF2-40B4-BE49-F238E27FC236}">
                <a16:creationId xmlns:a16="http://schemas.microsoft.com/office/drawing/2014/main" id="{DFECABF3-453C-4937-ACD8-FAB8588B39D9}"/>
              </a:ext>
            </a:extLst>
          </p:cNvPr>
          <p:cNvSpPr/>
          <p:nvPr/>
        </p:nvSpPr>
        <p:spPr>
          <a:xfrm>
            <a:off x="2691910" y="2620999"/>
            <a:ext cx="8362533" cy="3897029"/>
          </a:xfrm>
          <a:prstGeom prst="rect">
            <a:avLst/>
          </a:prstGeom>
          <a:noFill/>
        </p:spPr>
        <p:txBody>
          <a:bodyPr wrap="square" lIns="91440" tIns="45720" rIns="91440" bIns="45720">
            <a:spAutoFit/>
          </a:bodyPr>
          <a:lstStyle/>
          <a:p>
            <a:pPr>
              <a:lnSpc>
                <a:spcPct val="150000"/>
              </a:lnSpc>
            </a:pPr>
            <a:r>
              <a:rPr lang="zh-CN" altLang="en-US"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微生态制剂</a:t>
            </a:r>
            <a:r>
              <a:rPr lang="zh-CN" altLang="en-US" sz="28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rPr>
              <a:t>：益生菌、益生元、合生元</a:t>
            </a:r>
            <a:r>
              <a:rPr lang="en-US" altLang="zh-CN"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 </a:t>
            </a:r>
          </a:p>
          <a:p>
            <a:pPr>
              <a:lnSpc>
                <a:spcPct val="150000"/>
              </a:lnSpc>
            </a:pPr>
            <a:r>
              <a:rPr lang="zh-CN" altLang="en-US"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酶制剂</a:t>
            </a:r>
            <a:endParaRPr lang="en-US" altLang="zh-CN"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endParaRPr>
          </a:p>
          <a:p>
            <a:pPr>
              <a:lnSpc>
                <a:spcPct val="150000"/>
              </a:lnSpc>
            </a:pPr>
            <a:r>
              <a:rPr lang="zh-CN" altLang="en-US"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抗菌肽</a:t>
            </a:r>
            <a:endParaRPr lang="en-US" altLang="zh-CN"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endParaRPr>
          </a:p>
          <a:p>
            <a:pPr>
              <a:lnSpc>
                <a:spcPct val="150000"/>
              </a:lnSpc>
            </a:pPr>
            <a:r>
              <a:rPr lang="zh-CN" altLang="en-US"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中草药制剂</a:t>
            </a:r>
            <a:endParaRPr lang="en-US" altLang="zh-CN"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endParaRPr>
          </a:p>
          <a:p>
            <a:pPr>
              <a:lnSpc>
                <a:spcPct val="150000"/>
              </a:lnSpc>
            </a:pPr>
            <a:r>
              <a:rPr lang="zh-CN" altLang="en-US"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rPr>
              <a:t>天然中草药提取物</a:t>
            </a:r>
            <a:endParaRPr lang="en-US" altLang="zh-CN" sz="28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endParaRPr>
          </a:p>
          <a:p>
            <a:pPr>
              <a:lnSpc>
                <a:spcPct val="150000"/>
              </a:lnSpc>
            </a:pPr>
            <a:r>
              <a:rPr lang="en-US" altLang="zh-CN" sz="2800" b="1" kern="0" dirty="0">
                <a:solidFill>
                  <a:schemeClr val="accent1">
                    <a:lumMod val="75000"/>
                  </a:schemeClr>
                </a:solidFill>
                <a:latin typeface="微软雅黑 Light" panose="020B0502040204020203" pitchFamily="34" charset="-122"/>
                <a:ea typeface="微软雅黑 Light" panose="020B0502040204020203" pitchFamily="34" charset="-122"/>
              </a:rPr>
              <a:t>……</a:t>
            </a:r>
            <a:endParaRPr lang="zh-CN" altLang="en-US" sz="2800" b="1" kern="0" dirty="0">
              <a:solidFill>
                <a:schemeClr val="accent1">
                  <a:lumMod val="75000"/>
                </a:schemeClr>
              </a:solidFill>
              <a:latin typeface="微软雅黑 Light" panose="020B0502040204020203" pitchFamily="34" charset="-122"/>
              <a:ea typeface="微软雅黑 Light" panose="020B0502040204020203" pitchFamily="34" charset="-122"/>
            </a:endParaRPr>
          </a:p>
        </p:txBody>
      </p:sp>
      <p:sp>
        <p:nvSpPr>
          <p:cNvPr id="6" name="文本框 5">
            <a:extLst>
              <a:ext uri="{FF2B5EF4-FFF2-40B4-BE49-F238E27FC236}">
                <a16:creationId xmlns:a16="http://schemas.microsoft.com/office/drawing/2014/main" id="{8ED2A970-4529-FD6A-989B-0B75B43392E3}"/>
              </a:ext>
            </a:extLst>
          </p:cNvPr>
          <p:cNvSpPr txBox="1"/>
          <p:nvPr/>
        </p:nvSpPr>
        <p:spPr>
          <a:xfrm>
            <a:off x="2397996" y="2019417"/>
            <a:ext cx="6117770" cy="523220"/>
          </a:xfrm>
          <a:prstGeom prst="rect">
            <a:avLst/>
          </a:prstGeom>
          <a:noFill/>
        </p:spPr>
        <p:txBody>
          <a:bodyPr wrap="square">
            <a:spAutoFit/>
          </a:bodyPr>
          <a:lstStyle/>
          <a:p>
            <a:r>
              <a:rPr lang="zh-CN" altLang="en-US" sz="28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sym typeface="黑体" panose="02010609060101010101" pitchFamily="49" charset="-122"/>
              </a:rPr>
              <a:t>（</a:t>
            </a:r>
            <a:r>
              <a:rPr lang="en-US" altLang="zh-CN" sz="28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sym typeface="黑体" panose="02010609060101010101" pitchFamily="49" charset="-122"/>
              </a:rPr>
              <a:t>1</a:t>
            </a:r>
            <a:r>
              <a:rPr lang="zh-CN" altLang="en-US" sz="28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sym typeface="黑体" panose="02010609060101010101" pitchFamily="49" charset="-122"/>
              </a:rPr>
              <a:t>）微生态制剂、等等</a:t>
            </a:r>
            <a:endParaRPr lang="zh-CN" altLang="en-US" sz="28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73941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2">
            <a:extLst>
              <a:ext uri="{FF2B5EF4-FFF2-40B4-BE49-F238E27FC236}">
                <a16:creationId xmlns:a16="http://schemas.microsoft.com/office/drawing/2014/main" id="{54F7AD36-F0DA-7161-390F-548BD4DF0159}"/>
              </a:ext>
            </a:extLst>
          </p:cNvPr>
          <p:cNvSpPr>
            <a:spLocks noGrp="1"/>
          </p:cNvSpPr>
          <p:nvPr>
            <p:ph type="sldNum" sz="quarter" idx="12"/>
          </p:nvPr>
        </p:nvSpPr>
        <p:spPr bwMode="auto">
          <a:xfrm>
            <a:off x="10025743"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46FCD2F9-5231-4DB7-90F2-2A3CFF06A16F}" type="slidenum">
              <a:rPr lang="en-US" altLang="zh-CN" sz="1800">
                <a:solidFill>
                  <a:srgbClr val="C00000"/>
                </a:solidFill>
                <a:latin typeface="Lucida Sans Unicode" panose="020B0602030504020204" pitchFamily="34" charset="0"/>
                <a:ea typeface="黑体" panose="02010609060101010101" pitchFamily="49" charset="-122"/>
              </a:rPr>
              <a:pPr>
                <a:lnSpc>
                  <a:spcPct val="100000"/>
                </a:lnSpc>
                <a:spcBef>
                  <a:spcPct val="0"/>
                </a:spcBef>
                <a:buFontTx/>
                <a:buNone/>
              </a:pPr>
              <a:t>103</a:t>
            </a:fld>
            <a:endParaRPr lang="en-US" altLang="zh-CN" sz="1800" dirty="0">
              <a:solidFill>
                <a:srgbClr val="C00000"/>
              </a:solidFill>
              <a:latin typeface="Lucida Sans Unicode" panose="020B0602030504020204" pitchFamily="34" charset="0"/>
              <a:ea typeface="黑体" panose="02010609060101010101" pitchFamily="49" charset="-122"/>
            </a:endParaRPr>
          </a:p>
        </p:txBody>
      </p:sp>
      <p:pic>
        <p:nvPicPr>
          <p:cNvPr id="2" name="图片 1">
            <a:extLst>
              <a:ext uri="{FF2B5EF4-FFF2-40B4-BE49-F238E27FC236}">
                <a16:creationId xmlns:a16="http://schemas.microsoft.com/office/drawing/2014/main" id="{B9642360-3ECC-2C75-62BF-33536C735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文本框 3">
            <a:extLst>
              <a:ext uri="{FF2B5EF4-FFF2-40B4-BE49-F238E27FC236}">
                <a16:creationId xmlns:a16="http://schemas.microsoft.com/office/drawing/2014/main" id="{5DCCFB6C-E071-F98D-87BE-CDBE908BCBC4}"/>
              </a:ext>
            </a:extLst>
          </p:cNvPr>
          <p:cNvSpPr txBox="1"/>
          <p:nvPr/>
        </p:nvSpPr>
        <p:spPr>
          <a:xfrm>
            <a:off x="969962" y="560326"/>
            <a:ext cx="8553795" cy="461665"/>
          </a:xfrm>
          <a:prstGeom prst="rect">
            <a:avLst/>
          </a:prstGeom>
          <a:noFill/>
        </p:spPr>
        <p:txBody>
          <a:bodyPr wrap="square">
            <a:spAutoFit/>
          </a:bodyPr>
          <a:lstStyle/>
          <a:p>
            <a:r>
              <a:rPr lang="zh-CN" altLang="en-US" sz="24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a:t>
            </a:r>
            <a:r>
              <a:rPr lang="en-US" altLang="zh-CN" sz="24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2</a:t>
            </a:r>
            <a:r>
              <a:rPr lang="zh-CN" altLang="en-US" sz="2400" b="1"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a:t>
            </a:r>
            <a:r>
              <a:rPr lang="zh-CN" altLang="en-US" sz="24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噬菌体及其产品</a:t>
            </a:r>
            <a:endParaRPr lang="zh-CN" altLang="en-US" sz="2400" dirty="0">
              <a:solidFill>
                <a:srgbClr val="002060"/>
              </a:solidFill>
            </a:endParaRPr>
          </a:p>
        </p:txBody>
      </p:sp>
      <p:sp>
        <p:nvSpPr>
          <p:cNvPr id="10" name="文本框 9">
            <a:extLst>
              <a:ext uri="{FF2B5EF4-FFF2-40B4-BE49-F238E27FC236}">
                <a16:creationId xmlns:a16="http://schemas.microsoft.com/office/drawing/2014/main" id="{ABA2C9D5-4D9A-3DC7-B060-6ECE562F0CF6}"/>
              </a:ext>
            </a:extLst>
          </p:cNvPr>
          <p:cNvSpPr txBox="1"/>
          <p:nvPr/>
        </p:nvSpPr>
        <p:spPr>
          <a:xfrm>
            <a:off x="8632370" y="99437"/>
            <a:ext cx="3559629" cy="307777"/>
          </a:xfrm>
          <a:prstGeom prst="rect">
            <a:avLst/>
          </a:prstGeom>
          <a:noFill/>
        </p:spPr>
        <p:txBody>
          <a:bodyPr wrap="square">
            <a:spAutoFit/>
          </a:bodyPr>
          <a:lstStyle/>
          <a:p>
            <a:pPr algn="r"/>
            <a:r>
              <a:rPr lang="zh-CN" altLang="en-US" sz="1400"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（二）替抗</a:t>
            </a:r>
            <a:r>
              <a:rPr lang="zh-CN" altLang="en-US" sz="140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新技术新产品的研发和应用</a:t>
            </a:r>
            <a:r>
              <a:rPr lang="zh-CN" altLang="en-US" sz="1400"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 </a:t>
            </a:r>
            <a:endParaRPr lang="en-US" altLang="zh-CN" sz="1400"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endParaRPr>
          </a:p>
        </p:txBody>
      </p:sp>
      <p:sp>
        <p:nvSpPr>
          <p:cNvPr id="16" name="文本框 15">
            <a:extLst>
              <a:ext uri="{FF2B5EF4-FFF2-40B4-BE49-F238E27FC236}">
                <a16:creationId xmlns:a16="http://schemas.microsoft.com/office/drawing/2014/main" id="{9DDE41B1-E5F9-96AD-19C6-DF65C56D4CB1}"/>
              </a:ext>
            </a:extLst>
          </p:cNvPr>
          <p:cNvSpPr txBox="1"/>
          <p:nvPr/>
        </p:nvSpPr>
        <p:spPr>
          <a:xfrm>
            <a:off x="4114800" y="1380092"/>
            <a:ext cx="7780564" cy="1015663"/>
          </a:xfrm>
          <a:prstGeom prst="rect">
            <a:avLst/>
          </a:prstGeom>
          <a:noFill/>
        </p:spPr>
        <p:txBody>
          <a:bodyPr wrap="square">
            <a:spAutoFit/>
          </a:bodyPr>
          <a:lstStyle/>
          <a:p>
            <a:r>
              <a:rPr lang="zh-CN" altLang="en-US" sz="20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随着全球抗生素耐药性感染的持续上升，噬菌体疗法的开发和应用不仅代表了一种有前途的抗生素治疗的替代方法，而是逐渐成为应对这一重大公共卫生威胁的强制性替代方法</a:t>
            </a:r>
            <a:endParaRPr lang="zh-CN" altLang="en-US" sz="2000" dirty="0"/>
          </a:p>
        </p:txBody>
      </p:sp>
      <p:sp>
        <p:nvSpPr>
          <p:cNvPr id="18" name="文本框 17">
            <a:extLst>
              <a:ext uri="{FF2B5EF4-FFF2-40B4-BE49-F238E27FC236}">
                <a16:creationId xmlns:a16="http://schemas.microsoft.com/office/drawing/2014/main" id="{A269BB9D-1ADB-33DF-318B-17F8671F589A}"/>
              </a:ext>
            </a:extLst>
          </p:cNvPr>
          <p:cNvSpPr txBox="1"/>
          <p:nvPr/>
        </p:nvSpPr>
        <p:spPr>
          <a:xfrm>
            <a:off x="1170215" y="2812419"/>
            <a:ext cx="9851570" cy="461665"/>
          </a:xfrm>
          <a:prstGeom prst="rect">
            <a:avLst/>
          </a:prstGeom>
          <a:noFill/>
        </p:spPr>
        <p:txBody>
          <a:bodyPr wrap="square">
            <a:spAutoFit/>
          </a:bodyPr>
          <a:lstStyle/>
          <a:p>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有种类多：</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几乎每种细菌都有相应的噬菌体</a:t>
            </a:r>
          </a:p>
        </p:txBody>
      </p:sp>
      <p:sp>
        <p:nvSpPr>
          <p:cNvPr id="20" name="文本框 19">
            <a:extLst>
              <a:ext uri="{FF2B5EF4-FFF2-40B4-BE49-F238E27FC236}">
                <a16:creationId xmlns:a16="http://schemas.microsoft.com/office/drawing/2014/main" id="{0EC18A8B-4777-3BB2-A9C6-031313BD309D}"/>
              </a:ext>
            </a:extLst>
          </p:cNvPr>
          <p:cNvSpPr txBox="1"/>
          <p:nvPr/>
        </p:nvSpPr>
        <p:spPr>
          <a:xfrm>
            <a:off x="1170215" y="3516033"/>
            <a:ext cx="9851570" cy="461665"/>
          </a:xfrm>
          <a:prstGeom prst="rect">
            <a:avLst/>
          </a:prstGeom>
          <a:noFill/>
        </p:spPr>
        <p:txBody>
          <a:bodyPr wrap="square">
            <a:spAutoFit/>
          </a:bodyPr>
          <a:lstStyle/>
          <a:p>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安全性好：</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对动物无毒害，天然抗菌 </a:t>
            </a:r>
          </a:p>
        </p:txBody>
      </p:sp>
      <p:sp>
        <p:nvSpPr>
          <p:cNvPr id="22" name="文本框 21">
            <a:extLst>
              <a:ext uri="{FF2B5EF4-FFF2-40B4-BE49-F238E27FC236}">
                <a16:creationId xmlns:a16="http://schemas.microsoft.com/office/drawing/2014/main" id="{5C50170F-423C-FEA0-D79F-BC4E7D43514B}"/>
              </a:ext>
            </a:extLst>
          </p:cNvPr>
          <p:cNvSpPr txBox="1"/>
          <p:nvPr/>
        </p:nvSpPr>
        <p:spPr>
          <a:xfrm>
            <a:off x="1170215" y="4345658"/>
            <a:ext cx="9851570" cy="461665"/>
          </a:xfrm>
          <a:prstGeom prst="rect">
            <a:avLst/>
          </a:prstGeom>
          <a:noFill/>
        </p:spPr>
        <p:txBody>
          <a:bodyPr wrap="square">
            <a:spAutoFit/>
          </a:bodyPr>
          <a:lstStyle/>
          <a:p>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特异性强：</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专一感染宿主菌，不影响宿主以外菌群</a:t>
            </a:r>
          </a:p>
        </p:txBody>
      </p:sp>
      <p:sp>
        <p:nvSpPr>
          <p:cNvPr id="24" name="文本框 23">
            <a:extLst>
              <a:ext uri="{FF2B5EF4-FFF2-40B4-BE49-F238E27FC236}">
                <a16:creationId xmlns:a16="http://schemas.microsoft.com/office/drawing/2014/main" id="{C35E4F41-5CF5-E7CF-AE4E-C7836EA9AE87}"/>
              </a:ext>
            </a:extLst>
          </p:cNvPr>
          <p:cNvSpPr txBox="1"/>
          <p:nvPr/>
        </p:nvSpPr>
        <p:spPr>
          <a:xfrm>
            <a:off x="1170215" y="5058020"/>
            <a:ext cx="9851570" cy="1477328"/>
          </a:xfrm>
          <a:prstGeom prst="rect">
            <a:avLst/>
          </a:prstGeom>
          <a:noFill/>
        </p:spPr>
        <p:txBody>
          <a:bodyPr wrap="square">
            <a:spAutoFit/>
          </a:bodyPr>
          <a:lstStyle/>
          <a:p>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机制独特：</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通过</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裂解酶特异裂解</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包括</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耐药性细菌</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在</a:t>
            </a:r>
            <a:endParaRPr lang="en-US"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内的宿主</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细菌</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，既可用于</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细菌</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感染的</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治</a:t>
            </a:r>
            <a:endParaRPr lang="en-US"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疗</a:t>
            </a:r>
            <a:r>
              <a:rPr lang="en-US"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a:t>
            </a:r>
            <a:r>
              <a:rPr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也</a:t>
            </a:r>
            <a:r>
              <a:rPr lang="zh-CN" altLang="zh-CN" sz="2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可用于细菌预防。</a:t>
            </a:r>
          </a:p>
          <a:p>
            <a:endParaRPr lang="zh-CN" altLang="en-US" dirty="0"/>
          </a:p>
        </p:txBody>
      </p:sp>
      <p:sp>
        <p:nvSpPr>
          <p:cNvPr id="26" name="文本框 25">
            <a:extLst>
              <a:ext uri="{FF2B5EF4-FFF2-40B4-BE49-F238E27FC236}">
                <a16:creationId xmlns:a16="http://schemas.microsoft.com/office/drawing/2014/main" id="{AAD5AB79-99A8-19E2-80B4-47F102D200C7}"/>
              </a:ext>
            </a:extLst>
          </p:cNvPr>
          <p:cNvSpPr txBox="1"/>
          <p:nvPr/>
        </p:nvSpPr>
        <p:spPr>
          <a:xfrm>
            <a:off x="1349357" y="2316573"/>
            <a:ext cx="8305800" cy="461665"/>
          </a:xfrm>
          <a:prstGeom prst="rect">
            <a:avLst/>
          </a:prstGeom>
          <a:noFill/>
        </p:spPr>
        <p:txBody>
          <a:bodyPr wrap="square">
            <a:spAutoFit/>
          </a:bodyPr>
          <a:lstStyle/>
          <a:p>
            <a:r>
              <a:rPr lang="zh-CN" altLang="en-US" sz="24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特点：</a:t>
            </a:r>
            <a:endParaRPr lang="zh-CN" altLang="en-US" sz="2400" dirty="0"/>
          </a:p>
        </p:txBody>
      </p:sp>
      <p:pic>
        <p:nvPicPr>
          <p:cNvPr id="11" name="图片 10">
            <a:extLst>
              <a:ext uri="{FF2B5EF4-FFF2-40B4-BE49-F238E27FC236}">
                <a16:creationId xmlns:a16="http://schemas.microsoft.com/office/drawing/2014/main" id="{18B2AC04-6172-9EF2-570F-9FA7F00B3CA3}"/>
              </a:ext>
            </a:extLst>
          </p:cNvPr>
          <p:cNvPicPr>
            <a:picLocks noChangeAspect="1"/>
          </p:cNvPicPr>
          <p:nvPr/>
        </p:nvPicPr>
        <p:blipFill>
          <a:blip r:embed="rId4"/>
          <a:stretch>
            <a:fillRect/>
          </a:stretch>
        </p:blipFill>
        <p:spPr>
          <a:xfrm>
            <a:off x="8514176" y="4399214"/>
            <a:ext cx="3023133" cy="1842964"/>
          </a:xfrm>
          <a:prstGeom prst="rect">
            <a:avLst/>
          </a:prstGeom>
        </p:spPr>
      </p:pic>
      <p:pic>
        <p:nvPicPr>
          <p:cNvPr id="15" name="图片 14">
            <a:extLst>
              <a:ext uri="{FF2B5EF4-FFF2-40B4-BE49-F238E27FC236}">
                <a16:creationId xmlns:a16="http://schemas.microsoft.com/office/drawing/2014/main" id="{A220B347-C3DA-00F7-BD94-F45B0F2BBDB1}"/>
              </a:ext>
            </a:extLst>
          </p:cNvPr>
          <p:cNvPicPr>
            <a:picLocks noChangeAspect="1"/>
          </p:cNvPicPr>
          <p:nvPr/>
        </p:nvPicPr>
        <p:blipFill>
          <a:blip r:embed="rId5"/>
          <a:stretch>
            <a:fillRect/>
          </a:stretch>
        </p:blipFill>
        <p:spPr>
          <a:xfrm>
            <a:off x="8514176" y="2684333"/>
            <a:ext cx="3023133" cy="1661325"/>
          </a:xfrm>
          <a:prstGeom prst="rect">
            <a:avLst/>
          </a:prstGeom>
          <a:ln>
            <a:solidFill>
              <a:schemeClr val="tx1"/>
            </a:solidFill>
          </a:ln>
        </p:spPr>
      </p:pic>
      <p:sp>
        <p:nvSpPr>
          <p:cNvPr id="19" name="文本框 18">
            <a:extLst>
              <a:ext uri="{FF2B5EF4-FFF2-40B4-BE49-F238E27FC236}">
                <a16:creationId xmlns:a16="http://schemas.microsoft.com/office/drawing/2014/main" id="{8DBD1FCC-9181-42E7-4660-D022134C61F2}"/>
              </a:ext>
            </a:extLst>
          </p:cNvPr>
          <p:cNvSpPr txBox="1"/>
          <p:nvPr/>
        </p:nvSpPr>
        <p:spPr>
          <a:xfrm>
            <a:off x="137056" y="6416713"/>
            <a:ext cx="7369628" cy="400110"/>
          </a:xfrm>
          <a:prstGeom prst="rect">
            <a:avLst/>
          </a:prstGeom>
          <a:noFill/>
        </p:spPr>
        <p:txBody>
          <a:bodyPr wrap="square">
            <a:spAutoFit/>
          </a:bodyPr>
          <a:lstStyle/>
          <a:p>
            <a:r>
              <a:rPr lang="zh-CN" altLang="en-US" sz="2000" i="1" dirty="0">
                <a:solidFill>
                  <a:srgbClr val="C00000"/>
                </a:solidFill>
                <a:latin typeface="Times New Roman" panose="02020603050405020304" pitchFamily="18" charset="0"/>
                <a:cs typeface="Times New Roman" panose="02020603050405020304" pitchFamily="18" charset="0"/>
              </a:rPr>
              <a:t>Nature Microbiology</a:t>
            </a:r>
            <a:r>
              <a:rPr lang="en-US" altLang="zh-CN" sz="2000" i="1" dirty="0">
                <a:solidFill>
                  <a:srgbClr val="C00000"/>
                </a:solidFill>
                <a:latin typeface="Times New Roman" panose="02020603050405020304" pitchFamily="18" charset="0"/>
                <a:cs typeface="Times New Roman" panose="02020603050405020304" pitchFamily="18" charset="0"/>
              </a:rPr>
              <a:t>2024,</a:t>
            </a:r>
            <a:r>
              <a:rPr lang="zh-CN" altLang="en-US" sz="2000" i="1" dirty="0">
                <a:solidFill>
                  <a:srgbClr val="C00000"/>
                </a:solidFill>
                <a:latin typeface="Times New Roman" panose="02020603050405020304" pitchFamily="18" charset="0"/>
                <a:cs typeface="Times New Roman" panose="02020603050405020304" pitchFamily="18" charset="0"/>
              </a:rPr>
              <a:t> 9</a:t>
            </a:r>
            <a:r>
              <a:rPr lang="en-US" altLang="zh-CN" sz="2000" i="1" dirty="0">
                <a:solidFill>
                  <a:srgbClr val="C00000"/>
                </a:solidFill>
                <a:latin typeface="Times New Roman" panose="02020603050405020304" pitchFamily="18" charset="0"/>
                <a:cs typeface="Times New Roman" panose="02020603050405020304" pitchFamily="18" charset="0"/>
              </a:rPr>
              <a:t>:</a:t>
            </a:r>
            <a:r>
              <a:rPr lang="zh-CN" altLang="en-US" sz="2000" i="1" dirty="0">
                <a:solidFill>
                  <a:srgbClr val="C00000"/>
                </a:solidFill>
                <a:latin typeface="Times New Roman" panose="02020603050405020304" pitchFamily="18" charset="0"/>
                <a:cs typeface="Times New Roman" panose="02020603050405020304" pitchFamily="18" charset="0"/>
              </a:rPr>
              <a:t>1397-1398 </a:t>
            </a:r>
          </a:p>
        </p:txBody>
      </p:sp>
      <p:sp>
        <p:nvSpPr>
          <p:cNvPr id="23" name="文本框 22">
            <a:extLst>
              <a:ext uri="{FF2B5EF4-FFF2-40B4-BE49-F238E27FC236}">
                <a16:creationId xmlns:a16="http://schemas.microsoft.com/office/drawing/2014/main" id="{E7BA0E70-0D9D-9BEA-030E-2AEDE9569111}"/>
              </a:ext>
            </a:extLst>
          </p:cNvPr>
          <p:cNvSpPr txBox="1"/>
          <p:nvPr/>
        </p:nvSpPr>
        <p:spPr>
          <a:xfrm>
            <a:off x="8419117" y="3341186"/>
            <a:ext cx="3023133" cy="461665"/>
          </a:xfrm>
          <a:prstGeom prst="rect">
            <a:avLst/>
          </a:prstGeom>
          <a:noFill/>
        </p:spPr>
        <p:txBody>
          <a:bodyPr wrap="square">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倡导噬菌体疗法</a:t>
            </a:r>
          </a:p>
        </p:txBody>
      </p:sp>
    </p:spTree>
    <p:extLst>
      <p:ext uri="{BB962C8B-B14F-4D97-AF65-F5344CB8AC3E}">
        <p14:creationId xmlns:p14="http://schemas.microsoft.com/office/powerpoint/2010/main" val="29428931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2">
            <a:extLst>
              <a:ext uri="{FF2B5EF4-FFF2-40B4-BE49-F238E27FC236}">
                <a16:creationId xmlns:a16="http://schemas.microsoft.com/office/drawing/2014/main" id="{54F7AD36-F0DA-7161-390F-548BD4DF0159}"/>
              </a:ext>
            </a:extLst>
          </p:cNvPr>
          <p:cNvSpPr>
            <a:spLocks noGrp="1"/>
          </p:cNvSpPr>
          <p:nvPr>
            <p:ph type="sldNum" sz="quarter" idx="12"/>
          </p:nvPr>
        </p:nvSpPr>
        <p:spPr bwMode="auto">
          <a:xfrm>
            <a:off x="10054771" y="6492875"/>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fld id="{46FCD2F9-5231-4DB7-90F2-2A3CFF06A16F}" type="slidenum">
              <a:rPr lang="en-US" altLang="zh-CN" sz="1800">
                <a:solidFill>
                  <a:srgbClr val="C00000"/>
                </a:solidFill>
                <a:latin typeface="Lucida Sans Unicode" panose="020B0602030504020204" pitchFamily="34" charset="0"/>
                <a:ea typeface="黑体" panose="02010609060101010101" pitchFamily="49" charset="-122"/>
              </a:rPr>
              <a:pPr>
                <a:lnSpc>
                  <a:spcPct val="100000"/>
                </a:lnSpc>
                <a:spcBef>
                  <a:spcPct val="0"/>
                </a:spcBef>
                <a:buFontTx/>
                <a:buNone/>
              </a:pPr>
              <a:t>104</a:t>
            </a:fld>
            <a:endParaRPr lang="en-US" altLang="zh-CN" sz="1800" dirty="0">
              <a:solidFill>
                <a:srgbClr val="C00000"/>
              </a:solidFill>
              <a:latin typeface="Lucida Sans Unicode" panose="020B0602030504020204" pitchFamily="34" charset="0"/>
              <a:ea typeface="黑体" panose="02010609060101010101" pitchFamily="49" charset="-122"/>
            </a:endParaRPr>
          </a:p>
        </p:txBody>
      </p:sp>
      <p:pic>
        <p:nvPicPr>
          <p:cNvPr id="2" name="图片 1">
            <a:extLst>
              <a:ext uri="{FF2B5EF4-FFF2-40B4-BE49-F238E27FC236}">
                <a16:creationId xmlns:a16="http://schemas.microsoft.com/office/drawing/2014/main" id="{B9642360-3ECC-2C75-62BF-33536C735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文本框 3">
            <a:extLst>
              <a:ext uri="{FF2B5EF4-FFF2-40B4-BE49-F238E27FC236}">
                <a16:creationId xmlns:a16="http://schemas.microsoft.com/office/drawing/2014/main" id="{5DCCFB6C-E071-F98D-87BE-CDBE908BCBC4}"/>
              </a:ext>
            </a:extLst>
          </p:cNvPr>
          <p:cNvSpPr txBox="1"/>
          <p:nvPr/>
        </p:nvSpPr>
        <p:spPr>
          <a:xfrm>
            <a:off x="753774" y="1174854"/>
            <a:ext cx="9892455" cy="584775"/>
          </a:xfrm>
          <a:prstGeom prst="rect">
            <a:avLst/>
          </a:prstGeom>
          <a:noFill/>
        </p:spPr>
        <p:txBody>
          <a:bodyPr wrap="square">
            <a:spAutoFit/>
          </a:bodyPr>
          <a:lstStyle/>
          <a:p>
            <a:r>
              <a:rPr lang="zh-CN" altLang="en-US" sz="32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（三）饲养管理</a:t>
            </a:r>
            <a:r>
              <a:rPr lang="en-US" altLang="zh-CN" sz="32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a:t>
            </a:r>
            <a:r>
              <a:rPr lang="zh-CN" altLang="en-US" sz="32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生物安全           替抗的基础技术手段  </a:t>
            </a:r>
            <a:endParaRPr lang="zh-CN" altLang="en-US" sz="3200" dirty="0">
              <a:solidFill>
                <a:srgbClr val="002060"/>
              </a:solidFill>
            </a:endParaRPr>
          </a:p>
        </p:txBody>
      </p:sp>
      <p:sp>
        <p:nvSpPr>
          <p:cNvPr id="5" name="文本框 4">
            <a:extLst>
              <a:ext uri="{FF2B5EF4-FFF2-40B4-BE49-F238E27FC236}">
                <a16:creationId xmlns:a16="http://schemas.microsoft.com/office/drawing/2014/main" id="{81D5C783-6AAE-A8CE-3FB5-5BE054061314}"/>
              </a:ext>
            </a:extLst>
          </p:cNvPr>
          <p:cNvSpPr txBox="1"/>
          <p:nvPr/>
        </p:nvSpPr>
        <p:spPr>
          <a:xfrm>
            <a:off x="3015343" y="3291505"/>
            <a:ext cx="1077686" cy="369332"/>
          </a:xfrm>
          <a:prstGeom prst="rect">
            <a:avLst/>
          </a:prstGeom>
          <a:noFill/>
        </p:spPr>
        <p:txBody>
          <a:bodyPr wrap="square">
            <a:spAutoFit/>
          </a:bodyPr>
          <a:lstStyle/>
          <a:p>
            <a:r>
              <a:rPr lang="zh-CN" altLang="en-US" sz="18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照片</a:t>
            </a:r>
            <a:r>
              <a:rPr lang="en-US" altLang="zh-CN" sz="18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1</a:t>
            </a:r>
            <a:endParaRPr lang="zh-CN" altLang="en-US" dirty="0"/>
          </a:p>
        </p:txBody>
      </p:sp>
      <p:sp>
        <p:nvSpPr>
          <p:cNvPr id="6" name="文本框 5">
            <a:extLst>
              <a:ext uri="{FF2B5EF4-FFF2-40B4-BE49-F238E27FC236}">
                <a16:creationId xmlns:a16="http://schemas.microsoft.com/office/drawing/2014/main" id="{7B7E5629-A6B5-77B7-7252-343BC202F2E4}"/>
              </a:ext>
            </a:extLst>
          </p:cNvPr>
          <p:cNvSpPr txBox="1"/>
          <p:nvPr/>
        </p:nvSpPr>
        <p:spPr>
          <a:xfrm>
            <a:off x="7297057" y="3244334"/>
            <a:ext cx="1077686" cy="369332"/>
          </a:xfrm>
          <a:prstGeom prst="rect">
            <a:avLst/>
          </a:prstGeom>
          <a:noFill/>
        </p:spPr>
        <p:txBody>
          <a:bodyPr wrap="square">
            <a:spAutoFit/>
          </a:bodyPr>
          <a:lstStyle/>
          <a:p>
            <a:r>
              <a:rPr lang="zh-CN" altLang="en-US" sz="18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照片</a:t>
            </a:r>
            <a:r>
              <a:rPr lang="en-US" altLang="zh-CN" sz="18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2</a:t>
            </a:r>
            <a:endParaRPr lang="zh-CN" altLang="en-US" dirty="0"/>
          </a:p>
        </p:txBody>
      </p:sp>
      <p:pic>
        <p:nvPicPr>
          <p:cNvPr id="8" name="图片 7">
            <a:extLst>
              <a:ext uri="{FF2B5EF4-FFF2-40B4-BE49-F238E27FC236}">
                <a16:creationId xmlns:a16="http://schemas.microsoft.com/office/drawing/2014/main" id="{56C91496-6000-FD89-90AE-A4E828384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999" y="2287813"/>
            <a:ext cx="3868057" cy="2901043"/>
          </a:xfrm>
          <a:prstGeom prst="rect">
            <a:avLst/>
          </a:prstGeom>
        </p:spPr>
      </p:pic>
      <p:pic>
        <p:nvPicPr>
          <p:cNvPr id="10" name="图片 9">
            <a:extLst>
              <a:ext uri="{FF2B5EF4-FFF2-40B4-BE49-F238E27FC236}">
                <a16:creationId xmlns:a16="http://schemas.microsoft.com/office/drawing/2014/main" id="{80739A91-8946-A908-7EBF-35325972C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413" y="2287813"/>
            <a:ext cx="4427766" cy="2951843"/>
          </a:xfrm>
          <a:prstGeom prst="rect">
            <a:avLst/>
          </a:prstGeom>
        </p:spPr>
      </p:pic>
      <p:sp>
        <p:nvSpPr>
          <p:cNvPr id="11" name="文本框 10">
            <a:extLst>
              <a:ext uri="{FF2B5EF4-FFF2-40B4-BE49-F238E27FC236}">
                <a16:creationId xmlns:a16="http://schemas.microsoft.com/office/drawing/2014/main" id="{AA0C816B-76F2-BA66-0CCB-4CEA6A03339A}"/>
              </a:ext>
            </a:extLst>
          </p:cNvPr>
          <p:cNvSpPr txBox="1"/>
          <p:nvPr/>
        </p:nvSpPr>
        <p:spPr>
          <a:xfrm>
            <a:off x="1375791" y="5367694"/>
            <a:ext cx="3247009" cy="461665"/>
          </a:xfrm>
          <a:prstGeom prst="rect">
            <a:avLst/>
          </a:prstGeom>
          <a:noFill/>
        </p:spPr>
        <p:txBody>
          <a:bodyPr wrap="square">
            <a:spAutoFit/>
          </a:bodyPr>
          <a:lstStyle/>
          <a:p>
            <a:pPr algn="ctr"/>
            <a:r>
              <a:rPr lang="zh-CN" altLang="en-US"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基本不用抗菌药</a:t>
            </a:r>
            <a:endParaRPr lang="zh-CN" altLang="en-US" sz="2400" dirty="0">
              <a:solidFill>
                <a:srgbClr val="C00000"/>
              </a:solidFill>
            </a:endParaRPr>
          </a:p>
        </p:txBody>
      </p:sp>
      <p:sp>
        <p:nvSpPr>
          <p:cNvPr id="12" name="文本框 11">
            <a:extLst>
              <a:ext uri="{FF2B5EF4-FFF2-40B4-BE49-F238E27FC236}">
                <a16:creationId xmlns:a16="http://schemas.microsoft.com/office/drawing/2014/main" id="{05DCB857-9DC3-DFE2-54B2-DEB28D0116B1}"/>
              </a:ext>
            </a:extLst>
          </p:cNvPr>
          <p:cNvSpPr txBox="1"/>
          <p:nvPr/>
        </p:nvSpPr>
        <p:spPr>
          <a:xfrm>
            <a:off x="6914522" y="5344431"/>
            <a:ext cx="3247009" cy="461665"/>
          </a:xfrm>
          <a:prstGeom prst="rect">
            <a:avLst/>
          </a:prstGeom>
          <a:noFill/>
        </p:spPr>
        <p:txBody>
          <a:bodyPr wrap="square">
            <a:spAutoFit/>
          </a:bodyPr>
          <a:lstStyle/>
          <a:p>
            <a:pPr algn="ctr"/>
            <a:r>
              <a:rPr lang="zh-CN" altLang="en-US"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不停使用抗菌药</a:t>
            </a:r>
            <a:endParaRPr lang="zh-CN" altLang="en-US" sz="2400" dirty="0">
              <a:solidFill>
                <a:srgbClr val="C00000"/>
              </a:solidFill>
            </a:endParaRPr>
          </a:p>
        </p:txBody>
      </p:sp>
    </p:spTree>
    <p:extLst>
      <p:ext uri="{BB962C8B-B14F-4D97-AF65-F5344CB8AC3E}">
        <p14:creationId xmlns:p14="http://schemas.microsoft.com/office/powerpoint/2010/main" val="23745493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
          <p:cNvSpPr txBox="1"/>
          <p:nvPr/>
        </p:nvSpPr>
        <p:spPr>
          <a:xfrm>
            <a:off x="-440968" y="5748224"/>
            <a:ext cx="10260532" cy="666849"/>
          </a:xfrm>
          <a:prstGeom prst="rect">
            <a:avLst/>
          </a:prstGeom>
          <a:noFill/>
        </p:spPr>
        <p:txBody>
          <a:bodyPr wrap="square" lIns="91438" tIns="45719" rIns="91438" bIns="45719" rtlCol="0">
            <a:spAutoFit/>
          </a:bodyPr>
          <a:lstStyle/>
          <a:p>
            <a:pPr algn="ctr"/>
            <a:r>
              <a:rPr lang="zh-CN" altLang="en-US" sz="3700" b="1" dirty="0">
                <a:solidFill>
                  <a:srgbClr val="002060"/>
                </a:solidFill>
                <a:latin typeface="微软雅黑" panose="020B0503020204020204" pitchFamily="34" charset="-122"/>
                <a:ea typeface="微软雅黑" panose="020B0503020204020204" pitchFamily="34" charset="-122"/>
              </a:rPr>
              <a:t>  感谢一起辛勤工作的团队成员！</a:t>
            </a:r>
          </a:p>
        </p:txBody>
      </p:sp>
      <p:pic>
        <p:nvPicPr>
          <p:cNvPr id="4" name="图片 3">
            <a:extLst>
              <a:ext uri="{FF2B5EF4-FFF2-40B4-BE49-F238E27FC236}">
                <a16:creationId xmlns:a16="http://schemas.microsoft.com/office/drawing/2014/main" id="{01EEE407-466A-0939-A980-1D16911A6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00" y="1469780"/>
            <a:ext cx="6364107" cy="4278444"/>
          </a:xfrm>
          <a:prstGeom prst="rect">
            <a:avLst/>
          </a:prstGeom>
        </p:spPr>
      </p:pic>
      <p:pic>
        <p:nvPicPr>
          <p:cNvPr id="5" name="图片 4">
            <a:extLst>
              <a:ext uri="{FF2B5EF4-FFF2-40B4-BE49-F238E27FC236}">
                <a16:creationId xmlns:a16="http://schemas.microsoft.com/office/drawing/2014/main" id="{7D9950B4-AA68-9EF1-7D80-1190B8DC0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灯片编号占位符 2">
            <a:extLst>
              <a:ext uri="{FF2B5EF4-FFF2-40B4-BE49-F238E27FC236}">
                <a16:creationId xmlns:a16="http://schemas.microsoft.com/office/drawing/2014/main" id="{CCD867BC-5A23-5F8B-68FC-917E9FDF80BE}"/>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105</a:t>
            </a:fld>
            <a:endParaRPr lang="zh-CN" altLang="en-US" sz="2400" dirty="0">
              <a:solidFill>
                <a:srgbClr val="FF0000"/>
              </a:solidFill>
            </a:endParaRPr>
          </a:p>
        </p:txBody>
      </p:sp>
      <p:pic>
        <p:nvPicPr>
          <p:cNvPr id="10" name="图片 9">
            <a:extLst>
              <a:ext uri="{FF2B5EF4-FFF2-40B4-BE49-F238E27FC236}">
                <a16:creationId xmlns:a16="http://schemas.microsoft.com/office/drawing/2014/main" id="{D02A637A-52C4-6FA3-57B2-94F9C9CDD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4226" y="1131697"/>
            <a:ext cx="1000125" cy="1447800"/>
          </a:xfrm>
          <a:prstGeom prst="rect">
            <a:avLst/>
          </a:prstGeom>
        </p:spPr>
      </p:pic>
      <p:pic>
        <p:nvPicPr>
          <p:cNvPr id="12" name="图片 11">
            <a:extLst>
              <a:ext uri="{FF2B5EF4-FFF2-40B4-BE49-F238E27FC236}">
                <a16:creationId xmlns:a16="http://schemas.microsoft.com/office/drawing/2014/main" id="{86288B47-87C7-24D5-D79F-B76DE91F1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25" y="2909438"/>
            <a:ext cx="1000125" cy="1447800"/>
          </a:xfrm>
          <a:prstGeom prst="rect">
            <a:avLst/>
          </a:prstGeom>
        </p:spPr>
      </p:pic>
      <p:pic>
        <p:nvPicPr>
          <p:cNvPr id="14" name="图片 13">
            <a:extLst>
              <a:ext uri="{FF2B5EF4-FFF2-40B4-BE49-F238E27FC236}">
                <a16:creationId xmlns:a16="http://schemas.microsoft.com/office/drawing/2014/main" id="{5D41631C-F518-7E8D-D4F7-692A3F014D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632" y="2877554"/>
            <a:ext cx="1000125" cy="1447800"/>
          </a:xfrm>
          <a:prstGeom prst="rect">
            <a:avLst/>
          </a:prstGeom>
        </p:spPr>
      </p:pic>
      <p:sp>
        <p:nvSpPr>
          <p:cNvPr id="59394" name="Text Box 12"/>
          <p:cNvSpPr txBox="1"/>
          <p:nvPr/>
        </p:nvSpPr>
        <p:spPr>
          <a:xfrm>
            <a:off x="1745673" y="734688"/>
            <a:ext cx="5903897" cy="706755"/>
          </a:xfrm>
          <a:prstGeom prst="rect">
            <a:avLst/>
          </a:prstGeom>
          <a:solidFill>
            <a:schemeClr val="bg1">
              <a:alpha val="50195"/>
            </a:schemeClr>
          </a:solidFill>
          <a:ln w="9525">
            <a:noFill/>
          </a:ln>
        </p:spPr>
        <p:txBody>
          <a:bodyPr wrap="square">
            <a:spAutoFit/>
          </a:bodyPr>
          <a:lstStyle/>
          <a:p>
            <a:pPr algn="ctr" eaLnBrk="1" hangingPunct="1">
              <a:buFont typeface="Arial" panose="020B0604020202020204" pitchFamily="34" charset="0"/>
              <a:buNone/>
            </a:pPr>
            <a:r>
              <a:rPr lang="zh-CN" altLang="en-US" sz="4000" b="1" dirty="0">
                <a:solidFill>
                  <a:srgbClr val="C00000"/>
                </a:solidFill>
                <a:latin typeface="微软雅黑" panose="020B0503020204020204" pitchFamily="34" charset="-122"/>
                <a:ea typeface="微软雅黑" panose="020B0503020204020204" pitchFamily="34" charset="-122"/>
              </a:rPr>
              <a:t>感谢各位专家、朋友！</a:t>
            </a:r>
          </a:p>
        </p:txBody>
      </p:sp>
      <p:pic>
        <p:nvPicPr>
          <p:cNvPr id="2" name="图片 1">
            <a:extLst>
              <a:ext uri="{FF2B5EF4-FFF2-40B4-BE49-F238E27FC236}">
                <a16:creationId xmlns:a16="http://schemas.microsoft.com/office/drawing/2014/main" id="{09C927D3-AC31-E7BD-D5F2-60D5EB13A6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1899"/>
          <a:stretch/>
        </p:blipFill>
        <p:spPr bwMode="auto">
          <a:xfrm>
            <a:off x="8417668" y="4600252"/>
            <a:ext cx="1067505" cy="1316702"/>
          </a:xfrm>
          <a:prstGeom prst="rect">
            <a:avLst/>
          </a:prstGeom>
          <a:ln>
            <a:solidFill>
              <a:srgbClr val="002060"/>
            </a:solidFill>
          </a:ln>
          <a:extLst>
            <a:ext uri="{53640926-AAD7-44D8-BBD7-CCE9431645EC}">
              <a14:shadowObscured xmlns:a14="http://schemas.microsoft.com/office/drawing/2010/main"/>
            </a:ext>
          </a:extLst>
        </p:spPr>
      </p:pic>
      <p:pic>
        <p:nvPicPr>
          <p:cNvPr id="9" name="图片 8">
            <a:extLst>
              <a:ext uri="{FF2B5EF4-FFF2-40B4-BE49-F238E27FC236}">
                <a16:creationId xmlns:a16="http://schemas.microsoft.com/office/drawing/2014/main" id="{E2560CFA-7580-4245-9415-09AC2ED0DB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2263" y="1162404"/>
            <a:ext cx="1000125" cy="1447800"/>
          </a:xfrm>
          <a:prstGeom prst="rect">
            <a:avLst/>
          </a:prstGeom>
        </p:spPr>
      </p:pic>
      <p:pic>
        <p:nvPicPr>
          <p:cNvPr id="8" name="图片 7">
            <a:extLst>
              <a:ext uri="{FF2B5EF4-FFF2-40B4-BE49-F238E27FC236}">
                <a16:creationId xmlns:a16="http://schemas.microsoft.com/office/drawing/2014/main" id="{30229E09-A1F5-6D25-51B1-2B42825052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1660" y="4588952"/>
            <a:ext cx="985991" cy="1379810"/>
          </a:xfrm>
          <a:prstGeom prst="rect">
            <a:avLst/>
          </a:prstGeom>
        </p:spPr>
      </p:pic>
      <p:pic>
        <p:nvPicPr>
          <p:cNvPr id="13" name="图片 12">
            <a:extLst>
              <a:ext uri="{FF2B5EF4-FFF2-40B4-BE49-F238E27FC236}">
                <a16:creationId xmlns:a16="http://schemas.microsoft.com/office/drawing/2014/main" id="{208D27A3-70EF-9FF1-6B12-3538AC7FDB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5620" y="4600252"/>
            <a:ext cx="985990" cy="13805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11</a:t>
            </a:fld>
            <a:endParaRPr lang="zh-CN" altLang="en-US" sz="2400" dirty="0">
              <a:solidFill>
                <a:srgbClr val="FF0000"/>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256485522"/>
              </p:ext>
            </p:extLst>
          </p:nvPr>
        </p:nvGraphicFramePr>
        <p:xfrm>
          <a:off x="1647823" y="1832769"/>
          <a:ext cx="8829676" cy="3005932"/>
        </p:xfrm>
        <a:graphic>
          <a:graphicData uri="http://schemas.openxmlformats.org/drawingml/2006/table">
            <a:tbl>
              <a:tblPr firstRow="1" firstCol="1" bandRow="1">
                <a:tableStyleId>{5C22544A-7EE6-4342-B048-85BDC9FD1C3A}</a:tableStyleId>
              </a:tblPr>
              <a:tblGrid>
                <a:gridCol w="2207419">
                  <a:extLst>
                    <a:ext uri="{9D8B030D-6E8A-4147-A177-3AD203B41FA5}">
                      <a16:colId xmlns:a16="http://schemas.microsoft.com/office/drawing/2014/main" val="20000"/>
                    </a:ext>
                  </a:extLst>
                </a:gridCol>
                <a:gridCol w="2207419">
                  <a:extLst>
                    <a:ext uri="{9D8B030D-6E8A-4147-A177-3AD203B41FA5}">
                      <a16:colId xmlns:a16="http://schemas.microsoft.com/office/drawing/2014/main" val="20001"/>
                    </a:ext>
                  </a:extLst>
                </a:gridCol>
                <a:gridCol w="2207419">
                  <a:extLst>
                    <a:ext uri="{9D8B030D-6E8A-4147-A177-3AD203B41FA5}">
                      <a16:colId xmlns:a16="http://schemas.microsoft.com/office/drawing/2014/main" val="20002"/>
                    </a:ext>
                  </a:extLst>
                </a:gridCol>
                <a:gridCol w="2207419">
                  <a:extLst>
                    <a:ext uri="{9D8B030D-6E8A-4147-A177-3AD203B41FA5}">
                      <a16:colId xmlns:a16="http://schemas.microsoft.com/office/drawing/2014/main" val="20003"/>
                    </a:ext>
                  </a:extLst>
                </a:gridCol>
              </a:tblGrid>
              <a:tr h="747631">
                <a:tc>
                  <a:txBody>
                    <a:bodyPr/>
                    <a:lstStyle/>
                    <a:p>
                      <a:pPr indent="127000" algn="l">
                        <a:lnSpc>
                          <a:spcPct val="150000"/>
                        </a:lnSpc>
                        <a:spcAft>
                          <a:spcPts val="0"/>
                        </a:spcAft>
                        <a:tabLst>
                          <a:tab pos="2637155" algn="ctr"/>
                          <a:tab pos="5274310" algn="r"/>
                        </a:tabLst>
                      </a:pPr>
                      <a:r>
                        <a:rPr lang="zh-CN" altLang="en-US" sz="2000" kern="0" dirty="0">
                          <a:solidFill>
                            <a:srgbClr val="002060"/>
                          </a:solidFill>
                          <a:effectLst/>
                          <a:latin typeface="微软雅黑" pitchFamily="34" charset="-122"/>
                          <a:ea typeface="微软雅黑" pitchFamily="34" charset="-122"/>
                        </a:rPr>
                        <a:t>抗</a:t>
                      </a:r>
                      <a:r>
                        <a:rPr lang="zh-CN" sz="2000" kern="0" dirty="0">
                          <a:solidFill>
                            <a:srgbClr val="002060"/>
                          </a:solidFill>
                          <a:effectLst/>
                          <a:latin typeface="微软雅黑" pitchFamily="34" charset="-122"/>
                          <a:ea typeface="微软雅黑" pitchFamily="34" charset="-122"/>
                        </a:rPr>
                        <a:t>生素</a:t>
                      </a:r>
                      <a:r>
                        <a:rPr lang="en-US" sz="2000" kern="0" dirty="0">
                          <a:solidFill>
                            <a:srgbClr val="002060"/>
                          </a:solidFill>
                          <a:effectLst/>
                          <a:latin typeface="微软雅黑" pitchFamily="34" charset="-122"/>
                          <a:ea typeface="微软雅黑" pitchFamily="34" charset="-122"/>
                        </a:rPr>
                        <a:t>/</a:t>
                      </a:r>
                      <a:r>
                        <a:rPr lang="zh-CN" altLang="en-US" sz="2000" kern="0" dirty="0">
                          <a:solidFill>
                            <a:srgbClr val="002060"/>
                          </a:solidFill>
                          <a:effectLst/>
                          <a:latin typeface="微软雅黑" pitchFamily="34" charset="-122"/>
                          <a:ea typeface="微软雅黑" pitchFamily="34" charset="-122"/>
                        </a:rPr>
                        <a:t>模式</a:t>
                      </a:r>
                      <a:endParaRPr lang="zh-CN" sz="3600" kern="100" dirty="0">
                        <a:solidFill>
                          <a:srgbClr val="002060"/>
                        </a:solidFill>
                        <a:effectLst/>
                        <a:latin typeface="微软雅黑" pitchFamily="34" charset="-122"/>
                        <a:ea typeface="微软雅黑" pitchFamily="34"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tabLst>
                          <a:tab pos="2637155" algn="ctr"/>
                          <a:tab pos="5274310" algn="r"/>
                        </a:tabLst>
                      </a:pPr>
                      <a:r>
                        <a:rPr lang="zh-CN" altLang="en-US" sz="2000" dirty="0">
                          <a:solidFill>
                            <a:srgbClr val="002060"/>
                          </a:solidFill>
                          <a:latin typeface="微软雅黑" pitchFamily="34" charset="-122"/>
                          <a:ea typeface="微软雅黑" pitchFamily="34" charset="-122"/>
                          <a:sym typeface="+mn-ea"/>
                        </a:rPr>
                        <a:t>集约化养殖</a:t>
                      </a:r>
                      <a:endParaRPr lang="zh-CN" sz="3600" kern="100" dirty="0">
                        <a:solidFill>
                          <a:srgbClr val="002060"/>
                        </a:solidFill>
                        <a:effectLst/>
                        <a:latin typeface="微软雅黑" pitchFamily="34" charset="-122"/>
                        <a:ea typeface="微软雅黑" pitchFamily="34"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indent="127000" algn="ctr">
                        <a:lnSpc>
                          <a:spcPct val="150000"/>
                        </a:lnSpc>
                        <a:spcAft>
                          <a:spcPts val="0"/>
                        </a:spcAft>
                        <a:tabLst>
                          <a:tab pos="2637155" algn="ctr"/>
                          <a:tab pos="5274310" algn="r"/>
                        </a:tabLst>
                      </a:pPr>
                      <a:r>
                        <a:rPr lang="zh-CN" altLang="en-US" sz="2000" dirty="0">
                          <a:solidFill>
                            <a:srgbClr val="002060"/>
                          </a:solidFill>
                          <a:latin typeface="微软雅黑" pitchFamily="34" charset="-122"/>
                          <a:ea typeface="微软雅黑" pitchFamily="34" charset="-122"/>
                        </a:rPr>
                        <a:t>庭院放养</a:t>
                      </a:r>
                      <a:endParaRPr lang="zh-CN" sz="3600" kern="100" dirty="0">
                        <a:solidFill>
                          <a:srgbClr val="002060"/>
                        </a:solidFill>
                        <a:effectLst/>
                        <a:latin typeface="微软雅黑" pitchFamily="34" charset="-122"/>
                        <a:ea typeface="微软雅黑" pitchFamily="34"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tabLst>
                          <a:tab pos="2637155" algn="ctr"/>
                          <a:tab pos="5274310" algn="r"/>
                        </a:tabLst>
                      </a:pPr>
                      <a:r>
                        <a:rPr lang="zh-CN" altLang="en-US" sz="2000" dirty="0">
                          <a:solidFill>
                            <a:srgbClr val="002060"/>
                          </a:solidFill>
                          <a:highlight>
                            <a:srgbClr val="FFFF00"/>
                          </a:highlight>
                          <a:latin typeface="微软雅黑" pitchFamily="34" charset="-122"/>
                          <a:ea typeface="微软雅黑" pitchFamily="34" charset="-122"/>
                          <a:sym typeface="+mn-ea"/>
                        </a:rPr>
                        <a:t>野外</a:t>
                      </a:r>
                      <a:r>
                        <a:rPr lang="zh-CN" altLang="en-US" sz="2000" dirty="0">
                          <a:solidFill>
                            <a:srgbClr val="002060"/>
                          </a:solidFill>
                          <a:highlight>
                            <a:srgbClr val="FFFF00"/>
                          </a:highlight>
                          <a:latin typeface="微软雅黑" pitchFamily="34" charset="-122"/>
                          <a:ea typeface="微软雅黑" pitchFamily="34" charset="-122"/>
                        </a:rPr>
                        <a:t>放养</a:t>
                      </a:r>
                      <a:endParaRPr lang="zh-CN" sz="3600" kern="100" dirty="0">
                        <a:solidFill>
                          <a:srgbClr val="002060"/>
                        </a:solidFill>
                        <a:effectLst/>
                        <a:highlight>
                          <a:srgbClr val="FFFF00"/>
                        </a:highlight>
                        <a:latin typeface="微软雅黑" pitchFamily="34" charset="-122"/>
                        <a:ea typeface="微软雅黑" pitchFamily="34" charset="-122"/>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18573">
                <a:tc>
                  <a:txBody>
                    <a:bodyPr/>
                    <a:lstStyle/>
                    <a:p>
                      <a:pPr indent="127000" algn="l">
                        <a:lnSpc>
                          <a:spcPct val="150000"/>
                        </a:lnSpc>
                        <a:spcAft>
                          <a:spcPts val="0"/>
                        </a:spcAft>
                        <a:tabLst>
                          <a:tab pos="2637155" algn="ctr"/>
                          <a:tab pos="5274310" algn="r"/>
                        </a:tabLst>
                      </a:pPr>
                      <a:r>
                        <a:rPr lang="zh-CN" sz="2000" kern="0" dirty="0">
                          <a:solidFill>
                            <a:srgbClr val="C00000"/>
                          </a:solidFill>
                          <a:effectLst/>
                          <a:latin typeface="微软雅黑" pitchFamily="34" charset="-122"/>
                          <a:ea typeface="微软雅黑" pitchFamily="34" charset="-122"/>
                        </a:rPr>
                        <a:t>头孢噻吩</a:t>
                      </a:r>
                      <a:endParaRPr lang="zh-CN" sz="3600" kern="100" dirty="0">
                        <a:solidFill>
                          <a:srgbClr val="C00000"/>
                        </a:solidFill>
                        <a:effectLst/>
                        <a:latin typeface="微软雅黑" pitchFamily="34" charset="-122"/>
                        <a:ea typeface="微软雅黑" pitchFamily="34" charset="-122"/>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tabLst>
                          <a:tab pos="2637155" algn="ctr"/>
                          <a:tab pos="5274310" algn="r"/>
                        </a:tabLst>
                      </a:pPr>
                      <a:r>
                        <a:rPr lang="en-US" sz="2000" b="1" kern="0" dirty="0">
                          <a:solidFill>
                            <a:srgbClr val="C00000"/>
                          </a:solidFill>
                          <a:effectLst/>
                          <a:highlight>
                            <a:srgbClr val="FFFF00"/>
                          </a:highlight>
                          <a:latin typeface="微软雅黑" pitchFamily="34" charset="-122"/>
                          <a:ea typeface="微软雅黑" pitchFamily="34" charset="-122"/>
                        </a:rPr>
                        <a:t>80</a:t>
                      </a:r>
                      <a:r>
                        <a:rPr lang="zh-CN" sz="2000" b="1" kern="0" dirty="0">
                          <a:solidFill>
                            <a:srgbClr val="C00000"/>
                          </a:solidFill>
                          <a:effectLst/>
                          <a:highlight>
                            <a:srgbClr val="FFFF00"/>
                          </a:highlight>
                          <a:latin typeface="微软雅黑" pitchFamily="34" charset="-122"/>
                          <a:ea typeface="微软雅黑" pitchFamily="34" charset="-122"/>
                        </a:rPr>
                        <a:t>（</a:t>
                      </a:r>
                      <a:r>
                        <a:rPr lang="en-US" sz="2000" b="1" kern="0" dirty="0">
                          <a:solidFill>
                            <a:srgbClr val="C00000"/>
                          </a:solidFill>
                          <a:effectLst/>
                          <a:highlight>
                            <a:srgbClr val="FFFF00"/>
                          </a:highlight>
                          <a:latin typeface="微软雅黑" pitchFamily="34" charset="-122"/>
                          <a:ea typeface="微软雅黑" pitchFamily="34" charset="-122"/>
                        </a:rPr>
                        <a:t>100.00%</a:t>
                      </a:r>
                      <a:r>
                        <a:rPr lang="zh-CN" sz="2000" b="1" kern="0" dirty="0">
                          <a:solidFill>
                            <a:srgbClr val="C00000"/>
                          </a:solidFill>
                          <a:effectLst/>
                          <a:highlight>
                            <a:srgbClr val="FFFF00"/>
                          </a:highlight>
                          <a:latin typeface="微软雅黑" pitchFamily="34" charset="-122"/>
                          <a:ea typeface="微软雅黑" pitchFamily="34" charset="-122"/>
                        </a:rPr>
                        <a:t>）</a:t>
                      </a:r>
                      <a:endParaRPr lang="zh-CN" sz="3600" b="1" kern="100" dirty="0">
                        <a:solidFill>
                          <a:srgbClr val="C00000"/>
                        </a:solidFill>
                        <a:effectLst/>
                        <a:highlight>
                          <a:srgbClr val="FFFF00"/>
                        </a:highlight>
                        <a:latin typeface="微软雅黑" pitchFamily="34" charset="-122"/>
                        <a:ea typeface="微软雅黑" pitchFamily="34" charset="-122"/>
                      </a:endParaRPr>
                    </a:p>
                  </a:txBody>
                  <a:tcPr marL="68580" marR="68580" marT="0" marB="0">
                    <a:lnT w="12700" cap="flat" cmpd="sng" algn="ctr">
                      <a:solidFill>
                        <a:schemeClr val="tx1"/>
                      </a:solidFill>
                      <a:prstDash val="solid"/>
                      <a:round/>
                      <a:headEnd type="none" w="med" len="med"/>
                      <a:tailEnd type="none" w="med" len="med"/>
                    </a:lnT>
                    <a:solidFill>
                      <a:srgbClr val="FFFF00"/>
                    </a:solidFill>
                  </a:tcPr>
                </a:tc>
                <a:tc>
                  <a:txBody>
                    <a:bodyPr/>
                    <a:lstStyle/>
                    <a:p>
                      <a:pPr indent="127000" algn="ctr">
                        <a:lnSpc>
                          <a:spcPct val="150000"/>
                        </a:lnSpc>
                        <a:spcAft>
                          <a:spcPts val="0"/>
                        </a:spcAft>
                        <a:tabLst>
                          <a:tab pos="2637155" algn="ctr"/>
                          <a:tab pos="5274310" algn="r"/>
                        </a:tabLst>
                      </a:pPr>
                      <a:r>
                        <a:rPr lang="en-US" sz="2000" kern="0" dirty="0">
                          <a:solidFill>
                            <a:srgbClr val="0070C0"/>
                          </a:solidFill>
                          <a:effectLst/>
                          <a:latin typeface="微软雅黑" pitchFamily="34" charset="-122"/>
                          <a:ea typeface="微软雅黑" pitchFamily="34" charset="-122"/>
                        </a:rPr>
                        <a:t>80</a:t>
                      </a:r>
                      <a:r>
                        <a:rPr lang="zh-CN" sz="2000" kern="0" dirty="0">
                          <a:solidFill>
                            <a:srgbClr val="0070C0"/>
                          </a:solidFill>
                          <a:effectLst/>
                          <a:latin typeface="微软雅黑" pitchFamily="34" charset="-122"/>
                          <a:ea typeface="微软雅黑" pitchFamily="34" charset="-122"/>
                        </a:rPr>
                        <a:t>（</a:t>
                      </a:r>
                      <a:r>
                        <a:rPr lang="en-US" sz="2000" kern="0" dirty="0">
                          <a:solidFill>
                            <a:srgbClr val="0070C0"/>
                          </a:solidFill>
                          <a:effectLst/>
                          <a:latin typeface="微软雅黑" pitchFamily="34" charset="-122"/>
                          <a:ea typeface="微软雅黑" pitchFamily="34" charset="-122"/>
                        </a:rPr>
                        <a:t>100.00%</a:t>
                      </a:r>
                      <a:r>
                        <a:rPr lang="zh-CN" sz="2000" kern="0" dirty="0">
                          <a:solidFill>
                            <a:srgbClr val="0070C0"/>
                          </a:solidFill>
                          <a:effectLst/>
                          <a:latin typeface="微软雅黑" pitchFamily="34" charset="-122"/>
                          <a:ea typeface="微软雅黑" pitchFamily="34" charset="-122"/>
                        </a:rPr>
                        <a:t>）</a:t>
                      </a:r>
                      <a:endParaRPr lang="zh-CN" sz="3600" kern="100" dirty="0">
                        <a:solidFill>
                          <a:srgbClr val="0070C0"/>
                        </a:solidFill>
                        <a:effectLst/>
                        <a:latin typeface="微软雅黑" pitchFamily="34" charset="-122"/>
                        <a:ea typeface="微软雅黑" pitchFamily="34" charset="-122"/>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tabLst>
                          <a:tab pos="2637155" algn="ctr"/>
                          <a:tab pos="5274310" algn="r"/>
                        </a:tabLst>
                      </a:pPr>
                      <a:r>
                        <a:rPr lang="en-US" sz="2000" kern="0" dirty="0">
                          <a:solidFill>
                            <a:srgbClr val="C00000"/>
                          </a:solidFill>
                          <a:effectLst/>
                          <a:highlight>
                            <a:srgbClr val="FFFF00"/>
                          </a:highlight>
                          <a:latin typeface="微软雅黑" pitchFamily="34" charset="-122"/>
                          <a:ea typeface="微软雅黑" pitchFamily="34" charset="-122"/>
                        </a:rPr>
                        <a:t>40</a:t>
                      </a:r>
                      <a:r>
                        <a:rPr lang="zh-CN" sz="2000" kern="0" dirty="0">
                          <a:solidFill>
                            <a:srgbClr val="C00000"/>
                          </a:solidFill>
                          <a:effectLst/>
                          <a:highlight>
                            <a:srgbClr val="FFFF00"/>
                          </a:highlight>
                          <a:latin typeface="微软雅黑" pitchFamily="34" charset="-122"/>
                          <a:ea typeface="微软雅黑" pitchFamily="34" charset="-122"/>
                        </a:rPr>
                        <a:t>（</a:t>
                      </a:r>
                      <a:r>
                        <a:rPr lang="en-US" sz="2000" kern="0" dirty="0">
                          <a:solidFill>
                            <a:srgbClr val="C00000"/>
                          </a:solidFill>
                          <a:effectLst/>
                          <a:highlight>
                            <a:srgbClr val="FFFF00"/>
                          </a:highlight>
                          <a:latin typeface="微软雅黑" pitchFamily="34" charset="-122"/>
                          <a:ea typeface="微软雅黑" pitchFamily="34" charset="-122"/>
                        </a:rPr>
                        <a:t>100.00%</a:t>
                      </a:r>
                      <a:r>
                        <a:rPr lang="zh-CN" sz="2000" kern="0" dirty="0">
                          <a:solidFill>
                            <a:srgbClr val="C00000"/>
                          </a:solidFill>
                          <a:effectLst/>
                          <a:highlight>
                            <a:srgbClr val="FFFF00"/>
                          </a:highlight>
                          <a:latin typeface="微软雅黑" pitchFamily="34" charset="-122"/>
                          <a:ea typeface="微软雅黑" pitchFamily="34" charset="-122"/>
                        </a:rPr>
                        <a:t>）</a:t>
                      </a:r>
                      <a:endParaRPr lang="zh-CN" sz="3600" kern="100" dirty="0">
                        <a:solidFill>
                          <a:srgbClr val="C00000"/>
                        </a:solidFill>
                        <a:effectLst/>
                        <a:highlight>
                          <a:srgbClr val="FFFF00"/>
                        </a:highlight>
                        <a:latin typeface="微软雅黑" pitchFamily="34" charset="-122"/>
                        <a:ea typeface="微软雅黑" pitchFamily="34" charset="-122"/>
                      </a:endParaRPr>
                    </a:p>
                  </a:txBody>
                  <a:tcPr marL="68580" marR="68580" marT="0" marB="0">
                    <a:lnT w="1270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1"/>
                  </a:ext>
                </a:extLst>
              </a:tr>
              <a:tr h="546576">
                <a:tc>
                  <a:txBody>
                    <a:bodyPr/>
                    <a:lstStyle/>
                    <a:p>
                      <a:pPr indent="127000" algn="l">
                        <a:lnSpc>
                          <a:spcPct val="150000"/>
                        </a:lnSpc>
                        <a:spcAft>
                          <a:spcPts val="0"/>
                        </a:spcAft>
                        <a:tabLst>
                          <a:tab pos="2637155" algn="ctr"/>
                          <a:tab pos="5274310" algn="r"/>
                        </a:tabLst>
                      </a:pPr>
                      <a:r>
                        <a:rPr lang="zh-CN" sz="2000" kern="0" dirty="0">
                          <a:solidFill>
                            <a:srgbClr val="C00000"/>
                          </a:solidFill>
                          <a:effectLst/>
                          <a:latin typeface="微软雅黑" pitchFamily="34" charset="-122"/>
                          <a:ea typeface="微软雅黑" pitchFamily="34" charset="-122"/>
                        </a:rPr>
                        <a:t>头孢西丁</a:t>
                      </a:r>
                      <a:endParaRPr lang="zh-CN" sz="3600" kern="100" dirty="0">
                        <a:solidFill>
                          <a:srgbClr val="C00000"/>
                        </a:solidFill>
                        <a:effectLst/>
                        <a:latin typeface="微软雅黑" pitchFamily="34" charset="-122"/>
                        <a:ea typeface="微软雅黑" pitchFamily="34" charset="-122"/>
                      </a:endParaRPr>
                    </a:p>
                  </a:txBody>
                  <a:tcPr marL="68580" marR="68580" marT="0" marB="0">
                    <a:solidFill>
                      <a:schemeClr val="bg1"/>
                    </a:solidFill>
                  </a:tcPr>
                </a:tc>
                <a:tc>
                  <a:txBody>
                    <a:bodyPr/>
                    <a:lstStyle/>
                    <a:p>
                      <a:pPr indent="127000" algn="ctr">
                        <a:lnSpc>
                          <a:spcPct val="150000"/>
                        </a:lnSpc>
                        <a:spcAft>
                          <a:spcPts val="0"/>
                        </a:spcAft>
                        <a:tabLst>
                          <a:tab pos="2637155" algn="ctr"/>
                          <a:tab pos="5274310" algn="r"/>
                        </a:tabLst>
                      </a:pPr>
                      <a:r>
                        <a:rPr lang="en-US" sz="2000" b="1" kern="0" dirty="0">
                          <a:solidFill>
                            <a:srgbClr val="C00000"/>
                          </a:solidFill>
                          <a:effectLst/>
                          <a:highlight>
                            <a:srgbClr val="FFFF00"/>
                          </a:highlight>
                          <a:latin typeface="微软雅黑" pitchFamily="34" charset="-122"/>
                          <a:ea typeface="微软雅黑" pitchFamily="34" charset="-122"/>
                        </a:rPr>
                        <a:t>31</a:t>
                      </a:r>
                      <a:r>
                        <a:rPr lang="zh-CN" sz="2000" b="1" kern="0" dirty="0">
                          <a:solidFill>
                            <a:srgbClr val="C00000"/>
                          </a:solidFill>
                          <a:effectLst/>
                          <a:highlight>
                            <a:srgbClr val="FFFF00"/>
                          </a:highlight>
                          <a:latin typeface="微软雅黑" pitchFamily="34" charset="-122"/>
                          <a:ea typeface="微软雅黑" pitchFamily="34" charset="-122"/>
                        </a:rPr>
                        <a:t>（</a:t>
                      </a:r>
                      <a:r>
                        <a:rPr lang="en-US" sz="2000" b="1" kern="0" dirty="0">
                          <a:solidFill>
                            <a:srgbClr val="C00000"/>
                          </a:solidFill>
                          <a:effectLst/>
                          <a:highlight>
                            <a:srgbClr val="FFFF00"/>
                          </a:highlight>
                          <a:latin typeface="微软雅黑" pitchFamily="34" charset="-122"/>
                          <a:ea typeface="微软雅黑" pitchFamily="34" charset="-122"/>
                        </a:rPr>
                        <a:t>38.75%</a:t>
                      </a:r>
                      <a:r>
                        <a:rPr lang="zh-CN" sz="2000" b="1" kern="0" dirty="0">
                          <a:solidFill>
                            <a:srgbClr val="C00000"/>
                          </a:solidFill>
                          <a:effectLst/>
                          <a:highlight>
                            <a:srgbClr val="FFFF00"/>
                          </a:highlight>
                          <a:latin typeface="微软雅黑" pitchFamily="34" charset="-122"/>
                          <a:ea typeface="微软雅黑" pitchFamily="34" charset="-122"/>
                        </a:rPr>
                        <a:t>）</a:t>
                      </a:r>
                      <a:endParaRPr lang="zh-CN" sz="3600" b="1" kern="100" dirty="0">
                        <a:solidFill>
                          <a:srgbClr val="C00000"/>
                        </a:solidFill>
                        <a:effectLst/>
                        <a:highlight>
                          <a:srgbClr val="FFFF00"/>
                        </a:highlight>
                        <a:latin typeface="微软雅黑" pitchFamily="34" charset="-122"/>
                        <a:ea typeface="微软雅黑" pitchFamily="34" charset="-122"/>
                      </a:endParaRPr>
                    </a:p>
                  </a:txBody>
                  <a:tcPr marL="68580" marR="68580" marT="0" marB="0">
                    <a:solidFill>
                      <a:srgbClr val="FFFF00"/>
                    </a:solidFill>
                  </a:tcPr>
                </a:tc>
                <a:tc>
                  <a:txBody>
                    <a:bodyPr/>
                    <a:lstStyle/>
                    <a:p>
                      <a:pPr indent="127000" algn="ctr">
                        <a:lnSpc>
                          <a:spcPct val="150000"/>
                        </a:lnSpc>
                        <a:spcAft>
                          <a:spcPts val="0"/>
                        </a:spcAft>
                        <a:tabLst>
                          <a:tab pos="2637155" algn="ctr"/>
                          <a:tab pos="5274310" algn="r"/>
                        </a:tabLst>
                      </a:pPr>
                      <a:r>
                        <a:rPr lang="en-US" sz="2000" kern="0" dirty="0">
                          <a:solidFill>
                            <a:srgbClr val="0070C0"/>
                          </a:solidFill>
                          <a:effectLst/>
                          <a:latin typeface="微软雅黑" pitchFamily="34" charset="-122"/>
                          <a:ea typeface="微软雅黑" pitchFamily="34" charset="-122"/>
                        </a:rPr>
                        <a:t>32</a:t>
                      </a:r>
                      <a:r>
                        <a:rPr lang="zh-CN" sz="2000" kern="0" dirty="0">
                          <a:solidFill>
                            <a:srgbClr val="0070C0"/>
                          </a:solidFill>
                          <a:effectLst/>
                          <a:latin typeface="微软雅黑" pitchFamily="34" charset="-122"/>
                          <a:ea typeface="微软雅黑" pitchFamily="34" charset="-122"/>
                        </a:rPr>
                        <a:t>（</a:t>
                      </a:r>
                      <a:r>
                        <a:rPr lang="en-US" sz="2000" kern="0" dirty="0">
                          <a:solidFill>
                            <a:srgbClr val="0070C0"/>
                          </a:solidFill>
                          <a:effectLst/>
                          <a:latin typeface="微软雅黑" pitchFamily="34" charset="-122"/>
                          <a:ea typeface="微软雅黑" pitchFamily="34" charset="-122"/>
                        </a:rPr>
                        <a:t>40.00%</a:t>
                      </a:r>
                      <a:r>
                        <a:rPr lang="zh-CN" sz="2000" kern="0" dirty="0">
                          <a:solidFill>
                            <a:srgbClr val="0070C0"/>
                          </a:solidFill>
                          <a:effectLst/>
                          <a:latin typeface="微软雅黑" pitchFamily="34" charset="-122"/>
                          <a:ea typeface="微软雅黑" pitchFamily="34" charset="-122"/>
                        </a:rPr>
                        <a:t>）</a:t>
                      </a:r>
                      <a:endParaRPr lang="zh-CN" sz="3600" kern="100" dirty="0">
                        <a:solidFill>
                          <a:srgbClr val="0070C0"/>
                        </a:solidFill>
                        <a:effectLst/>
                        <a:latin typeface="微软雅黑" pitchFamily="34" charset="-122"/>
                        <a:ea typeface="微软雅黑" pitchFamily="34" charset="-122"/>
                      </a:endParaRPr>
                    </a:p>
                  </a:txBody>
                  <a:tcPr marL="68580" marR="68580" marT="0" marB="0">
                    <a:solidFill>
                      <a:schemeClr val="bg1"/>
                    </a:solidFill>
                  </a:tcPr>
                </a:tc>
                <a:tc>
                  <a:txBody>
                    <a:bodyPr/>
                    <a:lstStyle/>
                    <a:p>
                      <a:pPr indent="127000" algn="ctr">
                        <a:lnSpc>
                          <a:spcPct val="150000"/>
                        </a:lnSpc>
                        <a:spcAft>
                          <a:spcPts val="0"/>
                        </a:spcAft>
                        <a:tabLst>
                          <a:tab pos="2637155" algn="ctr"/>
                          <a:tab pos="5274310" algn="r"/>
                        </a:tabLst>
                      </a:pPr>
                      <a:r>
                        <a:rPr lang="en-US" sz="2000" kern="0" dirty="0">
                          <a:solidFill>
                            <a:srgbClr val="C00000"/>
                          </a:solidFill>
                          <a:effectLst/>
                          <a:highlight>
                            <a:srgbClr val="FFFF00"/>
                          </a:highlight>
                          <a:latin typeface="微软雅黑" pitchFamily="34" charset="-122"/>
                          <a:ea typeface="微软雅黑" pitchFamily="34" charset="-122"/>
                        </a:rPr>
                        <a:t>21</a:t>
                      </a:r>
                      <a:r>
                        <a:rPr lang="zh-CN" sz="2000" kern="0" dirty="0">
                          <a:solidFill>
                            <a:srgbClr val="C00000"/>
                          </a:solidFill>
                          <a:effectLst/>
                          <a:highlight>
                            <a:srgbClr val="FFFF00"/>
                          </a:highlight>
                          <a:latin typeface="微软雅黑" pitchFamily="34" charset="-122"/>
                          <a:ea typeface="微软雅黑" pitchFamily="34" charset="-122"/>
                        </a:rPr>
                        <a:t>（</a:t>
                      </a:r>
                      <a:r>
                        <a:rPr lang="en-US" sz="2000" kern="0" dirty="0">
                          <a:solidFill>
                            <a:srgbClr val="C00000"/>
                          </a:solidFill>
                          <a:effectLst/>
                          <a:highlight>
                            <a:srgbClr val="FFFF00"/>
                          </a:highlight>
                          <a:latin typeface="微软雅黑" pitchFamily="34" charset="-122"/>
                          <a:ea typeface="微软雅黑" pitchFamily="34" charset="-122"/>
                        </a:rPr>
                        <a:t>52.50%</a:t>
                      </a:r>
                      <a:r>
                        <a:rPr lang="zh-CN" sz="2000" kern="0" dirty="0">
                          <a:solidFill>
                            <a:srgbClr val="C00000"/>
                          </a:solidFill>
                          <a:effectLst/>
                          <a:highlight>
                            <a:srgbClr val="FFFF00"/>
                          </a:highlight>
                          <a:latin typeface="微软雅黑" pitchFamily="34" charset="-122"/>
                          <a:ea typeface="微软雅黑" pitchFamily="34" charset="-122"/>
                        </a:rPr>
                        <a:t>）</a:t>
                      </a:r>
                      <a:endParaRPr lang="zh-CN" sz="3600" kern="100" dirty="0">
                        <a:solidFill>
                          <a:srgbClr val="C00000"/>
                        </a:solidFill>
                        <a:effectLst/>
                        <a:highlight>
                          <a:srgbClr val="FFFF00"/>
                        </a:highlight>
                        <a:latin typeface="微软雅黑" pitchFamily="34" charset="-122"/>
                        <a:ea typeface="微软雅黑" pitchFamily="34" charset="-122"/>
                      </a:endParaRPr>
                    </a:p>
                  </a:txBody>
                  <a:tcPr marL="68580" marR="68580" marT="0" marB="0">
                    <a:solidFill>
                      <a:srgbClr val="FFFF00"/>
                    </a:solidFill>
                  </a:tcPr>
                </a:tc>
                <a:extLst>
                  <a:ext uri="{0D108BD9-81ED-4DB2-BD59-A6C34878D82A}">
                    <a16:rowId xmlns:a16="http://schemas.microsoft.com/office/drawing/2014/main" val="10002"/>
                  </a:ext>
                </a:extLst>
              </a:tr>
              <a:tr h="546576">
                <a:tc>
                  <a:txBody>
                    <a:bodyPr/>
                    <a:lstStyle/>
                    <a:p>
                      <a:pPr indent="127000" algn="l">
                        <a:lnSpc>
                          <a:spcPct val="150000"/>
                        </a:lnSpc>
                        <a:spcAft>
                          <a:spcPts val="0"/>
                        </a:spcAft>
                        <a:tabLst>
                          <a:tab pos="2637155" algn="ctr"/>
                          <a:tab pos="5274310" algn="r"/>
                        </a:tabLst>
                      </a:pPr>
                      <a:r>
                        <a:rPr lang="zh-CN" sz="2000" kern="0">
                          <a:solidFill>
                            <a:srgbClr val="C00000"/>
                          </a:solidFill>
                          <a:effectLst/>
                          <a:latin typeface="微软雅黑" pitchFamily="34" charset="-122"/>
                          <a:ea typeface="微软雅黑" pitchFamily="34" charset="-122"/>
                        </a:rPr>
                        <a:t>头孢噻肟</a:t>
                      </a:r>
                      <a:endParaRPr lang="zh-CN" sz="3600" kern="100">
                        <a:solidFill>
                          <a:srgbClr val="C00000"/>
                        </a:solidFill>
                        <a:effectLst/>
                        <a:latin typeface="微软雅黑" pitchFamily="34" charset="-122"/>
                        <a:ea typeface="微软雅黑" pitchFamily="34" charset="-122"/>
                      </a:endParaRPr>
                    </a:p>
                  </a:txBody>
                  <a:tcPr marL="68580" marR="68580" marT="0" marB="0">
                    <a:lnB w="12700" cmpd="sng">
                      <a:noFill/>
                    </a:lnB>
                    <a:solidFill>
                      <a:schemeClr val="bg1"/>
                    </a:solidFill>
                  </a:tcPr>
                </a:tc>
                <a:tc>
                  <a:txBody>
                    <a:bodyPr/>
                    <a:lstStyle/>
                    <a:p>
                      <a:pPr indent="127000" algn="ctr">
                        <a:lnSpc>
                          <a:spcPct val="150000"/>
                        </a:lnSpc>
                        <a:spcAft>
                          <a:spcPts val="0"/>
                        </a:spcAft>
                        <a:tabLst>
                          <a:tab pos="2637155" algn="ctr"/>
                          <a:tab pos="5274310" algn="r"/>
                        </a:tabLst>
                      </a:pPr>
                      <a:r>
                        <a:rPr lang="en-US" sz="2000" b="1" kern="0" dirty="0">
                          <a:solidFill>
                            <a:srgbClr val="C00000"/>
                          </a:solidFill>
                          <a:effectLst/>
                          <a:highlight>
                            <a:srgbClr val="FFFF00"/>
                          </a:highlight>
                          <a:latin typeface="微软雅黑" pitchFamily="34" charset="-122"/>
                          <a:ea typeface="微软雅黑" pitchFamily="34" charset="-122"/>
                        </a:rPr>
                        <a:t>80</a:t>
                      </a:r>
                      <a:r>
                        <a:rPr lang="zh-CN" sz="2000" b="1" kern="0" dirty="0">
                          <a:solidFill>
                            <a:srgbClr val="C00000"/>
                          </a:solidFill>
                          <a:effectLst/>
                          <a:highlight>
                            <a:srgbClr val="FFFF00"/>
                          </a:highlight>
                          <a:latin typeface="微软雅黑" pitchFamily="34" charset="-122"/>
                          <a:ea typeface="微软雅黑" pitchFamily="34" charset="-122"/>
                        </a:rPr>
                        <a:t>（</a:t>
                      </a:r>
                      <a:r>
                        <a:rPr lang="en-US" sz="2000" b="1" kern="0" dirty="0">
                          <a:solidFill>
                            <a:srgbClr val="C00000"/>
                          </a:solidFill>
                          <a:effectLst/>
                          <a:highlight>
                            <a:srgbClr val="FFFF00"/>
                          </a:highlight>
                          <a:latin typeface="微软雅黑" pitchFamily="34" charset="-122"/>
                          <a:ea typeface="微软雅黑" pitchFamily="34" charset="-122"/>
                        </a:rPr>
                        <a:t>100.00%</a:t>
                      </a:r>
                      <a:r>
                        <a:rPr lang="zh-CN" sz="2000" b="1" kern="0" dirty="0">
                          <a:solidFill>
                            <a:srgbClr val="C00000"/>
                          </a:solidFill>
                          <a:effectLst/>
                          <a:highlight>
                            <a:srgbClr val="FFFF00"/>
                          </a:highlight>
                          <a:latin typeface="微软雅黑" pitchFamily="34" charset="-122"/>
                          <a:ea typeface="微软雅黑" pitchFamily="34" charset="-122"/>
                        </a:rPr>
                        <a:t>）</a:t>
                      </a:r>
                      <a:endParaRPr lang="zh-CN" sz="3600" b="1" kern="100" dirty="0">
                        <a:solidFill>
                          <a:srgbClr val="C00000"/>
                        </a:solidFill>
                        <a:effectLst/>
                        <a:highlight>
                          <a:srgbClr val="FFFF00"/>
                        </a:highlight>
                        <a:latin typeface="微软雅黑" pitchFamily="34" charset="-122"/>
                        <a:ea typeface="微软雅黑" pitchFamily="34" charset="-122"/>
                      </a:endParaRPr>
                    </a:p>
                  </a:txBody>
                  <a:tcPr marL="68580" marR="68580" marT="0" marB="0">
                    <a:lnB w="12700" cmpd="sng">
                      <a:noFill/>
                    </a:lnB>
                    <a:solidFill>
                      <a:srgbClr val="FFFF00"/>
                    </a:solidFill>
                  </a:tcPr>
                </a:tc>
                <a:tc>
                  <a:txBody>
                    <a:bodyPr/>
                    <a:lstStyle/>
                    <a:p>
                      <a:pPr indent="127000" algn="ctr">
                        <a:lnSpc>
                          <a:spcPct val="150000"/>
                        </a:lnSpc>
                        <a:spcAft>
                          <a:spcPts val="0"/>
                        </a:spcAft>
                        <a:tabLst>
                          <a:tab pos="2637155" algn="ctr"/>
                          <a:tab pos="5274310" algn="r"/>
                        </a:tabLst>
                      </a:pPr>
                      <a:r>
                        <a:rPr lang="en-US" sz="2000" b="1" kern="0" dirty="0">
                          <a:solidFill>
                            <a:srgbClr val="FF0000"/>
                          </a:solidFill>
                          <a:effectLst/>
                          <a:latin typeface="微软雅黑" pitchFamily="34" charset="-122"/>
                          <a:ea typeface="微软雅黑" pitchFamily="34" charset="-122"/>
                        </a:rPr>
                        <a:t>51</a:t>
                      </a:r>
                      <a:r>
                        <a:rPr lang="zh-CN" sz="2000" b="1" kern="0" dirty="0">
                          <a:solidFill>
                            <a:srgbClr val="FF0000"/>
                          </a:solidFill>
                          <a:effectLst/>
                          <a:latin typeface="微软雅黑" pitchFamily="34" charset="-122"/>
                          <a:ea typeface="微软雅黑" pitchFamily="34" charset="-122"/>
                        </a:rPr>
                        <a:t>（</a:t>
                      </a:r>
                      <a:r>
                        <a:rPr lang="en-US" sz="2000" b="1" kern="0" dirty="0">
                          <a:solidFill>
                            <a:srgbClr val="FF0000"/>
                          </a:solidFill>
                          <a:effectLst/>
                          <a:latin typeface="微软雅黑" pitchFamily="34" charset="-122"/>
                          <a:ea typeface="微软雅黑" pitchFamily="34" charset="-122"/>
                        </a:rPr>
                        <a:t>63.75%</a:t>
                      </a:r>
                      <a:r>
                        <a:rPr lang="zh-CN" sz="2000" b="1" kern="0" dirty="0">
                          <a:solidFill>
                            <a:srgbClr val="FF0000"/>
                          </a:solidFill>
                          <a:effectLst/>
                          <a:latin typeface="微软雅黑" pitchFamily="34" charset="-122"/>
                          <a:ea typeface="微软雅黑" pitchFamily="34" charset="-122"/>
                        </a:rPr>
                        <a:t>）</a:t>
                      </a:r>
                      <a:endParaRPr lang="zh-CN" sz="3600" b="1" kern="100" dirty="0">
                        <a:solidFill>
                          <a:srgbClr val="FF0000"/>
                        </a:solidFill>
                        <a:effectLst/>
                        <a:latin typeface="微软雅黑" pitchFamily="34" charset="-122"/>
                        <a:ea typeface="微软雅黑" pitchFamily="34" charset="-122"/>
                      </a:endParaRPr>
                    </a:p>
                  </a:txBody>
                  <a:tcPr marL="68580" marR="68580" marT="0" marB="0">
                    <a:lnB w="12700" cmpd="sng">
                      <a:noFill/>
                    </a:lnB>
                    <a:solidFill>
                      <a:schemeClr val="bg1"/>
                    </a:solidFill>
                  </a:tcPr>
                </a:tc>
                <a:tc>
                  <a:txBody>
                    <a:bodyPr/>
                    <a:lstStyle/>
                    <a:p>
                      <a:pPr indent="127000" algn="ctr">
                        <a:lnSpc>
                          <a:spcPct val="150000"/>
                        </a:lnSpc>
                        <a:spcAft>
                          <a:spcPts val="0"/>
                        </a:spcAft>
                        <a:tabLst>
                          <a:tab pos="2637155" algn="ctr"/>
                          <a:tab pos="5274310" algn="r"/>
                        </a:tabLst>
                      </a:pPr>
                      <a:r>
                        <a:rPr lang="en-US" sz="2000" kern="0" dirty="0">
                          <a:solidFill>
                            <a:srgbClr val="C00000"/>
                          </a:solidFill>
                          <a:effectLst/>
                          <a:highlight>
                            <a:srgbClr val="FFFF00"/>
                          </a:highlight>
                          <a:latin typeface="微软雅黑" pitchFamily="34" charset="-122"/>
                          <a:ea typeface="微软雅黑" pitchFamily="34" charset="-122"/>
                        </a:rPr>
                        <a:t>33</a:t>
                      </a:r>
                      <a:r>
                        <a:rPr lang="zh-CN" sz="2000" kern="0" dirty="0">
                          <a:solidFill>
                            <a:srgbClr val="C00000"/>
                          </a:solidFill>
                          <a:effectLst/>
                          <a:highlight>
                            <a:srgbClr val="FFFF00"/>
                          </a:highlight>
                          <a:latin typeface="微软雅黑" pitchFamily="34" charset="-122"/>
                          <a:ea typeface="微软雅黑" pitchFamily="34" charset="-122"/>
                        </a:rPr>
                        <a:t>（</a:t>
                      </a:r>
                      <a:r>
                        <a:rPr lang="en-US" sz="2000" kern="0" dirty="0">
                          <a:solidFill>
                            <a:srgbClr val="C00000"/>
                          </a:solidFill>
                          <a:effectLst/>
                          <a:highlight>
                            <a:srgbClr val="FFFF00"/>
                          </a:highlight>
                          <a:latin typeface="微软雅黑" pitchFamily="34" charset="-122"/>
                          <a:ea typeface="微软雅黑" pitchFamily="34" charset="-122"/>
                        </a:rPr>
                        <a:t>82.50%</a:t>
                      </a:r>
                      <a:r>
                        <a:rPr lang="zh-CN" sz="2000" kern="0" dirty="0">
                          <a:solidFill>
                            <a:srgbClr val="C00000"/>
                          </a:solidFill>
                          <a:effectLst/>
                          <a:highlight>
                            <a:srgbClr val="FFFF00"/>
                          </a:highlight>
                          <a:latin typeface="微软雅黑" pitchFamily="34" charset="-122"/>
                          <a:ea typeface="微软雅黑" pitchFamily="34" charset="-122"/>
                        </a:rPr>
                        <a:t>）</a:t>
                      </a:r>
                      <a:endParaRPr lang="zh-CN" sz="3600" kern="100" dirty="0">
                        <a:solidFill>
                          <a:srgbClr val="C00000"/>
                        </a:solidFill>
                        <a:effectLst/>
                        <a:highlight>
                          <a:srgbClr val="FFFF00"/>
                        </a:highlight>
                        <a:latin typeface="微软雅黑" pitchFamily="34" charset="-122"/>
                        <a:ea typeface="微软雅黑" pitchFamily="34" charset="-122"/>
                      </a:endParaRPr>
                    </a:p>
                  </a:txBody>
                  <a:tcPr marL="68580" marR="68580" marT="0" marB="0">
                    <a:lnB w="12700" cmpd="sng">
                      <a:noFill/>
                    </a:lnB>
                    <a:solidFill>
                      <a:srgbClr val="FFFF00"/>
                    </a:solidFill>
                  </a:tcPr>
                </a:tc>
                <a:extLst>
                  <a:ext uri="{0D108BD9-81ED-4DB2-BD59-A6C34878D82A}">
                    <a16:rowId xmlns:a16="http://schemas.microsoft.com/office/drawing/2014/main" val="10003"/>
                  </a:ext>
                </a:extLst>
              </a:tr>
              <a:tr h="546576">
                <a:tc>
                  <a:txBody>
                    <a:bodyPr/>
                    <a:lstStyle/>
                    <a:p>
                      <a:pPr indent="127000" algn="l">
                        <a:lnSpc>
                          <a:spcPct val="150000"/>
                        </a:lnSpc>
                        <a:spcAft>
                          <a:spcPts val="0"/>
                        </a:spcAft>
                        <a:tabLst>
                          <a:tab pos="2637155" algn="ctr"/>
                          <a:tab pos="5274310" algn="r"/>
                        </a:tabLst>
                      </a:pPr>
                      <a:r>
                        <a:rPr lang="zh-CN" sz="2000" kern="0" dirty="0">
                          <a:solidFill>
                            <a:srgbClr val="C00000"/>
                          </a:solidFill>
                          <a:effectLst/>
                          <a:latin typeface="微软雅黑" pitchFamily="34" charset="-122"/>
                          <a:ea typeface="微软雅黑" pitchFamily="34" charset="-122"/>
                        </a:rPr>
                        <a:t>头孢吡肟</a:t>
                      </a:r>
                      <a:endParaRPr lang="zh-CN" sz="3600" kern="100" dirty="0">
                        <a:solidFill>
                          <a:srgbClr val="C00000"/>
                        </a:solidFill>
                        <a:effectLst/>
                        <a:latin typeface="微软雅黑" pitchFamily="34" charset="-122"/>
                        <a:ea typeface="微软雅黑" pitchFamily="34" charset="-122"/>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127000" algn="ctr">
                        <a:lnSpc>
                          <a:spcPct val="150000"/>
                        </a:lnSpc>
                        <a:spcAft>
                          <a:spcPts val="0"/>
                        </a:spcAft>
                        <a:tabLst>
                          <a:tab pos="2637155" algn="ctr"/>
                          <a:tab pos="5274310" algn="r"/>
                        </a:tabLst>
                      </a:pPr>
                      <a:r>
                        <a:rPr lang="en-US" sz="2000" b="1" kern="0" dirty="0">
                          <a:solidFill>
                            <a:srgbClr val="C00000"/>
                          </a:solidFill>
                          <a:effectLst/>
                          <a:highlight>
                            <a:srgbClr val="FFFF00"/>
                          </a:highlight>
                          <a:latin typeface="微软雅黑" pitchFamily="34" charset="-122"/>
                          <a:ea typeface="微软雅黑" pitchFamily="34" charset="-122"/>
                        </a:rPr>
                        <a:t>80</a:t>
                      </a:r>
                      <a:r>
                        <a:rPr lang="zh-CN" sz="2000" b="1" kern="0" dirty="0">
                          <a:solidFill>
                            <a:srgbClr val="C00000"/>
                          </a:solidFill>
                          <a:effectLst/>
                          <a:highlight>
                            <a:srgbClr val="FFFF00"/>
                          </a:highlight>
                          <a:latin typeface="微软雅黑" pitchFamily="34" charset="-122"/>
                          <a:ea typeface="微软雅黑" pitchFamily="34" charset="-122"/>
                        </a:rPr>
                        <a:t>（</a:t>
                      </a:r>
                      <a:r>
                        <a:rPr lang="en-US" sz="2000" b="1" kern="0" dirty="0">
                          <a:solidFill>
                            <a:srgbClr val="C00000"/>
                          </a:solidFill>
                          <a:effectLst/>
                          <a:highlight>
                            <a:srgbClr val="FFFF00"/>
                          </a:highlight>
                          <a:latin typeface="微软雅黑" pitchFamily="34" charset="-122"/>
                          <a:ea typeface="微软雅黑" pitchFamily="34" charset="-122"/>
                        </a:rPr>
                        <a:t>100.00%</a:t>
                      </a:r>
                      <a:r>
                        <a:rPr lang="zh-CN" sz="2000" b="1" kern="0" dirty="0">
                          <a:solidFill>
                            <a:srgbClr val="C00000"/>
                          </a:solidFill>
                          <a:effectLst/>
                          <a:highlight>
                            <a:srgbClr val="FFFF00"/>
                          </a:highlight>
                          <a:latin typeface="微软雅黑" pitchFamily="34" charset="-122"/>
                          <a:ea typeface="微软雅黑" pitchFamily="34" charset="-122"/>
                        </a:rPr>
                        <a:t>）</a:t>
                      </a:r>
                      <a:endParaRPr lang="zh-CN" sz="3600" b="1" kern="100" dirty="0">
                        <a:solidFill>
                          <a:srgbClr val="C00000"/>
                        </a:solidFill>
                        <a:effectLst/>
                        <a:highlight>
                          <a:srgbClr val="FFFF00"/>
                        </a:highlight>
                        <a:latin typeface="微软雅黑" pitchFamily="34" charset="-122"/>
                        <a:ea typeface="微软雅黑" pitchFamily="34" charset="-122"/>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indent="127000" algn="ctr">
                        <a:lnSpc>
                          <a:spcPct val="150000"/>
                        </a:lnSpc>
                        <a:spcAft>
                          <a:spcPts val="0"/>
                        </a:spcAft>
                        <a:tabLst>
                          <a:tab pos="2637155" algn="ctr"/>
                          <a:tab pos="5274310" algn="r"/>
                        </a:tabLst>
                      </a:pPr>
                      <a:r>
                        <a:rPr lang="en-US" sz="2000" kern="0" dirty="0">
                          <a:solidFill>
                            <a:srgbClr val="0070C0"/>
                          </a:solidFill>
                          <a:effectLst/>
                          <a:latin typeface="微软雅黑" pitchFamily="34" charset="-122"/>
                          <a:ea typeface="微软雅黑" pitchFamily="34" charset="-122"/>
                        </a:rPr>
                        <a:t>36</a:t>
                      </a:r>
                      <a:r>
                        <a:rPr lang="zh-CN" sz="2000" kern="0" dirty="0">
                          <a:solidFill>
                            <a:srgbClr val="0070C0"/>
                          </a:solidFill>
                          <a:effectLst/>
                          <a:latin typeface="微软雅黑" pitchFamily="34" charset="-122"/>
                          <a:ea typeface="微软雅黑" pitchFamily="34" charset="-122"/>
                        </a:rPr>
                        <a:t>（</a:t>
                      </a:r>
                      <a:r>
                        <a:rPr lang="en-US" sz="2000" kern="0" dirty="0">
                          <a:solidFill>
                            <a:srgbClr val="0070C0"/>
                          </a:solidFill>
                          <a:effectLst/>
                          <a:latin typeface="微软雅黑" pitchFamily="34" charset="-122"/>
                          <a:ea typeface="微软雅黑" pitchFamily="34" charset="-122"/>
                        </a:rPr>
                        <a:t>45.00%</a:t>
                      </a:r>
                      <a:r>
                        <a:rPr lang="zh-CN" sz="2000" kern="0" dirty="0">
                          <a:solidFill>
                            <a:srgbClr val="0070C0"/>
                          </a:solidFill>
                          <a:effectLst/>
                          <a:latin typeface="微软雅黑" pitchFamily="34" charset="-122"/>
                          <a:ea typeface="微软雅黑" pitchFamily="34" charset="-122"/>
                        </a:rPr>
                        <a:t>）</a:t>
                      </a:r>
                      <a:endParaRPr lang="zh-CN" sz="3600" kern="100" dirty="0">
                        <a:solidFill>
                          <a:srgbClr val="0070C0"/>
                        </a:solidFill>
                        <a:effectLst/>
                        <a:latin typeface="微软雅黑" pitchFamily="34" charset="-122"/>
                        <a:ea typeface="微软雅黑" pitchFamily="34" charset="-122"/>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127000" algn="ctr">
                        <a:lnSpc>
                          <a:spcPct val="150000"/>
                        </a:lnSpc>
                        <a:spcAft>
                          <a:spcPts val="0"/>
                        </a:spcAft>
                        <a:tabLst>
                          <a:tab pos="2637155" algn="ctr"/>
                          <a:tab pos="5274310" algn="r"/>
                        </a:tabLst>
                      </a:pPr>
                      <a:r>
                        <a:rPr lang="en-US" sz="2000" kern="0" dirty="0">
                          <a:solidFill>
                            <a:srgbClr val="C00000"/>
                          </a:solidFill>
                          <a:effectLst/>
                          <a:highlight>
                            <a:srgbClr val="FFFF00"/>
                          </a:highlight>
                          <a:latin typeface="微软雅黑" pitchFamily="34" charset="-122"/>
                          <a:ea typeface="微软雅黑" pitchFamily="34" charset="-122"/>
                        </a:rPr>
                        <a:t>31</a:t>
                      </a:r>
                      <a:r>
                        <a:rPr lang="zh-CN" sz="2000" kern="0" dirty="0">
                          <a:solidFill>
                            <a:srgbClr val="C00000"/>
                          </a:solidFill>
                          <a:effectLst/>
                          <a:highlight>
                            <a:srgbClr val="FFFF00"/>
                          </a:highlight>
                          <a:latin typeface="微软雅黑" pitchFamily="34" charset="-122"/>
                          <a:ea typeface="微软雅黑" pitchFamily="34" charset="-122"/>
                        </a:rPr>
                        <a:t>（</a:t>
                      </a:r>
                      <a:r>
                        <a:rPr lang="en-US" sz="2000" kern="0" dirty="0">
                          <a:solidFill>
                            <a:srgbClr val="C00000"/>
                          </a:solidFill>
                          <a:effectLst/>
                          <a:highlight>
                            <a:srgbClr val="FFFF00"/>
                          </a:highlight>
                          <a:latin typeface="微软雅黑" pitchFamily="34" charset="-122"/>
                          <a:ea typeface="微软雅黑" pitchFamily="34" charset="-122"/>
                        </a:rPr>
                        <a:t>77.50%</a:t>
                      </a:r>
                      <a:r>
                        <a:rPr lang="zh-CN" sz="2000" kern="0" dirty="0">
                          <a:solidFill>
                            <a:srgbClr val="C00000"/>
                          </a:solidFill>
                          <a:effectLst/>
                          <a:highlight>
                            <a:srgbClr val="FFFF00"/>
                          </a:highlight>
                          <a:latin typeface="微软雅黑" pitchFamily="34" charset="-122"/>
                          <a:ea typeface="微软雅黑" pitchFamily="34" charset="-122"/>
                        </a:rPr>
                        <a:t>）</a:t>
                      </a:r>
                      <a:endParaRPr lang="zh-CN" sz="3600" kern="100" dirty="0">
                        <a:solidFill>
                          <a:srgbClr val="C00000"/>
                        </a:solidFill>
                        <a:effectLst/>
                        <a:highlight>
                          <a:srgbClr val="FFFF00"/>
                        </a:highlight>
                        <a:latin typeface="微软雅黑" pitchFamily="34" charset="-122"/>
                        <a:ea typeface="微软雅黑" pitchFamily="34" charset="-122"/>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4"/>
                  </a:ext>
                </a:extLst>
              </a:tr>
            </a:tbl>
          </a:graphicData>
        </a:graphic>
      </p:graphicFrame>
      <p:sp>
        <p:nvSpPr>
          <p:cNvPr id="2" name="矩形 1"/>
          <p:cNvSpPr/>
          <p:nvPr/>
        </p:nvSpPr>
        <p:spPr>
          <a:xfrm>
            <a:off x="-81865" y="4979085"/>
            <a:ext cx="12192000" cy="830997"/>
          </a:xfrm>
          <a:prstGeom prst="rect">
            <a:avLst/>
          </a:prstGeom>
        </p:spPr>
        <p:txBody>
          <a:bodyPr wrap="square">
            <a:spAutoFit/>
          </a:bodyPr>
          <a:lstStyle/>
          <a:p>
            <a:pPr indent="127000" algn="ctr">
              <a:tabLst>
                <a:tab pos="2637155" algn="ctr"/>
                <a:tab pos="5274310" algn="r"/>
              </a:tabLst>
            </a:pPr>
            <a:r>
              <a:rPr lang="zh-CN" altLang="en-US" sz="2400" b="1" kern="0" dirty="0">
                <a:solidFill>
                  <a:srgbClr val="C00000"/>
                </a:solidFill>
                <a:latin typeface="微软雅黑" pitchFamily="34" charset="-122"/>
                <a:ea typeface="微软雅黑" pitchFamily="34" charset="-122"/>
              </a:rPr>
              <a:t>集约化养殖模式的水禽携带的大肠杆菌</a:t>
            </a:r>
            <a:endParaRPr lang="en-US" altLang="zh-CN" sz="2400" b="1" kern="0" dirty="0">
              <a:solidFill>
                <a:srgbClr val="C00000"/>
              </a:solidFill>
              <a:latin typeface="微软雅黑" pitchFamily="34" charset="-122"/>
              <a:ea typeface="微软雅黑" pitchFamily="34" charset="-122"/>
            </a:endParaRPr>
          </a:p>
          <a:p>
            <a:pPr indent="127000" algn="ctr">
              <a:tabLst>
                <a:tab pos="2637155" algn="ctr"/>
                <a:tab pos="5274310" algn="r"/>
              </a:tabLst>
            </a:pPr>
            <a:r>
              <a:rPr lang="zh-CN" altLang="en-US" sz="2400" b="1" kern="0" dirty="0">
                <a:solidFill>
                  <a:srgbClr val="C00000"/>
                </a:solidFill>
                <a:latin typeface="微软雅黑" pitchFamily="34" charset="-122"/>
                <a:ea typeface="微软雅黑" pitchFamily="34" charset="-122"/>
              </a:rPr>
              <a:t>头孢类药物的耐药水平显著高于庭院模式和野外模式</a:t>
            </a:r>
          </a:p>
        </p:txBody>
      </p:sp>
      <p:sp>
        <p:nvSpPr>
          <p:cNvPr id="7" name="矩形 6"/>
          <p:cNvSpPr/>
          <p:nvPr/>
        </p:nvSpPr>
        <p:spPr>
          <a:xfrm>
            <a:off x="0" y="986909"/>
            <a:ext cx="12191999" cy="461665"/>
          </a:xfrm>
          <a:prstGeom prst="rect">
            <a:avLst/>
          </a:prstGeom>
        </p:spPr>
        <p:txBody>
          <a:bodyPr wrap="square">
            <a:spAutoFit/>
          </a:bodyPr>
          <a:lstStyle/>
          <a:p>
            <a:pPr algn="ctr"/>
            <a:r>
              <a:rPr lang="zh-CN" altLang="en-US" sz="2400" b="1" noProof="1">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不同养殖模式  水禽源大肠杆菌  头孢类药物  耐药率</a:t>
            </a:r>
            <a:endParaRPr lang="zh-CN" altLang="en-US" sz="2400" dirty="0">
              <a:solidFill>
                <a:srgbClr val="002060"/>
              </a:solidFill>
            </a:endParaRPr>
          </a:p>
        </p:txBody>
      </p:sp>
      <p:sp>
        <p:nvSpPr>
          <p:cNvPr id="3" name="文本框 2">
            <a:extLst>
              <a:ext uri="{FF2B5EF4-FFF2-40B4-BE49-F238E27FC236}">
                <a16:creationId xmlns:a16="http://schemas.microsoft.com/office/drawing/2014/main" id="{DDED5559-DC5F-F1A0-8D17-7FDEECEC5204}"/>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
        <p:nvSpPr>
          <p:cNvPr id="8" name="文本框 7">
            <a:extLst>
              <a:ext uri="{FF2B5EF4-FFF2-40B4-BE49-F238E27FC236}">
                <a16:creationId xmlns:a16="http://schemas.microsoft.com/office/drawing/2014/main" id="{CBCA3B76-1828-426C-8317-E649EC22EF93}"/>
              </a:ext>
            </a:extLst>
          </p:cNvPr>
          <p:cNvSpPr txBox="1"/>
          <p:nvPr/>
        </p:nvSpPr>
        <p:spPr>
          <a:xfrm>
            <a:off x="-81865" y="6541999"/>
            <a:ext cx="6127065" cy="307777"/>
          </a:xfrm>
          <a:prstGeom prst="rect">
            <a:avLst/>
          </a:prstGeom>
          <a:noFill/>
        </p:spPr>
        <p:txBody>
          <a:bodyPr wrap="square">
            <a:spAutoFit/>
          </a:bodyPr>
          <a:lstStyle/>
          <a:p>
            <a:pPr algn="just">
              <a:spcBef>
                <a:spcPts val="600"/>
              </a:spcBef>
              <a:spcAft>
                <a:spcPts val="300"/>
              </a:spcAft>
            </a:pPr>
            <a:r>
              <a:rPr lang="en-US" altLang="zh-CN" sz="1400" kern="0" dirty="0" err="1">
                <a:solidFill>
                  <a:srgbClr val="FF0000"/>
                </a:solidFill>
                <a:effectLst/>
                <a:latin typeface="Arial" panose="020B0604020202020204" pitchFamily="34" charset="0"/>
                <a:ea typeface="宋体" panose="02010600030101010101" pitchFamily="2" charset="-122"/>
              </a:rPr>
              <a:t>Shaqiu</a:t>
            </a:r>
            <a:r>
              <a:rPr lang="en-US" altLang="zh-CN" sz="1400" kern="0" dirty="0">
                <a:solidFill>
                  <a:srgbClr val="FF0000"/>
                </a:solidFill>
                <a:effectLst/>
                <a:latin typeface="Arial" panose="020B0604020202020204" pitchFamily="34" charset="0"/>
                <a:ea typeface="宋体" panose="02010600030101010101" pitchFamily="2" charset="-122"/>
              </a:rPr>
              <a:t> Zhang…Anchun Cheng*. Poultry Science. 2023 ,102(10):102929</a:t>
            </a:r>
            <a:endParaRPr lang="zh-CN" altLang="zh-CN" sz="1400" kern="100" dirty="0">
              <a:solidFill>
                <a:srgbClr val="FF0000"/>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53250685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4DD7589-809F-3791-DB52-23AA3C4A64C3}"/>
              </a:ext>
            </a:extLst>
          </p:cNvPr>
          <p:cNvSpPr>
            <a:spLocks noGrp="1"/>
          </p:cNvSpPr>
          <p:nvPr>
            <p:ph type="sldNum" sz="quarter" idx="12"/>
          </p:nvPr>
        </p:nvSpPr>
        <p:spPr>
          <a:xfrm>
            <a:off x="9447892" y="6438900"/>
            <a:ext cx="2743200" cy="365125"/>
          </a:xfrm>
        </p:spPr>
        <p:txBody>
          <a:bodyPr/>
          <a:lstStyle/>
          <a:p>
            <a:fld id="{4EF9EDCC-6796-41D4-8762-5DE66AB96056}" type="slidenum">
              <a:rPr lang="zh-CN" altLang="en-US" sz="2000" smtClean="0">
                <a:solidFill>
                  <a:srgbClr val="C00000"/>
                </a:solidFill>
              </a:rPr>
              <a:t>12</a:t>
            </a:fld>
            <a:endParaRPr lang="zh-CN" altLang="en-US" sz="2000" dirty="0">
              <a:solidFill>
                <a:srgbClr val="C00000"/>
              </a:solidFill>
            </a:endParaRPr>
          </a:p>
        </p:txBody>
      </p:sp>
      <p:graphicFrame>
        <p:nvGraphicFramePr>
          <p:cNvPr id="5" name="表格 4">
            <a:extLst>
              <a:ext uri="{FF2B5EF4-FFF2-40B4-BE49-F238E27FC236}">
                <a16:creationId xmlns:a16="http://schemas.microsoft.com/office/drawing/2014/main" id="{601A7AC5-0957-7DB7-C5C3-15E5768DC6F8}"/>
              </a:ext>
            </a:extLst>
          </p:cNvPr>
          <p:cNvGraphicFramePr>
            <a:graphicFrameLocks noGrp="1"/>
          </p:cNvGraphicFramePr>
          <p:nvPr>
            <p:extLst>
              <p:ext uri="{D42A27DB-BD31-4B8C-83A1-F6EECF244321}">
                <p14:modId xmlns:p14="http://schemas.microsoft.com/office/powerpoint/2010/main" val="2862415162"/>
              </p:ext>
            </p:extLst>
          </p:nvPr>
        </p:nvGraphicFramePr>
        <p:xfrm>
          <a:off x="379185" y="871473"/>
          <a:ext cx="10687957" cy="2430061"/>
        </p:xfrm>
        <a:graphic>
          <a:graphicData uri="http://schemas.openxmlformats.org/drawingml/2006/table">
            <a:tbl>
              <a:tblPr firstRow="1" firstCol="1" bandRow="1">
                <a:tableStyleId>{5C22544A-7EE6-4342-B048-85BDC9FD1C3A}</a:tableStyleId>
              </a:tblPr>
              <a:tblGrid>
                <a:gridCol w="993793">
                  <a:extLst>
                    <a:ext uri="{9D8B030D-6E8A-4147-A177-3AD203B41FA5}">
                      <a16:colId xmlns:a16="http://schemas.microsoft.com/office/drawing/2014/main" val="12637679"/>
                    </a:ext>
                  </a:extLst>
                </a:gridCol>
                <a:gridCol w="804409">
                  <a:extLst>
                    <a:ext uri="{9D8B030D-6E8A-4147-A177-3AD203B41FA5}">
                      <a16:colId xmlns:a16="http://schemas.microsoft.com/office/drawing/2014/main" val="314701636"/>
                    </a:ext>
                  </a:extLst>
                </a:gridCol>
                <a:gridCol w="691905">
                  <a:extLst>
                    <a:ext uri="{9D8B030D-6E8A-4147-A177-3AD203B41FA5}">
                      <a16:colId xmlns:a16="http://schemas.microsoft.com/office/drawing/2014/main" val="1510690522"/>
                    </a:ext>
                  </a:extLst>
                </a:gridCol>
                <a:gridCol w="6429648">
                  <a:extLst>
                    <a:ext uri="{9D8B030D-6E8A-4147-A177-3AD203B41FA5}">
                      <a16:colId xmlns:a16="http://schemas.microsoft.com/office/drawing/2014/main" val="711122678"/>
                    </a:ext>
                  </a:extLst>
                </a:gridCol>
                <a:gridCol w="1768202">
                  <a:extLst>
                    <a:ext uri="{9D8B030D-6E8A-4147-A177-3AD203B41FA5}">
                      <a16:colId xmlns:a16="http://schemas.microsoft.com/office/drawing/2014/main" val="2052257464"/>
                    </a:ext>
                  </a:extLst>
                </a:gridCol>
              </a:tblGrid>
              <a:tr h="403617">
                <a:tc>
                  <a:txBody>
                    <a:bodyPr/>
                    <a:lstStyle/>
                    <a:p>
                      <a:pPr marL="0" indent="0" algn="ctr" defTabSz="914400" rtl="0" eaLnBrk="1" latinLnBrk="0" hangingPunct="1">
                        <a:lnSpc>
                          <a:spcPct val="100000"/>
                        </a:lnSpc>
                      </a:pP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时间（年）</a:t>
                      </a:r>
                    </a:p>
                  </a:txBody>
                  <a:tcPr marL="55560" marR="5556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pP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地区</a:t>
                      </a:r>
                    </a:p>
                  </a:txBody>
                  <a:tcPr marL="55560" marR="5556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pP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样本</a:t>
                      </a:r>
                    </a:p>
                  </a:txBody>
                  <a:tcPr marL="55560" marR="5556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pPr>
                      <a:r>
                        <a:rPr lang="zh-CN" altLang="en-US" sz="1200" kern="120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耐药情况</a:t>
                      </a:r>
                    </a:p>
                  </a:txBody>
                  <a:tcPr marL="55560" marR="5556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914400" rtl="0" eaLnBrk="1" latinLnBrk="0" hangingPunct="1">
                        <a:lnSpc>
                          <a:spcPct val="100000"/>
                        </a:lnSpc>
                      </a:pP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文献来源</a:t>
                      </a:r>
                    </a:p>
                  </a:txBody>
                  <a:tcPr marL="55560" marR="5556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4181294"/>
                  </a:ext>
                </a:extLst>
              </a:tr>
              <a:tr h="1698915">
                <a:tc>
                  <a:txBody>
                    <a:bodyPr/>
                    <a:lstStyle/>
                    <a:p>
                      <a:pPr marL="0" indent="0" algn="ctr" defTabSz="914400" rtl="0" eaLnBrk="1" latinLnBrk="0" hangingPunct="1">
                        <a:lnSpc>
                          <a:spcPct val="100000"/>
                        </a:lnSpc>
                      </a:pPr>
                      <a:r>
                        <a:rPr 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2003</a:t>
                      </a:r>
                      <a:endParaRPr lang="zh-CN" alt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100000"/>
                        </a:lnSpc>
                      </a:pPr>
                      <a:r>
                        <a:rPr lang="zh-CN" alt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台湾</a:t>
                      </a: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100000"/>
                        </a:lnSpc>
                      </a:pPr>
                      <a:r>
                        <a:rPr 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株</a:t>
                      </a:r>
                      <a:endParaRPr lang="zh-CN" alt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00000"/>
                        </a:lnSpc>
                      </a:pP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17</a:t>
                      </a: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种抗生素、菌株</a:t>
                      </a: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MIC</a:t>
                      </a:r>
                      <a:r>
                        <a:rPr lang="en-US" altLang="zh-CN" sz="1200" b="1" kern="1200" baseline="-250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值</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（能够抑制</a:t>
                      </a: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50%</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测试菌株的最低抗生素浓度）</a:t>
                      </a:r>
                    </a:p>
                    <a:p>
                      <a:pPr marL="0" indent="0" algn="l" defTabSz="914400" rtl="0" eaLnBrk="1" latinLnBrk="0" hangingPunct="1">
                        <a:lnSpc>
                          <a:spcPct val="100000"/>
                        </a:lnSpc>
                      </a:pP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1200" kern="1200" dirty="0" err="1">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（青霉素）</a:t>
                      </a:r>
                    </a:p>
                    <a:p>
                      <a:pPr marL="0" indent="0" algn="l" defTabSz="914400" rtl="0" eaLnBrk="1" latinLnBrk="0" hangingPunct="1">
                        <a:lnSpc>
                          <a:spcPct val="100000"/>
                        </a:lnSpc>
                      </a:pP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4 </a:t>
                      </a:r>
                      <a:r>
                        <a:rPr lang="en-US" altLang="zh-CN" sz="1200" kern="1200" dirty="0" err="1">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（头孢噻呋）</a:t>
                      </a:r>
                    </a:p>
                    <a:p>
                      <a:pPr marL="0" indent="0" algn="l" defTabSz="914400" rtl="0" eaLnBrk="1" latinLnBrk="0" hangingPunct="1">
                        <a:lnSpc>
                          <a:spcPct val="100000"/>
                        </a:lnSpc>
                      </a:pP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8 </a:t>
                      </a:r>
                      <a:r>
                        <a:rPr lang="en-US" altLang="zh-CN" sz="1200" kern="1200" dirty="0" err="1">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（氯霉素、氟甲喹）</a:t>
                      </a:r>
                    </a:p>
                    <a:p>
                      <a:pPr marL="0" indent="0" algn="l" defTabSz="914400" rtl="0" eaLnBrk="1" latinLnBrk="0" hangingPunct="1">
                        <a:lnSpc>
                          <a:spcPct val="100000"/>
                        </a:lnSpc>
                      </a:pP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16 </a:t>
                      </a:r>
                      <a:r>
                        <a:rPr lang="en-US" altLang="zh-CN" sz="1200" kern="1200" dirty="0" err="1">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（头孢噻吩、呋喃妥因） </a:t>
                      </a:r>
                    </a:p>
                    <a:p>
                      <a:pPr marL="0" indent="0" algn="l" defTabSz="914400" rtl="0" eaLnBrk="1" latinLnBrk="0" hangingPunct="1">
                        <a:lnSpc>
                          <a:spcPct val="100000"/>
                        </a:lnSpc>
                      </a:pP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32 </a:t>
                      </a:r>
                      <a:r>
                        <a:rPr lang="en-US" altLang="zh-CN" sz="1200" kern="1200" dirty="0" err="1">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（氨苄西林、卡那霉素、萘啶酸、大观霉素） </a:t>
                      </a:r>
                    </a:p>
                    <a:p>
                      <a:pPr marL="0" indent="0" algn="l" defTabSz="914400" rtl="0" eaLnBrk="1" latinLnBrk="0" hangingPunct="1">
                        <a:lnSpc>
                          <a:spcPct val="100000"/>
                        </a:lnSpc>
                      </a:pP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64 </a:t>
                      </a:r>
                      <a:r>
                        <a:rPr lang="en-US" altLang="zh-CN" sz="1200" kern="1200" dirty="0" err="1">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（庆大霉素、链霉素、磺胺甲恶唑、四环素） </a:t>
                      </a:r>
                    </a:p>
                    <a:p>
                      <a:pPr marL="0" indent="0" algn="l" defTabSz="914400" rtl="0" eaLnBrk="1" latinLnBrk="0" hangingPunct="1">
                        <a:lnSpc>
                          <a:spcPct val="100000"/>
                        </a:lnSpc>
                      </a:pP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128 </a:t>
                      </a:r>
                      <a:r>
                        <a:rPr lang="en-US" altLang="zh-CN" sz="1200" kern="1200" dirty="0" err="1">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/mL</a:t>
                      </a: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（阿米卡星、林可霉素、甲氧苄啶）</a:t>
                      </a: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00000"/>
                        </a:lnSpc>
                      </a:pPr>
                      <a:r>
                        <a:rPr lang="en-US" altLang="zh-CN" sz="1200" kern="100" dirty="0">
                          <a:solidFill>
                            <a:srgbClr val="C00000"/>
                          </a:solidFill>
                          <a:latin typeface="Times New Roman" panose="02020603050405020304" pitchFamily="18" charset="0"/>
                          <a:ea typeface="+mn-ea"/>
                        </a:rPr>
                        <a:t>Chao-Fu Chang</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  C</a:t>
                      </a: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等</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hlinkClick r:id="rId3" action="ppaction://hlinkfile" tooltip="Chang, 2003 #34">
                            <a:extLst>
                              <a:ext uri="{A12FA001-AC4F-418D-AE19-62706E023703}">
                                <ahyp:hlinkClr xmlns:ahyp="http://schemas.microsoft.com/office/drawing/2018/hyperlinkcolor" val="tx"/>
                              </a:ext>
                            </a:extLst>
                          </a:hlinkClick>
                        </a:rPr>
                        <a:t>34</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a:t>
                      </a:r>
                    </a:p>
                    <a:p>
                      <a:pPr marL="0" indent="0" algn="r" defTabSz="914400" rtl="0" eaLnBrk="1" latinLnBrk="0" hangingPunct="1">
                        <a:lnSpc>
                          <a:spcPct val="100000"/>
                        </a:lnSpc>
                      </a:pPr>
                      <a:endPar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zh-CN"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32 </a:t>
                      </a:r>
                      <a:r>
                        <a:rPr lang="en-US" altLang="zh-CN" sz="1200" b="1" kern="1200" dirty="0" err="1">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μg</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/mL  11</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种</a:t>
                      </a:r>
                      <a:endPar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r" defTabSz="914400" rtl="0" eaLnBrk="1" latinLnBrk="0" hangingPunct="1">
                        <a:lnSpc>
                          <a:spcPct val="100000"/>
                        </a:lnSpc>
                      </a:pPr>
                      <a:endParaRPr lang="en-US" altLang="zh-CN"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r" defTabSz="914400" rtl="0" eaLnBrk="1" latinLnBrk="0" hangingPunct="1">
                        <a:lnSpc>
                          <a:spcPct val="100000"/>
                        </a:lnSpc>
                      </a:pPr>
                      <a:endPar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795231"/>
                  </a:ext>
                </a:extLst>
              </a:tr>
              <a:tr h="327529">
                <a:tc>
                  <a:txBody>
                    <a:bodyPr/>
                    <a:lstStyle/>
                    <a:p>
                      <a:pPr marL="0" indent="0" algn="ctr" defTabSz="914400" rtl="0" eaLnBrk="1" latinLnBrk="0" hangingPunct="1">
                        <a:lnSpc>
                          <a:spcPct val="100000"/>
                        </a:lnSpc>
                      </a:pPr>
                      <a:r>
                        <a:rPr lang="en-US" sz="1200" b="1" kern="120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1999</a:t>
                      </a:r>
                      <a:r>
                        <a:rPr lang="zh-CN" altLang="en-US" sz="1200" b="1" kern="120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至</a:t>
                      </a:r>
                      <a:r>
                        <a:rPr lang="en-US" sz="1200" b="1" kern="120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2009</a:t>
                      </a:r>
                      <a:endParaRPr lang="zh-CN" altLang="en-US" sz="1200" b="1" kern="120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100000"/>
                        </a:lnSpc>
                      </a:pPr>
                      <a:r>
                        <a:rPr lang="zh-CN" alt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台湾</a:t>
                      </a: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100000"/>
                        </a:lnSpc>
                      </a:pPr>
                      <a:r>
                        <a:rPr 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66</a:t>
                      </a:r>
                      <a:r>
                        <a:rPr lang="zh-CN" altLang="zh-CN"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株</a:t>
                      </a:r>
                      <a:endParaRPr lang="zh-CN" altLang="en-US"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100000"/>
                        </a:lnSpc>
                      </a:pP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耐药率：</a:t>
                      </a:r>
                      <a:r>
                        <a:rPr lang="zh-CN" altLang="en-US"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氯霉素（</a:t>
                      </a:r>
                      <a:r>
                        <a:rPr lang="en-US"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78.79%</a:t>
                      </a:r>
                      <a:r>
                        <a:rPr lang="zh-CN" altLang="en-US"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、氟苯尼考（</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10.6%</a:t>
                      </a: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defTabSz="914400" rtl="0" eaLnBrk="1" latinLnBrk="0" hangingPunct="1">
                        <a:lnSpc>
                          <a:spcPct val="100000"/>
                        </a:lnSpc>
                      </a:pPr>
                      <a:r>
                        <a:rPr lang="en-US" altLang="zh-CN" sz="1200" kern="100" dirty="0">
                          <a:solidFill>
                            <a:srgbClr val="C00000"/>
                          </a:solidFill>
                          <a:latin typeface="Times New Roman" panose="02020603050405020304" pitchFamily="18" charset="0"/>
                          <a:ea typeface="+mn-ea"/>
                        </a:rPr>
                        <a:t>Yen-Ping Chen</a:t>
                      </a:r>
                      <a:r>
                        <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等</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hlinkClick r:id="rId4" action="ppaction://hlinkfile" tooltip="Chen, 2012 #37">
                            <a:extLst>
                              <a:ext uri="{A12FA001-AC4F-418D-AE19-62706E023703}">
                                <ahyp:hlinkClr xmlns:ahyp="http://schemas.microsoft.com/office/drawing/2018/hyperlinkcolor" val="tx"/>
                              </a:ext>
                            </a:extLst>
                          </a:hlinkClick>
                        </a:rPr>
                        <a:t>37</a:t>
                      </a:r>
                      <a:r>
                        <a:rPr 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55560" marR="555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445739"/>
                  </a:ext>
                </a:extLst>
              </a:tr>
            </a:tbl>
          </a:graphicData>
        </a:graphic>
      </p:graphicFrame>
      <p:sp>
        <p:nvSpPr>
          <p:cNvPr id="7" name="文本框 6">
            <a:extLst>
              <a:ext uri="{FF2B5EF4-FFF2-40B4-BE49-F238E27FC236}">
                <a16:creationId xmlns:a16="http://schemas.microsoft.com/office/drawing/2014/main" id="{0E02F8DA-6599-5477-1A1B-5B5B4D429FA6}"/>
              </a:ext>
            </a:extLst>
          </p:cNvPr>
          <p:cNvSpPr txBox="1"/>
          <p:nvPr/>
        </p:nvSpPr>
        <p:spPr>
          <a:xfrm>
            <a:off x="181429" y="492452"/>
            <a:ext cx="11713028" cy="461665"/>
          </a:xfrm>
          <a:prstGeom prst="rect">
            <a:avLst/>
          </a:prstGeom>
          <a:noFill/>
        </p:spPr>
        <p:txBody>
          <a:bodyPr wrap="square">
            <a:spAutoFit/>
          </a:bodyPr>
          <a:lstStyle/>
          <a:p>
            <a:pPr algn="ctr"/>
            <a:r>
              <a:rPr lang="zh-CN" altLang="en-US" sz="2400" b="1"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台湾地区、其他国家：</a:t>
            </a:r>
            <a:r>
              <a:rPr lang="zh-CN" altLang="zh-CN" sz="2400" b="1"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鸭疫里默氏菌抗生素耐药性</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9FB816E7-12A3-AA65-D8D0-3F627700460A}"/>
              </a:ext>
            </a:extLst>
          </p:cNvPr>
          <p:cNvSpPr txBox="1"/>
          <p:nvPr/>
        </p:nvSpPr>
        <p:spPr>
          <a:xfrm>
            <a:off x="181429" y="6071781"/>
            <a:ext cx="10479315" cy="938719"/>
          </a:xfrm>
          <a:prstGeom prst="rect">
            <a:avLst/>
          </a:prstGeom>
          <a:noFill/>
        </p:spPr>
        <p:txBody>
          <a:bodyPr wrap="square">
            <a:spAutoFit/>
          </a:bodyPr>
          <a:lstStyle/>
          <a:p>
            <a:pPr algn="just"/>
            <a:r>
              <a:rPr lang="en-US" altLang="zh-CN" sz="1100" kern="100" dirty="0">
                <a:solidFill>
                  <a:srgbClr val="C00000"/>
                </a:solidFill>
                <a:effectLst/>
                <a:latin typeface="Times New Roman" panose="02020603050405020304" pitchFamily="18" charset="0"/>
                <a:ea typeface="宋体" panose="02010600030101010101" pitchFamily="2" charset="-122"/>
              </a:rPr>
              <a:t>[34] </a:t>
            </a:r>
            <a:r>
              <a:rPr lang="en-US" altLang="zh-CN" sz="1100" kern="100" dirty="0">
                <a:solidFill>
                  <a:srgbClr val="C00000"/>
                </a:solidFill>
                <a:latin typeface="Times New Roman" panose="02020603050405020304" pitchFamily="18" charset="0"/>
                <a:ea typeface="宋体" panose="02010600030101010101" pitchFamily="2" charset="-122"/>
              </a:rPr>
              <a:t>Chao-Fu Chang…Yung-Fu Chang*. Journal of Veterinary Diagnostic Investigation, 2003, 15(1): 26-29 </a:t>
            </a:r>
            <a:endParaRPr lang="zh-CN" altLang="zh-CN" sz="1100" kern="100" dirty="0">
              <a:solidFill>
                <a:srgbClr val="C00000"/>
              </a:solidFill>
              <a:latin typeface="Times New Roman" panose="02020603050405020304" pitchFamily="18" charset="0"/>
              <a:ea typeface="宋体" panose="02010600030101010101" pitchFamily="2" charset="-122"/>
            </a:endParaRPr>
          </a:p>
          <a:p>
            <a:pPr algn="just"/>
            <a:r>
              <a:rPr lang="en-US" altLang="zh-CN" sz="1100" kern="100" dirty="0">
                <a:solidFill>
                  <a:srgbClr val="C00000"/>
                </a:solidFill>
                <a:latin typeface="Times New Roman" panose="02020603050405020304" pitchFamily="18" charset="0"/>
                <a:ea typeface="宋体" panose="02010600030101010101" pitchFamily="2" charset="-122"/>
              </a:rPr>
              <a:t>[37] Yen-Ping Chen…Hsiang-Jung Tsai*. Veterinary Microbiology, 2012, 154(3-4): 325-331. </a:t>
            </a:r>
          </a:p>
          <a:p>
            <a:pPr algn="just"/>
            <a:r>
              <a:rPr lang="en-US" altLang="zh-CN" sz="1100" kern="100" dirty="0">
                <a:solidFill>
                  <a:srgbClr val="C00000"/>
                </a:solidFill>
                <a:latin typeface="Times New Roman" panose="02020603050405020304" pitchFamily="18" charset="0"/>
                <a:ea typeface="宋体" panose="02010600030101010101" pitchFamily="2" charset="-122"/>
              </a:rPr>
              <a:t>[40] Eva </a:t>
            </a:r>
            <a:r>
              <a:rPr lang="en-US" altLang="zh-CN" sz="1100" kern="100" dirty="0" err="1">
                <a:solidFill>
                  <a:srgbClr val="C00000"/>
                </a:solidFill>
                <a:latin typeface="Times New Roman" panose="02020603050405020304" pitchFamily="18" charset="0"/>
                <a:ea typeface="宋体" panose="02010600030101010101" pitchFamily="2" charset="-122"/>
              </a:rPr>
              <a:t>Gyuris</a:t>
            </a:r>
            <a:r>
              <a:rPr lang="en-US" altLang="zh-CN" sz="1100" kern="100" dirty="0">
                <a:solidFill>
                  <a:srgbClr val="C00000"/>
                </a:solidFill>
                <a:latin typeface="Times New Roman" panose="02020603050405020304" pitchFamily="18" charset="0"/>
                <a:ea typeface="宋体" panose="02010600030101010101" pitchFamily="2" charset="-122"/>
              </a:rPr>
              <a:t> </a:t>
            </a:r>
            <a:r>
              <a:rPr lang="en-US" altLang="zh-CN" sz="1100" kern="100" dirty="0" err="1">
                <a:solidFill>
                  <a:srgbClr val="C00000"/>
                </a:solidFill>
                <a:latin typeface="Times New Roman" panose="02020603050405020304" pitchFamily="18" charset="0"/>
                <a:ea typeface="宋体" panose="02010600030101010101" pitchFamily="2" charset="-122"/>
              </a:rPr>
              <a:t>Énik</a:t>
            </a:r>
            <a:r>
              <a:rPr lang="en-US" altLang="zh-CN" sz="1100" kern="100" dirty="0">
                <a:solidFill>
                  <a:srgbClr val="C00000"/>
                </a:solidFill>
                <a:latin typeface="Times New Roman" panose="02020603050405020304" pitchFamily="18" charset="0"/>
                <a:ea typeface="宋体" panose="02010600030101010101" pitchFamily="2" charset="-122"/>
              </a:rPr>
              <a:t>…Tibor Magyar*. Acta </a:t>
            </a:r>
            <a:r>
              <a:rPr lang="en-US" altLang="zh-CN" sz="1100" kern="100" dirty="0" err="1">
                <a:solidFill>
                  <a:srgbClr val="C00000"/>
                </a:solidFill>
                <a:latin typeface="Times New Roman" panose="02020603050405020304" pitchFamily="18" charset="0"/>
                <a:ea typeface="宋体" panose="02010600030101010101" pitchFamily="2" charset="-122"/>
              </a:rPr>
              <a:t>Veterinaria</a:t>
            </a:r>
            <a:r>
              <a:rPr lang="en-US" altLang="zh-CN" sz="1100" kern="100" dirty="0">
                <a:solidFill>
                  <a:srgbClr val="C00000"/>
                </a:solidFill>
                <a:latin typeface="Times New Roman" panose="02020603050405020304" pitchFamily="18" charset="0"/>
                <a:ea typeface="宋体" panose="02010600030101010101" pitchFamily="2" charset="-122"/>
              </a:rPr>
              <a:t> </a:t>
            </a:r>
            <a:r>
              <a:rPr lang="en-US" altLang="zh-CN" sz="1100" kern="100" dirty="0" err="1">
                <a:solidFill>
                  <a:srgbClr val="C00000"/>
                </a:solidFill>
                <a:latin typeface="Times New Roman" panose="02020603050405020304" pitchFamily="18" charset="0"/>
                <a:ea typeface="宋体" panose="02010600030101010101" pitchFamily="2" charset="-122"/>
              </a:rPr>
              <a:t>Hungarica</a:t>
            </a:r>
            <a:r>
              <a:rPr lang="en-US" altLang="zh-CN" sz="1100" kern="100" dirty="0">
                <a:solidFill>
                  <a:srgbClr val="C00000"/>
                </a:solidFill>
                <a:latin typeface="Times New Roman" panose="02020603050405020304" pitchFamily="18" charset="0"/>
                <a:ea typeface="宋体" panose="02010600030101010101" pitchFamily="2" charset="-122"/>
              </a:rPr>
              <a:t>, 2017, 65(2): 153-165. </a:t>
            </a:r>
          </a:p>
          <a:p>
            <a:pPr algn="just"/>
            <a:r>
              <a:rPr lang="en-US" altLang="zh-CN" sz="1100" kern="100" dirty="0">
                <a:solidFill>
                  <a:srgbClr val="C00000"/>
                </a:solidFill>
                <a:latin typeface="Times New Roman" panose="02020603050405020304" pitchFamily="18" charset="0"/>
                <a:ea typeface="宋体" panose="02010600030101010101" pitchFamily="2" charset="-122"/>
              </a:rPr>
              <a:t>[44]Vo T </a:t>
            </a:r>
            <a:r>
              <a:rPr lang="en-US" altLang="zh-CN" sz="1100" kern="100" dirty="0" err="1">
                <a:solidFill>
                  <a:srgbClr val="C00000"/>
                </a:solidFill>
                <a:latin typeface="Times New Roman" panose="02020603050405020304" pitchFamily="18" charset="0"/>
                <a:ea typeface="宋体" panose="02010600030101010101" pitchFamily="2" charset="-122"/>
              </a:rPr>
              <a:t>T</a:t>
            </a:r>
            <a:r>
              <a:rPr lang="en-US" altLang="zh-CN" sz="1100" kern="100" dirty="0">
                <a:solidFill>
                  <a:srgbClr val="C00000"/>
                </a:solidFill>
                <a:latin typeface="Times New Roman" panose="02020603050405020304" pitchFamily="18" charset="0"/>
                <a:ea typeface="宋体" panose="02010600030101010101" pitchFamily="2" charset="-122"/>
              </a:rPr>
              <a:t>, et al. Open Veterinary Journal, 2022, 12(3): 391-398. </a:t>
            </a:r>
            <a:endParaRPr lang="zh-CN" altLang="zh-CN" sz="1100" kern="100" dirty="0">
              <a:solidFill>
                <a:srgbClr val="C00000"/>
              </a:solidFill>
              <a:latin typeface="Times New Roman" panose="02020603050405020304" pitchFamily="18" charset="0"/>
              <a:ea typeface="宋体" panose="02010600030101010101" pitchFamily="2" charset="-122"/>
            </a:endParaRPr>
          </a:p>
          <a:p>
            <a:pPr algn="just"/>
            <a:endParaRPr lang="zh-CN" altLang="zh-CN" sz="1100" kern="100" dirty="0">
              <a:solidFill>
                <a:srgbClr val="C00000"/>
              </a:solidFill>
              <a:effectLst/>
              <a:latin typeface="Times New Roman" panose="02020603050405020304" pitchFamily="18" charset="0"/>
              <a:ea typeface="宋体" panose="02010600030101010101" pitchFamily="2" charset="-122"/>
            </a:endParaRPr>
          </a:p>
        </p:txBody>
      </p:sp>
      <p:pic>
        <p:nvPicPr>
          <p:cNvPr id="2" name="图片 1">
            <a:extLst>
              <a:ext uri="{FF2B5EF4-FFF2-40B4-BE49-F238E27FC236}">
                <a16:creationId xmlns:a16="http://schemas.microsoft.com/office/drawing/2014/main" id="{0E16BBFA-828B-E515-DEE4-41E79D972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graphicFrame>
        <p:nvGraphicFramePr>
          <p:cNvPr id="3" name="表格 2">
            <a:extLst>
              <a:ext uri="{FF2B5EF4-FFF2-40B4-BE49-F238E27FC236}">
                <a16:creationId xmlns:a16="http://schemas.microsoft.com/office/drawing/2014/main" id="{E6AA1382-8B1A-682A-2664-954466A955F1}"/>
              </a:ext>
            </a:extLst>
          </p:cNvPr>
          <p:cNvGraphicFramePr>
            <a:graphicFrameLocks noGrp="1"/>
          </p:cNvGraphicFramePr>
          <p:nvPr>
            <p:extLst>
              <p:ext uri="{D42A27DB-BD31-4B8C-83A1-F6EECF244321}">
                <p14:modId xmlns:p14="http://schemas.microsoft.com/office/powerpoint/2010/main" val="3711711018"/>
              </p:ext>
            </p:extLst>
          </p:nvPr>
        </p:nvGraphicFramePr>
        <p:xfrm>
          <a:off x="379185" y="3382879"/>
          <a:ext cx="10794999" cy="820057"/>
        </p:xfrm>
        <a:graphic>
          <a:graphicData uri="http://schemas.openxmlformats.org/drawingml/2006/table">
            <a:tbl>
              <a:tblPr firstRow="1" firstCol="1" bandRow="1">
                <a:tableStyleId>{5C22544A-7EE6-4342-B048-85BDC9FD1C3A}</a:tableStyleId>
              </a:tblPr>
              <a:tblGrid>
                <a:gridCol w="1077685">
                  <a:extLst>
                    <a:ext uri="{9D8B030D-6E8A-4147-A177-3AD203B41FA5}">
                      <a16:colId xmlns:a16="http://schemas.microsoft.com/office/drawing/2014/main" val="1306156252"/>
                    </a:ext>
                  </a:extLst>
                </a:gridCol>
                <a:gridCol w="850901">
                  <a:extLst>
                    <a:ext uri="{9D8B030D-6E8A-4147-A177-3AD203B41FA5}">
                      <a16:colId xmlns:a16="http://schemas.microsoft.com/office/drawing/2014/main" val="1839538615"/>
                    </a:ext>
                  </a:extLst>
                </a:gridCol>
                <a:gridCol w="709385">
                  <a:extLst>
                    <a:ext uri="{9D8B030D-6E8A-4147-A177-3AD203B41FA5}">
                      <a16:colId xmlns:a16="http://schemas.microsoft.com/office/drawing/2014/main" val="2788695347"/>
                    </a:ext>
                  </a:extLst>
                </a:gridCol>
                <a:gridCol w="6361794">
                  <a:extLst>
                    <a:ext uri="{9D8B030D-6E8A-4147-A177-3AD203B41FA5}">
                      <a16:colId xmlns:a16="http://schemas.microsoft.com/office/drawing/2014/main" val="3420771163"/>
                    </a:ext>
                  </a:extLst>
                </a:gridCol>
                <a:gridCol w="1795234">
                  <a:extLst>
                    <a:ext uri="{9D8B030D-6E8A-4147-A177-3AD203B41FA5}">
                      <a16:colId xmlns:a16="http://schemas.microsoft.com/office/drawing/2014/main" val="51223538"/>
                    </a:ext>
                  </a:extLst>
                </a:gridCol>
              </a:tblGrid>
              <a:tr h="820057">
                <a:tc>
                  <a:txBody>
                    <a:bodyPr/>
                    <a:lstStyle/>
                    <a:p>
                      <a:pPr marL="0" indent="0" algn="l" defTabSz="914400" rtl="0" eaLnBrk="1" latinLnBrk="0" hangingPunct="1">
                        <a:lnSpc>
                          <a:spcPct val="100000"/>
                        </a:lnSpc>
                      </a:pP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2000</a:t>
                      </a:r>
                      <a:r>
                        <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至</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2014</a:t>
                      </a:r>
                      <a:endPar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46271" marR="4627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zh-CN" altLang="en-US" sz="1200" kern="12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匈牙利</a:t>
                      </a:r>
                    </a:p>
                  </a:txBody>
                  <a:tcPr marL="46271" marR="4627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185</a:t>
                      </a:r>
                      <a:r>
                        <a:rPr lang="zh-CN" altLang="zh-CN"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株</a:t>
                      </a:r>
                      <a:endPar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46271" marR="4627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耐药率：氟甲喹（</a:t>
                      </a:r>
                      <a:r>
                        <a:rPr 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94.0%</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、四环素（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91.4%</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）、红霉素（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75.1%</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）、链霉素（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71.4%</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l" defTabSz="914400" rtl="0" eaLnBrk="1" latinLnBrk="0" hangingPunct="1">
                        <a:lnSpc>
                          <a:spcPct val="100000"/>
                        </a:lnSpc>
                      </a:pP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壮观霉素（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13.5%</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）、甲氧苄啶</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磺胺甲恶唑（</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7.6%</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）、青霉素（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l" defTabSz="914400" rtl="0" eaLnBrk="1" latinLnBrk="0" hangingPunct="1">
                        <a:lnSpc>
                          <a:spcPct val="100000"/>
                        </a:lnSpc>
                      </a:pP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氨苄西林（</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4.9%</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）、氟苯尼考（</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2.1%</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p>
                  </a:txBody>
                  <a:tcPr marL="46271" marR="4627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en-US" sz="1200" kern="12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Gyuris</a:t>
                      </a:r>
                      <a:r>
                        <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等</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hlinkClick r:id="rId6" action="ppaction://hlinkfile" tooltip="Gyuris, 2017 #40">
                            <a:extLst>
                              <a:ext uri="{A12FA001-AC4F-418D-AE19-62706E023703}">
                                <ahyp:hlinkClr xmlns:ahyp="http://schemas.microsoft.com/office/drawing/2018/hyperlinkcolor" val="tx"/>
                              </a:ext>
                            </a:extLst>
                          </a:hlinkClick>
                        </a:rPr>
                        <a:t>40</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p>
                    <a:p>
                      <a:pPr marL="0" indent="0" algn="l" defTabSz="914400" rtl="0" eaLnBrk="1" latinLnBrk="0" hangingPunct="1">
                        <a:lnSpc>
                          <a:spcPct val="100000"/>
                        </a:lnSpc>
                      </a:pP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种</a:t>
                      </a:r>
                      <a:r>
                        <a:rPr lang="zh-CN"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抗生素</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耐药率</a:t>
                      </a:r>
                      <a:r>
                        <a:rPr lang="zh-CN"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71.4%</a:t>
                      </a:r>
                      <a:endPar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46271" marR="4627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14174"/>
                  </a:ext>
                </a:extLst>
              </a:tr>
            </a:tbl>
          </a:graphicData>
        </a:graphic>
      </p:graphicFrame>
      <p:graphicFrame>
        <p:nvGraphicFramePr>
          <p:cNvPr id="6" name="表格 5">
            <a:extLst>
              <a:ext uri="{FF2B5EF4-FFF2-40B4-BE49-F238E27FC236}">
                <a16:creationId xmlns:a16="http://schemas.microsoft.com/office/drawing/2014/main" id="{139D0AA5-B14B-EBFC-1D9C-0B086A937B03}"/>
              </a:ext>
            </a:extLst>
          </p:cNvPr>
          <p:cNvGraphicFramePr>
            <a:graphicFrameLocks noGrp="1"/>
          </p:cNvGraphicFramePr>
          <p:nvPr>
            <p:extLst>
              <p:ext uri="{D42A27DB-BD31-4B8C-83A1-F6EECF244321}">
                <p14:modId xmlns:p14="http://schemas.microsoft.com/office/powerpoint/2010/main" val="2899532623"/>
              </p:ext>
            </p:extLst>
          </p:nvPr>
        </p:nvGraphicFramePr>
        <p:xfrm>
          <a:off x="379185" y="4284281"/>
          <a:ext cx="10736944" cy="1528257"/>
        </p:xfrm>
        <a:graphic>
          <a:graphicData uri="http://schemas.openxmlformats.org/drawingml/2006/table">
            <a:tbl>
              <a:tblPr firstRow="1" firstCol="1" bandRow="1">
                <a:tableStyleId>{5C22544A-7EE6-4342-B048-85BDC9FD1C3A}</a:tableStyleId>
              </a:tblPr>
              <a:tblGrid>
                <a:gridCol w="1043215">
                  <a:extLst>
                    <a:ext uri="{9D8B030D-6E8A-4147-A177-3AD203B41FA5}">
                      <a16:colId xmlns:a16="http://schemas.microsoft.com/office/drawing/2014/main" val="450058396"/>
                    </a:ext>
                  </a:extLst>
                </a:gridCol>
                <a:gridCol w="856343">
                  <a:extLst>
                    <a:ext uri="{9D8B030D-6E8A-4147-A177-3AD203B41FA5}">
                      <a16:colId xmlns:a16="http://schemas.microsoft.com/office/drawing/2014/main" val="4118421953"/>
                    </a:ext>
                  </a:extLst>
                </a:gridCol>
                <a:gridCol w="449943">
                  <a:extLst>
                    <a:ext uri="{9D8B030D-6E8A-4147-A177-3AD203B41FA5}">
                      <a16:colId xmlns:a16="http://schemas.microsoft.com/office/drawing/2014/main" val="3750981206"/>
                    </a:ext>
                  </a:extLst>
                </a:gridCol>
                <a:gridCol w="6502400">
                  <a:extLst>
                    <a:ext uri="{9D8B030D-6E8A-4147-A177-3AD203B41FA5}">
                      <a16:colId xmlns:a16="http://schemas.microsoft.com/office/drawing/2014/main" val="657015201"/>
                    </a:ext>
                  </a:extLst>
                </a:gridCol>
                <a:gridCol w="1885043">
                  <a:extLst>
                    <a:ext uri="{9D8B030D-6E8A-4147-A177-3AD203B41FA5}">
                      <a16:colId xmlns:a16="http://schemas.microsoft.com/office/drawing/2014/main" val="2894269088"/>
                    </a:ext>
                  </a:extLst>
                </a:gridCol>
              </a:tblGrid>
              <a:tr h="1528257">
                <a:tc>
                  <a:txBody>
                    <a:bodyPr/>
                    <a:lstStyle/>
                    <a:p>
                      <a:pPr marL="0" indent="0" algn="l" defTabSz="914400" rtl="0" eaLnBrk="1" latinLnBrk="0" hangingPunct="1">
                        <a:lnSpc>
                          <a:spcPct val="100000"/>
                        </a:lnSpc>
                      </a:pPr>
                      <a:r>
                        <a:rPr lang="en-US" sz="1200" kern="12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2018</a:t>
                      </a:r>
                      <a:r>
                        <a:rPr lang="zh-CN" altLang="en-US" sz="1200" kern="12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至</a:t>
                      </a:r>
                      <a:r>
                        <a:rPr lang="en-US" sz="1200" kern="12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2020</a:t>
                      </a:r>
                      <a:endParaRPr lang="zh-CN" altLang="en-US" sz="1200" kern="12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越南</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69</a:t>
                      </a:r>
                      <a:r>
                        <a:rPr lang="zh-CN" altLang="zh-CN" sz="1200" b="1" kern="1200" dirty="0">
                          <a:solidFill>
                            <a:schemeClr val="dk1"/>
                          </a:solidFill>
                          <a:effectLst/>
                          <a:latin typeface="Times New Roman" panose="02020603050405020304" pitchFamily="18" charset="0"/>
                          <a:ea typeface="微软雅黑" panose="020B0503020204020204" pitchFamily="34" charset="-122"/>
                          <a:cs typeface="Times New Roman" panose="02020603050405020304" pitchFamily="18" charset="0"/>
                        </a:rPr>
                        <a:t>株</a:t>
                      </a:r>
                      <a:endPar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耐药率；萘啶酸（</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89.9%</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）、链霉素（</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75.4%</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）、诺氟沙星（</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72.5%</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）、卡那霉素（</a:t>
                      </a:r>
                      <a:r>
                        <a:rPr lang="en-US" altLang="zh-CN"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65.2%</a:t>
                      </a:r>
                      <a:r>
                        <a:rPr lang="zh-CN" altLang="en-US" sz="1200" b="1"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阿米卡星（</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24.6%</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）、阿莫西林</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克拉维酸（</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）、苯唑西林（</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43.5%</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）、多西环素（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）、氟苯尼考（</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8.6%</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）、红霉素（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24.6%</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）、环丙沙星（</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18.8%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）、甲氧苄啶</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磺胺甲恶唑（</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34.8%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）、哌拉西林（</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7.2%</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）、青霉素（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23.2%</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）、庆大霉素（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40.6%</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）、四环素（</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18.8%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）、头孢氨苄（</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2.9%</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）、头孢吡肟（</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10.1%</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）、头孢哌酮（</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）、头孢曲松（</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5.8%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）、头孢噻吩（</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15.9%</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）、头孢他啶（</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7.2%</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）、新米星（</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34.8%</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）、亚胺培南（</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）、氧氟沙星（</a:t>
                      </a:r>
                      <a:r>
                        <a:rPr 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15.9%</a:t>
                      </a:r>
                      <a:r>
                        <a:rPr lang="zh-CN" altLang="en-US" sz="1200" b="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defTabSz="914400" rtl="0" eaLnBrk="1" latinLnBrk="0" hangingPunct="1">
                        <a:lnSpc>
                          <a:spcPct val="100000"/>
                        </a:lnSpc>
                      </a:pP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Vo TT </a:t>
                      </a:r>
                      <a:r>
                        <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等</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hlinkClick r:id="rId7" action="ppaction://hlinkfile" tooltip="Vo, 2022 #44">
                            <a:extLst>
                              <a:ext uri="{A12FA001-AC4F-418D-AE19-62706E023703}">
                                <ahyp:hlinkClr xmlns:ahyp="http://schemas.microsoft.com/office/drawing/2018/hyperlinkcolor" val="tx"/>
                              </a:ext>
                            </a:extLst>
                          </a:hlinkClick>
                        </a:rPr>
                        <a:t>44</a:t>
                      </a:r>
                      <a:r>
                        <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a:t>
                      </a:r>
                    </a:p>
                    <a:p>
                      <a:pPr marL="0" indent="0" algn="l" defTabSz="914400" rtl="0" eaLnBrk="1" latinLnBrk="0" hangingPunct="1">
                        <a:lnSpc>
                          <a:spcPct val="100000"/>
                        </a:lnSpc>
                      </a:pPr>
                      <a:endParaRPr 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0" algn="l" defTabSz="914400" rtl="0" eaLnBrk="1" latinLnBrk="0" hangingPunct="1">
                        <a:lnSpc>
                          <a:spcPct val="100000"/>
                        </a:lnSpc>
                      </a:pPr>
                      <a:r>
                        <a:rPr lang="zh-CN" altLang="zh-CN" sz="1200" kern="12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对萘啶酸、链霉素、诺氟沙星和卡那霉素高度耐药</a:t>
                      </a:r>
                      <a:endParaRPr lang="zh-CN" altLang="en-US" sz="1200"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1705593"/>
                  </a:ext>
                </a:extLst>
              </a:tr>
            </a:tbl>
          </a:graphicData>
        </a:graphic>
      </p:graphicFrame>
      <p:sp>
        <p:nvSpPr>
          <p:cNvPr id="8" name="文本框 7">
            <a:extLst>
              <a:ext uri="{FF2B5EF4-FFF2-40B4-BE49-F238E27FC236}">
                <a16:creationId xmlns:a16="http://schemas.microsoft.com/office/drawing/2014/main" id="{370E6ECF-9DF8-EF4C-6E27-4E980E6FF6EC}"/>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Tree>
    <p:extLst>
      <p:ext uri="{BB962C8B-B14F-4D97-AF65-F5344CB8AC3E}">
        <p14:creationId xmlns:p14="http://schemas.microsoft.com/office/powerpoint/2010/main" val="147405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76441880-72F7-4C57-8ADC-DBA8A3211893}"/>
              </a:ext>
            </a:extLst>
          </p:cNvPr>
          <p:cNvSpPr txBox="1"/>
          <p:nvPr/>
        </p:nvSpPr>
        <p:spPr>
          <a:xfrm>
            <a:off x="1983105" y="2254462"/>
            <a:ext cx="8341514" cy="1384995"/>
          </a:xfrm>
          <a:prstGeom prst="rect">
            <a:avLst/>
          </a:prstGeom>
          <a:noFill/>
        </p:spPr>
        <p:txBody>
          <a:bodyPr wrap="non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第二部分：</a:t>
            </a: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r>
              <a:rPr lang="en-US" altLang="zh-CN" sz="2800" b="1" dirty="0">
                <a:solidFill>
                  <a:srgbClr val="C00000"/>
                </a:solidFill>
                <a:latin typeface="微软雅黑" panose="020B0503020204020204" pitchFamily="34" charset="-122"/>
                <a:ea typeface="微软雅黑" panose="020B0503020204020204" pitchFamily="34" charset="-122"/>
              </a:rPr>
              <a:t>RA</a:t>
            </a:r>
            <a:r>
              <a:rPr lang="zh-CN" altLang="en-US" sz="2800" b="1" dirty="0">
                <a:solidFill>
                  <a:srgbClr val="C00000"/>
                </a:solidFill>
                <a:latin typeface="微软雅黑" panose="020B0503020204020204" pitchFamily="34" charset="-122"/>
                <a:ea typeface="微软雅黑" panose="020B0503020204020204" pitchFamily="34" charset="-122"/>
              </a:rPr>
              <a:t>自然转化现象的发现及其与临床耐药的关联 </a:t>
            </a:r>
          </a:p>
        </p:txBody>
      </p:sp>
      <p:pic>
        <p:nvPicPr>
          <p:cNvPr id="2" name="图片 1">
            <a:extLst>
              <a:ext uri="{FF2B5EF4-FFF2-40B4-BE49-F238E27FC236}">
                <a16:creationId xmlns:a16="http://schemas.microsoft.com/office/drawing/2014/main" id="{5183C470-6C2A-8482-4E3B-813FA37D7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2">
            <a:extLst>
              <a:ext uri="{FF2B5EF4-FFF2-40B4-BE49-F238E27FC236}">
                <a16:creationId xmlns:a16="http://schemas.microsoft.com/office/drawing/2014/main" id="{02748481-36DE-6432-30E6-F2140D6B8D39}"/>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13</a:t>
            </a:fld>
            <a:endParaRPr lang="zh-CN" altLang="en-US" sz="2400" dirty="0">
              <a:solidFill>
                <a:srgbClr val="FF0000"/>
              </a:solidFill>
            </a:endParaRPr>
          </a:p>
        </p:txBody>
      </p:sp>
    </p:spTree>
    <p:extLst>
      <p:ext uri="{BB962C8B-B14F-4D97-AF65-F5344CB8AC3E}">
        <p14:creationId xmlns:p14="http://schemas.microsoft.com/office/powerpoint/2010/main" val="362315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a:stretch>
            <a:fillRect/>
          </a:stretch>
        </p:blipFill>
        <p:spPr bwMode="auto">
          <a:xfrm>
            <a:off x="4353828" y="942258"/>
            <a:ext cx="3512191" cy="4124956"/>
          </a:xfrm>
          <a:prstGeom prst="rect">
            <a:avLst/>
          </a:prstGeom>
          <a:noFill/>
          <a:ln w="9525">
            <a:noFill/>
            <a:miter lim="800000"/>
            <a:headEnd/>
            <a:tailEnd/>
          </a:ln>
        </p:spPr>
      </p:pic>
      <p:pic>
        <p:nvPicPr>
          <p:cNvPr id="10" name="Picture 2" descr="https://upload.wikimedia.org/wikipedia/commons/thumb/6/6a/Griffith_experiment.svg/740px-Griffith_experiment.svg.png">
            <a:extLst>
              <a:ext uri="{FF2B5EF4-FFF2-40B4-BE49-F238E27FC236}">
                <a16:creationId xmlns:a16="http://schemas.microsoft.com/office/drawing/2014/main" id="{780A1FA9-F4B1-4F2F-803B-9F0395561B52}"/>
              </a:ext>
            </a:extLst>
          </p:cNvPr>
          <p:cNvPicPr>
            <a:picLocks noChangeAspect="1" noChangeArrowheads="1"/>
          </p:cNvPicPr>
          <p:nvPr/>
        </p:nvPicPr>
        <p:blipFill>
          <a:blip r:embed="rId4"/>
          <a:srcRect/>
          <a:stretch>
            <a:fillRect/>
          </a:stretch>
        </p:blipFill>
        <p:spPr bwMode="auto">
          <a:xfrm>
            <a:off x="759236" y="1854764"/>
            <a:ext cx="3231462" cy="3212449"/>
          </a:xfrm>
          <a:prstGeom prst="rect">
            <a:avLst/>
          </a:prstGeom>
          <a:noFill/>
        </p:spPr>
      </p:pic>
      <p:pic>
        <p:nvPicPr>
          <p:cNvPr id="11" name="Picture 2" descr="https://mmbiz.qpic.cn/mmbiz_gif/UdvecgtVRYLNN8TmbOOdBUecRETTPAG4LlNfTNj8hGibjcBvLZvsktibUtIpiaMv77ZyI3WXDF3BXsBpUo0DyRWrw/640?wx_fmt=gif&amp;tp=webp&amp;wxfrom=5&amp;wx_lazy=1">
            <a:extLst>
              <a:ext uri="{FF2B5EF4-FFF2-40B4-BE49-F238E27FC236}">
                <a16:creationId xmlns:a16="http://schemas.microsoft.com/office/drawing/2014/main" id="{9BA0D0C5-A940-49FA-8C2C-010E19212A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37024" y="3378986"/>
            <a:ext cx="1786233" cy="18708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mmbiz.qpic.cn/mmbiz_gif/UdvecgtVRYLNN8TmbOOdBUecRETTPAG453CuAfiax4WRTe2a7Heibn128vKXYPUXicMnMMRUxZnbcP50MrUYoMrvA/640?wx_fmt=gif&amp;tp=webp&amp;wxfrom=5&amp;wx_lazy=1">
            <a:extLst>
              <a:ext uri="{FF2B5EF4-FFF2-40B4-BE49-F238E27FC236}">
                <a16:creationId xmlns:a16="http://schemas.microsoft.com/office/drawing/2014/main" id="{6DA1C48C-2873-473E-8E90-FCDD6F66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137024" y="1456667"/>
            <a:ext cx="1786233" cy="160173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9AA72DE6-0EDD-4C81-B57C-B131469C9EA8}"/>
              </a:ext>
            </a:extLst>
          </p:cNvPr>
          <p:cNvSpPr/>
          <p:nvPr/>
        </p:nvSpPr>
        <p:spPr>
          <a:xfrm>
            <a:off x="8265687" y="5349854"/>
            <a:ext cx="3786613" cy="369332"/>
          </a:xfrm>
          <a:prstGeom prst="rect">
            <a:avLst/>
          </a:prstGeom>
        </p:spPr>
        <p:txBody>
          <a:bodyPr wrap="square">
            <a:spAutoFit/>
          </a:bodyPr>
          <a:lstStyle/>
          <a:p>
            <a:pPr lvl="0" algn="ctr" eaLnBrk="0" fontAlgn="base" hangingPunct="0">
              <a:spcBef>
                <a:spcPct val="0"/>
              </a:spcBef>
              <a:spcAft>
                <a:spcPct val="0"/>
              </a:spcAft>
            </a:pPr>
            <a:r>
              <a:rPr lang="zh-CN" altLang="zh-CN" b="1" dirty="0">
                <a:solidFill>
                  <a:srgbClr val="C00000"/>
                </a:solidFill>
                <a:latin typeface="微软雅黑" panose="020B0503020204020204" pitchFamily="34" charset="-122"/>
                <a:ea typeface="微软雅黑" panose="020B0503020204020204" pitchFamily="34" charset="-122"/>
              </a:rPr>
              <a:t>绿色的细菌将红色的</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DNA</a:t>
            </a:r>
            <a:r>
              <a:rPr lang="zh-CN" altLang="zh-CN" b="1" dirty="0">
                <a:solidFill>
                  <a:srgbClr val="C00000"/>
                </a:solidFill>
                <a:latin typeface="微软雅黑" panose="020B0503020204020204" pitchFamily="34" charset="-122"/>
                <a:ea typeface="微软雅黑" panose="020B0503020204020204" pitchFamily="34" charset="-122"/>
              </a:rPr>
              <a:t>抓入体内</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320F10BD-AB21-419E-A291-0FDE404BE198}"/>
              </a:ext>
            </a:extLst>
          </p:cNvPr>
          <p:cNvSpPr/>
          <p:nvPr/>
        </p:nvSpPr>
        <p:spPr>
          <a:xfrm>
            <a:off x="759236" y="5312303"/>
            <a:ext cx="3020489" cy="369332"/>
          </a:xfrm>
          <a:prstGeom prst="rect">
            <a:avLst/>
          </a:prstGeom>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肺炎双球菌转化实验</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(1944)</a:t>
            </a:r>
            <a:endPar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398BBB99-A357-46AE-8F61-95E9F18A73D8}"/>
              </a:ext>
            </a:extLst>
          </p:cNvPr>
          <p:cNvSpPr txBox="1"/>
          <p:nvPr/>
        </p:nvSpPr>
        <p:spPr>
          <a:xfrm>
            <a:off x="4555270" y="5333393"/>
            <a:ext cx="3185487" cy="369332"/>
          </a:xfrm>
          <a:prstGeom prst="rect">
            <a:avLst/>
          </a:prstGeom>
          <a:noFill/>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革兰氏阴性菌自然转化模式图</a:t>
            </a:r>
          </a:p>
        </p:txBody>
      </p:sp>
      <p:sp>
        <p:nvSpPr>
          <p:cNvPr id="4" name="矩形 3">
            <a:extLst>
              <a:ext uri="{FF2B5EF4-FFF2-40B4-BE49-F238E27FC236}">
                <a16:creationId xmlns:a16="http://schemas.microsoft.com/office/drawing/2014/main" id="{996DD0BA-3F96-45AE-BD09-AF66C2A7AC1F}"/>
              </a:ext>
            </a:extLst>
          </p:cNvPr>
          <p:cNvSpPr/>
          <p:nvPr/>
        </p:nvSpPr>
        <p:spPr>
          <a:xfrm>
            <a:off x="709232" y="841241"/>
            <a:ext cx="5727854" cy="523220"/>
          </a:xfrm>
          <a:prstGeom prst="rect">
            <a:avLst/>
          </a:prstGeom>
        </p:spPr>
        <p:txBody>
          <a:bodyPr wrap="square">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细菌的自然转化</a:t>
            </a:r>
          </a:p>
        </p:txBody>
      </p:sp>
      <p:sp>
        <p:nvSpPr>
          <p:cNvPr id="7" name="箭头: 右 6">
            <a:extLst>
              <a:ext uri="{FF2B5EF4-FFF2-40B4-BE49-F238E27FC236}">
                <a16:creationId xmlns:a16="http://schemas.microsoft.com/office/drawing/2014/main" id="{2D2EE970-4FD5-4545-8E39-8D5E894333E1}"/>
              </a:ext>
            </a:extLst>
          </p:cNvPr>
          <p:cNvSpPr/>
          <p:nvPr/>
        </p:nvSpPr>
        <p:spPr>
          <a:xfrm>
            <a:off x="3990698" y="3004736"/>
            <a:ext cx="5836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A9FC19B9-FB3E-4DF4-BDCB-58C268C99450}"/>
              </a:ext>
            </a:extLst>
          </p:cNvPr>
          <p:cNvSpPr/>
          <p:nvPr/>
        </p:nvSpPr>
        <p:spPr>
          <a:xfrm>
            <a:off x="8148319" y="3004736"/>
            <a:ext cx="5836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4750194A-A918-494C-8623-7ABCEE6ACAC8}"/>
              </a:ext>
            </a:extLst>
          </p:cNvPr>
          <p:cNvSpPr/>
          <p:nvPr/>
        </p:nvSpPr>
        <p:spPr>
          <a:xfrm>
            <a:off x="4789651" y="5667961"/>
            <a:ext cx="3588370" cy="646331"/>
          </a:xfrm>
          <a:prstGeom prst="rect">
            <a:avLst/>
          </a:prstGeom>
        </p:spPr>
        <p:txBody>
          <a:bodyPr wrap="square">
            <a:spAutoFit/>
          </a:bodyPr>
          <a:lstStyle/>
          <a:p>
            <a:r>
              <a:rPr lang="en-US" altLang="zh-CN" dirty="0">
                <a:latin typeface="Times New Roman" panose="02020603050405020304" pitchFamily="18" charset="0"/>
                <a:cs typeface="Times New Roman" panose="02020603050405020304" pitchFamily="18" charset="0"/>
              </a:rPr>
              <a:t>Seitz P, </a:t>
            </a:r>
            <a:r>
              <a:rPr lang="en-US" altLang="zh-CN" dirty="0" err="1">
                <a:latin typeface="Times New Roman" panose="02020603050405020304" pitchFamily="18" charset="0"/>
                <a:cs typeface="Times New Roman" panose="02020603050405020304" pitchFamily="18" charset="0"/>
              </a:rPr>
              <a:t>Blokesch</a:t>
            </a:r>
            <a:r>
              <a:rPr lang="en-US" altLang="zh-CN" dirty="0">
                <a:latin typeface="Times New Roman" panose="02020603050405020304" pitchFamily="18" charset="0"/>
                <a:cs typeface="Times New Roman" panose="02020603050405020304" pitchFamily="18" charset="0"/>
              </a:rPr>
              <a:t> M. </a:t>
            </a:r>
            <a:r>
              <a:rPr lang="en-US" altLang="zh-CN" b="1" dirty="0">
                <a:solidFill>
                  <a:srgbClr val="C00000"/>
                </a:solidFill>
                <a:latin typeface="Times New Roman" panose="02020603050405020304" pitchFamily="18" charset="0"/>
                <a:cs typeface="Times New Roman" panose="02020603050405020304" pitchFamily="18" charset="0"/>
              </a:rPr>
              <a:t>2013</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r>
              <a:rPr lang="en-US" altLang="zh-CN" dirty="0">
                <a:solidFill>
                  <a:srgbClr val="C00000"/>
                </a:solidFill>
                <a:latin typeface="Times New Roman" panose="02020603050405020304" pitchFamily="18" charset="0"/>
                <a:cs typeface="Times New Roman" panose="02020603050405020304" pitchFamily="18" charset="0"/>
              </a:rPr>
              <a:t>PNAS</a:t>
            </a:r>
            <a:r>
              <a:rPr lang="en-US" altLang="zh-CN" dirty="0">
                <a:latin typeface="Times New Roman" panose="02020603050405020304" pitchFamily="18" charset="0"/>
                <a:cs typeface="Times New Roman" panose="02020603050405020304" pitchFamily="18" charset="0"/>
              </a:rPr>
              <a:t>. 110(44):17987-92</a:t>
            </a:r>
            <a:endParaRPr lang="zh-CN" altLang="en-US"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429B2F5F-0A3A-E40D-8E19-53D69FEBD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文本框 8">
            <a:extLst>
              <a:ext uri="{FF2B5EF4-FFF2-40B4-BE49-F238E27FC236}">
                <a16:creationId xmlns:a16="http://schemas.microsoft.com/office/drawing/2014/main" id="{A8907A8A-BC92-57D5-2809-4CD6376D6058}"/>
              </a:ext>
            </a:extLst>
          </p:cNvPr>
          <p:cNvSpPr txBox="1"/>
          <p:nvPr/>
        </p:nvSpPr>
        <p:spPr>
          <a:xfrm>
            <a:off x="8378021" y="5622595"/>
            <a:ext cx="4392458" cy="646331"/>
          </a:xfrm>
          <a:prstGeom prst="rect">
            <a:avLst/>
          </a:prstGeom>
          <a:noFill/>
        </p:spPr>
        <p:txBody>
          <a:bodyPr wrap="square">
            <a:spAutoFit/>
          </a:bodyPr>
          <a:lstStyle/>
          <a:p>
            <a:pPr lvl="0" eaLnBrk="0" fontAlgn="base" hangingPunct="0">
              <a:spcBef>
                <a:spcPct val="0"/>
              </a:spcBef>
              <a:spcAft>
                <a:spcPct val="0"/>
              </a:spcAft>
            </a:pPr>
            <a:r>
              <a:rPr lang="en-US" altLang="zh-CN" dirty="0">
                <a:latin typeface="Times New Roman" panose="02020603050405020304" pitchFamily="18" charset="0"/>
                <a:cs typeface="Times New Roman" panose="02020603050405020304" pitchFamily="18" charset="0"/>
              </a:rPr>
              <a:t>Courtney K. Ellison et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a:t>
            </a:r>
            <a:r>
              <a:rPr lang="zh-CN" altLang="en-US" dirty="0">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2018</a:t>
            </a:r>
          </a:p>
          <a:p>
            <a:pPr lvl="0" eaLnBrk="0" fontAlgn="base" hangingPunct="0">
              <a:spcBef>
                <a:spcPct val="0"/>
              </a:spcBef>
              <a:spcAft>
                <a:spcPct val="0"/>
              </a:spcAft>
            </a:pPr>
            <a:r>
              <a:rPr lang="zh-CN" altLang="zh-CN" dirty="0">
                <a:solidFill>
                  <a:srgbClr val="C00000"/>
                </a:solidFill>
                <a:latin typeface="Times New Roman" panose="02020603050405020304" pitchFamily="18" charset="0"/>
                <a:cs typeface="Times New Roman" panose="02020603050405020304" pitchFamily="18" charset="0"/>
              </a:rPr>
              <a:t>Nature Microbiology</a:t>
            </a:r>
          </a:p>
        </p:txBody>
      </p:sp>
      <p:sp>
        <p:nvSpPr>
          <p:cNvPr id="8" name="灯片编号占位符 2">
            <a:extLst>
              <a:ext uri="{FF2B5EF4-FFF2-40B4-BE49-F238E27FC236}">
                <a16:creationId xmlns:a16="http://schemas.microsoft.com/office/drawing/2014/main" id="{6FAF69BB-FCEE-C5B0-320A-FB5D2426F90C}"/>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14</a:t>
            </a:fld>
            <a:endParaRPr lang="zh-CN" altLang="en-US" sz="2400" dirty="0">
              <a:solidFill>
                <a:srgbClr val="FF0000"/>
              </a:solidFill>
            </a:endParaRPr>
          </a:p>
        </p:txBody>
      </p:sp>
    </p:spTree>
    <p:extLst>
      <p:ext uri="{BB962C8B-B14F-4D97-AF65-F5344CB8AC3E}">
        <p14:creationId xmlns:p14="http://schemas.microsoft.com/office/powerpoint/2010/main" val="245983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专业软件\生物软件－CGView\CGview results\ATCC11845－禽病中心\RA20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85376" y="4673601"/>
            <a:ext cx="2051051" cy="205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格 2"/>
          <p:cNvGraphicFramePr>
            <a:graphicFrameLocks noGrp="1"/>
          </p:cNvGraphicFramePr>
          <p:nvPr>
            <p:extLst>
              <p:ext uri="{D42A27DB-BD31-4B8C-83A1-F6EECF244321}">
                <p14:modId xmlns:p14="http://schemas.microsoft.com/office/powerpoint/2010/main" val="3750713758"/>
              </p:ext>
            </p:extLst>
          </p:nvPr>
        </p:nvGraphicFramePr>
        <p:xfrm>
          <a:off x="799100" y="2310290"/>
          <a:ext cx="10389980" cy="2363311"/>
        </p:xfrm>
        <a:graphic>
          <a:graphicData uri="http://schemas.openxmlformats.org/drawingml/2006/table">
            <a:tbl>
              <a:tblPr firstRow="1" firstCol="1" bandRow="1">
                <a:tableStyleId>{5C22544A-7EE6-4342-B048-85BDC9FD1C3A}</a:tableStyleId>
              </a:tblPr>
              <a:tblGrid>
                <a:gridCol w="2449587">
                  <a:extLst>
                    <a:ext uri="{9D8B030D-6E8A-4147-A177-3AD203B41FA5}">
                      <a16:colId xmlns:a16="http://schemas.microsoft.com/office/drawing/2014/main" val="20000"/>
                    </a:ext>
                  </a:extLst>
                </a:gridCol>
                <a:gridCol w="1705964">
                  <a:extLst>
                    <a:ext uri="{9D8B030D-6E8A-4147-A177-3AD203B41FA5}">
                      <a16:colId xmlns:a16="http://schemas.microsoft.com/office/drawing/2014/main" val="20001"/>
                    </a:ext>
                  </a:extLst>
                </a:gridCol>
                <a:gridCol w="2078143">
                  <a:extLst>
                    <a:ext uri="{9D8B030D-6E8A-4147-A177-3AD203B41FA5}">
                      <a16:colId xmlns:a16="http://schemas.microsoft.com/office/drawing/2014/main" val="20002"/>
                    </a:ext>
                  </a:extLst>
                </a:gridCol>
                <a:gridCol w="2078143">
                  <a:extLst>
                    <a:ext uri="{9D8B030D-6E8A-4147-A177-3AD203B41FA5}">
                      <a16:colId xmlns:a16="http://schemas.microsoft.com/office/drawing/2014/main" val="20003"/>
                    </a:ext>
                  </a:extLst>
                </a:gridCol>
                <a:gridCol w="2078143">
                  <a:extLst>
                    <a:ext uri="{9D8B030D-6E8A-4147-A177-3AD203B41FA5}">
                      <a16:colId xmlns:a16="http://schemas.microsoft.com/office/drawing/2014/main" val="20004"/>
                    </a:ext>
                  </a:extLst>
                </a:gridCol>
              </a:tblGrid>
              <a:tr h="284480">
                <a:tc>
                  <a:txBody>
                    <a:bodyPr/>
                    <a:lstStyle/>
                    <a:p>
                      <a:pPr algn="ctr" fontAlgn="base">
                        <a:spcAft>
                          <a:spcPts val="0"/>
                        </a:spcAft>
                      </a:pPr>
                      <a:r>
                        <a:rPr lang="zh-CN" sz="1900" kern="1200" dirty="0">
                          <a:solidFill>
                            <a:srgbClr val="C00000"/>
                          </a:solidFill>
                          <a:effectLst/>
                          <a:latin typeface="微软雅黑" panose="020B0503020204020204" pitchFamily="34" charset="-122"/>
                          <a:ea typeface="微软雅黑" panose="020B0503020204020204" pitchFamily="34" charset="-122"/>
                        </a:rPr>
                        <a:t>菌株</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zh-CN" sz="1900" kern="1200" dirty="0">
                          <a:solidFill>
                            <a:srgbClr val="C00000"/>
                          </a:solidFill>
                          <a:effectLst/>
                          <a:latin typeface="微软雅黑" panose="020B0503020204020204" pitchFamily="34" charset="-122"/>
                          <a:ea typeface="微软雅黑" panose="020B0503020204020204" pitchFamily="34" charset="-122"/>
                        </a:rPr>
                        <a:t>基因组长度</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solidFill>
                      <a:schemeClr val="bg1"/>
                    </a:solidFill>
                  </a:tcPr>
                </a:tc>
                <a:tc>
                  <a:txBody>
                    <a:bodyPr/>
                    <a:lstStyle/>
                    <a:p>
                      <a:pPr algn="ctr" fontAlgn="base">
                        <a:spcAft>
                          <a:spcPts val="0"/>
                        </a:spcAft>
                      </a:pPr>
                      <a:r>
                        <a:rPr lang="zh-CN" sz="1900" kern="1200" dirty="0">
                          <a:solidFill>
                            <a:srgbClr val="C00000"/>
                          </a:solidFill>
                          <a:effectLst/>
                          <a:latin typeface="微软雅黑" panose="020B0503020204020204" pitchFamily="34" charset="-122"/>
                          <a:ea typeface="微软雅黑" panose="020B0503020204020204" pitchFamily="34" charset="-122"/>
                        </a:rPr>
                        <a:t>基因数目</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zh-CN" sz="1900" kern="1200" dirty="0">
                          <a:solidFill>
                            <a:srgbClr val="C00000"/>
                          </a:solidFill>
                          <a:effectLst/>
                          <a:latin typeface="微软雅黑" panose="020B0503020204020204" pitchFamily="34" charset="-122"/>
                          <a:ea typeface="微软雅黑" panose="020B0503020204020204" pitchFamily="34" charset="-122"/>
                        </a:rPr>
                        <a:t>特有基因数目</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zh-CN" sz="1900" kern="1200" dirty="0">
                          <a:solidFill>
                            <a:srgbClr val="C00000"/>
                          </a:solidFill>
                          <a:effectLst/>
                          <a:latin typeface="微软雅黑" panose="020B0503020204020204" pitchFamily="34" charset="-122"/>
                          <a:ea typeface="微软雅黑" panose="020B0503020204020204" pitchFamily="34" charset="-122"/>
                        </a:rPr>
                        <a:t>原始基因数</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extLst>
                  <a:ext uri="{0D108BD9-81ED-4DB2-BD59-A6C34878D82A}">
                    <a16:rowId xmlns:a16="http://schemas.microsoft.com/office/drawing/2014/main" val="10000"/>
                  </a:ext>
                </a:extLst>
              </a:tr>
              <a:tr h="519271">
                <a:tc>
                  <a:txBody>
                    <a:bodyPr/>
                    <a:lstStyle/>
                    <a:p>
                      <a:pPr algn="ctr" fontAlgn="base">
                        <a:spcAft>
                          <a:spcPts val="0"/>
                        </a:spcAft>
                      </a:pPr>
                      <a:r>
                        <a:rPr lang="en-US" sz="2100" kern="0" dirty="0">
                          <a:solidFill>
                            <a:srgbClr val="C00000"/>
                          </a:solidFill>
                          <a:effectLst/>
                          <a:latin typeface="微软雅黑" panose="020B0503020204020204" pitchFamily="34" charset="-122"/>
                          <a:ea typeface="微软雅黑" panose="020B0503020204020204" pitchFamily="34" charset="-122"/>
                        </a:rPr>
                        <a:t> </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1900" kern="1200" dirty="0">
                          <a:solidFill>
                            <a:srgbClr val="C00000"/>
                          </a:solidFill>
                          <a:effectLst/>
                          <a:latin typeface="微软雅黑" panose="020B0503020204020204" pitchFamily="34" charset="-122"/>
                          <a:ea typeface="微软雅黑" panose="020B0503020204020204" pitchFamily="34" charset="-122"/>
                        </a:rPr>
                        <a:t> </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solidFill>
                      <a:schemeClr val="bg1"/>
                    </a:solidFill>
                  </a:tcPr>
                </a:tc>
                <a:tc>
                  <a:txBody>
                    <a:bodyPr/>
                    <a:lstStyle/>
                    <a:p>
                      <a:pPr algn="ctr" fontAlgn="base">
                        <a:spcAft>
                          <a:spcPts val="0"/>
                        </a:spcAft>
                      </a:pPr>
                      <a:r>
                        <a:rPr lang="en-US" sz="2100" kern="0" dirty="0">
                          <a:solidFill>
                            <a:srgbClr val="C00000"/>
                          </a:solidFill>
                          <a:effectLst/>
                          <a:latin typeface="微软雅黑" panose="020B0503020204020204" pitchFamily="34" charset="-122"/>
                          <a:ea typeface="微软雅黑" panose="020B0503020204020204" pitchFamily="34" charset="-122"/>
                        </a:rPr>
                        <a:t> </a:t>
                      </a:r>
                      <a:endParaRPr lang="zh-CN" sz="1200"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2100" kern="0">
                          <a:solidFill>
                            <a:srgbClr val="C00000"/>
                          </a:solidFill>
                          <a:effectLst/>
                          <a:latin typeface="微软雅黑" panose="020B0503020204020204" pitchFamily="34" charset="-122"/>
                          <a:ea typeface="微软雅黑" panose="020B0503020204020204" pitchFamily="34" charset="-122"/>
                        </a:rPr>
                        <a:t> </a:t>
                      </a:r>
                      <a:endParaRPr lang="zh-CN" sz="1200" kern="10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2100" kern="0">
                          <a:solidFill>
                            <a:srgbClr val="C00000"/>
                          </a:solidFill>
                          <a:effectLst/>
                          <a:latin typeface="微软雅黑" panose="020B0503020204020204" pitchFamily="34" charset="-122"/>
                          <a:ea typeface="微软雅黑" panose="020B0503020204020204" pitchFamily="34" charset="-122"/>
                        </a:rPr>
                        <a:t> </a:t>
                      </a:r>
                      <a:endParaRPr lang="zh-CN" sz="1200" kern="100">
                        <a:solidFill>
                          <a:srgbClr val="C0000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extLst>
                  <a:ext uri="{0D108BD9-81ED-4DB2-BD59-A6C34878D82A}">
                    <a16:rowId xmlns:a16="http://schemas.microsoft.com/office/drawing/2014/main" val="10001"/>
                  </a:ext>
                </a:extLst>
              </a:tr>
              <a:tr h="284480">
                <a:tc>
                  <a:txBody>
                    <a:bodyPr/>
                    <a:lstStyle/>
                    <a:p>
                      <a:pPr algn="ctr" fontAlgn="base">
                        <a:spcAft>
                          <a:spcPts val="0"/>
                        </a:spcAft>
                      </a:pPr>
                      <a:r>
                        <a:rPr lang="en-US" altLang="zh-CN" sz="1600" kern="1200" dirty="0">
                          <a:solidFill>
                            <a:srgbClr val="E5E3DF"/>
                          </a:solidFill>
                          <a:effectLst/>
                          <a:latin typeface="微软雅黑" panose="020B0503020204020204" pitchFamily="34" charset="-122"/>
                          <a:ea typeface="微软雅黑" panose="020B0503020204020204" pitchFamily="34" charset="-122"/>
                          <a:cs typeface="+mn-cs"/>
                        </a:rPr>
                        <a:t>1932</a:t>
                      </a:r>
                      <a:r>
                        <a:rPr lang="en-US" sz="1900" kern="1200" dirty="0">
                          <a:solidFill>
                            <a:srgbClr val="002060"/>
                          </a:solidFill>
                          <a:effectLst/>
                          <a:latin typeface="微软雅黑" panose="020B0503020204020204" pitchFamily="34" charset="-122"/>
                          <a:ea typeface="微软雅黑" panose="020B0503020204020204" pitchFamily="34" charset="-122"/>
                        </a:rPr>
                        <a:t>ATCC-11845</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cs typeface="+mn-cs"/>
                        </a:rPr>
                        <a:t>2,164,087bp</a:t>
                      </a:r>
                      <a:endParaRPr lang="zh-CN" sz="1900" kern="1200" dirty="0">
                        <a:solidFill>
                          <a:srgbClr val="002060"/>
                        </a:solidFill>
                        <a:effectLst/>
                        <a:latin typeface="微软雅黑" panose="020B0503020204020204" pitchFamily="34" charset="-122"/>
                        <a:ea typeface="微软雅黑" panose="020B0503020204020204" pitchFamily="34" charset="-122"/>
                        <a:cs typeface="+mn-cs"/>
                      </a:endParaRPr>
                    </a:p>
                  </a:txBody>
                  <a:tcPr marL="68580" marR="68580" marT="0" marB="0">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cs typeface="+mn-cs"/>
                        </a:rPr>
                        <a:t>2,045</a:t>
                      </a:r>
                      <a:endParaRPr lang="zh-CN" sz="1900" kern="1200" dirty="0">
                        <a:solidFill>
                          <a:srgbClr val="002060"/>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cs typeface="+mn-cs"/>
                        </a:rPr>
                        <a:t>423</a:t>
                      </a:r>
                      <a:endParaRPr lang="zh-CN" sz="1900" kern="1200" dirty="0">
                        <a:solidFill>
                          <a:srgbClr val="002060"/>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cs typeface="+mn-cs"/>
                        </a:rPr>
                        <a:t>1,941</a:t>
                      </a:r>
                      <a:endParaRPr lang="zh-CN" sz="1900" kern="1200" dirty="0">
                        <a:solidFill>
                          <a:srgbClr val="002060"/>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extLst>
                  <a:ext uri="{0D108BD9-81ED-4DB2-BD59-A6C34878D82A}">
                    <a16:rowId xmlns:a16="http://schemas.microsoft.com/office/drawing/2014/main" val="10002"/>
                  </a:ext>
                </a:extLst>
              </a:tr>
              <a:tr h="975360">
                <a:tc>
                  <a:txBody>
                    <a:bodyPr/>
                    <a:lstStyle/>
                    <a:p>
                      <a:pPr algn="ctr" fontAlgn="base">
                        <a:spcAft>
                          <a:spcPts val="0"/>
                        </a:spcAft>
                      </a:pPr>
                      <a:r>
                        <a:rPr lang="en-US" sz="2100" kern="1200" dirty="0">
                          <a:solidFill>
                            <a:srgbClr val="E5E3DF"/>
                          </a:solidFill>
                          <a:effectLst/>
                          <a:latin typeface="微软雅黑" panose="020B0503020204020204" pitchFamily="34" charset="-122"/>
                          <a:ea typeface="微软雅黑" panose="020B0503020204020204" pitchFamily="34" charset="-122"/>
                          <a:cs typeface="+mn-cs"/>
                        </a:rPr>
                        <a:t>50+ </a:t>
                      </a:r>
                      <a:endParaRPr lang="zh-CN" sz="2100" kern="1200" dirty="0">
                        <a:solidFill>
                          <a:srgbClr val="E5E3DF"/>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tc>
                  <a:txBody>
                    <a:bodyPr/>
                    <a:lstStyle/>
                    <a:p>
                      <a:pPr algn="ctr" fontAlgn="base">
                        <a:spcAft>
                          <a:spcPts val="0"/>
                        </a:spcAft>
                      </a:pPr>
                      <a:endParaRPr lang="en-US" sz="2100" kern="1200" dirty="0">
                        <a:solidFill>
                          <a:srgbClr val="E5E3DF"/>
                        </a:solidFill>
                        <a:effectLst/>
                        <a:latin typeface="微软雅黑" panose="020B0503020204020204" pitchFamily="34" charset="-122"/>
                        <a:ea typeface="微软雅黑" panose="020B0503020204020204" pitchFamily="34" charset="-122"/>
                        <a:cs typeface="+mn-cs"/>
                      </a:endParaRPr>
                    </a:p>
                    <a:p>
                      <a:pPr algn="ctr" fontAlgn="base">
                        <a:spcAft>
                          <a:spcPts val="0"/>
                        </a:spcAft>
                      </a:pPr>
                      <a:r>
                        <a:rPr lang="en-US" sz="2100" kern="1200" dirty="0">
                          <a:solidFill>
                            <a:srgbClr val="E5E3DF"/>
                          </a:solidFill>
                          <a:effectLst/>
                          <a:latin typeface="微软雅黑" panose="020B0503020204020204" pitchFamily="34" charset="-122"/>
                          <a:ea typeface="微软雅黑" panose="020B0503020204020204" pitchFamily="34" charset="-122"/>
                          <a:cs typeface="+mn-cs"/>
                        </a:rPr>
                        <a:t>±145,432 </a:t>
                      </a:r>
                      <a:endParaRPr lang="zh-CN" sz="2100" kern="1200" dirty="0">
                        <a:solidFill>
                          <a:srgbClr val="E5E3DF"/>
                        </a:solidFill>
                        <a:effectLst/>
                        <a:latin typeface="微软雅黑" panose="020B0503020204020204" pitchFamily="34" charset="-122"/>
                        <a:ea typeface="微软雅黑" panose="020B0503020204020204" pitchFamily="34" charset="-122"/>
                        <a:cs typeface="+mn-cs"/>
                      </a:endParaRPr>
                    </a:p>
                  </a:txBody>
                  <a:tcPr marL="68580" marR="68580" marT="0" marB="0">
                    <a:solidFill>
                      <a:schemeClr val="bg1"/>
                    </a:solidFill>
                  </a:tcPr>
                </a:tc>
                <a:tc>
                  <a:txBody>
                    <a:bodyPr/>
                    <a:lstStyle/>
                    <a:p>
                      <a:pPr marL="0" marR="0" indent="0" algn="ctr" defTabSz="914400" rtl="0" eaLnBrk="1" fontAlgn="base" latinLnBrk="0" hangingPunct="1">
                        <a:lnSpc>
                          <a:spcPct val="100000"/>
                        </a:lnSpc>
                        <a:spcBef>
                          <a:spcPts val="0"/>
                        </a:spcBef>
                        <a:spcAft>
                          <a:spcPts val="0"/>
                        </a:spcAft>
                        <a:buClrTx/>
                        <a:buSzTx/>
                        <a:buFontTx/>
                        <a:buNone/>
                        <a:defRPr/>
                      </a:pPr>
                      <a:endParaRPr lang="en-US" altLang="zh-CN" sz="2100" kern="1200" dirty="0">
                        <a:solidFill>
                          <a:srgbClr val="E5E3DF"/>
                        </a:solidFill>
                        <a:effectLst/>
                        <a:latin typeface="微软雅黑" panose="020B0503020204020204" pitchFamily="34" charset="-122"/>
                        <a:ea typeface="微软雅黑" panose="020B0503020204020204" pitchFamily="34" charset="-122"/>
                        <a:cs typeface="+mn-cs"/>
                      </a:endParaRPr>
                    </a:p>
                    <a:p>
                      <a:pPr marL="0" marR="0" indent="0" algn="ctr" defTabSz="914400" rtl="0" eaLnBrk="1" fontAlgn="base" latinLnBrk="0" hangingPunct="1">
                        <a:lnSpc>
                          <a:spcPct val="100000"/>
                        </a:lnSpc>
                        <a:spcBef>
                          <a:spcPts val="0"/>
                        </a:spcBef>
                        <a:spcAft>
                          <a:spcPts val="0"/>
                        </a:spcAft>
                        <a:buClrTx/>
                        <a:buSzTx/>
                        <a:buFontTx/>
                        <a:buNone/>
                        <a:defRPr/>
                      </a:pPr>
                      <a:r>
                        <a:rPr lang="en-US" altLang="zh-CN" sz="2100" kern="1200" dirty="0">
                          <a:solidFill>
                            <a:srgbClr val="E5E3DF"/>
                          </a:solidFill>
                          <a:effectLst/>
                          <a:latin typeface="微软雅黑" panose="020B0503020204020204" pitchFamily="34" charset="-122"/>
                          <a:ea typeface="微软雅黑" panose="020B0503020204020204" pitchFamily="34" charset="-122"/>
                          <a:cs typeface="+mn-cs"/>
                        </a:rPr>
                        <a:t>±143 </a:t>
                      </a:r>
                    </a:p>
                    <a:p>
                      <a:pPr marL="0" marR="0" indent="0" algn="ctr" defTabSz="914400" rtl="0" eaLnBrk="1" fontAlgn="base" latinLnBrk="0" hangingPunct="1">
                        <a:lnSpc>
                          <a:spcPct val="100000"/>
                        </a:lnSpc>
                        <a:spcBef>
                          <a:spcPts val="0"/>
                        </a:spcBef>
                        <a:spcAft>
                          <a:spcPts val="0"/>
                        </a:spcAft>
                        <a:buClrTx/>
                        <a:buSzTx/>
                        <a:buFontTx/>
                        <a:buNone/>
                        <a:defRPr/>
                      </a:pPr>
                      <a:endParaRPr lang="zh-CN" sz="2100" kern="1200" dirty="0">
                        <a:solidFill>
                          <a:srgbClr val="E5E3DF"/>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tc>
                  <a:txBody>
                    <a:bodyPr/>
                    <a:lstStyle/>
                    <a:p>
                      <a:pPr marL="0" marR="0" indent="0" algn="ctr" defTabSz="914400" rtl="0" eaLnBrk="1" fontAlgn="base" latinLnBrk="0" hangingPunct="1">
                        <a:lnSpc>
                          <a:spcPct val="100000"/>
                        </a:lnSpc>
                        <a:spcBef>
                          <a:spcPts val="0"/>
                        </a:spcBef>
                        <a:spcAft>
                          <a:spcPts val="0"/>
                        </a:spcAft>
                        <a:buClrTx/>
                        <a:buSzTx/>
                        <a:buFontTx/>
                        <a:buNone/>
                        <a:defRPr/>
                      </a:pPr>
                      <a:endParaRPr lang="en-US" sz="2100" kern="1200" dirty="0">
                        <a:solidFill>
                          <a:srgbClr val="E5E3DF"/>
                        </a:solidFill>
                        <a:effectLst/>
                        <a:latin typeface="微软雅黑" panose="020B0503020204020204" pitchFamily="34" charset="-122"/>
                        <a:ea typeface="微软雅黑" panose="020B0503020204020204" pitchFamily="34" charset="-122"/>
                        <a:cs typeface="+mn-cs"/>
                      </a:endParaRPr>
                    </a:p>
                    <a:p>
                      <a:pPr marL="0" marR="0" indent="0" algn="ctr" defTabSz="914400" rtl="0" eaLnBrk="1" fontAlgn="base" latinLnBrk="0" hangingPunct="1">
                        <a:lnSpc>
                          <a:spcPct val="100000"/>
                        </a:lnSpc>
                        <a:spcBef>
                          <a:spcPts val="0"/>
                        </a:spcBef>
                        <a:spcAft>
                          <a:spcPts val="0"/>
                        </a:spcAft>
                        <a:buClrTx/>
                        <a:buSzTx/>
                        <a:buFontTx/>
                        <a:buNone/>
                        <a:defRPr/>
                      </a:pPr>
                      <a:r>
                        <a:rPr lang="en-US" sz="2100" kern="1200" dirty="0">
                          <a:solidFill>
                            <a:srgbClr val="E5E3DF"/>
                          </a:solidFill>
                          <a:effectLst/>
                          <a:latin typeface="微软雅黑" panose="020B0503020204020204" pitchFamily="34" charset="-122"/>
                          <a:ea typeface="微软雅黑" panose="020B0503020204020204" pitchFamily="34" charset="-122"/>
                          <a:cs typeface="+mn-cs"/>
                        </a:rPr>
                        <a:t> </a:t>
                      </a:r>
                      <a:r>
                        <a:rPr lang="en-US" altLang="zh-CN" sz="2100" kern="1200" dirty="0">
                          <a:solidFill>
                            <a:srgbClr val="E5E3DF"/>
                          </a:solidFill>
                          <a:effectLst/>
                          <a:latin typeface="微软雅黑" panose="020B0503020204020204" pitchFamily="34" charset="-122"/>
                          <a:ea typeface="微软雅黑" panose="020B0503020204020204" pitchFamily="34" charset="-122"/>
                          <a:cs typeface="+mn-cs"/>
                        </a:rPr>
                        <a:t>±364 </a:t>
                      </a:r>
                      <a:endParaRPr lang="zh-CN" altLang="zh-CN" sz="2100" kern="1200" dirty="0">
                        <a:solidFill>
                          <a:srgbClr val="E5E3DF"/>
                        </a:solidFill>
                        <a:effectLst/>
                        <a:latin typeface="微软雅黑" panose="020B0503020204020204" pitchFamily="34" charset="-122"/>
                        <a:ea typeface="微软雅黑" panose="020B0503020204020204" pitchFamily="34" charset="-122"/>
                        <a:cs typeface="+mn-cs"/>
                      </a:endParaRPr>
                    </a:p>
                    <a:p>
                      <a:pPr algn="ctr" fontAlgn="base">
                        <a:spcAft>
                          <a:spcPts val="0"/>
                        </a:spcAft>
                      </a:pPr>
                      <a:endParaRPr lang="zh-CN" sz="2100" kern="1200" dirty="0">
                        <a:solidFill>
                          <a:srgbClr val="E5E3DF"/>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tc>
                  <a:txBody>
                    <a:bodyPr/>
                    <a:lstStyle/>
                    <a:p>
                      <a:pPr algn="ctr" fontAlgn="base">
                        <a:spcAft>
                          <a:spcPts val="0"/>
                        </a:spcAft>
                      </a:pPr>
                      <a:r>
                        <a:rPr lang="en-US" sz="2100" kern="1200" dirty="0">
                          <a:solidFill>
                            <a:srgbClr val="E5E3DF"/>
                          </a:solidFill>
                          <a:effectLst/>
                          <a:latin typeface="微软雅黑" panose="020B0503020204020204" pitchFamily="34" charset="-122"/>
                          <a:ea typeface="微软雅黑" panose="020B0503020204020204" pitchFamily="34" charset="-122"/>
                          <a:cs typeface="+mn-cs"/>
                        </a:rPr>
                        <a:t> </a:t>
                      </a:r>
                      <a:r>
                        <a:rPr lang="en-US" altLang="zh-CN" sz="2100" kern="1200" dirty="0">
                          <a:solidFill>
                            <a:srgbClr val="E5E3DF"/>
                          </a:solidFill>
                          <a:effectLst/>
                          <a:latin typeface="微软雅黑" panose="020B0503020204020204" pitchFamily="34" charset="-122"/>
                          <a:ea typeface="微软雅黑" panose="020B0503020204020204" pitchFamily="34" charset="-122"/>
                          <a:cs typeface="+mn-cs"/>
                        </a:rPr>
                        <a:t>±44</a:t>
                      </a:r>
                      <a:endParaRPr lang="zh-CN" sz="2100" kern="1200" dirty="0">
                        <a:solidFill>
                          <a:srgbClr val="E5E3DF"/>
                        </a:solidFill>
                        <a:effectLst/>
                        <a:latin typeface="微软雅黑" panose="020B0503020204020204" pitchFamily="34" charset="-122"/>
                        <a:ea typeface="微软雅黑" panose="020B0503020204020204" pitchFamily="34" charset="-122"/>
                        <a:cs typeface="+mn-cs"/>
                      </a:endParaRPr>
                    </a:p>
                  </a:txBody>
                  <a:tcPr marL="68580" marR="68580" marT="0" marB="0" anchor="ctr">
                    <a:solidFill>
                      <a:schemeClr val="bg1"/>
                    </a:solidFill>
                  </a:tcPr>
                </a:tc>
                <a:extLst>
                  <a:ext uri="{0D108BD9-81ED-4DB2-BD59-A6C34878D82A}">
                    <a16:rowId xmlns:a16="http://schemas.microsoft.com/office/drawing/2014/main" val="10003"/>
                  </a:ext>
                </a:extLst>
              </a:tr>
              <a:tr h="284480">
                <a:tc>
                  <a:txBody>
                    <a:bodyPr/>
                    <a:lstStyle/>
                    <a:p>
                      <a:pPr algn="ctr" fontAlgn="base">
                        <a:spcAft>
                          <a:spcPts val="0"/>
                        </a:spcAft>
                      </a:pPr>
                      <a:r>
                        <a:rPr lang="en-US" altLang="zh-CN" sz="1900" kern="1200" dirty="0">
                          <a:solidFill>
                            <a:srgbClr val="E5E3DF"/>
                          </a:solidFill>
                          <a:effectLst/>
                          <a:latin typeface="微软雅黑" panose="020B0503020204020204" pitchFamily="34" charset="-122"/>
                          <a:ea typeface="微软雅黑" panose="020B0503020204020204" pitchFamily="34" charset="-122"/>
                          <a:cs typeface="+mn-cs"/>
                        </a:rPr>
                        <a:t>1993</a:t>
                      </a:r>
                      <a:r>
                        <a:rPr lang="en-US" sz="1900" kern="1200" dirty="0">
                          <a:solidFill>
                            <a:srgbClr val="002060"/>
                          </a:solidFill>
                          <a:effectLst/>
                          <a:latin typeface="微软雅黑" panose="020B0503020204020204" pitchFamily="34" charset="-122"/>
                          <a:ea typeface="微软雅黑" panose="020B0503020204020204" pitchFamily="34" charset="-122"/>
                        </a:rPr>
                        <a:t>RA-CH-1</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rPr>
                        <a:t>2,309,519bp</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rPr>
                        <a:t>2,198</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rPr>
                        <a:t>787</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tc>
                  <a:txBody>
                    <a:bodyPr/>
                    <a:lstStyle/>
                    <a:p>
                      <a:pPr algn="ctr" fontAlgn="base">
                        <a:spcAft>
                          <a:spcPts val="0"/>
                        </a:spcAft>
                      </a:pPr>
                      <a:r>
                        <a:rPr lang="en-US" sz="1900" kern="1200" dirty="0">
                          <a:solidFill>
                            <a:srgbClr val="002060"/>
                          </a:solidFill>
                          <a:effectLst/>
                          <a:latin typeface="微软雅黑" panose="020B0503020204020204" pitchFamily="34" charset="-122"/>
                          <a:ea typeface="微软雅黑" panose="020B0503020204020204" pitchFamily="34" charset="-122"/>
                        </a:rPr>
                        <a:t>1,985</a:t>
                      </a:r>
                      <a:endParaRPr lang="zh-CN" sz="1200"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solidFill>
                      <a:schemeClr val="bg1"/>
                    </a:solidFill>
                  </a:tcPr>
                </a:tc>
                <a:extLst>
                  <a:ext uri="{0D108BD9-81ED-4DB2-BD59-A6C34878D82A}">
                    <a16:rowId xmlns:a16="http://schemas.microsoft.com/office/drawing/2014/main" val="10004"/>
                  </a:ext>
                </a:extLst>
              </a:tr>
            </a:tbl>
          </a:graphicData>
        </a:graphic>
      </p:graphicFrame>
      <p:sp>
        <p:nvSpPr>
          <p:cNvPr id="4" name="矩形 3"/>
          <p:cNvSpPr/>
          <p:nvPr/>
        </p:nvSpPr>
        <p:spPr>
          <a:xfrm>
            <a:off x="2200277" y="5329795"/>
            <a:ext cx="6448425" cy="379591"/>
          </a:xfrm>
          <a:prstGeom prst="rect">
            <a:avLst/>
          </a:prstGeom>
        </p:spPr>
        <p:txBody>
          <a:bodyPr wrap="square" lIns="91438" tIns="45719" rIns="91438" bIns="45719">
            <a:spAutoFit/>
          </a:bodyPr>
          <a:lstStyle/>
          <a:p>
            <a:pPr algn="ctr"/>
            <a:r>
              <a:rPr lang="en-US" altLang="zh-CN" b="1" dirty="0">
                <a:solidFill>
                  <a:srgbClr val="CDCDCD"/>
                </a:solidFill>
                <a:latin typeface="微软雅黑" panose="020B0503020204020204" pitchFamily="34" charset="-122"/>
                <a:ea typeface="微软雅黑" panose="020B0503020204020204" pitchFamily="34" charset="-122"/>
              </a:rPr>
              <a:t>RA</a:t>
            </a:r>
            <a:r>
              <a:rPr lang="zh-CN" altLang="en-US" b="1" dirty="0">
                <a:solidFill>
                  <a:srgbClr val="CDCDCD"/>
                </a:solidFill>
                <a:latin typeface="微软雅黑" panose="020B0503020204020204" pitchFamily="34" charset="-122"/>
                <a:ea typeface="微软雅黑" panose="020B0503020204020204" pitchFamily="34" charset="-122"/>
              </a:rPr>
              <a:t>是否具有自然转化能力？</a:t>
            </a:r>
            <a:endParaRPr lang="zh-CN" altLang="en-US" dirty="0">
              <a:solidFill>
                <a:srgbClr val="CDCDCD"/>
              </a:solidFill>
            </a:endParaRPr>
          </a:p>
        </p:txBody>
      </p:sp>
      <p:sp>
        <p:nvSpPr>
          <p:cNvPr id="6" name="文本框 1"/>
          <p:cNvSpPr txBox="1">
            <a:spLocks noChangeArrowheads="1"/>
          </p:cNvSpPr>
          <p:nvPr/>
        </p:nvSpPr>
        <p:spPr bwMode="auto">
          <a:xfrm>
            <a:off x="439739" y="786882"/>
            <a:ext cx="11527290" cy="74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不同年代分离的</a:t>
            </a:r>
            <a:r>
              <a:rPr lang="en-US" altLang="zh-CN" sz="3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t>
            </a:r>
            <a:r>
              <a:rPr lang="zh-CN" altLang="en-US" sz="3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菌株基因组的差异</a:t>
            </a:r>
            <a:r>
              <a:rPr lang="en-US" altLang="zh-CN" sz="3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3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15</a:t>
            </a:fld>
            <a:endParaRPr lang="zh-CN" altLang="en-US" sz="2400" dirty="0">
              <a:solidFill>
                <a:srgbClr val="FF0000"/>
              </a:solidFill>
            </a:endParaRPr>
          </a:p>
        </p:txBody>
      </p:sp>
    </p:spTree>
    <p:extLst>
      <p:ext uri="{BB962C8B-B14F-4D97-AF65-F5344CB8AC3E}">
        <p14:creationId xmlns:p14="http://schemas.microsoft.com/office/powerpoint/2010/main" val="1248059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6130043" y="1940730"/>
            <a:ext cx="5145310" cy="3532904"/>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200" dirty="0"/>
          </a:p>
        </p:txBody>
      </p:sp>
      <p:sp>
        <p:nvSpPr>
          <p:cNvPr id="36" name="矩形 35"/>
          <p:cNvSpPr/>
          <p:nvPr/>
        </p:nvSpPr>
        <p:spPr>
          <a:xfrm>
            <a:off x="638524" y="1956759"/>
            <a:ext cx="4887134" cy="349441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sz="1200" dirty="0"/>
          </a:p>
        </p:txBody>
      </p:sp>
      <p:cxnSp>
        <p:nvCxnSpPr>
          <p:cNvPr id="2" name="直线连接符 8"/>
          <p:cNvCxnSpPr/>
          <p:nvPr/>
        </p:nvCxnSpPr>
        <p:spPr>
          <a:xfrm>
            <a:off x="105793" y="1481863"/>
            <a:ext cx="12086207" cy="0"/>
          </a:xfrm>
          <a:prstGeom prst="line">
            <a:avLst/>
          </a:prstGeom>
          <a:ln w="28575"/>
        </p:spPr>
        <p:style>
          <a:lnRef idx="3">
            <a:schemeClr val="accent2"/>
          </a:lnRef>
          <a:fillRef idx="0">
            <a:schemeClr val="accent2"/>
          </a:fillRef>
          <a:effectRef idx="2">
            <a:schemeClr val="accent2"/>
          </a:effectRef>
          <a:fontRef idx="minor">
            <a:schemeClr val="tx1"/>
          </a:fontRef>
        </p:style>
      </p:cxnSp>
      <p:sp>
        <p:nvSpPr>
          <p:cNvPr id="3" name="文本框 2"/>
          <p:cNvSpPr txBox="1"/>
          <p:nvPr/>
        </p:nvSpPr>
        <p:spPr>
          <a:xfrm>
            <a:off x="30622" y="814544"/>
            <a:ext cx="12123914" cy="523218"/>
          </a:xfrm>
          <a:prstGeom prst="rect">
            <a:avLst/>
          </a:prstGeom>
          <a:noFill/>
        </p:spPr>
        <p:txBody>
          <a:bodyPr wrap="square" lIns="91438" tIns="45719" rIns="91438" bIns="45719" rtlCol="0">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rPr>
              <a:t>RA</a:t>
            </a:r>
            <a:r>
              <a:rPr lang="zh-CN" altLang="en-US" sz="2800" b="1" dirty="0">
                <a:solidFill>
                  <a:srgbClr val="C00000"/>
                </a:solidFill>
                <a:latin typeface="微软雅黑" panose="020B0503020204020204" pitchFamily="34" charset="-122"/>
                <a:ea typeface="微软雅黑" panose="020B0503020204020204" pitchFamily="34" charset="-122"/>
              </a:rPr>
              <a:t>自然转化能力的发现</a:t>
            </a:r>
          </a:p>
        </p:txBody>
      </p:sp>
      <p:sp>
        <p:nvSpPr>
          <p:cNvPr id="9" name="文本框 8"/>
          <p:cNvSpPr txBox="1"/>
          <p:nvPr/>
        </p:nvSpPr>
        <p:spPr>
          <a:xfrm>
            <a:off x="1059513" y="3949494"/>
            <a:ext cx="2045079" cy="276997"/>
          </a:xfrm>
          <a:prstGeom prst="rect">
            <a:avLst/>
          </a:prstGeom>
          <a:noFill/>
        </p:spPr>
        <p:txBody>
          <a:bodyPr wrap="square" lIns="91438" tIns="45719" rIns="91438" bIns="45719" rtlCol="0">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红霉素抗性平板生长</a:t>
            </a:r>
          </a:p>
        </p:txBody>
      </p:sp>
      <p:sp>
        <p:nvSpPr>
          <p:cNvPr id="11" name="文本框 10"/>
          <p:cNvSpPr txBox="1"/>
          <p:nvPr/>
        </p:nvSpPr>
        <p:spPr>
          <a:xfrm>
            <a:off x="3489758" y="2319234"/>
            <a:ext cx="1687135" cy="307775"/>
          </a:xfrm>
          <a:prstGeom prst="rect">
            <a:avLst/>
          </a:prstGeom>
          <a:noFill/>
        </p:spPr>
        <p:txBody>
          <a:bodyPr wrap="square" lIns="91438" tIns="45719" rIns="91438" bIns="45719" rtlCol="0">
            <a:spAutoFit/>
          </a:bodyPr>
          <a:lstStyle/>
          <a:p>
            <a:r>
              <a:rPr lang="en-US" altLang="zh-CN" sz="1400" b="1" dirty="0">
                <a:solidFill>
                  <a:srgbClr val="0000FF"/>
                </a:solidFill>
                <a:latin typeface="Times New Roman" panose="02020603050405020304" pitchFamily="18" charset="0"/>
                <a:cs typeface="Times New Roman" panose="02020603050405020304" pitchFamily="18" charset="0"/>
              </a:rPr>
              <a:t>RA ATCC11845</a:t>
            </a:r>
            <a:endParaRPr lang="zh-CN" altLang="en-US" sz="1400" b="1" dirty="0">
              <a:solidFill>
                <a:srgbClr val="0000FF"/>
              </a:solidFill>
              <a:latin typeface="Times New Roman" panose="02020603050405020304" pitchFamily="18" charset="0"/>
              <a:cs typeface="Times New Roman" panose="02020603050405020304" pitchFamily="18" charset="0"/>
            </a:endParaRPr>
          </a:p>
        </p:txBody>
      </p:sp>
      <p:cxnSp>
        <p:nvCxnSpPr>
          <p:cNvPr id="12" name="直接箭头连接符 11"/>
          <p:cNvCxnSpPr>
            <a:cxnSpLocks/>
          </p:cNvCxnSpPr>
          <p:nvPr/>
        </p:nvCxnSpPr>
        <p:spPr>
          <a:xfrm>
            <a:off x="1858521" y="2730281"/>
            <a:ext cx="0" cy="12266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27996" y="2319234"/>
            <a:ext cx="1053037" cy="307775"/>
          </a:xfrm>
          <a:prstGeom prst="rect">
            <a:avLst/>
          </a:prstGeom>
          <a:noFill/>
        </p:spPr>
        <p:txBody>
          <a:bodyPr wrap="square" lIns="91438" tIns="45719" rIns="91438" bIns="45719" rtlCol="0">
            <a:spAutoFit/>
          </a:bodyPr>
          <a:lstStyle/>
          <a:p>
            <a:r>
              <a:rPr lang="en-US" altLang="zh-CN" sz="1400" b="1" dirty="0">
                <a:solidFill>
                  <a:srgbClr val="0000FF"/>
                </a:solidFill>
                <a:latin typeface="Times New Roman" panose="02020603050405020304" pitchFamily="18" charset="0"/>
                <a:cs typeface="Times New Roman" panose="02020603050405020304" pitchFamily="18" charset="0"/>
              </a:rPr>
              <a:t>RA CH-1</a:t>
            </a:r>
            <a:endParaRPr lang="zh-CN" altLang="en-US" sz="1400" b="1" dirty="0">
              <a:solidFill>
                <a:srgbClr val="0000FF"/>
              </a:solidFill>
              <a:latin typeface="Times New Roman" panose="02020603050405020304" pitchFamily="18" charset="0"/>
              <a:cs typeface="Times New Roman" panose="02020603050405020304" pitchFamily="18" charset="0"/>
            </a:endParaRPr>
          </a:p>
        </p:txBody>
      </p:sp>
      <p:cxnSp>
        <p:nvCxnSpPr>
          <p:cNvPr id="15" name="直接箭头连接符 14"/>
          <p:cNvCxnSpPr>
            <a:cxnSpLocks/>
          </p:cNvCxnSpPr>
          <p:nvPr/>
        </p:nvCxnSpPr>
        <p:spPr>
          <a:xfrm flipH="1">
            <a:off x="4292528" y="2730281"/>
            <a:ext cx="1676" cy="12266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284037" y="3965285"/>
            <a:ext cx="2254372" cy="276997"/>
          </a:xfrm>
          <a:prstGeom prst="rect">
            <a:avLst/>
          </a:prstGeom>
          <a:noFill/>
        </p:spPr>
        <p:txBody>
          <a:bodyPr wrap="square" lIns="91438" tIns="45719" rIns="91438" bIns="45719" rtlCol="0">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红霉素抗性平板不生长</a:t>
            </a:r>
          </a:p>
        </p:txBody>
      </p:sp>
      <p:sp>
        <p:nvSpPr>
          <p:cNvPr id="18" name="文本框 17"/>
          <p:cNvSpPr txBox="1"/>
          <p:nvPr/>
        </p:nvSpPr>
        <p:spPr>
          <a:xfrm>
            <a:off x="6075188" y="2234328"/>
            <a:ext cx="2646908" cy="307775"/>
          </a:xfrm>
          <a:prstGeom prst="rect">
            <a:avLst/>
          </a:prstGeom>
          <a:noFill/>
        </p:spPr>
        <p:txBody>
          <a:bodyPr wrap="square" lIns="91438" tIns="45719" rIns="91438" bIns="45719" rtlCol="0">
            <a:spAutoFit/>
          </a:bodyPr>
          <a:lstStyle/>
          <a:p>
            <a:r>
              <a:rPr lang="en-US" altLang="zh-CN" sz="1400" b="1" dirty="0">
                <a:latin typeface="Times New Roman" panose="02020603050405020304" pitchFamily="18" charset="0"/>
                <a:cs typeface="Times New Roman" panose="02020603050405020304" pitchFamily="18" charset="0"/>
              </a:rPr>
              <a:t>  </a:t>
            </a:r>
            <a:r>
              <a:rPr lang="en-US" altLang="zh-CN" sz="1400" b="1" dirty="0">
                <a:solidFill>
                  <a:srgbClr val="0000FF"/>
                </a:solidFill>
                <a:latin typeface="微软雅黑 Light" panose="020B0502040204020203" pitchFamily="34" charset="-122"/>
                <a:ea typeface="微软雅黑 Light" panose="020B0502040204020203" pitchFamily="34" charset="-122"/>
                <a:cs typeface="Times New Roman" panose="02020603050405020304" pitchFamily="18" charset="0"/>
              </a:rPr>
              <a:t>RA CH-1 (Heat-killed)</a:t>
            </a:r>
            <a:endParaRPr lang="zh-CN" altLang="en-US" sz="1400" b="1" dirty="0">
              <a:solidFill>
                <a:srgbClr val="0000FF"/>
              </a:solidFill>
              <a:latin typeface="微软雅黑 Light" panose="020B0502040204020203" pitchFamily="34" charset="-122"/>
              <a:ea typeface="微软雅黑 Light" panose="020B0502040204020203" pitchFamily="34" charset="-122"/>
              <a:cs typeface="Times New Roman" panose="02020603050405020304" pitchFamily="18" charset="0"/>
            </a:endParaRPr>
          </a:p>
        </p:txBody>
      </p:sp>
      <p:cxnSp>
        <p:nvCxnSpPr>
          <p:cNvPr id="19" name="直接箭头连接符 18"/>
          <p:cNvCxnSpPr>
            <a:cxnSpLocks/>
          </p:cNvCxnSpPr>
          <p:nvPr/>
        </p:nvCxnSpPr>
        <p:spPr>
          <a:xfrm flipH="1">
            <a:off x="7370885" y="2656313"/>
            <a:ext cx="1676" cy="12266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467724" y="3915143"/>
            <a:ext cx="2254372" cy="276997"/>
          </a:xfrm>
          <a:prstGeom prst="rect">
            <a:avLst/>
          </a:prstGeom>
          <a:noFill/>
        </p:spPr>
        <p:txBody>
          <a:bodyPr wrap="square" lIns="91438" tIns="45719" rIns="91438" bIns="45719" rtlCol="0">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红霉素抗性平板不生长</a:t>
            </a:r>
          </a:p>
        </p:txBody>
      </p:sp>
      <p:sp>
        <p:nvSpPr>
          <p:cNvPr id="22" name="文本框 21"/>
          <p:cNvSpPr txBox="1"/>
          <p:nvPr/>
        </p:nvSpPr>
        <p:spPr>
          <a:xfrm>
            <a:off x="8500746" y="2090299"/>
            <a:ext cx="2496942" cy="954105"/>
          </a:xfrm>
          <a:prstGeom prst="rect">
            <a:avLst/>
          </a:prstGeom>
          <a:noFill/>
        </p:spPr>
        <p:txBody>
          <a:bodyPr wrap="square" lIns="91438" tIns="45719" rIns="91438" bIns="45719" rtlCol="0">
            <a:spAutoFit/>
          </a:bodyPr>
          <a:lstStyle/>
          <a:p>
            <a:pPr algn="ctr"/>
            <a:r>
              <a:rPr lang="en-US" altLang="zh-CN" sz="1400" b="1" dirty="0">
                <a:solidFill>
                  <a:srgbClr val="0000FF"/>
                </a:solidFill>
                <a:latin typeface="Times New Roman" panose="02020603050405020304" pitchFamily="18" charset="0"/>
                <a:cs typeface="Times New Roman" panose="02020603050405020304" pitchFamily="18" charset="0"/>
              </a:rPr>
              <a:t>  </a:t>
            </a:r>
            <a:r>
              <a:rPr lang="en-US" altLang="zh-CN" sz="1400" b="1" dirty="0">
                <a:solidFill>
                  <a:srgbClr val="0000FF"/>
                </a:solidFill>
                <a:latin typeface="Times New Roman" panose="02020603050405020304" pitchFamily="18" charset="0"/>
                <a:ea typeface="微软雅黑 Light" panose="020B0502040204020203" pitchFamily="34" charset="-122"/>
                <a:cs typeface="Times New Roman" panose="02020603050405020304" pitchFamily="18" charset="0"/>
              </a:rPr>
              <a:t>RA CH-1</a:t>
            </a:r>
            <a:r>
              <a:rPr lang="zh-CN" altLang="en-US" sz="1400" b="1" dirty="0">
                <a:solidFill>
                  <a:srgbClr val="0000FF"/>
                </a:solidFill>
                <a:latin typeface="Times New Roman" panose="02020603050405020304" pitchFamily="18" charset="0"/>
                <a:ea typeface="微软雅黑 Light" panose="020B0502040204020203" pitchFamily="34" charset="-122"/>
                <a:cs typeface="Times New Roman" panose="02020603050405020304" pitchFamily="18" charset="0"/>
              </a:rPr>
              <a:t>基因组</a:t>
            </a:r>
          </a:p>
          <a:p>
            <a:pPr algn="ctr"/>
            <a:r>
              <a:rPr lang="en-US" altLang="zh-CN" sz="1400" b="1" dirty="0">
                <a:solidFill>
                  <a:srgbClr val="0000FF"/>
                </a:solidFill>
                <a:latin typeface="Times New Roman" panose="02020603050405020304" pitchFamily="18" charset="0"/>
                <a:ea typeface="微软雅黑 Light" panose="020B0502040204020203" pitchFamily="34" charset="-122"/>
                <a:cs typeface="Times New Roman" panose="02020603050405020304" pitchFamily="18" charset="0"/>
              </a:rPr>
              <a:t>+</a:t>
            </a:r>
          </a:p>
          <a:p>
            <a:pPr algn="ctr"/>
            <a:r>
              <a:rPr lang="en-US" altLang="zh-CN" sz="1400" b="1" dirty="0">
                <a:solidFill>
                  <a:srgbClr val="0000FF"/>
                </a:solidFill>
                <a:latin typeface="Times New Roman" panose="02020603050405020304" pitchFamily="18" charset="0"/>
                <a:ea typeface="微软雅黑 Light" panose="020B0502040204020203" pitchFamily="34" charset="-122"/>
                <a:cs typeface="Times New Roman" panose="02020603050405020304" pitchFamily="18" charset="0"/>
              </a:rPr>
              <a:t>RA ATCC11845</a:t>
            </a:r>
          </a:p>
          <a:p>
            <a:r>
              <a:rPr lang="en-US" altLang="zh-CN" sz="1400" b="1" dirty="0">
                <a:solidFill>
                  <a:srgbClr val="0000FF"/>
                </a:solidFill>
                <a:latin typeface="Times New Roman" panose="02020603050405020304" pitchFamily="18" charset="0"/>
                <a:cs typeface="Times New Roman" panose="02020603050405020304" pitchFamily="18" charset="0"/>
              </a:rPr>
              <a:t>                    </a:t>
            </a:r>
            <a:endParaRPr lang="zh-CN" altLang="en-US" sz="1400" b="1" dirty="0">
              <a:solidFill>
                <a:srgbClr val="0000FF"/>
              </a:solidFill>
              <a:latin typeface="Times New Roman" panose="02020603050405020304" pitchFamily="18" charset="0"/>
              <a:cs typeface="Times New Roman" panose="02020603050405020304" pitchFamily="18" charset="0"/>
            </a:endParaRPr>
          </a:p>
        </p:txBody>
      </p:sp>
      <p:cxnSp>
        <p:nvCxnSpPr>
          <p:cNvPr id="23" name="直接箭头连接符 22"/>
          <p:cNvCxnSpPr>
            <a:cxnSpLocks/>
          </p:cNvCxnSpPr>
          <p:nvPr/>
        </p:nvCxnSpPr>
        <p:spPr>
          <a:xfrm>
            <a:off x="9788543" y="2877712"/>
            <a:ext cx="0" cy="9943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015816" y="3868601"/>
            <a:ext cx="2144120" cy="276997"/>
          </a:xfrm>
          <a:prstGeom prst="rect">
            <a:avLst/>
          </a:prstGeom>
          <a:noFill/>
        </p:spPr>
        <p:txBody>
          <a:bodyPr wrap="square" lIns="91438" tIns="45719" rIns="91438" bIns="45719" rtlCol="0">
            <a:spAutoFit/>
          </a:bodyPr>
          <a:lstStyle/>
          <a:p>
            <a:r>
              <a:rPr lang="zh-CN" altLang="en-US" sz="1200" b="1" dirty="0">
                <a:solidFill>
                  <a:srgbClr val="FF0000"/>
                </a:solidFill>
                <a:latin typeface="微软雅黑" panose="020B0503020204020204" pitchFamily="34" charset="-122"/>
                <a:ea typeface="微软雅黑" panose="020B0503020204020204" pitchFamily="34" charset="-122"/>
              </a:rPr>
              <a:t>红霉素抗性平板</a:t>
            </a:r>
            <a:r>
              <a:rPr lang="zh-CN" altLang="en-US" sz="1200" b="1" dirty="0">
                <a:solidFill>
                  <a:srgbClr val="0000FF"/>
                </a:solidFill>
                <a:latin typeface="微软雅黑" panose="020B0503020204020204" pitchFamily="34" charset="-122"/>
                <a:ea typeface="微软雅黑" panose="020B0503020204020204" pitchFamily="34" charset="-122"/>
              </a:rPr>
              <a:t>（</a:t>
            </a:r>
            <a:r>
              <a:rPr lang="en-US" altLang="zh-CN" sz="1200" b="1" dirty="0">
                <a:solidFill>
                  <a:srgbClr val="0000FF"/>
                </a:solidFill>
                <a:latin typeface="微软雅黑" panose="020B0503020204020204" pitchFamily="34" charset="-122"/>
                <a:ea typeface="微软雅黑" panose="020B0503020204020204" pitchFamily="34" charset="-122"/>
              </a:rPr>
              <a:t>?</a:t>
            </a:r>
            <a:r>
              <a:rPr lang="zh-CN" altLang="en-US" sz="1200" b="1" dirty="0">
                <a:solidFill>
                  <a:srgbClr val="0000FF"/>
                </a:solidFill>
                <a:latin typeface="微软雅黑" panose="020B0503020204020204" pitchFamily="34" charset="-122"/>
                <a:ea typeface="微软雅黑" panose="020B0503020204020204" pitchFamily="34" charset="-122"/>
              </a:rPr>
              <a:t>）</a:t>
            </a:r>
          </a:p>
        </p:txBody>
      </p:sp>
      <p:pic>
        <p:nvPicPr>
          <p:cNvPr id="27" name="图片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4374" y="4182487"/>
            <a:ext cx="1236115" cy="1207567"/>
          </a:xfrm>
          <a:prstGeom prst="rect">
            <a:avLst/>
          </a:prstGeom>
        </p:spPr>
      </p:pic>
      <p:pic>
        <p:nvPicPr>
          <p:cNvPr id="29" name="图片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9621" y="4239748"/>
            <a:ext cx="1151209" cy="1151209"/>
          </a:xfrm>
          <a:prstGeom prst="rect">
            <a:avLst/>
          </a:prstGeom>
        </p:spPr>
      </p:pic>
      <p:cxnSp>
        <p:nvCxnSpPr>
          <p:cNvPr id="31" name="直接连接符 30"/>
          <p:cNvCxnSpPr>
            <a:cxnSpLocks/>
          </p:cNvCxnSpPr>
          <p:nvPr/>
        </p:nvCxnSpPr>
        <p:spPr>
          <a:xfrm>
            <a:off x="5830599" y="1960092"/>
            <a:ext cx="0" cy="3494421"/>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2403" y="4153035"/>
            <a:ext cx="1237922" cy="1237922"/>
          </a:xfrm>
          <a:prstGeom prst="rect">
            <a:avLst/>
          </a:prstGeom>
        </p:spPr>
      </p:pic>
      <p:sp>
        <p:nvSpPr>
          <p:cNvPr id="4" name="矩形 3"/>
          <p:cNvSpPr/>
          <p:nvPr/>
        </p:nvSpPr>
        <p:spPr>
          <a:xfrm>
            <a:off x="648135" y="3227176"/>
            <a:ext cx="2701094" cy="261608"/>
          </a:xfrm>
          <a:prstGeom prst="rect">
            <a:avLst/>
          </a:prstGeom>
        </p:spPr>
        <p:txBody>
          <a:bodyPr wrap="square" lIns="91438" tIns="45719" rIns="91438" bIns="45719">
            <a:spAutoFit/>
          </a:bodyPr>
          <a:lstStyle/>
          <a:p>
            <a:r>
              <a:rPr lang="en-US" altLang="zh-CN" sz="1100" dirty="0">
                <a:solidFill>
                  <a:schemeClr val="bg1">
                    <a:lumMod val="75000"/>
                  </a:schemeClr>
                </a:solidFill>
              </a:rPr>
              <a:t> erythromycin resistance gene (</a:t>
            </a:r>
            <a:r>
              <a:rPr lang="en-US" altLang="zh-CN" sz="1100" dirty="0" err="1">
                <a:solidFill>
                  <a:schemeClr val="bg1">
                    <a:lumMod val="75000"/>
                  </a:schemeClr>
                </a:solidFill>
              </a:rPr>
              <a:t>Erm</a:t>
            </a:r>
            <a:r>
              <a:rPr lang="en-US" altLang="zh-CN" sz="1100" baseline="30000" dirty="0" err="1">
                <a:solidFill>
                  <a:schemeClr val="bg1">
                    <a:lumMod val="75000"/>
                  </a:schemeClr>
                </a:solidFill>
              </a:rPr>
              <a:t>r</a:t>
            </a:r>
            <a:r>
              <a:rPr lang="en-US" altLang="zh-CN" sz="1100" dirty="0">
                <a:solidFill>
                  <a:schemeClr val="bg1">
                    <a:lumMod val="75000"/>
                  </a:schemeClr>
                </a:solidFill>
              </a:rPr>
              <a:t> )</a:t>
            </a:r>
            <a:endParaRPr lang="zh-CN" altLang="en-US" sz="1100" dirty="0">
              <a:solidFill>
                <a:schemeClr val="bg1">
                  <a:lumMod val="75000"/>
                </a:schemeClr>
              </a:solidFill>
            </a:endParaRPr>
          </a:p>
        </p:txBody>
      </p:sp>
      <p:sp>
        <p:nvSpPr>
          <p:cNvPr id="26" name="文本框 7"/>
          <p:cNvSpPr txBox="1"/>
          <p:nvPr/>
        </p:nvSpPr>
        <p:spPr>
          <a:xfrm>
            <a:off x="-43180" y="1481863"/>
            <a:ext cx="11974591" cy="400111"/>
          </a:xfrm>
          <a:prstGeom prst="rect">
            <a:avLst/>
          </a:prstGeom>
          <a:noFill/>
        </p:spPr>
        <p:txBody>
          <a:bodyPr wrap="square" lIns="91438" tIns="45719" rIns="91438" bIns="45719" rtlCol="0">
            <a:spAutoFit/>
          </a:bodyPr>
          <a:lstStyle/>
          <a:p>
            <a:pPr algn="ctr"/>
            <a:r>
              <a:rPr lang="en-US" altLang="zh-CN" sz="2000" dirty="0">
                <a:solidFill>
                  <a:schemeClr val="bg1">
                    <a:lumMod val="85000"/>
                  </a:schemeClr>
                </a:solidFill>
                <a:latin typeface="Times New Roman" panose="02020603050405020304" pitchFamily="18" charset="0"/>
                <a:cs typeface="Times New Roman" panose="02020603050405020304" pitchFamily="18" charset="0"/>
              </a:rPr>
              <a:t> erythromycin:1949</a:t>
            </a:r>
            <a:r>
              <a:rPr lang="zh-CN" altLang="en-US" sz="2000" dirty="0">
                <a:solidFill>
                  <a:schemeClr val="bg1">
                    <a:lumMod val="85000"/>
                  </a:schemeClr>
                </a:solidFill>
                <a:latin typeface="Times New Roman" panose="02020603050405020304" pitchFamily="18" charset="0"/>
                <a:cs typeface="Times New Roman" panose="02020603050405020304" pitchFamily="18" charset="0"/>
              </a:rPr>
              <a:t>菲律宾科学家发现，</a:t>
            </a:r>
            <a:r>
              <a:rPr lang="en-US" altLang="zh-CN" sz="2000" dirty="0">
                <a:solidFill>
                  <a:schemeClr val="bg1">
                    <a:lumMod val="85000"/>
                  </a:schemeClr>
                </a:solidFill>
                <a:latin typeface="Times New Roman" panose="02020603050405020304" pitchFamily="18" charset="0"/>
                <a:cs typeface="Times New Roman" panose="02020603050405020304" pitchFamily="18" charset="0"/>
              </a:rPr>
              <a:t>1952</a:t>
            </a:r>
            <a:r>
              <a:rPr lang="zh-CN" altLang="en-US" sz="2000" dirty="0">
                <a:solidFill>
                  <a:schemeClr val="bg1">
                    <a:lumMod val="85000"/>
                  </a:schemeClr>
                </a:solidFill>
                <a:latin typeface="Times New Roman" panose="02020603050405020304" pitchFamily="18" charset="0"/>
                <a:cs typeface="Times New Roman" panose="02020603050405020304" pitchFamily="18" charset="0"/>
              </a:rPr>
              <a:t>上市销售</a:t>
            </a:r>
            <a:r>
              <a:rPr lang="en-US" altLang="zh-CN" sz="2000" dirty="0">
                <a:solidFill>
                  <a:schemeClr val="bg1">
                    <a:lumMod val="85000"/>
                  </a:schemeClr>
                </a:solidFill>
                <a:latin typeface="Times New Roman" panose="02020603050405020304" pitchFamily="18" charset="0"/>
                <a:cs typeface="Times New Roman" panose="02020603050405020304" pitchFamily="18" charset="0"/>
              </a:rPr>
              <a:t> </a:t>
            </a:r>
            <a:endParaRPr lang="zh-CN" altLang="en-US" sz="2000" i="1" dirty="0">
              <a:solidFill>
                <a:schemeClr val="bg1">
                  <a:lumMod val="85000"/>
                </a:schemeClr>
              </a:solidFill>
              <a:latin typeface="Times New Roman" panose="02020603050405020304" pitchFamily="18" charset="0"/>
              <a:cs typeface="Times New Roman" panose="02020603050405020304" pitchFamily="18" charset="0"/>
            </a:endParaRPr>
          </a:p>
        </p:txBody>
      </p:sp>
      <p:pic>
        <p:nvPicPr>
          <p:cNvPr id="30" name="图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2"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16</a:t>
            </a:fld>
            <a:endParaRPr lang="zh-CN" altLang="en-US" sz="2400" dirty="0">
              <a:solidFill>
                <a:srgbClr val="FF0000"/>
              </a:solidFill>
            </a:endParaRPr>
          </a:p>
        </p:txBody>
      </p:sp>
      <p:pic>
        <p:nvPicPr>
          <p:cNvPr id="5" name="图片 4">
            <a:extLst>
              <a:ext uri="{FF2B5EF4-FFF2-40B4-BE49-F238E27FC236}">
                <a16:creationId xmlns:a16="http://schemas.microsoft.com/office/drawing/2014/main" id="{CCD6762A-7CAB-46F2-946D-3CB1A7F4D3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2599" y="4214341"/>
            <a:ext cx="1049431" cy="1035850"/>
          </a:xfrm>
          <a:prstGeom prst="rect">
            <a:avLst/>
          </a:prstGeom>
        </p:spPr>
      </p:pic>
      <p:pic>
        <p:nvPicPr>
          <p:cNvPr id="8" name="图片 7">
            <a:extLst>
              <a:ext uri="{FF2B5EF4-FFF2-40B4-BE49-F238E27FC236}">
                <a16:creationId xmlns:a16="http://schemas.microsoft.com/office/drawing/2014/main" id="{081DE8C9-CCD4-3A00-22E7-DC5865A8CC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46885" y="4134037"/>
            <a:ext cx="1383438" cy="1116154"/>
          </a:xfrm>
          <a:prstGeom prst="rect">
            <a:avLst/>
          </a:prstGeom>
        </p:spPr>
      </p:pic>
      <p:sp>
        <p:nvSpPr>
          <p:cNvPr id="13" name="文本框 12">
            <a:extLst>
              <a:ext uri="{FF2B5EF4-FFF2-40B4-BE49-F238E27FC236}">
                <a16:creationId xmlns:a16="http://schemas.microsoft.com/office/drawing/2014/main" id="{D6457541-248A-65C4-EC2D-17B8732525BD}"/>
              </a:ext>
            </a:extLst>
          </p:cNvPr>
          <p:cNvSpPr txBox="1"/>
          <p:nvPr/>
        </p:nvSpPr>
        <p:spPr>
          <a:xfrm>
            <a:off x="8368730" y="5249444"/>
            <a:ext cx="2961478" cy="200055"/>
          </a:xfrm>
          <a:prstGeom prst="rect">
            <a:avLst/>
          </a:prstGeom>
          <a:noFill/>
        </p:spPr>
        <p:txBody>
          <a:bodyPr wrap="square">
            <a:spAutoFit/>
          </a:bodyPr>
          <a:lstStyle/>
          <a:p>
            <a:pPr algn="ctr"/>
            <a:r>
              <a:rPr lang="en-US" altLang="zh-CN"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RA CH-1</a:t>
            </a:r>
            <a:r>
              <a:rPr lang="zh-CN" altLang="en-US"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基因组与</a:t>
            </a:r>
            <a:r>
              <a:rPr lang="en-US" altLang="zh-CN"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ATCC11845</a:t>
            </a:r>
            <a:r>
              <a:rPr lang="zh-CN" altLang="en-US"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，孵育 </a:t>
            </a:r>
            <a:r>
              <a:rPr lang="en-US" altLang="zh-CN"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1h, </a:t>
            </a:r>
            <a:r>
              <a:rPr lang="zh-CN" altLang="en-US" sz="700"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涂板长出单克隆</a:t>
            </a:r>
            <a:endParaRPr lang="zh-CN" altLang="en-US" sz="700" dirty="0">
              <a:solidFill>
                <a:srgbClr val="0000FF"/>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10C6C2F1-E9D6-43C0-102D-85F1D1F526C7}"/>
              </a:ext>
            </a:extLst>
          </p:cNvPr>
          <p:cNvSpPr txBox="1"/>
          <p:nvPr/>
        </p:nvSpPr>
        <p:spPr>
          <a:xfrm>
            <a:off x="103899" y="6048276"/>
            <a:ext cx="1021364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err="1">
                <a:solidFill>
                  <a:srgbClr val="000000"/>
                </a:solidFill>
                <a:effectLst/>
                <a:highlight>
                  <a:srgbClr val="FFFFFF"/>
                </a:highlight>
                <a:latin typeface="times new roman" panose="02020603050405020304" pitchFamily="18" charset="0"/>
              </a:rPr>
              <a:t>HeBin</a:t>
            </a:r>
            <a:r>
              <a:rPr lang="en-US" altLang="zh-CN" sz="1200" b="0" i="0" dirty="0">
                <a:solidFill>
                  <a:srgbClr val="000000"/>
                </a:solidFill>
                <a:effectLst/>
                <a:highlight>
                  <a:srgbClr val="FFFFFF"/>
                </a:highlight>
                <a:latin typeface="times new roman" panose="02020603050405020304" pitchFamily="18" charset="0"/>
              </a:rPr>
              <a:t> Liao…</a:t>
            </a:r>
            <a:r>
              <a:rPr lang="en-US" altLang="zh-CN" sz="1200" b="0" i="0" dirty="0" err="1">
                <a:solidFill>
                  <a:srgbClr val="000000"/>
                </a:solidFill>
                <a:effectLst/>
                <a:highlight>
                  <a:srgbClr val="FFFFFF"/>
                </a:highlight>
                <a:latin typeface="times new roman" panose="02020603050405020304" pitchFamily="18" charset="0"/>
              </a:rPr>
              <a:t>MaFeng</a:t>
            </a:r>
            <a:r>
              <a:rPr lang="en-US" altLang="zh-CN" sz="1200" b="0" i="0" dirty="0">
                <a:solidFill>
                  <a:srgbClr val="000000"/>
                </a:solidFill>
                <a:effectLst/>
                <a:highlight>
                  <a:srgbClr val="FFFFFF"/>
                </a:highlight>
                <a:latin typeface="times new roman" panose="02020603050405020304" pitchFamily="18" charset="0"/>
              </a:rPr>
              <a:t> Liu*.</a:t>
            </a:r>
            <a:r>
              <a:rPr lang="en-US" altLang="zh-CN" sz="1200" b="0" i="0" dirty="0" err="1">
                <a:solidFill>
                  <a:srgbClr val="000000"/>
                </a:solidFill>
                <a:effectLst/>
                <a:highlight>
                  <a:srgbClr val="FFFFFF"/>
                </a:highlight>
                <a:latin typeface="times new roman" panose="02020603050405020304" pitchFamily="18" charset="0"/>
              </a:rPr>
              <a:t>PLoS</a:t>
            </a:r>
            <a:r>
              <a:rPr lang="en-US" altLang="zh-CN" sz="1200" b="0" i="0" dirty="0">
                <a:solidFill>
                  <a:srgbClr val="000000"/>
                </a:solidFill>
                <a:effectLst/>
                <a:highlight>
                  <a:srgbClr val="FFFFFF"/>
                </a:highlight>
                <a:latin typeface="times new roman" panose="02020603050405020304" pitchFamily="18" charset="0"/>
              </a:rPr>
              <a:t> One, 2015,10(5): e0127506.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err="1">
                <a:solidFill>
                  <a:srgbClr val="000000"/>
                </a:solidFill>
                <a:effectLst/>
                <a:highlight>
                  <a:srgbClr val="FFFFFF"/>
                </a:highlight>
                <a:latin typeface="times new roman" panose="02020603050405020304" pitchFamily="18" charset="0"/>
              </a:rPr>
              <a:t>Hongyan</a:t>
            </a:r>
            <a:r>
              <a:rPr lang="en-US" altLang="zh-CN" sz="1200" b="0" i="0" dirty="0">
                <a:solidFill>
                  <a:srgbClr val="000000"/>
                </a:solidFill>
                <a:effectLst/>
                <a:highlight>
                  <a:srgbClr val="FFFFFF"/>
                </a:highlight>
                <a:latin typeface="times new roman" panose="02020603050405020304" pitchFamily="18" charset="0"/>
              </a:rPr>
              <a:t> Luo….</a:t>
            </a:r>
            <a:r>
              <a:rPr lang="en-US" altLang="zh-CN" sz="1200" b="0" i="0" dirty="0" err="1">
                <a:solidFill>
                  <a:srgbClr val="000000"/>
                </a:solidFill>
                <a:effectLst/>
                <a:highlight>
                  <a:srgbClr val="FFFFFF"/>
                </a:highlight>
                <a:latin typeface="times new roman" panose="02020603050405020304" pitchFamily="18" charset="0"/>
              </a:rPr>
              <a:t>Dekang</a:t>
            </a:r>
            <a:r>
              <a:rPr lang="en-US" altLang="zh-CN" sz="1200" b="0" i="0" dirty="0">
                <a:solidFill>
                  <a:srgbClr val="000000"/>
                </a:solidFill>
                <a:effectLst/>
                <a:highlight>
                  <a:srgbClr val="FFFFFF"/>
                </a:highlight>
                <a:latin typeface="times new roman" panose="02020603050405020304" pitchFamily="18" charset="0"/>
              </a:rPr>
              <a:t> Zhu*. Avian Pathology, 2015,18: 1-25.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err="1">
                <a:solidFill>
                  <a:srgbClr val="000000"/>
                </a:solidFill>
                <a:effectLst/>
                <a:highlight>
                  <a:srgbClr val="FFFFFF"/>
                </a:highlight>
                <a:latin typeface="times new roman" panose="02020603050405020304" pitchFamily="18" charset="0"/>
              </a:rPr>
              <a:t>MaFeng</a:t>
            </a:r>
            <a:r>
              <a:rPr lang="en-US" altLang="zh-CN" sz="1200" b="0" i="0" dirty="0">
                <a:solidFill>
                  <a:srgbClr val="000000"/>
                </a:solidFill>
                <a:effectLst/>
                <a:highlight>
                  <a:srgbClr val="FFFFFF"/>
                </a:highlight>
                <a:latin typeface="times new roman" panose="02020603050405020304" pitchFamily="18" charset="0"/>
              </a:rPr>
              <a:t> Liu….</a:t>
            </a:r>
            <a:r>
              <a:rPr lang="en-US" altLang="zh-CN" sz="1200" b="0" i="0" dirty="0" err="1">
                <a:solidFill>
                  <a:srgbClr val="000000"/>
                </a:solidFill>
                <a:effectLst/>
                <a:highlight>
                  <a:srgbClr val="FFFFFF"/>
                </a:highlight>
                <a:latin typeface="times new roman" panose="02020603050405020304" pitchFamily="18" charset="0"/>
              </a:rPr>
              <a:t>AnChun</a:t>
            </a:r>
            <a:r>
              <a:rPr lang="en-US" altLang="zh-CN" sz="1200" b="0" i="0" dirty="0">
                <a:solidFill>
                  <a:srgbClr val="000000"/>
                </a:solidFill>
                <a:effectLst/>
                <a:highlight>
                  <a:srgbClr val="FFFFFF"/>
                </a:highlight>
                <a:latin typeface="times new roman" panose="02020603050405020304" pitchFamily="18" charset="0"/>
              </a:rPr>
              <a:t> Cheng*.  Applied and Environmental Microbiology, 2017 </a:t>
            </a:r>
            <a:r>
              <a:rPr lang="en-US" altLang="zh-CN" sz="1200" b="0" i="0" dirty="0" err="1">
                <a:solidFill>
                  <a:srgbClr val="000000"/>
                </a:solidFill>
                <a:effectLst/>
                <a:highlight>
                  <a:srgbClr val="FFFFFF"/>
                </a:highlight>
                <a:latin typeface="times new roman" panose="02020603050405020304" pitchFamily="18" charset="0"/>
              </a:rPr>
              <a:t>doi</a:t>
            </a:r>
            <a:r>
              <a:rPr lang="en-US" altLang="zh-CN" sz="1200" b="0" i="0" dirty="0">
                <a:solidFill>
                  <a:srgbClr val="000000"/>
                </a:solidFill>
                <a:effectLst/>
                <a:highlight>
                  <a:srgbClr val="FFFFFF"/>
                </a:highlight>
                <a:latin typeface="times new roman" panose="02020603050405020304" pitchFamily="18" charset="0"/>
              </a:rPr>
              <a:t>: 10.1128/AEM.00127-17.</a:t>
            </a:r>
          </a:p>
        </p:txBody>
      </p:sp>
      <p:sp>
        <p:nvSpPr>
          <p:cNvPr id="41" name="矩形 40"/>
          <p:cNvSpPr/>
          <p:nvPr/>
        </p:nvSpPr>
        <p:spPr bwMode="auto">
          <a:xfrm>
            <a:off x="3236856" y="2244237"/>
            <a:ext cx="4986219" cy="313189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57970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9571" y="876866"/>
            <a:ext cx="6551612" cy="523220"/>
          </a:xfrm>
          <a:prstGeom prst="rect">
            <a:avLst/>
          </a:prstGeom>
          <a:noFill/>
        </p:spPr>
        <p:txBody>
          <a:bodyPr>
            <a:spAutoFit/>
          </a:bodyPr>
          <a:lstStyle/>
          <a:p>
            <a:pPr algn="ctr">
              <a:defRPr/>
            </a:pPr>
            <a:r>
              <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耐药基因簇的发现及时间逻辑</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3000375" y="1502410"/>
            <a:ext cx="6551612"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4820" name="组合 7"/>
          <p:cNvGrpSpPr/>
          <p:nvPr/>
        </p:nvGrpSpPr>
        <p:grpSpPr bwMode="auto">
          <a:xfrm>
            <a:off x="1774825" y="1825625"/>
            <a:ext cx="8713788" cy="4340225"/>
            <a:chOff x="250825" y="1825625"/>
            <a:chExt cx="8713788" cy="4340225"/>
          </a:xfrm>
        </p:grpSpPr>
        <p:grpSp>
          <p:nvGrpSpPr>
            <p:cNvPr id="34821" name="组合 4"/>
            <p:cNvGrpSpPr/>
            <p:nvPr/>
          </p:nvGrpSpPr>
          <p:grpSpPr bwMode="auto">
            <a:xfrm>
              <a:off x="250825" y="1825625"/>
              <a:ext cx="8713788" cy="4340225"/>
              <a:chOff x="250825" y="1825625"/>
              <a:chExt cx="8713788" cy="4340225"/>
            </a:xfrm>
          </p:grpSpPr>
          <p:grpSp>
            <p:nvGrpSpPr>
              <p:cNvPr id="34824" name="组合 3"/>
              <p:cNvGrpSpPr/>
              <p:nvPr/>
            </p:nvGrpSpPr>
            <p:grpSpPr bwMode="auto">
              <a:xfrm>
                <a:off x="250825" y="1825625"/>
                <a:ext cx="8713788" cy="4340225"/>
                <a:chOff x="250825" y="1825625"/>
                <a:chExt cx="8713788" cy="4340225"/>
              </a:xfrm>
            </p:grpSpPr>
            <p:grpSp>
              <p:nvGrpSpPr>
                <p:cNvPr id="34827" name="组合 3"/>
                <p:cNvGrpSpPr/>
                <p:nvPr/>
              </p:nvGrpSpPr>
              <p:grpSpPr bwMode="auto">
                <a:xfrm>
                  <a:off x="250825" y="1825625"/>
                  <a:ext cx="8713788" cy="4340225"/>
                  <a:chOff x="250825" y="1825625"/>
                  <a:chExt cx="8713788" cy="4340225"/>
                </a:xfrm>
              </p:grpSpPr>
              <p:pic>
                <p:nvPicPr>
                  <p:cNvPr id="34829" name="图片 3"/>
                  <p:cNvPicPr>
                    <a:picLocks noChangeAspect="1" noChangeArrowheads="1"/>
                  </p:cNvPicPr>
                  <p:nvPr/>
                </p:nvPicPr>
                <p:blipFill>
                  <a:blip r:embed="rId2"/>
                  <a:srcRect/>
                  <a:stretch>
                    <a:fillRect/>
                  </a:stretch>
                </p:blipFill>
                <p:spPr bwMode="auto">
                  <a:xfrm>
                    <a:off x="250825" y="1825625"/>
                    <a:ext cx="871378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55875" y="3573463"/>
                    <a:ext cx="4608513" cy="86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7" name="矩形 6"/>
                <p:cNvSpPr/>
                <p:nvPr/>
              </p:nvSpPr>
              <p:spPr bwMode="auto">
                <a:xfrm>
                  <a:off x="1476375" y="1916113"/>
                  <a:ext cx="2951163" cy="863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4825" name="文本框 3"/>
              <p:cNvSpPr txBox="1">
                <a:spLocks noChangeArrowheads="1"/>
              </p:cNvSpPr>
              <p:nvPr/>
            </p:nvSpPr>
            <p:spPr bwMode="auto">
              <a:xfrm>
                <a:off x="6660232" y="4365104"/>
                <a:ext cx="690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en-US" altLang="zh-CN" sz="2000" b="1">
                    <a:latin typeface="Times New Roman" panose="02020603050405020304" pitchFamily="18" charset="0"/>
                    <a:cs typeface="Times New Roman" panose="02020603050405020304" pitchFamily="18" charset="0"/>
                  </a:rPr>
                  <a:t>1767</a:t>
                </a:r>
                <a:endParaRPr lang="zh-CN" altLang="en-US" sz="2000" b="1">
                  <a:latin typeface="Times New Roman" panose="02020603050405020304" pitchFamily="18" charset="0"/>
                  <a:cs typeface="Times New Roman" panose="02020603050405020304" pitchFamily="18" charset="0"/>
                </a:endParaRPr>
              </a:p>
            </p:txBody>
          </p:sp>
          <p:sp>
            <p:nvSpPr>
              <p:cNvPr id="34826" name="文本框 9"/>
              <p:cNvSpPr txBox="1">
                <a:spLocks noChangeArrowheads="1"/>
              </p:cNvSpPr>
              <p:nvPr/>
            </p:nvSpPr>
            <p:spPr bwMode="auto">
              <a:xfrm>
                <a:off x="2362205" y="4365104"/>
                <a:ext cx="69088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en-US" altLang="zh-CN" sz="2000" b="1">
                    <a:latin typeface="Times New Roman" panose="02020603050405020304" pitchFamily="18" charset="0"/>
                    <a:cs typeface="Times New Roman" panose="02020603050405020304" pitchFamily="18" charset="0"/>
                  </a:rPr>
                  <a:t>1777</a:t>
                </a:r>
                <a:endParaRPr lang="zh-CN" altLang="en-US" sz="2000" b="1">
                  <a:latin typeface="Times New Roman" panose="02020603050405020304" pitchFamily="18" charset="0"/>
                  <a:cs typeface="Times New Roman" panose="02020603050405020304" pitchFamily="18" charset="0"/>
                </a:endParaRPr>
              </a:p>
            </p:txBody>
          </p:sp>
        </p:grpSp>
        <p:sp>
          <p:nvSpPr>
            <p:cNvPr id="4" name="文本框 3"/>
            <p:cNvSpPr txBox="1"/>
            <p:nvPr/>
          </p:nvSpPr>
          <p:spPr>
            <a:xfrm>
              <a:off x="4197221" y="4945897"/>
              <a:ext cx="1635384" cy="369332"/>
            </a:xfrm>
            <a:prstGeom prst="rect">
              <a:avLst/>
            </a:prstGeom>
            <a:noFill/>
          </p:spPr>
          <p:txBody>
            <a:bodyPr wrap="none">
              <a:spAutoFit/>
            </a:bodyPr>
            <a:lstStyle/>
            <a:p>
              <a:pPr>
                <a:defRPr/>
              </a:pPr>
              <a:r>
                <a:rPr lang="en-US" altLang="zh-CN" b="1" dirty="0">
                  <a:solidFill>
                    <a:srgbClr val="FF0000"/>
                  </a:solidFill>
                  <a:latin typeface="Times New Roman" panose="02020603050405020304" pitchFamily="18" charset="0"/>
                  <a:ea typeface="+mn-ea"/>
                  <a:cs typeface="Times New Roman" panose="02020603050405020304" pitchFamily="18" charset="0"/>
                </a:rPr>
                <a:t>10</a:t>
              </a:r>
              <a:r>
                <a:rPr lang="zh-CN" altLang="en-US" b="1" dirty="0">
                  <a:solidFill>
                    <a:srgbClr val="FF0000"/>
                  </a:solidFill>
                  <a:latin typeface="Times New Roman" panose="02020603050405020304" pitchFamily="18" charset="0"/>
                  <a:ea typeface="+mn-ea"/>
                  <a:cs typeface="Times New Roman" panose="02020603050405020304" pitchFamily="18" charset="0"/>
                </a:rPr>
                <a:t>个耐药基因</a:t>
              </a:r>
              <a:r>
                <a:rPr lang="en-US" altLang="zh-CN" b="1" dirty="0">
                  <a:solidFill>
                    <a:srgbClr val="FF0000"/>
                  </a:solidFill>
                  <a:latin typeface="Times New Roman" panose="02020603050405020304" pitchFamily="18" charset="0"/>
                  <a:ea typeface="+mn-ea"/>
                  <a:cs typeface="Times New Roman" panose="02020603050405020304" pitchFamily="18" charset="0"/>
                </a:rPr>
                <a:t> </a:t>
              </a:r>
              <a:endParaRPr lang="zh-CN" altLang="en-US" b="1" dirty="0">
                <a:solidFill>
                  <a:srgbClr val="FF0000"/>
                </a:solidFill>
                <a:latin typeface="Times New Roman" panose="02020603050405020304" pitchFamily="18" charset="0"/>
                <a:ea typeface="+mn-ea"/>
                <a:cs typeface="Times New Roman" panose="02020603050405020304" pitchFamily="18" charset="0"/>
              </a:endParaRPr>
            </a:p>
          </p:txBody>
        </p:sp>
        <p:sp>
          <p:nvSpPr>
            <p:cNvPr id="5" name="箭头: 下 4"/>
            <p:cNvSpPr/>
            <p:nvPr/>
          </p:nvSpPr>
          <p:spPr>
            <a:xfrm>
              <a:off x="4859338" y="4581525"/>
              <a:ext cx="311150" cy="3595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 name="矩形 7"/>
          <p:cNvSpPr/>
          <p:nvPr/>
        </p:nvSpPr>
        <p:spPr>
          <a:xfrm>
            <a:off x="838512" y="2253734"/>
            <a:ext cx="723275" cy="369332"/>
          </a:xfrm>
          <a:prstGeom prst="rect">
            <a:avLst/>
          </a:prstGeom>
        </p:spPr>
        <p:txBody>
          <a:bodyPr wrap="none">
            <a:spAutoFit/>
          </a:bodyPr>
          <a:lstStyle/>
          <a:p>
            <a:r>
              <a:rPr lang="en-US" altLang="zh-CN" dirty="0">
                <a:solidFill>
                  <a:srgbClr val="E5E3DF"/>
                </a:solidFill>
                <a:latin typeface="微软雅黑" panose="020B0503020204020204" pitchFamily="34" charset="-122"/>
                <a:ea typeface="微软雅黑" panose="020B0503020204020204" pitchFamily="34" charset="-122"/>
              </a:rPr>
              <a:t>1993</a:t>
            </a:r>
            <a:endParaRPr lang="zh-CN" altLang="en-US" dirty="0"/>
          </a:p>
        </p:txBody>
      </p:sp>
      <p:sp>
        <p:nvSpPr>
          <p:cNvPr id="9" name="矩形 8"/>
          <p:cNvSpPr/>
          <p:nvPr/>
        </p:nvSpPr>
        <p:spPr>
          <a:xfrm>
            <a:off x="838511" y="3995737"/>
            <a:ext cx="718820" cy="368300"/>
          </a:xfrm>
          <a:prstGeom prst="rect">
            <a:avLst/>
          </a:prstGeom>
        </p:spPr>
        <p:txBody>
          <a:bodyPr wrap="none">
            <a:spAutoFit/>
          </a:bodyPr>
          <a:lstStyle/>
          <a:p>
            <a:r>
              <a:rPr lang="en-US" dirty="0">
                <a:solidFill>
                  <a:srgbClr val="E5E3DF"/>
                </a:solidFill>
                <a:latin typeface="微软雅黑" panose="020B0503020204020204" pitchFamily="34" charset="-122"/>
                <a:ea typeface="微软雅黑" panose="020B0503020204020204" pitchFamily="34" charset="-122"/>
              </a:rPr>
              <a:t>1996</a:t>
            </a:r>
            <a:endParaRPr lang="en-US" dirty="0"/>
          </a:p>
        </p:txBody>
      </p:sp>
      <p:sp>
        <p:nvSpPr>
          <p:cNvPr id="10" name="矩形 9"/>
          <p:cNvSpPr/>
          <p:nvPr/>
        </p:nvSpPr>
        <p:spPr>
          <a:xfrm>
            <a:off x="808349" y="5674797"/>
            <a:ext cx="723275" cy="369332"/>
          </a:xfrm>
          <a:prstGeom prst="rect">
            <a:avLst/>
          </a:prstGeom>
        </p:spPr>
        <p:txBody>
          <a:bodyPr wrap="none">
            <a:spAutoFit/>
          </a:bodyPr>
          <a:lstStyle/>
          <a:p>
            <a:r>
              <a:rPr lang="en-US" altLang="zh-CN" dirty="0">
                <a:solidFill>
                  <a:srgbClr val="E5E3DF"/>
                </a:solidFill>
                <a:latin typeface="微软雅黑" panose="020B0503020204020204" pitchFamily="34" charset="-122"/>
                <a:ea typeface="微软雅黑" panose="020B0503020204020204" pitchFamily="34" charset="-122"/>
              </a:rPr>
              <a:t>1932</a:t>
            </a:r>
            <a:endParaRPr lang="zh-CN" altLang="en-US" dirty="0"/>
          </a:p>
        </p:txBody>
      </p:sp>
      <p:sp>
        <p:nvSpPr>
          <p:cNvPr id="18" name="箭头: 下 4"/>
          <p:cNvSpPr/>
          <p:nvPr/>
        </p:nvSpPr>
        <p:spPr bwMode="auto">
          <a:xfrm>
            <a:off x="4231645" y="3479802"/>
            <a:ext cx="77788" cy="2238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箭头: 下 4"/>
          <p:cNvSpPr/>
          <p:nvPr/>
        </p:nvSpPr>
        <p:spPr bwMode="auto">
          <a:xfrm>
            <a:off x="8365495" y="3502029"/>
            <a:ext cx="77788" cy="2238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箭头: 下 4"/>
          <p:cNvSpPr/>
          <p:nvPr/>
        </p:nvSpPr>
        <p:spPr bwMode="auto">
          <a:xfrm>
            <a:off x="6145377" y="3502029"/>
            <a:ext cx="77788" cy="223838"/>
          </a:xfrm>
          <a:prstGeom prst="down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箭头: 下 4"/>
          <p:cNvSpPr/>
          <p:nvPr/>
        </p:nvSpPr>
        <p:spPr bwMode="auto">
          <a:xfrm>
            <a:off x="7469352" y="3502029"/>
            <a:ext cx="77788" cy="223838"/>
          </a:xfrm>
          <a:prstGeom prst="down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3"/>
          <p:cNvSpPr txBox="1"/>
          <p:nvPr/>
        </p:nvSpPr>
        <p:spPr bwMode="auto">
          <a:xfrm>
            <a:off x="3071813" y="2900363"/>
            <a:ext cx="1519968" cy="369332"/>
          </a:xfrm>
          <a:prstGeom prst="rect">
            <a:avLst/>
          </a:prstGeom>
          <a:noFill/>
        </p:spPr>
        <p:txBody>
          <a:bodyPr wrap="none">
            <a:spAutoFit/>
          </a:bodyPr>
          <a:lstStyle/>
          <a:p>
            <a:pPr>
              <a:defRPr/>
            </a:pPr>
            <a:r>
              <a:rPr lang="en-US" altLang="zh-CN" b="1" dirty="0">
                <a:solidFill>
                  <a:srgbClr val="FF0000"/>
                </a:solidFill>
                <a:latin typeface="Times New Roman" panose="02020603050405020304" pitchFamily="18" charset="0"/>
                <a:ea typeface="+mn-ea"/>
                <a:cs typeface="Times New Roman" panose="02020603050405020304" pitchFamily="18" charset="0"/>
              </a:rPr>
              <a:t>7</a:t>
            </a:r>
            <a:r>
              <a:rPr lang="zh-CN" altLang="en-US" b="1" dirty="0">
                <a:solidFill>
                  <a:srgbClr val="FF0000"/>
                </a:solidFill>
                <a:latin typeface="Times New Roman" panose="02020603050405020304" pitchFamily="18" charset="0"/>
                <a:ea typeface="+mn-ea"/>
                <a:cs typeface="Times New Roman" panose="02020603050405020304" pitchFamily="18" charset="0"/>
              </a:rPr>
              <a:t>个耐药基因</a:t>
            </a:r>
            <a:r>
              <a:rPr lang="en-US" altLang="zh-CN" b="1" dirty="0">
                <a:solidFill>
                  <a:srgbClr val="FF0000"/>
                </a:solidFill>
                <a:latin typeface="Times New Roman" panose="02020603050405020304" pitchFamily="18" charset="0"/>
                <a:ea typeface="+mn-ea"/>
                <a:cs typeface="Times New Roman" panose="02020603050405020304" pitchFamily="18" charset="0"/>
              </a:rPr>
              <a:t> </a:t>
            </a:r>
            <a:endParaRPr lang="zh-CN" altLang="en-US" b="1" dirty="0">
              <a:solidFill>
                <a:srgbClr val="FF0000"/>
              </a:solidFill>
              <a:latin typeface="Times New Roman" panose="02020603050405020304" pitchFamily="18" charset="0"/>
              <a:ea typeface="+mn-ea"/>
              <a:cs typeface="Times New Roman" panose="02020603050405020304" pitchFamily="18" charset="0"/>
            </a:endParaRPr>
          </a:p>
        </p:txBody>
      </p:sp>
      <p:sp>
        <p:nvSpPr>
          <p:cNvPr id="24" name="箭头: 下 4"/>
          <p:cNvSpPr/>
          <p:nvPr/>
        </p:nvSpPr>
        <p:spPr bwMode="auto">
          <a:xfrm>
            <a:off x="3730630" y="2599928"/>
            <a:ext cx="311150" cy="3595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8" y="71427"/>
            <a:ext cx="2026285" cy="429895"/>
          </a:xfrm>
          <a:prstGeom prst="rect">
            <a:avLst/>
          </a:prstGeom>
        </p:spPr>
      </p:pic>
      <p:sp>
        <p:nvSpPr>
          <p:cNvPr id="26"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17</a:t>
            </a:fld>
            <a:endParaRPr lang="zh-CN" altLang="en-US" sz="2400" dirty="0">
              <a:solidFill>
                <a:srgbClr val="FF0000"/>
              </a:solidFill>
            </a:endParaRPr>
          </a:p>
        </p:txBody>
      </p:sp>
      <p:sp>
        <p:nvSpPr>
          <p:cNvPr id="11" name="文本框 10">
            <a:extLst>
              <a:ext uri="{FF2B5EF4-FFF2-40B4-BE49-F238E27FC236}">
                <a16:creationId xmlns:a16="http://schemas.microsoft.com/office/drawing/2014/main" id="{257F35C0-F890-F702-FE78-75DEF78CB7CC}"/>
              </a:ext>
            </a:extLst>
          </p:cNvPr>
          <p:cNvSpPr txBox="1"/>
          <p:nvPr/>
        </p:nvSpPr>
        <p:spPr>
          <a:xfrm>
            <a:off x="0" y="6582749"/>
            <a:ext cx="4640223" cy="261610"/>
          </a:xfrm>
          <a:prstGeom prst="rect">
            <a:avLst/>
          </a:prstGeom>
          <a:noFill/>
        </p:spPr>
        <p:txBody>
          <a:bodyPr wrap="square">
            <a:spAutoFit/>
          </a:bodyPr>
          <a:lstStyle/>
          <a:p>
            <a:r>
              <a:rPr lang="zh-CN" altLang="en-US" sz="1100" dirty="0">
                <a:solidFill>
                  <a:srgbClr val="FF0000"/>
                </a:solidFill>
                <a:latin typeface="+mn-ea"/>
              </a:rPr>
              <a:t>罗洪艳</a:t>
            </a:r>
            <a:r>
              <a:rPr lang="en-US" altLang="zh-CN" sz="1100" dirty="0">
                <a:solidFill>
                  <a:srgbClr val="FF0000"/>
                </a:solidFill>
                <a:latin typeface="+mn-ea"/>
              </a:rPr>
              <a:t>.</a:t>
            </a:r>
            <a:r>
              <a:rPr lang="zh-CN" altLang="en-US" sz="1100" dirty="0">
                <a:solidFill>
                  <a:srgbClr val="FF0000"/>
                </a:solidFill>
                <a:latin typeface="+mn-ea"/>
              </a:rPr>
              <a:t>鸭疫里默氏菌多耐药基因簇的功能鉴定</a:t>
            </a:r>
            <a:r>
              <a:rPr lang="en-US" altLang="zh-CN" sz="1100" dirty="0">
                <a:solidFill>
                  <a:srgbClr val="FF0000"/>
                </a:solidFill>
                <a:latin typeface="+mn-ea"/>
              </a:rPr>
              <a:t>[D].</a:t>
            </a:r>
            <a:r>
              <a:rPr lang="zh-CN" altLang="en-US" sz="1100" dirty="0">
                <a:solidFill>
                  <a:srgbClr val="FF0000"/>
                </a:solidFill>
                <a:latin typeface="+mn-ea"/>
              </a:rPr>
              <a:t>四川农业大学</a:t>
            </a:r>
            <a:r>
              <a:rPr lang="en-US" altLang="zh-CN" sz="1100" dirty="0">
                <a:solidFill>
                  <a:srgbClr val="FF0000"/>
                </a:solidFill>
                <a:latin typeface="+mn-ea"/>
              </a:rPr>
              <a:t>,2018</a:t>
            </a:r>
            <a:endParaRPr lang="zh-CN" altLang="en-US" sz="1100" dirty="0">
              <a:solidFill>
                <a:srgbClr val="FF0000"/>
              </a:solidFill>
              <a:latin typeface="+mn-ea"/>
            </a:endParaRPr>
          </a:p>
        </p:txBody>
      </p:sp>
    </p:spTree>
    <p:extLst>
      <p:ext uri="{BB962C8B-B14F-4D97-AF65-F5344CB8AC3E}">
        <p14:creationId xmlns:p14="http://schemas.microsoft.com/office/powerpoint/2010/main" val="27042593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27788" y="862692"/>
            <a:ext cx="7056437" cy="523220"/>
          </a:xfrm>
          <a:prstGeom prst="rect">
            <a:avLst/>
          </a:prstGeom>
          <a:noFill/>
        </p:spPr>
        <p:txBody>
          <a:bodyPr>
            <a:spAutoFit/>
          </a:bodyPr>
          <a:lstStyle/>
          <a:p>
            <a:pPr algn="ctr">
              <a:defRPr/>
            </a:pPr>
            <a:r>
              <a:rPr lang="en-US" altLang="zh-CN" sz="2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RA-CH-2</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株耐药基因簇缺失</a:t>
            </a:r>
            <a:endParaRPr lang="zh-CN" altLang="en-US" sz="2800" dirty="0">
              <a:solidFill>
                <a:srgbClr val="C00000"/>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820194" y="1550701"/>
            <a:ext cx="6551612"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6868" name="组合 12"/>
          <p:cNvGrpSpPr/>
          <p:nvPr/>
        </p:nvGrpSpPr>
        <p:grpSpPr bwMode="auto">
          <a:xfrm>
            <a:off x="1524000" y="2019300"/>
            <a:ext cx="9109075" cy="1120775"/>
            <a:chOff x="-572" y="1947863"/>
            <a:chExt cx="9109076" cy="1120567"/>
          </a:xfrm>
        </p:grpSpPr>
        <p:grpSp>
          <p:nvGrpSpPr>
            <p:cNvPr id="36907" name="组合 3"/>
            <p:cNvGrpSpPr/>
            <p:nvPr/>
          </p:nvGrpSpPr>
          <p:grpSpPr bwMode="auto">
            <a:xfrm>
              <a:off x="922070" y="1947863"/>
              <a:ext cx="8006340" cy="398706"/>
              <a:chOff x="994053" y="1876762"/>
              <a:chExt cx="8038469" cy="398670"/>
            </a:xfrm>
          </p:grpSpPr>
          <p:sp>
            <p:nvSpPr>
              <p:cNvPr id="36910" name="文本框 2"/>
              <p:cNvSpPr txBox="1">
                <a:spLocks noChangeArrowheads="1"/>
              </p:cNvSpPr>
              <p:nvPr/>
            </p:nvSpPr>
            <p:spPr bwMode="auto">
              <a:xfrm>
                <a:off x="994053" y="1876762"/>
                <a:ext cx="693653" cy="39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en-US" altLang="zh-CN" sz="2000" b="1">
                    <a:solidFill>
                      <a:srgbClr val="FF0000"/>
                    </a:solidFill>
                    <a:latin typeface="Times New Roman" panose="02020603050405020304" pitchFamily="18" charset="0"/>
                    <a:cs typeface="Times New Roman" panose="02020603050405020304" pitchFamily="18" charset="0"/>
                  </a:rPr>
                  <a:t>1777</a:t>
                </a:r>
                <a:endParaRPr lang="zh-CN" altLang="en-US" sz="2000" b="1">
                  <a:solidFill>
                    <a:srgbClr val="FF0000"/>
                  </a:solidFill>
                  <a:latin typeface="Times New Roman" panose="02020603050405020304" pitchFamily="18" charset="0"/>
                  <a:cs typeface="Times New Roman" panose="02020603050405020304" pitchFamily="18" charset="0"/>
                </a:endParaRPr>
              </a:p>
            </p:txBody>
          </p:sp>
          <p:sp>
            <p:nvSpPr>
              <p:cNvPr id="36911" name="文本框 6"/>
              <p:cNvSpPr txBox="1">
                <a:spLocks noChangeArrowheads="1"/>
              </p:cNvSpPr>
              <p:nvPr/>
            </p:nvSpPr>
            <p:spPr bwMode="auto">
              <a:xfrm>
                <a:off x="8338869" y="1876762"/>
                <a:ext cx="693653" cy="39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en-US" altLang="zh-CN" sz="2000" b="1">
                    <a:solidFill>
                      <a:srgbClr val="FF0000"/>
                    </a:solidFill>
                    <a:latin typeface="Times New Roman" panose="02020603050405020304" pitchFamily="18" charset="0"/>
                    <a:cs typeface="Times New Roman" panose="02020603050405020304" pitchFamily="18" charset="0"/>
                  </a:rPr>
                  <a:t>1767</a:t>
                </a:r>
                <a:endParaRPr lang="zh-CN" altLang="en-US" sz="2000" b="1">
                  <a:solidFill>
                    <a:srgbClr val="FF0000"/>
                  </a:solidFill>
                  <a:latin typeface="Times New Roman" panose="02020603050405020304" pitchFamily="18" charset="0"/>
                  <a:cs typeface="Times New Roman" panose="02020603050405020304" pitchFamily="18" charset="0"/>
                </a:endParaRPr>
              </a:p>
            </p:txBody>
          </p:sp>
        </p:grpSp>
        <p:pic>
          <p:nvPicPr>
            <p:cNvPr id="36908" name="图片 4"/>
            <p:cNvPicPr>
              <a:picLocks noChangeAspect="1" noChangeArrowheads="1"/>
            </p:cNvPicPr>
            <p:nvPr/>
          </p:nvPicPr>
          <p:blipFill>
            <a:blip r:embed="rId3"/>
            <a:srcRect/>
            <a:stretch>
              <a:fillRect/>
            </a:stretch>
          </p:blipFill>
          <p:spPr bwMode="auto">
            <a:xfrm>
              <a:off x="-572" y="2276302"/>
              <a:ext cx="9109076" cy="62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bwMode="auto">
            <a:xfrm>
              <a:off x="3563366" y="2204990"/>
              <a:ext cx="788987" cy="863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2698738552"/>
              </p:ext>
            </p:extLst>
          </p:nvPr>
        </p:nvGraphicFramePr>
        <p:xfrm>
          <a:off x="1652270" y="3748405"/>
          <a:ext cx="9007475" cy="1647190"/>
        </p:xfrm>
        <a:graphic>
          <a:graphicData uri="http://schemas.openxmlformats.org/drawingml/2006/table">
            <a:tbl>
              <a:tblPr firstRow="1" firstCol="1" bandRow="1"/>
              <a:tblGrid>
                <a:gridCol w="1522095">
                  <a:extLst>
                    <a:ext uri="{9D8B030D-6E8A-4147-A177-3AD203B41FA5}">
                      <a16:colId xmlns:a16="http://schemas.microsoft.com/office/drawing/2014/main" val="20000"/>
                    </a:ext>
                  </a:extLst>
                </a:gridCol>
                <a:gridCol w="693420">
                  <a:extLst>
                    <a:ext uri="{9D8B030D-6E8A-4147-A177-3AD203B41FA5}">
                      <a16:colId xmlns:a16="http://schemas.microsoft.com/office/drawing/2014/main" val="20001"/>
                    </a:ext>
                  </a:extLst>
                </a:gridCol>
                <a:gridCol w="811530">
                  <a:extLst>
                    <a:ext uri="{9D8B030D-6E8A-4147-A177-3AD203B41FA5}">
                      <a16:colId xmlns:a16="http://schemas.microsoft.com/office/drawing/2014/main" val="20002"/>
                    </a:ext>
                  </a:extLst>
                </a:gridCol>
                <a:gridCol w="812165">
                  <a:extLst>
                    <a:ext uri="{9D8B030D-6E8A-4147-A177-3AD203B41FA5}">
                      <a16:colId xmlns:a16="http://schemas.microsoft.com/office/drawing/2014/main" val="20003"/>
                    </a:ext>
                  </a:extLst>
                </a:gridCol>
                <a:gridCol w="886460">
                  <a:extLst>
                    <a:ext uri="{9D8B030D-6E8A-4147-A177-3AD203B41FA5}">
                      <a16:colId xmlns:a16="http://schemas.microsoft.com/office/drawing/2014/main" val="20004"/>
                    </a:ext>
                  </a:extLst>
                </a:gridCol>
                <a:gridCol w="812165">
                  <a:extLst>
                    <a:ext uri="{9D8B030D-6E8A-4147-A177-3AD203B41FA5}">
                      <a16:colId xmlns:a16="http://schemas.microsoft.com/office/drawing/2014/main" val="20005"/>
                    </a:ext>
                  </a:extLst>
                </a:gridCol>
                <a:gridCol w="738505">
                  <a:extLst>
                    <a:ext uri="{9D8B030D-6E8A-4147-A177-3AD203B41FA5}">
                      <a16:colId xmlns:a16="http://schemas.microsoft.com/office/drawing/2014/main" val="20006"/>
                    </a:ext>
                  </a:extLst>
                </a:gridCol>
                <a:gridCol w="959485">
                  <a:extLst>
                    <a:ext uri="{9D8B030D-6E8A-4147-A177-3AD203B41FA5}">
                      <a16:colId xmlns:a16="http://schemas.microsoft.com/office/drawing/2014/main" val="20007"/>
                    </a:ext>
                  </a:extLst>
                </a:gridCol>
                <a:gridCol w="812800">
                  <a:extLst>
                    <a:ext uri="{9D8B030D-6E8A-4147-A177-3AD203B41FA5}">
                      <a16:colId xmlns:a16="http://schemas.microsoft.com/office/drawing/2014/main" val="20008"/>
                    </a:ext>
                  </a:extLst>
                </a:gridCol>
                <a:gridCol w="958850">
                  <a:extLst>
                    <a:ext uri="{9D8B030D-6E8A-4147-A177-3AD203B41FA5}">
                      <a16:colId xmlns:a16="http://schemas.microsoft.com/office/drawing/2014/main" val="20009"/>
                    </a:ext>
                  </a:extLst>
                </a:gridCol>
              </a:tblGrid>
              <a:tr h="400050">
                <a:tc rowSpan="2">
                  <a:txBody>
                    <a:bodyPr/>
                    <a:lstStyle/>
                    <a:p>
                      <a:pPr algn="just">
                        <a:spcAft>
                          <a:spcPts val="0"/>
                        </a:spcAft>
                      </a:pPr>
                      <a:r>
                        <a:rPr lang="zh-CN" sz="1800" kern="100" dirty="0">
                          <a:effectLst/>
                          <a:latin typeface="Times New Roman" panose="02020603050405020304" pitchFamily="18" charset="0"/>
                          <a:ea typeface="宋体" panose="02010600030101010101" pitchFamily="2" charset="-122"/>
                        </a:rPr>
                        <a:t>抗生素</a:t>
                      </a:r>
                    </a:p>
                  </a:txBody>
                  <a:tcPr marL="125814" marR="125814" marT="62860" marB="6286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a:spcAft>
                          <a:spcPts val="0"/>
                        </a:spcAft>
                      </a:pPr>
                      <a:r>
                        <a:rPr lang="zh-CN" sz="1800" b="1" kern="100" dirty="0">
                          <a:solidFill>
                            <a:srgbClr val="C00000"/>
                          </a:solidFill>
                          <a:effectLst/>
                          <a:latin typeface="Times New Roman" panose="02020603050405020304" pitchFamily="18" charset="0"/>
                          <a:ea typeface="宋体" panose="02010600030101010101" pitchFamily="2" charset="-122"/>
                        </a:rPr>
                        <a:t>抑菌圈（</a:t>
                      </a:r>
                      <a:r>
                        <a:rPr lang="en-US" sz="1800" b="1" kern="100" dirty="0">
                          <a:solidFill>
                            <a:srgbClr val="C00000"/>
                          </a:solidFill>
                          <a:effectLst/>
                          <a:latin typeface="Times New Roman" panose="02020603050405020304" pitchFamily="18" charset="0"/>
                          <a:ea typeface="宋体" panose="02010600030101010101" pitchFamily="2" charset="-122"/>
                        </a:rPr>
                        <a:t>mm</a:t>
                      </a:r>
                      <a:r>
                        <a:rPr lang="zh-CN" sz="1800" b="1" kern="100" dirty="0">
                          <a:solidFill>
                            <a:srgbClr val="C00000"/>
                          </a:solidFill>
                          <a:effectLst/>
                          <a:latin typeface="Times New Roman" panose="02020603050405020304" pitchFamily="18" charset="0"/>
                          <a:ea typeface="宋体" panose="02010600030101010101" pitchFamily="2" charset="-122"/>
                        </a:rPr>
                        <a:t>）</a:t>
                      </a:r>
                    </a:p>
                  </a:txBody>
                  <a:tcPr marL="125814" marR="125814" marT="62860" marB="6286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03530">
                <a:tc vMerge="1">
                  <a:txBody>
                    <a:bodyPr/>
                    <a:lstStyle/>
                    <a:p>
                      <a:endParaRPr lang="zh-CN"/>
                    </a:p>
                  </a:txBody>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四环素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强力霉素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萘啶酸</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复方新诺明</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红霉素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氯霉素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氨曲南</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林可霉素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spcAft>
                          <a:spcPts val="0"/>
                        </a:spcAft>
                      </a:pPr>
                      <a:r>
                        <a:rPr lang="zh-CN" sz="1100" kern="100" dirty="0">
                          <a:solidFill>
                            <a:schemeClr val="tx1"/>
                          </a:solidFill>
                          <a:effectLst/>
                          <a:latin typeface="Times New Roman" panose="02020603050405020304" pitchFamily="18" charset="0"/>
                          <a:ea typeface="宋体" panose="02010600030101010101" pitchFamily="2" charset="-122"/>
                          <a:cs typeface="+mn-cs"/>
                        </a:rPr>
                        <a:t>克林霉素</a:t>
                      </a:r>
                      <a:r>
                        <a:rPr lang="en-US" sz="1100" kern="100" dirty="0">
                          <a:solidFill>
                            <a:schemeClr val="tx1"/>
                          </a:solidFill>
                          <a:effectLst/>
                          <a:latin typeface="Times New Roman" panose="02020603050405020304" pitchFamily="18" charset="0"/>
                          <a:ea typeface="宋体" panose="02010600030101010101" pitchFamily="2" charset="-122"/>
                          <a:cs typeface="+mn-cs"/>
                        </a:rPr>
                        <a:t> </a:t>
                      </a:r>
                      <a:endParaRPr lang="zh-CN" sz="1100"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3245">
                <a:tc>
                  <a:txBody>
                    <a:bodyPr/>
                    <a:lstStyle/>
                    <a:p>
                      <a:pPr algn="just">
                        <a:spcAft>
                          <a:spcPts val="0"/>
                        </a:spcAft>
                      </a:pPr>
                      <a:r>
                        <a:rPr lang="en-US" sz="1800" b="1" kern="100">
                          <a:solidFill>
                            <a:srgbClr val="C00000"/>
                          </a:solidFill>
                          <a:effectLst/>
                          <a:latin typeface="Times New Roman" panose="02020603050405020304" pitchFamily="18" charset="0"/>
                          <a:ea typeface="宋体" panose="02010600030101010101" pitchFamily="2" charset="-122"/>
                        </a:rPr>
                        <a:t>RA-CH-2</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16</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15</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6</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6</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16</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11</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27</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6</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just">
                        <a:spcAft>
                          <a:spcPts val="0"/>
                        </a:spcAft>
                      </a:pPr>
                      <a:r>
                        <a:rPr lang="en-US" sz="1800" b="1" kern="100" dirty="0">
                          <a:solidFill>
                            <a:srgbClr val="C00000"/>
                          </a:solidFill>
                          <a:effectLst/>
                          <a:latin typeface="Times New Roman" panose="02020603050405020304" pitchFamily="18" charset="0"/>
                          <a:ea typeface="宋体" panose="02010600030101010101" pitchFamily="2" charset="-122"/>
                        </a:rPr>
                        <a:t>20</a:t>
                      </a:r>
                    </a:p>
                  </a:txBody>
                  <a:tcPr marL="94361" marR="94361"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2"/>
                  </a:ext>
                </a:extLst>
              </a:tr>
              <a:tr h="380365">
                <a:tc>
                  <a:txBody>
                    <a:bodyPr/>
                    <a:lstStyle/>
                    <a:p>
                      <a:pPr algn="just">
                        <a:spcAft>
                          <a:spcPts val="0"/>
                        </a:spcAft>
                      </a:pPr>
                      <a:r>
                        <a:rPr lang="en-GB" sz="1800" b="1" kern="0">
                          <a:effectLst/>
                          <a:latin typeface="Times New Roman" panose="02020603050405020304" pitchFamily="18" charset="0"/>
                          <a:ea typeface="等线" panose="02010600030101010101" pitchFamily="2" charset="-122"/>
                        </a:rPr>
                        <a:t>CH-2 </a:t>
                      </a:r>
                      <a:r>
                        <a:rPr lang="en-GB" sz="1800" b="1" kern="0">
                          <a:effectLst/>
                          <a:latin typeface="Times New Roman" panose="02020603050405020304" pitchFamily="18" charset="0"/>
                          <a:ea typeface="宋体" panose="02010600030101010101" pitchFamily="2" charset="-122"/>
                          <a:sym typeface="Symbol" panose="05050102010706020507" pitchFamily="18" charset="2"/>
                        </a:rPr>
                        <a:t></a:t>
                      </a:r>
                      <a:r>
                        <a:rPr lang="en-GB" sz="1800" b="1" i="1" kern="0">
                          <a:effectLst/>
                          <a:latin typeface="Times New Roman" panose="02020603050405020304" pitchFamily="18" charset="0"/>
                          <a:ea typeface="宋体" panose="02010600030101010101" pitchFamily="2" charset="-122"/>
                        </a:rPr>
                        <a:t>MRC</a:t>
                      </a:r>
                      <a:endParaRPr lang="zh-CN" sz="1800" b="1" kern="100">
                        <a:effectLst/>
                        <a:latin typeface="Times New Roman" panose="02020603050405020304" pitchFamily="18" charset="0"/>
                        <a:ea typeface="宋体" panose="02010600030101010101" pitchFamily="2" charset="-122"/>
                      </a:endParaRP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29</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29</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21</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18</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31</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24</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34</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21</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spcAft>
                          <a:spcPts val="0"/>
                        </a:spcAft>
                      </a:pPr>
                      <a:r>
                        <a:rPr lang="en-US" sz="1800" b="1" kern="100" dirty="0">
                          <a:effectLst/>
                          <a:latin typeface="Times New Roman" panose="02020603050405020304" pitchFamily="18" charset="0"/>
                          <a:ea typeface="宋体" panose="02010600030101010101" pitchFamily="2" charset="-122"/>
                        </a:rPr>
                        <a:t>27</a:t>
                      </a:r>
                    </a:p>
                  </a:txBody>
                  <a:tcPr marL="94361" marR="94361"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3"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18</a:t>
            </a:fld>
            <a:endParaRPr lang="zh-CN" altLang="en-US" sz="2400" dirty="0">
              <a:solidFill>
                <a:srgbClr val="FF0000"/>
              </a:solidFill>
            </a:endParaRPr>
          </a:p>
        </p:txBody>
      </p:sp>
      <p:sp>
        <p:nvSpPr>
          <p:cNvPr id="4" name="文本框 3">
            <a:extLst>
              <a:ext uri="{FF2B5EF4-FFF2-40B4-BE49-F238E27FC236}">
                <a16:creationId xmlns:a16="http://schemas.microsoft.com/office/drawing/2014/main" id="{E6058CF5-52ED-8FC6-8D06-70E32C359411}"/>
              </a:ext>
            </a:extLst>
          </p:cNvPr>
          <p:cNvSpPr txBox="1"/>
          <p:nvPr/>
        </p:nvSpPr>
        <p:spPr>
          <a:xfrm>
            <a:off x="0" y="6550127"/>
            <a:ext cx="4640223" cy="261610"/>
          </a:xfrm>
          <a:prstGeom prst="rect">
            <a:avLst/>
          </a:prstGeom>
          <a:noFill/>
        </p:spPr>
        <p:txBody>
          <a:bodyPr wrap="square">
            <a:spAutoFit/>
          </a:bodyPr>
          <a:lstStyle/>
          <a:p>
            <a:r>
              <a:rPr lang="zh-CN" altLang="en-US" sz="1100" dirty="0">
                <a:solidFill>
                  <a:srgbClr val="FF0000"/>
                </a:solidFill>
                <a:latin typeface="+mn-ea"/>
              </a:rPr>
              <a:t>罗洪艳</a:t>
            </a:r>
            <a:r>
              <a:rPr lang="en-US" altLang="zh-CN" sz="1100" dirty="0">
                <a:solidFill>
                  <a:srgbClr val="FF0000"/>
                </a:solidFill>
                <a:latin typeface="+mn-ea"/>
              </a:rPr>
              <a:t>.</a:t>
            </a:r>
            <a:r>
              <a:rPr lang="zh-CN" altLang="en-US" sz="1100" dirty="0">
                <a:solidFill>
                  <a:srgbClr val="FF0000"/>
                </a:solidFill>
                <a:latin typeface="+mn-ea"/>
              </a:rPr>
              <a:t>鸭疫里默氏菌多耐药基因簇的功能鉴定</a:t>
            </a:r>
            <a:r>
              <a:rPr lang="en-US" altLang="zh-CN" sz="1100" dirty="0">
                <a:solidFill>
                  <a:srgbClr val="FF0000"/>
                </a:solidFill>
                <a:latin typeface="+mn-ea"/>
              </a:rPr>
              <a:t>[D].</a:t>
            </a:r>
            <a:r>
              <a:rPr lang="zh-CN" altLang="en-US" sz="1100" dirty="0">
                <a:solidFill>
                  <a:srgbClr val="FF0000"/>
                </a:solidFill>
                <a:latin typeface="+mn-ea"/>
              </a:rPr>
              <a:t>四川农业大学</a:t>
            </a:r>
            <a:r>
              <a:rPr lang="en-US" altLang="zh-CN" sz="1100" dirty="0">
                <a:solidFill>
                  <a:srgbClr val="FF0000"/>
                </a:solidFill>
                <a:latin typeface="+mn-ea"/>
              </a:rPr>
              <a:t>,2018</a:t>
            </a:r>
            <a:endParaRPr lang="zh-CN" altLang="en-US" sz="1100" dirty="0">
              <a:solidFill>
                <a:srgbClr val="FF0000"/>
              </a:solidFill>
              <a:latin typeface="+mn-ea"/>
            </a:endParaRPr>
          </a:p>
        </p:txBody>
      </p:sp>
    </p:spTree>
    <p:extLst>
      <p:ext uri="{BB962C8B-B14F-4D97-AF65-F5344CB8AC3E}">
        <p14:creationId xmlns:p14="http://schemas.microsoft.com/office/powerpoint/2010/main" val="17038038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5964" y="1635850"/>
            <a:ext cx="5561012" cy="400110"/>
          </a:xfrm>
          <a:prstGeom prst="rect">
            <a:avLst/>
          </a:prstGeom>
          <a:noFill/>
        </p:spPr>
        <p:txBody>
          <a:bodyPr wrap="square">
            <a:spAutoFit/>
          </a:bodyPr>
          <a:lstStyle/>
          <a:p>
            <a:pPr algn="ctr">
              <a:defRPr/>
            </a:pP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自然转化</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耐药表型</a:t>
            </a:r>
          </a:p>
        </p:txBody>
      </p:sp>
      <p:cxnSp>
        <p:nvCxnSpPr>
          <p:cNvPr id="6" name="直接连接符 5"/>
          <p:cNvCxnSpPr/>
          <p:nvPr/>
        </p:nvCxnSpPr>
        <p:spPr>
          <a:xfrm>
            <a:off x="7272338" y="1924050"/>
            <a:ext cx="0" cy="373380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3" name="表格 2"/>
          <p:cNvGraphicFramePr>
            <a:graphicFrameLocks noGrp="1"/>
          </p:cNvGraphicFramePr>
          <p:nvPr>
            <p:custDataLst>
              <p:tags r:id="rId1"/>
            </p:custDataLst>
          </p:nvPr>
        </p:nvGraphicFramePr>
        <p:xfrm>
          <a:off x="549275" y="2124075"/>
          <a:ext cx="6289675" cy="2540184"/>
        </p:xfrm>
        <a:graphic>
          <a:graphicData uri="http://schemas.openxmlformats.org/drawingml/2006/table">
            <a:tbl>
              <a:tblPr firstRow="1" firstCol="1" bandRow="1"/>
              <a:tblGrid>
                <a:gridCol w="1546225">
                  <a:extLst>
                    <a:ext uri="{9D8B030D-6E8A-4147-A177-3AD203B41FA5}">
                      <a16:colId xmlns:a16="http://schemas.microsoft.com/office/drawing/2014/main" val="20000"/>
                    </a:ext>
                  </a:extLst>
                </a:gridCol>
                <a:gridCol w="771525">
                  <a:extLst>
                    <a:ext uri="{9D8B030D-6E8A-4147-A177-3AD203B41FA5}">
                      <a16:colId xmlns:a16="http://schemas.microsoft.com/office/drawing/2014/main" val="20001"/>
                    </a:ext>
                  </a:extLst>
                </a:gridCol>
                <a:gridCol w="1000125">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038225">
                  <a:extLst>
                    <a:ext uri="{9D8B030D-6E8A-4147-A177-3AD203B41FA5}">
                      <a16:colId xmlns:a16="http://schemas.microsoft.com/office/drawing/2014/main" val="20004"/>
                    </a:ext>
                  </a:extLst>
                </a:gridCol>
                <a:gridCol w="942975">
                  <a:extLst>
                    <a:ext uri="{9D8B030D-6E8A-4147-A177-3AD203B41FA5}">
                      <a16:colId xmlns:a16="http://schemas.microsoft.com/office/drawing/2014/main" val="20005"/>
                    </a:ext>
                  </a:extLst>
                </a:gridCol>
              </a:tblGrid>
              <a:tr h="362404">
                <a:tc rowSpan="2">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rPr>
                        <a:t>Strains</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MIC (</a:t>
                      </a:r>
                      <a:r>
                        <a:rPr lang="en-US" sz="1200" kern="100" dirty="0" err="1">
                          <a:effectLst/>
                          <a:latin typeface="Times New Roman" panose="02020603050405020304" pitchFamily="18" charset="0"/>
                          <a:ea typeface="宋体" panose="02010600030101010101" pitchFamily="2" charset="-122"/>
                        </a:rPr>
                        <a:t>μg</a:t>
                      </a:r>
                      <a:r>
                        <a:rPr lang="en-US" sz="1200" kern="100" dirty="0">
                          <a:effectLst/>
                          <a:latin typeface="Times New Roman" panose="02020603050405020304" pitchFamily="18" charset="0"/>
                          <a:ea typeface="宋体" panose="02010600030101010101" pitchFamily="2" charset="-122"/>
                        </a:rPr>
                        <a:t>/mL)</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62404">
                <a:tc vMerge="1">
                  <a:txBody>
                    <a:bodyPr/>
                    <a:lstStyle/>
                    <a:p>
                      <a:endParaRPr lang="zh-CN"/>
                    </a:p>
                  </a:txBody>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lincomycin</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erythromycin</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tetracycline</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ampicillin</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aztreonam</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2404">
                <a:tc>
                  <a:txBody>
                    <a:bodyPr/>
                    <a:lstStyle/>
                    <a:p>
                      <a:pPr algn="just">
                        <a:spcAft>
                          <a:spcPts val="0"/>
                        </a:spcAft>
                      </a:pPr>
                      <a:r>
                        <a:rPr lang="en-US" sz="1200" kern="100" dirty="0">
                          <a:effectLst/>
                          <a:latin typeface="Times New Roman" panose="02020603050405020304" pitchFamily="18" charset="0"/>
                          <a:ea typeface="宋体" panose="02010600030101010101" pitchFamily="2" charset="-122"/>
                        </a:rPr>
                        <a:t>ATCC 11845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0.25</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 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2</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62404">
                <a:tc>
                  <a:txBody>
                    <a:bodyPr/>
                    <a:lstStyle/>
                    <a:p>
                      <a:pPr algn="just">
                        <a:spcAft>
                          <a:spcPts val="0"/>
                        </a:spcAft>
                      </a:pPr>
                      <a:r>
                        <a:rPr lang="en-GB" sz="1200" kern="0" dirty="0" err="1">
                          <a:effectLst/>
                          <a:latin typeface="Times New Roman" panose="02020603050405020304" pitchFamily="18" charset="0"/>
                          <a:ea typeface="宋体" panose="02010600030101010101" pitchFamily="2" charset="-122"/>
                        </a:rPr>
                        <a:t>ATCC</a:t>
                      </a:r>
                      <a:r>
                        <a:rPr lang="en-GB" sz="1200" kern="0" dirty="0">
                          <a:effectLst/>
                          <a:latin typeface="Times New Roman" panose="02020603050405020304" pitchFamily="18" charset="0"/>
                          <a:ea typeface="宋体" panose="02010600030101010101" pitchFamily="2" charset="-122"/>
                        </a:rPr>
                        <a:t> 11845 </a:t>
                      </a:r>
                      <a:r>
                        <a:rPr lang="en-GB" sz="1200" b="1" kern="0" dirty="0">
                          <a:solidFill>
                            <a:srgbClr val="FF0000"/>
                          </a:solidFill>
                          <a:effectLst/>
                          <a:latin typeface="Times New Roman" panose="02020603050405020304" pitchFamily="18" charset="0"/>
                          <a:ea typeface="宋体" panose="02010600030101010101" pitchFamily="2" charset="-122"/>
                        </a:rPr>
                        <a:t>[</a:t>
                      </a:r>
                      <a:r>
                        <a:rPr lang="en-GB" sz="1200" b="1" i="1" kern="0" dirty="0" err="1">
                          <a:solidFill>
                            <a:srgbClr val="FF0000"/>
                          </a:solidFill>
                          <a:effectLst/>
                          <a:latin typeface="Times New Roman" panose="02020603050405020304" pitchFamily="18" charset="0"/>
                          <a:ea typeface="宋体" panose="02010600030101010101" pitchFamily="2" charset="-122"/>
                        </a:rPr>
                        <a:t>lnu</a:t>
                      </a:r>
                      <a:r>
                        <a:rPr lang="en-GB" sz="1200" b="1" kern="0" dirty="0">
                          <a:solidFill>
                            <a:srgbClr val="FF0000"/>
                          </a:solidFill>
                          <a:effectLst/>
                          <a:latin typeface="Times New Roman" panose="02020603050405020304" pitchFamily="18" charset="0"/>
                          <a:ea typeface="宋体" panose="02010600030101010101" pitchFamily="2" charset="-122"/>
                        </a:rPr>
                        <a:t>(H)]</a:t>
                      </a:r>
                      <a:endParaRPr lang="zh-CN" sz="12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128</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 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2</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362404">
                <a:tc>
                  <a:txBody>
                    <a:bodyPr/>
                    <a:lstStyle/>
                    <a:p>
                      <a:pPr algn="just">
                        <a:spcAft>
                          <a:spcPts val="0"/>
                        </a:spcAft>
                      </a:pPr>
                      <a:r>
                        <a:rPr lang="en-GB" sz="1200" kern="0" dirty="0" err="1">
                          <a:effectLst/>
                          <a:latin typeface="Times New Roman" panose="02020603050405020304" pitchFamily="18" charset="0"/>
                          <a:ea typeface="宋体" panose="02010600030101010101" pitchFamily="2" charset="-122"/>
                        </a:rPr>
                        <a:t>ATCC</a:t>
                      </a:r>
                      <a:r>
                        <a:rPr lang="en-GB" sz="1200" kern="0" dirty="0">
                          <a:effectLst/>
                          <a:latin typeface="Times New Roman" panose="02020603050405020304" pitchFamily="18" charset="0"/>
                          <a:ea typeface="宋体" panose="02010600030101010101" pitchFamily="2" charset="-122"/>
                        </a:rPr>
                        <a:t> 11845 </a:t>
                      </a:r>
                      <a:r>
                        <a:rPr lang="en-GB" sz="1200" b="1" kern="0" dirty="0">
                          <a:solidFill>
                            <a:srgbClr val="FF0000"/>
                          </a:solidFill>
                          <a:effectLst/>
                          <a:latin typeface="Times New Roman" panose="02020603050405020304" pitchFamily="18" charset="0"/>
                          <a:ea typeface="宋体" panose="02010600030101010101" pitchFamily="2" charset="-122"/>
                        </a:rPr>
                        <a:t>[</a:t>
                      </a:r>
                      <a:r>
                        <a:rPr lang="en-GB" sz="1200" b="1" i="1" kern="0" dirty="0">
                          <a:solidFill>
                            <a:srgbClr val="FF0000"/>
                          </a:solidFill>
                          <a:effectLst/>
                          <a:latin typeface="Times New Roman" panose="02020603050405020304" pitchFamily="18" charset="0"/>
                          <a:ea typeface="宋体" panose="02010600030101010101" pitchFamily="2" charset="-122"/>
                        </a:rPr>
                        <a:t>ere</a:t>
                      </a:r>
                      <a:r>
                        <a:rPr lang="en-GB" sz="1200" b="1" kern="0" dirty="0">
                          <a:solidFill>
                            <a:srgbClr val="FF0000"/>
                          </a:solidFill>
                          <a:effectLst/>
                          <a:latin typeface="Times New Roman" panose="02020603050405020304" pitchFamily="18" charset="0"/>
                          <a:ea typeface="宋体" panose="02010600030101010101" pitchFamily="2" charset="-122"/>
                        </a:rPr>
                        <a:t>(D)]</a:t>
                      </a:r>
                      <a:endParaRPr lang="zh-CN" sz="12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0.25</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8</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 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2</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r h="362404">
                <a:tc>
                  <a:txBody>
                    <a:bodyPr/>
                    <a:lstStyle/>
                    <a:p>
                      <a:pPr algn="just">
                        <a:spcAft>
                          <a:spcPts val="0"/>
                        </a:spcAft>
                      </a:pPr>
                      <a:r>
                        <a:rPr lang="en-GB" sz="1200" kern="0" dirty="0" err="1">
                          <a:effectLst/>
                          <a:latin typeface="Times New Roman" panose="02020603050405020304" pitchFamily="18" charset="0"/>
                          <a:ea typeface="宋体" panose="02010600030101010101" pitchFamily="2" charset="-122"/>
                        </a:rPr>
                        <a:t>ATCC</a:t>
                      </a:r>
                      <a:r>
                        <a:rPr lang="en-GB" sz="1200" kern="0" dirty="0">
                          <a:effectLst/>
                          <a:latin typeface="Times New Roman" panose="02020603050405020304" pitchFamily="18" charset="0"/>
                          <a:ea typeface="宋体" panose="02010600030101010101" pitchFamily="2" charset="-122"/>
                        </a:rPr>
                        <a:t> 11845 </a:t>
                      </a:r>
                      <a:r>
                        <a:rPr lang="en-GB" sz="1200" b="1" kern="0" dirty="0">
                          <a:solidFill>
                            <a:srgbClr val="FF0000"/>
                          </a:solidFill>
                          <a:effectLst/>
                          <a:latin typeface="Times New Roman" panose="02020603050405020304" pitchFamily="18" charset="0"/>
                          <a:ea typeface="宋体" panose="02010600030101010101" pitchFamily="2" charset="-122"/>
                        </a:rPr>
                        <a:t>[</a:t>
                      </a:r>
                      <a:r>
                        <a:rPr lang="en-GB" sz="1200" b="1" i="1" kern="0" dirty="0" err="1">
                          <a:solidFill>
                            <a:srgbClr val="FF0000"/>
                          </a:solidFill>
                          <a:effectLst/>
                          <a:latin typeface="Times New Roman" panose="02020603050405020304" pitchFamily="18" charset="0"/>
                          <a:ea typeface="宋体" panose="02010600030101010101" pitchFamily="2" charset="-122"/>
                        </a:rPr>
                        <a:t>tet</a:t>
                      </a:r>
                      <a:r>
                        <a:rPr lang="en-GB" sz="1200" b="1" kern="0" dirty="0">
                          <a:solidFill>
                            <a:srgbClr val="FF0000"/>
                          </a:solidFill>
                          <a:effectLst/>
                          <a:latin typeface="Times New Roman" panose="02020603050405020304" pitchFamily="18" charset="0"/>
                          <a:ea typeface="宋体" panose="02010600030101010101" pitchFamily="2" charset="-122"/>
                        </a:rPr>
                        <a:t>(X)]</a:t>
                      </a:r>
                      <a:endParaRPr lang="zh-CN" sz="12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0.25</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a:effectLst/>
                          <a:latin typeface="Times New Roman" panose="02020603050405020304" pitchFamily="18" charset="0"/>
                          <a:ea typeface="宋体" panose="02010600030101010101" pitchFamily="2" charset="-122"/>
                        </a:rPr>
                        <a:t>0.25</a:t>
                      </a:r>
                      <a:endParaRPr lang="zh-CN" sz="1200" kern="10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rPr>
                        <a:t>32</a:t>
                      </a:r>
                      <a:endParaRPr lang="zh-CN" sz="14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 0.25</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tc>
                  <a:txBody>
                    <a:bodyPr/>
                    <a:lstStyle/>
                    <a:p>
                      <a:pPr algn="ctr">
                        <a:spcAft>
                          <a:spcPts val="0"/>
                        </a:spcAft>
                      </a:pPr>
                      <a:r>
                        <a:rPr lang="en-US" sz="1200" kern="100" dirty="0">
                          <a:effectLst/>
                          <a:latin typeface="Times New Roman" panose="02020603050405020304" pitchFamily="18" charset="0"/>
                          <a:ea typeface="宋体" panose="02010600030101010101" pitchFamily="2" charset="-122"/>
                        </a:rPr>
                        <a:t>2</a:t>
                      </a:r>
                      <a:endParaRPr lang="zh-CN" sz="1200" kern="100" dirty="0">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a:noFill/>
                    </a:lnB>
                  </a:tcPr>
                </a:tc>
                <a:extLst>
                  <a:ext uri="{0D108BD9-81ED-4DB2-BD59-A6C34878D82A}">
                    <a16:rowId xmlns:a16="http://schemas.microsoft.com/office/drawing/2014/main" val="10005"/>
                  </a:ext>
                </a:extLst>
              </a:tr>
              <a:tr h="362404">
                <a:tc>
                  <a:txBody>
                    <a:bodyPr/>
                    <a:lstStyle/>
                    <a:p>
                      <a:pPr algn="just">
                        <a:spcAft>
                          <a:spcPts val="0"/>
                        </a:spcAft>
                      </a:pPr>
                      <a:r>
                        <a:rPr lang="en-GB" sz="1200" kern="0" dirty="0" err="1">
                          <a:effectLst/>
                          <a:latin typeface="Times New Roman" panose="02020603050405020304" pitchFamily="18" charset="0"/>
                          <a:ea typeface="宋体" panose="02010600030101010101" pitchFamily="2" charset="-122"/>
                        </a:rPr>
                        <a:t>ATCC</a:t>
                      </a:r>
                      <a:r>
                        <a:rPr lang="en-GB" sz="1200" kern="0" dirty="0">
                          <a:effectLst/>
                          <a:latin typeface="Times New Roman" panose="02020603050405020304" pitchFamily="18" charset="0"/>
                          <a:ea typeface="宋体" panose="02010600030101010101" pitchFamily="2" charset="-122"/>
                        </a:rPr>
                        <a:t> </a:t>
                      </a:r>
                      <a:r>
                        <a:rPr lang="en-GB" sz="1200" kern="0" dirty="0" err="1">
                          <a:effectLst/>
                          <a:latin typeface="Times New Roman" panose="02020603050405020304" pitchFamily="18" charset="0"/>
                          <a:ea typeface="宋体" panose="02010600030101010101" pitchFamily="2" charset="-122"/>
                        </a:rPr>
                        <a:t>11845_</a:t>
                      </a:r>
                      <a:r>
                        <a:rPr lang="en-GB" sz="1200" b="1" kern="0" dirty="0" err="1">
                          <a:solidFill>
                            <a:srgbClr val="FF0000"/>
                          </a:solidFill>
                          <a:effectLst/>
                          <a:latin typeface="Times New Roman" panose="02020603050405020304" pitchFamily="18" charset="0"/>
                          <a:ea typeface="宋体" panose="02010600030101010101" pitchFamily="2" charset="-122"/>
                        </a:rPr>
                        <a:t>R40</a:t>
                      </a:r>
                      <a:endParaRPr lang="zh-CN" sz="1200" b="1"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128</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8</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32</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8</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algn="ctr" defTabSz="914400" rtl="0" eaLnBrk="1" latinLnBrk="0" hangingPunct="1">
                        <a:spcAft>
                          <a:spcPts val="0"/>
                        </a:spcAft>
                      </a:pPr>
                      <a:r>
                        <a:rPr lang="en-US" sz="1400" b="1" kern="100" dirty="0">
                          <a:solidFill>
                            <a:srgbClr val="FF0000"/>
                          </a:solidFill>
                          <a:effectLst/>
                          <a:latin typeface="Times New Roman" panose="02020603050405020304" pitchFamily="18" charset="0"/>
                          <a:ea typeface="宋体" panose="02010600030101010101" pitchFamily="2" charset="-122"/>
                          <a:cs typeface="+mn-cs"/>
                        </a:rPr>
                        <a:t>32</a:t>
                      </a:r>
                      <a:endParaRPr lang="zh-CN" sz="1400" b="1" kern="100" dirty="0">
                        <a:solidFill>
                          <a:srgbClr val="FF0000"/>
                        </a:solidFill>
                        <a:effectLst/>
                        <a:latin typeface="Times New Roman" panose="02020603050405020304" pitchFamily="18" charset="0"/>
                        <a:ea typeface="宋体" panose="02010600030101010101" pitchFamily="2" charset="-122"/>
                        <a:cs typeface="+mn-cs"/>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文本框 3"/>
          <p:cNvSpPr txBox="1"/>
          <p:nvPr/>
        </p:nvSpPr>
        <p:spPr>
          <a:xfrm>
            <a:off x="647701" y="5030788"/>
            <a:ext cx="4724400" cy="977191"/>
          </a:xfrm>
          <a:prstGeom prst="rect">
            <a:avLst/>
          </a:prstGeom>
          <a:noFill/>
        </p:spPr>
        <p:txBody>
          <a:bodyPr wrap="square">
            <a:spAutoFit/>
          </a:bodyPr>
          <a:lstStyle/>
          <a:p>
            <a:pPr algn="just">
              <a:lnSpc>
                <a:spcPct val="125000"/>
              </a:lnSpc>
              <a:spcAft>
                <a:spcPts val="0"/>
              </a:spcAft>
              <a:defRPr/>
            </a:pPr>
            <a:r>
              <a:rPr lang="en-US" altLang="zh-CN" sz="1400" kern="100" dirty="0" err="1">
                <a:latin typeface="Times New Roman" panose="02020603050405020304" pitchFamily="18" charset="0"/>
                <a:ea typeface="宋体" panose="02010600030101010101" pitchFamily="2" charset="-122"/>
              </a:rPr>
              <a:t>ATCC</a:t>
            </a:r>
            <a:r>
              <a:rPr lang="en-US" altLang="zh-CN" sz="1400" kern="100" dirty="0">
                <a:latin typeface="Times New Roman" panose="02020603050405020304" pitchFamily="18" charset="0"/>
                <a:ea typeface="宋体" panose="02010600030101010101" pitchFamily="2" charset="-122"/>
              </a:rPr>
              <a:t> </a:t>
            </a:r>
            <a:r>
              <a:rPr lang="en-US" altLang="zh-CN" sz="1400" kern="100" dirty="0" err="1">
                <a:latin typeface="Times New Roman" panose="02020603050405020304" pitchFamily="18" charset="0"/>
                <a:ea typeface="宋体" panose="02010600030101010101" pitchFamily="2" charset="-122"/>
              </a:rPr>
              <a:t>11845_R40</a:t>
            </a:r>
            <a:r>
              <a:rPr lang="en-US" altLang="zh-CN" sz="1400" kern="100" dirty="0">
                <a:latin typeface="Times New Roman" panose="02020603050405020304" pitchFamily="18" charset="0"/>
                <a:ea typeface="宋体" panose="02010600030101010101" pitchFamily="2" charset="-122"/>
              </a:rPr>
              <a:t>, the </a:t>
            </a:r>
            <a:r>
              <a:rPr lang="en-US" altLang="zh-CN" sz="1400" kern="100" dirty="0" err="1">
                <a:latin typeface="Times New Roman" panose="02020603050405020304" pitchFamily="18" charset="0"/>
                <a:ea typeface="宋体" panose="02010600030101010101" pitchFamily="2" charset="-122"/>
              </a:rPr>
              <a:t>transconjugants</a:t>
            </a:r>
            <a:r>
              <a:rPr lang="en-US" altLang="zh-CN" sz="1400" kern="100" dirty="0">
                <a:latin typeface="Times New Roman" panose="02020603050405020304" pitchFamily="18" charset="0"/>
                <a:ea typeface="宋体" panose="02010600030101010101" pitchFamily="2" charset="-122"/>
              </a:rPr>
              <a:t> carrying the multi-resistance gene cluster of RA-CH-2 which was acquired by natural transformation</a:t>
            </a:r>
            <a:r>
              <a:rPr lang="en-US" altLang="zh-CN" sz="1800" kern="100" dirty="0">
                <a:latin typeface="Times New Roman" panose="02020603050405020304" pitchFamily="18" charset="0"/>
                <a:ea typeface="宋体" panose="02010600030101010101" pitchFamily="2" charset="-122"/>
              </a:rPr>
              <a:t>.</a:t>
            </a:r>
            <a:endParaRPr lang="zh-CN" altLang="zh-CN" sz="1800" kern="100" dirty="0">
              <a:latin typeface="Times New Roman" panose="02020603050405020304" pitchFamily="18" charset="0"/>
              <a:ea typeface="宋体" panose="02010600030101010101" pitchFamily="2" charset="-122"/>
            </a:endParaRPr>
          </a:p>
        </p:txBody>
      </p:sp>
      <p:pic>
        <p:nvPicPr>
          <p:cNvPr id="8" name="图片 8"/>
          <p:cNvPicPr>
            <a:picLocks noChangeAspect="1"/>
          </p:cNvPicPr>
          <p:nvPr/>
        </p:nvPicPr>
        <p:blipFill>
          <a:blip r:embed="rId3"/>
          <a:stretch>
            <a:fillRect/>
          </a:stretch>
        </p:blipFill>
        <p:spPr>
          <a:xfrm>
            <a:off x="7592331" y="2209040"/>
            <a:ext cx="3811095" cy="2269298"/>
          </a:xfrm>
          <a:prstGeom prst="rect">
            <a:avLst/>
          </a:prstGeom>
          <a:noFill/>
          <a:ln w="9525">
            <a:noFill/>
          </a:ln>
        </p:spPr>
      </p:pic>
      <p:sp>
        <p:nvSpPr>
          <p:cNvPr id="9" name="文本框 2"/>
          <p:cNvSpPr txBox="1"/>
          <p:nvPr/>
        </p:nvSpPr>
        <p:spPr>
          <a:xfrm>
            <a:off x="7797716" y="4661456"/>
            <a:ext cx="4278169" cy="738664"/>
          </a:xfrm>
          <a:prstGeom prst="rect">
            <a:avLst/>
          </a:prstGeom>
          <a:noFill/>
          <a:ln w="9525">
            <a:noFill/>
          </a:ln>
        </p:spPr>
        <p:txBody>
          <a:bodyPr wrap="square">
            <a:spAutoFit/>
          </a:bodyPr>
          <a:lstStyle/>
          <a:p>
            <a:pPr>
              <a:lnSpc>
                <a:spcPct val="150000"/>
              </a:lnSpc>
            </a:pPr>
            <a:r>
              <a:rPr lang="en-US" altLang="zh-CN" sz="1400" dirty="0">
                <a:latin typeface="Times New Roman" panose="02020603050405020304" pitchFamily="18" charset="0"/>
                <a:cs typeface="Times New Roman" panose="02020603050405020304" pitchFamily="18" charset="0"/>
              </a:rPr>
              <a:t>1</a:t>
            </a:r>
            <a:r>
              <a:rPr lang="zh-CN" altLang="en-US" sz="1400" dirty="0">
                <a:latin typeface="Times New Roman" panose="02020603050405020304" pitchFamily="18" charset="0"/>
                <a:cs typeface="Times New Roman" panose="02020603050405020304" pitchFamily="18" charset="0"/>
              </a:rPr>
              <a:t>、</a:t>
            </a:r>
            <a:r>
              <a:rPr lang="en-US" altLang="zh-CN" sz="1400" dirty="0">
                <a:latin typeface="Times New Roman" panose="02020603050405020304" pitchFamily="18" charset="0"/>
                <a:cs typeface="Times New Roman" panose="02020603050405020304" pitchFamily="18" charset="0"/>
              </a:rPr>
              <a:t>3</a:t>
            </a:r>
            <a:r>
              <a:rPr lang="zh-CN" altLang="en-US" sz="1400" dirty="0">
                <a:latin typeface="Times New Roman" panose="02020603050405020304" pitchFamily="18" charset="0"/>
                <a:cs typeface="Times New Roman" panose="02020603050405020304" pitchFamily="18" charset="0"/>
              </a:rPr>
              <a:t>和</a:t>
            </a:r>
            <a:r>
              <a:rPr lang="en-US" altLang="zh-CN" sz="1400" dirty="0">
                <a:latin typeface="Times New Roman" panose="02020603050405020304" pitchFamily="18" charset="0"/>
                <a:cs typeface="Times New Roman" panose="02020603050405020304" pitchFamily="18" charset="0"/>
              </a:rPr>
              <a:t>5</a:t>
            </a:r>
            <a:r>
              <a:rPr lang="zh-CN" altLang="en-US" sz="1400" dirty="0">
                <a:latin typeface="Times New Roman" panose="02020603050405020304" pitchFamily="18" charset="0"/>
                <a:cs typeface="Times New Roman" panose="02020603050405020304" pitchFamily="18" charset="0"/>
              </a:rPr>
              <a:t>为</a:t>
            </a:r>
            <a:r>
              <a:rPr lang="en-US" altLang="zh-CN" sz="1400" dirty="0">
                <a:latin typeface="Times New Roman" panose="02020603050405020304" pitchFamily="18" charset="0"/>
                <a:cs typeface="Times New Roman" panose="02020603050405020304" pitchFamily="18" charset="0"/>
              </a:rPr>
              <a:t>SDR</a:t>
            </a:r>
            <a:r>
              <a:rPr lang="zh-CN" altLang="en-US" sz="1400" dirty="0">
                <a:latin typeface="Times New Roman" panose="02020603050405020304" pitchFamily="18" charset="0"/>
                <a:cs typeface="Times New Roman" panose="02020603050405020304" pitchFamily="18" charset="0"/>
              </a:rPr>
              <a:t>（</a:t>
            </a:r>
            <a:r>
              <a:rPr lang="en-GB" altLang="zh-CN" sz="1400" dirty="0">
                <a:solidFill>
                  <a:srgbClr val="C00000"/>
                </a:solidFill>
                <a:sym typeface="+mn-ea"/>
              </a:rPr>
              <a:t> ATCC 11845</a:t>
            </a:r>
            <a:r>
              <a:rPr lang="zh-CN" altLang="zh-CN" sz="1400" dirty="0">
                <a:solidFill>
                  <a:srgbClr val="C00000"/>
                </a:solidFill>
                <a:sym typeface="+mn-ea"/>
              </a:rPr>
              <a:t>的特异性基因</a:t>
            </a:r>
            <a:r>
              <a:rPr lang="zh-CN" altLang="en-US" sz="1400" dirty="0">
                <a:latin typeface="Times New Roman" panose="02020603050405020304" pitchFamily="18" charset="0"/>
                <a:cs typeface="Times New Roman" panose="02020603050405020304" pitchFamily="18" charset="0"/>
              </a:rPr>
              <a:t>）</a:t>
            </a:r>
            <a:endParaRPr lang="en-US" altLang="zh-CN" sz="1400" dirty="0">
              <a:solidFill>
                <a:srgbClr val="C00000"/>
              </a:solidFill>
              <a:latin typeface="Times New Roman" panose="02020603050405020304" pitchFamily="18" charset="0"/>
              <a:cs typeface="Times New Roman" panose="02020603050405020304" pitchFamily="18" charset="0"/>
            </a:endParaRPr>
          </a:p>
          <a:p>
            <a:pPr algn="l">
              <a:lnSpc>
                <a:spcPct val="150000"/>
              </a:lnSpc>
            </a:pPr>
            <a:r>
              <a:rPr lang="en-US" altLang="zh-CN" sz="1400" dirty="0">
                <a:latin typeface="Times New Roman" panose="02020603050405020304" pitchFamily="18" charset="0"/>
                <a:cs typeface="Times New Roman" panose="02020603050405020304" pitchFamily="18" charset="0"/>
              </a:rPr>
              <a:t>2</a:t>
            </a:r>
            <a:r>
              <a:rPr lang="zh-CN" altLang="en-US" sz="1400" dirty="0">
                <a:latin typeface="Times New Roman" panose="02020603050405020304" pitchFamily="18" charset="0"/>
                <a:cs typeface="Times New Roman" panose="02020603050405020304" pitchFamily="18" charset="0"/>
              </a:rPr>
              <a:t>为</a:t>
            </a:r>
            <a:r>
              <a:rPr lang="en-GB" altLang="zh-CN" sz="1400" i="1" dirty="0" err="1">
                <a:latin typeface="Times New Roman" panose="02020603050405020304" pitchFamily="18" charset="0"/>
                <a:cs typeface="Times New Roman" panose="02020603050405020304" pitchFamily="18" charset="0"/>
              </a:rPr>
              <a:t>lnu</a:t>
            </a:r>
            <a:r>
              <a:rPr lang="en-GB" altLang="zh-CN" sz="1400" dirty="0">
                <a:latin typeface="Times New Roman" panose="02020603050405020304" pitchFamily="18" charset="0"/>
                <a:cs typeface="Times New Roman" panose="02020603050405020304" pitchFamily="18" charset="0"/>
              </a:rPr>
              <a:t>(H)</a:t>
            </a:r>
            <a:r>
              <a:rPr lang="zh-CN" altLang="en-US" sz="1400" dirty="0">
                <a:latin typeface="Times New Roman" panose="02020603050405020304" pitchFamily="18" charset="0"/>
                <a:cs typeface="Times New Roman" panose="02020603050405020304" pitchFamily="18" charset="0"/>
              </a:rPr>
              <a:t>，</a:t>
            </a:r>
            <a:r>
              <a:rPr lang="en-GB" altLang="zh-CN" sz="1400" dirty="0">
                <a:latin typeface="Times New Roman" panose="02020603050405020304" pitchFamily="18" charset="0"/>
                <a:cs typeface="Times New Roman" panose="02020603050405020304" pitchFamily="18" charset="0"/>
              </a:rPr>
              <a:t>4</a:t>
            </a:r>
            <a:r>
              <a:rPr lang="zh-CN" altLang="en-US" sz="1400" dirty="0">
                <a:latin typeface="Times New Roman" panose="02020603050405020304" pitchFamily="18" charset="0"/>
                <a:cs typeface="Times New Roman" panose="02020603050405020304" pitchFamily="18" charset="0"/>
              </a:rPr>
              <a:t>为</a:t>
            </a:r>
            <a:r>
              <a:rPr lang="en-GB" altLang="zh-CN" sz="1400" i="1" dirty="0">
                <a:latin typeface="Times New Roman" panose="02020603050405020304" pitchFamily="18" charset="0"/>
                <a:cs typeface="Times New Roman" panose="02020603050405020304" pitchFamily="18" charset="0"/>
              </a:rPr>
              <a:t>ere</a:t>
            </a:r>
            <a:r>
              <a:rPr lang="en-GB" altLang="zh-CN" sz="1400" dirty="0">
                <a:latin typeface="Times New Roman" panose="02020603050405020304" pitchFamily="18" charset="0"/>
                <a:cs typeface="Times New Roman" panose="02020603050405020304" pitchFamily="18" charset="0"/>
              </a:rPr>
              <a:t>(D)</a:t>
            </a:r>
            <a:r>
              <a:rPr lang="zh-CN" altLang="en-US" sz="1400" dirty="0">
                <a:latin typeface="Times New Roman" panose="02020603050405020304" pitchFamily="18" charset="0"/>
                <a:cs typeface="Times New Roman" panose="02020603050405020304" pitchFamily="18" charset="0"/>
              </a:rPr>
              <a:t>，</a:t>
            </a:r>
            <a:r>
              <a:rPr lang="en-GB" altLang="zh-CN" sz="1400" dirty="0">
                <a:latin typeface="Times New Roman" panose="02020603050405020304" pitchFamily="18" charset="0"/>
                <a:cs typeface="Times New Roman" panose="02020603050405020304" pitchFamily="18" charset="0"/>
              </a:rPr>
              <a:t>6</a:t>
            </a:r>
            <a:r>
              <a:rPr lang="zh-CN" altLang="en-US" sz="1400" dirty="0">
                <a:latin typeface="Times New Roman" panose="02020603050405020304" pitchFamily="18" charset="0"/>
                <a:cs typeface="Times New Roman" panose="02020603050405020304" pitchFamily="18" charset="0"/>
              </a:rPr>
              <a:t>为</a:t>
            </a:r>
            <a:r>
              <a:rPr lang="en-GB" altLang="zh-CN" sz="1400" i="1" dirty="0" err="1">
                <a:latin typeface="Times New Roman" panose="02020603050405020304" pitchFamily="18" charset="0"/>
                <a:cs typeface="Times New Roman" panose="02020603050405020304" pitchFamily="18" charset="0"/>
              </a:rPr>
              <a:t>tet</a:t>
            </a:r>
            <a:r>
              <a:rPr lang="en-GB" altLang="zh-CN" sz="1400" dirty="0">
                <a:latin typeface="Times New Roman" panose="02020603050405020304" pitchFamily="18" charset="0"/>
                <a:cs typeface="Times New Roman" panose="02020603050405020304" pitchFamily="18" charset="0"/>
              </a:rPr>
              <a:t>(X)</a:t>
            </a:r>
            <a:endParaRPr lang="zh-CN" altLang="en-US" sz="1400" dirty="0">
              <a:latin typeface="Times New Roman" panose="02020603050405020304" pitchFamily="18" charset="0"/>
              <a:ea typeface="Times New Roman" panose="02020603050405020304" pitchFamily="18" charset="0"/>
            </a:endParaRPr>
          </a:p>
        </p:txBody>
      </p:sp>
      <p:sp>
        <p:nvSpPr>
          <p:cNvPr id="10" name="文本框 11"/>
          <p:cNvSpPr txBox="1"/>
          <p:nvPr/>
        </p:nvSpPr>
        <p:spPr>
          <a:xfrm>
            <a:off x="0" y="636588"/>
            <a:ext cx="12192000" cy="579261"/>
          </a:xfrm>
          <a:prstGeom prst="rect">
            <a:avLst/>
          </a:prstGeom>
          <a:noFill/>
          <a:ln w="9525">
            <a:noFill/>
          </a:ln>
        </p:spPr>
        <p:txBody>
          <a:bodyPr wrap="square">
            <a:spAutoFit/>
          </a:bodyPr>
          <a:lstStyle/>
          <a:p>
            <a:pPr algn="ctr">
              <a:lnSpc>
                <a:spcPct val="125000"/>
              </a:lnSpc>
            </a:pPr>
            <a:r>
              <a:rPr lang="en-GB" altLang="zh-CN" sz="2800" b="1" i="1" dirty="0">
                <a:solidFill>
                  <a:srgbClr val="C00000"/>
                </a:solidFill>
                <a:latin typeface="微软雅黑 Light"/>
                <a:cs typeface="Times New Roman" panose="02020603050405020304" pitchFamily="18" charset="0"/>
              </a:rPr>
              <a:t>lnu</a:t>
            </a:r>
            <a:r>
              <a:rPr lang="en-GB" altLang="zh-CN" sz="2800" b="1" dirty="0">
                <a:solidFill>
                  <a:srgbClr val="C00000"/>
                </a:solidFill>
                <a:latin typeface="微软雅黑 Light"/>
                <a:cs typeface="Times New Roman" panose="02020603050405020304" pitchFamily="18" charset="0"/>
              </a:rPr>
              <a:t>(H)</a:t>
            </a:r>
            <a:r>
              <a:rPr lang="zh-CN" altLang="zh-CN" sz="2800" b="1" dirty="0">
                <a:solidFill>
                  <a:srgbClr val="C00000"/>
                </a:solidFill>
                <a:latin typeface="微软雅黑 Light"/>
                <a:cs typeface="Times New Roman" panose="02020603050405020304" pitchFamily="18" charset="0"/>
              </a:rPr>
              <a:t>、</a:t>
            </a:r>
            <a:r>
              <a:rPr lang="en-GB" altLang="zh-CN" sz="2800" b="1" i="1" dirty="0">
                <a:solidFill>
                  <a:srgbClr val="C00000"/>
                </a:solidFill>
                <a:latin typeface="微软雅黑 Light"/>
                <a:cs typeface="Times New Roman" panose="02020603050405020304" pitchFamily="18" charset="0"/>
              </a:rPr>
              <a:t>ere</a:t>
            </a:r>
            <a:r>
              <a:rPr lang="en-GB" altLang="zh-CN" sz="2800" b="1" dirty="0">
                <a:solidFill>
                  <a:srgbClr val="C00000"/>
                </a:solidFill>
                <a:latin typeface="微软雅黑 Light"/>
                <a:cs typeface="Times New Roman" panose="02020603050405020304" pitchFamily="18" charset="0"/>
              </a:rPr>
              <a:t>(D)</a:t>
            </a:r>
            <a:r>
              <a:rPr lang="zh-CN" altLang="en-US" sz="2800" b="1" dirty="0">
                <a:solidFill>
                  <a:srgbClr val="C00000"/>
                </a:solidFill>
                <a:latin typeface="微软雅黑 Light"/>
                <a:cs typeface="Times New Roman" panose="02020603050405020304" pitchFamily="18" charset="0"/>
              </a:rPr>
              <a:t>、</a:t>
            </a:r>
            <a:r>
              <a:rPr lang="en-GB" altLang="zh-CN" sz="2800" b="1" i="1" dirty="0">
                <a:solidFill>
                  <a:srgbClr val="C00000"/>
                </a:solidFill>
                <a:latin typeface="微软雅黑 Light"/>
                <a:cs typeface="Times New Roman" panose="02020603050405020304" pitchFamily="18" charset="0"/>
              </a:rPr>
              <a:t>tet</a:t>
            </a:r>
            <a:r>
              <a:rPr lang="en-GB" altLang="zh-CN" sz="2800" b="1" dirty="0">
                <a:solidFill>
                  <a:srgbClr val="C00000"/>
                </a:solidFill>
                <a:latin typeface="微软雅黑 Light"/>
                <a:cs typeface="Times New Roman" panose="02020603050405020304" pitchFamily="18" charset="0"/>
              </a:rPr>
              <a:t>(X)</a:t>
            </a:r>
            <a:r>
              <a:rPr lang="zh-CN" altLang="en-GB" sz="2800" b="1" dirty="0">
                <a:solidFill>
                  <a:srgbClr val="C00000"/>
                </a:solidFill>
                <a:latin typeface="微软雅黑 Light"/>
                <a:cs typeface="Times New Roman" panose="02020603050405020304" pitchFamily="18" charset="0"/>
              </a:rPr>
              <a:t>及</a:t>
            </a:r>
            <a:r>
              <a:rPr lang="zh-CN" altLang="en-US" sz="2800" b="1" dirty="0">
                <a:solidFill>
                  <a:srgbClr val="C00000"/>
                </a:solidFill>
                <a:latin typeface="微软雅黑 Light"/>
                <a:cs typeface="Times New Roman" panose="02020603050405020304" pitchFamily="18" charset="0"/>
              </a:rPr>
              <a:t>整个耐药基因簇（</a:t>
            </a:r>
            <a:r>
              <a:rPr lang="en-US" altLang="zh-CN" sz="2800" b="1" dirty="0">
                <a:solidFill>
                  <a:srgbClr val="C00000"/>
                </a:solidFill>
                <a:latin typeface="微软雅黑 Light"/>
                <a:cs typeface="Times New Roman" panose="02020603050405020304" pitchFamily="18" charset="0"/>
              </a:rPr>
              <a:t>R40</a:t>
            </a:r>
            <a:r>
              <a:rPr lang="zh-CN" altLang="en-US" sz="2800" b="1" dirty="0">
                <a:solidFill>
                  <a:srgbClr val="C00000"/>
                </a:solidFill>
                <a:latin typeface="微软雅黑 Light"/>
                <a:cs typeface="Times New Roman" panose="02020603050405020304" pitchFamily="18" charset="0"/>
              </a:rPr>
              <a:t>）</a:t>
            </a:r>
            <a:r>
              <a:rPr lang="zh-CN" altLang="en-GB" sz="2800" b="1" dirty="0">
                <a:solidFill>
                  <a:srgbClr val="C00000"/>
                </a:solidFill>
                <a:latin typeface="微软雅黑 Light"/>
                <a:cs typeface="Times New Roman" panose="02020603050405020304" pitchFamily="18" charset="0"/>
              </a:rPr>
              <a:t>可</a:t>
            </a:r>
            <a:r>
              <a:rPr lang="zh-CN" altLang="en-US" sz="2800" b="1" dirty="0">
                <a:solidFill>
                  <a:srgbClr val="C00000"/>
                </a:solidFill>
                <a:latin typeface="微软雅黑 Light"/>
                <a:cs typeface="Times New Roman" panose="02020603050405020304" pitchFamily="18" charset="0"/>
              </a:rPr>
              <a:t>转移</a:t>
            </a:r>
            <a:endParaRPr lang="zh-CN" altLang="en-US" sz="2800" b="1" dirty="0">
              <a:solidFill>
                <a:srgbClr val="0000FF"/>
              </a:solidFill>
              <a:latin typeface="微软雅黑 Light"/>
              <a:ea typeface="Times New Roman" panose="02020603050405020304" pitchFamily="18" charset="0"/>
            </a:endParaRPr>
          </a:p>
        </p:txBody>
      </p:sp>
      <p:sp>
        <p:nvSpPr>
          <p:cNvPr id="12" name="文本框 1"/>
          <p:cNvSpPr txBox="1"/>
          <p:nvPr/>
        </p:nvSpPr>
        <p:spPr>
          <a:xfrm>
            <a:off x="8018053" y="1635850"/>
            <a:ext cx="3340921" cy="400110"/>
          </a:xfrm>
          <a:prstGeom prst="rect">
            <a:avLst/>
          </a:prstGeom>
          <a:noFill/>
        </p:spPr>
        <p:txBody>
          <a:bodyPr wrap="square">
            <a:spAutoFit/>
          </a:bodyPr>
          <a:lstStyle/>
          <a:p>
            <a:pPr marR="0" algn="ctr">
              <a:buClrTx/>
              <a:buSzTx/>
              <a:buFontTx/>
              <a:defRPr/>
            </a:pP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自然转化</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耐药基因鉴定</a:t>
            </a: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3"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19</a:t>
            </a:fld>
            <a:endParaRPr lang="zh-CN" altLang="en-US" sz="2400" dirty="0">
              <a:solidFill>
                <a:srgbClr val="FF0000"/>
              </a:solidFill>
            </a:endParaRPr>
          </a:p>
        </p:txBody>
      </p:sp>
      <p:sp>
        <p:nvSpPr>
          <p:cNvPr id="5" name="文本框 4">
            <a:extLst>
              <a:ext uri="{FF2B5EF4-FFF2-40B4-BE49-F238E27FC236}">
                <a16:creationId xmlns:a16="http://schemas.microsoft.com/office/drawing/2014/main" id="{943121D3-262A-721E-C0BA-CBAE0B3C43CA}"/>
              </a:ext>
            </a:extLst>
          </p:cNvPr>
          <p:cNvSpPr txBox="1"/>
          <p:nvPr/>
        </p:nvSpPr>
        <p:spPr>
          <a:xfrm>
            <a:off x="0" y="6540028"/>
            <a:ext cx="4640223" cy="261610"/>
          </a:xfrm>
          <a:prstGeom prst="rect">
            <a:avLst/>
          </a:prstGeom>
          <a:noFill/>
        </p:spPr>
        <p:txBody>
          <a:bodyPr wrap="square">
            <a:spAutoFit/>
          </a:bodyPr>
          <a:lstStyle/>
          <a:p>
            <a:r>
              <a:rPr lang="zh-CN" altLang="en-US" sz="1100" dirty="0">
                <a:solidFill>
                  <a:srgbClr val="C00000"/>
                </a:solidFill>
                <a:latin typeface="+mn-ea"/>
              </a:rPr>
              <a:t>罗洪艳</a:t>
            </a:r>
            <a:r>
              <a:rPr lang="en-US" altLang="zh-CN" sz="1100" dirty="0">
                <a:solidFill>
                  <a:srgbClr val="C00000"/>
                </a:solidFill>
                <a:latin typeface="+mn-ea"/>
              </a:rPr>
              <a:t>.</a:t>
            </a:r>
            <a:r>
              <a:rPr lang="zh-CN" altLang="en-US" sz="1100" dirty="0">
                <a:solidFill>
                  <a:srgbClr val="C00000"/>
                </a:solidFill>
                <a:latin typeface="+mn-ea"/>
              </a:rPr>
              <a:t>鸭疫里默氏菌多耐药基因簇的功能鉴定</a:t>
            </a:r>
            <a:r>
              <a:rPr lang="en-US" altLang="zh-CN" sz="1100" dirty="0">
                <a:solidFill>
                  <a:srgbClr val="C00000"/>
                </a:solidFill>
                <a:latin typeface="+mn-ea"/>
              </a:rPr>
              <a:t>[D].</a:t>
            </a:r>
            <a:r>
              <a:rPr lang="zh-CN" altLang="en-US" sz="1100" dirty="0">
                <a:solidFill>
                  <a:srgbClr val="C00000"/>
                </a:solidFill>
                <a:latin typeface="+mn-ea"/>
              </a:rPr>
              <a:t>四川农业大学</a:t>
            </a:r>
            <a:r>
              <a:rPr lang="en-US" altLang="zh-CN" sz="1100" dirty="0">
                <a:solidFill>
                  <a:srgbClr val="C00000"/>
                </a:solidFill>
                <a:latin typeface="+mn-ea"/>
              </a:rPr>
              <a:t>,2018</a:t>
            </a:r>
            <a:endParaRPr lang="zh-CN" altLang="en-US" sz="1100" dirty="0">
              <a:solidFill>
                <a:srgbClr val="C00000"/>
              </a:solidFill>
              <a:latin typeface="+mn-ea"/>
            </a:endParaRPr>
          </a:p>
        </p:txBody>
      </p:sp>
    </p:spTree>
    <p:extLst>
      <p:ext uri="{BB962C8B-B14F-4D97-AF65-F5344CB8AC3E}">
        <p14:creationId xmlns:p14="http://schemas.microsoft.com/office/powerpoint/2010/main" val="42642943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a:spLocks noChangeArrowheads="1"/>
          </p:cNvSpPr>
          <p:nvPr/>
        </p:nvSpPr>
        <p:spPr bwMode="auto">
          <a:xfrm>
            <a:off x="2135188" y="2403748"/>
            <a:ext cx="7848600" cy="14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rPr>
              <a:t>第一部分</a:t>
            </a:r>
            <a:r>
              <a:rPr lang="en-US" altLang="zh-CN" sz="3200" b="1" dirty="0">
                <a:solidFill>
                  <a:srgbClr val="C00000"/>
                </a:solidFill>
                <a:latin typeface="微软雅黑" panose="020B0503020204020204" pitchFamily="34" charset="-122"/>
                <a:ea typeface="微软雅黑" panose="020B0503020204020204" pitchFamily="34" charset="-122"/>
              </a:rPr>
              <a:t> </a:t>
            </a:r>
          </a:p>
          <a:p>
            <a:pPr algn="ctr">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786532" y="6415073"/>
            <a:ext cx="405467"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F9EDCC-6796-41D4-8762-5DE66AB96056}" type="slidenum">
              <a:rPr lang="zh-CN" altLang="en-US" sz="2400" smtClean="0">
                <a:solidFill>
                  <a:srgbClr val="FF0000"/>
                </a:solidFill>
              </a:rPr>
              <a:pPr/>
              <a:t>2</a:t>
            </a:fld>
            <a:endParaRPr lang="zh-CN" altLang="en-US" sz="2400" dirty="0">
              <a:solidFill>
                <a:srgbClr val="FF0000"/>
              </a:solidFill>
            </a:endParaRPr>
          </a:p>
        </p:txBody>
      </p:sp>
      <p:sp>
        <p:nvSpPr>
          <p:cNvPr id="8" name="文本框 7">
            <a:extLst>
              <a:ext uri="{FF2B5EF4-FFF2-40B4-BE49-F238E27FC236}">
                <a16:creationId xmlns:a16="http://schemas.microsoft.com/office/drawing/2014/main" id="{2D3B94B0-B7F1-3098-3B91-531FEE4AAD89}"/>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Tree>
    <p:extLst>
      <p:ext uri="{BB962C8B-B14F-4D97-AF65-F5344CB8AC3E}">
        <p14:creationId xmlns:p14="http://schemas.microsoft.com/office/powerpoint/2010/main" val="19418062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CDD3CE7-14A6-403F-9B5D-BCCB7FE234F1}"/>
              </a:ext>
            </a:extLst>
          </p:cNvPr>
          <p:cNvSpPr/>
          <p:nvPr/>
        </p:nvSpPr>
        <p:spPr>
          <a:xfrm>
            <a:off x="2146300" y="1162012"/>
            <a:ext cx="8172803" cy="584775"/>
          </a:xfrm>
          <a:prstGeom prst="rect">
            <a:avLst/>
          </a:prstGeom>
        </p:spPr>
        <p:txBody>
          <a:bodyPr wrap="square">
            <a:spAutoFit/>
          </a:bodyPr>
          <a:lstStyle/>
          <a:p>
            <a:pPr algn="ctr"/>
            <a:r>
              <a:rPr lang="zh-CN" altLang="en-US" sz="3200" b="1" dirty="0">
                <a:solidFill>
                  <a:srgbClr val="C00000"/>
                </a:solidFill>
                <a:latin typeface="微软雅黑" panose="020B0503020204020204" pitchFamily="34" charset="-122"/>
                <a:ea typeface="微软雅黑" panose="020B0503020204020204" pitchFamily="34" charset="-122"/>
              </a:rPr>
              <a:t>基于自然转化发现建立了多种基因编辑方法</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85DEC6ED-5E55-4ACF-A188-EFDA113CEA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3051" y="2893427"/>
            <a:ext cx="3186677" cy="1884601"/>
          </a:xfrm>
          <a:prstGeom prst="rect">
            <a:avLst/>
          </a:prstGeom>
        </p:spPr>
      </p:pic>
      <p:pic>
        <p:nvPicPr>
          <p:cNvPr id="16" name="Picture 3">
            <a:extLst>
              <a:ext uri="{FF2B5EF4-FFF2-40B4-BE49-F238E27FC236}">
                <a16:creationId xmlns:a16="http://schemas.microsoft.com/office/drawing/2014/main" id="{8E2ADB50-E272-4193-8BCB-249BAB58F317}"/>
              </a:ext>
            </a:extLst>
          </p:cNvPr>
          <p:cNvPicPr>
            <a:picLocks noChangeAspect="1" noChangeArrowheads="1"/>
          </p:cNvPicPr>
          <p:nvPr/>
        </p:nvPicPr>
        <p:blipFill>
          <a:blip r:embed="rId4" cstate="print"/>
          <a:srcRect/>
          <a:stretch>
            <a:fillRect/>
          </a:stretch>
        </p:blipFill>
        <p:spPr bwMode="auto">
          <a:xfrm>
            <a:off x="5179514" y="2893427"/>
            <a:ext cx="2786664" cy="2195115"/>
          </a:xfrm>
          <a:prstGeom prst="rect">
            <a:avLst/>
          </a:prstGeom>
          <a:noFill/>
          <a:ln w="9525">
            <a:noFill/>
            <a:miter lim="800000"/>
            <a:headEnd/>
            <a:tailEnd/>
          </a:ln>
        </p:spPr>
      </p:pic>
      <p:pic>
        <p:nvPicPr>
          <p:cNvPr id="17" name="图片 16">
            <a:extLst>
              <a:ext uri="{FF2B5EF4-FFF2-40B4-BE49-F238E27FC236}">
                <a16:creationId xmlns:a16="http://schemas.microsoft.com/office/drawing/2014/main" id="{4C8FEF0F-B205-4AD0-A2E9-2BC22DCCF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5989" y="2758299"/>
            <a:ext cx="2357071" cy="2154855"/>
          </a:xfrm>
          <a:prstGeom prst="rect">
            <a:avLst/>
          </a:prstGeom>
        </p:spPr>
      </p:pic>
      <p:grpSp>
        <p:nvGrpSpPr>
          <p:cNvPr id="24" name="组合 23">
            <a:extLst>
              <a:ext uri="{FF2B5EF4-FFF2-40B4-BE49-F238E27FC236}">
                <a16:creationId xmlns:a16="http://schemas.microsoft.com/office/drawing/2014/main" id="{BEF41EFB-1FCE-45E3-B0B3-2FE0611F8714}"/>
              </a:ext>
            </a:extLst>
          </p:cNvPr>
          <p:cNvGrpSpPr/>
          <p:nvPr/>
        </p:nvGrpSpPr>
        <p:grpSpPr>
          <a:xfrm>
            <a:off x="3749093" y="1421387"/>
            <a:ext cx="5273044" cy="1336913"/>
            <a:chOff x="2218362" y="928606"/>
            <a:chExt cx="5273044" cy="1336913"/>
          </a:xfrm>
        </p:grpSpPr>
        <p:sp>
          <p:nvSpPr>
            <p:cNvPr id="4" name="文本框 3">
              <a:extLst>
                <a:ext uri="{FF2B5EF4-FFF2-40B4-BE49-F238E27FC236}">
                  <a16:creationId xmlns:a16="http://schemas.microsoft.com/office/drawing/2014/main" id="{0090FA31-9C4E-4343-8D00-928125ADDCA1}"/>
                </a:ext>
              </a:extLst>
            </p:cNvPr>
            <p:cNvSpPr txBox="1"/>
            <p:nvPr/>
          </p:nvSpPr>
          <p:spPr>
            <a:xfrm>
              <a:off x="2218362" y="1409263"/>
              <a:ext cx="2582758" cy="499624"/>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CN" altLang="en-US" sz="2000" b="1" dirty="0">
                  <a:solidFill>
                    <a:srgbClr val="0000FF"/>
                  </a:solidFill>
                  <a:latin typeface="微软雅黑" panose="020B0503020204020204" pitchFamily="34" charset="-122"/>
                  <a:ea typeface="微软雅黑" panose="020B0503020204020204" pitchFamily="34" charset="-122"/>
                </a:rPr>
                <a:t>快速“有痕”缺失</a:t>
              </a:r>
            </a:p>
          </p:txBody>
        </p:sp>
        <p:sp>
          <p:nvSpPr>
            <p:cNvPr id="21" name="文本框 20">
              <a:extLst>
                <a:ext uri="{FF2B5EF4-FFF2-40B4-BE49-F238E27FC236}">
                  <a16:creationId xmlns:a16="http://schemas.microsoft.com/office/drawing/2014/main" id="{BA5C580F-AB75-4636-87EC-0BDF8FEDE98F}"/>
                </a:ext>
              </a:extLst>
            </p:cNvPr>
            <p:cNvSpPr txBox="1"/>
            <p:nvPr/>
          </p:nvSpPr>
          <p:spPr>
            <a:xfrm>
              <a:off x="5205461" y="928606"/>
              <a:ext cx="2069797" cy="961289"/>
            </a:xfrm>
            <a:prstGeom prst="rect">
              <a:avLst/>
            </a:prstGeom>
            <a:noFill/>
          </p:spPr>
          <p:txBody>
            <a:bodyPr wrap="none" rtlCol="0">
              <a:spAutoFit/>
            </a:bodyPr>
            <a:lstStyle/>
            <a:p>
              <a:pPr>
                <a:lnSpc>
                  <a:spcPct val="150000"/>
                </a:lnSpc>
              </a:pPr>
              <a:endParaRPr lang="zh-CN" altLang="en-US" sz="2000" b="1" dirty="0">
                <a:solidFill>
                  <a:srgbClr val="0000FF"/>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sz="2000" b="1" dirty="0">
                  <a:solidFill>
                    <a:srgbClr val="0000FF"/>
                  </a:solidFill>
                  <a:latin typeface="微软雅黑" panose="020B0503020204020204" pitchFamily="34" charset="-122"/>
                  <a:ea typeface="微软雅黑" panose="020B0503020204020204" pitchFamily="34" charset="-122"/>
                </a:rPr>
                <a:t>“无痕”缺失</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22" name="文本框 3">
              <a:extLst>
                <a:ext uri="{FF2B5EF4-FFF2-40B4-BE49-F238E27FC236}">
                  <a16:creationId xmlns:a16="http://schemas.microsoft.com/office/drawing/2014/main" id="{0090FA31-9C4E-4343-8D00-928125ADDCA1}"/>
                </a:ext>
              </a:extLst>
            </p:cNvPr>
            <p:cNvSpPr txBox="1"/>
            <p:nvPr/>
          </p:nvSpPr>
          <p:spPr>
            <a:xfrm>
              <a:off x="2218362" y="1765895"/>
              <a:ext cx="2069797" cy="49962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Ø"/>
              </a:pPr>
              <a:r>
                <a:rPr lang="zh-CN" altLang="en-US" sz="2000" b="1" dirty="0">
                  <a:solidFill>
                    <a:srgbClr val="0000FF"/>
                  </a:solidFill>
                  <a:latin typeface="微软雅黑" panose="020B0503020204020204" pitchFamily="34" charset="-122"/>
                  <a:ea typeface="微软雅黑" panose="020B0503020204020204" pitchFamily="34" charset="-122"/>
                </a:rPr>
                <a:t>基因组点突变</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23" name="文本框 3">
              <a:extLst>
                <a:ext uri="{FF2B5EF4-FFF2-40B4-BE49-F238E27FC236}">
                  <a16:creationId xmlns:a16="http://schemas.microsoft.com/office/drawing/2014/main" id="{0090FA31-9C4E-4343-8D00-928125ADDCA1}"/>
                </a:ext>
              </a:extLst>
            </p:cNvPr>
            <p:cNvSpPr txBox="1"/>
            <p:nvPr/>
          </p:nvSpPr>
          <p:spPr>
            <a:xfrm>
              <a:off x="5165128" y="1754852"/>
              <a:ext cx="2326278" cy="49962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Ø"/>
              </a:pPr>
              <a:r>
                <a:rPr lang="zh-CN" altLang="en-US" sz="2000" b="1" dirty="0">
                  <a:solidFill>
                    <a:srgbClr val="0000FF"/>
                  </a:solidFill>
                  <a:latin typeface="微软雅黑" panose="020B0503020204020204" pitchFamily="34" charset="-122"/>
                  <a:ea typeface="微软雅黑" panose="020B0503020204020204" pitchFamily="34" charset="-122"/>
                </a:rPr>
                <a:t>基因组“敲入”</a:t>
              </a:r>
            </a:p>
          </p:txBody>
        </p:sp>
      </p:grpSp>
      <p:sp>
        <p:nvSpPr>
          <p:cNvPr id="20" name="矩形 19">
            <a:extLst>
              <a:ext uri="{FF2B5EF4-FFF2-40B4-BE49-F238E27FC236}">
                <a16:creationId xmlns:a16="http://schemas.microsoft.com/office/drawing/2014/main" id="{875AE34D-6EB2-40A2-A4F2-B10CEBC5B580}"/>
              </a:ext>
            </a:extLst>
          </p:cNvPr>
          <p:cNvSpPr/>
          <p:nvPr/>
        </p:nvSpPr>
        <p:spPr>
          <a:xfrm>
            <a:off x="943052" y="5156924"/>
            <a:ext cx="10272580" cy="461665"/>
          </a:xfrm>
          <a:prstGeom prst="rect">
            <a:avLst/>
          </a:prstGeom>
        </p:spPr>
        <p:txBody>
          <a:bodyPr wrap="square">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解决了对鸭疫里墨氏菌进行基因编辑基础研究的“卡脖子”技术难题！</a:t>
            </a:r>
            <a:endParaRPr lang="zh-CN" altLang="en-US" sz="2400" dirty="0">
              <a:solidFill>
                <a:srgbClr val="C00000"/>
              </a:solidFill>
              <a:latin typeface="微软雅黑" panose="020B0503020204020204" pitchFamily="34" charset="-122"/>
              <a:ea typeface="微软雅黑" panose="020B0503020204020204" pitchFamily="34" charset="-122"/>
            </a:endParaRPr>
          </a:p>
        </p:txBody>
      </p:sp>
      <p:cxnSp>
        <p:nvCxnSpPr>
          <p:cNvPr id="2" name="直接连接符 5">
            <a:extLst>
              <a:ext uri="{FF2B5EF4-FFF2-40B4-BE49-F238E27FC236}">
                <a16:creationId xmlns:a16="http://schemas.microsoft.com/office/drawing/2014/main" id="{F5F1F50D-4B0E-4DAF-8BB5-F2B8335BEAD4}"/>
              </a:ext>
            </a:extLst>
          </p:cNvPr>
          <p:cNvCxnSpPr>
            <a:cxnSpLocks noChangeShapeType="1"/>
          </p:cNvCxnSpPr>
          <p:nvPr/>
        </p:nvCxnSpPr>
        <p:spPr bwMode="auto">
          <a:xfrm>
            <a:off x="24000" y="1902044"/>
            <a:ext cx="12144000" cy="0"/>
          </a:xfrm>
          <a:prstGeom prst="line">
            <a:avLst/>
          </a:prstGeom>
          <a:noFill/>
          <a:ln w="73025" cmpd="thickThin">
            <a:solidFill>
              <a:srgbClr val="C00000"/>
            </a:solidFill>
            <a:round/>
            <a:headEnd/>
            <a:tailEnd/>
          </a:ln>
          <a:extLst>
            <a:ext uri="{909E8E84-426E-40DD-AFC4-6F175D3DCCD1}">
              <a14:hiddenFill xmlns:a14="http://schemas.microsoft.com/office/drawing/2010/main">
                <a:noFill/>
              </a14:hiddenFill>
            </a:ext>
          </a:extLst>
        </p:spPr>
      </p:cxnSp>
      <p:pic>
        <p:nvPicPr>
          <p:cNvPr id="3" name="图片 2">
            <a:extLst>
              <a:ext uri="{FF2B5EF4-FFF2-40B4-BE49-F238E27FC236}">
                <a16:creationId xmlns:a16="http://schemas.microsoft.com/office/drawing/2014/main" id="{FF695218-B1E6-7A62-32C3-E1B738BA5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文本框 5">
            <a:extLst>
              <a:ext uri="{FF2B5EF4-FFF2-40B4-BE49-F238E27FC236}">
                <a16:creationId xmlns:a16="http://schemas.microsoft.com/office/drawing/2014/main" id="{6A051767-CAF5-B252-4DCA-19A38B023248}"/>
              </a:ext>
            </a:extLst>
          </p:cNvPr>
          <p:cNvSpPr txBox="1"/>
          <p:nvPr/>
        </p:nvSpPr>
        <p:spPr>
          <a:xfrm>
            <a:off x="24000" y="6256978"/>
            <a:ext cx="10965040" cy="523220"/>
          </a:xfrm>
          <a:prstGeom prst="rect">
            <a:avLst/>
          </a:prstGeom>
          <a:noFill/>
        </p:spPr>
        <p:txBody>
          <a:bodyPr wrap="square">
            <a:spAutoFit/>
          </a:bodyPr>
          <a:lstStyle/>
          <a:p>
            <a:r>
              <a:rPr lang="en-US" altLang="zh-CN" sz="1400" dirty="0" err="1">
                <a:solidFill>
                  <a:srgbClr val="C00000"/>
                </a:solidFill>
                <a:latin typeface="Times New Roman" panose="02020603050405020304" pitchFamily="18" charset="0"/>
                <a:cs typeface="Times New Roman" panose="02020603050405020304" pitchFamily="18" charset="0"/>
              </a:rPr>
              <a:t>MaFeng</a:t>
            </a:r>
            <a:r>
              <a:rPr lang="en-US" altLang="zh-CN" sz="1400" dirty="0">
                <a:solidFill>
                  <a:srgbClr val="C00000"/>
                </a:solidFill>
                <a:latin typeface="Times New Roman" panose="02020603050405020304" pitchFamily="18" charset="0"/>
                <a:cs typeface="Times New Roman" panose="02020603050405020304" pitchFamily="18" charset="0"/>
              </a:rPr>
              <a:t> Liu…</a:t>
            </a:r>
            <a:r>
              <a:rPr lang="en-US" altLang="zh-CN" sz="1400" dirty="0" err="1">
                <a:solidFill>
                  <a:srgbClr val="C00000"/>
                </a:solidFill>
                <a:latin typeface="Times New Roman" panose="02020603050405020304" pitchFamily="18" charset="0"/>
                <a:cs typeface="Times New Roman" panose="02020603050405020304" pitchFamily="18" charset="0"/>
              </a:rPr>
              <a:t>AnChun</a:t>
            </a:r>
            <a:r>
              <a:rPr lang="en-US" altLang="zh-CN" sz="1400" dirty="0">
                <a:solidFill>
                  <a:srgbClr val="C00000"/>
                </a:solidFill>
                <a:latin typeface="Times New Roman" panose="02020603050405020304" pitchFamily="18" charset="0"/>
                <a:cs typeface="Times New Roman" panose="02020603050405020304" pitchFamily="18" charset="0"/>
              </a:rPr>
              <a:t> Cheng*. Appl </a:t>
            </a:r>
            <a:r>
              <a:rPr lang="en-US" altLang="zh-CN" sz="1400" dirty="0" err="1">
                <a:solidFill>
                  <a:srgbClr val="C00000"/>
                </a:solidFill>
                <a:latin typeface="Times New Roman" panose="02020603050405020304" pitchFamily="18" charset="0"/>
                <a:cs typeface="Times New Roman" panose="02020603050405020304" pitchFamily="18" charset="0"/>
              </a:rPr>
              <a:t>Microbiol</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Biotechnol</a:t>
            </a:r>
            <a:r>
              <a:rPr lang="en-US" altLang="zh-CN" sz="1400" dirty="0">
                <a:solidFill>
                  <a:srgbClr val="C00000"/>
                </a:solidFill>
                <a:latin typeface="Times New Roman" panose="02020603050405020304" pitchFamily="18" charset="0"/>
                <a:cs typeface="Times New Roman" panose="02020603050405020304" pitchFamily="18" charset="0"/>
              </a:rPr>
              <a:t> (2018), </a:t>
            </a:r>
            <a:r>
              <a:rPr lang="en-US" altLang="zh-CN" sz="1400" dirty="0" err="1">
                <a:solidFill>
                  <a:srgbClr val="C00000"/>
                </a:solidFill>
                <a:latin typeface="Times New Roman" panose="02020603050405020304" pitchFamily="18" charset="0"/>
                <a:cs typeface="Times New Roman" panose="02020603050405020304" pitchFamily="18" charset="0"/>
              </a:rPr>
              <a:t>doi</a:t>
            </a:r>
            <a:r>
              <a:rPr lang="en-US" altLang="zh-CN" sz="1400" dirty="0">
                <a:solidFill>
                  <a:srgbClr val="C00000"/>
                </a:solidFill>
                <a:latin typeface="Times New Roman" panose="02020603050405020304" pitchFamily="18" charset="0"/>
                <a:cs typeface="Times New Roman" panose="02020603050405020304" pitchFamily="18" charset="0"/>
              </a:rPr>
              <a:t>: org/10.1007/s00253-018-9181-4.</a:t>
            </a:r>
          </a:p>
          <a:p>
            <a:r>
              <a:rPr lang="nn-NO" altLang="zh-CN" sz="1400" dirty="0">
                <a:solidFill>
                  <a:srgbClr val="C00000"/>
                </a:solidFill>
                <a:latin typeface="Times New Roman" panose="02020603050405020304" pitchFamily="18" charset="0"/>
                <a:cs typeface="Times New Roman" panose="02020603050405020304" pitchFamily="18" charset="0"/>
              </a:rPr>
              <a:t>Tian Xiu</a:t>
            </a:r>
            <a:r>
              <a:rPr lang="en-US" altLang="zh-CN" sz="1400" dirty="0">
                <a:solidFill>
                  <a:srgbClr val="C00000"/>
                </a:solidFill>
                <a:latin typeface="Times New Roman" panose="02020603050405020304" pitchFamily="18" charset="0"/>
                <a:cs typeface="Times New Roman" panose="02020603050405020304" pitchFamily="18" charset="0"/>
              </a:rPr>
              <a:t>…</a:t>
            </a:r>
            <a:r>
              <a:rPr lang="nn-NO" altLang="zh-CN" sz="1400" dirty="0">
                <a:solidFill>
                  <a:srgbClr val="C00000"/>
                </a:solidFill>
                <a:latin typeface="Times New Roman" panose="02020603050405020304" pitchFamily="18" charset="0"/>
                <a:cs typeface="Times New Roman" panose="02020603050405020304" pitchFamily="18" charset="0"/>
              </a:rPr>
              <a:t>et al.</a:t>
            </a:r>
            <a:r>
              <a:rPr lang="en-US" altLang="zh-CN" sz="1400" dirty="0">
                <a:solidFill>
                  <a:srgbClr val="C00000"/>
                </a:solidFill>
                <a:latin typeface="Times New Roman" panose="02020603050405020304" pitchFamily="18" charset="0"/>
                <a:cs typeface="Times New Roman" panose="02020603050405020304" pitchFamily="18" charset="0"/>
              </a:rPr>
              <a:t> </a:t>
            </a:r>
            <a:r>
              <a:rPr lang="en-US" altLang="zh-CN" sz="1400" dirty="0" err="1">
                <a:solidFill>
                  <a:srgbClr val="C00000"/>
                </a:solidFill>
                <a:latin typeface="Times New Roman" panose="02020603050405020304" pitchFamily="18" charset="0"/>
                <a:cs typeface="Times New Roman" panose="02020603050405020304" pitchFamily="18" charset="0"/>
              </a:rPr>
              <a:t>MaFeng</a:t>
            </a:r>
            <a:r>
              <a:rPr lang="en-US" altLang="zh-CN" sz="1400" dirty="0">
                <a:solidFill>
                  <a:srgbClr val="C00000"/>
                </a:solidFill>
                <a:latin typeface="Times New Roman" panose="02020603050405020304" pitchFamily="18" charset="0"/>
                <a:cs typeface="Times New Roman" panose="02020603050405020304" pitchFamily="18" charset="0"/>
              </a:rPr>
              <a:t> Liu*,</a:t>
            </a:r>
            <a:r>
              <a:rPr lang="nn-NO" altLang="zh-CN" sz="1400" dirty="0">
                <a:solidFill>
                  <a:srgbClr val="C00000"/>
                </a:solidFill>
                <a:latin typeface="Times New Roman" panose="02020603050405020304" pitchFamily="18" charset="0"/>
                <a:cs typeface="Times New Roman" panose="02020603050405020304" pitchFamily="18" charset="0"/>
              </a:rPr>
              <a:t> Vet Microbiol. 2020;247:108730</a:t>
            </a:r>
            <a:endParaRPr lang="en-US" altLang="zh-CN" sz="1400" dirty="0">
              <a:solidFill>
                <a:srgbClr val="C00000"/>
              </a:solidFill>
              <a:latin typeface="Times New Roman" panose="02020603050405020304" pitchFamily="18" charset="0"/>
              <a:cs typeface="Times New Roman" panose="02020603050405020304" pitchFamily="18" charset="0"/>
            </a:endParaRPr>
          </a:p>
        </p:txBody>
      </p:sp>
      <p:sp>
        <p:nvSpPr>
          <p:cNvPr id="5" name="灯片编号占位符 2">
            <a:extLst>
              <a:ext uri="{FF2B5EF4-FFF2-40B4-BE49-F238E27FC236}">
                <a16:creationId xmlns:a16="http://schemas.microsoft.com/office/drawing/2014/main" id="{3851AE41-492B-A6A2-D337-F9B59CC096E9}"/>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20</a:t>
            </a:fld>
            <a:endParaRPr lang="zh-CN" altLang="en-US" sz="2400" dirty="0">
              <a:solidFill>
                <a:srgbClr val="FF0000"/>
              </a:solidFill>
            </a:endParaRPr>
          </a:p>
        </p:txBody>
      </p:sp>
    </p:spTree>
    <p:extLst>
      <p:ext uri="{BB962C8B-B14F-4D97-AF65-F5344CB8AC3E}">
        <p14:creationId xmlns:p14="http://schemas.microsoft.com/office/powerpoint/2010/main" val="425811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a:spLocks noChangeArrowheads="1"/>
          </p:cNvSpPr>
          <p:nvPr/>
        </p:nvSpPr>
        <p:spPr bwMode="auto">
          <a:xfrm>
            <a:off x="-239123" y="2278268"/>
            <a:ext cx="12191998"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a:lnSpc>
                <a:spcPct val="150000"/>
              </a:lnSpc>
            </a:pPr>
            <a:r>
              <a:rPr lang="zh-CN" altLang="zh-CN" sz="3200" b="1" dirty="0">
                <a:solidFill>
                  <a:srgbClr val="C00000"/>
                </a:solidFill>
                <a:latin typeface="黑体" pitchFamily="49" charset="-122"/>
              </a:rPr>
              <a:t>鸭疫里默氏菌</a:t>
            </a:r>
            <a:r>
              <a:rPr lang="zh-CN" altLang="en-US" sz="3200" b="1" dirty="0">
                <a:solidFill>
                  <a:srgbClr val="C00000"/>
                </a:solidFill>
                <a:latin typeface="黑体" pitchFamily="49" charset="-122"/>
              </a:rPr>
              <a:t>耐药的主要机制研究</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21</a:t>
            </a:fld>
            <a:endParaRPr lang="zh-CN" altLang="en-US" sz="2400" dirty="0">
              <a:solidFill>
                <a:srgbClr val="FF0000"/>
              </a:solidFill>
            </a:endParaRPr>
          </a:p>
        </p:txBody>
      </p:sp>
      <p:sp>
        <p:nvSpPr>
          <p:cNvPr id="6" name="文本框 5">
            <a:extLst>
              <a:ext uri="{FF2B5EF4-FFF2-40B4-BE49-F238E27FC236}">
                <a16:creationId xmlns:a16="http://schemas.microsoft.com/office/drawing/2014/main" id="{78FB15ED-5E58-A753-B165-01A7E1553836}"/>
              </a:ext>
            </a:extLst>
          </p:cNvPr>
          <p:cNvSpPr txBox="1"/>
          <p:nvPr/>
        </p:nvSpPr>
        <p:spPr>
          <a:xfrm>
            <a:off x="3147240" y="3505342"/>
            <a:ext cx="5584010" cy="169148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zh-CN" altLang="zh-CN" sz="2400" b="1" dirty="0">
                <a:solidFill>
                  <a:srgbClr val="002060"/>
                </a:solidFill>
                <a:latin typeface="微软雅黑 Light" panose="020B0502040204020203" pitchFamily="34" charset="-122"/>
                <a:ea typeface="微软雅黑 Light" panose="020B0502040204020203" pitchFamily="34" charset="-122"/>
              </a:rPr>
              <a:t>抗生素灭活、钝化或修饰酶 </a:t>
            </a:r>
          </a:p>
          <a:p>
            <a:pPr marL="342900" indent="-342900" algn="just">
              <a:lnSpc>
                <a:spcPct val="150000"/>
              </a:lnSpc>
              <a:buFont typeface="Arial" panose="020B0604020202020204" pitchFamily="34" charset="0"/>
              <a:buChar char="•"/>
            </a:pPr>
            <a:r>
              <a:rPr lang="zh-CN" altLang="zh-CN" sz="2400" b="1" dirty="0">
                <a:solidFill>
                  <a:srgbClr val="002060"/>
                </a:solidFill>
                <a:latin typeface="微软雅黑 Light" panose="020B0502040204020203" pitchFamily="34" charset="-122"/>
                <a:ea typeface="微软雅黑 Light" panose="020B0502040204020203" pitchFamily="34" charset="-122"/>
              </a:rPr>
              <a:t>外排泵</a:t>
            </a:r>
          </a:p>
          <a:p>
            <a:pPr marL="342900" indent="-342900" algn="just">
              <a:lnSpc>
                <a:spcPct val="150000"/>
              </a:lnSpc>
              <a:buFont typeface="Arial" panose="020B0604020202020204" pitchFamily="34" charset="0"/>
              <a:buChar char="•"/>
            </a:pPr>
            <a:r>
              <a:rPr lang="zh-CN" altLang="zh-CN" sz="2400" b="1" dirty="0">
                <a:solidFill>
                  <a:srgbClr val="002060"/>
                </a:solidFill>
                <a:latin typeface="微软雅黑 Light" panose="020B0502040204020203" pitchFamily="34" charset="-122"/>
                <a:ea typeface="微软雅黑 Light" panose="020B0502040204020203" pitchFamily="34" charset="-122"/>
              </a:rPr>
              <a:t>抗生素作用靶点突变</a:t>
            </a:r>
          </a:p>
        </p:txBody>
      </p:sp>
      <p:sp>
        <p:nvSpPr>
          <p:cNvPr id="7" name="文本框 6">
            <a:extLst>
              <a:ext uri="{FF2B5EF4-FFF2-40B4-BE49-F238E27FC236}">
                <a16:creationId xmlns:a16="http://schemas.microsoft.com/office/drawing/2014/main" id="{290F64C6-BA78-E9D3-ED9C-8930000FD8D4}"/>
              </a:ext>
            </a:extLst>
          </p:cNvPr>
          <p:cNvSpPr txBox="1"/>
          <p:nvPr/>
        </p:nvSpPr>
        <p:spPr>
          <a:xfrm>
            <a:off x="2179319" y="1661169"/>
            <a:ext cx="6164942" cy="461665"/>
          </a:xfrm>
          <a:prstGeom prst="rect">
            <a:avLst/>
          </a:prstGeom>
          <a:noFill/>
        </p:spPr>
        <p:txBody>
          <a:bodyPr wrap="square">
            <a:spAutoFit/>
          </a:bodyPr>
          <a:lstStyle/>
          <a:p>
            <a:r>
              <a:rPr lang="zh-CN" altLang="en-US" sz="2400" b="1" dirty="0">
                <a:solidFill>
                  <a:srgbClr val="002060"/>
                </a:solidFill>
                <a:latin typeface="微软雅黑" panose="020B0503020204020204" pitchFamily="34" charset="-122"/>
                <a:ea typeface="微软雅黑" panose="020B0503020204020204" pitchFamily="34" charset="-122"/>
              </a:rPr>
              <a:t>第三部分：</a:t>
            </a:r>
            <a:endParaRPr lang="en-US" altLang="zh-CN" sz="2400" b="1"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605784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22</a:t>
            </a:fld>
            <a:endParaRPr lang="zh-CN" altLang="en-US" sz="2400" dirty="0">
              <a:solidFill>
                <a:srgbClr val="FF0000"/>
              </a:solidFill>
            </a:endParaRPr>
          </a:p>
        </p:txBody>
      </p:sp>
      <p:sp>
        <p:nvSpPr>
          <p:cNvPr id="8" name="文本框 7">
            <a:extLst>
              <a:ext uri="{FF2B5EF4-FFF2-40B4-BE49-F238E27FC236}">
                <a16:creationId xmlns:a16="http://schemas.microsoft.com/office/drawing/2014/main" id="{D8F2E7EA-680E-4AD2-A7A5-3D27335AF176}"/>
              </a:ext>
            </a:extLst>
          </p:cNvPr>
          <p:cNvSpPr txBox="1"/>
          <p:nvPr/>
        </p:nvSpPr>
        <p:spPr>
          <a:xfrm>
            <a:off x="165966" y="572757"/>
            <a:ext cx="4899520" cy="581057"/>
          </a:xfrm>
          <a:prstGeom prst="rect">
            <a:avLst/>
          </a:prstGeom>
          <a:noFill/>
        </p:spPr>
        <p:txBody>
          <a:bodyPr wrap="square">
            <a:spAutoFit/>
          </a:bodyPr>
          <a:lstStyle/>
          <a:p>
            <a:pPr indent="127000" algn="just">
              <a:lnSpc>
                <a:spcPct val="150000"/>
              </a:lnSpc>
            </a:pPr>
            <a:r>
              <a:rPr lang="en-US" altLang="zh-CN" sz="2400" b="1" dirty="0">
                <a:solidFill>
                  <a:srgbClr val="C00000"/>
                </a:solidFill>
                <a:latin typeface="微软雅黑" panose="020B0503020204020204" pitchFamily="34" charset="-122"/>
                <a:ea typeface="微软雅黑" panose="020B0503020204020204" pitchFamily="34" charset="-122"/>
              </a:rPr>
              <a:t>1.</a:t>
            </a:r>
            <a:r>
              <a:rPr lang="zh-CN" altLang="zh-CN" sz="2400" b="1" dirty="0">
                <a:solidFill>
                  <a:srgbClr val="C00000"/>
                </a:solidFill>
                <a:latin typeface="微软雅黑" panose="020B0503020204020204" pitchFamily="34" charset="-122"/>
                <a:ea typeface="微软雅黑" panose="020B0503020204020204" pitchFamily="34" charset="-122"/>
              </a:rPr>
              <a:t>抗生素灭活、钝化或修饰酶</a:t>
            </a:r>
          </a:p>
        </p:txBody>
      </p:sp>
      <p:pic>
        <p:nvPicPr>
          <p:cNvPr id="7" name="图片 6">
            <a:extLst>
              <a:ext uri="{FF2B5EF4-FFF2-40B4-BE49-F238E27FC236}">
                <a16:creationId xmlns:a16="http://schemas.microsoft.com/office/drawing/2014/main" id="{C9E15A5D-0C67-F17A-250B-66F41D14FACE}"/>
              </a:ext>
            </a:extLst>
          </p:cNvPr>
          <p:cNvPicPr>
            <a:picLocks noChangeAspect="1"/>
          </p:cNvPicPr>
          <p:nvPr/>
        </p:nvPicPr>
        <p:blipFill>
          <a:blip r:embed="rId5"/>
          <a:stretch>
            <a:fillRect/>
          </a:stretch>
        </p:blipFill>
        <p:spPr>
          <a:xfrm>
            <a:off x="441094" y="3330026"/>
            <a:ext cx="4847675" cy="2158835"/>
          </a:xfrm>
          <a:prstGeom prst="rect">
            <a:avLst/>
          </a:prstGeom>
          <a:ln>
            <a:solidFill>
              <a:schemeClr val="accent1"/>
            </a:solidFill>
          </a:ln>
        </p:spPr>
      </p:pic>
      <p:sp>
        <p:nvSpPr>
          <p:cNvPr id="10" name="文本框 9">
            <a:extLst>
              <a:ext uri="{FF2B5EF4-FFF2-40B4-BE49-F238E27FC236}">
                <a16:creationId xmlns:a16="http://schemas.microsoft.com/office/drawing/2014/main" id="{59122B77-4987-E4BD-AD60-4F771D2740E8}"/>
              </a:ext>
            </a:extLst>
          </p:cNvPr>
          <p:cNvSpPr txBox="1"/>
          <p:nvPr/>
        </p:nvSpPr>
        <p:spPr>
          <a:xfrm>
            <a:off x="502605" y="5492314"/>
            <a:ext cx="4983130" cy="265931"/>
          </a:xfrm>
          <a:prstGeom prst="rect">
            <a:avLst/>
          </a:prstGeom>
          <a:noFill/>
        </p:spPr>
        <p:txBody>
          <a:bodyPr wrap="square">
            <a:spAutoFit/>
          </a:bodyPr>
          <a:lstStyle/>
          <a:p>
            <a:r>
              <a:rPr lang="zh-CN" altLang="en-US" sz="1100" dirty="0">
                <a:solidFill>
                  <a:srgbClr val="002060"/>
                </a:solidFill>
              </a:rPr>
              <a:t>carrying pQE-30::cat was </a:t>
            </a:r>
            <a:r>
              <a:rPr lang="zh-CN" altLang="en-US" sz="1050" b="1" dirty="0">
                <a:solidFill>
                  <a:srgbClr val="C00000"/>
                </a:solidFill>
                <a:latin typeface="微软雅黑 Light" panose="020B0502040204020203" pitchFamily="34" charset="-122"/>
                <a:ea typeface="微软雅黑 Light" panose="020B0502040204020203" pitchFamily="34" charset="-122"/>
              </a:rPr>
              <a:t>128 ug/ml</a:t>
            </a:r>
            <a:r>
              <a:rPr lang="zh-CN" altLang="en-US" sz="1100" dirty="0">
                <a:solidFill>
                  <a:srgbClr val="002060"/>
                </a:solidFill>
              </a:rPr>
              <a:t>, and the MIC of the control strain was </a:t>
            </a:r>
            <a:r>
              <a:rPr lang="zh-CN" altLang="en-US" sz="1050" b="1" dirty="0">
                <a:solidFill>
                  <a:srgbClr val="C00000"/>
                </a:solidFill>
                <a:latin typeface="微软雅黑 Light" panose="020B0502040204020203" pitchFamily="34" charset="-122"/>
                <a:ea typeface="微软雅黑 Light" panose="020B0502040204020203" pitchFamily="34" charset="-122"/>
              </a:rPr>
              <a:t>16 ug/ml</a:t>
            </a:r>
          </a:p>
        </p:txBody>
      </p:sp>
      <p:sp>
        <p:nvSpPr>
          <p:cNvPr id="12" name="文本框 11">
            <a:extLst>
              <a:ext uri="{FF2B5EF4-FFF2-40B4-BE49-F238E27FC236}">
                <a16:creationId xmlns:a16="http://schemas.microsoft.com/office/drawing/2014/main" id="{912B2E17-CA84-292E-4CC9-8B249DB284EB}"/>
              </a:ext>
            </a:extLst>
          </p:cNvPr>
          <p:cNvSpPr txBox="1"/>
          <p:nvPr/>
        </p:nvSpPr>
        <p:spPr>
          <a:xfrm>
            <a:off x="211242" y="1326071"/>
            <a:ext cx="5326165" cy="496290"/>
          </a:xfrm>
          <a:prstGeom prst="rect">
            <a:avLst/>
          </a:prstGeom>
          <a:noFill/>
        </p:spPr>
        <p:txBody>
          <a:bodyPr wrap="square">
            <a:spAutoFit/>
          </a:bodyPr>
          <a:lstStyle/>
          <a:p>
            <a:pPr indent="127000">
              <a:lnSpc>
                <a:spcPct val="150000"/>
              </a:lnSpc>
            </a:pPr>
            <a:r>
              <a:rPr lang="zh-CN" altLang="en-US" sz="2000" b="1" dirty="0">
                <a:solidFill>
                  <a:srgbClr val="C00000"/>
                </a:solidFill>
                <a:latin typeface="黑体" pitchFamily="49" charset="-122"/>
                <a:ea typeface="黑体" panose="02010609060101010101" pitchFamily="49" charset="-122"/>
              </a:rPr>
              <a:t>（</a:t>
            </a:r>
            <a:r>
              <a:rPr lang="en-US" altLang="zh-CN" sz="2000" b="1" dirty="0">
                <a:solidFill>
                  <a:srgbClr val="C00000"/>
                </a:solidFill>
                <a:latin typeface="黑体" pitchFamily="49" charset="-122"/>
                <a:ea typeface="黑体" panose="02010609060101010101" pitchFamily="49" charset="-122"/>
              </a:rPr>
              <a:t>1</a:t>
            </a:r>
            <a:r>
              <a:rPr lang="zh-CN" altLang="en-US" sz="2000" b="1" dirty="0">
                <a:solidFill>
                  <a:srgbClr val="C00000"/>
                </a:solidFill>
                <a:latin typeface="黑体" pitchFamily="49" charset="-122"/>
                <a:ea typeface="黑体" panose="02010609060101010101" pitchFamily="49" charset="-122"/>
              </a:rPr>
              <a:t>）</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RA</a:t>
            </a:r>
            <a:r>
              <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是否存在</a:t>
            </a:r>
            <a:r>
              <a:rPr lang="zh-CN"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乙酰转移酶</a:t>
            </a: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Cat</a:t>
            </a:r>
            <a:r>
              <a:rPr lang="zh-CN"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a:t>
            </a:r>
            <a:r>
              <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206ABB0F-4EAA-3A4D-BBC6-B4EA1D3156B8}"/>
              </a:ext>
            </a:extLst>
          </p:cNvPr>
          <p:cNvSpPr txBox="1"/>
          <p:nvPr/>
        </p:nvSpPr>
        <p:spPr>
          <a:xfrm>
            <a:off x="1250290" y="4433510"/>
            <a:ext cx="935809" cy="215444"/>
          </a:xfrm>
          <a:prstGeom prst="rect">
            <a:avLst/>
          </a:prstGeom>
          <a:noFill/>
        </p:spPr>
        <p:txBody>
          <a:bodyPr wrap="square">
            <a:spAutoFit/>
          </a:bodyPr>
          <a:lstStyle/>
          <a:p>
            <a:pPr indent="127000" algn="just"/>
            <a:r>
              <a:rPr lang="en-US" altLang="zh-CN" sz="800">
                <a:solidFill>
                  <a:srgbClr val="FF0000"/>
                </a:solidFill>
                <a:effectLst/>
                <a:latin typeface="Times New Roman" panose="02020603050405020304" pitchFamily="18" charset="0"/>
                <a:ea typeface="宋体" panose="02010600030101010101" pitchFamily="2" charset="-122"/>
              </a:rPr>
              <a:t>10 ORFs</a:t>
            </a:r>
            <a:endParaRPr lang="zh-CN" altLang="zh-CN" sz="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22149473-D778-37AB-4032-9ABEED8C862F}"/>
              </a:ext>
            </a:extLst>
          </p:cNvPr>
          <p:cNvPicPr>
            <a:picLocks noChangeAspect="1"/>
          </p:cNvPicPr>
          <p:nvPr/>
        </p:nvPicPr>
        <p:blipFill>
          <a:blip r:embed="rId6"/>
          <a:stretch>
            <a:fillRect/>
          </a:stretch>
        </p:blipFill>
        <p:spPr>
          <a:xfrm>
            <a:off x="441094" y="2093741"/>
            <a:ext cx="4847675" cy="1162132"/>
          </a:xfrm>
          <a:prstGeom prst="rect">
            <a:avLst/>
          </a:prstGeom>
          <a:ln>
            <a:solidFill>
              <a:schemeClr val="accent1"/>
            </a:solidFill>
          </a:ln>
        </p:spPr>
      </p:pic>
      <p:pic>
        <p:nvPicPr>
          <p:cNvPr id="18" name="图片 17">
            <a:extLst>
              <a:ext uri="{FF2B5EF4-FFF2-40B4-BE49-F238E27FC236}">
                <a16:creationId xmlns:a16="http://schemas.microsoft.com/office/drawing/2014/main" id="{9A05FC2C-4D59-AC9A-4D25-C2F1A0678469}"/>
              </a:ext>
            </a:extLst>
          </p:cNvPr>
          <p:cNvPicPr>
            <a:picLocks noChangeAspect="1"/>
          </p:cNvPicPr>
          <p:nvPr/>
        </p:nvPicPr>
        <p:blipFill>
          <a:blip r:embed="rId7"/>
          <a:stretch>
            <a:fillRect/>
          </a:stretch>
        </p:blipFill>
        <p:spPr>
          <a:xfrm>
            <a:off x="8017167" y="973798"/>
            <a:ext cx="3769621" cy="1255087"/>
          </a:xfrm>
          <a:prstGeom prst="rect">
            <a:avLst/>
          </a:prstGeom>
          <a:ln>
            <a:solidFill>
              <a:schemeClr val="accent1"/>
            </a:solidFill>
          </a:ln>
        </p:spPr>
      </p:pic>
      <p:sp>
        <p:nvSpPr>
          <p:cNvPr id="19" name="文本框 18">
            <a:extLst>
              <a:ext uri="{FF2B5EF4-FFF2-40B4-BE49-F238E27FC236}">
                <a16:creationId xmlns:a16="http://schemas.microsoft.com/office/drawing/2014/main" id="{15B94AA4-C319-A25B-B344-9A3D79FC1BBA}"/>
              </a:ext>
            </a:extLst>
          </p:cNvPr>
          <p:cNvSpPr txBox="1"/>
          <p:nvPr/>
        </p:nvSpPr>
        <p:spPr>
          <a:xfrm>
            <a:off x="8293099" y="2410260"/>
            <a:ext cx="3217756" cy="276999"/>
          </a:xfrm>
          <a:prstGeom prst="rect">
            <a:avLst/>
          </a:prstGeom>
          <a:noFill/>
        </p:spPr>
        <p:txBody>
          <a:bodyPr wrap="square" rtlCol="0" anchor="t">
            <a:spAutoFit/>
          </a:bodyPr>
          <a:lstStyle/>
          <a:p>
            <a:pPr algn="ct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氯霉素耐药基因</a:t>
            </a:r>
            <a:r>
              <a:rPr lang="en-US" altLang="zh-CN"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(cat)</a:t>
            </a: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缺失与亲本株</a:t>
            </a:r>
            <a:r>
              <a:rPr lang="en-US" altLang="zh-CN"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MIC</a:t>
            </a: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值</a:t>
            </a:r>
          </a:p>
        </p:txBody>
      </p:sp>
      <p:graphicFrame>
        <p:nvGraphicFramePr>
          <p:cNvPr id="20" name="表格 19">
            <a:extLst>
              <a:ext uri="{FF2B5EF4-FFF2-40B4-BE49-F238E27FC236}">
                <a16:creationId xmlns:a16="http://schemas.microsoft.com/office/drawing/2014/main" id="{B6D2E753-606E-41D5-E465-330000AF3D31}"/>
              </a:ext>
            </a:extLst>
          </p:cNvPr>
          <p:cNvGraphicFramePr/>
          <p:nvPr>
            <p:custDataLst>
              <p:tags r:id="rId1"/>
            </p:custDataLst>
          </p:nvPr>
        </p:nvGraphicFramePr>
        <p:xfrm>
          <a:off x="8017167" y="2665150"/>
          <a:ext cx="3779883" cy="2683364"/>
        </p:xfrm>
        <a:graphic>
          <a:graphicData uri="http://schemas.openxmlformats.org/drawingml/2006/table">
            <a:tbl>
              <a:tblPr firstRow="1" bandRow="1">
                <a:tableStyleId>{5940675A-B579-460E-94D1-54222C63F5DA}</a:tableStyleId>
              </a:tblPr>
              <a:tblGrid>
                <a:gridCol w="2899411">
                  <a:extLst>
                    <a:ext uri="{9D8B030D-6E8A-4147-A177-3AD203B41FA5}">
                      <a16:colId xmlns:a16="http://schemas.microsoft.com/office/drawing/2014/main" val="20000"/>
                    </a:ext>
                  </a:extLst>
                </a:gridCol>
                <a:gridCol w="257822">
                  <a:extLst>
                    <a:ext uri="{9D8B030D-6E8A-4147-A177-3AD203B41FA5}">
                      <a16:colId xmlns:a16="http://schemas.microsoft.com/office/drawing/2014/main" val="20001"/>
                    </a:ext>
                  </a:extLst>
                </a:gridCol>
                <a:gridCol w="622650">
                  <a:extLst>
                    <a:ext uri="{9D8B030D-6E8A-4147-A177-3AD203B41FA5}">
                      <a16:colId xmlns:a16="http://schemas.microsoft.com/office/drawing/2014/main" val="20002"/>
                    </a:ext>
                  </a:extLst>
                </a:gridCol>
              </a:tblGrid>
              <a:tr h="249768">
                <a:tc>
                  <a:txBody>
                    <a:bodyPr/>
                    <a:lstStyle/>
                    <a:p>
                      <a:pPr indent="0" algn="ctr">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Strain</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rowSpan="8">
                  <a:txBody>
                    <a:bodyPr/>
                    <a:lstStyle/>
                    <a:p>
                      <a:pPr indent="0">
                        <a:buNone/>
                      </a:pPr>
                      <a:r>
                        <a:rPr lang="en-US"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p>
                      <a:pPr indent="0">
                        <a:buNone/>
                      </a:pPr>
                      <a:r>
                        <a:rPr lang="en-US" altLang="zh-CN" sz="1200" b="1">
                          <a:solidFill>
                            <a:schemeClr val="bg1"/>
                          </a:solidFill>
                          <a:latin typeface="Times New Roman" panose="02020603050405020304" pitchFamily="18" charset="0"/>
                          <a:ea typeface="微软雅黑 Light" panose="020B0502040204020203" charset="-122"/>
                          <a:cs typeface="Times New Roman" panose="02020603050405020304" pitchFamily="18" charset="0"/>
                        </a:rPr>
                        <a:t> </a:t>
                      </a: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1200" b="1" dirty="0" err="1">
                          <a:solidFill>
                            <a:schemeClr val="bg1"/>
                          </a:solidFill>
                          <a:latin typeface="Times New Roman" panose="02020603050405020304" pitchFamily="18" charset="0"/>
                          <a:ea typeface="微软雅黑 Light" panose="020B0502040204020203" charset="-122"/>
                          <a:cs typeface="Times New Roman" panose="02020603050405020304" pitchFamily="18" charset="0"/>
                          <a:sym typeface="+mn-ea"/>
                        </a:rPr>
                        <a:t>μ</a:t>
                      </a:r>
                      <a:r>
                        <a:rPr lang="en-US" sz="1200" b="1" dirty="0" err="1">
                          <a:solidFill>
                            <a:schemeClr val="bg1"/>
                          </a:solidFill>
                          <a:latin typeface="Times New Roman" panose="02020603050405020304" pitchFamily="18" charset="0"/>
                          <a:ea typeface="微软雅黑 Light" panose="020B0502040204020203" charset="-122"/>
                          <a:cs typeface="Times New Roman" panose="02020603050405020304" pitchFamily="18" charset="0"/>
                        </a:rPr>
                        <a:t>g</a:t>
                      </a: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/mL</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204651">
                <a:tc>
                  <a:txBody>
                    <a:bodyPr/>
                    <a:lstStyle/>
                    <a:p>
                      <a:pPr indent="0">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RA-CH2</a:t>
                      </a:r>
                      <a:endParaRPr lang="en-US" altLang="en-US" sz="1200" b="1" dirty="0">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ltLang="en-US"/>
                    </a:p>
                  </a:txBody>
                  <a:tcPr>
                    <a:lnL w="12700" cap="flat" cmpd="sng" algn="ctr">
                      <a:solidFill>
                        <a:srgbClr val="080000"/>
                      </a:solidFill>
                      <a:prstDash val="solid"/>
                      <a:round/>
                      <a:headEnd type="none" w="med" len="med"/>
                      <a:tailEnd type="none" w="med" len="med"/>
                    </a:lnL>
                    <a:lnT w="12700" cap="flat" cmpd="sng" algn="ctr">
                      <a:solidFill>
                        <a:srgbClr val="080000"/>
                      </a:solidFill>
                      <a:prstDash val="solid"/>
                      <a:round/>
                      <a:headEnd type="none" w="med" len="med"/>
                      <a:tailEnd type="none" w="med" len="med"/>
                    </a:lnT>
                  </a:tcPr>
                </a:tc>
                <a:tc>
                  <a:txBody>
                    <a:bodyPr/>
                    <a:lstStyle/>
                    <a:p>
                      <a:pPr indent="0" algn="ctr">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64</a:t>
                      </a:r>
                      <a:endParaRPr lang="en-US" altLang="en-US" sz="1200" b="1" dirty="0">
                        <a:latin typeface="Times New Roman" panose="02020603050405020304" pitchFamily="18" charset="0"/>
                        <a:ea typeface="微软雅黑 Light" panose="020B0502040204020203" charset="-122"/>
                        <a:cs typeface="Times New Roman" panose="02020603050405020304" pitchFamily="18" charset="0"/>
                      </a:endParaRPr>
                    </a:p>
                  </a:txBody>
                  <a:tcPr marT="0" marB="0">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2320038765"/>
                  </a:ext>
                </a:extLst>
              </a:tr>
              <a:tr h="225974">
                <a:tc>
                  <a:txBody>
                    <a:bodyPr/>
                    <a:lstStyle/>
                    <a:p>
                      <a:pPr indent="0">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RA-CH2△1769</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vMerge="1">
                  <a:txBody>
                    <a:bodyPr/>
                    <a:lstStyle/>
                    <a:p>
                      <a:endParaRPr lang="zh-CN"/>
                    </a:p>
                  </a:txBody>
                  <a:tcPr marL="68580" marR="68580"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32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2"/>
                  </a:ext>
                </a:extLst>
              </a:tr>
              <a:tr h="567780">
                <a:tc>
                  <a:txBody>
                    <a:bodyPr/>
                    <a:lstStyle/>
                    <a:p>
                      <a:pPr indent="0">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RA-CH2△1772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ltLang="en-US"/>
                    </a:p>
                  </a:txBody>
                  <a:tcPr/>
                </a:tc>
                <a:tc>
                  <a:txBody>
                    <a:bodyPr/>
                    <a:lstStyle/>
                    <a:p>
                      <a:pPr indent="0" algn="ctr">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32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377437753"/>
                  </a:ext>
                </a:extLst>
              </a:tr>
              <a:tr h="324848">
                <a:tc>
                  <a:txBody>
                    <a:bodyPr/>
                    <a:lstStyle/>
                    <a:p>
                      <a:pPr indent="0">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RA-CH2△1769△1772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vMerge="1">
                  <a:txBody>
                    <a:bodyPr/>
                    <a:lstStyle/>
                    <a:p>
                      <a:endParaRPr lang="zh-CN"/>
                    </a:p>
                  </a:txBody>
                  <a:tcPr marL="68580" marR="68580"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4</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4"/>
                  </a:ext>
                </a:extLst>
              </a:tr>
              <a:tr h="679586">
                <a:tc>
                  <a:txBody>
                    <a:bodyPr/>
                    <a:lstStyle/>
                    <a:p>
                      <a:pPr indent="0">
                        <a:buNone/>
                      </a:pPr>
                      <a:endParaRPr lang="en-US" sz="1200" b="1" dirty="0">
                        <a:latin typeface="Times New Roman" panose="02020603050405020304" pitchFamily="18" charset="0"/>
                        <a:ea typeface="微软雅黑 Light" panose="020B0502040204020203" charset="-122"/>
                        <a:cs typeface="Times New Roman" panose="02020603050405020304" pitchFamily="18" charset="0"/>
                      </a:endParaRPr>
                    </a:p>
                    <a:p>
                      <a:pPr indent="0">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RA-ATCC1184(pLMF02)</a:t>
                      </a: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ltLang="en-US"/>
                    </a:p>
                  </a:txBody>
                  <a:tcPr/>
                </a:tc>
                <a:tc>
                  <a:txBody>
                    <a:bodyPr/>
                    <a:lstStyle/>
                    <a:p>
                      <a:pPr indent="0" algn="ctr">
                        <a:buNone/>
                      </a:pPr>
                      <a:endParaRPr lang="en-US" sz="1200" b="1" dirty="0">
                        <a:latin typeface="Times New Roman" panose="02020603050405020304" pitchFamily="18" charset="0"/>
                        <a:ea typeface="微软雅黑 Light" panose="020B0502040204020203" charset="-122"/>
                        <a:cs typeface="Times New Roman" panose="02020603050405020304" pitchFamily="18" charset="0"/>
                      </a:endParaRPr>
                    </a:p>
                    <a:p>
                      <a:pPr indent="0" algn="ctr">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3164349755"/>
                  </a:ext>
                </a:extLst>
              </a:tr>
              <a:tr h="213043">
                <a:tc>
                  <a:txBody>
                    <a:bodyPr/>
                    <a:lstStyle/>
                    <a:p>
                      <a:pPr indent="0">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RA-ATCC1184(pLMF02::1769)</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vMerge="1">
                  <a:txBody>
                    <a:bodyPr/>
                    <a:lstStyle/>
                    <a:p>
                      <a:endParaRPr lang="zh-CN"/>
                    </a:p>
                  </a:txBody>
                  <a:tcPr marL="68580" marR="68580" marT="0" marB="0">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rPr>
                        <a:t>32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6"/>
                  </a:ext>
                </a:extLst>
              </a:tr>
              <a:tr h="217714">
                <a:tc>
                  <a:txBody>
                    <a:bodyPr/>
                    <a:lstStyle/>
                    <a:p>
                      <a:pPr indent="0">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RA-ATCC1184(pLMF02::H79A)</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zh-CN" altLang="en-US"/>
                    </a:p>
                  </a:txBody>
                  <a:tcPr/>
                </a:tc>
                <a:tc>
                  <a:txBody>
                    <a:bodyPr/>
                    <a:lstStyle/>
                    <a:p>
                      <a:pPr indent="0" algn="ctr">
                        <a:buNone/>
                      </a:pPr>
                      <a:r>
                        <a:rPr lang="en-US" sz="1200" b="1" dirty="0">
                          <a:latin typeface="Times New Roman" panose="02020603050405020304" pitchFamily="18" charset="0"/>
                          <a:ea typeface="微软雅黑 Light" panose="020B0502040204020203" charset="-122"/>
                          <a:cs typeface="Times New Roman" panose="02020603050405020304" pitchFamily="18" charset="0"/>
                        </a:rPr>
                        <a:t>＜2</a:t>
                      </a:r>
                      <a:endParaRPr lang="en-US" altLang="en-US" sz="1200" b="1" dirty="0">
                        <a:solidFill>
                          <a:schemeClr val="bg1"/>
                        </a:solidFill>
                        <a:latin typeface="Times New Roman" panose="02020603050405020304" pitchFamily="18" charset="0"/>
                        <a:ea typeface="微软雅黑 Light" panose="020B0502040204020203" charset="-122"/>
                        <a:cs typeface="Times New Roman" panose="02020603050405020304" pitchFamily="18" charset="0"/>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412706868"/>
                  </a:ext>
                </a:extLst>
              </a:tr>
            </a:tbl>
          </a:graphicData>
        </a:graphic>
      </p:graphicFrame>
      <p:pic>
        <p:nvPicPr>
          <p:cNvPr id="3" name="图片 2">
            <a:extLst>
              <a:ext uri="{FF2B5EF4-FFF2-40B4-BE49-F238E27FC236}">
                <a16:creationId xmlns:a16="http://schemas.microsoft.com/office/drawing/2014/main" id="{D62B5F5B-8C3D-76D7-77E4-1ACCBB713CB8}"/>
              </a:ext>
            </a:extLst>
          </p:cNvPr>
          <p:cNvPicPr>
            <a:picLocks noChangeAspect="1"/>
          </p:cNvPicPr>
          <p:nvPr/>
        </p:nvPicPr>
        <p:blipFill>
          <a:blip r:embed="rId8"/>
          <a:stretch>
            <a:fillRect/>
          </a:stretch>
        </p:blipFill>
        <p:spPr>
          <a:xfrm>
            <a:off x="5786046" y="960301"/>
            <a:ext cx="2151386" cy="4591145"/>
          </a:xfrm>
          <a:prstGeom prst="rect">
            <a:avLst/>
          </a:prstGeom>
          <a:ln>
            <a:solidFill>
              <a:schemeClr val="accent1"/>
            </a:solidFill>
          </a:ln>
        </p:spPr>
      </p:pic>
      <p:sp>
        <p:nvSpPr>
          <p:cNvPr id="6" name="文本框 1">
            <a:extLst>
              <a:ext uri="{FF2B5EF4-FFF2-40B4-BE49-F238E27FC236}">
                <a16:creationId xmlns:a16="http://schemas.microsoft.com/office/drawing/2014/main" id="{DBFE0E32-425C-DDE7-DC1F-28CBD86C5CE2}"/>
              </a:ext>
            </a:extLst>
          </p:cNvPr>
          <p:cNvSpPr txBox="1"/>
          <p:nvPr/>
        </p:nvSpPr>
        <p:spPr>
          <a:xfrm>
            <a:off x="5660827" y="5539392"/>
            <a:ext cx="6203660" cy="523220"/>
          </a:xfrm>
          <a:prstGeom prst="rect">
            <a:avLst/>
          </a:prstGeom>
          <a:solidFill>
            <a:schemeClr val="bg1"/>
          </a:solidFill>
        </p:spPr>
        <p:txBody>
          <a:bodyPr wrap="square" rtlCol="0" anchor="t">
            <a:spAutoFit/>
          </a:bodyPr>
          <a:lstStyle/>
          <a:p>
            <a:pPr algn="l"/>
            <a:r>
              <a:rPr lang="en-US" altLang="zh-CN" sz="140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RA-CH2 </a:t>
            </a:r>
            <a:r>
              <a:rPr lang="zh-CN" altLang="en-US" sz="140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的</a:t>
            </a:r>
            <a:r>
              <a:rPr lang="zh-CN" altLang="en-US" sz="140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染色体</a:t>
            </a:r>
            <a:r>
              <a:rPr lang="en-US" altLang="zh-CN" sz="14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CAT</a:t>
            </a:r>
            <a:r>
              <a:rPr lang="zh-CN" altLang="en-US" sz="14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为双拷贝（</a:t>
            </a:r>
            <a:r>
              <a:rPr lang="en-US" altLang="zh-CN" sz="1400" dirty="0">
                <a:solidFill>
                  <a:srgbClr val="FF0000"/>
                </a:solidFill>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 1769</a:t>
            </a:r>
            <a:r>
              <a:rPr lang="zh-CN" altLang="zh-CN" sz="1400" dirty="0">
                <a:solidFill>
                  <a:srgbClr val="FF0000"/>
                </a:solidFill>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和</a:t>
            </a:r>
            <a:r>
              <a:rPr lang="en-US" altLang="zh-CN" sz="1400" dirty="0">
                <a:solidFill>
                  <a:srgbClr val="FF0000"/>
                </a:solidFill>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1772, 627bp </a:t>
            </a:r>
            <a:r>
              <a:rPr lang="zh-CN" altLang="en-US" sz="14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a:t>
            </a:r>
            <a:r>
              <a:rPr lang="zh-CN" altLang="en-US" sz="140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蛋白同源性分析</a:t>
            </a:r>
            <a:r>
              <a:rPr lang="zh-CN" altLang="en-US" sz="14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a:t>
            </a:r>
            <a:r>
              <a:rPr lang="zh-CN" altLang="en-US" sz="140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为</a:t>
            </a:r>
            <a:r>
              <a:rPr lang="en-US" altLang="zh-CN" sz="140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B3</a:t>
            </a:r>
            <a:r>
              <a:rPr lang="zh-CN" altLang="en-US" sz="140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型氯霉素乙酰转移酶</a:t>
            </a:r>
            <a:r>
              <a:rPr lang="zh-CN" altLang="en-US" sz="140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a:t>
            </a:r>
            <a:r>
              <a:rPr lang="en-US" altLang="zh-CN" sz="1400" b="1" dirty="0">
                <a:solidFill>
                  <a:srgbClr val="C00000"/>
                </a:solidFill>
                <a:latin typeface="微软雅黑 Light" panose="020B0502040204020203" pitchFamily="34" charset="-122"/>
                <a:ea typeface="微软雅黑 Light" panose="020B0502040204020203" pitchFamily="34" charset="-122"/>
                <a:sym typeface="+mn-ea"/>
              </a:rPr>
              <a:t>79</a:t>
            </a:r>
            <a:r>
              <a:rPr lang="zh-CN" altLang="en-US" sz="1400" b="1" dirty="0">
                <a:solidFill>
                  <a:srgbClr val="C00000"/>
                </a:solidFill>
                <a:latin typeface="微软雅黑 Light" panose="020B0502040204020203" pitchFamily="34" charset="-122"/>
                <a:ea typeface="微软雅黑 Light" panose="020B0502040204020203" pitchFamily="34" charset="-122"/>
                <a:sym typeface="+mn-ea"/>
              </a:rPr>
              <a:t>位</a:t>
            </a:r>
            <a:r>
              <a:rPr lang="zh-CN" altLang="en-US" sz="1400" b="1" i="0" dirty="0">
                <a:solidFill>
                  <a:srgbClr val="C00000"/>
                </a:solidFill>
                <a:effectLst/>
                <a:highlight>
                  <a:srgbClr val="FFFFFF"/>
                </a:highlight>
                <a:latin typeface="微软雅黑 Light" panose="020B0502040204020203" pitchFamily="34" charset="-122"/>
                <a:ea typeface="微软雅黑 Light" panose="020B0502040204020203" pitchFamily="34" charset="-122"/>
              </a:rPr>
              <a:t>组氨酸</a:t>
            </a:r>
            <a:r>
              <a:rPr lang="en-US" altLang="zh-CN" sz="1400" b="1" dirty="0">
                <a:solidFill>
                  <a:srgbClr val="C00000"/>
                </a:solidFill>
                <a:latin typeface="微软雅黑 Light" panose="020B0502040204020203" pitchFamily="34" charset="-122"/>
                <a:ea typeface="微软雅黑 Light" panose="020B0502040204020203" pitchFamily="34" charset="-122"/>
                <a:sym typeface="+mn-ea"/>
              </a:rPr>
              <a:t>His</a:t>
            </a:r>
            <a:r>
              <a:rPr lang="zh-CN" altLang="en-US" sz="1400" b="1" dirty="0">
                <a:solidFill>
                  <a:srgbClr val="C00000"/>
                </a:solidFill>
                <a:latin typeface="微软雅黑 Light" panose="020B0502040204020203" pitchFamily="34" charset="-122"/>
                <a:ea typeface="微软雅黑 Light" panose="020B0502040204020203" pitchFamily="34" charset="-122"/>
                <a:sym typeface="+mn-ea"/>
              </a:rPr>
              <a:t>主要催化位点</a:t>
            </a:r>
            <a:endParaRPr lang="zh-CN" altLang="en-US" sz="1050" b="1" dirty="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17" name="矩形 16"/>
          <p:cNvSpPr/>
          <p:nvPr/>
        </p:nvSpPr>
        <p:spPr>
          <a:xfrm>
            <a:off x="6582228" y="4229580"/>
            <a:ext cx="857927" cy="246221"/>
          </a:xfrm>
          <a:prstGeom prst="rect">
            <a:avLst/>
          </a:prstGeom>
        </p:spPr>
        <p:txBody>
          <a:bodyPr wrap="none">
            <a:spAutoFit/>
          </a:bodyPr>
          <a:lstStyle/>
          <a:p>
            <a:r>
              <a:rPr lang="zh-CN" altLang="zh-CN" sz="1000" dirty="0">
                <a:solidFill>
                  <a:srgbClr val="FF0000"/>
                </a:solidFill>
                <a:highlight>
                  <a:srgbClr val="FFFF00"/>
                </a:highlight>
                <a:latin typeface="Times New Roman" panose="02020603050405020304" pitchFamily="18" charset="0"/>
                <a:ea typeface="黑体" panose="02010609060101010101" pitchFamily="49" charset="-122"/>
                <a:cs typeface="Times New Roman" panose="02020603050405020304" pitchFamily="18" charset="0"/>
              </a:rPr>
              <a:t> </a:t>
            </a:r>
            <a:r>
              <a:rPr lang="en-US" altLang="zh-CN" sz="1000" dirty="0">
                <a:solidFill>
                  <a:srgbClr val="FF0000"/>
                </a:solidFill>
                <a:highlight>
                  <a:srgbClr val="FFFF00"/>
                </a:highlight>
                <a:latin typeface="Times New Roman" panose="02020603050405020304" pitchFamily="18" charset="0"/>
                <a:ea typeface="黑体" panose="02010609060101010101" pitchFamily="49" charset="-122"/>
                <a:cs typeface="Times New Roman" panose="02020603050405020304" pitchFamily="18" charset="0"/>
              </a:rPr>
              <a:t>1769</a:t>
            </a:r>
            <a:r>
              <a:rPr lang="zh-CN" altLang="zh-CN" sz="1000" dirty="0">
                <a:solidFill>
                  <a:srgbClr val="FF0000"/>
                </a:solidFill>
                <a:highlight>
                  <a:srgbClr val="FFFF00"/>
                </a:highlight>
                <a:latin typeface="Times New Roman" panose="02020603050405020304" pitchFamily="18" charset="0"/>
                <a:ea typeface="黑体" panose="02010609060101010101" pitchFamily="49" charset="-122"/>
                <a:cs typeface="Times New Roman" panose="02020603050405020304" pitchFamily="18" charset="0"/>
              </a:rPr>
              <a:t>和</a:t>
            </a:r>
            <a:r>
              <a:rPr lang="en-US" altLang="zh-CN" sz="1000" dirty="0">
                <a:solidFill>
                  <a:srgbClr val="FF0000"/>
                </a:solidFill>
                <a:highlight>
                  <a:srgbClr val="FFFF00"/>
                </a:highlight>
                <a:latin typeface="Times New Roman" panose="02020603050405020304" pitchFamily="18" charset="0"/>
                <a:ea typeface="黑体" panose="02010609060101010101" pitchFamily="49" charset="-122"/>
                <a:cs typeface="Times New Roman" panose="02020603050405020304" pitchFamily="18" charset="0"/>
              </a:rPr>
              <a:t>1772</a:t>
            </a:r>
            <a:endParaRPr lang="zh-CN" altLang="en-US" sz="1000" dirty="0">
              <a:solidFill>
                <a:srgbClr val="FF0000"/>
              </a:solidFill>
              <a:highlight>
                <a:srgbClr val="FFFF00"/>
              </a:highligh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矩形 10"/>
          <p:cNvSpPr/>
          <p:nvPr/>
        </p:nvSpPr>
        <p:spPr bwMode="auto">
          <a:xfrm>
            <a:off x="5845435" y="4207536"/>
            <a:ext cx="407267" cy="246222"/>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a:extLst>
              <a:ext uri="{FF2B5EF4-FFF2-40B4-BE49-F238E27FC236}">
                <a16:creationId xmlns:a16="http://schemas.microsoft.com/office/drawing/2014/main" id="{5001FEE8-E4F5-17DF-7EDB-990A2CC3AC25}"/>
              </a:ext>
            </a:extLst>
          </p:cNvPr>
          <p:cNvSpPr/>
          <p:nvPr/>
        </p:nvSpPr>
        <p:spPr bwMode="auto">
          <a:xfrm>
            <a:off x="1070235" y="4801828"/>
            <a:ext cx="407267" cy="246222"/>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5">
            <a:extLst>
              <a:ext uri="{FF2B5EF4-FFF2-40B4-BE49-F238E27FC236}">
                <a16:creationId xmlns:a16="http://schemas.microsoft.com/office/drawing/2014/main" id="{8E137476-3E7A-8EAE-138F-A1553CA36B93}"/>
              </a:ext>
            </a:extLst>
          </p:cNvPr>
          <p:cNvSpPr/>
          <p:nvPr/>
        </p:nvSpPr>
        <p:spPr bwMode="auto">
          <a:xfrm>
            <a:off x="2147921" y="4330647"/>
            <a:ext cx="407267" cy="246222"/>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6">
            <a:extLst>
              <a:ext uri="{FF2B5EF4-FFF2-40B4-BE49-F238E27FC236}">
                <a16:creationId xmlns:a16="http://schemas.microsoft.com/office/drawing/2014/main" id="{1E2B84D7-DEFC-1524-F6A4-093C17F77FB8}"/>
              </a:ext>
            </a:extLst>
          </p:cNvPr>
          <p:cNvSpPr/>
          <p:nvPr/>
        </p:nvSpPr>
        <p:spPr bwMode="auto">
          <a:xfrm>
            <a:off x="1385933" y="4092775"/>
            <a:ext cx="529421" cy="387814"/>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文本框 1">
            <a:extLst>
              <a:ext uri="{FF2B5EF4-FFF2-40B4-BE49-F238E27FC236}">
                <a16:creationId xmlns:a16="http://schemas.microsoft.com/office/drawing/2014/main" id="{E89019AD-F05C-9A9C-D1E9-2E2EC81F1DAC}"/>
              </a:ext>
            </a:extLst>
          </p:cNvPr>
          <p:cNvSpPr txBox="1"/>
          <p:nvPr/>
        </p:nvSpPr>
        <p:spPr>
          <a:xfrm>
            <a:off x="327513" y="5749501"/>
            <a:ext cx="5074835" cy="253916"/>
          </a:xfrm>
          <a:prstGeom prst="rect">
            <a:avLst/>
          </a:prstGeom>
          <a:solidFill>
            <a:schemeClr val="bg1"/>
          </a:solidFill>
        </p:spPr>
        <p:txBody>
          <a:bodyPr wrap="square" rtlCol="0" anchor="t">
            <a:spAutoFit/>
          </a:bodyPr>
          <a:lstStyle/>
          <a:p>
            <a:pPr algn="ctr"/>
            <a:r>
              <a:rPr lang="en-US" altLang="zh-CN" sz="105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RA </a:t>
            </a:r>
            <a:r>
              <a:rPr lang="zh-CN" altLang="en-US" sz="105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的</a:t>
            </a:r>
            <a:r>
              <a:rPr lang="en-US" altLang="zh-CN" sz="105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CAT</a:t>
            </a:r>
            <a:r>
              <a:rPr lang="zh-CN" altLang="en-US" sz="105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为双拷贝（</a:t>
            </a:r>
            <a:r>
              <a:rPr lang="en-US" altLang="zh-CN" sz="1050" dirty="0">
                <a:solidFill>
                  <a:srgbClr val="002060"/>
                </a:solidFill>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 630bp</a:t>
            </a:r>
            <a:r>
              <a:rPr lang="zh-CN" altLang="en-US" sz="1050" dirty="0">
                <a:solidFill>
                  <a:srgbClr val="002060"/>
                </a:solidFill>
                <a:latin typeface="微软雅黑 Light" panose="020B0502040204020203" pitchFamily="34" charset="-122"/>
                <a:ea typeface="微软雅黑 Light" panose="020B0502040204020203" pitchFamily="34" charset="-122"/>
                <a:cs typeface="华文中宋" panose="02010600040101010101" charset="-122"/>
                <a:sym typeface="+mn-ea"/>
              </a:rPr>
              <a:t>）蛋白同源性分析</a:t>
            </a:r>
            <a:r>
              <a:rPr lang="zh-CN" altLang="en-US" sz="1050"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a:t>
            </a:r>
            <a:r>
              <a:rPr lang="zh-CN" altLang="en-US" sz="105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为</a:t>
            </a:r>
            <a:r>
              <a:rPr lang="en-US" altLang="zh-CN" sz="105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B</a:t>
            </a:r>
            <a:r>
              <a:rPr lang="zh-CN" altLang="en-US" sz="1050" b="1" dirty="0">
                <a:solidFill>
                  <a:srgbClr val="C00000"/>
                </a:solidFill>
                <a:latin typeface="微软雅黑 Light" panose="020B0502040204020203" pitchFamily="34" charset="-122"/>
                <a:ea typeface="微软雅黑 Light" panose="020B0502040204020203" pitchFamily="34" charset="-122"/>
                <a:cs typeface="华文中宋" panose="02010600040101010101" charset="-122"/>
                <a:sym typeface="+mn-ea"/>
              </a:rPr>
              <a:t>型氯霉素乙酰转移酶</a:t>
            </a:r>
            <a:endParaRPr lang="zh-CN" altLang="en-US" sz="700" b="1" dirty="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a:extLst>
              <a:ext uri="{FF2B5EF4-FFF2-40B4-BE49-F238E27FC236}">
                <a16:creationId xmlns:a16="http://schemas.microsoft.com/office/drawing/2014/main" id="{206ABB0F-4EAA-3A4D-BBC6-B4EA1D3156B8}"/>
              </a:ext>
            </a:extLst>
          </p:cNvPr>
          <p:cNvSpPr txBox="1"/>
          <p:nvPr/>
        </p:nvSpPr>
        <p:spPr>
          <a:xfrm>
            <a:off x="-43180" y="6312403"/>
            <a:ext cx="6295882" cy="461665"/>
          </a:xfrm>
          <a:prstGeom prst="rect">
            <a:avLst/>
          </a:prstGeom>
          <a:noFill/>
        </p:spPr>
        <p:txBody>
          <a:bodyPr wrap="square">
            <a:spAutoFit/>
          </a:bodyPr>
          <a:lstStyle/>
          <a:p>
            <a:pPr indent="127000" algn="just"/>
            <a:r>
              <a:rPr lang="en-US" alt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36] </a:t>
            </a:r>
            <a:r>
              <a:rPr lang="en-US" altLang="zh-CN" sz="1200" dirty="0">
                <a:effectLst/>
                <a:latin typeface="Times New Roman" panose="02020603050405020304" pitchFamily="18" charset="0"/>
              </a:rPr>
              <a:t>Yen-Ping Chen…Hsiang-Jung </a:t>
            </a:r>
            <a:r>
              <a:rPr lang="en-US" altLang="zh-CN" sz="1200" dirty="0" err="1">
                <a:effectLst/>
                <a:latin typeface="Times New Roman" panose="02020603050405020304" pitchFamily="18" charset="0"/>
              </a:rPr>
              <a:t>Tsail</a:t>
            </a:r>
            <a:r>
              <a:rPr lang="en-US" altLang="zh-CN" sz="1200" dirty="0">
                <a:effectLst/>
                <a:latin typeface="Times New Roman" panose="02020603050405020304" pitchFamily="18" charset="0"/>
              </a:rPr>
              <a:t>*</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Avian Pathology, </a:t>
            </a:r>
            <a:r>
              <a:rPr lang="en-US" altLang="zh-CN" sz="12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2010</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39(5): 333-338</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（台湾</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地区</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127000" algn="just"/>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[46] Huang Li….</a:t>
            </a:r>
            <a:r>
              <a:rPr lang="en-US" altLang="zh-CN" sz="1200" kern="100" dirty="0" err="1">
                <a:effectLst/>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Zhu*.Frontiers in Microbiology, </a:t>
            </a:r>
            <a:r>
              <a:rPr lang="en-US" altLang="zh-CN" sz="12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2017</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8: 297</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大陆</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5" name="文本框 14">
            <a:extLst>
              <a:ext uri="{FF2B5EF4-FFF2-40B4-BE49-F238E27FC236}">
                <a16:creationId xmlns:a16="http://schemas.microsoft.com/office/drawing/2014/main" id="{FCEFDD9B-3C68-561E-9C88-B272D87EF39B}"/>
              </a:ext>
            </a:extLst>
          </p:cNvPr>
          <p:cNvSpPr txBox="1"/>
          <p:nvPr/>
        </p:nvSpPr>
        <p:spPr>
          <a:xfrm>
            <a:off x="2693526" y="2618687"/>
            <a:ext cx="2674977" cy="400110"/>
          </a:xfrm>
          <a:prstGeom prst="rect">
            <a:avLst/>
          </a:prstGeom>
          <a:noFill/>
        </p:spPr>
        <p:txBody>
          <a:bodyPr wrap="square">
            <a:spAutoFit/>
          </a:bodyPr>
          <a:lstStyle/>
          <a:p>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Cat</a:t>
            </a:r>
            <a:r>
              <a:rPr lang="zh-CN"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介导氯霉素耐药</a:t>
            </a:r>
            <a:endPar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51486156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38913"/>
          <p:cNvGrpSpPr/>
          <p:nvPr/>
        </p:nvGrpSpPr>
        <p:grpSpPr>
          <a:xfrm>
            <a:off x="812800" y="838201"/>
            <a:ext cx="7916333" cy="4994275"/>
            <a:chOff x="720" y="839"/>
            <a:chExt cx="3740" cy="3146"/>
          </a:xfrm>
        </p:grpSpPr>
        <p:sp>
          <p:nvSpPr>
            <p:cNvPr id="38915" name="任意多边形 38914"/>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C0">
                <a:alpha val="100000"/>
              </a:srgbClr>
            </a:solidFill>
            <a:ln w="0">
              <a:noFill/>
            </a:ln>
          </p:spPr>
          <p:txBody>
            <a:bodyPr/>
            <a:lstStyle/>
            <a:p>
              <a:endParaRPr lang="zh-CN" altLang="en-US"/>
            </a:p>
          </p:txBody>
        </p:sp>
        <p:sp>
          <p:nvSpPr>
            <p:cNvPr id="38916" name="任意多边形 38915"/>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rgbClr val="C0C0C0">
                <a:alpha val="100000"/>
              </a:srgbClr>
            </a:solidFill>
            <a:ln w="6350">
              <a:noFill/>
            </a:ln>
          </p:spPr>
          <p:txBody>
            <a:bodyPr/>
            <a:lstStyle/>
            <a:p>
              <a:endParaRPr lang="zh-CN" altLang="en-US"/>
            </a:p>
          </p:txBody>
        </p:sp>
        <p:sp>
          <p:nvSpPr>
            <p:cNvPr id="38917" name="任意多边形 38916"/>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C0">
                <a:alpha val="100000"/>
              </a:srgbClr>
            </a:solidFill>
            <a:ln w="0">
              <a:noFill/>
            </a:ln>
          </p:spPr>
          <p:txBody>
            <a:bodyPr/>
            <a:lstStyle/>
            <a:p>
              <a:endParaRPr lang="zh-CN" altLang="en-US"/>
            </a:p>
          </p:txBody>
        </p:sp>
        <p:sp>
          <p:nvSpPr>
            <p:cNvPr id="38918" name="任意多边形 38917"/>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rgbClr val="C0C0C0">
                <a:alpha val="100000"/>
              </a:srgbClr>
            </a:solidFill>
            <a:ln w="6350">
              <a:noFill/>
            </a:ln>
          </p:spPr>
          <p:txBody>
            <a:bodyPr/>
            <a:lstStyle/>
            <a:p>
              <a:endParaRPr lang="zh-CN" altLang="en-US"/>
            </a:p>
          </p:txBody>
        </p:sp>
        <p:sp>
          <p:nvSpPr>
            <p:cNvPr id="38919" name="任意多边形 38918"/>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C0C0">
                <a:alpha val="100000"/>
              </a:srgbClr>
            </a:solidFill>
            <a:ln w="0">
              <a:noFill/>
            </a:ln>
          </p:spPr>
          <p:txBody>
            <a:bodyPr/>
            <a:lstStyle/>
            <a:p>
              <a:endParaRPr lang="zh-CN" altLang="en-US"/>
            </a:p>
          </p:txBody>
        </p:sp>
        <p:sp>
          <p:nvSpPr>
            <p:cNvPr id="38920" name="任意多边形 38919"/>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rgbClr val="C0C0C0">
                <a:alpha val="100000"/>
              </a:srgbClr>
            </a:solidFill>
            <a:ln w="6350">
              <a:noFill/>
            </a:ln>
          </p:spPr>
          <p:txBody>
            <a:bodyPr/>
            <a:lstStyle/>
            <a:p>
              <a:endParaRPr lang="zh-CN" altLang="en-US"/>
            </a:p>
          </p:txBody>
        </p:sp>
        <p:sp>
          <p:nvSpPr>
            <p:cNvPr id="38921" name="任意多边形 38920"/>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C0">
                <a:alpha val="100000"/>
              </a:srgbClr>
            </a:solidFill>
            <a:ln w="0">
              <a:noFill/>
            </a:ln>
          </p:spPr>
          <p:txBody>
            <a:bodyPr/>
            <a:lstStyle/>
            <a:p>
              <a:endParaRPr lang="zh-CN" altLang="en-US"/>
            </a:p>
          </p:txBody>
        </p:sp>
        <p:sp>
          <p:nvSpPr>
            <p:cNvPr id="38922" name="任意多边形 38921"/>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C0C0">
                <a:alpha val="100000"/>
              </a:srgbClr>
            </a:solidFill>
            <a:ln w="6350">
              <a:noFill/>
            </a:ln>
          </p:spPr>
          <p:txBody>
            <a:bodyPr/>
            <a:lstStyle/>
            <a:p>
              <a:endParaRPr lang="zh-CN" altLang="en-US"/>
            </a:p>
          </p:txBody>
        </p:sp>
        <p:sp>
          <p:nvSpPr>
            <p:cNvPr id="38923" name="任意多边形 38922"/>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C0">
                <a:alpha val="100000"/>
              </a:srgbClr>
            </a:solidFill>
            <a:ln w="0">
              <a:noFill/>
            </a:ln>
          </p:spPr>
          <p:txBody>
            <a:bodyPr/>
            <a:lstStyle/>
            <a:p>
              <a:endParaRPr lang="zh-CN" altLang="en-US"/>
            </a:p>
          </p:txBody>
        </p:sp>
        <p:sp>
          <p:nvSpPr>
            <p:cNvPr id="38924" name="任意多边形 38923"/>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rgbClr val="C0C0C0">
                <a:alpha val="100000"/>
              </a:srgbClr>
            </a:solidFill>
            <a:ln w="6350">
              <a:noFill/>
            </a:ln>
          </p:spPr>
          <p:txBody>
            <a:bodyPr/>
            <a:lstStyle/>
            <a:p>
              <a:endParaRPr lang="zh-CN" altLang="en-US"/>
            </a:p>
          </p:txBody>
        </p:sp>
        <p:sp>
          <p:nvSpPr>
            <p:cNvPr id="38925" name="任意多边形 38924"/>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C0">
                <a:alpha val="100000"/>
              </a:srgbClr>
            </a:solidFill>
            <a:ln w="0">
              <a:noFill/>
            </a:ln>
          </p:spPr>
          <p:txBody>
            <a:bodyPr/>
            <a:lstStyle/>
            <a:p>
              <a:endParaRPr lang="zh-CN" altLang="en-US"/>
            </a:p>
          </p:txBody>
        </p:sp>
        <p:sp>
          <p:nvSpPr>
            <p:cNvPr id="38926" name="任意多边形 38925"/>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C0C0">
                <a:alpha val="100000"/>
              </a:srgbClr>
            </a:solidFill>
            <a:ln w="6350">
              <a:noFill/>
            </a:ln>
          </p:spPr>
          <p:txBody>
            <a:bodyPr/>
            <a:lstStyle/>
            <a:p>
              <a:endParaRPr lang="zh-CN" altLang="en-US"/>
            </a:p>
          </p:txBody>
        </p:sp>
        <p:sp>
          <p:nvSpPr>
            <p:cNvPr id="38927" name="任意多边形 38926"/>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C0">
                <a:alpha val="100000"/>
              </a:srgbClr>
            </a:solidFill>
            <a:ln w="0">
              <a:noFill/>
            </a:ln>
          </p:spPr>
          <p:txBody>
            <a:bodyPr/>
            <a:lstStyle/>
            <a:p>
              <a:endParaRPr lang="zh-CN" altLang="en-US"/>
            </a:p>
          </p:txBody>
        </p:sp>
        <p:sp>
          <p:nvSpPr>
            <p:cNvPr id="38928" name="任意多边形 38927"/>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C0C0">
                <a:alpha val="100000"/>
              </a:srgbClr>
            </a:solidFill>
            <a:ln w="6350">
              <a:noFill/>
            </a:ln>
          </p:spPr>
          <p:txBody>
            <a:bodyPr/>
            <a:lstStyle/>
            <a:p>
              <a:endParaRPr lang="zh-CN" altLang="en-US"/>
            </a:p>
          </p:txBody>
        </p:sp>
        <p:sp>
          <p:nvSpPr>
            <p:cNvPr id="38929" name="任意多边形 38928"/>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C0">
                <a:alpha val="100000"/>
              </a:srgbClr>
            </a:solidFill>
            <a:ln w="0">
              <a:noFill/>
            </a:ln>
          </p:spPr>
          <p:txBody>
            <a:bodyPr/>
            <a:lstStyle/>
            <a:p>
              <a:endParaRPr lang="zh-CN" altLang="en-US"/>
            </a:p>
          </p:txBody>
        </p:sp>
        <p:sp>
          <p:nvSpPr>
            <p:cNvPr id="38930" name="任意多边形 38929"/>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C0C0">
                <a:alpha val="100000"/>
              </a:srgbClr>
            </a:solidFill>
            <a:ln w="6350">
              <a:noFill/>
            </a:ln>
          </p:spPr>
          <p:txBody>
            <a:bodyPr/>
            <a:lstStyle/>
            <a:p>
              <a:endParaRPr lang="zh-CN" altLang="en-US"/>
            </a:p>
          </p:txBody>
        </p:sp>
        <p:sp>
          <p:nvSpPr>
            <p:cNvPr id="38931" name="任意多边形 38930"/>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C0">
                <a:alpha val="100000"/>
              </a:srgbClr>
            </a:solidFill>
            <a:ln w="0">
              <a:noFill/>
            </a:ln>
          </p:spPr>
          <p:txBody>
            <a:bodyPr/>
            <a:lstStyle/>
            <a:p>
              <a:endParaRPr lang="zh-CN" altLang="en-US"/>
            </a:p>
          </p:txBody>
        </p:sp>
        <p:sp>
          <p:nvSpPr>
            <p:cNvPr id="38932" name="任意多边形 38931"/>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C0C0">
                <a:alpha val="100000"/>
              </a:srgbClr>
            </a:solidFill>
            <a:ln w="6350">
              <a:noFill/>
            </a:ln>
          </p:spPr>
          <p:txBody>
            <a:bodyPr/>
            <a:lstStyle/>
            <a:p>
              <a:endParaRPr lang="zh-CN" altLang="en-US"/>
            </a:p>
          </p:txBody>
        </p:sp>
        <p:sp>
          <p:nvSpPr>
            <p:cNvPr id="38933" name="任意多边形 38932"/>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C0">
                <a:alpha val="100000"/>
              </a:srgbClr>
            </a:solidFill>
            <a:ln w="0">
              <a:noFill/>
            </a:ln>
          </p:spPr>
          <p:txBody>
            <a:bodyPr/>
            <a:lstStyle/>
            <a:p>
              <a:endParaRPr lang="zh-CN" altLang="en-US"/>
            </a:p>
          </p:txBody>
        </p:sp>
        <p:sp>
          <p:nvSpPr>
            <p:cNvPr id="38934" name="任意多边形 38933"/>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C0">
                <a:alpha val="100000"/>
              </a:srgbClr>
            </a:solidFill>
            <a:ln w="6350">
              <a:noFill/>
            </a:ln>
          </p:spPr>
          <p:txBody>
            <a:bodyPr/>
            <a:lstStyle/>
            <a:p>
              <a:endParaRPr lang="zh-CN" altLang="en-US"/>
            </a:p>
          </p:txBody>
        </p:sp>
        <p:sp>
          <p:nvSpPr>
            <p:cNvPr id="38935" name="任意多边形 38934"/>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C0">
                <a:alpha val="100000"/>
              </a:srgbClr>
            </a:solidFill>
            <a:ln w="0">
              <a:noFill/>
            </a:ln>
          </p:spPr>
          <p:txBody>
            <a:bodyPr/>
            <a:lstStyle/>
            <a:p>
              <a:endParaRPr lang="zh-CN" altLang="en-US"/>
            </a:p>
          </p:txBody>
        </p:sp>
        <p:sp>
          <p:nvSpPr>
            <p:cNvPr id="38936" name="任意多边形 38935"/>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C0">
                <a:alpha val="100000"/>
              </a:srgbClr>
            </a:solidFill>
            <a:ln w="6350">
              <a:noFill/>
            </a:ln>
          </p:spPr>
          <p:txBody>
            <a:bodyPr/>
            <a:lstStyle/>
            <a:p>
              <a:endParaRPr lang="zh-CN" altLang="en-US"/>
            </a:p>
          </p:txBody>
        </p:sp>
        <p:sp>
          <p:nvSpPr>
            <p:cNvPr id="38937" name="任意多边形 38936"/>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C0">
                <a:alpha val="100000"/>
              </a:srgbClr>
            </a:solidFill>
            <a:ln w="0">
              <a:noFill/>
            </a:ln>
          </p:spPr>
          <p:txBody>
            <a:bodyPr/>
            <a:lstStyle/>
            <a:p>
              <a:endParaRPr lang="zh-CN" altLang="en-US"/>
            </a:p>
          </p:txBody>
        </p:sp>
        <p:sp>
          <p:nvSpPr>
            <p:cNvPr id="38938" name="任意多边形 38937"/>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C0">
                <a:alpha val="100000"/>
              </a:srgbClr>
            </a:solidFill>
            <a:ln w="6350">
              <a:noFill/>
            </a:ln>
          </p:spPr>
          <p:txBody>
            <a:bodyPr/>
            <a:lstStyle/>
            <a:p>
              <a:endParaRPr lang="zh-CN" altLang="en-US"/>
            </a:p>
          </p:txBody>
        </p:sp>
        <p:sp>
          <p:nvSpPr>
            <p:cNvPr id="38939" name="任意多边形 38938"/>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C0">
                <a:alpha val="100000"/>
              </a:srgbClr>
            </a:solidFill>
            <a:ln w="0">
              <a:noFill/>
            </a:ln>
          </p:spPr>
          <p:txBody>
            <a:bodyPr/>
            <a:lstStyle/>
            <a:p>
              <a:endParaRPr lang="zh-CN" altLang="en-US"/>
            </a:p>
          </p:txBody>
        </p:sp>
        <p:sp>
          <p:nvSpPr>
            <p:cNvPr id="38940" name="任意多边形 38939"/>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C0C0">
                <a:alpha val="100000"/>
              </a:srgbClr>
            </a:solidFill>
            <a:ln w="6350">
              <a:noFill/>
            </a:ln>
          </p:spPr>
          <p:txBody>
            <a:bodyPr/>
            <a:lstStyle/>
            <a:p>
              <a:endParaRPr lang="zh-CN" altLang="en-US"/>
            </a:p>
          </p:txBody>
        </p:sp>
        <p:sp>
          <p:nvSpPr>
            <p:cNvPr id="38941" name="任意多边形 38940"/>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C0">
                <a:alpha val="100000"/>
              </a:srgbClr>
            </a:solidFill>
            <a:ln w="0">
              <a:noFill/>
            </a:ln>
          </p:spPr>
          <p:txBody>
            <a:bodyPr/>
            <a:lstStyle/>
            <a:p>
              <a:endParaRPr lang="zh-CN" altLang="en-US"/>
            </a:p>
          </p:txBody>
        </p:sp>
        <p:sp>
          <p:nvSpPr>
            <p:cNvPr id="38942" name="任意多边形 38941"/>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rgbClr val="C0C0C0">
                <a:alpha val="100000"/>
              </a:srgbClr>
            </a:solidFill>
            <a:ln w="6350">
              <a:noFill/>
            </a:ln>
          </p:spPr>
          <p:txBody>
            <a:bodyPr/>
            <a:lstStyle/>
            <a:p>
              <a:endParaRPr lang="zh-CN" altLang="en-US"/>
            </a:p>
          </p:txBody>
        </p:sp>
        <p:sp>
          <p:nvSpPr>
            <p:cNvPr id="38943" name="任意多边形 38942"/>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C0">
                <a:alpha val="100000"/>
              </a:srgbClr>
            </a:solidFill>
            <a:ln w="0">
              <a:noFill/>
            </a:ln>
          </p:spPr>
          <p:txBody>
            <a:bodyPr/>
            <a:lstStyle/>
            <a:p>
              <a:endParaRPr lang="zh-CN" altLang="en-US"/>
            </a:p>
          </p:txBody>
        </p:sp>
        <p:sp>
          <p:nvSpPr>
            <p:cNvPr id="38944" name="任意多边形 38943"/>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C0C0C0">
                <a:alpha val="100000"/>
              </a:srgbClr>
            </a:solidFill>
            <a:ln w="6350">
              <a:noFill/>
            </a:ln>
          </p:spPr>
          <p:txBody>
            <a:bodyPr/>
            <a:lstStyle/>
            <a:p>
              <a:endParaRPr lang="zh-CN" altLang="en-US"/>
            </a:p>
          </p:txBody>
        </p:sp>
        <p:sp>
          <p:nvSpPr>
            <p:cNvPr id="38945" name="任意多边形 38944"/>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C0">
                <a:alpha val="100000"/>
              </a:srgbClr>
            </a:solidFill>
            <a:ln w="0">
              <a:noFill/>
            </a:ln>
          </p:spPr>
          <p:txBody>
            <a:bodyPr/>
            <a:lstStyle/>
            <a:p>
              <a:endParaRPr lang="zh-CN" altLang="en-US"/>
            </a:p>
          </p:txBody>
        </p:sp>
        <p:sp>
          <p:nvSpPr>
            <p:cNvPr id="38946" name="任意多边形 38945"/>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rgbClr val="C0C0C0">
                <a:alpha val="100000"/>
              </a:srgbClr>
            </a:solidFill>
            <a:ln w="6350">
              <a:noFill/>
            </a:ln>
          </p:spPr>
          <p:txBody>
            <a:bodyPr/>
            <a:lstStyle/>
            <a:p>
              <a:endParaRPr lang="zh-CN" altLang="en-US"/>
            </a:p>
          </p:txBody>
        </p:sp>
        <p:sp>
          <p:nvSpPr>
            <p:cNvPr id="38947" name="任意多边形 38946"/>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C0">
                <a:alpha val="100000"/>
              </a:srgbClr>
            </a:solidFill>
            <a:ln w="0">
              <a:noFill/>
            </a:ln>
          </p:spPr>
          <p:txBody>
            <a:bodyPr/>
            <a:lstStyle/>
            <a:p>
              <a:endParaRPr lang="zh-CN" altLang="en-US"/>
            </a:p>
          </p:txBody>
        </p:sp>
        <p:sp>
          <p:nvSpPr>
            <p:cNvPr id="38948" name="任意多边形 38947"/>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C0C0C0">
                <a:alpha val="100000"/>
              </a:srgbClr>
            </a:solidFill>
            <a:ln w="6350">
              <a:noFill/>
            </a:ln>
          </p:spPr>
          <p:txBody>
            <a:bodyPr/>
            <a:lstStyle/>
            <a:p>
              <a:endParaRPr lang="zh-CN" altLang="en-US"/>
            </a:p>
          </p:txBody>
        </p:sp>
        <p:sp>
          <p:nvSpPr>
            <p:cNvPr id="38949" name="任意多边形 38948"/>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C0">
                <a:alpha val="100000"/>
              </a:srgbClr>
            </a:solidFill>
            <a:ln w="0">
              <a:noFill/>
            </a:ln>
          </p:spPr>
          <p:txBody>
            <a:bodyPr/>
            <a:lstStyle/>
            <a:p>
              <a:endParaRPr lang="zh-CN" altLang="en-US"/>
            </a:p>
          </p:txBody>
        </p:sp>
        <p:sp>
          <p:nvSpPr>
            <p:cNvPr id="38950" name="任意多边形 38949"/>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C0C0">
                <a:alpha val="100000"/>
              </a:srgbClr>
            </a:solidFill>
            <a:ln w="6350">
              <a:noFill/>
            </a:ln>
          </p:spPr>
          <p:txBody>
            <a:bodyPr/>
            <a:lstStyle/>
            <a:p>
              <a:endParaRPr lang="zh-CN" altLang="en-US"/>
            </a:p>
          </p:txBody>
        </p:sp>
        <p:sp>
          <p:nvSpPr>
            <p:cNvPr id="38951" name="任意多边形 38950"/>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C0">
                <a:alpha val="100000"/>
              </a:srgbClr>
            </a:solidFill>
            <a:ln w="0">
              <a:noFill/>
            </a:ln>
          </p:spPr>
          <p:txBody>
            <a:bodyPr/>
            <a:lstStyle/>
            <a:p>
              <a:endParaRPr lang="zh-CN" altLang="en-US"/>
            </a:p>
          </p:txBody>
        </p:sp>
        <p:sp>
          <p:nvSpPr>
            <p:cNvPr id="38952" name="任意多边形 38951"/>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rgbClr val="C0C0C0">
                <a:alpha val="100000"/>
              </a:srgbClr>
            </a:solidFill>
            <a:ln w="6350">
              <a:noFill/>
            </a:ln>
          </p:spPr>
          <p:txBody>
            <a:bodyPr/>
            <a:lstStyle/>
            <a:p>
              <a:endParaRPr lang="zh-CN" altLang="en-US"/>
            </a:p>
          </p:txBody>
        </p:sp>
        <p:sp>
          <p:nvSpPr>
            <p:cNvPr id="38953" name="任意多边形 38952"/>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C0">
                <a:alpha val="100000"/>
              </a:srgbClr>
            </a:solidFill>
            <a:ln w="0">
              <a:noFill/>
            </a:ln>
          </p:spPr>
          <p:txBody>
            <a:bodyPr/>
            <a:lstStyle/>
            <a:p>
              <a:endParaRPr lang="zh-CN" altLang="en-US"/>
            </a:p>
          </p:txBody>
        </p:sp>
        <p:sp>
          <p:nvSpPr>
            <p:cNvPr id="38954" name="任意多边形 38953"/>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rgbClr val="C0C0C0">
                <a:alpha val="100000"/>
              </a:srgbClr>
            </a:solidFill>
            <a:ln w="6350">
              <a:noFill/>
            </a:ln>
          </p:spPr>
          <p:txBody>
            <a:bodyPr/>
            <a:lstStyle/>
            <a:p>
              <a:endParaRPr lang="zh-CN" altLang="en-US"/>
            </a:p>
          </p:txBody>
        </p:sp>
        <p:sp>
          <p:nvSpPr>
            <p:cNvPr id="38955" name="任意多边形 38954"/>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C0">
                <a:alpha val="100000"/>
              </a:srgbClr>
            </a:solidFill>
            <a:ln w="0">
              <a:noFill/>
            </a:ln>
          </p:spPr>
          <p:txBody>
            <a:bodyPr/>
            <a:lstStyle/>
            <a:p>
              <a:endParaRPr lang="zh-CN" altLang="en-US"/>
            </a:p>
          </p:txBody>
        </p:sp>
        <p:sp>
          <p:nvSpPr>
            <p:cNvPr id="38956" name="任意多边形 38955"/>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rgbClr val="C0C0C0">
                <a:alpha val="100000"/>
              </a:srgbClr>
            </a:solidFill>
            <a:ln w="6350">
              <a:noFill/>
            </a:ln>
          </p:spPr>
          <p:txBody>
            <a:bodyPr/>
            <a:lstStyle/>
            <a:p>
              <a:endParaRPr lang="zh-CN" altLang="en-US"/>
            </a:p>
          </p:txBody>
        </p:sp>
        <p:sp>
          <p:nvSpPr>
            <p:cNvPr id="38957" name="任意多边形 38956"/>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C0">
                <a:alpha val="100000"/>
              </a:srgbClr>
            </a:solidFill>
            <a:ln w="0">
              <a:noFill/>
            </a:ln>
          </p:spPr>
          <p:txBody>
            <a:bodyPr/>
            <a:lstStyle/>
            <a:p>
              <a:endParaRPr lang="zh-CN" altLang="en-US"/>
            </a:p>
          </p:txBody>
        </p:sp>
        <p:sp>
          <p:nvSpPr>
            <p:cNvPr id="38958" name="任意多边形 38957"/>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rgbClr val="C0C0C0">
                <a:alpha val="100000"/>
              </a:srgbClr>
            </a:solidFill>
            <a:ln w="6350">
              <a:noFill/>
            </a:ln>
          </p:spPr>
          <p:txBody>
            <a:bodyPr/>
            <a:lstStyle/>
            <a:p>
              <a:endParaRPr lang="zh-CN" altLang="en-US"/>
            </a:p>
          </p:txBody>
        </p:sp>
        <p:sp>
          <p:nvSpPr>
            <p:cNvPr id="38959" name="任意多边形 38958"/>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C0">
                <a:alpha val="100000"/>
              </a:srgbClr>
            </a:solidFill>
            <a:ln w="0">
              <a:noFill/>
            </a:ln>
          </p:spPr>
          <p:txBody>
            <a:bodyPr/>
            <a:lstStyle/>
            <a:p>
              <a:endParaRPr lang="zh-CN" altLang="en-US"/>
            </a:p>
          </p:txBody>
        </p:sp>
        <p:sp>
          <p:nvSpPr>
            <p:cNvPr id="38960" name="任意多边形 38959"/>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C0C0">
                <a:alpha val="100000"/>
              </a:srgbClr>
            </a:solidFill>
            <a:ln w="6350">
              <a:noFill/>
            </a:ln>
          </p:spPr>
          <p:txBody>
            <a:bodyPr/>
            <a:lstStyle/>
            <a:p>
              <a:endParaRPr lang="zh-CN" altLang="en-US"/>
            </a:p>
          </p:txBody>
        </p:sp>
        <p:sp>
          <p:nvSpPr>
            <p:cNvPr id="38961" name="任意多边形 38960"/>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C0">
                <a:alpha val="100000"/>
              </a:srgbClr>
            </a:solidFill>
            <a:ln w="0">
              <a:noFill/>
            </a:ln>
          </p:spPr>
          <p:txBody>
            <a:bodyPr/>
            <a:lstStyle/>
            <a:p>
              <a:endParaRPr lang="zh-CN" altLang="en-US"/>
            </a:p>
          </p:txBody>
        </p:sp>
        <p:sp>
          <p:nvSpPr>
            <p:cNvPr id="38962" name="任意多边形 38961"/>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C0C0">
                <a:alpha val="100000"/>
              </a:srgbClr>
            </a:solidFill>
            <a:ln w="6350">
              <a:noFill/>
            </a:ln>
          </p:spPr>
          <p:txBody>
            <a:bodyPr/>
            <a:lstStyle/>
            <a:p>
              <a:endParaRPr lang="zh-CN" altLang="en-US"/>
            </a:p>
          </p:txBody>
        </p:sp>
        <p:sp>
          <p:nvSpPr>
            <p:cNvPr id="38963" name="任意多边形 38962"/>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C0">
                <a:alpha val="100000"/>
              </a:srgbClr>
            </a:solidFill>
            <a:ln w="0">
              <a:noFill/>
            </a:ln>
          </p:spPr>
          <p:txBody>
            <a:bodyPr/>
            <a:lstStyle/>
            <a:p>
              <a:endParaRPr lang="zh-CN" altLang="en-US"/>
            </a:p>
          </p:txBody>
        </p:sp>
        <p:sp>
          <p:nvSpPr>
            <p:cNvPr id="38964" name="任意多边形 38963"/>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C0C0">
                <a:alpha val="100000"/>
              </a:srgbClr>
            </a:solidFill>
            <a:ln w="6350">
              <a:noFill/>
            </a:ln>
          </p:spPr>
          <p:txBody>
            <a:bodyPr/>
            <a:lstStyle/>
            <a:p>
              <a:endParaRPr lang="zh-CN" altLang="en-US"/>
            </a:p>
          </p:txBody>
        </p:sp>
        <p:sp>
          <p:nvSpPr>
            <p:cNvPr id="38965" name="任意多边形 38964"/>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C0">
                <a:alpha val="100000"/>
              </a:srgbClr>
            </a:solidFill>
            <a:ln w="0">
              <a:noFill/>
            </a:ln>
          </p:spPr>
          <p:txBody>
            <a:bodyPr/>
            <a:lstStyle/>
            <a:p>
              <a:endParaRPr lang="zh-CN" altLang="en-US"/>
            </a:p>
          </p:txBody>
        </p:sp>
        <p:sp>
          <p:nvSpPr>
            <p:cNvPr id="38966" name="任意多边形 38965"/>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rgbClr val="C0C0C0">
                <a:alpha val="100000"/>
              </a:srgbClr>
            </a:solidFill>
            <a:ln w="6350">
              <a:noFill/>
            </a:ln>
          </p:spPr>
          <p:txBody>
            <a:bodyPr/>
            <a:lstStyle/>
            <a:p>
              <a:endParaRPr lang="zh-CN" altLang="en-US"/>
            </a:p>
          </p:txBody>
        </p:sp>
        <p:sp>
          <p:nvSpPr>
            <p:cNvPr id="38967" name="任意多边形 38966"/>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C0">
                <a:alpha val="100000"/>
              </a:srgbClr>
            </a:solidFill>
            <a:ln w="0">
              <a:noFill/>
            </a:ln>
          </p:spPr>
          <p:txBody>
            <a:bodyPr/>
            <a:lstStyle/>
            <a:p>
              <a:endParaRPr lang="zh-CN" altLang="en-US"/>
            </a:p>
          </p:txBody>
        </p:sp>
        <p:sp>
          <p:nvSpPr>
            <p:cNvPr id="38968" name="任意多边形 38967"/>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rgbClr val="C0C0C0">
                <a:alpha val="100000"/>
              </a:srgbClr>
            </a:solidFill>
            <a:ln w="6350">
              <a:noFill/>
            </a:ln>
          </p:spPr>
          <p:txBody>
            <a:bodyPr/>
            <a:lstStyle/>
            <a:p>
              <a:endParaRPr lang="zh-CN" altLang="en-US"/>
            </a:p>
          </p:txBody>
        </p:sp>
        <p:sp>
          <p:nvSpPr>
            <p:cNvPr id="38969" name="任意多边形 38968"/>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C0">
                <a:alpha val="100000"/>
              </a:srgbClr>
            </a:solidFill>
            <a:ln w="0">
              <a:noFill/>
            </a:ln>
          </p:spPr>
          <p:txBody>
            <a:bodyPr/>
            <a:lstStyle/>
            <a:p>
              <a:endParaRPr lang="zh-CN" altLang="en-US"/>
            </a:p>
          </p:txBody>
        </p:sp>
        <p:sp>
          <p:nvSpPr>
            <p:cNvPr id="38970" name="任意多边形 38969"/>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C0C0">
                <a:alpha val="100000"/>
              </a:srgbClr>
            </a:solidFill>
            <a:ln w="6350">
              <a:noFill/>
            </a:ln>
          </p:spPr>
          <p:txBody>
            <a:bodyPr/>
            <a:lstStyle/>
            <a:p>
              <a:endParaRPr lang="zh-CN" altLang="en-US"/>
            </a:p>
          </p:txBody>
        </p:sp>
        <p:sp>
          <p:nvSpPr>
            <p:cNvPr id="38971" name="任意多边形 38970"/>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C0">
                <a:alpha val="100000"/>
              </a:srgbClr>
            </a:solidFill>
            <a:ln w="0">
              <a:noFill/>
            </a:ln>
          </p:spPr>
          <p:txBody>
            <a:bodyPr/>
            <a:lstStyle/>
            <a:p>
              <a:endParaRPr lang="zh-CN" altLang="en-US"/>
            </a:p>
          </p:txBody>
        </p:sp>
        <p:sp>
          <p:nvSpPr>
            <p:cNvPr id="38972" name="任意多边形 38971"/>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rgbClr val="C0C0C0">
                <a:alpha val="100000"/>
              </a:srgbClr>
            </a:solidFill>
            <a:ln w="6350">
              <a:noFill/>
            </a:ln>
          </p:spPr>
          <p:txBody>
            <a:bodyPr/>
            <a:lstStyle/>
            <a:p>
              <a:endParaRPr lang="zh-CN" altLang="en-US"/>
            </a:p>
          </p:txBody>
        </p:sp>
        <p:sp>
          <p:nvSpPr>
            <p:cNvPr id="38973" name="任意多边形 38972"/>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C0">
                <a:alpha val="100000"/>
              </a:srgbClr>
            </a:solidFill>
            <a:ln w="0">
              <a:noFill/>
            </a:ln>
          </p:spPr>
          <p:txBody>
            <a:bodyPr/>
            <a:lstStyle/>
            <a:p>
              <a:endParaRPr lang="zh-CN" altLang="en-US"/>
            </a:p>
          </p:txBody>
        </p:sp>
        <p:sp>
          <p:nvSpPr>
            <p:cNvPr id="38974" name="任意多边形 38973"/>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rgbClr val="C0C0C0">
                <a:alpha val="100000"/>
              </a:srgbClr>
            </a:solidFill>
            <a:ln w="6350">
              <a:noFill/>
            </a:ln>
          </p:spPr>
          <p:txBody>
            <a:bodyPr/>
            <a:lstStyle/>
            <a:p>
              <a:endParaRPr lang="zh-CN" altLang="en-US"/>
            </a:p>
          </p:txBody>
        </p:sp>
        <p:sp>
          <p:nvSpPr>
            <p:cNvPr id="38975" name="任意多边形 38974"/>
            <p:cNvSpPr/>
            <p:nvPr/>
          </p:nvSpPr>
          <p:spPr>
            <a:xfrm>
              <a:off x="2736" y="2154"/>
              <a:ext cx="464" cy="664"/>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C0C0C0">
                <a:alpha val="100000"/>
              </a:srgbClr>
            </a:solidFill>
            <a:ln w="6350">
              <a:noFill/>
            </a:ln>
          </p:spPr>
          <p:txBody>
            <a:bodyPr/>
            <a:lstStyle/>
            <a:p>
              <a:endParaRPr lang="zh-CN" altLang="en-US"/>
            </a:p>
          </p:txBody>
        </p:sp>
        <p:sp>
          <p:nvSpPr>
            <p:cNvPr id="38976" name="任意多边形 38975"/>
            <p:cNvSpPr/>
            <p:nvPr/>
          </p:nvSpPr>
          <p:spPr>
            <a:xfrm>
              <a:off x="3987" y="3238"/>
              <a:ext cx="121" cy="305"/>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C0C0C0">
                <a:alpha val="100000"/>
              </a:srgbClr>
            </a:solidFill>
            <a:ln w="6350">
              <a:noFill/>
            </a:ln>
          </p:spPr>
          <p:txBody>
            <a:bodyPr/>
            <a:lstStyle/>
            <a:p>
              <a:endParaRPr lang="zh-CN" altLang="en-US"/>
            </a:p>
          </p:txBody>
        </p:sp>
      </p:grpSp>
      <p:sp>
        <p:nvSpPr>
          <p:cNvPr id="38977" name="任意多边形 38976"/>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78" name="任意多边形 38977"/>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79" name="任意多边形 38978"/>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0" name="任意多边形 38979"/>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1" name="任意多边形 38980"/>
          <p:cNvSpPr/>
          <p:nvPr/>
        </p:nvSpPr>
        <p:spPr>
          <a:xfrm>
            <a:off x="3977217" y="4275139"/>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0000"/>
          </a:solidFill>
          <a:ln w="0" cap="flat" cmpd="sng">
            <a:solidFill>
              <a:srgbClr val="000000"/>
            </a:solidFill>
            <a:prstDash val="solid"/>
            <a:headEnd type="none" w="med" len="med"/>
            <a:tailEnd type="none" w="med" len="med"/>
          </a:ln>
        </p:spPr>
        <p:txBody>
          <a:bodyPr/>
          <a:lstStyle/>
          <a:p>
            <a:endParaRPr lang="zh-CN" altLang="en-US"/>
          </a:p>
        </p:txBody>
      </p:sp>
      <p:sp>
        <p:nvSpPr>
          <p:cNvPr id="38982" name="任意多边形 38981"/>
          <p:cNvSpPr/>
          <p:nvPr/>
        </p:nvSpPr>
        <p:spPr>
          <a:xfrm>
            <a:off x="3977217" y="3266283"/>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3" name="任意多边形 38982"/>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4" name="任意多边形 38983"/>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5" name="任意多边形 38984"/>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6" name="任意多边形 38985"/>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7" name="任意多边形 38986"/>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8" name="任意多边形 38987"/>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9" name="任意多边形 38988"/>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0" name="任意多边形 38989"/>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1" name="任意多边形 38990"/>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2" name="任意多边形 38991"/>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3" name="任意多边形 38992"/>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4" name="任意多边形 38993"/>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5" name="任意多边形 38994"/>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6" name="任意多边形 38995"/>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7" name="任意多边形 38996"/>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8" name="任意多边形 38997"/>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9" name="任意多边形 38998"/>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0" name="任意多边形 38999"/>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9001" name="任意多边形 39000"/>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2" name="任意多边形 39001"/>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03" name="任意多边形 39002"/>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4" name="任意多边形 39003"/>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5" name="任意多边形 39004"/>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6" name="任意多边形 39005"/>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7" name="任意多边形 39006"/>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8" name="任意多边形 39007"/>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9" name="任意多边形 39008"/>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0" name="任意多边形 39009"/>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1" name="任意多边形 39010"/>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2" name="任意多边形 39011"/>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13" name="任意多边形 39012"/>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4" name="任意多边形 39013"/>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5" name="任意多边形 39014"/>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6" name="任意多边形 39015"/>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7" name="任意多边形 39016"/>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8" name="任意多边形 39017"/>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9" name="任意多边形 39018"/>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0" name="任意多边形 39019"/>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1" name="任意多边形 39020"/>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2" name="任意多边形 39021"/>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0000"/>
          </a:solidFill>
          <a:ln w="6350" cap="flat" cmpd="sng">
            <a:solidFill>
              <a:schemeClr val="tx1"/>
            </a:solidFill>
            <a:prstDash val="solid"/>
            <a:headEnd type="none" w="med" len="med"/>
            <a:tailEnd type="none" w="med" len="med"/>
          </a:ln>
        </p:spPr>
        <p:txBody>
          <a:bodyPr/>
          <a:lstStyle/>
          <a:p>
            <a:endParaRPr lang="zh-CN" altLang="en-US"/>
          </a:p>
        </p:txBody>
      </p:sp>
      <p:sp>
        <p:nvSpPr>
          <p:cNvPr id="39023" name="任意多边形 39022"/>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4" name="任意多边形 39023"/>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5" name="任意多边形 39024"/>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6" name="任意多边形 39025"/>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7" name="任意多边形 39026"/>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8" name="任意多边形 39027"/>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9" name="任意多边形 39028"/>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0" name="任意多边形 39029"/>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1" name="任意多边形 39030"/>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2" name="任意多边形 39031"/>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3" name="任意多边形 39032"/>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4" name="任意多边形 39033"/>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5" name="任意多边形 39034"/>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6" name="任意多边形 39035"/>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7" name="任意多边形 39036"/>
          <p:cNvSpPr/>
          <p:nvPr/>
        </p:nvSpPr>
        <p:spPr>
          <a:xfrm>
            <a:off x="5080000" y="2849563"/>
            <a:ext cx="982133" cy="1054100"/>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8" name="任意多边形 39037"/>
          <p:cNvSpPr/>
          <p:nvPr/>
        </p:nvSpPr>
        <p:spPr>
          <a:xfrm>
            <a:off x="7727951" y="4570414"/>
            <a:ext cx="256116" cy="484187"/>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0000FF"/>
          </a:solidFill>
          <a:ln w="6350" cap="flat" cmpd="sng">
            <a:solidFill>
              <a:srgbClr val="000000"/>
            </a:solidFill>
            <a:prstDash val="solid"/>
            <a:headEnd type="none" w="med" len="med"/>
            <a:tailEnd type="none" w="med" len="med"/>
          </a:ln>
        </p:spPr>
        <p:txBody>
          <a:bodyPr/>
          <a:lstStyle/>
          <a:p>
            <a:endParaRPr lang="zh-CN" altLang="en-US"/>
          </a:p>
        </p:txBody>
      </p:sp>
      <p:sp>
        <p:nvSpPr>
          <p:cNvPr id="4" name="矩形 3"/>
          <p:cNvSpPr/>
          <p:nvPr/>
        </p:nvSpPr>
        <p:spPr>
          <a:xfrm>
            <a:off x="1457325" y="1106788"/>
            <a:ext cx="5176307" cy="369332"/>
          </a:xfrm>
          <a:prstGeom prst="rect">
            <a:avLst/>
          </a:prstGeom>
        </p:spPr>
        <p:txBody>
          <a:bodyPr wrap="square">
            <a:spAutoFit/>
          </a:bodyPr>
          <a:lstStyle/>
          <a:p>
            <a:pPr algn="ctr"/>
            <a:r>
              <a:rPr lang="zh-CN"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氯霉素耐药基因</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Cat</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p>
        </p:txBody>
      </p:sp>
      <p:sp>
        <p:nvSpPr>
          <p:cNvPr id="6" name="矩形 5"/>
          <p:cNvSpPr/>
          <p:nvPr/>
        </p:nvSpPr>
        <p:spPr>
          <a:xfrm>
            <a:off x="7531249" y="3266058"/>
            <a:ext cx="4273551" cy="396134"/>
          </a:xfrm>
          <a:prstGeom prst="rect">
            <a:avLst/>
          </a:prstGeom>
        </p:spPr>
        <p:txBody>
          <a:bodyPr wrap="square">
            <a:spAutoFit/>
          </a:bodyPr>
          <a:lstStyle/>
          <a:p>
            <a:pPr algn="ctr">
              <a:lnSpc>
                <a:spcPct val="120000"/>
              </a:lnSpc>
            </a:pPr>
            <a:r>
              <a:rPr lang="zh-CN" altLang="en-US" b="1" dirty="0">
                <a:latin typeface="Arial" panose="020B0604020202020204" pitchFamily="34" charset="0"/>
                <a:ea typeface="微软雅黑" panose="020B0503020204020204" pitchFamily="34" charset="-122"/>
              </a:rPr>
              <a:t>大陆：</a:t>
            </a:r>
            <a:r>
              <a:rPr lang="en-US" altLang="zh-CN" b="1" dirty="0">
                <a:latin typeface="Arial" panose="020B0604020202020204" pitchFamily="34" charset="0"/>
                <a:ea typeface="微软雅黑" panose="020B0503020204020204" pitchFamily="34" charset="-122"/>
              </a:rPr>
              <a:t>cat</a:t>
            </a:r>
            <a:r>
              <a:rPr lang="zh-CN" altLang="en-US" b="1" dirty="0">
                <a:latin typeface="Arial" panose="020B0604020202020204" pitchFamily="34" charset="0"/>
                <a:ea typeface="微软雅黑" panose="020B0503020204020204" pitchFamily="34" charset="-122"/>
              </a:rPr>
              <a:t>基因流行率为</a:t>
            </a:r>
            <a:r>
              <a:rPr lang="en-US" altLang="zh-CN" b="1" dirty="0">
                <a:latin typeface="Arial" panose="020B0604020202020204" pitchFamily="34" charset="0"/>
                <a:ea typeface="微软雅黑" panose="020B0503020204020204" pitchFamily="34" charset="-122"/>
              </a:rPr>
              <a:t>36%</a:t>
            </a:r>
            <a:r>
              <a:rPr lang="zh-CN" altLang="en-US" b="1" dirty="0">
                <a:latin typeface="Arial" panose="020B0604020202020204" pitchFamily="34" charset="0"/>
                <a:ea typeface="微软雅黑" panose="020B0503020204020204" pitchFamily="34" charset="-122"/>
              </a:rPr>
              <a:t>（</a:t>
            </a:r>
            <a:r>
              <a:rPr lang="en-US" altLang="zh-CN" b="1" dirty="0">
                <a:latin typeface="Arial" panose="020B0604020202020204" pitchFamily="34" charset="0"/>
                <a:ea typeface="微软雅黑" panose="020B0503020204020204" pitchFamily="34" charset="-122"/>
              </a:rPr>
              <a:t>69/192</a:t>
            </a:r>
            <a:r>
              <a:rPr lang="zh-CN" altLang="en-US" b="1" dirty="0">
                <a:latin typeface="Arial" panose="020B0604020202020204" pitchFamily="34" charset="0"/>
                <a:ea typeface="微软雅黑" panose="020B0503020204020204" pitchFamily="34" charset="-122"/>
              </a:rPr>
              <a:t>）</a:t>
            </a:r>
            <a:endParaRPr lang="en-US" altLang="zh-CN" b="1" dirty="0">
              <a:latin typeface="Arial" panose="020B0604020202020204" pitchFamily="34" charset="0"/>
              <a:ea typeface="微软雅黑" panose="020B0503020204020204" pitchFamily="34" charset="-122"/>
            </a:endParaRPr>
          </a:p>
        </p:txBody>
      </p:sp>
      <p:pic>
        <p:nvPicPr>
          <p:cNvPr id="130" name="图片 1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31"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23</a:t>
            </a:fld>
            <a:endParaRPr lang="zh-CN" altLang="en-US" sz="2400" dirty="0">
              <a:solidFill>
                <a:srgbClr val="FF0000"/>
              </a:solidFill>
            </a:endParaRPr>
          </a:p>
        </p:txBody>
      </p:sp>
      <p:sp>
        <p:nvSpPr>
          <p:cNvPr id="2" name="矩形 1">
            <a:extLst>
              <a:ext uri="{FF2B5EF4-FFF2-40B4-BE49-F238E27FC236}">
                <a16:creationId xmlns:a16="http://schemas.microsoft.com/office/drawing/2014/main" id="{A0D5BB7E-8E53-616C-B3DB-72D017FBCC74}"/>
              </a:ext>
            </a:extLst>
          </p:cNvPr>
          <p:cNvSpPr/>
          <p:nvPr/>
        </p:nvSpPr>
        <p:spPr>
          <a:xfrm>
            <a:off x="7412567" y="5126038"/>
            <a:ext cx="5006219" cy="396134"/>
          </a:xfrm>
          <a:prstGeom prst="rect">
            <a:avLst/>
          </a:prstGeom>
        </p:spPr>
        <p:txBody>
          <a:bodyPr wrap="square">
            <a:spAutoFit/>
          </a:bodyPr>
          <a:lstStyle/>
          <a:p>
            <a:pPr algn="ctr">
              <a:lnSpc>
                <a:spcPct val="120000"/>
              </a:lnSpc>
            </a:pPr>
            <a:r>
              <a:rPr lang="zh-CN" altLang="en-US" b="1" dirty="0">
                <a:solidFill>
                  <a:srgbClr val="0070C0"/>
                </a:solidFill>
                <a:latin typeface="Arial" panose="020B0604020202020204" pitchFamily="34" charset="0"/>
                <a:ea typeface="微软雅黑" panose="020B0503020204020204" pitchFamily="34" charset="-122"/>
              </a:rPr>
              <a:t>台湾地区：</a:t>
            </a:r>
            <a:r>
              <a:rPr lang="en-US" altLang="zh-CN" b="1" dirty="0">
                <a:solidFill>
                  <a:srgbClr val="0070C0"/>
                </a:solidFill>
                <a:latin typeface="Arial" panose="020B0604020202020204" pitchFamily="34" charset="0"/>
                <a:ea typeface="微软雅黑" panose="020B0503020204020204" pitchFamily="34" charset="-122"/>
              </a:rPr>
              <a:t>cat</a:t>
            </a:r>
            <a:r>
              <a:rPr lang="zh-CN" altLang="en-US" b="1" dirty="0">
                <a:solidFill>
                  <a:srgbClr val="0070C0"/>
                </a:solidFill>
                <a:latin typeface="Arial" panose="020B0604020202020204" pitchFamily="34" charset="0"/>
                <a:ea typeface="微软雅黑" panose="020B0503020204020204" pitchFamily="34" charset="-122"/>
              </a:rPr>
              <a:t>基因流行率为</a:t>
            </a:r>
            <a:r>
              <a:rPr lang="en-US" altLang="zh-CN" b="1" dirty="0">
                <a:solidFill>
                  <a:srgbClr val="0070C0"/>
                </a:solidFill>
                <a:latin typeface="Arial" panose="020B0604020202020204" pitchFamily="34" charset="0"/>
                <a:ea typeface="微软雅黑" panose="020B0503020204020204" pitchFamily="34" charset="-122"/>
              </a:rPr>
              <a:t>78.39%</a:t>
            </a:r>
            <a:r>
              <a:rPr lang="zh-CN" altLang="en-US" b="1" dirty="0">
                <a:solidFill>
                  <a:srgbClr val="0070C0"/>
                </a:solidFill>
                <a:latin typeface="Arial" panose="020B0604020202020204" pitchFamily="34" charset="0"/>
                <a:ea typeface="微软雅黑" panose="020B0503020204020204" pitchFamily="34" charset="-122"/>
              </a:rPr>
              <a:t>（</a:t>
            </a:r>
            <a:r>
              <a:rPr lang="en-US" altLang="zh-CN" b="1" dirty="0">
                <a:solidFill>
                  <a:srgbClr val="0070C0"/>
                </a:solidFill>
                <a:latin typeface="Arial" panose="020B0604020202020204" pitchFamily="34" charset="0"/>
                <a:ea typeface="微软雅黑" panose="020B0503020204020204" pitchFamily="34" charset="-122"/>
              </a:rPr>
              <a:t>58/74</a:t>
            </a:r>
            <a:r>
              <a:rPr lang="zh-CN" altLang="en-US" b="1" dirty="0">
                <a:solidFill>
                  <a:srgbClr val="0070C0"/>
                </a:solidFill>
                <a:latin typeface="Arial" panose="020B0604020202020204" pitchFamily="34" charset="0"/>
                <a:ea typeface="微软雅黑" panose="020B0503020204020204" pitchFamily="34" charset="-122"/>
              </a:rPr>
              <a:t>）</a:t>
            </a:r>
            <a:endParaRPr lang="en-US" altLang="zh-CN" b="1" dirty="0">
              <a:solidFill>
                <a:srgbClr val="0070C0"/>
              </a:solidFill>
              <a:latin typeface="Arial" panose="020B0604020202020204" pitchFamily="34" charset="0"/>
              <a:ea typeface="微软雅黑" panose="020B0503020204020204" pitchFamily="34" charset="-122"/>
            </a:endParaRPr>
          </a:p>
        </p:txBody>
      </p:sp>
      <p:pic>
        <p:nvPicPr>
          <p:cNvPr id="10" name="图片 9">
            <a:extLst>
              <a:ext uri="{FF2B5EF4-FFF2-40B4-BE49-F238E27FC236}">
                <a16:creationId xmlns:a16="http://schemas.microsoft.com/office/drawing/2014/main" id="{2CE5244A-1BD4-6C94-E929-3BEA88DAEF98}"/>
              </a:ext>
            </a:extLst>
          </p:cNvPr>
          <p:cNvPicPr>
            <a:picLocks noChangeAspect="1"/>
          </p:cNvPicPr>
          <p:nvPr/>
        </p:nvPicPr>
        <p:blipFill>
          <a:blip r:embed="rId3"/>
          <a:stretch>
            <a:fillRect/>
          </a:stretch>
        </p:blipFill>
        <p:spPr>
          <a:xfrm>
            <a:off x="6554256" y="5406571"/>
            <a:ext cx="782109" cy="1176292"/>
          </a:xfrm>
          <a:prstGeom prst="rect">
            <a:avLst/>
          </a:prstGeom>
        </p:spPr>
      </p:pic>
    </p:spTree>
    <p:extLst>
      <p:ext uri="{BB962C8B-B14F-4D97-AF65-F5344CB8AC3E}">
        <p14:creationId xmlns:p14="http://schemas.microsoft.com/office/powerpoint/2010/main" val="100974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641832" y="1677988"/>
            <a:ext cx="11194568" cy="70983"/>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7588" name="组合 6"/>
          <p:cNvGrpSpPr/>
          <p:nvPr/>
        </p:nvGrpSpPr>
        <p:grpSpPr bwMode="auto">
          <a:xfrm>
            <a:off x="272675" y="3124487"/>
            <a:ext cx="3797298" cy="2538773"/>
            <a:chOff x="2195151" y="1530398"/>
            <a:chExt cx="5617209" cy="4922938"/>
          </a:xfrm>
        </p:grpSpPr>
        <p:pic>
          <p:nvPicPr>
            <p:cNvPr id="67589"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530398"/>
              <a:ext cx="5616624" cy="49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195151" y="2492443"/>
              <a:ext cx="1368579" cy="504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矩形 1"/>
          <p:cNvSpPr/>
          <p:nvPr/>
        </p:nvSpPr>
        <p:spPr>
          <a:xfrm>
            <a:off x="548298" y="2561877"/>
            <a:ext cx="3164649" cy="430887"/>
          </a:xfrm>
          <a:prstGeom prst="rect">
            <a:avLst/>
          </a:prstGeom>
        </p:spPr>
        <p:txBody>
          <a:bodyPr wrap="none">
            <a:spAutoFit/>
          </a:bodyPr>
          <a:lstStyle/>
          <a:p>
            <a:r>
              <a:rPr lang="en-US" altLang="zh-CN" sz="2200" b="1"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G148_1767</a:t>
            </a:r>
            <a:r>
              <a:rPr lang="zh-CN" altLang="zh-CN" sz="2200" b="1"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200" b="1"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rPr>
              <a:t>G148_1777</a:t>
            </a:r>
            <a:endParaRPr lang="zh-CN" altLang="en-US" sz="2200" b="1" dirty="0">
              <a:solidFill>
                <a:srgbClr val="7030A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0"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24</a:t>
            </a:fld>
            <a:endParaRPr lang="zh-CN" altLang="en-US" sz="2400" dirty="0">
              <a:solidFill>
                <a:srgbClr val="FF0000"/>
              </a:solidFill>
            </a:endParaRPr>
          </a:p>
        </p:txBody>
      </p:sp>
      <p:sp>
        <p:nvSpPr>
          <p:cNvPr id="3" name="矩形 2"/>
          <p:cNvSpPr/>
          <p:nvPr/>
        </p:nvSpPr>
        <p:spPr>
          <a:xfrm>
            <a:off x="40823" y="6067304"/>
            <a:ext cx="11458574" cy="455253"/>
          </a:xfrm>
          <a:prstGeom prst="rect">
            <a:avLst/>
          </a:prstGeom>
        </p:spPr>
        <p:txBody>
          <a:bodyPr wrap="square">
            <a:spAutoFit/>
          </a:bodyPr>
          <a:lstStyle/>
          <a:p>
            <a:pPr>
              <a:lnSpc>
                <a:spcPct val="150000"/>
              </a:lnSpc>
              <a:spcBef>
                <a:spcPct val="0"/>
              </a:spcBef>
              <a:defRPr/>
            </a:pPr>
            <a:r>
              <a:rPr lang="en-US" altLang="zh-CN" dirty="0">
                <a:latin typeface="Times New Roman" panose="02020603050405020304" pitchFamily="18" charset="0"/>
                <a:cs typeface="Times New Roman" panose="02020603050405020304" pitchFamily="18" charset="0"/>
              </a:rPr>
              <a:t>          </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Tet(X) </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通过灭活四环素而介导</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四环素抗性。两个相同拷贝</a:t>
            </a:r>
            <a:r>
              <a:rPr lang="en-US" altLang="zh-CN" b="1" kern="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tet</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，但只有</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G148_1777</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基因起主要作用</a:t>
            </a:r>
            <a:endPar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1" name="组合 20">
            <a:extLst>
              <a:ext uri="{FF2B5EF4-FFF2-40B4-BE49-F238E27FC236}">
                <a16:creationId xmlns:a16="http://schemas.microsoft.com/office/drawing/2014/main" id="{93F32832-1A42-293C-DC85-3291FAB177A8}"/>
              </a:ext>
            </a:extLst>
          </p:cNvPr>
          <p:cNvGrpSpPr/>
          <p:nvPr/>
        </p:nvGrpSpPr>
        <p:grpSpPr>
          <a:xfrm>
            <a:off x="4389378" y="3239391"/>
            <a:ext cx="752873" cy="2467571"/>
            <a:chOff x="4284141" y="3720008"/>
            <a:chExt cx="752873" cy="2467571"/>
          </a:xfrm>
        </p:grpSpPr>
        <p:sp>
          <p:nvSpPr>
            <p:cNvPr id="13" name="文本框 4"/>
            <p:cNvSpPr txBox="1">
              <a:spLocks noChangeArrowheads="1"/>
            </p:cNvSpPr>
            <p:nvPr/>
          </p:nvSpPr>
          <p:spPr bwMode="auto">
            <a:xfrm>
              <a:off x="4284143" y="3720008"/>
              <a:ext cx="503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400" b="1" dirty="0">
                  <a:solidFill>
                    <a:srgbClr val="660066"/>
                  </a:solidFill>
                </a:rPr>
                <a:t>亲本株</a:t>
              </a:r>
            </a:p>
          </p:txBody>
        </p:sp>
        <p:sp>
          <p:nvSpPr>
            <p:cNvPr id="14" name="文本框 4"/>
            <p:cNvSpPr txBox="1">
              <a:spLocks noChangeArrowheads="1"/>
            </p:cNvSpPr>
            <p:nvPr/>
          </p:nvSpPr>
          <p:spPr bwMode="auto">
            <a:xfrm>
              <a:off x="4284142" y="4352019"/>
              <a:ext cx="503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400" b="1" dirty="0">
                  <a:solidFill>
                    <a:srgbClr val="660066"/>
                  </a:solidFill>
                </a:rPr>
                <a:t>缺失株</a:t>
              </a:r>
            </a:p>
          </p:txBody>
        </p:sp>
        <p:sp>
          <p:nvSpPr>
            <p:cNvPr id="15" name="文本框 4"/>
            <p:cNvSpPr txBox="1">
              <a:spLocks noChangeArrowheads="1"/>
            </p:cNvSpPr>
            <p:nvPr/>
          </p:nvSpPr>
          <p:spPr bwMode="auto">
            <a:xfrm>
              <a:off x="4284143" y="5879802"/>
              <a:ext cx="5031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400" b="1" dirty="0">
                  <a:solidFill>
                    <a:srgbClr val="660066"/>
                  </a:solidFill>
                </a:rPr>
                <a:t>表达株</a:t>
              </a:r>
            </a:p>
          </p:txBody>
        </p:sp>
        <p:sp>
          <p:nvSpPr>
            <p:cNvPr id="16" name="文本框 4"/>
            <p:cNvSpPr txBox="1">
              <a:spLocks noChangeArrowheads="1"/>
            </p:cNvSpPr>
            <p:nvPr/>
          </p:nvSpPr>
          <p:spPr bwMode="auto">
            <a:xfrm>
              <a:off x="4284141" y="5263826"/>
              <a:ext cx="7528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400" b="1" dirty="0">
                  <a:solidFill>
                    <a:srgbClr val="660066"/>
                  </a:solidFill>
                </a:rPr>
                <a:t>自然转化株</a:t>
              </a:r>
            </a:p>
          </p:txBody>
        </p:sp>
      </p:grpSp>
      <p:graphicFrame>
        <p:nvGraphicFramePr>
          <p:cNvPr id="17" name="表格 16"/>
          <p:cNvGraphicFramePr>
            <a:graphicFrameLocks noGrp="1"/>
          </p:cNvGraphicFramePr>
          <p:nvPr>
            <p:custDataLst>
              <p:tags r:id="rId1"/>
            </p:custDataLst>
            <p:extLst>
              <p:ext uri="{D42A27DB-BD31-4B8C-83A1-F6EECF244321}">
                <p14:modId xmlns:p14="http://schemas.microsoft.com/office/powerpoint/2010/main" val="1633391678"/>
              </p:ext>
            </p:extLst>
          </p:nvPr>
        </p:nvGraphicFramePr>
        <p:xfrm>
          <a:off x="5306674" y="2870457"/>
          <a:ext cx="6612256" cy="3434501"/>
        </p:xfrm>
        <a:graphic>
          <a:graphicData uri="http://schemas.openxmlformats.org/drawingml/2006/table">
            <a:tbl>
              <a:tblPr firstRow="1" firstCol="1" bandRow="1"/>
              <a:tblGrid>
                <a:gridCol w="1698337">
                  <a:extLst>
                    <a:ext uri="{9D8B030D-6E8A-4147-A177-3AD203B41FA5}">
                      <a16:colId xmlns:a16="http://schemas.microsoft.com/office/drawing/2014/main" val="20000"/>
                    </a:ext>
                  </a:extLst>
                </a:gridCol>
                <a:gridCol w="578139">
                  <a:extLst>
                    <a:ext uri="{9D8B030D-6E8A-4147-A177-3AD203B41FA5}">
                      <a16:colId xmlns:a16="http://schemas.microsoft.com/office/drawing/2014/main" val="20001"/>
                    </a:ext>
                  </a:extLst>
                </a:gridCol>
                <a:gridCol w="693959">
                  <a:extLst>
                    <a:ext uri="{9D8B030D-6E8A-4147-A177-3AD203B41FA5}">
                      <a16:colId xmlns:a16="http://schemas.microsoft.com/office/drawing/2014/main" val="20002"/>
                    </a:ext>
                  </a:extLst>
                </a:gridCol>
                <a:gridCol w="763366">
                  <a:extLst>
                    <a:ext uri="{9D8B030D-6E8A-4147-A177-3AD203B41FA5}">
                      <a16:colId xmlns:a16="http://schemas.microsoft.com/office/drawing/2014/main" val="20003"/>
                    </a:ext>
                  </a:extLst>
                </a:gridCol>
                <a:gridCol w="733425">
                  <a:extLst>
                    <a:ext uri="{9D8B030D-6E8A-4147-A177-3AD203B41FA5}">
                      <a16:colId xmlns:a16="http://schemas.microsoft.com/office/drawing/2014/main" val="20004"/>
                    </a:ext>
                  </a:extLst>
                </a:gridCol>
                <a:gridCol w="645908">
                  <a:extLst>
                    <a:ext uri="{9D8B030D-6E8A-4147-A177-3AD203B41FA5}">
                      <a16:colId xmlns:a16="http://schemas.microsoft.com/office/drawing/2014/main" val="20005"/>
                    </a:ext>
                  </a:extLst>
                </a:gridCol>
                <a:gridCol w="749561">
                  <a:extLst>
                    <a:ext uri="{9D8B030D-6E8A-4147-A177-3AD203B41FA5}">
                      <a16:colId xmlns:a16="http://schemas.microsoft.com/office/drawing/2014/main" val="20006"/>
                    </a:ext>
                  </a:extLst>
                </a:gridCol>
                <a:gridCol w="749561">
                  <a:extLst>
                    <a:ext uri="{9D8B030D-6E8A-4147-A177-3AD203B41FA5}">
                      <a16:colId xmlns:a16="http://schemas.microsoft.com/office/drawing/2014/main" val="20007"/>
                    </a:ext>
                  </a:extLst>
                </a:gridCol>
              </a:tblGrid>
              <a:tr h="227389">
                <a:tc rowSpan="2">
                  <a:txBody>
                    <a:bodyPr/>
                    <a:lstStyle/>
                    <a:p>
                      <a:pPr indent="190500" algn="just">
                        <a:spcAft>
                          <a:spcPts val="0"/>
                        </a:spcAft>
                      </a:pPr>
                      <a:r>
                        <a:rPr lang="en-US" sz="1000" b="1" kern="100" dirty="0">
                          <a:effectLst/>
                          <a:latin typeface="Times New Roman" panose="02020603050405020304" pitchFamily="18" charset="0"/>
                          <a:ea typeface="等线" panose="02010600030101010101" pitchFamily="2" charset="-122"/>
                        </a:rPr>
                        <a:t>Strains</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spcAft>
                          <a:spcPts val="0"/>
                        </a:spcAft>
                      </a:pPr>
                      <a:r>
                        <a:rPr lang="en-US" sz="1000" b="1" kern="100">
                          <a:effectLst/>
                          <a:latin typeface="Times New Roman" panose="02020603050405020304" pitchFamily="18" charset="0"/>
                          <a:ea typeface="宋体" panose="02010600030101010101" pitchFamily="2" charset="-122"/>
                        </a:rPr>
                        <a:t>MIC (µg/mL)</a:t>
                      </a:r>
                      <a:endParaRPr lang="zh-CN" sz="1000" b="1" kern="100">
                        <a:effectLst/>
                        <a:latin typeface="Times New Roman" panose="02020603050405020304" pitchFamily="18" charset="0"/>
                        <a:ea typeface="宋体" panose="02010600030101010101" pitchFamily="2" charset="-122"/>
                      </a:endParaRPr>
                    </a:p>
                  </a:txBody>
                  <a:tcPr marL="91439" marR="9143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27389">
                <a:tc vMerge="1">
                  <a:txBody>
                    <a:bodyPr/>
                    <a:lstStyle/>
                    <a:p>
                      <a:endParaRPr lang="zh-CN"/>
                    </a:p>
                  </a:txBody>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四环素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a:effectLst/>
                          <a:latin typeface="Times New Roman" panose="02020603050405020304" pitchFamily="18" charset="0"/>
                          <a:ea typeface="宋体" panose="02010600030101010101" pitchFamily="2" charset="-122"/>
                        </a:rPr>
                        <a:t>地美环素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米诺环素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强力霉素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土霉素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金霉素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000" b="1" kern="100" dirty="0">
                          <a:effectLst/>
                          <a:latin typeface="Times New Roman" panose="02020603050405020304" pitchFamily="18" charset="0"/>
                          <a:ea typeface="宋体" panose="02010600030101010101" pitchFamily="2" charset="-122"/>
                        </a:rPr>
                        <a:t>替加环素</a:t>
                      </a: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0583">
                <a:tc>
                  <a:txBody>
                    <a:bodyPr/>
                    <a:lstStyle/>
                    <a:p>
                      <a:pPr algn="just">
                        <a:spcAft>
                          <a:spcPts val="0"/>
                        </a:spcAft>
                      </a:pPr>
                      <a:r>
                        <a:rPr lang="en-GB" sz="1000" b="1" i="0" kern="0" dirty="0">
                          <a:solidFill>
                            <a:schemeClr val="tx1"/>
                          </a:solidFill>
                          <a:effectLst/>
                          <a:latin typeface="Times New Roman" panose="02020603050405020304" pitchFamily="18" charset="0"/>
                          <a:ea typeface="等线" panose="02010600030101010101" pitchFamily="2" charset="-122"/>
                        </a:rPr>
                        <a:t>RA-</a:t>
                      </a:r>
                      <a:r>
                        <a:rPr lang="en-US" sz="1000" b="1" i="0" kern="100" dirty="0">
                          <a:solidFill>
                            <a:schemeClr val="tx1"/>
                          </a:solidFill>
                          <a:effectLst/>
                          <a:latin typeface="Times New Roman" panose="02020603050405020304" pitchFamily="18" charset="0"/>
                          <a:ea typeface="等线" panose="02010600030101010101" pitchFamily="2" charset="-122"/>
                        </a:rPr>
                        <a:t>CH-2</a:t>
                      </a:r>
                      <a:endParaRPr lang="zh-CN" sz="1000" b="1" i="0"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32</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000" b="1" kern="100" dirty="0">
                          <a:solidFill>
                            <a:schemeClr val="tx1"/>
                          </a:solidFill>
                          <a:effectLst/>
                          <a:latin typeface="Times New Roman" panose="02020603050405020304" pitchFamily="18" charset="0"/>
                          <a:ea typeface="等线" panose="02010600030101010101" pitchFamily="2" charset="-122"/>
                        </a:rPr>
                        <a:t>8</a:t>
                      </a:r>
                      <a:endParaRPr lang="zh-CN" altLang="zh-CN" sz="1000" b="1" kern="100" dirty="0">
                        <a:solidFill>
                          <a:schemeClr val="tx1"/>
                        </a:solidFill>
                        <a:effectLst/>
                        <a:latin typeface="Times New Roman" panose="02020603050405020304" pitchFamily="18" charset="0"/>
                        <a:ea typeface="宋体" panose="02010600030101010101" pitchFamily="2" charset="-122"/>
                      </a:endParaRPr>
                    </a:p>
                    <a:p>
                      <a:pPr algn="ctr">
                        <a:spcAft>
                          <a:spcPts val="0"/>
                        </a:spcAft>
                      </a:pP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8</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8</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32</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128</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8</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2"/>
                  </a:ext>
                </a:extLst>
              </a:tr>
              <a:tr h="227389">
                <a:tc>
                  <a:txBody>
                    <a:bodyPr/>
                    <a:lstStyle/>
                    <a:p>
                      <a:pPr algn="just">
                        <a:spcAft>
                          <a:spcPts val="0"/>
                        </a:spcAft>
                      </a:pPr>
                      <a:r>
                        <a:rPr lang="en-US" sz="1000" kern="100" dirty="0">
                          <a:effectLst/>
                          <a:latin typeface="Times New Roman" panose="02020603050405020304" pitchFamily="18" charset="0"/>
                          <a:ea typeface="等线" panose="02010600030101010101" pitchFamily="2" charset="-122"/>
                        </a:rPr>
                        <a:t>CH-</a:t>
                      </a:r>
                      <a:r>
                        <a:rPr lang="en-US" sz="1000" kern="100" dirty="0" err="1">
                          <a:effectLst/>
                          <a:latin typeface="Times New Roman" panose="02020603050405020304" pitchFamily="18" charset="0"/>
                          <a:ea typeface="等线" panose="02010600030101010101" pitchFamily="2" charset="-122"/>
                        </a:rPr>
                        <a:t>2Δ1767</a:t>
                      </a:r>
                      <a:endParaRPr lang="zh-CN" sz="1000"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kern="100" dirty="0">
                          <a:effectLst/>
                          <a:latin typeface="Times New Roman" panose="02020603050405020304" pitchFamily="18" charset="0"/>
                          <a:ea typeface="等线" panose="02010600030101010101" pitchFamily="2" charset="-122"/>
                        </a:rPr>
                        <a:t>32</a:t>
                      </a:r>
                      <a:endParaRPr lang="zh-CN" sz="1000"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marL="0" algn="ctr" defTabSz="914400" rtl="0" eaLnBrk="1" latinLnBrk="0" hangingPunct="1">
                        <a:spcAft>
                          <a:spcPts val="0"/>
                        </a:spcAft>
                      </a:pPr>
                      <a:r>
                        <a:rPr lang="en-US" altLang="zh-CN" sz="1000" kern="100" dirty="0">
                          <a:solidFill>
                            <a:schemeClr val="tx1"/>
                          </a:solidFill>
                          <a:effectLst/>
                          <a:latin typeface="Times New Roman" panose="02020603050405020304" pitchFamily="18" charset="0"/>
                          <a:ea typeface="等线" panose="02010600030101010101" pitchFamily="2" charset="-122"/>
                          <a:cs typeface="+mn-cs"/>
                        </a:rPr>
                        <a:t>8</a:t>
                      </a:r>
                      <a:endParaRPr lang="zh-CN" altLang="zh-CN" sz="1000" kern="100" dirty="0">
                        <a:solidFill>
                          <a:schemeClr val="tx1"/>
                        </a:solidFill>
                        <a:effectLst/>
                        <a:latin typeface="Times New Roman" panose="02020603050405020304" pitchFamily="18" charset="0"/>
                        <a:ea typeface="等线" panose="02010600030101010101" pitchFamily="2" charset="-122"/>
                        <a:cs typeface="+mn-cs"/>
                      </a:endParaRPr>
                    </a:p>
                  </a:txBody>
                  <a:tcPr marL="91439" marR="91439" marT="0" marB="0">
                    <a:lnL>
                      <a:noFill/>
                    </a:lnL>
                    <a:lnR>
                      <a:noFill/>
                    </a:lnR>
                    <a:lnT>
                      <a:noFill/>
                    </a:lnT>
                    <a:lnB>
                      <a:noFill/>
                    </a:lnB>
                  </a:tcPr>
                </a:tc>
                <a:tc>
                  <a:txBody>
                    <a:bodyPr/>
                    <a:lstStyle/>
                    <a:p>
                      <a:pPr algn="ctr">
                        <a:spcAft>
                          <a:spcPts val="0"/>
                        </a:spcAft>
                      </a:pPr>
                      <a:r>
                        <a:rPr lang="en-US" sz="1000" kern="100" dirty="0">
                          <a:effectLst/>
                          <a:latin typeface="Times New Roman" panose="02020603050405020304" pitchFamily="18" charset="0"/>
                          <a:ea typeface="等线" panose="02010600030101010101" pitchFamily="2" charset="-122"/>
                        </a:rPr>
                        <a:t>8</a:t>
                      </a:r>
                      <a:endParaRPr lang="zh-CN" sz="1000"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kern="100">
                          <a:effectLst/>
                          <a:latin typeface="Times New Roman" panose="02020603050405020304" pitchFamily="18" charset="0"/>
                          <a:ea typeface="等线" panose="02010600030101010101" pitchFamily="2" charset="-122"/>
                        </a:rPr>
                        <a:t>8</a:t>
                      </a:r>
                      <a:endParaRPr lang="zh-CN" sz="1000" kern="10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kern="100">
                          <a:effectLst/>
                          <a:latin typeface="Times New Roman" panose="02020603050405020304" pitchFamily="18" charset="0"/>
                          <a:ea typeface="等线" panose="02010600030101010101" pitchFamily="2" charset="-122"/>
                        </a:rPr>
                        <a:t>32</a:t>
                      </a:r>
                      <a:endParaRPr lang="zh-CN" sz="1000" kern="10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kern="100">
                          <a:effectLst/>
                          <a:latin typeface="Times New Roman" panose="02020603050405020304" pitchFamily="18" charset="0"/>
                          <a:ea typeface="等线" panose="02010600030101010101" pitchFamily="2" charset="-122"/>
                        </a:rPr>
                        <a:t>128</a:t>
                      </a:r>
                      <a:endParaRPr lang="zh-CN" sz="1000" kern="10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kern="100">
                          <a:effectLst/>
                          <a:latin typeface="Times New Roman" panose="02020603050405020304" pitchFamily="18" charset="0"/>
                          <a:ea typeface="等线" panose="02010600030101010101" pitchFamily="2" charset="-122"/>
                        </a:rPr>
                        <a:t>16</a:t>
                      </a:r>
                      <a:endParaRPr lang="zh-CN" sz="1000" kern="10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extLst>
                  <a:ext uri="{0D108BD9-81ED-4DB2-BD59-A6C34878D82A}">
                    <a16:rowId xmlns:a16="http://schemas.microsoft.com/office/drawing/2014/main" val="10003"/>
                  </a:ext>
                </a:extLst>
              </a:tr>
              <a:tr h="227389">
                <a:tc>
                  <a:txBody>
                    <a:bodyPr/>
                    <a:lstStyle/>
                    <a:p>
                      <a:pPr algn="just">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CH-</a:t>
                      </a:r>
                      <a:r>
                        <a:rPr lang="en-US" sz="1000" b="1" kern="100" dirty="0" err="1">
                          <a:solidFill>
                            <a:srgbClr val="C00000"/>
                          </a:solidFill>
                          <a:effectLst/>
                          <a:latin typeface="Times New Roman" panose="02020603050405020304" pitchFamily="18" charset="0"/>
                          <a:ea typeface="等线" panose="02010600030101010101" pitchFamily="2" charset="-122"/>
                        </a:rPr>
                        <a:t>2Δ1777</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4</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2</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0.5</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2</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8</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16</a:t>
                      </a: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0.5</a:t>
                      </a:r>
                    </a:p>
                  </a:txBody>
                  <a:tcPr marL="91439" marR="91439" marT="0" marB="0">
                    <a:lnL>
                      <a:noFill/>
                    </a:lnL>
                    <a:lnR>
                      <a:noFill/>
                    </a:lnR>
                    <a:lnT>
                      <a:noFill/>
                    </a:lnT>
                    <a:lnB>
                      <a:noFill/>
                    </a:lnB>
                  </a:tcPr>
                </a:tc>
                <a:extLst>
                  <a:ext uri="{0D108BD9-81ED-4DB2-BD59-A6C34878D82A}">
                    <a16:rowId xmlns:a16="http://schemas.microsoft.com/office/drawing/2014/main" val="10004"/>
                  </a:ext>
                </a:extLst>
              </a:tr>
              <a:tr h="481836">
                <a:tc>
                  <a:txBody>
                    <a:bodyPr/>
                    <a:lstStyle/>
                    <a:p>
                      <a:pPr algn="just">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CH-</a:t>
                      </a:r>
                      <a:r>
                        <a:rPr lang="en-US" sz="1000" b="1" kern="100" dirty="0" err="1">
                          <a:solidFill>
                            <a:srgbClr val="C00000"/>
                          </a:solidFill>
                          <a:effectLst/>
                          <a:latin typeface="Times New Roman" panose="02020603050405020304" pitchFamily="18" charset="0"/>
                          <a:ea typeface="等线" panose="02010600030101010101" pitchFamily="2" charset="-122"/>
                        </a:rPr>
                        <a:t>2Δ1767Δ1777</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 0.125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0.25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 0.125</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extLst>
                  <a:ext uri="{0D108BD9-81ED-4DB2-BD59-A6C34878D82A}">
                    <a16:rowId xmlns:a16="http://schemas.microsoft.com/office/drawing/2014/main" val="10005"/>
                  </a:ext>
                </a:extLst>
              </a:tr>
              <a:tr h="227389">
                <a:tc>
                  <a:txBody>
                    <a:bodyPr/>
                    <a:lstStyle/>
                    <a:p>
                      <a:pPr algn="just">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ATCC 11845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0.25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 0.125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 0.125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 0.125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0.25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1</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chemeClr val="tx1"/>
                          </a:solidFill>
                          <a:effectLst/>
                          <a:latin typeface="Times New Roman" panose="02020603050405020304" pitchFamily="18" charset="0"/>
                          <a:ea typeface="等线" panose="02010600030101010101" pitchFamily="2" charset="-122"/>
                        </a:rPr>
                        <a:t>≤ 0.125</a:t>
                      </a:r>
                      <a:endParaRPr lang="zh-CN" sz="1000" b="1" kern="100" dirty="0">
                        <a:solidFill>
                          <a:schemeClr val="tx1"/>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515561">
                <a:tc>
                  <a:txBody>
                    <a:bodyPr/>
                    <a:lstStyle/>
                    <a:p>
                      <a:pPr algn="just">
                        <a:spcAft>
                          <a:spcPts val="0"/>
                        </a:spcAft>
                      </a:pPr>
                      <a:r>
                        <a:rPr lang="en-US" sz="1000" b="1" kern="100" dirty="0" err="1">
                          <a:solidFill>
                            <a:srgbClr val="C00000"/>
                          </a:solidFill>
                          <a:effectLst/>
                          <a:latin typeface="Times New Roman" panose="02020603050405020304" pitchFamily="18" charset="0"/>
                          <a:ea typeface="等线" panose="02010600030101010101" pitchFamily="2" charset="-122"/>
                        </a:rPr>
                        <a:t>ATCC</a:t>
                      </a:r>
                      <a:r>
                        <a:rPr lang="en-US" sz="1000" b="1" kern="100" dirty="0">
                          <a:solidFill>
                            <a:srgbClr val="C00000"/>
                          </a:solidFill>
                          <a:effectLst/>
                          <a:latin typeface="Times New Roman" panose="02020603050405020304" pitchFamily="18" charset="0"/>
                          <a:ea typeface="等线" panose="02010600030101010101" pitchFamily="2" charset="-122"/>
                        </a:rPr>
                        <a:t> 11845 [</a:t>
                      </a:r>
                      <a:r>
                        <a:rPr lang="en-US" sz="1000" b="1" i="1" kern="100" dirty="0" err="1">
                          <a:solidFill>
                            <a:srgbClr val="C00000"/>
                          </a:solidFill>
                          <a:effectLst/>
                          <a:latin typeface="Times New Roman" panose="02020603050405020304" pitchFamily="18" charset="0"/>
                          <a:ea typeface="等线" panose="02010600030101010101" pitchFamily="2" charset="-122"/>
                        </a:rPr>
                        <a:t>tet</a:t>
                      </a:r>
                      <a:r>
                        <a:rPr lang="en-US" sz="1000" b="1" kern="100" dirty="0">
                          <a:solidFill>
                            <a:srgbClr val="C00000"/>
                          </a:solidFill>
                          <a:effectLst/>
                          <a:latin typeface="Times New Roman" panose="02020603050405020304" pitchFamily="18" charset="0"/>
                          <a:ea typeface="等线" panose="02010600030101010101" pitchFamily="2" charset="-122"/>
                        </a:rPr>
                        <a:t>(X)]</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32</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8</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4</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8</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32</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128</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2</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47344">
                <a:tc>
                  <a:txBody>
                    <a:bodyPr/>
                    <a:lstStyle/>
                    <a:p>
                      <a:pPr algn="l">
                        <a:spcAft>
                          <a:spcPts val="0"/>
                        </a:spcAft>
                      </a:pPr>
                      <a:r>
                        <a:rPr lang="en-US" sz="1000" b="1" kern="100" dirty="0">
                          <a:effectLst/>
                          <a:latin typeface="Times New Roman" panose="02020603050405020304" pitchFamily="18" charset="0"/>
                          <a:ea typeface="宋体" panose="02010600030101010101" pitchFamily="2" charset="-122"/>
                        </a:rPr>
                        <a:t>Rosetta </a:t>
                      </a:r>
                      <a:r>
                        <a:rPr lang="en-US" sz="1000" b="1" kern="100" baseline="30000" dirty="0">
                          <a:effectLst/>
                          <a:latin typeface="Times New Roman" panose="02020603050405020304" pitchFamily="18" charset="0"/>
                          <a:ea typeface="宋体" panose="02010600030101010101" pitchFamily="2" charset="-122"/>
                        </a:rPr>
                        <a:t>TM</a:t>
                      </a:r>
                      <a:r>
                        <a:rPr lang="en-US" sz="1000" b="1" kern="100" dirty="0">
                          <a:effectLst/>
                          <a:latin typeface="Times New Roman" panose="02020603050405020304" pitchFamily="18" charset="0"/>
                          <a:ea typeface="宋体" panose="02010600030101010101" pitchFamily="2" charset="-122"/>
                        </a:rPr>
                        <a:t> (</a:t>
                      </a:r>
                      <a:r>
                        <a:rPr lang="en-US" sz="1000" b="1" kern="100" dirty="0" err="1">
                          <a:effectLst/>
                          <a:latin typeface="Times New Roman" panose="02020603050405020304" pitchFamily="18" charset="0"/>
                          <a:ea typeface="宋体" panose="02010600030101010101" pitchFamily="2" charset="-122"/>
                        </a:rPr>
                        <a:t>DE3</a:t>
                      </a:r>
                      <a:r>
                        <a:rPr lang="en-US" sz="1000" b="1" kern="100" dirty="0">
                          <a:effectLst/>
                          <a:latin typeface="Times New Roman" panose="02020603050405020304" pitchFamily="18" charset="0"/>
                          <a:ea typeface="宋体" panose="02010600030101010101" pitchFamily="2" charset="-122"/>
                        </a:rPr>
                        <a:t>)</a:t>
                      </a:r>
                      <a:r>
                        <a:rPr lang="en-US" sz="1000" b="1" kern="100" dirty="0">
                          <a:effectLst/>
                          <a:latin typeface="Times New Roman" panose="02020603050405020304" pitchFamily="18" charset="0"/>
                          <a:ea typeface="等线" panose="02010600030101010101" pitchFamily="2" charset="-122"/>
                        </a:rPr>
                        <a:t> (</a:t>
                      </a:r>
                      <a:r>
                        <a:rPr lang="en-US" sz="1000" b="1" kern="100" dirty="0" err="1">
                          <a:effectLst/>
                          <a:latin typeface="Times New Roman" panose="02020603050405020304" pitchFamily="18" charset="0"/>
                          <a:ea typeface="等线" panose="02010600030101010101" pitchFamily="2" charset="-122"/>
                        </a:rPr>
                        <a:t>pBAD24</a:t>
                      </a:r>
                      <a:r>
                        <a:rPr lang="en-US" sz="1000" b="1" kern="100" dirty="0">
                          <a:effectLst/>
                          <a:latin typeface="Times New Roman" panose="02020603050405020304" pitchFamily="18" charset="0"/>
                          <a:ea typeface="等线" panose="02010600030101010101" pitchFamily="2" charset="-122"/>
                        </a:rPr>
                        <a:t>)</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8</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effectLst/>
                          <a:latin typeface="Times New Roman" panose="02020603050405020304" pitchFamily="18" charset="0"/>
                          <a:ea typeface="等线" panose="02010600030101010101" pitchFamily="2" charset="-122"/>
                        </a:rPr>
                        <a:t>2</a:t>
                      </a:r>
                      <a:endParaRPr lang="zh-CN" sz="1000" b="1" kern="100" dirty="0">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extLst>
                  <a:ext uri="{0D108BD9-81ED-4DB2-BD59-A6C34878D82A}">
                    <a16:rowId xmlns:a16="http://schemas.microsoft.com/office/drawing/2014/main" val="10008"/>
                  </a:ext>
                </a:extLst>
              </a:tr>
              <a:tr h="454776">
                <a:tc>
                  <a:txBody>
                    <a:bodyPr/>
                    <a:lstStyle/>
                    <a:p>
                      <a:pPr algn="just">
                        <a:spcAft>
                          <a:spcPts val="0"/>
                        </a:spcAft>
                      </a:pPr>
                      <a:r>
                        <a:rPr lang="en-US" sz="1000" b="1" kern="100" dirty="0">
                          <a:solidFill>
                            <a:srgbClr val="C00000"/>
                          </a:solidFill>
                          <a:effectLst/>
                          <a:latin typeface="Times New Roman" panose="02020603050405020304" pitchFamily="18" charset="0"/>
                          <a:ea typeface="宋体" panose="02010600030101010101" pitchFamily="2" charset="-122"/>
                        </a:rPr>
                        <a:t>Rosetta </a:t>
                      </a:r>
                      <a:r>
                        <a:rPr lang="en-US" sz="1000" b="1" kern="100" baseline="30000" dirty="0">
                          <a:solidFill>
                            <a:srgbClr val="C00000"/>
                          </a:solidFill>
                          <a:effectLst/>
                          <a:latin typeface="Times New Roman" panose="02020603050405020304" pitchFamily="18" charset="0"/>
                          <a:ea typeface="宋体" panose="02010600030101010101" pitchFamily="2" charset="-122"/>
                        </a:rPr>
                        <a:t>TM</a:t>
                      </a:r>
                      <a:r>
                        <a:rPr lang="en-US" sz="1000" b="1" kern="100" dirty="0">
                          <a:solidFill>
                            <a:srgbClr val="C00000"/>
                          </a:solidFill>
                          <a:effectLst/>
                          <a:latin typeface="Times New Roman" panose="02020603050405020304" pitchFamily="18" charset="0"/>
                          <a:ea typeface="宋体" panose="02010600030101010101" pitchFamily="2" charset="-122"/>
                        </a:rPr>
                        <a:t> (DE3)</a:t>
                      </a:r>
                      <a:r>
                        <a:rPr lang="en-US" sz="1000" b="1" kern="100" dirty="0">
                          <a:solidFill>
                            <a:srgbClr val="C00000"/>
                          </a:solidFill>
                          <a:effectLst/>
                          <a:latin typeface="Times New Roman" panose="02020603050405020304" pitchFamily="18" charset="0"/>
                          <a:ea typeface="等线" panose="02010600030101010101" pitchFamily="2" charset="-122"/>
                        </a:rPr>
                        <a:t> [pBAD24-</a:t>
                      </a:r>
                      <a:r>
                        <a:rPr lang="en-US" sz="1000" b="1" i="1" kern="100" dirty="0">
                          <a:solidFill>
                            <a:srgbClr val="C00000"/>
                          </a:solidFill>
                          <a:effectLst/>
                          <a:latin typeface="Times New Roman" panose="02020603050405020304" pitchFamily="18" charset="0"/>
                          <a:ea typeface="等线" panose="02010600030101010101" pitchFamily="2" charset="-122"/>
                        </a:rPr>
                        <a:t>tet</a:t>
                      </a:r>
                      <a:r>
                        <a:rPr lang="en-US" sz="1000" b="1" kern="100" dirty="0">
                          <a:solidFill>
                            <a:srgbClr val="C00000"/>
                          </a:solidFill>
                          <a:effectLst/>
                          <a:latin typeface="Times New Roman" panose="02020603050405020304" pitchFamily="18" charset="0"/>
                          <a:ea typeface="等线" panose="02010600030101010101" pitchFamily="2" charset="-122"/>
                        </a:rPr>
                        <a:t>(X)]</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64</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16</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16</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64</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128</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256</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tc>
                  <a:txBody>
                    <a:bodyPr/>
                    <a:lstStyle/>
                    <a:p>
                      <a:pPr algn="ctr">
                        <a:spcAft>
                          <a:spcPts val="0"/>
                        </a:spcAft>
                      </a:pPr>
                      <a:r>
                        <a:rPr lang="en-US" sz="1000" b="1" kern="100" dirty="0">
                          <a:solidFill>
                            <a:srgbClr val="C00000"/>
                          </a:solidFill>
                          <a:effectLst/>
                          <a:latin typeface="Times New Roman" panose="02020603050405020304" pitchFamily="18" charset="0"/>
                          <a:ea typeface="等线" panose="02010600030101010101" pitchFamily="2" charset="-122"/>
                        </a:rPr>
                        <a:t>16</a:t>
                      </a:r>
                      <a:endParaRPr lang="zh-CN" sz="1000" b="1" kern="100" dirty="0">
                        <a:solidFill>
                          <a:srgbClr val="C00000"/>
                        </a:solidFill>
                        <a:effectLst/>
                        <a:latin typeface="Times New Roman" panose="02020603050405020304" pitchFamily="18" charset="0"/>
                        <a:ea typeface="宋体" panose="02010600030101010101" pitchFamily="2" charset="-122"/>
                      </a:endParaRPr>
                    </a:p>
                  </a:txBody>
                  <a:tcPr marL="91439" marR="91439" marT="0" marB="0">
                    <a:lnL>
                      <a:noFill/>
                    </a:lnL>
                    <a:lnR>
                      <a:noFill/>
                    </a:lnR>
                    <a:lnT>
                      <a:noFill/>
                    </a:lnT>
                    <a:lnB>
                      <a:noFill/>
                    </a:lnB>
                  </a:tcPr>
                </a:tc>
                <a:extLst>
                  <a:ext uri="{0D108BD9-81ED-4DB2-BD59-A6C34878D82A}">
                    <a16:rowId xmlns:a16="http://schemas.microsoft.com/office/drawing/2014/main" val="10009"/>
                  </a:ext>
                </a:extLst>
              </a:tr>
            </a:tbl>
          </a:graphicData>
        </a:graphic>
      </p:graphicFrame>
      <p:sp>
        <p:nvSpPr>
          <p:cNvPr id="7" name="矩形 6"/>
          <p:cNvSpPr/>
          <p:nvPr/>
        </p:nvSpPr>
        <p:spPr>
          <a:xfrm>
            <a:off x="8010487" y="2475725"/>
            <a:ext cx="1124026" cy="369332"/>
          </a:xfrm>
          <a:prstGeom prst="rect">
            <a:avLst/>
          </a:prstGeom>
        </p:spPr>
        <p:txBody>
          <a:bodyPr wrap="none">
            <a:spAutoFit/>
          </a:bodyPr>
          <a:lstStyle/>
          <a:p>
            <a:pPr algn="ctr"/>
            <a:r>
              <a:rPr lang="en-US" altLang="zh-CN" b="1" dirty="0">
                <a:latin typeface="Times New Roman" panose="02020603050405020304" pitchFamily="18" charset="0"/>
                <a:cs typeface="Times New Roman" panose="02020603050405020304" pitchFamily="18" charset="0"/>
              </a:rPr>
              <a:t>MIC</a:t>
            </a:r>
            <a:r>
              <a:rPr lang="zh-CN" altLang="en-US" b="1" dirty="0">
                <a:latin typeface="Times New Roman" panose="02020603050405020304" pitchFamily="18" charset="0"/>
                <a:cs typeface="Times New Roman" panose="02020603050405020304" pitchFamily="18" charset="0"/>
              </a:rPr>
              <a:t>测定</a:t>
            </a:r>
            <a:endParaRPr lang="zh-CN" altLang="en-US" sz="2000" dirty="0"/>
          </a:p>
        </p:txBody>
      </p:sp>
      <p:cxnSp>
        <p:nvCxnSpPr>
          <p:cNvPr id="19" name="直接连接符 18"/>
          <p:cNvCxnSpPr>
            <a:cxnSpLocks/>
          </p:cNvCxnSpPr>
          <p:nvPr/>
        </p:nvCxnSpPr>
        <p:spPr>
          <a:xfrm>
            <a:off x="4184652" y="2475725"/>
            <a:ext cx="0" cy="3583989"/>
          </a:xfrm>
          <a:prstGeom prst="line">
            <a:avLst/>
          </a:prstGeom>
          <a:ln w="76200" cmpd="tri">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E8F0C298-A339-99CD-0EB5-016586D0B0AA}"/>
              </a:ext>
            </a:extLst>
          </p:cNvPr>
          <p:cNvSpPr txBox="1"/>
          <p:nvPr/>
        </p:nvSpPr>
        <p:spPr>
          <a:xfrm>
            <a:off x="521095" y="998752"/>
            <a:ext cx="10540605" cy="581057"/>
          </a:xfrm>
          <a:prstGeom prst="rect">
            <a:avLst/>
          </a:prstGeom>
          <a:noFill/>
        </p:spPr>
        <p:txBody>
          <a:bodyPr wrap="square">
            <a:spAutoFit/>
          </a:bodyPr>
          <a:lstStyle/>
          <a:p>
            <a:pPr indent="127000">
              <a:lnSpc>
                <a:spcPct val="150000"/>
              </a:lnSpc>
            </a:pPr>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t>
            </a:r>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是否存在四环素类药物酶修饰基因</a:t>
            </a:r>
            <a:r>
              <a:rPr lang="en-US" altLang="zh-CN" sz="2400" b="1" kern="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tet</a:t>
            </a:r>
            <a:r>
              <a:rPr lang="en-US" altLang="zh-CN"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(X) </a:t>
            </a:r>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862E75C6-19E7-43BC-8F7E-AD006EA32333}"/>
              </a:ext>
            </a:extLst>
          </p:cNvPr>
          <p:cNvSpPr txBox="1"/>
          <p:nvPr/>
        </p:nvSpPr>
        <p:spPr>
          <a:xfrm>
            <a:off x="548298" y="1982343"/>
            <a:ext cx="3979252" cy="369332"/>
          </a:xfrm>
          <a:prstGeom prst="rect">
            <a:avLst/>
          </a:prstGeom>
          <a:noFill/>
        </p:spPr>
        <p:txBody>
          <a:bodyPr wrap="square">
            <a:spAutoFit/>
          </a:bodyPr>
          <a:lstStyle/>
          <a:p>
            <a:pPr algn="just">
              <a:spcAft>
                <a:spcPts val="0"/>
              </a:spcAft>
            </a:pPr>
            <a:r>
              <a:rPr lang="en-GB"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CH-2</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对</a:t>
            </a:r>
            <a:r>
              <a:rPr lang="zh-CN"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四环素</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类高度耐药</a:t>
            </a:r>
            <a:endParaRPr lang="zh-CN"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23BA4391-9836-258C-7FE3-3BCBFA39A3A7}"/>
              </a:ext>
            </a:extLst>
          </p:cNvPr>
          <p:cNvSpPr txBox="1"/>
          <p:nvPr/>
        </p:nvSpPr>
        <p:spPr>
          <a:xfrm>
            <a:off x="0" y="6579641"/>
            <a:ext cx="4640223" cy="261610"/>
          </a:xfrm>
          <a:prstGeom prst="rect">
            <a:avLst/>
          </a:prstGeom>
          <a:noFill/>
        </p:spPr>
        <p:txBody>
          <a:bodyPr wrap="square">
            <a:spAutoFit/>
          </a:bodyPr>
          <a:lstStyle/>
          <a:p>
            <a:r>
              <a:rPr lang="zh-CN" altLang="en-US" sz="1100" dirty="0">
                <a:solidFill>
                  <a:srgbClr val="FF0000"/>
                </a:solidFill>
                <a:latin typeface="+mn-ea"/>
              </a:rPr>
              <a:t>罗洪艳</a:t>
            </a:r>
            <a:r>
              <a:rPr lang="en-US" altLang="zh-CN" sz="1100" dirty="0">
                <a:solidFill>
                  <a:srgbClr val="FF0000"/>
                </a:solidFill>
                <a:latin typeface="+mn-ea"/>
              </a:rPr>
              <a:t>.</a:t>
            </a:r>
            <a:r>
              <a:rPr lang="zh-CN" altLang="en-US" sz="1100" dirty="0">
                <a:solidFill>
                  <a:srgbClr val="FF0000"/>
                </a:solidFill>
                <a:latin typeface="+mn-ea"/>
              </a:rPr>
              <a:t>鸭疫里默氏菌多耐药基因簇的功能鉴定</a:t>
            </a:r>
            <a:r>
              <a:rPr lang="en-US" altLang="zh-CN" sz="1100" dirty="0">
                <a:solidFill>
                  <a:srgbClr val="FF0000"/>
                </a:solidFill>
                <a:latin typeface="+mn-ea"/>
              </a:rPr>
              <a:t>[D].</a:t>
            </a:r>
            <a:r>
              <a:rPr lang="zh-CN" altLang="en-US" sz="1100" dirty="0">
                <a:solidFill>
                  <a:srgbClr val="FF0000"/>
                </a:solidFill>
                <a:latin typeface="+mn-ea"/>
              </a:rPr>
              <a:t>四川农业大学</a:t>
            </a:r>
            <a:r>
              <a:rPr lang="en-US" altLang="zh-CN" sz="1100" dirty="0">
                <a:solidFill>
                  <a:srgbClr val="FF0000"/>
                </a:solidFill>
                <a:latin typeface="+mn-ea"/>
              </a:rPr>
              <a:t>,2018</a:t>
            </a:r>
            <a:endParaRPr lang="zh-CN" altLang="en-US" sz="1100" dirty="0">
              <a:solidFill>
                <a:srgbClr val="FF0000"/>
              </a:solidFill>
              <a:latin typeface="+mn-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321793" y="6412559"/>
            <a:ext cx="2743200" cy="365125"/>
          </a:xfrm>
        </p:spPr>
        <p:txBody>
          <a:bodyPr/>
          <a:lstStyle/>
          <a:p>
            <a:fld id="{5DD3DB80-B894-403A-B48E-6FDC1A72010E}" type="slidenum">
              <a:rPr lang="zh-CN" altLang="en-US" sz="2000" smtClean="0">
                <a:solidFill>
                  <a:srgbClr val="C00000"/>
                </a:solidFill>
              </a:rPr>
              <a:pPr/>
              <a:t>25</a:t>
            </a:fld>
            <a:endParaRPr lang="zh-CN" altLang="en-US" sz="2000">
              <a:solidFill>
                <a:srgbClr val="C00000"/>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2" name="文本框 11">
            <a:extLst>
              <a:ext uri="{FF2B5EF4-FFF2-40B4-BE49-F238E27FC236}">
                <a16:creationId xmlns:a16="http://schemas.microsoft.com/office/drawing/2014/main" id="{122C82CC-BD85-DF08-EEDC-26CC61AA8F8F}"/>
              </a:ext>
            </a:extLst>
          </p:cNvPr>
          <p:cNvSpPr txBox="1"/>
          <p:nvPr/>
        </p:nvSpPr>
        <p:spPr>
          <a:xfrm>
            <a:off x="6070913" y="8679"/>
            <a:ext cx="6164942" cy="336695"/>
          </a:xfrm>
          <a:prstGeom prst="rect">
            <a:avLst/>
          </a:prstGeom>
          <a:noFill/>
        </p:spPr>
        <p:txBody>
          <a:bodyPr wrap="square">
            <a:spAutoFit/>
          </a:bodyPr>
          <a:lstStyle/>
          <a:p>
            <a:pPr indent="127000" algn="r">
              <a:lnSpc>
                <a:spcPct val="150000"/>
              </a:lnSpc>
            </a:pPr>
            <a:r>
              <a:rPr lang="en-US" altLang="zh-CN" sz="1200" dirty="0">
                <a:solidFill>
                  <a:srgbClr val="C00000"/>
                </a:solidFill>
                <a:latin typeface="微软雅黑" panose="020B0503020204020204" pitchFamily="34" charset="-122"/>
                <a:ea typeface="微软雅黑" panose="020B0503020204020204" pitchFamily="34" charset="-122"/>
              </a:rPr>
              <a:t>3.</a:t>
            </a:r>
            <a:r>
              <a:rPr lang="zh-CN" altLang="zh-CN" sz="1200" dirty="0">
                <a:solidFill>
                  <a:srgbClr val="C00000"/>
                </a:solidFill>
                <a:latin typeface="微软雅黑" panose="020B0503020204020204" pitchFamily="34" charset="-122"/>
                <a:ea typeface="微软雅黑" panose="020B0503020204020204" pitchFamily="34" charset="-122"/>
              </a:rPr>
              <a:t>抗生素作用靶点的改变</a:t>
            </a:r>
          </a:p>
        </p:txBody>
      </p:sp>
      <p:sp>
        <p:nvSpPr>
          <p:cNvPr id="33" name="文本框 32">
            <a:extLst>
              <a:ext uri="{FF2B5EF4-FFF2-40B4-BE49-F238E27FC236}">
                <a16:creationId xmlns:a16="http://schemas.microsoft.com/office/drawing/2014/main" id="{BE745F71-E5B1-098D-597C-937D5049034D}"/>
              </a:ext>
            </a:extLst>
          </p:cNvPr>
          <p:cNvSpPr txBox="1"/>
          <p:nvPr/>
        </p:nvSpPr>
        <p:spPr>
          <a:xfrm>
            <a:off x="153701" y="1478588"/>
            <a:ext cx="11449427" cy="461665"/>
          </a:xfrm>
          <a:prstGeom prst="rect">
            <a:avLst/>
          </a:prstGeom>
          <a:noFill/>
        </p:spPr>
        <p:txBody>
          <a:bodyPr wrap="square">
            <a:spAutoFit/>
          </a:bodyPr>
          <a:lstStyle/>
          <a:p>
            <a:pPr algn="ctr"/>
            <a:r>
              <a:rPr kumimoji="0" lang="zh-CN" altLang="en-US" sz="2400" b="1" i="0" u="none" strike="noStrike" cap="none" normalizeH="0" dirty="0">
                <a:ln>
                  <a:noFill/>
                </a:ln>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鸭疫里默氏菌</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四环素类不同</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  通过不同组合、增强</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能力</a:t>
            </a:r>
          </a:p>
        </p:txBody>
      </p:sp>
      <p:sp>
        <p:nvSpPr>
          <p:cNvPr id="6" name="文本框 5">
            <a:extLst>
              <a:ext uri="{FF2B5EF4-FFF2-40B4-BE49-F238E27FC236}">
                <a16:creationId xmlns:a16="http://schemas.microsoft.com/office/drawing/2014/main" id="{CBE4DCF0-F77B-2266-9CE7-5D780A8F954A}"/>
              </a:ext>
            </a:extLst>
          </p:cNvPr>
          <p:cNvSpPr txBox="1"/>
          <p:nvPr/>
        </p:nvSpPr>
        <p:spPr>
          <a:xfrm>
            <a:off x="-99641" y="6400850"/>
            <a:ext cx="6150428" cy="376834"/>
          </a:xfrm>
          <a:prstGeom prst="rect">
            <a:avLst/>
          </a:prstGeom>
          <a:noFill/>
        </p:spPr>
        <p:txBody>
          <a:bodyPr wrap="square">
            <a:spAutoFit/>
          </a:bodyPr>
          <a:lstStyle/>
          <a:p>
            <a:pPr indent="127000" algn="just">
              <a:lnSpc>
                <a:spcPct val="150000"/>
              </a:lnSpc>
            </a:pPr>
            <a:r>
              <a:rPr lang="en-US" altLang="zh-CN" sz="14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[41] </a:t>
            </a:r>
            <a:r>
              <a:rPr lang="en-US" altLang="zh-CN" sz="1400" kern="1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4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en-US" altLang="zh-CN" sz="1400" kern="1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MingShu</a:t>
            </a:r>
            <a:r>
              <a:rPr lang="en-US" altLang="zh-CN" sz="14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Wang*. Frontiers in Microbiology, 2018, 9: 585.</a:t>
            </a:r>
            <a:endParaRPr lang="zh-CN" altLang="zh-CN" sz="14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7" name="组合 26">
            <a:extLst>
              <a:ext uri="{FF2B5EF4-FFF2-40B4-BE49-F238E27FC236}">
                <a16:creationId xmlns:a16="http://schemas.microsoft.com/office/drawing/2014/main" id="{835843D8-0684-A497-F1BA-98B0D2D6282D}"/>
              </a:ext>
            </a:extLst>
          </p:cNvPr>
          <p:cNvGrpSpPr/>
          <p:nvPr/>
        </p:nvGrpSpPr>
        <p:grpSpPr>
          <a:xfrm>
            <a:off x="588872" y="2101105"/>
            <a:ext cx="7832529" cy="3091918"/>
            <a:chOff x="1072037" y="2167068"/>
            <a:chExt cx="8573433" cy="3091918"/>
          </a:xfrm>
        </p:grpSpPr>
        <p:pic>
          <p:nvPicPr>
            <p:cNvPr id="8" name="图片 7">
              <a:extLst>
                <a:ext uri="{FF2B5EF4-FFF2-40B4-BE49-F238E27FC236}">
                  <a16:creationId xmlns:a16="http://schemas.microsoft.com/office/drawing/2014/main" id="{31974586-6A55-EBF8-5A1C-0FCF46E29C61}"/>
                </a:ext>
              </a:extLst>
            </p:cNvPr>
            <p:cNvPicPr>
              <a:picLocks noChangeAspect="1"/>
            </p:cNvPicPr>
            <p:nvPr/>
          </p:nvPicPr>
          <p:blipFill>
            <a:blip r:embed="rId4"/>
            <a:stretch>
              <a:fillRect/>
            </a:stretch>
          </p:blipFill>
          <p:spPr>
            <a:xfrm>
              <a:off x="1072037" y="2167068"/>
              <a:ext cx="4878948" cy="2349123"/>
            </a:xfrm>
            <a:prstGeom prst="rect">
              <a:avLst/>
            </a:prstGeom>
            <a:ln>
              <a:solidFill>
                <a:srgbClr val="0000FF"/>
              </a:solidFill>
            </a:ln>
          </p:spPr>
        </p:pic>
        <p:pic>
          <p:nvPicPr>
            <p:cNvPr id="15" name="图片 14">
              <a:extLst>
                <a:ext uri="{FF2B5EF4-FFF2-40B4-BE49-F238E27FC236}">
                  <a16:creationId xmlns:a16="http://schemas.microsoft.com/office/drawing/2014/main" id="{FDD99A81-5700-5E10-0140-79DFE0A5C249}"/>
                </a:ext>
              </a:extLst>
            </p:cNvPr>
            <p:cNvPicPr>
              <a:picLocks noChangeAspect="1"/>
            </p:cNvPicPr>
            <p:nvPr/>
          </p:nvPicPr>
          <p:blipFill>
            <a:blip r:embed="rId5"/>
            <a:stretch>
              <a:fillRect/>
            </a:stretch>
          </p:blipFill>
          <p:spPr>
            <a:xfrm>
              <a:off x="6226941" y="2167068"/>
              <a:ext cx="3418529" cy="3091918"/>
            </a:xfrm>
            <a:prstGeom prst="rect">
              <a:avLst/>
            </a:prstGeom>
            <a:ln>
              <a:solidFill>
                <a:srgbClr val="0000FF"/>
              </a:solidFill>
            </a:ln>
          </p:spPr>
        </p:pic>
        <p:cxnSp>
          <p:nvCxnSpPr>
            <p:cNvPr id="16" name="直接连接符 15">
              <a:extLst>
                <a:ext uri="{FF2B5EF4-FFF2-40B4-BE49-F238E27FC236}">
                  <a16:creationId xmlns:a16="http://schemas.microsoft.com/office/drawing/2014/main" id="{F31A0415-A0FD-FFF3-0826-6F8FB4E8EA77}"/>
                </a:ext>
              </a:extLst>
            </p:cNvPr>
            <p:cNvCxnSpPr>
              <a:cxnSpLocks/>
            </p:cNvCxnSpPr>
            <p:nvPr/>
          </p:nvCxnSpPr>
          <p:spPr>
            <a:xfrm>
              <a:off x="6391214" y="3947886"/>
              <a:ext cx="2800698"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bwMode="auto">
            <a:xfrm>
              <a:off x="6314621" y="3954585"/>
              <a:ext cx="971550" cy="9512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4" name="文本框 33"/>
          <p:cNvSpPr txBox="1"/>
          <p:nvPr/>
        </p:nvSpPr>
        <p:spPr>
          <a:xfrm>
            <a:off x="5778918" y="4063649"/>
            <a:ext cx="543739" cy="523220"/>
          </a:xfrm>
          <a:prstGeom prst="rect">
            <a:avLst/>
          </a:prstGeom>
          <a:noFill/>
        </p:spPr>
        <p:txBody>
          <a:bodyPr wrap="none" rtlCol="0" anchor="t">
            <a:spAutoFit/>
          </a:bodyPr>
          <a:lstStyle/>
          <a:p>
            <a:r>
              <a:rPr lang="zh-CN" altLang="en-US" sz="1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狼群</a:t>
            </a:r>
          </a:p>
          <a:p>
            <a:r>
              <a:rPr lang="zh-CN" altLang="en-US" sz="1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战术</a:t>
            </a:r>
          </a:p>
        </p:txBody>
      </p:sp>
      <p:sp>
        <p:nvSpPr>
          <p:cNvPr id="36" name="文本框 35">
            <a:extLst>
              <a:ext uri="{FF2B5EF4-FFF2-40B4-BE49-F238E27FC236}">
                <a16:creationId xmlns:a16="http://schemas.microsoft.com/office/drawing/2014/main" id="{AFBF129A-76D9-F654-A11E-9ACE6E691869}"/>
              </a:ext>
            </a:extLst>
          </p:cNvPr>
          <p:cNvSpPr txBox="1"/>
          <p:nvPr/>
        </p:nvSpPr>
        <p:spPr>
          <a:xfrm>
            <a:off x="344941" y="4693470"/>
            <a:ext cx="4396568" cy="369332"/>
          </a:xfrm>
          <a:prstGeom prst="rect">
            <a:avLst/>
          </a:prstGeom>
          <a:noFill/>
        </p:spPr>
        <p:txBody>
          <a:bodyPr wrap="square" rtlCol="0" anchor="t">
            <a:spAutoFit/>
          </a:bodyPr>
          <a:lstStyle/>
          <a:p>
            <a:pPr algn="ct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212</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株</a:t>
            </a:r>
            <a:r>
              <a:rPr lang="en-US" altLang="zh-CN"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RA</a:t>
            </a:r>
            <a:r>
              <a:rPr lang="zh-CN" altLang="en-US"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临床分离菌株</a:t>
            </a:r>
          </a:p>
        </p:txBody>
      </p:sp>
      <p:pic>
        <p:nvPicPr>
          <p:cNvPr id="39" name="图片 38">
            <a:extLst>
              <a:ext uri="{FF2B5EF4-FFF2-40B4-BE49-F238E27FC236}">
                <a16:creationId xmlns:a16="http://schemas.microsoft.com/office/drawing/2014/main" id="{D11F5979-E4D0-5B7F-A527-5F774649DD8E}"/>
              </a:ext>
            </a:extLst>
          </p:cNvPr>
          <p:cNvPicPr>
            <a:picLocks noChangeAspect="1"/>
          </p:cNvPicPr>
          <p:nvPr/>
        </p:nvPicPr>
        <p:blipFill>
          <a:blip r:embed="rId6"/>
          <a:stretch>
            <a:fillRect/>
          </a:stretch>
        </p:blipFill>
        <p:spPr>
          <a:xfrm>
            <a:off x="8840087" y="2101105"/>
            <a:ext cx="2675932" cy="2485764"/>
          </a:xfrm>
          <a:prstGeom prst="rect">
            <a:avLst/>
          </a:prstGeom>
          <a:ln>
            <a:solidFill>
              <a:srgbClr val="0000FF"/>
            </a:solidFill>
          </a:ln>
        </p:spPr>
      </p:pic>
      <p:sp>
        <p:nvSpPr>
          <p:cNvPr id="41" name="文本框 40">
            <a:extLst>
              <a:ext uri="{FF2B5EF4-FFF2-40B4-BE49-F238E27FC236}">
                <a16:creationId xmlns:a16="http://schemas.microsoft.com/office/drawing/2014/main" id="{0584BB77-6AAD-0622-A063-5DF0CD3F6735}"/>
              </a:ext>
            </a:extLst>
          </p:cNvPr>
          <p:cNvSpPr txBox="1"/>
          <p:nvPr/>
        </p:nvSpPr>
        <p:spPr>
          <a:xfrm>
            <a:off x="8570686" y="4725347"/>
            <a:ext cx="3418114" cy="261610"/>
          </a:xfrm>
          <a:prstGeom prst="rect">
            <a:avLst/>
          </a:prstGeom>
          <a:noFill/>
        </p:spPr>
        <p:txBody>
          <a:bodyPr wrap="square">
            <a:spAutoFit/>
          </a:bodyPr>
          <a:lstStyle/>
          <a:p>
            <a:pPr algn="ctr"/>
            <a:r>
              <a:rPr lang="zh-CN" altLang="en-US"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临床分离</a:t>
            </a:r>
            <a:r>
              <a:rPr lang="en-US" altLang="zh-CN"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RA</a:t>
            </a:r>
            <a:r>
              <a:rPr lang="zh-CN" altLang="en-US"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菌株</a:t>
            </a:r>
            <a:r>
              <a:rPr lang="en-US" altLang="zh-CN" sz="1100" b="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tet</a:t>
            </a:r>
            <a:r>
              <a:rPr lang="zh-CN" altLang="en-US"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可自然转化模式菌</a:t>
            </a:r>
            <a:r>
              <a:rPr lang="en-US" altLang="zh-CN" sz="1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ATCC</a:t>
            </a:r>
            <a:endParaRPr lang="zh-CN" altLang="en-US" sz="1100" dirty="0">
              <a:solidFill>
                <a:srgbClr val="C00000"/>
              </a:solidFill>
            </a:endParaRPr>
          </a:p>
        </p:txBody>
      </p:sp>
      <p:sp>
        <p:nvSpPr>
          <p:cNvPr id="14" name="矩形 13"/>
          <p:cNvSpPr/>
          <p:nvPr/>
        </p:nvSpPr>
        <p:spPr bwMode="auto">
          <a:xfrm>
            <a:off x="5382341" y="2829625"/>
            <a:ext cx="705651" cy="8797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 name="文本框 4">
            <a:extLst>
              <a:ext uri="{FF2B5EF4-FFF2-40B4-BE49-F238E27FC236}">
                <a16:creationId xmlns:a16="http://schemas.microsoft.com/office/drawing/2014/main" id="{4598CC9C-7A46-3794-4B5F-88C1641FCF47}"/>
              </a:ext>
            </a:extLst>
          </p:cNvPr>
          <p:cNvSpPr txBox="1"/>
          <p:nvPr/>
        </p:nvSpPr>
        <p:spPr>
          <a:xfrm>
            <a:off x="5668493" y="2851319"/>
            <a:ext cx="1088799" cy="584775"/>
          </a:xfrm>
          <a:prstGeom prst="rect">
            <a:avLst/>
          </a:prstGeom>
          <a:noFill/>
        </p:spPr>
        <p:txBody>
          <a:bodyPr wrap="square">
            <a:spAutoFit/>
          </a:bodyPr>
          <a:lstStyle/>
          <a:p>
            <a:pPr algn="just" eaLnBrk="1" hangingPunct="1">
              <a:spcBef>
                <a:spcPct val="0"/>
              </a:spcBef>
              <a:buClr>
                <a:srgbClr val="FF33CC"/>
              </a:buClr>
              <a:buSzTx/>
              <a:buFont typeface="Wingdings" panose="05000000000000000000" pitchFamily="2" charset="2"/>
              <a:buChar char="l"/>
              <a:defRPr/>
            </a:pPr>
            <a:r>
              <a:rPr lang="zh-CN" altLang="en-US" sz="800" dirty="0">
                <a:solidFill>
                  <a:srgbClr val="C00000"/>
                </a:solidFill>
                <a:latin typeface="Times New Roman" panose="02020603050405020304" pitchFamily="18" charset="0"/>
                <a:ea typeface="+mn-ea"/>
                <a:cs typeface="Times New Roman" panose="02020603050405020304" pitchFamily="18" charset="0"/>
              </a:rPr>
              <a:t>首次在</a:t>
            </a:r>
            <a:r>
              <a:rPr lang="en-US" altLang="zh-CN" sz="800" dirty="0">
                <a:solidFill>
                  <a:srgbClr val="C00000"/>
                </a:solidFill>
                <a:latin typeface="Times New Roman" panose="02020603050405020304" pitchFamily="18" charset="0"/>
                <a:ea typeface="+mn-ea"/>
                <a:cs typeface="Times New Roman" panose="02020603050405020304" pitchFamily="18" charset="0"/>
              </a:rPr>
              <a:t>RA</a:t>
            </a:r>
            <a:r>
              <a:rPr lang="zh-CN" altLang="en-US" sz="800" dirty="0">
                <a:solidFill>
                  <a:srgbClr val="C00000"/>
                </a:solidFill>
                <a:latin typeface="Times New Roman" panose="02020603050405020304" pitchFamily="18" charset="0"/>
                <a:ea typeface="+mn-ea"/>
                <a:cs typeface="Times New Roman" panose="02020603050405020304" pitchFamily="18" charset="0"/>
              </a:rPr>
              <a:t>中检出了</a:t>
            </a:r>
            <a:r>
              <a:rPr lang="en-US" altLang="zh-CN" sz="800" i="1" dirty="0" err="1">
                <a:solidFill>
                  <a:srgbClr val="C00000"/>
                </a:solidFill>
                <a:latin typeface="Times New Roman" panose="02020603050405020304" pitchFamily="18" charset="0"/>
                <a:ea typeface="+mn-ea"/>
                <a:cs typeface="Times New Roman" panose="02020603050405020304" pitchFamily="18" charset="0"/>
              </a:rPr>
              <a:t>tet</a:t>
            </a:r>
            <a:r>
              <a:rPr lang="en-US" altLang="zh-CN" sz="800" dirty="0">
                <a:solidFill>
                  <a:srgbClr val="C00000"/>
                </a:solidFill>
                <a:latin typeface="Times New Roman" panose="02020603050405020304" pitchFamily="18" charset="0"/>
                <a:ea typeface="+mn-ea"/>
                <a:cs typeface="Times New Roman" panose="02020603050405020304" pitchFamily="18" charset="0"/>
              </a:rPr>
              <a:t>(A)</a:t>
            </a:r>
            <a:r>
              <a:rPr lang="zh-CN" altLang="zh-CN" sz="800" dirty="0">
                <a:solidFill>
                  <a:srgbClr val="C00000"/>
                </a:solidFill>
                <a:latin typeface="Times New Roman" panose="02020603050405020304" pitchFamily="18" charset="0"/>
                <a:ea typeface="+mn-ea"/>
                <a:cs typeface="Times New Roman" panose="02020603050405020304" pitchFamily="18" charset="0"/>
              </a:rPr>
              <a:t>、</a:t>
            </a:r>
            <a:r>
              <a:rPr lang="en-US" altLang="zh-CN" sz="800" i="1" dirty="0" err="1">
                <a:solidFill>
                  <a:srgbClr val="C00000"/>
                </a:solidFill>
                <a:latin typeface="Times New Roman" panose="02020603050405020304" pitchFamily="18" charset="0"/>
                <a:ea typeface="+mn-ea"/>
                <a:cs typeface="Times New Roman" panose="02020603050405020304" pitchFamily="18" charset="0"/>
              </a:rPr>
              <a:t>tet</a:t>
            </a:r>
            <a:r>
              <a:rPr lang="en-US" altLang="zh-CN" sz="800" dirty="0">
                <a:solidFill>
                  <a:srgbClr val="C00000"/>
                </a:solidFill>
                <a:latin typeface="Times New Roman" panose="02020603050405020304" pitchFamily="18" charset="0"/>
                <a:ea typeface="+mn-ea"/>
                <a:cs typeface="Times New Roman" panose="02020603050405020304" pitchFamily="18" charset="0"/>
              </a:rPr>
              <a:t>(M)</a:t>
            </a:r>
            <a:r>
              <a:rPr lang="zh-CN" altLang="zh-CN" sz="800" dirty="0">
                <a:solidFill>
                  <a:srgbClr val="C00000"/>
                </a:solidFill>
                <a:latin typeface="Times New Roman" panose="02020603050405020304" pitchFamily="18" charset="0"/>
                <a:ea typeface="+mn-ea"/>
                <a:cs typeface="Times New Roman" panose="02020603050405020304" pitchFamily="18" charset="0"/>
              </a:rPr>
              <a:t>、</a:t>
            </a:r>
            <a:r>
              <a:rPr lang="en-US" altLang="zh-CN" sz="800" i="1" dirty="0" err="1">
                <a:solidFill>
                  <a:srgbClr val="C00000"/>
                </a:solidFill>
                <a:latin typeface="Times New Roman" panose="02020603050405020304" pitchFamily="18" charset="0"/>
                <a:ea typeface="+mn-ea"/>
                <a:cs typeface="Times New Roman" panose="02020603050405020304" pitchFamily="18" charset="0"/>
              </a:rPr>
              <a:t>tet</a:t>
            </a:r>
            <a:r>
              <a:rPr lang="en-US" altLang="zh-CN" sz="800" dirty="0">
                <a:solidFill>
                  <a:srgbClr val="C00000"/>
                </a:solidFill>
                <a:latin typeface="Times New Roman" panose="02020603050405020304" pitchFamily="18" charset="0"/>
                <a:ea typeface="+mn-ea"/>
                <a:cs typeface="Times New Roman" panose="02020603050405020304" pitchFamily="18" charset="0"/>
              </a:rPr>
              <a:t>(O)</a:t>
            </a:r>
            <a:r>
              <a:rPr lang="zh-CN" altLang="zh-CN" sz="800" dirty="0">
                <a:solidFill>
                  <a:srgbClr val="C00000"/>
                </a:solidFill>
                <a:latin typeface="Times New Roman" panose="02020603050405020304" pitchFamily="18" charset="0"/>
                <a:ea typeface="+mn-ea"/>
                <a:cs typeface="Times New Roman" panose="02020603050405020304" pitchFamily="18" charset="0"/>
              </a:rPr>
              <a:t>和</a:t>
            </a:r>
            <a:r>
              <a:rPr lang="en-US" altLang="zh-CN" sz="800" i="1" dirty="0" err="1">
                <a:solidFill>
                  <a:srgbClr val="C00000"/>
                </a:solidFill>
                <a:latin typeface="Times New Roman" panose="02020603050405020304" pitchFamily="18" charset="0"/>
                <a:ea typeface="+mn-ea"/>
                <a:cs typeface="Times New Roman" panose="02020603050405020304" pitchFamily="18" charset="0"/>
              </a:rPr>
              <a:t>tet</a:t>
            </a:r>
            <a:r>
              <a:rPr lang="en-US" altLang="zh-CN" sz="800" dirty="0">
                <a:solidFill>
                  <a:srgbClr val="C00000"/>
                </a:solidFill>
                <a:latin typeface="Times New Roman" panose="02020603050405020304" pitchFamily="18" charset="0"/>
                <a:ea typeface="+mn-ea"/>
                <a:cs typeface="Times New Roman" panose="02020603050405020304" pitchFamily="18" charset="0"/>
              </a:rPr>
              <a:t>(Q)</a:t>
            </a:r>
            <a:r>
              <a:rPr lang="zh-CN" altLang="zh-CN" sz="800" dirty="0">
                <a:solidFill>
                  <a:srgbClr val="C00000"/>
                </a:solidFill>
                <a:latin typeface="Times New Roman" panose="02020603050405020304" pitchFamily="18" charset="0"/>
                <a:ea typeface="+mn-ea"/>
                <a:cs typeface="Times New Roman" panose="02020603050405020304" pitchFamily="18" charset="0"/>
              </a:rPr>
              <a:t>等</a:t>
            </a:r>
            <a:r>
              <a:rPr lang="en-US" altLang="zh-CN" sz="800" dirty="0">
                <a:solidFill>
                  <a:srgbClr val="C00000"/>
                </a:solidFill>
                <a:latin typeface="Times New Roman" panose="02020603050405020304" pitchFamily="18" charset="0"/>
                <a:ea typeface="+mn-ea"/>
                <a:cs typeface="Times New Roman" panose="02020603050405020304" pitchFamily="18" charset="0"/>
              </a:rPr>
              <a:t> </a:t>
            </a:r>
            <a:r>
              <a:rPr lang="zh-CN" altLang="zh-CN" sz="800" dirty="0">
                <a:solidFill>
                  <a:srgbClr val="C00000"/>
                </a:solidFill>
                <a:latin typeface="Times New Roman" panose="02020603050405020304" pitchFamily="18" charset="0"/>
                <a:ea typeface="+mn-ea"/>
                <a:cs typeface="Times New Roman" panose="02020603050405020304" pitchFamily="18" charset="0"/>
              </a:rPr>
              <a:t>四环素耐药基因</a:t>
            </a:r>
            <a:endParaRPr lang="zh-CN" altLang="en-US" sz="800" dirty="0">
              <a:solidFill>
                <a:srgbClr val="C00000"/>
              </a:solidFill>
            </a:endParaRPr>
          </a:p>
        </p:txBody>
      </p:sp>
    </p:spTree>
    <p:extLst>
      <p:ext uri="{BB962C8B-B14F-4D97-AF65-F5344CB8AC3E}">
        <p14:creationId xmlns:p14="http://schemas.microsoft.com/office/powerpoint/2010/main" val="4270515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5"/>
          <p:cNvGrpSpPr/>
          <p:nvPr/>
        </p:nvGrpSpPr>
        <p:grpSpPr bwMode="auto">
          <a:xfrm>
            <a:off x="512008" y="724325"/>
            <a:ext cx="7042149" cy="5666316"/>
            <a:chOff x="1237015" y="588468"/>
            <a:chExt cx="6029527" cy="4250408"/>
          </a:xfrm>
        </p:grpSpPr>
        <p:grpSp>
          <p:nvGrpSpPr>
            <p:cNvPr id="2051" name="组合 48"/>
            <p:cNvGrpSpPr/>
            <p:nvPr/>
          </p:nvGrpSpPr>
          <p:grpSpPr bwMode="auto">
            <a:xfrm>
              <a:off x="1237015" y="588468"/>
              <a:ext cx="6029527" cy="3914657"/>
              <a:chOff x="1237015" y="588468"/>
              <a:chExt cx="6029527" cy="3914657"/>
            </a:xfrm>
          </p:grpSpPr>
          <p:grpSp>
            <p:nvGrpSpPr>
              <p:cNvPr id="2058" name="组合 3"/>
              <p:cNvGrpSpPr/>
              <p:nvPr/>
            </p:nvGrpSpPr>
            <p:grpSpPr bwMode="auto">
              <a:xfrm>
                <a:off x="1237015" y="588468"/>
                <a:ext cx="6029527" cy="3914657"/>
                <a:chOff x="149225" y="236538"/>
                <a:chExt cx="8281988" cy="6408737"/>
              </a:xfrm>
            </p:grpSpPr>
            <p:grpSp>
              <p:nvGrpSpPr>
                <p:cNvPr id="2060" name="Group 6"/>
                <p:cNvGrpSpPr/>
                <p:nvPr/>
              </p:nvGrpSpPr>
              <p:grpSpPr bwMode="auto">
                <a:xfrm>
                  <a:off x="149225" y="236538"/>
                  <a:ext cx="8281988" cy="6408737"/>
                  <a:chOff x="0" y="0"/>
                  <a:chExt cx="2507" cy="1860"/>
                </a:xfrm>
              </p:grpSpPr>
              <p:sp>
                <p:nvSpPr>
                  <p:cNvPr id="15" name="Freeform 8"/>
                  <p:cNvSpPr/>
                  <p:nvPr/>
                </p:nvSpPr>
                <p:spPr bwMode="auto">
                  <a:xfrm>
                    <a:off x="1364" y="1442"/>
                    <a:ext cx="395" cy="251"/>
                  </a:xfrm>
                  <a:custGeom>
                    <a:avLst/>
                    <a:gdLst>
                      <a:gd name="T0" fmla="*/ 1 w 673"/>
                      <a:gd name="T1" fmla="*/ 1 h 490"/>
                      <a:gd name="T2" fmla="*/ 1 w 673"/>
                      <a:gd name="T3" fmla="*/ 1 h 490"/>
                      <a:gd name="T4" fmla="*/ 1 w 673"/>
                      <a:gd name="T5" fmla="*/ 1 h 490"/>
                      <a:gd name="T6" fmla="*/ 1 w 673"/>
                      <a:gd name="T7" fmla="*/ 1 h 490"/>
                      <a:gd name="T8" fmla="*/ 1 w 673"/>
                      <a:gd name="T9" fmla="*/ 1 h 490"/>
                      <a:gd name="T10" fmla="*/ 2 w 673"/>
                      <a:gd name="T11" fmla="*/ 1 h 490"/>
                      <a:gd name="T12" fmla="*/ 2 w 673"/>
                      <a:gd name="T13" fmla="*/ 1 h 490"/>
                      <a:gd name="T14" fmla="*/ 2 w 673"/>
                      <a:gd name="T15" fmla="*/ 1 h 490"/>
                      <a:gd name="T16" fmla="*/ 2 w 673"/>
                      <a:gd name="T17" fmla="*/ 1 h 490"/>
                      <a:gd name="T18" fmla="*/ 2 w 673"/>
                      <a:gd name="T19" fmla="*/ 1 h 490"/>
                      <a:gd name="T20" fmla="*/ 2 w 673"/>
                      <a:gd name="T21" fmla="*/ 1 h 490"/>
                      <a:gd name="T22" fmla="*/ 2 w 673"/>
                      <a:gd name="T23" fmla="*/ 1 h 490"/>
                      <a:gd name="T24" fmla="*/ 3 w 673"/>
                      <a:gd name="T25" fmla="*/ 1 h 490"/>
                      <a:gd name="T26" fmla="*/ 3 w 673"/>
                      <a:gd name="T27" fmla="*/ 1 h 490"/>
                      <a:gd name="T28" fmla="*/ 3 w 673"/>
                      <a:gd name="T29" fmla="*/ 1 h 490"/>
                      <a:gd name="T30" fmla="*/ 3 w 673"/>
                      <a:gd name="T31" fmla="*/ 1 h 490"/>
                      <a:gd name="T32" fmla="*/ 3 w 673"/>
                      <a:gd name="T33" fmla="*/ 1 h 490"/>
                      <a:gd name="T34" fmla="*/ 3 w 673"/>
                      <a:gd name="T35" fmla="*/ 1 h 490"/>
                      <a:gd name="T36" fmla="*/ 3 w 673"/>
                      <a:gd name="T37" fmla="*/ 1 h 490"/>
                      <a:gd name="T38" fmla="*/ 3 w 673"/>
                      <a:gd name="T39" fmla="*/ 1 h 490"/>
                      <a:gd name="T40" fmla="*/ 3 w 673"/>
                      <a:gd name="T41" fmla="*/ 1 h 490"/>
                      <a:gd name="T42" fmla="*/ 3 w 673"/>
                      <a:gd name="T43" fmla="*/ 1 h 490"/>
                      <a:gd name="T44" fmla="*/ 3 w 673"/>
                      <a:gd name="T45" fmla="*/ 1 h 490"/>
                      <a:gd name="T46" fmla="*/ 2 w 673"/>
                      <a:gd name="T47" fmla="*/ 1 h 490"/>
                      <a:gd name="T48" fmla="*/ 2 w 673"/>
                      <a:gd name="T49" fmla="*/ 1 h 490"/>
                      <a:gd name="T50" fmla="*/ 2 w 673"/>
                      <a:gd name="T51" fmla="*/ 1 h 490"/>
                      <a:gd name="T52" fmla="*/ 2 w 673"/>
                      <a:gd name="T53" fmla="*/ 1 h 490"/>
                      <a:gd name="T54" fmla="*/ 1 w 673"/>
                      <a:gd name="T55" fmla="*/ 1 h 490"/>
                      <a:gd name="T56" fmla="*/ 1 w 673"/>
                      <a:gd name="T57" fmla="*/ 1 h 490"/>
                      <a:gd name="T58" fmla="*/ 1 w 673"/>
                      <a:gd name="T59" fmla="*/ 1 h 490"/>
                      <a:gd name="T60" fmla="*/ 1 w 673"/>
                      <a:gd name="T61" fmla="*/ 1 h 490"/>
                      <a:gd name="T62" fmla="*/ 1 w 673"/>
                      <a:gd name="T63" fmla="*/ 1 h 490"/>
                      <a:gd name="T64" fmla="*/ 1 w 673"/>
                      <a:gd name="T65" fmla="*/ 1 h 490"/>
                      <a:gd name="T66" fmla="*/ 1 w 673"/>
                      <a:gd name="T67" fmla="*/ 1 h 490"/>
                      <a:gd name="T68" fmla="*/ 1 w 673"/>
                      <a:gd name="T69" fmla="*/ 1 h 490"/>
                      <a:gd name="T70" fmla="*/ 1 w 673"/>
                      <a:gd name="T71" fmla="*/ 1 h 490"/>
                      <a:gd name="T72" fmla="*/ 1 w 673"/>
                      <a:gd name="T73" fmla="*/ 1 h 4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3"/>
                      <a:gd name="T112" fmla="*/ 0 h 490"/>
                      <a:gd name="T113" fmla="*/ 673 w 673"/>
                      <a:gd name="T114" fmla="*/ 490 h 4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3" h="490">
                        <a:moveTo>
                          <a:pt x="2" y="187"/>
                        </a:moveTo>
                        <a:lnTo>
                          <a:pt x="30" y="189"/>
                        </a:lnTo>
                        <a:lnTo>
                          <a:pt x="61" y="161"/>
                        </a:lnTo>
                        <a:lnTo>
                          <a:pt x="74" y="170"/>
                        </a:lnTo>
                        <a:lnTo>
                          <a:pt x="133" y="194"/>
                        </a:lnTo>
                        <a:lnTo>
                          <a:pt x="145" y="187"/>
                        </a:lnTo>
                        <a:lnTo>
                          <a:pt x="147" y="167"/>
                        </a:lnTo>
                        <a:lnTo>
                          <a:pt x="157" y="156"/>
                        </a:lnTo>
                        <a:lnTo>
                          <a:pt x="241" y="101"/>
                        </a:lnTo>
                        <a:lnTo>
                          <a:pt x="256" y="119"/>
                        </a:lnTo>
                        <a:lnTo>
                          <a:pt x="306" y="134"/>
                        </a:lnTo>
                        <a:lnTo>
                          <a:pt x="334" y="97"/>
                        </a:lnTo>
                        <a:lnTo>
                          <a:pt x="348" y="105"/>
                        </a:lnTo>
                        <a:lnTo>
                          <a:pt x="368" y="105"/>
                        </a:lnTo>
                        <a:lnTo>
                          <a:pt x="368" y="95"/>
                        </a:lnTo>
                        <a:lnTo>
                          <a:pt x="394" y="86"/>
                        </a:lnTo>
                        <a:lnTo>
                          <a:pt x="394" y="77"/>
                        </a:lnTo>
                        <a:lnTo>
                          <a:pt x="405" y="66"/>
                        </a:lnTo>
                        <a:lnTo>
                          <a:pt x="411" y="69"/>
                        </a:lnTo>
                        <a:lnTo>
                          <a:pt x="437" y="42"/>
                        </a:lnTo>
                        <a:lnTo>
                          <a:pt x="460" y="48"/>
                        </a:lnTo>
                        <a:lnTo>
                          <a:pt x="482" y="18"/>
                        </a:lnTo>
                        <a:lnTo>
                          <a:pt x="492" y="42"/>
                        </a:lnTo>
                        <a:lnTo>
                          <a:pt x="499" y="40"/>
                        </a:lnTo>
                        <a:lnTo>
                          <a:pt x="534" y="6"/>
                        </a:lnTo>
                        <a:lnTo>
                          <a:pt x="542" y="9"/>
                        </a:lnTo>
                        <a:lnTo>
                          <a:pt x="558" y="0"/>
                        </a:lnTo>
                        <a:lnTo>
                          <a:pt x="587" y="9"/>
                        </a:lnTo>
                        <a:lnTo>
                          <a:pt x="587" y="40"/>
                        </a:lnTo>
                        <a:lnTo>
                          <a:pt x="609" y="44"/>
                        </a:lnTo>
                        <a:lnTo>
                          <a:pt x="602" y="74"/>
                        </a:lnTo>
                        <a:lnTo>
                          <a:pt x="582" y="108"/>
                        </a:lnTo>
                        <a:lnTo>
                          <a:pt x="573" y="136"/>
                        </a:lnTo>
                        <a:lnTo>
                          <a:pt x="582" y="136"/>
                        </a:lnTo>
                        <a:lnTo>
                          <a:pt x="606" y="115"/>
                        </a:lnTo>
                        <a:lnTo>
                          <a:pt x="626" y="158"/>
                        </a:lnTo>
                        <a:lnTo>
                          <a:pt x="642" y="148"/>
                        </a:lnTo>
                        <a:lnTo>
                          <a:pt x="659" y="148"/>
                        </a:lnTo>
                        <a:lnTo>
                          <a:pt x="672" y="192"/>
                        </a:lnTo>
                        <a:lnTo>
                          <a:pt x="659" y="209"/>
                        </a:lnTo>
                        <a:lnTo>
                          <a:pt x="661" y="228"/>
                        </a:lnTo>
                        <a:lnTo>
                          <a:pt x="621" y="280"/>
                        </a:lnTo>
                        <a:lnTo>
                          <a:pt x="624" y="332"/>
                        </a:lnTo>
                        <a:lnTo>
                          <a:pt x="573" y="372"/>
                        </a:lnTo>
                        <a:lnTo>
                          <a:pt x="569" y="406"/>
                        </a:lnTo>
                        <a:lnTo>
                          <a:pt x="540" y="418"/>
                        </a:lnTo>
                        <a:lnTo>
                          <a:pt x="542" y="438"/>
                        </a:lnTo>
                        <a:lnTo>
                          <a:pt x="514" y="445"/>
                        </a:lnTo>
                        <a:lnTo>
                          <a:pt x="492" y="480"/>
                        </a:lnTo>
                        <a:lnTo>
                          <a:pt x="435" y="489"/>
                        </a:lnTo>
                        <a:lnTo>
                          <a:pt x="405" y="467"/>
                        </a:lnTo>
                        <a:lnTo>
                          <a:pt x="374" y="454"/>
                        </a:lnTo>
                        <a:lnTo>
                          <a:pt x="344" y="485"/>
                        </a:lnTo>
                        <a:lnTo>
                          <a:pt x="310" y="487"/>
                        </a:lnTo>
                        <a:lnTo>
                          <a:pt x="280" y="489"/>
                        </a:lnTo>
                        <a:lnTo>
                          <a:pt x="210" y="449"/>
                        </a:lnTo>
                        <a:lnTo>
                          <a:pt x="197" y="414"/>
                        </a:lnTo>
                        <a:lnTo>
                          <a:pt x="214" y="379"/>
                        </a:lnTo>
                        <a:lnTo>
                          <a:pt x="195" y="363"/>
                        </a:lnTo>
                        <a:lnTo>
                          <a:pt x="169" y="363"/>
                        </a:lnTo>
                        <a:lnTo>
                          <a:pt x="162" y="357"/>
                        </a:lnTo>
                        <a:lnTo>
                          <a:pt x="133" y="363"/>
                        </a:lnTo>
                        <a:lnTo>
                          <a:pt x="105" y="344"/>
                        </a:lnTo>
                        <a:lnTo>
                          <a:pt x="116" y="312"/>
                        </a:lnTo>
                        <a:lnTo>
                          <a:pt x="138" y="310"/>
                        </a:lnTo>
                        <a:lnTo>
                          <a:pt x="147" y="304"/>
                        </a:lnTo>
                        <a:lnTo>
                          <a:pt x="153" y="276"/>
                        </a:lnTo>
                        <a:lnTo>
                          <a:pt x="145" y="260"/>
                        </a:lnTo>
                        <a:lnTo>
                          <a:pt x="70" y="247"/>
                        </a:lnTo>
                        <a:lnTo>
                          <a:pt x="57" y="225"/>
                        </a:lnTo>
                        <a:lnTo>
                          <a:pt x="35" y="225"/>
                        </a:lnTo>
                        <a:lnTo>
                          <a:pt x="16" y="225"/>
                        </a:lnTo>
                        <a:lnTo>
                          <a:pt x="0" y="201"/>
                        </a:lnTo>
                        <a:lnTo>
                          <a:pt x="2" y="18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广西</a:t>
                    </a:r>
                  </a:p>
                </p:txBody>
              </p:sp>
              <p:sp>
                <p:nvSpPr>
                  <p:cNvPr id="16" name="Freeform 13"/>
                  <p:cNvSpPr/>
                  <p:nvPr/>
                </p:nvSpPr>
                <p:spPr bwMode="auto">
                  <a:xfrm>
                    <a:off x="1317" y="1307"/>
                    <a:ext cx="303" cy="237"/>
                  </a:xfrm>
                  <a:custGeom>
                    <a:avLst/>
                    <a:gdLst>
                      <a:gd name="T0" fmla="*/ 1 w 520"/>
                      <a:gd name="T1" fmla="*/ 1 h 459"/>
                      <a:gd name="T2" fmla="*/ 1 w 520"/>
                      <a:gd name="T3" fmla="*/ 1 h 459"/>
                      <a:gd name="T4" fmla="*/ 1 w 520"/>
                      <a:gd name="T5" fmla="*/ 1 h 459"/>
                      <a:gd name="T6" fmla="*/ 1 w 520"/>
                      <a:gd name="T7" fmla="*/ 1 h 459"/>
                      <a:gd name="T8" fmla="*/ 1 w 520"/>
                      <a:gd name="T9" fmla="*/ 1 h 459"/>
                      <a:gd name="T10" fmla="*/ 1 w 520"/>
                      <a:gd name="T11" fmla="*/ 1 h 459"/>
                      <a:gd name="T12" fmla="*/ 0 w 520"/>
                      <a:gd name="T13" fmla="*/ 1 h 459"/>
                      <a:gd name="T14" fmla="*/ 1 w 520"/>
                      <a:gd name="T15" fmla="*/ 1 h 459"/>
                      <a:gd name="T16" fmla="*/ 1 w 520"/>
                      <a:gd name="T17" fmla="*/ 1 h 459"/>
                      <a:gd name="T18" fmla="*/ 1 w 520"/>
                      <a:gd name="T19" fmla="*/ 1 h 459"/>
                      <a:gd name="T20" fmla="*/ 1 w 520"/>
                      <a:gd name="T21" fmla="*/ 1 h 459"/>
                      <a:gd name="T22" fmla="*/ 1 w 520"/>
                      <a:gd name="T23" fmla="*/ 1 h 459"/>
                      <a:gd name="T24" fmla="*/ 1 w 520"/>
                      <a:gd name="T25" fmla="*/ 1 h 459"/>
                      <a:gd name="T26" fmla="*/ 1 w 520"/>
                      <a:gd name="T27" fmla="*/ 1 h 459"/>
                      <a:gd name="T28" fmla="*/ 1 w 520"/>
                      <a:gd name="T29" fmla="*/ 1 h 459"/>
                      <a:gd name="T30" fmla="*/ 1 w 520"/>
                      <a:gd name="T31" fmla="*/ 1 h 459"/>
                      <a:gd name="T32" fmla="*/ 1 w 520"/>
                      <a:gd name="T33" fmla="*/ 1 h 459"/>
                      <a:gd name="T34" fmla="*/ 1 w 520"/>
                      <a:gd name="T35" fmla="*/ 1 h 459"/>
                      <a:gd name="T36" fmla="*/ 1 w 520"/>
                      <a:gd name="T37" fmla="*/ 1 h 459"/>
                      <a:gd name="T38" fmla="*/ 1 w 520"/>
                      <a:gd name="T39" fmla="*/ 1 h 459"/>
                      <a:gd name="T40" fmla="*/ 1 w 520"/>
                      <a:gd name="T41" fmla="*/ 1 h 459"/>
                      <a:gd name="T42" fmla="*/ 1 w 520"/>
                      <a:gd name="T43" fmla="*/ 1 h 459"/>
                      <a:gd name="T44" fmla="*/ 2 w 520"/>
                      <a:gd name="T45" fmla="*/ 1 h 459"/>
                      <a:gd name="T46" fmla="*/ 2 w 520"/>
                      <a:gd name="T47" fmla="*/ 1 h 459"/>
                      <a:gd name="T48" fmla="*/ 2 w 520"/>
                      <a:gd name="T49" fmla="*/ 1 h 459"/>
                      <a:gd name="T50" fmla="*/ 2 w 520"/>
                      <a:gd name="T51" fmla="*/ 1 h 459"/>
                      <a:gd name="T52" fmla="*/ 2 w 520"/>
                      <a:gd name="T53" fmla="*/ 1 h 459"/>
                      <a:gd name="T54" fmla="*/ 2 w 520"/>
                      <a:gd name="T55" fmla="*/ 1 h 459"/>
                      <a:gd name="T56" fmla="*/ 2 w 520"/>
                      <a:gd name="T57" fmla="*/ 1 h 459"/>
                      <a:gd name="T58" fmla="*/ 2 w 520"/>
                      <a:gd name="T59" fmla="*/ 1 h 459"/>
                      <a:gd name="T60" fmla="*/ 2 w 520"/>
                      <a:gd name="T61" fmla="*/ 1 h 459"/>
                      <a:gd name="T62" fmla="*/ 2 w 520"/>
                      <a:gd name="T63" fmla="*/ 1 h 459"/>
                      <a:gd name="T64" fmla="*/ 2 w 520"/>
                      <a:gd name="T65" fmla="*/ 1 h 459"/>
                      <a:gd name="T66" fmla="*/ 2 w 520"/>
                      <a:gd name="T67" fmla="*/ 1 h 459"/>
                      <a:gd name="T68" fmla="*/ 2 w 520"/>
                      <a:gd name="T69" fmla="*/ 1 h 459"/>
                      <a:gd name="T70" fmla="*/ 2 w 520"/>
                      <a:gd name="T71" fmla="*/ 1 h 459"/>
                      <a:gd name="T72" fmla="*/ 2 w 520"/>
                      <a:gd name="T73" fmla="*/ 1 h 459"/>
                      <a:gd name="T74" fmla="*/ 2 w 520"/>
                      <a:gd name="T75" fmla="*/ 1 h 459"/>
                      <a:gd name="T76" fmla="*/ 2 w 520"/>
                      <a:gd name="T77" fmla="*/ 1 h 459"/>
                      <a:gd name="T78" fmla="*/ 2 w 520"/>
                      <a:gd name="T79" fmla="*/ 1 h 459"/>
                      <a:gd name="T80" fmla="*/ 2 w 520"/>
                      <a:gd name="T81" fmla="*/ 1 h 459"/>
                      <a:gd name="T82" fmla="*/ 2 w 520"/>
                      <a:gd name="T83" fmla="*/ 1 h 459"/>
                      <a:gd name="T84" fmla="*/ 2 w 520"/>
                      <a:gd name="T85" fmla="*/ 1 h 459"/>
                      <a:gd name="T86" fmla="*/ 2 w 520"/>
                      <a:gd name="T87" fmla="*/ 1 h 459"/>
                      <a:gd name="T88" fmla="*/ 2 w 520"/>
                      <a:gd name="T89" fmla="*/ 1 h 459"/>
                      <a:gd name="T90" fmla="*/ 2 w 520"/>
                      <a:gd name="T91" fmla="*/ 1 h 459"/>
                      <a:gd name="T92" fmla="*/ 2 w 520"/>
                      <a:gd name="T93" fmla="*/ 1 h 459"/>
                      <a:gd name="T94" fmla="*/ 2 w 520"/>
                      <a:gd name="T95" fmla="*/ 0 h 459"/>
                      <a:gd name="T96" fmla="*/ 1 w 520"/>
                      <a:gd name="T97" fmla="*/ 1 h 459"/>
                      <a:gd name="T98" fmla="*/ 1 w 520"/>
                      <a:gd name="T99" fmla="*/ 1 h 459"/>
                      <a:gd name="T100" fmla="*/ 1 w 520"/>
                      <a:gd name="T101" fmla="*/ 1 h 459"/>
                      <a:gd name="T102" fmla="*/ 1 w 520"/>
                      <a:gd name="T103" fmla="*/ 1 h 459"/>
                      <a:gd name="T104" fmla="*/ 1 w 520"/>
                      <a:gd name="T105" fmla="*/ 1 h 459"/>
                      <a:gd name="T106" fmla="*/ 1 w 520"/>
                      <a:gd name="T107" fmla="*/ 1 h 459"/>
                      <a:gd name="T108" fmla="*/ 1 w 520"/>
                      <a:gd name="T109" fmla="*/ 1 h 459"/>
                      <a:gd name="T110" fmla="*/ 1 w 520"/>
                      <a:gd name="T111" fmla="*/ 1 h 459"/>
                      <a:gd name="T112" fmla="*/ 1 w 520"/>
                      <a:gd name="T113" fmla="*/ 1 h 459"/>
                      <a:gd name="T114" fmla="*/ 1 w 520"/>
                      <a:gd name="T115" fmla="*/ 1 h 459"/>
                      <a:gd name="T116" fmla="*/ 1 w 520"/>
                      <a:gd name="T117" fmla="*/ 1 h 459"/>
                      <a:gd name="T118" fmla="*/ 1 w 520"/>
                      <a:gd name="T119" fmla="*/ 1 h 459"/>
                      <a:gd name="T120" fmla="*/ 1 w 520"/>
                      <a:gd name="T121" fmla="*/ 1 h 4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0"/>
                      <a:gd name="T184" fmla="*/ 0 h 459"/>
                      <a:gd name="T185" fmla="*/ 520 w 520"/>
                      <a:gd name="T186" fmla="*/ 459 h 4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0" h="459">
                        <a:moveTo>
                          <a:pt x="145" y="153"/>
                        </a:moveTo>
                        <a:lnTo>
                          <a:pt x="131" y="190"/>
                        </a:lnTo>
                        <a:lnTo>
                          <a:pt x="109" y="197"/>
                        </a:lnTo>
                        <a:lnTo>
                          <a:pt x="61" y="190"/>
                        </a:lnTo>
                        <a:lnTo>
                          <a:pt x="50" y="201"/>
                        </a:lnTo>
                        <a:lnTo>
                          <a:pt x="24" y="192"/>
                        </a:lnTo>
                        <a:lnTo>
                          <a:pt x="0" y="226"/>
                        </a:lnTo>
                        <a:lnTo>
                          <a:pt x="11" y="236"/>
                        </a:lnTo>
                        <a:lnTo>
                          <a:pt x="11" y="258"/>
                        </a:lnTo>
                        <a:lnTo>
                          <a:pt x="21" y="279"/>
                        </a:lnTo>
                        <a:lnTo>
                          <a:pt x="70" y="263"/>
                        </a:lnTo>
                        <a:lnTo>
                          <a:pt x="85" y="276"/>
                        </a:lnTo>
                        <a:lnTo>
                          <a:pt x="64" y="369"/>
                        </a:lnTo>
                        <a:lnTo>
                          <a:pt x="92" y="398"/>
                        </a:lnTo>
                        <a:lnTo>
                          <a:pt x="83" y="451"/>
                        </a:lnTo>
                        <a:lnTo>
                          <a:pt x="112" y="453"/>
                        </a:lnTo>
                        <a:lnTo>
                          <a:pt x="142" y="424"/>
                        </a:lnTo>
                        <a:lnTo>
                          <a:pt x="155" y="433"/>
                        </a:lnTo>
                        <a:lnTo>
                          <a:pt x="214" y="458"/>
                        </a:lnTo>
                        <a:lnTo>
                          <a:pt x="226" y="451"/>
                        </a:lnTo>
                        <a:lnTo>
                          <a:pt x="228" y="431"/>
                        </a:lnTo>
                        <a:lnTo>
                          <a:pt x="238" y="419"/>
                        </a:lnTo>
                        <a:lnTo>
                          <a:pt x="322" y="364"/>
                        </a:lnTo>
                        <a:lnTo>
                          <a:pt x="337" y="383"/>
                        </a:lnTo>
                        <a:lnTo>
                          <a:pt x="387" y="398"/>
                        </a:lnTo>
                        <a:lnTo>
                          <a:pt x="416" y="361"/>
                        </a:lnTo>
                        <a:lnTo>
                          <a:pt x="429" y="369"/>
                        </a:lnTo>
                        <a:lnTo>
                          <a:pt x="449" y="369"/>
                        </a:lnTo>
                        <a:lnTo>
                          <a:pt x="449" y="358"/>
                        </a:lnTo>
                        <a:lnTo>
                          <a:pt x="475" y="349"/>
                        </a:lnTo>
                        <a:lnTo>
                          <a:pt x="475" y="340"/>
                        </a:lnTo>
                        <a:lnTo>
                          <a:pt x="486" y="329"/>
                        </a:lnTo>
                        <a:lnTo>
                          <a:pt x="492" y="332"/>
                        </a:lnTo>
                        <a:lnTo>
                          <a:pt x="519" y="305"/>
                        </a:lnTo>
                        <a:lnTo>
                          <a:pt x="497" y="265"/>
                        </a:lnTo>
                        <a:lnTo>
                          <a:pt x="508" y="209"/>
                        </a:lnTo>
                        <a:lnTo>
                          <a:pt x="494" y="192"/>
                        </a:lnTo>
                        <a:lnTo>
                          <a:pt x="456" y="204"/>
                        </a:lnTo>
                        <a:lnTo>
                          <a:pt x="451" y="197"/>
                        </a:lnTo>
                        <a:lnTo>
                          <a:pt x="494" y="148"/>
                        </a:lnTo>
                        <a:lnTo>
                          <a:pt x="475" y="71"/>
                        </a:lnTo>
                        <a:lnTo>
                          <a:pt x="446" y="93"/>
                        </a:lnTo>
                        <a:lnTo>
                          <a:pt x="420" y="66"/>
                        </a:lnTo>
                        <a:lnTo>
                          <a:pt x="396" y="33"/>
                        </a:lnTo>
                        <a:lnTo>
                          <a:pt x="394" y="13"/>
                        </a:lnTo>
                        <a:lnTo>
                          <a:pt x="377" y="9"/>
                        </a:lnTo>
                        <a:lnTo>
                          <a:pt x="357" y="16"/>
                        </a:lnTo>
                        <a:lnTo>
                          <a:pt x="324" y="0"/>
                        </a:lnTo>
                        <a:lnTo>
                          <a:pt x="308" y="38"/>
                        </a:lnTo>
                        <a:lnTo>
                          <a:pt x="281" y="40"/>
                        </a:lnTo>
                        <a:lnTo>
                          <a:pt x="260" y="71"/>
                        </a:lnTo>
                        <a:lnTo>
                          <a:pt x="248" y="64"/>
                        </a:lnTo>
                        <a:lnTo>
                          <a:pt x="228" y="71"/>
                        </a:lnTo>
                        <a:lnTo>
                          <a:pt x="197" y="53"/>
                        </a:lnTo>
                        <a:lnTo>
                          <a:pt x="173" y="81"/>
                        </a:lnTo>
                        <a:lnTo>
                          <a:pt x="173" y="95"/>
                        </a:lnTo>
                        <a:lnTo>
                          <a:pt x="221" y="122"/>
                        </a:lnTo>
                        <a:lnTo>
                          <a:pt x="232" y="141"/>
                        </a:lnTo>
                        <a:lnTo>
                          <a:pt x="197" y="154"/>
                        </a:lnTo>
                        <a:lnTo>
                          <a:pt x="145" y="153"/>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贵 州</a:t>
                    </a:r>
                  </a:p>
                </p:txBody>
              </p:sp>
              <p:sp>
                <p:nvSpPr>
                  <p:cNvPr id="17" name="Freeform 19"/>
                  <p:cNvSpPr/>
                  <p:nvPr/>
                </p:nvSpPr>
                <p:spPr bwMode="auto">
                  <a:xfrm>
                    <a:off x="1015" y="1062"/>
                    <a:ext cx="615" cy="412"/>
                  </a:xfrm>
                  <a:custGeom>
                    <a:avLst/>
                    <a:gdLst>
                      <a:gd name="T0" fmla="*/ 2 w 1051"/>
                      <a:gd name="T1" fmla="*/ 1 h 799"/>
                      <a:gd name="T2" fmla="*/ 2 w 1051"/>
                      <a:gd name="T3" fmla="*/ 1 h 799"/>
                      <a:gd name="T4" fmla="*/ 2 w 1051"/>
                      <a:gd name="T5" fmla="*/ 0 h 799"/>
                      <a:gd name="T6" fmla="*/ 2 w 1051"/>
                      <a:gd name="T7" fmla="*/ 1 h 799"/>
                      <a:gd name="T8" fmla="*/ 3 w 1051"/>
                      <a:gd name="T9" fmla="*/ 1 h 799"/>
                      <a:gd name="T10" fmla="*/ 3 w 1051"/>
                      <a:gd name="T11" fmla="*/ 1 h 799"/>
                      <a:gd name="T12" fmla="*/ 3 w 1051"/>
                      <a:gd name="T13" fmla="*/ 1 h 799"/>
                      <a:gd name="T14" fmla="*/ 3 w 1051"/>
                      <a:gd name="T15" fmla="*/ 1 h 799"/>
                      <a:gd name="T16" fmla="*/ 3 w 1051"/>
                      <a:gd name="T17" fmla="*/ 1 h 799"/>
                      <a:gd name="T18" fmla="*/ 4 w 1051"/>
                      <a:gd name="T19" fmla="*/ 1 h 799"/>
                      <a:gd name="T20" fmla="*/ 4 w 1051"/>
                      <a:gd name="T21" fmla="*/ 1 h 799"/>
                      <a:gd name="T22" fmla="*/ 4 w 1051"/>
                      <a:gd name="T23" fmla="*/ 1 h 799"/>
                      <a:gd name="T24" fmla="*/ 4 w 1051"/>
                      <a:gd name="T25" fmla="*/ 1 h 799"/>
                      <a:gd name="T26" fmla="*/ 5 w 1051"/>
                      <a:gd name="T27" fmla="*/ 1 h 799"/>
                      <a:gd name="T28" fmla="*/ 5 w 1051"/>
                      <a:gd name="T29" fmla="*/ 1 h 799"/>
                      <a:gd name="T30" fmla="*/ 5 w 1051"/>
                      <a:gd name="T31" fmla="*/ 1 h 799"/>
                      <a:gd name="T32" fmla="*/ 5 w 1051"/>
                      <a:gd name="T33" fmla="*/ 1 h 799"/>
                      <a:gd name="T34" fmla="*/ 5 w 1051"/>
                      <a:gd name="T35" fmla="*/ 1 h 799"/>
                      <a:gd name="T36" fmla="*/ 5 w 1051"/>
                      <a:gd name="T37" fmla="*/ 1 h 799"/>
                      <a:gd name="T38" fmla="*/ 5 w 1051"/>
                      <a:gd name="T39" fmla="*/ 1 h 799"/>
                      <a:gd name="T40" fmla="*/ 5 w 1051"/>
                      <a:gd name="T41" fmla="*/ 1 h 799"/>
                      <a:gd name="T42" fmla="*/ 5 w 1051"/>
                      <a:gd name="T43" fmla="*/ 1 h 799"/>
                      <a:gd name="T44" fmla="*/ 5 w 1051"/>
                      <a:gd name="T45" fmla="*/ 1 h 799"/>
                      <a:gd name="T46" fmla="*/ 4 w 1051"/>
                      <a:gd name="T47" fmla="*/ 1 h 799"/>
                      <a:gd name="T48" fmla="*/ 4 w 1051"/>
                      <a:gd name="T49" fmla="*/ 1 h 799"/>
                      <a:gd name="T50" fmla="*/ 4 w 1051"/>
                      <a:gd name="T51" fmla="*/ 1 h 799"/>
                      <a:gd name="T52" fmla="*/ 4 w 1051"/>
                      <a:gd name="T53" fmla="*/ 1 h 799"/>
                      <a:gd name="T54" fmla="*/ 4 w 1051"/>
                      <a:gd name="T55" fmla="*/ 1 h 799"/>
                      <a:gd name="T56" fmla="*/ 3 w 1051"/>
                      <a:gd name="T57" fmla="*/ 1 h 799"/>
                      <a:gd name="T58" fmla="*/ 4 w 1051"/>
                      <a:gd name="T59" fmla="*/ 1 h 799"/>
                      <a:gd name="T60" fmla="*/ 3 w 1051"/>
                      <a:gd name="T61" fmla="*/ 1 h 799"/>
                      <a:gd name="T62" fmla="*/ 3 w 1051"/>
                      <a:gd name="T63" fmla="*/ 1 h 799"/>
                      <a:gd name="T64" fmla="*/ 3 w 1051"/>
                      <a:gd name="T65" fmla="*/ 1 h 799"/>
                      <a:gd name="T66" fmla="*/ 3 w 1051"/>
                      <a:gd name="T67" fmla="*/ 1 h 799"/>
                      <a:gd name="T68" fmla="*/ 3 w 1051"/>
                      <a:gd name="T69" fmla="*/ 1 h 799"/>
                      <a:gd name="T70" fmla="*/ 2 w 1051"/>
                      <a:gd name="T71" fmla="*/ 1 h 799"/>
                      <a:gd name="T72" fmla="*/ 2 w 1051"/>
                      <a:gd name="T73" fmla="*/ 1 h 799"/>
                      <a:gd name="T74" fmla="*/ 2 w 1051"/>
                      <a:gd name="T75" fmla="*/ 1 h 799"/>
                      <a:gd name="T76" fmla="*/ 2 w 1051"/>
                      <a:gd name="T77" fmla="*/ 1 h 799"/>
                      <a:gd name="T78" fmla="*/ 2 w 1051"/>
                      <a:gd name="T79" fmla="*/ 1 h 799"/>
                      <a:gd name="T80" fmla="*/ 1 w 1051"/>
                      <a:gd name="T81" fmla="*/ 1 h 799"/>
                      <a:gd name="T82" fmla="*/ 1 w 1051"/>
                      <a:gd name="T83" fmla="*/ 1 h 799"/>
                      <a:gd name="T84" fmla="*/ 1 w 1051"/>
                      <a:gd name="T85" fmla="*/ 1 h 799"/>
                      <a:gd name="T86" fmla="*/ 1 w 1051"/>
                      <a:gd name="T87" fmla="*/ 1 h 799"/>
                      <a:gd name="T88" fmla="*/ 1 w 1051"/>
                      <a:gd name="T89" fmla="*/ 1 h 799"/>
                      <a:gd name="T90" fmla="*/ 1 w 1051"/>
                      <a:gd name="T91" fmla="*/ 1 h 799"/>
                      <a:gd name="T92" fmla="*/ 1 w 1051"/>
                      <a:gd name="T93" fmla="*/ 1 h 799"/>
                      <a:gd name="T94" fmla="*/ 0 w 1051"/>
                      <a:gd name="T95" fmla="*/ 1 h 799"/>
                      <a:gd name="T96" fmla="*/ 1 w 1051"/>
                      <a:gd name="T97" fmla="*/ 1 h 799"/>
                      <a:gd name="T98" fmla="*/ 1 w 1051"/>
                      <a:gd name="T99" fmla="*/ 1 h 799"/>
                      <a:gd name="T100" fmla="*/ 1 w 1051"/>
                      <a:gd name="T101" fmla="*/ 1 h 799"/>
                      <a:gd name="T102" fmla="*/ 1 w 1051"/>
                      <a:gd name="T103" fmla="*/ 1 h 799"/>
                      <a:gd name="T104" fmla="*/ 1 w 1051"/>
                      <a:gd name="T105" fmla="*/ 1 h 799"/>
                      <a:gd name="T106" fmla="*/ 2 w 1051"/>
                      <a:gd name="T107" fmla="*/ 1 h 799"/>
                      <a:gd name="T108" fmla="*/ 2 w 1051"/>
                      <a:gd name="T109" fmla="*/ 1 h 799"/>
                      <a:gd name="T110" fmla="*/ 2 w 1051"/>
                      <a:gd name="T111" fmla="*/ 1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1"/>
                      <a:gd name="T169" fmla="*/ 0 h 799"/>
                      <a:gd name="T170" fmla="*/ 1051 w 105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1" h="799">
                        <a:moveTo>
                          <a:pt x="396" y="99"/>
                        </a:moveTo>
                        <a:lnTo>
                          <a:pt x="409" y="67"/>
                        </a:lnTo>
                        <a:lnTo>
                          <a:pt x="394" y="50"/>
                        </a:lnTo>
                        <a:lnTo>
                          <a:pt x="392" y="24"/>
                        </a:lnTo>
                        <a:lnTo>
                          <a:pt x="447" y="0"/>
                        </a:lnTo>
                        <a:lnTo>
                          <a:pt x="459" y="0"/>
                        </a:lnTo>
                        <a:lnTo>
                          <a:pt x="468" y="19"/>
                        </a:lnTo>
                        <a:lnTo>
                          <a:pt x="471" y="46"/>
                        </a:lnTo>
                        <a:lnTo>
                          <a:pt x="497" y="63"/>
                        </a:lnTo>
                        <a:lnTo>
                          <a:pt x="533" y="99"/>
                        </a:lnTo>
                        <a:lnTo>
                          <a:pt x="552" y="85"/>
                        </a:lnTo>
                        <a:lnTo>
                          <a:pt x="565" y="99"/>
                        </a:lnTo>
                        <a:lnTo>
                          <a:pt x="569" y="133"/>
                        </a:lnTo>
                        <a:lnTo>
                          <a:pt x="591" y="149"/>
                        </a:lnTo>
                        <a:lnTo>
                          <a:pt x="648" y="154"/>
                        </a:lnTo>
                        <a:lnTo>
                          <a:pt x="657" y="142"/>
                        </a:lnTo>
                        <a:lnTo>
                          <a:pt x="655" y="127"/>
                        </a:lnTo>
                        <a:lnTo>
                          <a:pt x="688" y="118"/>
                        </a:lnTo>
                        <a:lnTo>
                          <a:pt x="705" y="123"/>
                        </a:lnTo>
                        <a:lnTo>
                          <a:pt x="708" y="142"/>
                        </a:lnTo>
                        <a:lnTo>
                          <a:pt x="722" y="145"/>
                        </a:lnTo>
                        <a:lnTo>
                          <a:pt x="780" y="133"/>
                        </a:lnTo>
                        <a:lnTo>
                          <a:pt x="791" y="138"/>
                        </a:lnTo>
                        <a:lnTo>
                          <a:pt x="793" y="154"/>
                        </a:lnTo>
                        <a:lnTo>
                          <a:pt x="817" y="160"/>
                        </a:lnTo>
                        <a:lnTo>
                          <a:pt x="868" y="184"/>
                        </a:lnTo>
                        <a:lnTo>
                          <a:pt x="896" y="173"/>
                        </a:lnTo>
                        <a:lnTo>
                          <a:pt x="957" y="195"/>
                        </a:lnTo>
                        <a:lnTo>
                          <a:pt x="971" y="213"/>
                        </a:lnTo>
                        <a:lnTo>
                          <a:pt x="1001" y="207"/>
                        </a:lnTo>
                        <a:lnTo>
                          <a:pt x="1021" y="208"/>
                        </a:lnTo>
                        <a:lnTo>
                          <a:pt x="1040" y="234"/>
                        </a:lnTo>
                        <a:lnTo>
                          <a:pt x="1050" y="286"/>
                        </a:lnTo>
                        <a:lnTo>
                          <a:pt x="1043" y="304"/>
                        </a:lnTo>
                        <a:lnTo>
                          <a:pt x="1030" y="299"/>
                        </a:lnTo>
                        <a:lnTo>
                          <a:pt x="992" y="328"/>
                        </a:lnTo>
                        <a:lnTo>
                          <a:pt x="928" y="339"/>
                        </a:lnTo>
                        <a:lnTo>
                          <a:pt x="911" y="356"/>
                        </a:lnTo>
                        <a:lnTo>
                          <a:pt x="925" y="374"/>
                        </a:lnTo>
                        <a:lnTo>
                          <a:pt x="927" y="412"/>
                        </a:lnTo>
                        <a:lnTo>
                          <a:pt x="944" y="416"/>
                        </a:lnTo>
                        <a:lnTo>
                          <a:pt x="988" y="470"/>
                        </a:lnTo>
                        <a:lnTo>
                          <a:pt x="990" y="544"/>
                        </a:lnTo>
                        <a:lnTo>
                          <a:pt x="961" y="566"/>
                        </a:lnTo>
                        <a:lnTo>
                          <a:pt x="935" y="540"/>
                        </a:lnTo>
                        <a:lnTo>
                          <a:pt x="911" y="506"/>
                        </a:lnTo>
                        <a:lnTo>
                          <a:pt x="909" y="487"/>
                        </a:lnTo>
                        <a:lnTo>
                          <a:pt x="892" y="482"/>
                        </a:lnTo>
                        <a:lnTo>
                          <a:pt x="872" y="489"/>
                        </a:lnTo>
                        <a:lnTo>
                          <a:pt x="839" y="473"/>
                        </a:lnTo>
                        <a:lnTo>
                          <a:pt x="823" y="511"/>
                        </a:lnTo>
                        <a:lnTo>
                          <a:pt x="796" y="513"/>
                        </a:lnTo>
                        <a:lnTo>
                          <a:pt x="775" y="544"/>
                        </a:lnTo>
                        <a:lnTo>
                          <a:pt x="762" y="537"/>
                        </a:lnTo>
                        <a:lnTo>
                          <a:pt x="743" y="544"/>
                        </a:lnTo>
                        <a:lnTo>
                          <a:pt x="712" y="526"/>
                        </a:lnTo>
                        <a:lnTo>
                          <a:pt x="688" y="555"/>
                        </a:lnTo>
                        <a:lnTo>
                          <a:pt x="688" y="568"/>
                        </a:lnTo>
                        <a:lnTo>
                          <a:pt x="736" y="595"/>
                        </a:lnTo>
                        <a:lnTo>
                          <a:pt x="746" y="614"/>
                        </a:lnTo>
                        <a:lnTo>
                          <a:pt x="712" y="627"/>
                        </a:lnTo>
                        <a:lnTo>
                          <a:pt x="659" y="626"/>
                        </a:lnTo>
                        <a:lnTo>
                          <a:pt x="653" y="603"/>
                        </a:lnTo>
                        <a:lnTo>
                          <a:pt x="633" y="597"/>
                        </a:lnTo>
                        <a:lnTo>
                          <a:pt x="600" y="617"/>
                        </a:lnTo>
                        <a:lnTo>
                          <a:pt x="578" y="605"/>
                        </a:lnTo>
                        <a:lnTo>
                          <a:pt x="576" y="576"/>
                        </a:lnTo>
                        <a:lnTo>
                          <a:pt x="565" y="564"/>
                        </a:lnTo>
                        <a:lnTo>
                          <a:pt x="565" y="548"/>
                        </a:lnTo>
                        <a:lnTo>
                          <a:pt x="535" y="542"/>
                        </a:lnTo>
                        <a:lnTo>
                          <a:pt x="526" y="550"/>
                        </a:lnTo>
                        <a:lnTo>
                          <a:pt x="530" y="573"/>
                        </a:lnTo>
                        <a:lnTo>
                          <a:pt x="506" y="583"/>
                        </a:lnTo>
                        <a:lnTo>
                          <a:pt x="499" y="599"/>
                        </a:lnTo>
                        <a:lnTo>
                          <a:pt x="506" y="619"/>
                        </a:lnTo>
                        <a:lnTo>
                          <a:pt x="451" y="682"/>
                        </a:lnTo>
                        <a:lnTo>
                          <a:pt x="459" y="757"/>
                        </a:lnTo>
                        <a:lnTo>
                          <a:pt x="433" y="780"/>
                        </a:lnTo>
                        <a:lnTo>
                          <a:pt x="420" y="766"/>
                        </a:lnTo>
                        <a:lnTo>
                          <a:pt x="368" y="798"/>
                        </a:lnTo>
                        <a:lnTo>
                          <a:pt x="348" y="786"/>
                        </a:lnTo>
                        <a:lnTo>
                          <a:pt x="272" y="639"/>
                        </a:lnTo>
                        <a:lnTo>
                          <a:pt x="241" y="617"/>
                        </a:lnTo>
                        <a:lnTo>
                          <a:pt x="217" y="610"/>
                        </a:lnTo>
                        <a:lnTo>
                          <a:pt x="205" y="590"/>
                        </a:lnTo>
                        <a:lnTo>
                          <a:pt x="219" y="568"/>
                        </a:lnTo>
                        <a:lnTo>
                          <a:pt x="197" y="550"/>
                        </a:lnTo>
                        <a:lnTo>
                          <a:pt x="171" y="573"/>
                        </a:lnTo>
                        <a:lnTo>
                          <a:pt x="145" y="576"/>
                        </a:lnTo>
                        <a:lnTo>
                          <a:pt x="126" y="497"/>
                        </a:lnTo>
                        <a:lnTo>
                          <a:pt x="122" y="477"/>
                        </a:lnTo>
                        <a:lnTo>
                          <a:pt x="118" y="350"/>
                        </a:lnTo>
                        <a:lnTo>
                          <a:pt x="93" y="286"/>
                        </a:lnTo>
                        <a:lnTo>
                          <a:pt x="112" y="272"/>
                        </a:lnTo>
                        <a:lnTo>
                          <a:pt x="61" y="180"/>
                        </a:lnTo>
                        <a:lnTo>
                          <a:pt x="0" y="131"/>
                        </a:lnTo>
                        <a:lnTo>
                          <a:pt x="9" y="103"/>
                        </a:lnTo>
                        <a:lnTo>
                          <a:pt x="16" y="94"/>
                        </a:lnTo>
                        <a:lnTo>
                          <a:pt x="105" y="80"/>
                        </a:lnTo>
                        <a:lnTo>
                          <a:pt x="164" y="99"/>
                        </a:lnTo>
                        <a:lnTo>
                          <a:pt x="199" y="87"/>
                        </a:lnTo>
                        <a:lnTo>
                          <a:pt x="212" y="109"/>
                        </a:lnTo>
                        <a:lnTo>
                          <a:pt x="256" y="154"/>
                        </a:lnTo>
                        <a:lnTo>
                          <a:pt x="291" y="147"/>
                        </a:lnTo>
                        <a:lnTo>
                          <a:pt x="291" y="120"/>
                        </a:lnTo>
                        <a:lnTo>
                          <a:pt x="300" y="103"/>
                        </a:lnTo>
                        <a:lnTo>
                          <a:pt x="335" y="89"/>
                        </a:lnTo>
                        <a:lnTo>
                          <a:pt x="348" y="111"/>
                        </a:lnTo>
                        <a:lnTo>
                          <a:pt x="368" y="96"/>
                        </a:lnTo>
                        <a:lnTo>
                          <a:pt x="396" y="101"/>
                        </a:lnTo>
                        <a:lnTo>
                          <a:pt x="396" y="99"/>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r>
                      <a:rPr lang="en-US" altLang="zh-CN" sz="500" dirty="0">
                        <a:solidFill>
                          <a:srgbClr val="000000"/>
                        </a:solidFill>
                        <a:sym typeface="Calibri" panose="020F0502020204030204" pitchFamily="34" charset="0"/>
                      </a:rPr>
                      <a:t>      </a:t>
                    </a:r>
                    <a:endParaRPr lang="zh-CN" altLang="en-US" sz="500" dirty="0">
                      <a:solidFill>
                        <a:srgbClr val="000000"/>
                      </a:solidFill>
                      <a:sym typeface="Calibri" panose="020F0502020204030204" pitchFamily="34" charset="0"/>
                    </a:endParaRPr>
                  </a:p>
                  <a:p>
                    <a:pPr defTabSz="700405">
                      <a:defRPr/>
                    </a:pPr>
                    <a:r>
                      <a:rPr lang="en-US" altLang="zh-CN" sz="900" dirty="0">
                        <a:solidFill>
                          <a:srgbClr val="000000"/>
                        </a:solidFill>
                        <a:ea typeface="汉仪中圆简" pitchFamily="1" charset="-122"/>
                        <a:sym typeface="Calibri" panose="020F0502020204030204" pitchFamily="34" charset="0"/>
                      </a:rPr>
                      <a:t>             </a:t>
                    </a: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四川</a:t>
                    </a:r>
                  </a:p>
                </p:txBody>
              </p:sp>
              <p:sp>
                <p:nvSpPr>
                  <p:cNvPr id="18" name="Freeform 18"/>
                  <p:cNvSpPr/>
                  <p:nvPr/>
                </p:nvSpPr>
                <p:spPr bwMode="auto">
                  <a:xfrm>
                    <a:off x="1550" y="1094"/>
                    <a:ext cx="383" cy="211"/>
                  </a:xfrm>
                  <a:custGeom>
                    <a:avLst/>
                    <a:gdLst>
                      <a:gd name="T0" fmla="*/ 1 w 654"/>
                      <a:gd name="T1" fmla="*/ 1 h 411"/>
                      <a:gd name="T2" fmla="*/ 1 w 654"/>
                      <a:gd name="T3" fmla="*/ 1 h 411"/>
                      <a:gd name="T4" fmla="*/ 1 w 654"/>
                      <a:gd name="T5" fmla="*/ 1 h 411"/>
                      <a:gd name="T6" fmla="*/ 1 w 654"/>
                      <a:gd name="T7" fmla="*/ 1 h 411"/>
                      <a:gd name="T8" fmla="*/ 2 w 654"/>
                      <a:gd name="T9" fmla="*/ 1 h 411"/>
                      <a:gd name="T10" fmla="*/ 2 w 654"/>
                      <a:gd name="T11" fmla="*/ 1 h 411"/>
                      <a:gd name="T12" fmla="*/ 2 w 654"/>
                      <a:gd name="T13" fmla="*/ 1 h 411"/>
                      <a:gd name="T14" fmla="*/ 2 w 654"/>
                      <a:gd name="T15" fmla="*/ 1 h 411"/>
                      <a:gd name="T16" fmla="*/ 2 w 654"/>
                      <a:gd name="T17" fmla="*/ 1 h 411"/>
                      <a:gd name="T18" fmla="*/ 2 w 654"/>
                      <a:gd name="T19" fmla="*/ 1 h 411"/>
                      <a:gd name="T20" fmla="*/ 2 w 654"/>
                      <a:gd name="T21" fmla="*/ 1 h 411"/>
                      <a:gd name="T22" fmla="*/ 3 w 654"/>
                      <a:gd name="T23" fmla="*/ 1 h 411"/>
                      <a:gd name="T24" fmla="*/ 3 w 654"/>
                      <a:gd name="T25" fmla="*/ 1 h 411"/>
                      <a:gd name="T26" fmla="*/ 3 w 654"/>
                      <a:gd name="T27" fmla="*/ 1 h 411"/>
                      <a:gd name="T28" fmla="*/ 3 w 654"/>
                      <a:gd name="T29" fmla="*/ 1 h 411"/>
                      <a:gd name="T30" fmla="*/ 2 w 654"/>
                      <a:gd name="T31" fmla="*/ 1 h 411"/>
                      <a:gd name="T32" fmla="*/ 2 w 654"/>
                      <a:gd name="T33" fmla="*/ 1 h 411"/>
                      <a:gd name="T34" fmla="*/ 2 w 654"/>
                      <a:gd name="T35" fmla="*/ 1 h 411"/>
                      <a:gd name="T36" fmla="*/ 2 w 654"/>
                      <a:gd name="T37" fmla="*/ 1 h 411"/>
                      <a:gd name="T38" fmla="*/ 2 w 654"/>
                      <a:gd name="T39" fmla="*/ 1 h 411"/>
                      <a:gd name="T40" fmla="*/ 1 w 654"/>
                      <a:gd name="T41" fmla="*/ 0 h 411"/>
                      <a:gd name="T42" fmla="*/ 1 w 654"/>
                      <a:gd name="T43" fmla="*/ 1 h 411"/>
                      <a:gd name="T44" fmla="*/ 1 w 654"/>
                      <a:gd name="T45" fmla="*/ 1 h 411"/>
                      <a:gd name="T46" fmla="*/ 1 w 654"/>
                      <a:gd name="T47" fmla="*/ 1 h 411"/>
                      <a:gd name="T48" fmla="*/ 1 w 654"/>
                      <a:gd name="T49" fmla="*/ 1 h 411"/>
                      <a:gd name="T50" fmla="*/ 1 w 654"/>
                      <a:gd name="T51" fmla="*/ 1 h 411"/>
                      <a:gd name="T52" fmla="*/ 1 w 654"/>
                      <a:gd name="T53" fmla="*/ 1 h 411"/>
                      <a:gd name="T54" fmla="*/ 1 w 654"/>
                      <a:gd name="T55" fmla="*/ 1 h 411"/>
                      <a:gd name="T56" fmla="*/ 1 w 654"/>
                      <a:gd name="T57" fmla="*/ 1 h 411"/>
                      <a:gd name="T58" fmla="*/ 1 w 654"/>
                      <a:gd name="T59" fmla="*/ 1 h 411"/>
                      <a:gd name="T60" fmla="*/ 1 w 654"/>
                      <a:gd name="T61" fmla="*/ 1 h 411"/>
                      <a:gd name="T62" fmla="*/ 1 w 654"/>
                      <a:gd name="T63" fmla="*/ 1 h 411"/>
                      <a:gd name="T64" fmla="*/ 1 w 654"/>
                      <a:gd name="T65" fmla="*/ 1 h 411"/>
                      <a:gd name="T66" fmla="*/ 1 w 654"/>
                      <a:gd name="T67" fmla="*/ 1 h 4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4"/>
                      <a:gd name="T103" fmla="*/ 0 h 411"/>
                      <a:gd name="T104" fmla="*/ 654 w 654"/>
                      <a:gd name="T105" fmla="*/ 411 h 4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4" h="411">
                        <a:moveTo>
                          <a:pt x="76" y="410"/>
                        </a:moveTo>
                        <a:lnTo>
                          <a:pt x="90" y="380"/>
                        </a:lnTo>
                        <a:lnTo>
                          <a:pt x="129" y="346"/>
                        </a:lnTo>
                        <a:lnTo>
                          <a:pt x="166" y="361"/>
                        </a:lnTo>
                        <a:lnTo>
                          <a:pt x="190" y="346"/>
                        </a:lnTo>
                        <a:lnTo>
                          <a:pt x="171" y="322"/>
                        </a:lnTo>
                        <a:lnTo>
                          <a:pt x="181" y="310"/>
                        </a:lnTo>
                        <a:lnTo>
                          <a:pt x="282" y="317"/>
                        </a:lnTo>
                        <a:lnTo>
                          <a:pt x="317" y="342"/>
                        </a:lnTo>
                        <a:lnTo>
                          <a:pt x="335" y="353"/>
                        </a:lnTo>
                        <a:lnTo>
                          <a:pt x="361" y="335"/>
                        </a:lnTo>
                        <a:lnTo>
                          <a:pt x="380" y="329"/>
                        </a:lnTo>
                        <a:lnTo>
                          <a:pt x="385" y="353"/>
                        </a:lnTo>
                        <a:lnTo>
                          <a:pt x="401" y="353"/>
                        </a:lnTo>
                        <a:lnTo>
                          <a:pt x="411" y="337"/>
                        </a:lnTo>
                        <a:lnTo>
                          <a:pt x="433" y="315"/>
                        </a:lnTo>
                        <a:lnTo>
                          <a:pt x="444" y="330"/>
                        </a:lnTo>
                        <a:lnTo>
                          <a:pt x="444" y="361"/>
                        </a:lnTo>
                        <a:lnTo>
                          <a:pt x="454" y="375"/>
                        </a:lnTo>
                        <a:lnTo>
                          <a:pt x="473" y="380"/>
                        </a:lnTo>
                        <a:lnTo>
                          <a:pt x="495" y="357"/>
                        </a:lnTo>
                        <a:lnTo>
                          <a:pt x="528" y="346"/>
                        </a:lnTo>
                        <a:lnTo>
                          <a:pt x="588" y="289"/>
                        </a:lnTo>
                        <a:lnTo>
                          <a:pt x="617" y="291"/>
                        </a:lnTo>
                        <a:lnTo>
                          <a:pt x="653" y="279"/>
                        </a:lnTo>
                        <a:lnTo>
                          <a:pt x="611" y="200"/>
                        </a:lnTo>
                        <a:lnTo>
                          <a:pt x="624" y="176"/>
                        </a:lnTo>
                        <a:lnTo>
                          <a:pt x="619" y="168"/>
                        </a:lnTo>
                        <a:lnTo>
                          <a:pt x="598" y="161"/>
                        </a:lnTo>
                        <a:lnTo>
                          <a:pt x="561" y="139"/>
                        </a:lnTo>
                        <a:lnTo>
                          <a:pt x="543" y="127"/>
                        </a:lnTo>
                        <a:lnTo>
                          <a:pt x="519" y="139"/>
                        </a:lnTo>
                        <a:lnTo>
                          <a:pt x="492" y="117"/>
                        </a:lnTo>
                        <a:lnTo>
                          <a:pt x="458" y="117"/>
                        </a:lnTo>
                        <a:lnTo>
                          <a:pt x="432" y="101"/>
                        </a:lnTo>
                        <a:lnTo>
                          <a:pt x="425" y="79"/>
                        </a:lnTo>
                        <a:lnTo>
                          <a:pt x="411" y="66"/>
                        </a:lnTo>
                        <a:lnTo>
                          <a:pt x="392" y="77"/>
                        </a:lnTo>
                        <a:lnTo>
                          <a:pt x="375" y="69"/>
                        </a:lnTo>
                        <a:lnTo>
                          <a:pt x="320" y="77"/>
                        </a:lnTo>
                        <a:lnTo>
                          <a:pt x="260" y="64"/>
                        </a:lnTo>
                        <a:lnTo>
                          <a:pt x="188" y="0"/>
                        </a:lnTo>
                        <a:lnTo>
                          <a:pt x="169" y="16"/>
                        </a:lnTo>
                        <a:lnTo>
                          <a:pt x="160" y="9"/>
                        </a:lnTo>
                        <a:lnTo>
                          <a:pt x="145" y="9"/>
                        </a:lnTo>
                        <a:lnTo>
                          <a:pt x="78" y="9"/>
                        </a:lnTo>
                        <a:lnTo>
                          <a:pt x="69" y="17"/>
                        </a:lnTo>
                        <a:lnTo>
                          <a:pt x="90" y="38"/>
                        </a:lnTo>
                        <a:lnTo>
                          <a:pt x="109" y="42"/>
                        </a:lnTo>
                        <a:lnTo>
                          <a:pt x="126" y="48"/>
                        </a:lnTo>
                        <a:lnTo>
                          <a:pt x="118" y="62"/>
                        </a:lnTo>
                        <a:lnTo>
                          <a:pt x="85" y="77"/>
                        </a:lnTo>
                        <a:lnTo>
                          <a:pt x="78" y="103"/>
                        </a:lnTo>
                        <a:lnTo>
                          <a:pt x="85" y="112"/>
                        </a:lnTo>
                        <a:lnTo>
                          <a:pt x="90" y="146"/>
                        </a:lnTo>
                        <a:lnTo>
                          <a:pt x="109" y="147"/>
                        </a:lnTo>
                        <a:lnTo>
                          <a:pt x="129" y="173"/>
                        </a:lnTo>
                        <a:lnTo>
                          <a:pt x="138" y="225"/>
                        </a:lnTo>
                        <a:lnTo>
                          <a:pt x="131" y="243"/>
                        </a:lnTo>
                        <a:lnTo>
                          <a:pt x="118" y="238"/>
                        </a:lnTo>
                        <a:lnTo>
                          <a:pt x="81" y="267"/>
                        </a:lnTo>
                        <a:lnTo>
                          <a:pt x="17" y="278"/>
                        </a:lnTo>
                        <a:lnTo>
                          <a:pt x="0" y="295"/>
                        </a:lnTo>
                        <a:lnTo>
                          <a:pt x="13" y="313"/>
                        </a:lnTo>
                        <a:lnTo>
                          <a:pt x="16" y="351"/>
                        </a:lnTo>
                        <a:lnTo>
                          <a:pt x="33" y="355"/>
                        </a:lnTo>
                        <a:lnTo>
                          <a:pt x="76" y="41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湖 北</a:t>
                    </a:r>
                  </a:p>
                </p:txBody>
              </p:sp>
              <p:sp>
                <p:nvSpPr>
                  <p:cNvPr id="19" name="Freeform 25"/>
                  <p:cNvSpPr/>
                  <p:nvPr/>
                </p:nvSpPr>
                <p:spPr bwMode="auto">
                  <a:xfrm>
                    <a:off x="1624" y="928"/>
                    <a:ext cx="299" cy="238"/>
                  </a:xfrm>
                  <a:custGeom>
                    <a:avLst/>
                    <a:gdLst>
                      <a:gd name="T0" fmla="*/ 1 w 506"/>
                      <a:gd name="T1" fmla="*/ 1 h 460"/>
                      <a:gd name="T2" fmla="*/ 1 w 506"/>
                      <a:gd name="T3" fmla="*/ 1 h 460"/>
                      <a:gd name="T4" fmla="*/ 1 w 506"/>
                      <a:gd name="T5" fmla="*/ 1 h 460"/>
                      <a:gd name="T6" fmla="*/ 1 w 506"/>
                      <a:gd name="T7" fmla="*/ 1 h 460"/>
                      <a:gd name="T8" fmla="*/ 1 w 506"/>
                      <a:gd name="T9" fmla="*/ 1 h 460"/>
                      <a:gd name="T10" fmla="*/ 1 w 506"/>
                      <a:gd name="T11" fmla="*/ 1 h 460"/>
                      <a:gd name="T12" fmla="*/ 1 w 506"/>
                      <a:gd name="T13" fmla="*/ 1 h 460"/>
                      <a:gd name="T14" fmla="*/ 2 w 506"/>
                      <a:gd name="T15" fmla="*/ 1 h 460"/>
                      <a:gd name="T16" fmla="*/ 2 w 506"/>
                      <a:gd name="T17" fmla="*/ 1 h 460"/>
                      <a:gd name="T18" fmla="*/ 2 w 506"/>
                      <a:gd name="T19" fmla="*/ 1 h 460"/>
                      <a:gd name="T20" fmla="*/ 2 w 506"/>
                      <a:gd name="T21" fmla="*/ 1 h 460"/>
                      <a:gd name="T22" fmla="*/ 2 w 506"/>
                      <a:gd name="T23" fmla="*/ 1 h 460"/>
                      <a:gd name="T24" fmla="*/ 2 w 506"/>
                      <a:gd name="T25" fmla="*/ 1 h 460"/>
                      <a:gd name="T26" fmla="*/ 2 w 506"/>
                      <a:gd name="T27" fmla="*/ 1 h 460"/>
                      <a:gd name="T28" fmla="*/ 2 w 506"/>
                      <a:gd name="T29" fmla="*/ 1 h 460"/>
                      <a:gd name="T30" fmla="*/ 2 w 506"/>
                      <a:gd name="T31" fmla="*/ 1 h 460"/>
                      <a:gd name="T32" fmla="*/ 2 w 506"/>
                      <a:gd name="T33" fmla="*/ 1 h 460"/>
                      <a:gd name="T34" fmla="*/ 2 w 506"/>
                      <a:gd name="T35" fmla="*/ 1 h 460"/>
                      <a:gd name="T36" fmla="*/ 2 w 506"/>
                      <a:gd name="T37" fmla="*/ 1 h 460"/>
                      <a:gd name="T38" fmla="*/ 2 w 506"/>
                      <a:gd name="T39" fmla="*/ 1 h 460"/>
                      <a:gd name="T40" fmla="*/ 2 w 506"/>
                      <a:gd name="T41" fmla="*/ 1 h 460"/>
                      <a:gd name="T42" fmla="*/ 2 w 506"/>
                      <a:gd name="T43" fmla="*/ 1 h 460"/>
                      <a:gd name="T44" fmla="*/ 2 w 506"/>
                      <a:gd name="T45" fmla="*/ 1 h 460"/>
                      <a:gd name="T46" fmla="*/ 2 w 506"/>
                      <a:gd name="T47" fmla="*/ 1 h 460"/>
                      <a:gd name="T48" fmla="*/ 2 w 506"/>
                      <a:gd name="T49" fmla="*/ 1 h 460"/>
                      <a:gd name="T50" fmla="*/ 2 w 506"/>
                      <a:gd name="T51" fmla="*/ 1 h 460"/>
                      <a:gd name="T52" fmla="*/ 2 w 506"/>
                      <a:gd name="T53" fmla="*/ 1 h 460"/>
                      <a:gd name="T54" fmla="*/ 2 w 506"/>
                      <a:gd name="T55" fmla="*/ 1 h 460"/>
                      <a:gd name="T56" fmla="*/ 2 w 506"/>
                      <a:gd name="T57" fmla="*/ 1 h 460"/>
                      <a:gd name="T58" fmla="*/ 2 w 506"/>
                      <a:gd name="T59" fmla="*/ 1 h 460"/>
                      <a:gd name="T60" fmla="*/ 2 w 506"/>
                      <a:gd name="T61" fmla="*/ 1 h 460"/>
                      <a:gd name="T62" fmla="*/ 2 w 506"/>
                      <a:gd name="T63" fmla="*/ 1 h 460"/>
                      <a:gd name="T64" fmla="*/ 2 w 506"/>
                      <a:gd name="T65" fmla="*/ 1 h 460"/>
                      <a:gd name="T66" fmla="*/ 2 w 506"/>
                      <a:gd name="T67" fmla="*/ 1 h 460"/>
                      <a:gd name="T68" fmla="*/ 2 w 506"/>
                      <a:gd name="T69" fmla="*/ 1 h 460"/>
                      <a:gd name="T70" fmla="*/ 2 w 506"/>
                      <a:gd name="T71" fmla="*/ 1 h 460"/>
                      <a:gd name="T72" fmla="*/ 2 w 506"/>
                      <a:gd name="T73" fmla="*/ 1 h 460"/>
                      <a:gd name="T74" fmla="*/ 2 w 506"/>
                      <a:gd name="T75" fmla="*/ 1 h 460"/>
                      <a:gd name="T76" fmla="*/ 2 w 506"/>
                      <a:gd name="T77" fmla="*/ 1 h 460"/>
                      <a:gd name="T78" fmla="*/ 2 w 506"/>
                      <a:gd name="T79" fmla="*/ 1 h 460"/>
                      <a:gd name="T80" fmla="*/ 2 w 506"/>
                      <a:gd name="T81" fmla="*/ 1 h 460"/>
                      <a:gd name="T82" fmla="*/ 2 w 506"/>
                      <a:gd name="T83" fmla="*/ 1 h 460"/>
                      <a:gd name="T84" fmla="*/ 2 w 506"/>
                      <a:gd name="T85" fmla="*/ 0 h 460"/>
                      <a:gd name="T86" fmla="*/ 2 w 506"/>
                      <a:gd name="T87" fmla="*/ 1 h 460"/>
                      <a:gd name="T88" fmla="*/ 1 w 506"/>
                      <a:gd name="T89" fmla="*/ 1 h 460"/>
                      <a:gd name="T90" fmla="*/ 1 w 506"/>
                      <a:gd name="T91" fmla="*/ 1 h 460"/>
                      <a:gd name="T92" fmla="*/ 1 w 506"/>
                      <a:gd name="T93" fmla="*/ 1 h 460"/>
                      <a:gd name="T94" fmla="*/ 1 w 506"/>
                      <a:gd name="T95" fmla="*/ 1 h 460"/>
                      <a:gd name="T96" fmla="*/ 1 w 506"/>
                      <a:gd name="T97" fmla="*/ 1 h 460"/>
                      <a:gd name="T98" fmla="*/ 0 w 506"/>
                      <a:gd name="T99" fmla="*/ 1 h 460"/>
                      <a:gd name="T100" fmla="*/ 0 w 506"/>
                      <a:gd name="T101" fmla="*/ 1 h 460"/>
                      <a:gd name="T102" fmla="*/ 1 w 506"/>
                      <a:gd name="T103" fmla="*/ 1 h 460"/>
                      <a:gd name="T104" fmla="*/ 1 w 506"/>
                      <a:gd name="T105" fmla="*/ 1 h 460"/>
                      <a:gd name="T106" fmla="*/ 1 w 506"/>
                      <a:gd name="T107" fmla="*/ 1 h 4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6"/>
                      <a:gd name="T163" fmla="*/ 0 h 460"/>
                      <a:gd name="T164" fmla="*/ 506 w 506"/>
                      <a:gd name="T165" fmla="*/ 460 h 4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6" h="460">
                        <a:moveTo>
                          <a:pt x="59" y="319"/>
                        </a:moveTo>
                        <a:lnTo>
                          <a:pt x="131" y="384"/>
                        </a:lnTo>
                        <a:lnTo>
                          <a:pt x="191" y="396"/>
                        </a:lnTo>
                        <a:lnTo>
                          <a:pt x="246" y="388"/>
                        </a:lnTo>
                        <a:lnTo>
                          <a:pt x="263" y="396"/>
                        </a:lnTo>
                        <a:lnTo>
                          <a:pt x="282" y="386"/>
                        </a:lnTo>
                        <a:lnTo>
                          <a:pt x="296" y="399"/>
                        </a:lnTo>
                        <a:lnTo>
                          <a:pt x="303" y="421"/>
                        </a:lnTo>
                        <a:lnTo>
                          <a:pt x="329" y="437"/>
                        </a:lnTo>
                        <a:lnTo>
                          <a:pt x="364" y="437"/>
                        </a:lnTo>
                        <a:lnTo>
                          <a:pt x="390" y="459"/>
                        </a:lnTo>
                        <a:lnTo>
                          <a:pt x="414" y="447"/>
                        </a:lnTo>
                        <a:lnTo>
                          <a:pt x="432" y="459"/>
                        </a:lnTo>
                        <a:lnTo>
                          <a:pt x="447" y="427"/>
                        </a:lnTo>
                        <a:lnTo>
                          <a:pt x="469" y="416"/>
                        </a:lnTo>
                        <a:lnTo>
                          <a:pt x="474" y="392"/>
                        </a:lnTo>
                        <a:lnTo>
                          <a:pt x="464" y="348"/>
                        </a:lnTo>
                        <a:lnTo>
                          <a:pt x="460" y="343"/>
                        </a:lnTo>
                        <a:lnTo>
                          <a:pt x="438" y="365"/>
                        </a:lnTo>
                        <a:lnTo>
                          <a:pt x="406" y="339"/>
                        </a:lnTo>
                        <a:lnTo>
                          <a:pt x="382" y="309"/>
                        </a:lnTo>
                        <a:lnTo>
                          <a:pt x="406" y="291"/>
                        </a:lnTo>
                        <a:lnTo>
                          <a:pt x="412" y="259"/>
                        </a:lnTo>
                        <a:lnTo>
                          <a:pt x="428" y="249"/>
                        </a:lnTo>
                        <a:lnTo>
                          <a:pt x="425" y="207"/>
                        </a:lnTo>
                        <a:lnTo>
                          <a:pt x="436" y="199"/>
                        </a:lnTo>
                        <a:lnTo>
                          <a:pt x="456" y="211"/>
                        </a:lnTo>
                        <a:lnTo>
                          <a:pt x="469" y="230"/>
                        </a:lnTo>
                        <a:lnTo>
                          <a:pt x="495" y="211"/>
                        </a:lnTo>
                        <a:lnTo>
                          <a:pt x="505" y="201"/>
                        </a:lnTo>
                        <a:lnTo>
                          <a:pt x="500" y="180"/>
                        </a:lnTo>
                        <a:lnTo>
                          <a:pt x="469" y="163"/>
                        </a:lnTo>
                        <a:lnTo>
                          <a:pt x="462" y="143"/>
                        </a:lnTo>
                        <a:lnTo>
                          <a:pt x="407" y="150"/>
                        </a:lnTo>
                        <a:lnTo>
                          <a:pt x="373" y="119"/>
                        </a:lnTo>
                        <a:lnTo>
                          <a:pt x="357" y="115"/>
                        </a:lnTo>
                        <a:lnTo>
                          <a:pt x="357" y="95"/>
                        </a:lnTo>
                        <a:lnTo>
                          <a:pt x="434" y="9"/>
                        </a:lnTo>
                        <a:lnTo>
                          <a:pt x="406" y="16"/>
                        </a:lnTo>
                        <a:lnTo>
                          <a:pt x="388" y="28"/>
                        </a:lnTo>
                        <a:lnTo>
                          <a:pt x="382" y="18"/>
                        </a:lnTo>
                        <a:lnTo>
                          <a:pt x="382" y="4"/>
                        </a:lnTo>
                        <a:lnTo>
                          <a:pt x="368" y="0"/>
                        </a:lnTo>
                        <a:lnTo>
                          <a:pt x="333" y="13"/>
                        </a:lnTo>
                        <a:lnTo>
                          <a:pt x="246" y="2"/>
                        </a:lnTo>
                        <a:lnTo>
                          <a:pt x="241" y="75"/>
                        </a:lnTo>
                        <a:lnTo>
                          <a:pt x="199" y="108"/>
                        </a:lnTo>
                        <a:lnTo>
                          <a:pt x="143" y="119"/>
                        </a:lnTo>
                        <a:lnTo>
                          <a:pt x="64" y="174"/>
                        </a:lnTo>
                        <a:lnTo>
                          <a:pt x="0" y="192"/>
                        </a:lnTo>
                        <a:lnTo>
                          <a:pt x="0" y="203"/>
                        </a:lnTo>
                        <a:lnTo>
                          <a:pt x="59" y="293"/>
                        </a:lnTo>
                        <a:lnTo>
                          <a:pt x="59" y="319"/>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河 </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en-US" sz="900" b="1">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南</a:t>
                    </a:r>
                  </a:p>
                </p:txBody>
              </p:sp>
              <p:sp>
                <p:nvSpPr>
                  <p:cNvPr id="20" name="Freeform 26"/>
                  <p:cNvSpPr/>
                  <p:nvPr/>
                </p:nvSpPr>
                <p:spPr bwMode="auto">
                  <a:xfrm>
                    <a:off x="1613" y="716"/>
                    <a:ext cx="172" cy="312"/>
                  </a:xfrm>
                  <a:custGeom>
                    <a:avLst/>
                    <a:gdLst>
                      <a:gd name="T0" fmla="*/ 1 w 292"/>
                      <a:gd name="T1" fmla="*/ 1 h 606"/>
                      <a:gd name="T2" fmla="*/ 1 w 292"/>
                      <a:gd name="T3" fmla="*/ 1 h 606"/>
                      <a:gd name="T4" fmla="*/ 1 w 292"/>
                      <a:gd name="T5" fmla="*/ 1 h 606"/>
                      <a:gd name="T6" fmla="*/ 1 w 292"/>
                      <a:gd name="T7" fmla="*/ 1 h 606"/>
                      <a:gd name="T8" fmla="*/ 1 w 292"/>
                      <a:gd name="T9" fmla="*/ 1 h 606"/>
                      <a:gd name="T10" fmla="*/ 1 w 292"/>
                      <a:gd name="T11" fmla="*/ 1 h 606"/>
                      <a:gd name="T12" fmla="*/ 1 w 292"/>
                      <a:gd name="T13" fmla="*/ 1 h 606"/>
                      <a:gd name="T14" fmla="*/ 1 w 292"/>
                      <a:gd name="T15" fmla="*/ 1 h 606"/>
                      <a:gd name="T16" fmla="*/ 1 w 292"/>
                      <a:gd name="T17" fmla="*/ 1 h 606"/>
                      <a:gd name="T18" fmla="*/ 1 w 292"/>
                      <a:gd name="T19" fmla="*/ 1 h 606"/>
                      <a:gd name="T20" fmla="*/ 1 w 292"/>
                      <a:gd name="T21" fmla="*/ 1 h 606"/>
                      <a:gd name="T22" fmla="*/ 1 w 292"/>
                      <a:gd name="T23" fmla="*/ 1 h 606"/>
                      <a:gd name="T24" fmla="*/ 1 w 292"/>
                      <a:gd name="T25" fmla="*/ 1 h 606"/>
                      <a:gd name="T26" fmla="*/ 1 w 292"/>
                      <a:gd name="T27" fmla="*/ 1 h 606"/>
                      <a:gd name="T28" fmla="*/ 1 w 292"/>
                      <a:gd name="T29" fmla="*/ 1 h 606"/>
                      <a:gd name="T30" fmla="*/ 1 w 292"/>
                      <a:gd name="T31" fmla="*/ 1 h 606"/>
                      <a:gd name="T32" fmla="*/ 1 w 292"/>
                      <a:gd name="T33" fmla="*/ 1 h 606"/>
                      <a:gd name="T34" fmla="*/ 1 w 292"/>
                      <a:gd name="T35" fmla="*/ 1 h 606"/>
                      <a:gd name="T36" fmla="*/ 1 w 292"/>
                      <a:gd name="T37" fmla="*/ 0 h 606"/>
                      <a:gd name="T38" fmla="*/ 1 w 292"/>
                      <a:gd name="T39" fmla="*/ 1 h 606"/>
                      <a:gd name="T40" fmla="*/ 1 w 292"/>
                      <a:gd name="T41" fmla="*/ 1 h 606"/>
                      <a:gd name="T42" fmla="*/ 1 w 292"/>
                      <a:gd name="T43" fmla="*/ 1 h 606"/>
                      <a:gd name="T44" fmla="*/ 1 w 292"/>
                      <a:gd name="T45" fmla="*/ 1 h 606"/>
                      <a:gd name="T46" fmla="*/ 1 w 292"/>
                      <a:gd name="T47" fmla="*/ 1 h 606"/>
                      <a:gd name="T48" fmla="*/ 1 w 292"/>
                      <a:gd name="T49" fmla="*/ 1 h 606"/>
                      <a:gd name="T50" fmla="*/ 1 w 292"/>
                      <a:gd name="T51" fmla="*/ 1 h 606"/>
                      <a:gd name="T52" fmla="*/ 1 w 292"/>
                      <a:gd name="T53" fmla="*/ 1 h 606"/>
                      <a:gd name="T54" fmla="*/ 1 w 292"/>
                      <a:gd name="T55" fmla="*/ 1 h 606"/>
                      <a:gd name="T56" fmla="*/ 1 w 292"/>
                      <a:gd name="T57" fmla="*/ 1 h 606"/>
                      <a:gd name="T58" fmla="*/ 1 w 292"/>
                      <a:gd name="T59" fmla="*/ 1 h 606"/>
                      <a:gd name="T60" fmla="*/ 1 w 292"/>
                      <a:gd name="T61" fmla="*/ 1 h 606"/>
                      <a:gd name="T62" fmla="*/ 1 w 292"/>
                      <a:gd name="T63" fmla="*/ 1 h 606"/>
                      <a:gd name="T64" fmla="*/ 0 w 292"/>
                      <a:gd name="T65" fmla="*/ 1 h 606"/>
                      <a:gd name="T66" fmla="*/ 1 w 292"/>
                      <a:gd name="T67" fmla="*/ 1 h 606"/>
                      <a:gd name="T68" fmla="*/ 1 w 292"/>
                      <a:gd name="T69" fmla="*/ 1 h 606"/>
                      <a:gd name="T70" fmla="*/ 1 w 292"/>
                      <a:gd name="T71" fmla="*/ 1 h 606"/>
                      <a:gd name="T72" fmla="*/ 1 w 292"/>
                      <a:gd name="T73" fmla="*/ 1 h 6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2"/>
                      <a:gd name="T112" fmla="*/ 0 h 606"/>
                      <a:gd name="T113" fmla="*/ 292 w 292"/>
                      <a:gd name="T114" fmla="*/ 606 h 6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2" h="606">
                        <a:moveTo>
                          <a:pt x="19" y="605"/>
                        </a:moveTo>
                        <a:lnTo>
                          <a:pt x="83" y="587"/>
                        </a:lnTo>
                        <a:lnTo>
                          <a:pt x="162" y="532"/>
                        </a:lnTo>
                        <a:lnTo>
                          <a:pt x="217" y="520"/>
                        </a:lnTo>
                        <a:lnTo>
                          <a:pt x="260" y="488"/>
                        </a:lnTo>
                        <a:lnTo>
                          <a:pt x="264" y="414"/>
                        </a:lnTo>
                        <a:lnTo>
                          <a:pt x="244" y="388"/>
                        </a:lnTo>
                        <a:lnTo>
                          <a:pt x="251" y="366"/>
                        </a:lnTo>
                        <a:lnTo>
                          <a:pt x="264" y="346"/>
                        </a:lnTo>
                        <a:lnTo>
                          <a:pt x="269" y="315"/>
                        </a:lnTo>
                        <a:lnTo>
                          <a:pt x="281" y="293"/>
                        </a:lnTo>
                        <a:lnTo>
                          <a:pt x="260" y="250"/>
                        </a:lnTo>
                        <a:lnTo>
                          <a:pt x="229" y="214"/>
                        </a:lnTo>
                        <a:lnTo>
                          <a:pt x="246" y="156"/>
                        </a:lnTo>
                        <a:lnTo>
                          <a:pt x="284" y="132"/>
                        </a:lnTo>
                        <a:lnTo>
                          <a:pt x="291" y="95"/>
                        </a:lnTo>
                        <a:lnTo>
                          <a:pt x="275" y="62"/>
                        </a:lnTo>
                        <a:lnTo>
                          <a:pt x="275" y="21"/>
                        </a:lnTo>
                        <a:lnTo>
                          <a:pt x="251" y="0"/>
                        </a:lnTo>
                        <a:lnTo>
                          <a:pt x="194" y="28"/>
                        </a:lnTo>
                        <a:lnTo>
                          <a:pt x="186" y="20"/>
                        </a:lnTo>
                        <a:lnTo>
                          <a:pt x="155" y="42"/>
                        </a:lnTo>
                        <a:lnTo>
                          <a:pt x="131" y="40"/>
                        </a:lnTo>
                        <a:lnTo>
                          <a:pt x="83" y="110"/>
                        </a:lnTo>
                        <a:lnTo>
                          <a:pt x="67" y="110"/>
                        </a:lnTo>
                        <a:lnTo>
                          <a:pt x="41" y="132"/>
                        </a:lnTo>
                        <a:lnTo>
                          <a:pt x="43" y="163"/>
                        </a:lnTo>
                        <a:lnTo>
                          <a:pt x="30" y="190"/>
                        </a:lnTo>
                        <a:lnTo>
                          <a:pt x="26" y="225"/>
                        </a:lnTo>
                        <a:lnTo>
                          <a:pt x="2" y="262"/>
                        </a:lnTo>
                        <a:lnTo>
                          <a:pt x="28" y="315"/>
                        </a:lnTo>
                        <a:lnTo>
                          <a:pt x="19" y="346"/>
                        </a:lnTo>
                        <a:lnTo>
                          <a:pt x="0" y="380"/>
                        </a:lnTo>
                        <a:lnTo>
                          <a:pt x="28" y="510"/>
                        </a:lnTo>
                        <a:lnTo>
                          <a:pt x="9" y="578"/>
                        </a:lnTo>
                        <a:lnTo>
                          <a:pt x="19" y="605"/>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山</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en-US" sz="900" b="1">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西</a:t>
                    </a:r>
                  </a:p>
                  <a:p>
                    <a:pPr defTabSz="700405">
                      <a:defRPr/>
                    </a:pPr>
                    <a:endParaRPr lang="zh-CN" altLang="en-US" sz="500">
                      <a:solidFill>
                        <a:srgbClr val="000000"/>
                      </a:solidFill>
                      <a:sym typeface="Calibri" panose="020F0502020204030204" pitchFamily="34" charset="0"/>
                    </a:endParaRPr>
                  </a:p>
                </p:txBody>
              </p:sp>
              <p:sp>
                <p:nvSpPr>
                  <p:cNvPr id="21" name="Freeform 23"/>
                  <p:cNvSpPr/>
                  <p:nvPr/>
                </p:nvSpPr>
                <p:spPr bwMode="auto">
                  <a:xfrm>
                    <a:off x="0" y="265"/>
                    <a:ext cx="1001" cy="674"/>
                  </a:xfrm>
                  <a:custGeom>
                    <a:avLst/>
                    <a:gdLst>
                      <a:gd name="T0" fmla="*/ 5 w 1707"/>
                      <a:gd name="T1" fmla="*/ 1 h 1305"/>
                      <a:gd name="T2" fmla="*/ 6 w 1707"/>
                      <a:gd name="T3" fmla="*/ 1 h 1305"/>
                      <a:gd name="T4" fmla="*/ 6 w 1707"/>
                      <a:gd name="T5" fmla="*/ 1 h 1305"/>
                      <a:gd name="T6" fmla="*/ 6 w 1707"/>
                      <a:gd name="T7" fmla="*/ 1 h 1305"/>
                      <a:gd name="T8" fmla="*/ 6 w 1707"/>
                      <a:gd name="T9" fmla="*/ 1 h 1305"/>
                      <a:gd name="T10" fmla="*/ 7 w 1707"/>
                      <a:gd name="T11" fmla="*/ 1 h 1305"/>
                      <a:gd name="T12" fmla="*/ 8 w 1707"/>
                      <a:gd name="T13" fmla="*/ 1 h 1305"/>
                      <a:gd name="T14" fmla="*/ 8 w 1707"/>
                      <a:gd name="T15" fmla="*/ 1 h 1305"/>
                      <a:gd name="T16" fmla="*/ 8 w 1707"/>
                      <a:gd name="T17" fmla="*/ 1 h 1305"/>
                      <a:gd name="T18" fmla="*/ 7 w 1707"/>
                      <a:gd name="T19" fmla="*/ 1 h 1305"/>
                      <a:gd name="T20" fmla="*/ 7 w 1707"/>
                      <a:gd name="T21" fmla="*/ 2 h 1305"/>
                      <a:gd name="T22" fmla="*/ 6 w 1707"/>
                      <a:gd name="T23" fmla="*/ 2 h 1305"/>
                      <a:gd name="T24" fmla="*/ 6 w 1707"/>
                      <a:gd name="T25" fmla="*/ 2 h 1305"/>
                      <a:gd name="T26" fmla="*/ 6 w 1707"/>
                      <a:gd name="T27" fmla="*/ 2 h 1305"/>
                      <a:gd name="T28" fmla="*/ 6 w 1707"/>
                      <a:gd name="T29" fmla="*/ 2 h 1305"/>
                      <a:gd name="T30" fmla="*/ 5 w 1707"/>
                      <a:gd name="T31" fmla="*/ 2 h 1305"/>
                      <a:gd name="T32" fmla="*/ 5 w 1707"/>
                      <a:gd name="T33" fmla="*/ 2 h 1305"/>
                      <a:gd name="T34" fmla="*/ 4 w 1707"/>
                      <a:gd name="T35" fmla="*/ 2 h 1305"/>
                      <a:gd name="T36" fmla="*/ 3 w 1707"/>
                      <a:gd name="T37" fmla="*/ 2 h 1305"/>
                      <a:gd name="T38" fmla="*/ 2 w 1707"/>
                      <a:gd name="T39" fmla="*/ 2 h 1305"/>
                      <a:gd name="T40" fmla="*/ 2 w 1707"/>
                      <a:gd name="T41" fmla="*/ 2 h 1305"/>
                      <a:gd name="T42" fmla="*/ 2 w 1707"/>
                      <a:gd name="T43" fmla="*/ 2 h 1305"/>
                      <a:gd name="T44" fmla="*/ 1 w 1707"/>
                      <a:gd name="T45" fmla="*/ 2 h 1305"/>
                      <a:gd name="T46" fmla="*/ 1 w 1707"/>
                      <a:gd name="T47" fmla="*/ 2 h 1305"/>
                      <a:gd name="T48" fmla="*/ 1 w 1707"/>
                      <a:gd name="T49" fmla="*/ 2 h 1305"/>
                      <a:gd name="T50" fmla="*/ 1 w 1707"/>
                      <a:gd name="T51" fmla="*/ 2 h 1305"/>
                      <a:gd name="T52" fmla="*/ 1 w 1707"/>
                      <a:gd name="T53" fmla="*/ 2 h 1305"/>
                      <a:gd name="T54" fmla="*/ 1 w 1707"/>
                      <a:gd name="T55" fmla="*/ 1 h 1305"/>
                      <a:gd name="T56" fmla="*/ 1 w 1707"/>
                      <a:gd name="T57" fmla="*/ 1 h 1305"/>
                      <a:gd name="T58" fmla="*/ 1 w 1707"/>
                      <a:gd name="T59" fmla="*/ 1 h 1305"/>
                      <a:gd name="T60" fmla="*/ 1 w 1707"/>
                      <a:gd name="T61" fmla="*/ 1 h 1305"/>
                      <a:gd name="T62" fmla="*/ 1 w 1707"/>
                      <a:gd name="T63" fmla="*/ 1 h 1305"/>
                      <a:gd name="T64" fmla="*/ 1 w 1707"/>
                      <a:gd name="T65" fmla="*/ 1 h 1305"/>
                      <a:gd name="T66" fmla="*/ 2 w 1707"/>
                      <a:gd name="T67" fmla="*/ 1 h 1305"/>
                      <a:gd name="T68" fmla="*/ 3 w 1707"/>
                      <a:gd name="T69" fmla="*/ 1 h 1305"/>
                      <a:gd name="T70" fmla="*/ 3 w 1707"/>
                      <a:gd name="T71" fmla="*/ 1 h 1305"/>
                      <a:gd name="T72" fmla="*/ 3 w 1707"/>
                      <a:gd name="T73" fmla="*/ 1 h 1305"/>
                      <a:gd name="T74" fmla="*/ 4 w 1707"/>
                      <a:gd name="T75" fmla="*/ 1 h 1305"/>
                      <a:gd name="T76" fmla="*/ 4 w 1707"/>
                      <a:gd name="T77" fmla="*/ 1 h 1305"/>
                      <a:gd name="T78" fmla="*/ 4 w 1707"/>
                      <a:gd name="T79" fmla="*/ 1 h 1305"/>
                      <a:gd name="T80" fmla="*/ 5 w 1707"/>
                      <a:gd name="T81" fmla="*/ 1 h 1305"/>
                      <a:gd name="T82" fmla="*/ 5 w 1707"/>
                      <a:gd name="T83" fmla="*/ 1 h 1305"/>
                      <a:gd name="T84" fmla="*/ 5 w 1707"/>
                      <a:gd name="T85" fmla="*/ 1 h 1305"/>
                      <a:gd name="T86" fmla="*/ 5 w 1707"/>
                      <a:gd name="T87" fmla="*/ 1 h 13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7"/>
                      <a:gd name="T133" fmla="*/ 0 h 1305"/>
                      <a:gd name="T134" fmla="*/ 1707 w 1707"/>
                      <a:gd name="T135" fmla="*/ 1305 h 13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7" h="1305">
                        <a:moveTo>
                          <a:pt x="1165" y="10"/>
                        </a:moveTo>
                        <a:lnTo>
                          <a:pt x="1182" y="10"/>
                        </a:lnTo>
                        <a:lnTo>
                          <a:pt x="1172" y="43"/>
                        </a:lnTo>
                        <a:lnTo>
                          <a:pt x="1186" y="63"/>
                        </a:lnTo>
                        <a:lnTo>
                          <a:pt x="1189" y="77"/>
                        </a:lnTo>
                        <a:lnTo>
                          <a:pt x="1224" y="110"/>
                        </a:lnTo>
                        <a:lnTo>
                          <a:pt x="1232" y="138"/>
                        </a:lnTo>
                        <a:lnTo>
                          <a:pt x="1278" y="140"/>
                        </a:lnTo>
                        <a:lnTo>
                          <a:pt x="1298" y="158"/>
                        </a:lnTo>
                        <a:lnTo>
                          <a:pt x="1309" y="158"/>
                        </a:lnTo>
                        <a:lnTo>
                          <a:pt x="1335" y="215"/>
                        </a:lnTo>
                        <a:lnTo>
                          <a:pt x="1361" y="284"/>
                        </a:lnTo>
                        <a:lnTo>
                          <a:pt x="1349" y="326"/>
                        </a:lnTo>
                        <a:lnTo>
                          <a:pt x="1351" y="342"/>
                        </a:lnTo>
                        <a:lnTo>
                          <a:pt x="1327" y="383"/>
                        </a:lnTo>
                        <a:lnTo>
                          <a:pt x="1333" y="417"/>
                        </a:lnTo>
                        <a:lnTo>
                          <a:pt x="1418" y="453"/>
                        </a:lnTo>
                        <a:lnTo>
                          <a:pt x="1511" y="467"/>
                        </a:lnTo>
                        <a:lnTo>
                          <a:pt x="1607" y="533"/>
                        </a:lnTo>
                        <a:lnTo>
                          <a:pt x="1638" y="544"/>
                        </a:lnTo>
                        <a:lnTo>
                          <a:pt x="1640" y="562"/>
                        </a:lnTo>
                        <a:lnTo>
                          <a:pt x="1660" y="604"/>
                        </a:lnTo>
                        <a:lnTo>
                          <a:pt x="1679" y="658"/>
                        </a:lnTo>
                        <a:lnTo>
                          <a:pt x="1706" y="706"/>
                        </a:lnTo>
                        <a:lnTo>
                          <a:pt x="1691" y="723"/>
                        </a:lnTo>
                        <a:lnTo>
                          <a:pt x="1691" y="754"/>
                        </a:lnTo>
                        <a:lnTo>
                          <a:pt x="1657" y="769"/>
                        </a:lnTo>
                        <a:lnTo>
                          <a:pt x="1576" y="802"/>
                        </a:lnTo>
                        <a:lnTo>
                          <a:pt x="1524" y="846"/>
                        </a:lnTo>
                        <a:lnTo>
                          <a:pt x="1486" y="865"/>
                        </a:lnTo>
                        <a:lnTo>
                          <a:pt x="1480" y="891"/>
                        </a:lnTo>
                        <a:lnTo>
                          <a:pt x="1491" y="1019"/>
                        </a:lnTo>
                        <a:lnTo>
                          <a:pt x="1460" y="1014"/>
                        </a:lnTo>
                        <a:lnTo>
                          <a:pt x="1447" y="1025"/>
                        </a:lnTo>
                        <a:lnTo>
                          <a:pt x="1246" y="1065"/>
                        </a:lnTo>
                        <a:lnTo>
                          <a:pt x="1217" y="1087"/>
                        </a:lnTo>
                        <a:lnTo>
                          <a:pt x="1220" y="1140"/>
                        </a:lnTo>
                        <a:lnTo>
                          <a:pt x="1280" y="1191"/>
                        </a:lnTo>
                        <a:lnTo>
                          <a:pt x="1261" y="1224"/>
                        </a:lnTo>
                        <a:lnTo>
                          <a:pt x="1232" y="1237"/>
                        </a:lnTo>
                        <a:lnTo>
                          <a:pt x="1228" y="1253"/>
                        </a:lnTo>
                        <a:lnTo>
                          <a:pt x="1234" y="1270"/>
                        </a:lnTo>
                        <a:lnTo>
                          <a:pt x="1250" y="1270"/>
                        </a:lnTo>
                        <a:lnTo>
                          <a:pt x="1258" y="1282"/>
                        </a:lnTo>
                        <a:lnTo>
                          <a:pt x="1199" y="1301"/>
                        </a:lnTo>
                        <a:lnTo>
                          <a:pt x="1165" y="1287"/>
                        </a:lnTo>
                        <a:lnTo>
                          <a:pt x="1146" y="1277"/>
                        </a:lnTo>
                        <a:lnTo>
                          <a:pt x="1103" y="1277"/>
                        </a:lnTo>
                        <a:lnTo>
                          <a:pt x="1024" y="1241"/>
                        </a:lnTo>
                        <a:lnTo>
                          <a:pt x="974" y="1241"/>
                        </a:lnTo>
                        <a:lnTo>
                          <a:pt x="935" y="1253"/>
                        </a:lnTo>
                        <a:lnTo>
                          <a:pt x="890" y="1253"/>
                        </a:lnTo>
                        <a:lnTo>
                          <a:pt x="823" y="1290"/>
                        </a:lnTo>
                        <a:lnTo>
                          <a:pt x="768" y="1284"/>
                        </a:lnTo>
                        <a:lnTo>
                          <a:pt x="713" y="1304"/>
                        </a:lnTo>
                        <a:lnTo>
                          <a:pt x="667" y="1287"/>
                        </a:lnTo>
                        <a:lnTo>
                          <a:pt x="639" y="1263"/>
                        </a:lnTo>
                        <a:lnTo>
                          <a:pt x="567" y="1253"/>
                        </a:lnTo>
                        <a:lnTo>
                          <a:pt x="519" y="1285"/>
                        </a:lnTo>
                        <a:lnTo>
                          <a:pt x="492" y="1275"/>
                        </a:lnTo>
                        <a:lnTo>
                          <a:pt x="469" y="1257"/>
                        </a:lnTo>
                        <a:lnTo>
                          <a:pt x="418" y="1244"/>
                        </a:lnTo>
                        <a:lnTo>
                          <a:pt x="409" y="1234"/>
                        </a:lnTo>
                        <a:lnTo>
                          <a:pt x="387" y="1232"/>
                        </a:lnTo>
                        <a:lnTo>
                          <a:pt x="354" y="1181"/>
                        </a:lnTo>
                        <a:lnTo>
                          <a:pt x="321" y="1173"/>
                        </a:lnTo>
                        <a:lnTo>
                          <a:pt x="235" y="1200"/>
                        </a:lnTo>
                        <a:lnTo>
                          <a:pt x="203" y="1191"/>
                        </a:lnTo>
                        <a:lnTo>
                          <a:pt x="131" y="1138"/>
                        </a:lnTo>
                        <a:lnTo>
                          <a:pt x="110" y="1135"/>
                        </a:lnTo>
                        <a:lnTo>
                          <a:pt x="93" y="1101"/>
                        </a:lnTo>
                        <a:lnTo>
                          <a:pt x="105" y="1065"/>
                        </a:lnTo>
                        <a:lnTo>
                          <a:pt x="102" y="1048"/>
                        </a:lnTo>
                        <a:lnTo>
                          <a:pt x="76" y="1029"/>
                        </a:lnTo>
                        <a:lnTo>
                          <a:pt x="65" y="1012"/>
                        </a:lnTo>
                        <a:lnTo>
                          <a:pt x="10" y="981"/>
                        </a:lnTo>
                        <a:lnTo>
                          <a:pt x="10" y="972"/>
                        </a:lnTo>
                        <a:lnTo>
                          <a:pt x="38" y="961"/>
                        </a:lnTo>
                        <a:lnTo>
                          <a:pt x="53" y="971"/>
                        </a:lnTo>
                        <a:lnTo>
                          <a:pt x="69" y="954"/>
                        </a:lnTo>
                        <a:lnTo>
                          <a:pt x="65" y="901"/>
                        </a:lnTo>
                        <a:lnTo>
                          <a:pt x="69" y="858"/>
                        </a:lnTo>
                        <a:lnTo>
                          <a:pt x="32" y="822"/>
                        </a:lnTo>
                        <a:lnTo>
                          <a:pt x="10" y="829"/>
                        </a:lnTo>
                        <a:lnTo>
                          <a:pt x="0" y="802"/>
                        </a:lnTo>
                        <a:lnTo>
                          <a:pt x="14" y="776"/>
                        </a:lnTo>
                        <a:lnTo>
                          <a:pt x="5" y="752"/>
                        </a:lnTo>
                        <a:lnTo>
                          <a:pt x="29" y="730"/>
                        </a:lnTo>
                        <a:lnTo>
                          <a:pt x="38" y="721"/>
                        </a:lnTo>
                        <a:lnTo>
                          <a:pt x="38" y="701"/>
                        </a:lnTo>
                        <a:lnTo>
                          <a:pt x="72" y="685"/>
                        </a:lnTo>
                        <a:lnTo>
                          <a:pt x="105" y="679"/>
                        </a:lnTo>
                        <a:lnTo>
                          <a:pt x="134" y="668"/>
                        </a:lnTo>
                        <a:lnTo>
                          <a:pt x="158" y="675"/>
                        </a:lnTo>
                        <a:lnTo>
                          <a:pt x="177" y="668"/>
                        </a:lnTo>
                        <a:lnTo>
                          <a:pt x="181" y="672"/>
                        </a:lnTo>
                        <a:lnTo>
                          <a:pt x="185" y="694"/>
                        </a:lnTo>
                        <a:lnTo>
                          <a:pt x="201" y="701"/>
                        </a:lnTo>
                        <a:lnTo>
                          <a:pt x="235" y="699"/>
                        </a:lnTo>
                        <a:lnTo>
                          <a:pt x="280" y="653"/>
                        </a:lnTo>
                        <a:lnTo>
                          <a:pt x="365" y="670"/>
                        </a:lnTo>
                        <a:lnTo>
                          <a:pt x="409" y="639"/>
                        </a:lnTo>
                        <a:lnTo>
                          <a:pt x="536" y="610"/>
                        </a:lnTo>
                        <a:lnTo>
                          <a:pt x="545" y="593"/>
                        </a:lnTo>
                        <a:lnTo>
                          <a:pt x="555" y="544"/>
                        </a:lnTo>
                        <a:lnTo>
                          <a:pt x="591" y="516"/>
                        </a:lnTo>
                        <a:lnTo>
                          <a:pt x="601" y="516"/>
                        </a:lnTo>
                        <a:lnTo>
                          <a:pt x="601" y="501"/>
                        </a:lnTo>
                        <a:lnTo>
                          <a:pt x="603" y="378"/>
                        </a:lnTo>
                        <a:lnTo>
                          <a:pt x="610" y="352"/>
                        </a:lnTo>
                        <a:lnTo>
                          <a:pt x="575" y="342"/>
                        </a:lnTo>
                        <a:lnTo>
                          <a:pt x="574" y="330"/>
                        </a:lnTo>
                        <a:lnTo>
                          <a:pt x="610" y="320"/>
                        </a:lnTo>
                        <a:lnTo>
                          <a:pt x="704" y="313"/>
                        </a:lnTo>
                        <a:lnTo>
                          <a:pt x="720" y="330"/>
                        </a:lnTo>
                        <a:lnTo>
                          <a:pt x="753" y="339"/>
                        </a:lnTo>
                        <a:lnTo>
                          <a:pt x="761" y="342"/>
                        </a:lnTo>
                        <a:lnTo>
                          <a:pt x="775" y="323"/>
                        </a:lnTo>
                        <a:lnTo>
                          <a:pt x="756" y="306"/>
                        </a:lnTo>
                        <a:lnTo>
                          <a:pt x="827" y="163"/>
                        </a:lnTo>
                        <a:lnTo>
                          <a:pt x="838" y="154"/>
                        </a:lnTo>
                        <a:lnTo>
                          <a:pt x="902" y="187"/>
                        </a:lnTo>
                        <a:lnTo>
                          <a:pt x="930" y="187"/>
                        </a:lnTo>
                        <a:lnTo>
                          <a:pt x="943" y="205"/>
                        </a:lnTo>
                        <a:lnTo>
                          <a:pt x="1005" y="185"/>
                        </a:lnTo>
                        <a:lnTo>
                          <a:pt x="1019" y="84"/>
                        </a:lnTo>
                        <a:lnTo>
                          <a:pt x="1046" y="65"/>
                        </a:lnTo>
                        <a:lnTo>
                          <a:pt x="1077" y="63"/>
                        </a:lnTo>
                        <a:lnTo>
                          <a:pt x="1098" y="36"/>
                        </a:lnTo>
                        <a:lnTo>
                          <a:pt x="1107" y="10"/>
                        </a:lnTo>
                        <a:lnTo>
                          <a:pt x="1125" y="0"/>
                        </a:lnTo>
                        <a:lnTo>
                          <a:pt x="1165" y="1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1100" b="1"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新疆</a:t>
                    </a:r>
                  </a:p>
                </p:txBody>
              </p:sp>
              <p:sp>
                <p:nvSpPr>
                  <p:cNvPr id="2077" name="Freeform 28"/>
                  <p:cNvSpPr/>
                  <p:nvPr/>
                </p:nvSpPr>
                <p:spPr bwMode="auto">
                  <a:xfrm>
                    <a:off x="1884" y="716"/>
                    <a:ext cx="53" cy="82"/>
                  </a:xfrm>
                  <a:custGeom>
                    <a:avLst/>
                    <a:gdLst>
                      <a:gd name="T0" fmla="*/ 15 w 89"/>
                      <a:gd name="T1" fmla="*/ 20 h 160"/>
                      <a:gd name="T2" fmla="*/ 10 w 89"/>
                      <a:gd name="T3" fmla="*/ 22 h 160"/>
                      <a:gd name="T4" fmla="*/ 1 w 89"/>
                      <a:gd name="T5" fmla="*/ 20 h 160"/>
                      <a:gd name="T6" fmla="*/ 1 w 89"/>
                      <a:gd name="T7" fmla="*/ 18 h 160"/>
                      <a:gd name="T8" fmla="*/ 0 w 89"/>
                      <a:gd name="T9" fmla="*/ 9 h 160"/>
                      <a:gd name="T10" fmla="*/ 6 w 89"/>
                      <a:gd name="T11" fmla="*/ 7 h 160"/>
                      <a:gd name="T12" fmla="*/ 5 w 89"/>
                      <a:gd name="T13" fmla="*/ 6 h 160"/>
                      <a:gd name="T14" fmla="*/ 7 w 89"/>
                      <a:gd name="T15" fmla="*/ 2 h 160"/>
                      <a:gd name="T16" fmla="*/ 7 w 89"/>
                      <a:gd name="T17" fmla="*/ 0 h 160"/>
                      <a:gd name="T18" fmla="*/ 10 w 89"/>
                      <a:gd name="T19" fmla="*/ 1 h 160"/>
                      <a:gd name="T20" fmla="*/ 11 w 89"/>
                      <a:gd name="T21" fmla="*/ 4 h 160"/>
                      <a:gd name="T22" fmla="*/ 11 w 89"/>
                      <a:gd name="T23" fmla="*/ 6 h 160"/>
                      <a:gd name="T24" fmla="*/ 17 w 89"/>
                      <a:gd name="T25" fmla="*/ 9 h 160"/>
                      <a:gd name="T26" fmla="*/ 18 w 89"/>
                      <a:gd name="T27" fmla="*/ 12 h 160"/>
                      <a:gd name="T28" fmla="*/ 14 w 89"/>
                      <a:gd name="T29" fmla="*/ 13 h 160"/>
                      <a:gd name="T30" fmla="*/ 14 w 89"/>
                      <a:gd name="T31" fmla="*/ 17 h 160"/>
                      <a:gd name="T32" fmla="*/ 15 w 89"/>
                      <a:gd name="T33" fmla="*/ 2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60"/>
                      <a:gd name="T53" fmla="*/ 89 w 89"/>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60">
                        <a:moveTo>
                          <a:pt x="72" y="148"/>
                        </a:moveTo>
                        <a:lnTo>
                          <a:pt x="45" y="159"/>
                        </a:lnTo>
                        <a:lnTo>
                          <a:pt x="4" y="148"/>
                        </a:lnTo>
                        <a:lnTo>
                          <a:pt x="2" y="137"/>
                        </a:lnTo>
                        <a:lnTo>
                          <a:pt x="0" y="66"/>
                        </a:lnTo>
                        <a:lnTo>
                          <a:pt x="28" y="53"/>
                        </a:lnTo>
                        <a:lnTo>
                          <a:pt x="24" y="40"/>
                        </a:lnTo>
                        <a:lnTo>
                          <a:pt x="30" y="13"/>
                        </a:lnTo>
                        <a:lnTo>
                          <a:pt x="33" y="0"/>
                        </a:lnTo>
                        <a:lnTo>
                          <a:pt x="48" y="6"/>
                        </a:lnTo>
                        <a:lnTo>
                          <a:pt x="54" y="31"/>
                        </a:lnTo>
                        <a:lnTo>
                          <a:pt x="52" y="46"/>
                        </a:lnTo>
                        <a:lnTo>
                          <a:pt x="83" y="69"/>
                        </a:lnTo>
                        <a:lnTo>
                          <a:pt x="88" y="86"/>
                        </a:lnTo>
                        <a:lnTo>
                          <a:pt x="69" y="99"/>
                        </a:lnTo>
                        <a:lnTo>
                          <a:pt x="64" y="127"/>
                        </a:lnTo>
                        <a:lnTo>
                          <a:pt x="72" y="148"/>
                        </a:lnTo>
                      </a:path>
                    </a:pathLst>
                  </a:custGeom>
                  <a:solidFill>
                    <a:srgbClr val="99CC00"/>
                  </a:solidFill>
                  <a:ln w="12700" cmpd="sng">
                    <a:solidFill>
                      <a:schemeClr val="bg1"/>
                    </a:solidFill>
                    <a:round/>
                  </a:ln>
                </p:spPr>
                <p:txBody>
                  <a:bodyPr lIns="90170" tIns="46990" rIns="90170" bIns="46990"/>
                  <a:lstStyle/>
                  <a:p>
                    <a:endParaRPr lang="zh-CN" altLang="en-US"/>
                  </a:p>
                </p:txBody>
              </p:sp>
              <p:sp>
                <p:nvSpPr>
                  <p:cNvPr id="2078" name="Freeform 29"/>
                  <p:cNvSpPr/>
                  <p:nvPr/>
                </p:nvSpPr>
                <p:spPr bwMode="auto">
                  <a:xfrm>
                    <a:off x="1820" y="682"/>
                    <a:ext cx="83" cy="79"/>
                  </a:xfrm>
                  <a:custGeom>
                    <a:avLst/>
                    <a:gdLst>
                      <a:gd name="T0" fmla="*/ 22 w 142"/>
                      <a:gd name="T1" fmla="*/ 18 h 153"/>
                      <a:gd name="T2" fmla="*/ 21 w 142"/>
                      <a:gd name="T3" fmla="*/ 15 h 153"/>
                      <a:gd name="T4" fmla="*/ 19 w 142"/>
                      <a:gd name="T5" fmla="*/ 13 h 153"/>
                      <a:gd name="T6" fmla="*/ 27 w 142"/>
                      <a:gd name="T7" fmla="*/ 11 h 153"/>
                      <a:gd name="T8" fmla="*/ 28 w 142"/>
                      <a:gd name="T9" fmla="*/ 9 h 153"/>
                      <a:gd name="T10" fmla="*/ 26 w 142"/>
                      <a:gd name="T11" fmla="*/ 4 h 153"/>
                      <a:gd name="T12" fmla="*/ 24 w 142"/>
                      <a:gd name="T13" fmla="*/ 4 h 153"/>
                      <a:gd name="T14" fmla="*/ 13 w 142"/>
                      <a:gd name="T15" fmla="*/ 0 h 153"/>
                      <a:gd name="T16" fmla="*/ 8 w 142"/>
                      <a:gd name="T17" fmla="*/ 4 h 153"/>
                      <a:gd name="T18" fmla="*/ 6 w 142"/>
                      <a:gd name="T19" fmla="*/ 9 h 153"/>
                      <a:gd name="T20" fmla="*/ 1 w 142"/>
                      <a:gd name="T21" fmla="*/ 13 h 153"/>
                      <a:gd name="T22" fmla="*/ 0 w 142"/>
                      <a:gd name="T23" fmla="*/ 18 h 153"/>
                      <a:gd name="T24" fmla="*/ 1 w 142"/>
                      <a:gd name="T25" fmla="*/ 21 h 153"/>
                      <a:gd name="T26" fmla="*/ 9 w 142"/>
                      <a:gd name="T27" fmla="*/ 20 h 153"/>
                      <a:gd name="T28" fmla="*/ 15 w 142"/>
                      <a:gd name="T29" fmla="*/ 21 h 153"/>
                      <a:gd name="T30" fmla="*/ 17 w 142"/>
                      <a:gd name="T31" fmla="*/ 19 h 153"/>
                      <a:gd name="T32" fmla="*/ 22 w 142"/>
                      <a:gd name="T33" fmla="*/ 18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53"/>
                      <a:gd name="T53" fmla="*/ 142 w 142"/>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53">
                        <a:moveTo>
                          <a:pt x="107" y="130"/>
                        </a:moveTo>
                        <a:lnTo>
                          <a:pt x="105" y="108"/>
                        </a:lnTo>
                        <a:lnTo>
                          <a:pt x="98" y="92"/>
                        </a:lnTo>
                        <a:lnTo>
                          <a:pt x="138" y="77"/>
                        </a:lnTo>
                        <a:lnTo>
                          <a:pt x="141" y="63"/>
                        </a:lnTo>
                        <a:lnTo>
                          <a:pt x="131" y="26"/>
                        </a:lnTo>
                        <a:lnTo>
                          <a:pt x="119" y="26"/>
                        </a:lnTo>
                        <a:lnTo>
                          <a:pt x="68" y="0"/>
                        </a:lnTo>
                        <a:lnTo>
                          <a:pt x="40" y="28"/>
                        </a:lnTo>
                        <a:lnTo>
                          <a:pt x="33" y="65"/>
                        </a:lnTo>
                        <a:lnTo>
                          <a:pt x="4" y="99"/>
                        </a:lnTo>
                        <a:lnTo>
                          <a:pt x="0" y="132"/>
                        </a:lnTo>
                        <a:lnTo>
                          <a:pt x="6" y="149"/>
                        </a:lnTo>
                        <a:lnTo>
                          <a:pt x="44" y="142"/>
                        </a:lnTo>
                        <a:lnTo>
                          <a:pt x="72" y="152"/>
                        </a:lnTo>
                        <a:lnTo>
                          <a:pt x="85" y="138"/>
                        </a:lnTo>
                        <a:lnTo>
                          <a:pt x="107" y="130"/>
                        </a:lnTo>
                      </a:path>
                    </a:pathLst>
                  </a:custGeom>
                  <a:solidFill>
                    <a:srgbClr val="C00000"/>
                  </a:solidFill>
                  <a:ln w="12700" cmpd="sng">
                    <a:solidFill>
                      <a:schemeClr val="bg1"/>
                    </a:solidFill>
                    <a:round/>
                  </a:ln>
                </p:spPr>
                <p:txBody>
                  <a:bodyPr lIns="90170" tIns="46990" rIns="90170" bIns="46990"/>
                  <a:lstStyle/>
                  <a:p>
                    <a:endParaRPr lang="zh-CN" altLang="en-US"/>
                  </a:p>
                </p:txBody>
              </p:sp>
              <p:sp>
                <p:nvSpPr>
                  <p:cNvPr id="24" name="Freeform 31"/>
                  <p:cNvSpPr/>
                  <p:nvPr/>
                </p:nvSpPr>
                <p:spPr bwMode="auto">
                  <a:xfrm>
                    <a:off x="1040" y="23"/>
                    <a:ext cx="1098" cy="877"/>
                  </a:xfrm>
                  <a:custGeom>
                    <a:avLst/>
                    <a:gdLst>
                      <a:gd name="T0" fmla="*/ 3 w 1876"/>
                      <a:gd name="T1" fmla="*/ 2 h 1700"/>
                      <a:gd name="T2" fmla="*/ 3 w 1876"/>
                      <a:gd name="T3" fmla="*/ 2 h 1700"/>
                      <a:gd name="T4" fmla="*/ 4 w 1876"/>
                      <a:gd name="T5" fmla="*/ 2 h 1700"/>
                      <a:gd name="T6" fmla="*/ 4 w 1876"/>
                      <a:gd name="T7" fmla="*/ 2 h 1700"/>
                      <a:gd name="T8" fmla="*/ 5 w 1876"/>
                      <a:gd name="T9" fmla="*/ 2 h 1700"/>
                      <a:gd name="T10" fmla="*/ 5 w 1876"/>
                      <a:gd name="T11" fmla="*/ 2 h 1700"/>
                      <a:gd name="T12" fmla="*/ 5 w 1876"/>
                      <a:gd name="T13" fmla="*/ 2 h 1700"/>
                      <a:gd name="T14" fmla="*/ 6 w 1876"/>
                      <a:gd name="T15" fmla="*/ 2 h 1700"/>
                      <a:gd name="T16" fmla="*/ 6 w 1876"/>
                      <a:gd name="T17" fmla="*/ 2 h 1700"/>
                      <a:gd name="T18" fmla="*/ 6 w 1876"/>
                      <a:gd name="T19" fmla="*/ 2 h 1700"/>
                      <a:gd name="T20" fmla="*/ 6 w 1876"/>
                      <a:gd name="T21" fmla="*/ 2 h 1700"/>
                      <a:gd name="T22" fmla="*/ 7 w 1876"/>
                      <a:gd name="T23" fmla="*/ 2 h 1700"/>
                      <a:gd name="T24" fmla="*/ 8 w 1876"/>
                      <a:gd name="T25" fmla="*/ 2 h 1700"/>
                      <a:gd name="T26" fmla="*/ 8 w 1876"/>
                      <a:gd name="T27" fmla="*/ 2 h 1700"/>
                      <a:gd name="T28" fmla="*/ 8 w 1876"/>
                      <a:gd name="T29" fmla="*/ 2 h 1700"/>
                      <a:gd name="T30" fmla="*/ 9 w 1876"/>
                      <a:gd name="T31" fmla="*/ 2 h 1700"/>
                      <a:gd name="T32" fmla="*/ 9 w 1876"/>
                      <a:gd name="T33" fmla="*/ 2 h 1700"/>
                      <a:gd name="T34" fmla="*/ 8 w 1876"/>
                      <a:gd name="T35" fmla="*/ 1 h 1700"/>
                      <a:gd name="T36" fmla="*/ 8 w 1876"/>
                      <a:gd name="T37" fmla="*/ 1 h 1700"/>
                      <a:gd name="T38" fmla="*/ 9 w 1876"/>
                      <a:gd name="T39" fmla="*/ 1 h 1700"/>
                      <a:gd name="T40" fmla="*/ 9 w 1876"/>
                      <a:gd name="T41" fmla="*/ 1 h 1700"/>
                      <a:gd name="T42" fmla="*/ 9 w 1876"/>
                      <a:gd name="T43" fmla="*/ 1 h 1700"/>
                      <a:gd name="T44" fmla="*/ 9 w 1876"/>
                      <a:gd name="T45" fmla="*/ 1 h 1700"/>
                      <a:gd name="T46" fmla="*/ 9 w 1876"/>
                      <a:gd name="T47" fmla="*/ 1 h 1700"/>
                      <a:gd name="T48" fmla="*/ 9 w 1876"/>
                      <a:gd name="T49" fmla="*/ 1 h 1700"/>
                      <a:gd name="T50" fmla="*/ 8 w 1876"/>
                      <a:gd name="T51" fmla="*/ 1 h 1700"/>
                      <a:gd name="T52" fmla="*/ 8 w 1876"/>
                      <a:gd name="T53" fmla="*/ 1 h 1700"/>
                      <a:gd name="T54" fmla="*/ 7 w 1876"/>
                      <a:gd name="T55" fmla="*/ 1 h 1700"/>
                      <a:gd name="T56" fmla="*/ 7 w 1876"/>
                      <a:gd name="T57" fmla="*/ 0 h 1700"/>
                      <a:gd name="T58" fmla="*/ 7 w 1876"/>
                      <a:gd name="T59" fmla="*/ 1 h 1700"/>
                      <a:gd name="T60" fmla="*/ 7 w 1876"/>
                      <a:gd name="T61" fmla="*/ 1 h 1700"/>
                      <a:gd name="T62" fmla="*/ 6 w 1876"/>
                      <a:gd name="T63" fmla="*/ 1 h 1700"/>
                      <a:gd name="T64" fmla="*/ 6 w 1876"/>
                      <a:gd name="T65" fmla="*/ 1 h 1700"/>
                      <a:gd name="T66" fmla="*/ 6 w 1876"/>
                      <a:gd name="T67" fmla="*/ 1 h 1700"/>
                      <a:gd name="T68" fmla="*/ 7 w 1876"/>
                      <a:gd name="T69" fmla="*/ 1 h 1700"/>
                      <a:gd name="T70" fmla="*/ 6 w 1876"/>
                      <a:gd name="T71" fmla="*/ 1 h 1700"/>
                      <a:gd name="T72" fmla="*/ 6 w 1876"/>
                      <a:gd name="T73" fmla="*/ 1 h 1700"/>
                      <a:gd name="T74" fmla="*/ 5 w 1876"/>
                      <a:gd name="T75" fmla="*/ 2 h 1700"/>
                      <a:gd name="T76" fmla="*/ 5 w 1876"/>
                      <a:gd name="T77" fmla="*/ 2 h 1700"/>
                      <a:gd name="T78" fmla="*/ 5 w 1876"/>
                      <a:gd name="T79" fmla="*/ 2 h 1700"/>
                      <a:gd name="T80" fmla="*/ 4 w 1876"/>
                      <a:gd name="T81" fmla="*/ 2 h 1700"/>
                      <a:gd name="T82" fmla="*/ 2 w 1876"/>
                      <a:gd name="T83" fmla="*/ 2 h 1700"/>
                      <a:gd name="T84" fmla="*/ 1 w 1876"/>
                      <a:gd name="T85" fmla="*/ 2 h 1700"/>
                      <a:gd name="T86" fmla="*/ 1 w 1876"/>
                      <a:gd name="T87" fmla="*/ 2 h 1700"/>
                      <a:gd name="T88" fmla="*/ 1 w 1876"/>
                      <a:gd name="T89" fmla="*/ 2 h 1700"/>
                      <a:gd name="T90" fmla="*/ 1 w 1876"/>
                      <a:gd name="T91" fmla="*/ 2 h 1700"/>
                      <a:gd name="T92" fmla="*/ 1 w 1876"/>
                      <a:gd name="T93" fmla="*/ 2 h 1700"/>
                      <a:gd name="T94" fmla="*/ 2 w 1876"/>
                      <a:gd name="T95" fmla="*/ 2 h 1700"/>
                      <a:gd name="T96" fmla="*/ 2 w 1876"/>
                      <a:gd name="T97" fmla="*/ 2 h 1700"/>
                      <a:gd name="T98" fmla="*/ 2 w 1876"/>
                      <a:gd name="T99" fmla="*/ 2 h 1700"/>
                      <a:gd name="T100" fmla="*/ 2 w 1876"/>
                      <a:gd name="T101" fmla="*/ 2 h 1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6"/>
                      <a:gd name="T154" fmla="*/ 0 h 1700"/>
                      <a:gd name="T155" fmla="*/ 1876 w 1876"/>
                      <a:gd name="T156" fmla="*/ 1700 h 17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6" h="1700">
                        <a:moveTo>
                          <a:pt x="527" y="1694"/>
                        </a:moveTo>
                        <a:lnTo>
                          <a:pt x="553" y="1687"/>
                        </a:lnTo>
                        <a:lnTo>
                          <a:pt x="575" y="1678"/>
                        </a:lnTo>
                        <a:lnTo>
                          <a:pt x="613" y="1648"/>
                        </a:lnTo>
                        <a:lnTo>
                          <a:pt x="620" y="1598"/>
                        </a:lnTo>
                        <a:lnTo>
                          <a:pt x="641" y="1528"/>
                        </a:lnTo>
                        <a:lnTo>
                          <a:pt x="687" y="1497"/>
                        </a:lnTo>
                        <a:lnTo>
                          <a:pt x="694" y="1504"/>
                        </a:lnTo>
                        <a:lnTo>
                          <a:pt x="706" y="1552"/>
                        </a:lnTo>
                        <a:lnTo>
                          <a:pt x="685" y="1583"/>
                        </a:lnTo>
                        <a:lnTo>
                          <a:pt x="680" y="1612"/>
                        </a:lnTo>
                        <a:lnTo>
                          <a:pt x="751" y="1639"/>
                        </a:lnTo>
                        <a:lnTo>
                          <a:pt x="757" y="1658"/>
                        </a:lnTo>
                        <a:lnTo>
                          <a:pt x="799" y="1656"/>
                        </a:lnTo>
                        <a:lnTo>
                          <a:pt x="819" y="1660"/>
                        </a:lnTo>
                        <a:lnTo>
                          <a:pt x="828" y="1667"/>
                        </a:lnTo>
                        <a:lnTo>
                          <a:pt x="900" y="1564"/>
                        </a:lnTo>
                        <a:lnTo>
                          <a:pt x="919" y="1557"/>
                        </a:lnTo>
                        <a:lnTo>
                          <a:pt x="924" y="1544"/>
                        </a:lnTo>
                        <a:lnTo>
                          <a:pt x="922" y="1523"/>
                        </a:lnTo>
                        <a:lnTo>
                          <a:pt x="946" y="1489"/>
                        </a:lnTo>
                        <a:lnTo>
                          <a:pt x="991" y="1487"/>
                        </a:lnTo>
                        <a:lnTo>
                          <a:pt x="1010" y="1467"/>
                        </a:lnTo>
                        <a:lnTo>
                          <a:pt x="1020" y="1475"/>
                        </a:lnTo>
                        <a:lnTo>
                          <a:pt x="1046" y="1453"/>
                        </a:lnTo>
                        <a:lnTo>
                          <a:pt x="1062" y="1453"/>
                        </a:lnTo>
                        <a:lnTo>
                          <a:pt x="1110" y="1383"/>
                        </a:lnTo>
                        <a:lnTo>
                          <a:pt x="1134" y="1385"/>
                        </a:lnTo>
                        <a:lnTo>
                          <a:pt x="1165" y="1363"/>
                        </a:lnTo>
                        <a:lnTo>
                          <a:pt x="1173" y="1371"/>
                        </a:lnTo>
                        <a:lnTo>
                          <a:pt x="1230" y="1343"/>
                        </a:lnTo>
                        <a:lnTo>
                          <a:pt x="1202" y="1294"/>
                        </a:lnTo>
                        <a:lnTo>
                          <a:pt x="1211" y="1246"/>
                        </a:lnTo>
                        <a:lnTo>
                          <a:pt x="1235" y="1195"/>
                        </a:lnTo>
                        <a:lnTo>
                          <a:pt x="1254" y="1186"/>
                        </a:lnTo>
                        <a:lnTo>
                          <a:pt x="1268" y="1193"/>
                        </a:lnTo>
                        <a:lnTo>
                          <a:pt x="1268" y="1229"/>
                        </a:lnTo>
                        <a:lnTo>
                          <a:pt x="1283" y="1239"/>
                        </a:lnTo>
                        <a:lnTo>
                          <a:pt x="1319" y="1212"/>
                        </a:lnTo>
                        <a:lnTo>
                          <a:pt x="1333" y="1197"/>
                        </a:lnTo>
                        <a:lnTo>
                          <a:pt x="1349" y="1204"/>
                        </a:lnTo>
                        <a:lnTo>
                          <a:pt x="1367" y="1188"/>
                        </a:lnTo>
                        <a:lnTo>
                          <a:pt x="1404" y="1186"/>
                        </a:lnTo>
                        <a:lnTo>
                          <a:pt x="1410" y="1173"/>
                        </a:lnTo>
                        <a:lnTo>
                          <a:pt x="1402" y="1154"/>
                        </a:lnTo>
                        <a:lnTo>
                          <a:pt x="1428" y="1127"/>
                        </a:lnTo>
                        <a:lnTo>
                          <a:pt x="1458" y="1111"/>
                        </a:lnTo>
                        <a:lnTo>
                          <a:pt x="1507" y="1164"/>
                        </a:lnTo>
                        <a:lnTo>
                          <a:pt x="1505" y="1184"/>
                        </a:lnTo>
                        <a:lnTo>
                          <a:pt x="1529" y="1222"/>
                        </a:lnTo>
                        <a:lnTo>
                          <a:pt x="1586" y="1226"/>
                        </a:lnTo>
                        <a:lnTo>
                          <a:pt x="1599" y="1200"/>
                        </a:lnTo>
                        <a:lnTo>
                          <a:pt x="1584" y="1123"/>
                        </a:lnTo>
                        <a:lnTo>
                          <a:pt x="1597" y="1109"/>
                        </a:lnTo>
                        <a:lnTo>
                          <a:pt x="1623" y="1127"/>
                        </a:lnTo>
                        <a:lnTo>
                          <a:pt x="1647" y="1162"/>
                        </a:lnTo>
                        <a:lnTo>
                          <a:pt x="1685" y="1104"/>
                        </a:lnTo>
                        <a:lnTo>
                          <a:pt x="1702" y="1101"/>
                        </a:lnTo>
                        <a:lnTo>
                          <a:pt x="1730" y="1072"/>
                        </a:lnTo>
                        <a:lnTo>
                          <a:pt x="1744" y="1072"/>
                        </a:lnTo>
                        <a:lnTo>
                          <a:pt x="1768" y="1048"/>
                        </a:lnTo>
                        <a:lnTo>
                          <a:pt x="1781" y="1048"/>
                        </a:lnTo>
                        <a:lnTo>
                          <a:pt x="1794" y="1025"/>
                        </a:lnTo>
                        <a:lnTo>
                          <a:pt x="1829" y="1025"/>
                        </a:lnTo>
                        <a:lnTo>
                          <a:pt x="1860" y="995"/>
                        </a:lnTo>
                        <a:lnTo>
                          <a:pt x="1875" y="979"/>
                        </a:lnTo>
                        <a:lnTo>
                          <a:pt x="1875" y="961"/>
                        </a:lnTo>
                        <a:lnTo>
                          <a:pt x="1850" y="947"/>
                        </a:lnTo>
                        <a:lnTo>
                          <a:pt x="1850" y="915"/>
                        </a:lnTo>
                        <a:lnTo>
                          <a:pt x="1805" y="858"/>
                        </a:lnTo>
                        <a:lnTo>
                          <a:pt x="1761" y="899"/>
                        </a:lnTo>
                        <a:lnTo>
                          <a:pt x="1748" y="891"/>
                        </a:lnTo>
                        <a:lnTo>
                          <a:pt x="1745" y="867"/>
                        </a:lnTo>
                        <a:lnTo>
                          <a:pt x="1728" y="840"/>
                        </a:lnTo>
                        <a:lnTo>
                          <a:pt x="1723" y="809"/>
                        </a:lnTo>
                        <a:lnTo>
                          <a:pt x="1723" y="778"/>
                        </a:lnTo>
                        <a:lnTo>
                          <a:pt x="1693" y="756"/>
                        </a:lnTo>
                        <a:lnTo>
                          <a:pt x="1689" y="742"/>
                        </a:lnTo>
                        <a:lnTo>
                          <a:pt x="1697" y="723"/>
                        </a:lnTo>
                        <a:lnTo>
                          <a:pt x="1754" y="740"/>
                        </a:lnTo>
                        <a:lnTo>
                          <a:pt x="1757" y="711"/>
                        </a:lnTo>
                        <a:lnTo>
                          <a:pt x="1776" y="689"/>
                        </a:lnTo>
                        <a:lnTo>
                          <a:pt x="1764" y="677"/>
                        </a:lnTo>
                        <a:lnTo>
                          <a:pt x="1766" y="653"/>
                        </a:lnTo>
                        <a:lnTo>
                          <a:pt x="1794" y="639"/>
                        </a:lnTo>
                        <a:lnTo>
                          <a:pt x="1800" y="631"/>
                        </a:lnTo>
                        <a:lnTo>
                          <a:pt x="1797" y="622"/>
                        </a:lnTo>
                        <a:lnTo>
                          <a:pt x="1766" y="631"/>
                        </a:lnTo>
                        <a:lnTo>
                          <a:pt x="1711" y="590"/>
                        </a:lnTo>
                        <a:lnTo>
                          <a:pt x="1709" y="580"/>
                        </a:lnTo>
                        <a:lnTo>
                          <a:pt x="1735" y="547"/>
                        </a:lnTo>
                        <a:lnTo>
                          <a:pt x="1790" y="463"/>
                        </a:lnTo>
                        <a:lnTo>
                          <a:pt x="1794" y="456"/>
                        </a:lnTo>
                        <a:lnTo>
                          <a:pt x="1802" y="456"/>
                        </a:lnTo>
                        <a:lnTo>
                          <a:pt x="1821" y="478"/>
                        </a:lnTo>
                        <a:lnTo>
                          <a:pt x="1826" y="480"/>
                        </a:lnTo>
                        <a:lnTo>
                          <a:pt x="1826" y="378"/>
                        </a:lnTo>
                        <a:lnTo>
                          <a:pt x="1845" y="370"/>
                        </a:lnTo>
                        <a:lnTo>
                          <a:pt x="1845" y="330"/>
                        </a:lnTo>
                        <a:lnTo>
                          <a:pt x="1840" y="264"/>
                        </a:lnTo>
                        <a:lnTo>
                          <a:pt x="1862" y="176"/>
                        </a:lnTo>
                        <a:lnTo>
                          <a:pt x="1797" y="125"/>
                        </a:lnTo>
                        <a:lnTo>
                          <a:pt x="1745" y="169"/>
                        </a:lnTo>
                        <a:lnTo>
                          <a:pt x="1719" y="171"/>
                        </a:lnTo>
                        <a:lnTo>
                          <a:pt x="1706" y="187"/>
                        </a:lnTo>
                        <a:lnTo>
                          <a:pt x="1663" y="180"/>
                        </a:lnTo>
                        <a:lnTo>
                          <a:pt x="1640" y="154"/>
                        </a:lnTo>
                        <a:lnTo>
                          <a:pt x="1627" y="114"/>
                        </a:lnTo>
                        <a:lnTo>
                          <a:pt x="1630" y="99"/>
                        </a:lnTo>
                        <a:lnTo>
                          <a:pt x="1594" y="77"/>
                        </a:lnTo>
                        <a:lnTo>
                          <a:pt x="1575" y="110"/>
                        </a:lnTo>
                        <a:lnTo>
                          <a:pt x="1537" y="87"/>
                        </a:lnTo>
                        <a:lnTo>
                          <a:pt x="1531" y="81"/>
                        </a:lnTo>
                        <a:lnTo>
                          <a:pt x="1553" y="21"/>
                        </a:lnTo>
                        <a:lnTo>
                          <a:pt x="1536" y="0"/>
                        </a:lnTo>
                        <a:lnTo>
                          <a:pt x="1520" y="0"/>
                        </a:lnTo>
                        <a:lnTo>
                          <a:pt x="1481" y="26"/>
                        </a:lnTo>
                        <a:lnTo>
                          <a:pt x="1448" y="77"/>
                        </a:lnTo>
                        <a:lnTo>
                          <a:pt x="1460" y="84"/>
                        </a:lnTo>
                        <a:lnTo>
                          <a:pt x="1484" y="87"/>
                        </a:lnTo>
                        <a:lnTo>
                          <a:pt x="1505" y="137"/>
                        </a:lnTo>
                        <a:lnTo>
                          <a:pt x="1494" y="158"/>
                        </a:lnTo>
                        <a:lnTo>
                          <a:pt x="1474" y="187"/>
                        </a:lnTo>
                        <a:lnTo>
                          <a:pt x="1439" y="320"/>
                        </a:lnTo>
                        <a:lnTo>
                          <a:pt x="1452" y="342"/>
                        </a:lnTo>
                        <a:lnTo>
                          <a:pt x="1441" y="359"/>
                        </a:lnTo>
                        <a:lnTo>
                          <a:pt x="1360" y="419"/>
                        </a:lnTo>
                        <a:lnTo>
                          <a:pt x="1316" y="412"/>
                        </a:lnTo>
                        <a:lnTo>
                          <a:pt x="1292" y="403"/>
                        </a:lnTo>
                        <a:lnTo>
                          <a:pt x="1288" y="414"/>
                        </a:lnTo>
                        <a:lnTo>
                          <a:pt x="1252" y="557"/>
                        </a:lnTo>
                        <a:lnTo>
                          <a:pt x="1235" y="578"/>
                        </a:lnTo>
                        <a:lnTo>
                          <a:pt x="1244" y="602"/>
                        </a:lnTo>
                        <a:lnTo>
                          <a:pt x="1266" y="622"/>
                        </a:lnTo>
                        <a:lnTo>
                          <a:pt x="1303" y="602"/>
                        </a:lnTo>
                        <a:lnTo>
                          <a:pt x="1362" y="607"/>
                        </a:lnTo>
                        <a:lnTo>
                          <a:pt x="1380" y="578"/>
                        </a:lnTo>
                        <a:lnTo>
                          <a:pt x="1410" y="569"/>
                        </a:lnTo>
                        <a:lnTo>
                          <a:pt x="1470" y="590"/>
                        </a:lnTo>
                        <a:lnTo>
                          <a:pt x="1542" y="668"/>
                        </a:lnTo>
                        <a:lnTo>
                          <a:pt x="1542" y="684"/>
                        </a:lnTo>
                        <a:lnTo>
                          <a:pt x="1527" y="694"/>
                        </a:lnTo>
                        <a:lnTo>
                          <a:pt x="1443" y="699"/>
                        </a:lnTo>
                        <a:lnTo>
                          <a:pt x="1415" y="721"/>
                        </a:lnTo>
                        <a:lnTo>
                          <a:pt x="1393" y="718"/>
                        </a:lnTo>
                        <a:lnTo>
                          <a:pt x="1378" y="742"/>
                        </a:lnTo>
                        <a:lnTo>
                          <a:pt x="1338" y="752"/>
                        </a:lnTo>
                        <a:lnTo>
                          <a:pt x="1312" y="790"/>
                        </a:lnTo>
                        <a:lnTo>
                          <a:pt x="1307" y="820"/>
                        </a:lnTo>
                        <a:lnTo>
                          <a:pt x="1250" y="858"/>
                        </a:lnTo>
                        <a:lnTo>
                          <a:pt x="1216" y="862"/>
                        </a:lnTo>
                        <a:lnTo>
                          <a:pt x="1176" y="915"/>
                        </a:lnTo>
                        <a:lnTo>
                          <a:pt x="1139" y="937"/>
                        </a:lnTo>
                        <a:lnTo>
                          <a:pt x="1067" y="921"/>
                        </a:lnTo>
                        <a:lnTo>
                          <a:pt x="1042" y="911"/>
                        </a:lnTo>
                        <a:lnTo>
                          <a:pt x="1014" y="939"/>
                        </a:lnTo>
                        <a:lnTo>
                          <a:pt x="1000" y="990"/>
                        </a:lnTo>
                        <a:lnTo>
                          <a:pt x="1041" y="1048"/>
                        </a:lnTo>
                        <a:lnTo>
                          <a:pt x="1014" y="1074"/>
                        </a:lnTo>
                        <a:lnTo>
                          <a:pt x="979" y="1096"/>
                        </a:lnTo>
                        <a:lnTo>
                          <a:pt x="926" y="1162"/>
                        </a:lnTo>
                        <a:lnTo>
                          <a:pt x="859" y="1193"/>
                        </a:lnTo>
                        <a:lnTo>
                          <a:pt x="747" y="1204"/>
                        </a:lnTo>
                        <a:lnTo>
                          <a:pt x="728" y="1202"/>
                        </a:lnTo>
                        <a:lnTo>
                          <a:pt x="599" y="1257"/>
                        </a:lnTo>
                        <a:lnTo>
                          <a:pt x="541" y="1294"/>
                        </a:lnTo>
                        <a:lnTo>
                          <a:pt x="522" y="1285"/>
                        </a:lnTo>
                        <a:lnTo>
                          <a:pt x="517" y="1268"/>
                        </a:lnTo>
                        <a:lnTo>
                          <a:pt x="438" y="1263"/>
                        </a:lnTo>
                        <a:lnTo>
                          <a:pt x="345" y="1234"/>
                        </a:lnTo>
                        <a:lnTo>
                          <a:pt x="321" y="1207"/>
                        </a:lnTo>
                        <a:lnTo>
                          <a:pt x="187" y="1191"/>
                        </a:lnTo>
                        <a:lnTo>
                          <a:pt x="163" y="1202"/>
                        </a:lnTo>
                        <a:lnTo>
                          <a:pt x="1" y="1186"/>
                        </a:lnTo>
                        <a:lnTo>
                          <a:pt x="0" y="1210"/>
                        </a:lnTo>
                        <a:lnTo>
                          <a:pt x="10" y="1248"/>
                        </a:lnTo>
                        <a:lnTo>
                          <a:pt x="3" y="1310"/>
                        </a:lnTo>
                        <a:lnTo>
                          <a:pt x="50" y="1378"/>
                        </a:lnTo>
                        <a:lnTo>
                          <a:pt x="74" y="1393"/>
                        </a:lnTo>
                        <a:lnTo>
                          <a:pt x="110" y="1364"/>
                        </a:lnTo>
                        <a:lnTo>
                          <a:pt x="189" y="1364"/>
                        </a:lnTo>
                        <a:lnTo>
                          <a:pt x="209" y="1371"/>
                        </a:lnTo>
                        <a:lnTo>
                          <a:pt x="220" y="1389"/>
                        </a:lnTo>
                        <a:lnTo>
                          <a:pt x="211" y="1409"/>
                        </a:lnTo>
                        <a:lnTo>
                          <a:pt x="168" y="1444"/>
                        </a:lnTo>
                        <a:lnTo>
                          <a:pt x="172" y="1462"/>
                        </a:lnTo>
                        <a:lnTo>
                          <a:pt x="223" y="1499"/>
                        </a:lnTo>
                        <a:lnTo>
                          <a:pt x="242" y="1499"/>
                        </a:lnTo>
                        <a:lnTo>
                          <a:pt x="249" y="1508"/>
                        </a:lnTo>
                        <a:lnTo>
                          <a:pt x="244" y="1523"/>
                        </a:lnTo>
                        <a:lnTo>
                          <a:pt x="275" y="1548"/>
                        </a:lnTo>
                        <a:lnTo>
                          <a:pt x="347" y="1559"/>
                        </a:lnTo>
                        <a:lnTo>
                          <a:pt x="383" y="1550"/>
                        </a:lnTo>
                        <a:lnTo>
                          <a:pt x="426" y="1506"/>
                        </a:lnTo>
                        <a:lnTo>
                          <a:pt x="479" y="1511"/>
                        </a:lnTo>
                        <a:lnTo>
                          <a:pt x="501" y="1544"/>
                        </a:lnTo>
                        <a:lnTo>
                          <a:pt x="488" y="1574"/>
                        </a:lnTo>
                        <a:lnTo>
                          <a:pt x="493" y="1593"/>
                        </a:lnTo>
                        <a:lnTo>
                          <a:pt x="464" y="1610"/>
                        </a:lnTo>
                        <a:lnTo>
                          <a:pt x="450" y="1625"/>
                        </a:lnTo>
                        <a:lnTo>
                          <a:pt x="455" y="1663"/>
                        </a:lnTo>
                        <a:lnTo>
                          <a:pt x="505" y="1699"/>
                        </a:lnTo>
                        <a:lnTo>
                          <a:pt x="527" y="169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1100" dirty="0">
                        <a:solidFill>
                          <a:srgbClr val="000000"/>
                        </a:solidFill>
                        <a:latin typeface="汉仪中圆简" pitchFamily="1" charset="-122"/>
                        <a:ea typeface="汉仪中圆简" pitchFamily="1" charset="-122"/>
                        <a:sym typeface="汉仪中圆简" pitchFamily="1" charset="-122"/>
                      </a:rPr>
                      <a:t>         </a:t>
                    </a:r>
                    <a:endParaRPr lang="zh-CN" altLang="en-US" sz="900" b="1" dirty="0">
                      <a:solidFill>
                        <a:srgbClr val="000000"/>
                      </a:solidFill>
                      <a:latin typeface="汉仪中圆简" pitchFamily="1" charset="-122"/>
                      <a:ea typeface="汉仪中圆简" pitchFamily="1" charset="-122"/>
                      <a:sym typeface="汉仪中圆简" pitchFamily="1" charset="-122"/>
                    </a:endParaRPr>
                  </a:p>
                </p:txBody>
              </p:sp>
              <p:sp>
                <p:nvSpPr>
                  <p:cNvPr id="25" name="Freeform 3"/>
                  <p:cNvSpPr/>
                  <p:nvPr/>
                </p:nvSpPr>
                <p:spPr bwMode="auto">
                  <a:xfrm>
                    <a:off x="1834" y="811"/>
                    <a:ext cx="322" cy="195"/>
                  </a:xfrm>
                  <a:custGeom>
                    <a:avLst/>
                    <a:gdLst>
                      <a:gd name="T0" fmla="*/ 1 w 549"/>
                      <a:gd name="T1" fmla="*/ 1 h 378"/>
                      <a:gd name="T2" fmla="*/ 1 w 549"/>
                      <a:gd name="T3" fmla="*/ 1 h 378"/>
                      <a:gd name="T4" fmla="*/ 1 w 549"/>
                      <a:gd name="T5" fmla="*/ 1 h 378"/>
                      <a:gd name="T6" fmla="*/ 1 w 549"/>
                      <a:gd name="T7" fmla="*/ 1 h 378"/>
                      <a:gd name="T8" fmla="*/ 1 w 549"/>
                      <a:gd name="T9" fmla="*/ 1 h 378"/>
                      <a:gd name="T10" fmla="*/ 1 w 549"/>
                      <a:gd name="T11" fmla="*/ 1 h 378"/>
                      <a:gd name="T12" fmla="*/ 1 w 549"/>
                      <a:gd name="T13" fmla="*/ 1 h 378"/>
                      <a:gd name="T14" fmla="*/ 1 w 549"/>
                      <a:gd name="T15" fmla="*/ 1 h 378"/>
                      <a:gd name="T16" fmla="*/ 1 w 549"/>
                      <a:gd name="T17" fmla="*/ 1 h 378"/>
                      <a:gd name="T18" fmla="*/ 1 w 549"/>
                      <a:gd name="T19" fmla="*/ 1 h 378"/>
                      <a:gd name="T20" fmla="*/ 1 w 549"/>
                      <a:gd name="T21" fmla="*/ 1 h 378"/>
                      <a:gd name="T22" fmla="*/ 2 w 549"/>
                      <a:gd name="T23" fmla="*/ 1 h 378"/>
                      <a:gd name="T24" fmla="*/ 2 w 549"/>
                      <a:gd name="T25" fmla="*/ 1 h 378"/>
                      <a:gd name="T26" fmla="*/ 2 w 549"/>
                      <a:gd name="T27" fmla="*/ 1 h 378"/>
                      <a:gd name="T28" fmla="*/ 2 w 549"/>
                      <a:gd name="T29" fmla="*/ 1 h 378"/>
                      <a:gd name="T30" fmla="*/ 2 w 549"/>
                      <a:gd name="T31" fmla="*/ 1 h 378"/>
                      <a:gd name="T32" fmla="*/ 2 w 549"/>
                      <a:gd name="T33" fmla="*/ 1 h 378"/>
                      <a:gd name="T34" fmla="*/ 2 w 549"/>
                      <a:gd name="T35" fmla="*/ 1 h 378"/>
                      <a:gd name="T36" fmla="*/ 2 w 549"/>
                      <a:gd name="T37" fmla="*/ 1 h 378"/>
                      <a:gd name="T38" fmla="*/ 2 w 549"/>
                      <a:gd name="T39" fmla="*/ 1 h 378"/>
                      <a:gd name="T40" fmla="*/ 3 w 549"/>
                      <a:gd name="T41" fmla="*/ 1 h 378"/>
                      <a:gd name="T42" fmla="*/ 3 w 549"/>
                      <a:gd name="T43" fmla="*/ 1 h 378"/>
                      <a:gd name="T44" fmla="*/ 3 w 549"/>
                      <a:gd name="T45" fmla="*/ 1 h 378"/>
                      <a:gd name="T46" fmla="*/ 2 w 549"/>
                      <a:gd name="T47" fmla="*/ 1 h 378"/>
                      <a:gd name="T48" fmla="*/ 2 w 549"/>
                      <a:gd name="T49" fmla="*/ 1 h 378"/>
                      <a:gd name="T50" fmla="*/ 2 w 549"/>
                      <a:gd name="T51" fmla="*/ 0 h 378"/>
                      <a:gd name="T52" fmla="*/ 2 w 549"/>
                      <a:gd name="T53" fmla="*/ 1 h 378"/>
                      <a:gd name="T54" fmla="*/ 2 w 549"/>
                      <a:gd name="T55" fmla="*/ 1 h 378"/>
                      <a:gd name="T56" fmla="*/ 2 w 549"/>
                      <a:gd name="T57" fmla="*/ 1 h 378"/>
                      <a:gd name="T58" fmla="*/ 1 w 549"/>
                      <a:gd name="T59" fmla="*/ 1 h 378"/>
                      <a:gd name="T60" fmla="*/ 1 w 549"/>
                      <a:gd name="T61" fmla="*/ 1 h 378"/>
                      <a:gd name="T62" fmla="*/ 1 w 549"/>
                      <a:gd name="T63" fmla="*/ 1 h 378"/>
                      <a:gd name="T64" fmla="*/ 1 w 549"/>
                      <a:gd name="T65" fmla="*/ 1 h 378"/>
                      <a:gd name="T66" fmla="*/ 1 w 549"/>
                      <a:gd name="T67" fmla="*/ 1 h 378"/>
                      <a:gd name="T68" fmla="*/ 1 w 549"/>
                      <a:gd name="T69" fmla="*/ 1 h 378"/>
                      <a:gd name="T70" fmla="*/ 1 w 549"/>
                      <a:gd name="T71" fmla="*/ 1 h 378"/>
                      <a:gd name="T72" fmla="*/ 1 w 549"/>
                      <a:gd name="T73" fmla="*/ 1 h 378"/>
                      <a:gd name="T74" fmla="*/ 1 w 549"/>
                      <a:gd name="T75" fmla="*/ 1 h 378"/>
                      <a:gd name="T76" fmla="*/ 1 w 549"/>
                      <a:gd name="T77" fmla="*/ 1 h 378"/>
                      <a:gd name="T78" fmla="*/ 1 w 549"/>
                      <a:gd name="T79" fmla="*/ 1 h 378"/>
                      <a:gd name="T80" fmla="*/ 1 w 549"/>
                      <a:gd name="T81" fmla="*/ 1 h 378"/>
                      <a:gd name="T82" fmla="*/ 1 w 549"/>
                      <a:gd name="T83" fmla="*/ 1 h 378"/>
                      <a:gd name="T84" fmla="*/ 1 w 549"/>
                      <a:gd name="T85" fmla="*/ 1 h 378"/>
                      <a:gd name="T86" fmla="*/ 1 w 549"/>
                      <a:gd name="T87" fmla="*/ 1 h 378"/>
                      <a:gd name="T88" fmla="*/ 1 w 549"/>
                      <a:gd name="T89" fmla="*/ 1 h 378"/>
                      <a:gd name="T90" fmla="*/ 0 w 549"/>
                      <a:gd name="T91" fmla="*/ 1 h 378"/>
                      <a:gd name="T92" fmla="*/ 0 w 549"/>
                      <a:gd name="T93" fmla="*/ 1 h 378"/>
                      <a:gd name="T94" fmla="*/ 1 w 549"/>
                      <a:gd name="T95" fmla="*/ 1 h 378"/>
                      <a:gd name="T96" fmla="*/ 1 w 549"/>
                      <a:gd name="T97" fmla="*/ 1 h 378"/>
                      <a:gd name="T98" fmla="*/ 1 w 549"/>
                      <a:gd name="T99" fmla="*/ 1 h 378"/>
                      <a:gd name="T100" fmla="*/ 1 w 549"/>
                      <a:gd name="T101" fmla="*/ 1 h 378"/>
                      <a:gd name="T102" fmla="*/ 1 w 549"/>
                      <a:gd name="T103" fmla="*/ 1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9"/>
                      <a:gd name="T157" fmla="*/ 0 h 378"/>
                      <a:gd name="T158" fmla="*/ 549 w 549"/>
                      <a:gd name="T159" fmla="*/ 378 h 3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9" h="378">
                        <a:moveTo>
                          <a:pt x="121" y="365"/>
                        </a:moveTo>
                        <a:lnTo>
                          <a:pt x="125" y="343"/>
                        </a:lnTo>
                        <a:lnTo>
                          <a:pt x="145" y="334"/>
                        </a:lnTo>
                        <a:lnTo>
                          <a:pt x="180" y="365"/>
                        </a:lnTo>
                        <a:lnTo>
                          <a:pt x="191" y="365"/>
                        </a:lnTo>
                        <a:lnTo>
                          <a:pt x="224" y="360"/>
                        </a:lnTo>
                        <a:lnTo>
                          <a:pt x="243" y="345"/>
                        </a:lnTo>
                        <a:lnTo>
                          <a:pt x="269" y="367"/>
                        </a:lnTo>
                        <a:lnTo>
                          <a:pt x="281" y="348"/>
                        </a:lnTo>
                        <a:lnTo>
                          <a:pt x="283" y="336"/>
                        </a:lnTo>
                        <a:lnTo>
                          <a:pt x="305" y="324"/>
                        </a:lnTo>
                        <a:lnTo>
                          <a:pt x="311" y="297"/>
                        </a:lnTo>
                        <a:lnTo>
                          <a:pt x="334" y="293"/>
                        </a:lnTo>
                        <a:lnTo>
                          <a:pt x="394" y="189"/>
                        </a:lnTo>
                        <a:lnTo>
                          <a:pt x="384" y="172"/>
                        </a:lnTo>
                        <a:lnTo>
                          <a:pt x="394" y="160"/>
                        </a:lnTo>
                        <a:lnTo>
                          <a:pt x="408" y="165"/>
                        </a:lnTo>
                        <a:lnTo>
                          <a:pt x="427" y="154"/>
                        </a:lnTo>
                        <a:lnTo>
                          <a:pt x="439" y="129"/>
                        </a:lnTo>
                        <a:lnTo>
                          <a:pt x="489" y="83"/>
                        </a:lnTo>
                        <a:lnTo>
                          <a:pt x="528" y="70"/>
                        </a:lnTo>
                        <a:lnTo>
                          <a:pt x="548" y="52"/>
                        </a:lnTo>
                        <a:lnTo>
                          <a:pt x="542" y="16"/>
                        </a:lnTo>
                        <a:lnTo>
                          <a:pt x="515" y="13"/>
                        </a:lnTo>
                        <a:lnTo>
                          <a:pt x="456" y="19"/>
                        </a:lnTo>
                        <a:lnTo>
                          <a:pt x="415" y="0"/>
                        </a:lnTo>
                        <a:lnTo>
                          <a:pt x="390" y="4"/>
                        </a:lnTo>
                        <a:lnTo>
                          <a:pt x="329" y="83"/>
                        </a:lnTo>
                        <a:lnTo>
                          <a:pt x="311" y="95"/>
                        </a:lnTo>
                        <a:lnTo>
                          <a:pt x="272" y="77"/>
                        </a:lnTo>
                        <a:lnTo>
                          <a:pt x="269" y="57"/>
                        </a:lnTo>
                        <a:lnTo>
                          <a:pt x="260" y="21"/>
                        </a:lnTo>
                        <a:lnTo>
                          <a:pt x="239" y="9"/>
                        </a:lnTo>
                        <a:lnTo>
                          <a:pt x="204" y="17"/>
                        </a:lnTo>
                        <a:lnTo>
                          <a:pt x="181" y="2"/>
                        </a:lnTo>
                        <a:lnTo>
                          <a:pt x="149" y="43"/>
                        </a:lnTo>
                        <a:lnTo>
                          <a:pt x="114" y="52"/>
                        </a:lnTo>
                        <a:lnTo>
                          <a:pt x="66" y="96"/>
                        </a:lnTo>
                        <a:lnTo>
                          <a:pt x="13" y="194"/>
                        </a:lnTo>
                        <a:lnTo>
                          <a:pt x="26" y="220"/>
                        </a:lnTo>
                        <a:lnTo>
                          <a:pt x="25" y="231"/>
                        </a:lnTo>
                        <a:lnTo>
                          <a:pt x="25" y="244"/>
                        </a:lnTo>
                        <a:lnTo>
                          <a:pt x="30" y="255"/>
                        </a:lnTo>
                        <a:lnTo>
                          <a:pt x="49" y="242"/>
                        </a:lnTo>
                        <a:lnTo>
                          <a:pt x="76" y="235"/>
                        </a:lnTo>
                        <a:lnTo>
                          <a:pt x="0" y="321"/>
                        </a:lnTo>
                        <a:lnTo>
                          <a:pt x="0" y="341"/>
                        </a:lnTo>
                        <a:lnTo>
                          <a:pt x="16" y="345"/>
                        </a:lnTo>
                        <a:lnTo>
                          <a:pt x="50" y="377"/>
                        </a:lnTo>
                        <a:lnTo>
                          <a:pt x="105" y="370"/>
                        </a:lnTo>
                        <a:lnTo>
                          <a:pt x="121" y="365"/>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 </a:t>
                    </a:r>
                    <a:r>
                      <a:rPr lang="zh-CN" altLang="en-US" sz="1100" b="1" dirty="0">
                        <a:solidFill>
                          <a:srgbClr val="000000"/>
                        </a:solidFill>
                        <a:latin typeface="汉仪中圆简" pitchFamily="1" charset="-122"/>
                        <a:ea typeface="汉仪中圆简" pitchFamily="1" charset="-122"/>
                        <a:sym typeface="汉仪中圆简" pitchFamily="1" charset="-122"/>
                      </a:rPr>
                      <a:t>山东</a:t>
                    </a:r>
                  </a:p>
                </p:txBody>
              </p:sp>
              <p:sp>
                <p:nvSpPr>
                  <p:cNvPr id="26" name="Freeform 4"/>
                  <p:cNvSpPr/>
                  <p:nvPr/>
                </p:nvSpPr>
                <p:spPr bwMode="auto">
                  <a:xfrm>
                    <a:off x="1951" y="1302"/>
                    <a:ext cx="216" cy="241"/>
                  </a:xfrm>
                  <a:custGeom>
                    <a:avLst/>
                    <a:gdLst>
                      <a:gd name="T0" fmla="*/ 0 w 369"/>
                      <a:gd name="T1" fmla="*/ 1 h 465"/>
                      <a:gd name="T2" fmla="*/ 1 w 369"/>
                      <a:gd name="T3" fmla="*/ 1 h 465"/>
                      <a:gd name="T4" fmla="*/ 1 w 369"/>
                      <a:gd name="T5" fmla="*/ 1 h 465"/>
                      <a:gd name="T6" fmla="*/ 1 w 369"/>
                      <a:gd name="T7" fmla="*/ 1 h 465"/>
                      <a:gd name="T8" fmla="*/ 1 w 369"/>
                      <a:gd name="T9" fmla="*/ 1 h 465"/>
                      <a:gd name="T10" fmla="*/ 1 w 369"/>
                      <a:gd name="T11" fmla="*/ 1 h 465"/>
                      <a:gd name="T12" fmla="*/ 1 w 369"/>
                      <a:gd name="T13" fmla="*/ 1 h 465"/>
                      <a:gd name="T14" fmla="*/ 1 w 369"/>
                      <a:gd name="T15" fmla="*/ 1 h 465"/>
                      <a:gd name="T16" fmla="*/ 1 w 369"/>
                      <a:gd name="T17" fmla="*/ 1 h 465"/>
                      <a:gd name="T18" fmla="*/ 1 w 369"/>
                      <a:gd name="T19" fmla="*/ 1 h 465"/>
                      <a:gd name="T20" fmla="*/ 1 w 369"/>
                      <a:gd name="T21" fmla="*/ 1 h 465"/>
                      <a:gd name="T22" fmla="*/ 1 w 369"/>
                      <a:gd name="T23" fmla="*/ 1 h 465"/>
                      <a:gd name="T24" fmla="*/ 1 w 369"/>
                      <a:gd name="T25" fmla="*/ 0 h 465"/>
                      <a:gd name="T26" fmla="*/ 1 w 369"/>
                      <a:gd name="T27" fmla="*/ 1 h 465"/>
                      <a:gd name="T28" fmla="*/ 1 w 369"/>
                      <a:gd name="T29" fmla="*/ 1 h 465"/>
                      <a:gd name="T30" fmla="*/ 1 w 369"/>
                      <a:gd name="T31" fmla="*/ 1 h 465"/>
                      <a:gd name="T32" fmla="*/ 1 w 369"/>
                      <a:gd name="T33" fmla="*/ 1 h 465"/>
                      <a:gd name="T34" fmla="*/ 1 w 369"/>
                      <a:gd name="T35" fmla="*/ 1 h 465"/>
                      <a:gd name="T36" fmla="*/ 2 w 369"/>
                      <a:gd name="T37" fmla="*/ 1 h 465"/>
                      <a:gd name="T38" fmla="*/ 2 w 369"/>
                      <a:gd name="T39" fmla="*/ 1 h 465"/>
                      <a:gd name="T40" fmla="*/ 2 w 369"/>
                      <a:gd name="T41" fmla="*/ 1 h 465"/>
                      <a:gd name="T42" fmla="*/ 2 w 369"/>
                      <a:gd name="T43" fmla="*/ 1 h 465"/>
                      <a:gd name="T44" fmla="*/ 1 w 369"/>
                      <a:gd name="T45" fmla="*/ 1 h 465"/>
                      <a:gd name="T46" fmla="*/ 1 w 369"/>
                      <a:gd name="T47" fmla="*/ 1 h 465"/>
                      <a:gd name="T48" fmla="*/ 2 w 369"/>
                      <a:gd name="T49" fmla="*/ 1 h 465"/>
                      <a:gd name="T50" fmla="*/ 2 w 369"/>
                      <a:gd name="T51" fmla="*/ 1 h 465"/>
                      <a:gd name="T52" fmla="*/ 2 w 369"/>
                      <a:gd name="T53" fmla="*/ 1 h 465"/>
                      <a:gd name="T54" fmla="*/ 2 w 369"/>
                      <a:gd name="T55" fmla="*/ 1 h 465"/>
                      <a:gd name="T56" fmla="*/ 1 w 369"/>
                      <a:gd name="T57" fmla="*/ 1 h 465"/>
                      <a:gd name="T58" fmla="*/ 1 w 369"/>
                      <a:gd name="T59" fmla="*/ 1 h 465"/>
                      <a:gd name="T60" fmla="*/ 1 w 369"/>
                      <a:gd name="T61" fmla="*/ 1 h 465"/>
                      <a:gd name="T62" fmla="*/ 1 w 369"/>
                      <a:gd name="T63" fmla="*/ 1 h 465"/>
                      <a:gd name="T64" fmla="*/ 1 w 369"/>
                      <a:gd name="T65" fmla="*/ 1 h 465"/>
                      <a:gd name="T66" fmla="*/ 1 w 369"/>
                      <a:gd name="T67" fmla="*/ 1 h 465"/>
                      <a:gd name="T68" fmla="*/ 1 w 369"/>
                      <a:gd name="T69" fmla="*/ 1 h 465"/>
                      <a:gd name="T70" fmla="*/ 1 w 369"/>
                      <a:gd name="T71" fmla="*/ 1 h 465"/>
                      <a:gd name="T72" fmla="*/ 1 w 369"/>
                      <a:gd name="T73" fmla="*/ 1 h 465"/>
                      <a:gd name="T74" fmla="*/ 1 w 369"/>
                      <a:gd name="T75" fmla="*/ 1 h 465"/>
                      <a:gd name="T76" fmla="*/ 1 w 369"/>
                      <a:gd name="T77" fmla="*/ 1 h 465"/>
                      <a:gd name="T78" fmla="*/ 1 w 369"/>
                      <a:gd name="T79" fmla="*/ 1 h 465"/>
                      <a:gd name="T80" fmla="*/ 1 w 369"/>
                      <a:gd name="T81" fmla="*/ 1 h 465"/>
                      <a:gd name="T82" fmla="*/ 1 w 369"/>
                      <a:gd name="T83" fmla="*/ 1 h 465"/>
                      <a:gd name="T84" fmla="*/ 1 w 369"/>
                      <a:gd name="T85" fmla="*/ 1 h 465"/>
                      <a:gd name="T86" fmla="*/ 1 w 369"/>
                      <a:gd name="T87" fmla="*/ 1 h 465"/>
                      <a:gd name="T88" fmla="*/ 1 w 369"/>
                      <a:gd name="T89" fmla="*/ 1 h 465"/>
                      <a:gd name="T90" fmla="*/ 1 w 369"/>
                      <a:gd name="T91" fmla="*/ 1 h 465"/>
                      <a:gd name="T92" fmla="*/ 1 w 369"/>
                      <a:gd name="T93" fmla="*/ 1 h 465"/>
                      <a:gd name="T94" fmla="*/ 1 w 369"/>
                      <a:gd name="T95" fmla="*/ 1 h 465"/>
                      <a:gd name="T96" fmla="*/ 0 w 369"/>
                      <a:gd name="T97" fmla="*/ 1 h 465"/>
                      <a:gd name="T98" fmla="*/ 0 w 369"/>
                      <a:gd name="T99" fmla="*/ 1 h 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9"/>
                      <a:gd name="T151" fmla="*/ 0 h 465"/>
                      <a:gd name="T152" fmla="*/ 369 w 369"/>
                      <a:gd name="T153" fmla="*/ 465 h 4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9" h="465">
                        <a:moveTo>
                          <a:pt x="0" y="357"/>
                        </a:moveTo>
                        <a:lnTo>
                          <a:pt x="12" y="275"/>
                        </a:lnTo>
                        <a:lnTo>
                          <a:pt x="26" y="256"/>
                        </a:lnTo>
                        <a:lnTo>
                          <a:pt x="33" y="234"/>
                        </a:lnTo>
                        <a:lnTo>
                          <a:pt x="48" y="200"/>
                        </a:lnTo>
                        <a:lnTo>
                          <a:pt x="38" y="186"/>
                        </a:lnTo>
                        <a:lnTo>
                          <a:pt x="41" y="159"/>
                        </a:lnTo>
                        <a:lnTo>
                          <a:pt x="78" y="116"/>
                        </a:lnTo>
                        <a:lnTo>
                          <a:pt x="76" y="87"/>
                        </a:lnTo>
                        <a:lnTo>
                          <a:pt x="100" y="46"/>
                        </a:lnTo>
                        <a:lnTo>
                          <a:pt x="124" y="53"/>
                        </a:lnTo>
                        <a:lnTo>
                          <a:pt x="172" y="17"/>
                        </a:lnTo>
                        <a:lnTo>
                          <a:pt x="181" y="0"/>
                        </a:lnTo>
                        <a:lnTo>
                          <a:pt x="210" y="3"/>
                        </a:lnTo>
                        <a:lnTo>
                          <a:pt x="225" y="43"/>
                        </a:lnTo>
                        <a:lnTo>
                          <a:pt x="238" y="70"/>
                        </a:lnTo>
                        <a:lnTo>
                          <a:pt x="270" y="70"/>
                        </a:lnTo>
                        <a:lnTo>
                          <a:pt x="289" y="46"/>
                        </a:lnTo>
                        <a:lnTo>
                          <a:pt x="317" y="75"/>
                        </a:lnTo>
                        <a:lnTo>
                          <a:pt x="368" y="56"/>
                        </a:lnTo>
                        <a:lnTo>
                          <a:pt x="337" y="132"/>
                        </a:lnTo>
                        <a:lnTo>
                          <a:pt x="317" y="123"/>
                        </a:lnTo>
                        <a:lnTo>
                          <a:pt x="304" y="130"/>
                        </a:lnTo>
                        <a:lnTo>
                          <a:pt x="304" y="136"/>
                        </a:lnTo>
                        <a:lnTo>
                          <a:pt x="318" y="156"/>
                        </a:lnTo>
                        <a:lnTo>
                          <a:pt x="315" y="225"/>
                        </a:lnTo>
                        <a:lnTo>
                          <a:pt x="318" y="247"/>
                        </a:lnTo>
                        <a:lnTo>
                          <a:pt x="315" y="253"/>
                        </a:lnTo>
                        <a:lnTo>
                          <a:pt x="294" y="249"/>
                        </a:lnTo>
                        <a:lnTo>
                          <a:pt x="282" y="263"/>
                        </a:lnTo>
                        <a:lnTo>
                          <a:pt x="292" y="280"/>
                        </a:lnTo>
                        <a:lnTo>
                          <a:pt x="267" y="304"/>
                        </a:lnTo>
                        <a:lnTo>
                          <a:pt x="270" y="313"/>
                        </a:lnTo>
                        <a:lnTo>
                          <a:pt x="246" y="326"/>
                        </a:lnTo>
                        <a:lnTo>
                          <a:pt x="251" y="343"/>
                        </a:lnTo>
                        <a:lnTo>
                          <a:pt x="242" y="353"/>
                        </a:lnTo>
                        <a:lnTo>
                          <a:pt x="210" y="353"/>
                        </a:lnTo>
                        <a:lnTo>
                          <a:pt x="192" y="368"/>
                        </a:lnTo>
                        <a:lnTo>
                          <a:pt x="189" y="375"/>
                        </a:lnTo>
                        <a:lnTo>
                          <a:pt x="205" y="386"/>
                        </a:lnTo>
                        <a:lnTo>
                          <a:pt x="188" y="413"/>
                        </a:lnTo>
                        <a:lnTo>
                          <a:pt x="165" y="442"/>
                        </a:lnTo>
                        <a:lnTo>
                          <a:pt x="157" y="439"/>
                        </a:lnTo>
                        <a:lnTo>
                          <a:pt x="133" y="464"/>
                        </a:lnTo>
                        <a:lnTo>
                          <a:pt x="107" y="406"/>
                        </a:lnTo>
                        <a:lnTo>
                          <a:pt x="83" y="375"/>
                        </a:lnTo>
                        <a:lnTo>
                          <a:pt x="67" y="377"/>
                        </a:lnTo>
                        <a:lnTo>
                          <a:pt x="57" y="368"/>
                        </a:lnTo>
                        <a:lnTo>
                          <a:pt x="0" y="35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福建</a:t>
                    </a:r>
                  </a:p>
                </p:txBody>
              </p:sp>
              <p:sp>
                <p:nvSpPr>
                  <p:cNvPr id="2082" name="Freeform 5"/>
                  <p:cNvSpPr/>
                  <p:nvPr/>
                </p:nvSpPr>
                <p:spPr bwMode="auto">
                  <a:xfrm>
                    <a:off x="1867" y="1615"/>
                    <a:ext cx="42" cy="25"/>
                  </a:xfrm>
                  <a:custGeom>
                    <a:avLst/>
                    <a:gdLst>
                      <a:gd name="T0" fmla="*/ 1 w 72"/>
                      <a:gd name="T1" fmla="*/ 2 h 50"/>
                      <a:gd name="T2" fmla="*/ 6 w 72"/>
                      <a:gd name="T3" fmla="*/ 3 h 50"/>
                      <a:gd name="T4" fmla="*/ 12 w 72"/>
                      <a:gd name="T5" fmla="*/ 0 h 50"/>
                      <a:gd name="T6" fmla="*/ 14 w 72"/>
                      <a:gd name="T7" fmla="*/ 5 h 50"/>
                      <a:gd name="T8" fmla="*/ 9 w 72"/>
                      <a:gd name="T9" fmla="*/ 7 h 50"/>
                      <a:gd name="T10" fmla="*/ 1 w 72"/>
                      <a:gd name="T11" fmla="*/ 6 h 50"/>
                      <a:gd name="T12" fmla="*/ 0 w 72"/>
                      <a:gd name="T13" fmla="*/ 3 h 50"/>
                      <a:gd name="T14" fmla="*/ 1 w 72"/>
                      <a:gd name="T15" fmla="*/ 2 h 50"/>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0"/>
                      <a:gd name="T26" fmla="*/ 72 w 72"/>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0">
                        <a:moveTo>
                          <a:pt x="6" y="14"/>
                        </a:moveTo>
                        <a:lnTo>
                          <a:pt x="30" y="21"/>
                        </a:lnTo>
                        <a:lnTo>
                          <a:pt x="59" y="0"/>
                        </a:lnTo>
                        <a:lnTo>
                          <a:pt x="71" y="36"/>
                        </a:lnTo>
                        <a:lnTo>
                          <a:pt x="42" y="49"/>
                        </a:lnTo>
                        <a:lnTo>
                          <a:pt x="6" y="47"/>
                        </a:lnTo>
                        <a:lnTo>
                          <a:pt x="0" y="21"/>
                        </a:lnTo>
                        <a:lnTo>
                          <a:pt x="6" y="14"/>
                        </a:lnTo>
                      </a:path>
                    </a:pathLst>
                  </a:custGeom>
                  <a:solidFill>
                    <a:srgbClr val="FFC000"/>
                  </a:solidFill>
                  <a:ln w="12700" cmpd="sng">
                    <a:solidFill>
                      <a:schemeClr val="bg1"/>
                    </a:solidFill>
                    <a:round/>
                  </a:ln>
                </p:spPr>
                <p:txBody>
                  <a:bodyPr lIns="90170" tIns="46990" rIns="90170" bIns="46990"/>
                  <a:lstStyle/>
                  <a:p>
                    <a:endParaRPr lang="zh-CN" altLang="en-US"/>
                  </a:p>
                </p:txBody>
              </p:sp>
              <p:sp>
                <p:nvSpPr>
                  <p:cNvPr id="28" name="Freeform 6"/>
                  <p:cNvSpPr/>
                  <p:nvPr/>
                </p:nvSpPr>
                <p:spPr bwMode="auto">
                  <a:xfrm>
                    <a:off x="2189" y="1424"/>
                    <a:ext cx="76" cy="174"/>
                  </a:xfrm>
                  <a:custGeom>
                    <a:avLst/>
                    <a:gdLst>
                      <a:gd name="T0" fmla="*/ 44 w 129"/>
                      <a:gd name="T1" fmla="*/ 24 h 338"/>
                      <a:gd name="T2" fmla="*/ 35 w 129"/>
                      <a:gd name="T3" fmla="*/ 63 h 338"/>
                      <a:gd name="T4" fmla="*/ 31 w 129"/>
                      <a:gd name="T5" fmla="*/ 76 h 338"/>
                      <a:gd name="T6" fmla="*/ 31 w 129"/>
                      <a:gd name="T7" fmla="*/ 86 h 338"/>
                      <a:gd name="T8" fmla="*/ 27 w 129"/>
                      <a:gd name="T9" fmla="*/ 89 h 338"/>
                      <a:gd name="T10" fmla="*/ 18 w 129"/>
                      <a:gd name="T11" fmla="*/ 78 h 338"/>
                      <a:gd name="T12" fmla="*/ 8 w 129"/>
                      <a:gd name="T13" fmla="*/ 73 h 338"/>
                      <a:gd name="T14" fmla="*/ 0 w 129"/>
                      <a:gd name="T15" fmla="*/ 56 h 338"/>
                      <a:gd name="T16" fmla="*/ 1 w 129"/>
                      <a:gd name="T17" fmla="*/ 40 h 338"/>
                      <a:gd name="T18" fmla="*/ 15 w 129"/>
                      <a:gd name="T19" fmla="*/ 11 h 338"/>
                      <a:gd name="T20" fmla="*/ 32 w 129"/>
                      <a:gd name="T21" fmla="*/ 0 h 338"/>
                      <a:gd name="T22" fmla="*/ 42 w 129"/>
                      <a:gd name="T23" fmla="*/ 4 h 338"/>
                      <a:gd name="T24" fmla="*/ 44 w 129"/>
                      <a:gd name="T25" fmla="*/ 24 h 3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338"/>
                      <a:gd name="T41" fmla="*/ 129 w 129"/>
                      <a:gd name="T42" fmla="*/ 338 h 3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338">
                        <a:moveTo>
                          <a:pt x="128" y="92"/>
                        </a:moveTo>
                        <a:lnTo>
                          <a:pt x="101" y="239"/>
                        </a:lnTo>
                        <a:lnTo>
                          <a:pt x="89" y="286"/>
                        </a:lnTo>
                        <a:lnTo>
                          <a:pt x="89" y="325"/>
                        </a:lnTo>
                        <a:lnTo>
                          <a:pt x="78" y="337"/>
                        </a:lnTo>
                        <a:lnTo>
                          <a:pt x="52" y="296"/>
                        </a:lnTo>
                        <a:lnTo>
                          <a:pt x="23" y="274"/>
                        </a:lnTo>
                        <a:lnTo>
                          <a:pt x="0" y="209"/>
                        </a:lnTo>
                        <a:lnTo>
                          <a:pt x="2" y="149"/>
                        </a:lnTo>
                        <a:lnTo>
                          <a:pt x="44" y="41"/>
                        </a:lnTo>
                        <a:lnTo>
                          <a:pt x="91" y="0"/>
                        </a:lnTo>
                        <a:lnTo>
                          <a:pt x="121" y="14"/>
                        </a:lnTo>
                        <a:lnTo>
                          <a:pt x="128" y="92"/>
                        </a:lnTo>
                      </a:path>
                    </a:pathLst>
                  </a:custGeom>
                  <a:solidFill>
                    <a:schemeClr val="accent1">
                      <a:lumMod val="60000"/>
                      <a:lumOff val="40000"/>
                    </a:schemeClr>
                  </a:solidFill>
                  <a:ln w="12700" cmpd="sng">
                    <a:solidFill>
                      <a:schemeClr val="bg1"/>
                    </a:solidFill>
                    <a:round/>
                  </a:ln>
                </p:spPr>
                <p:txBody>
                  <a:bodyPr lIns="90170" tIns="46990" rIns="90170" bIns="46990"/>
                  <a:lstStyle/>
                  <a:p>
                    <a:pPr defTabSz="700405">
                      <a:defRPr/>
                    </a:pPr>
                    <a:endParaRPr lang="zh-CN" altLang="en-US" sz="500"/>
                  </a:p>
                </p:txBody>
              </p:sp>
              <p:sp>
                <p:nvSpPr>
                  <p:cNvPr id="29" name="Freeform 7"/>
                  <p:cNvSpPr/>
                  <p:nvPr/>
                </p:nvSpPr>
                <p:spPr bwMode="auto">
                  <a:xfrm>
                    <a:off x="1651" y="1470"/>
                    <a:ext cx="379" cy="281"/>
                  </a:xfrm>
                  <a:custGeom>
                    <a:avLst/>
                    <a:gdLst>
                      <a:gd name="T0" fmla="*/ 1 w 648"/>
                      <a:gd name="T1" fmla="*/ 1 h 546"/>
                      <a:gd name="T2" fmla="*/ 1 w 648"/>
                      <a:gd name="T3" fmla="*/ 1 h 546"/>
                      <a:gd name="T4" fmla="*/ 1 w 648"/>
                      <a:gd name="T5" fmla="*/ 1 h 546"/>
                      <a:gd name="T6" fmla="*/ 1 w 648"/>
                      <a:gd name="T7" fmla="*/ 1 h 546"/>
                      <a:gd name="T8" fmla="*/ 1 w 648"/>
                      <a:gd name="T9" fmla="*/ 1 h 546"/>
                      <a:gd name="T10" fmla="*/ 2 w 648"/>
                      <a:gd name="T11" fmla="*/ 0 h 546"/>
                      <a:gd name="T12" fmla="*/ 2 w 648"/>
                      <a:gd name="T13" fmla="*/ 1 h 546"/>
                      <a:gd name="T14" fmla="*/ 2 w 648"/>
                      <a:gd name="T15" fmla="*/ 1 h 546"/>
                      <a:gd name="T16" fmla="*/ 2 w 648"/>
                      <a:gd name="T17" fmla="*/ 1 h 546"/>
                      <a:gd name="T18" fmla="*/ 2 w 648"/>
                      <a:gd name="T19" fmla="*/ 1 h 546"/>
                      <a:gd name="T20" fmla="*/ 2 w 648"/>
                      <a:gd name="T21" fmla="*/ 1 h 546"/>
                      <a:gd name="T22" fmla="*/ 2 w 648"/>
                      <a:gd name="T23" fmla="*/ 1 h 546"/>
                      <a:gd name="T24" fmla="*/ 3 w 648"/>
                      <a:gd name="T25" fmla="*/ 1 h 546"/>
                      <a:gd name="T26" fmla="*/ 3 w 648"/>
                      <a:gd name="T27" fmla="*/ 1 h 546"/>
                      <a:gd name="T28" fmla="*/ 3 w 648"/>
                      <a:gd name="T29" fmla="*/ 1 h 546"/>
                      <a:gd name="T30" fmla="*/ 3 w 648"/>
                      <a:gd name="T31" fmla="*/ 1 h 546"/>
                      <a:gd name="T32" fmla="*/ 3 w 648"/>
                      <a:gd name="T33" fmla="*/ 1 h 546"/>
                      <a:gd name="T34" fmla="*/ 2 w 648"/>
                      <a:gd name="T35" fmla="*/ 1 h 546"/>
                      <a:gd name="T36" fmla="*/ 2 w 648"/>
                      <a:gd name="T37" fmla="*/ 1 h 546"/>
                      <a:gd name="T38" fmla="*/ 2 w 648"/>
                      <a:gd name="T39" fmla="*/ 1 h 546"/>
                      <a:gd name="T40" fmla="*/ 2 w 648"/>
                      <a:gd name="T41" fmla="*/ 1 h 546"/>
                      <a:gd name="T42" fmla="*/ 2 w 648"/>
                      <a:gd name="T43" fmla="*/ 1 h 546"/>
                      <a:gd name="T44" fmla="*/ 2 w 648"/>
                      <a:gd name="T45" fmla="*/ 1 h 546"/>
                      <a:gd name="T46" fmla="*/ 1 w 648"/>
                      <a:gd name="T47" fmla="*/ 1 h 546"/>
                      <a:gd name="T48" fmla="*/ 1 w 648"/>
                      <a:gd name="T49" fmla="*/ 1 h 546"/>
                      <a:gd name="T50" fmla="*/ 1 w 648"/>
                      <a:gd name="T51" fmla="*/ 1 h 546"/>
                      <a:gd name="T52" fmla="*/ 1 w 648"/>
                      <a:gd name="T53" fmla="*/ 1 h 546"/>
                      <a:gd name="T54" fmla="*/ 1 w 648"/>
                      <a:gd name="T55" fmla="*/ 1 h 546"/>
                      <a:gd name="T56" fmla="*/ 1 w 648"/>
                      <a:gd name="T57" fmla="*/ 1 h 546"/>
                      <a:gd name="T58" fmla="*/ 1 w 648"/>
                      <a:gd name="T59" fmla="*/ 1 h 546"/>
                      <a:gd name="T60" fmla="*/ 1 w 648"/>
                      <a:gd name="T61" fmla="*/ 1 h 546"/>
                      <a:gd name="T62" fmla="*/ 1 w 648"/>
                      <a:gd name="T63" fmla="*/ 1 h 546"/>
                      <a:gd name="T64" fmla="*/ 1 w 648"/>
                      <a:gd name="T65" fmla="*/ 1 h 546"/>
                      <a:gd name="T66" fmla="*/ 1 w 648"/>
                      <a:gd name="T67" fmla="*/ 1 h 546"/>
                      <a:gd name="T68" fmla="*/ 1 w 648"/>
                      <a:gd name="T69" fmla="*/ 1 h 546"/>
                      <a:gd name="T70" fmla="*/ 1 w 648"/>
                      <a:gd name="T71" fmla="*/ 1 h 5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8"/>
                      <a:gd name="T109" fmla="*/ 0 h 546"/>
                      <a:gd name="T110" fmla="*/ 648 w 648"/>
                      <a:gd name="T111" fmla="*/ 546 h 5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8" h="546">
                        <a:moveTo>
                          <a:pt x="172" y="93"/>
                        </a:moveTo>
                        <a:lnTo>
                          <a:pt x="189" y="79"/>
                        </a:lnTo>
                        <a:lnTo>
                          <a:pt x="189" y="53"/>
                        </a:lnTo>
                        <a:lnTo>
                          <a:pt x="198" y="43"/>
                        </a:lnTo>
                        <a:lnTo>
                          <a:pt x="220" y="46"/>
                        </a:lnTo>
                        <a:lnTo>
                          <a:pt x="257" y="64"/>
                        </a:lnTo>
                        <a:lnTo>
                          <a:pt x="263" y="50"/>
                        </a:lnTo>
                        <a:lnTo>
                          <a:pt x="255" y="35"/>
                        </a:lnTo>
                        <a:lnTo>
                          <a:pt x="257" y="24"/>
                        </a:lnTo>
                        <a:lnTo>
                          <a:pt x="281" y="4"/>
                        </a:lnTo>
                        <a:lnTo>
                          <a:pt x="322" y="16"/>
                        </a:lnTo>
                        <a:lnTo>
                          <a:pt x="346" y="0"/>
                        </a:lnTo>
                        <a:lnTo>
                          <a:pt x="364" y="17"/>
                        </a:lnTo>
                        <a:lnTo>
                          <a:pt x="406" y="6"/>
                        </a:lnTo>
                        <a:lnTo>
                          <a:pt x="415" y="21"/>
                        </a:lnTo>
                        <a:lnTo>
                          <a:pt x="401" y="40"/>
                        </a:lnTo>
                        <a:lnTo>
                          <a:pt x="379" y="72"/>
                        </a:lnTo>
                        <a:lnTo>
                          <a:pt x="379" y="81"/>
                        </a:lnTo>
                        <a:lnTo>
                          <a:pt x="392" y="91"/>
                        </a:lnTo>
                        <a:lnTo>
                          <a:pt x="480" y="55"/>
                        </a:lnTo>
                        <a:lnTo>
                          <a:pt x="511" y="72"/>
                        </a:lnTo>
                        <a:lnTo>
                          <a:pt x="520" y="64"/>
                        </a:lnTo>
                        <a:lnTo>
                          <a:pt x="511" y="43"/>
                        </a:lnTo>
                        <a:lnTo>
                          <a:pt x="513" y="33"/>
                        </a:lnTo>
                        <a:lnTo>
                          <a:pt x="570" y="43"/>
                        </a:lnTo>
                        <a:lnTo>
                          <a:pt x="580" y="53"/>
                        </a:lnTo>
                        <a:lnTo>
                          <a:pt x="596" y="50"/>
                        </a:lnTo>
                        <a:lnTo>
                          <a:pt x="620" y="81"/>
                        </a:lnTo>
                        <a:lnTo>
                          <a:pt x="647" y="139"/>
                        </a:lnTo>
                        <a:lnTo>
                          <a:pt x="628" y="152"/>
                        </a:lnTo>
                        <a:lnTo>
                          <a:pt x="613" y="180"/>
                        </a:lnTo>
                        <a:lnTo>
                          <a:pt x="600" y="185"/>
                        </a:lnTo>
                        <a:lnTo>
                          <a:pt x="587" y="212"/>
                        </a:lnTo>
                        <a:lnTo>
                          <a:pt x="544" y="233"/>
                        </a:lnTo>
                        <a:lnTo>
                          <a:pt x="526" y="225"/>
                        </a:lnTo>
                        <a:lnTo>
                          <a:pt x="515" y="243"/>
                        </a:lnTo>
                        <a:lnTo>
                          <a:pt x="515" y="250"/>
                        </a:lnTo>
                        <a:lnTo>
                          <a:pt x="502" y="250"/>
                        </a:lnTo>
                        <a:lnTo>
                          <a:pt x="478" y="250"/>
                        </a:lnTo>
                        <a:lnTo>
                          <a:pt x="456" y="265"/>
                        </a:lnTo>
                        <a:lnTo>
                          <a:pt x="441" y="255"/>
                        </a:lnTo>
                        <a:lnTo>
                          <a:pt x="421" y="269"/>
                        </a:lnTo>
                        <a:lnTo>
                          <a:pt x="373" y="289"/>
                        </a:lnTo>
                        <a:lnTo>
                          <a:pt x="334" y="258"/>
                        </a:lnTo>
                        <a:lnTo>
                          <a:pt x="332" y="282"/>
                        </a:lnTo>
                        <a:lnTo>
                          <a:pt x="344" y="320"/>
                        </a:lnTo>
                        <a:lnTo>
                          <a:pt x="310" y="335"/>
                        </a:lnTo>
                        <a:lnTo>
                          <a:pt x="289" y="361"/>
                        </a:lnTo>
                        <a:lnTo>
                          <a:pt x="253" y="371"/>
                        </a:lnTo>
                        <a:lnTo>
                          <a:pt x="233" y="380"/>
                        </a:lnTo>
                        <a:lnTo>
                          <a:pt x="193" y="380"/>
                        </a:lnTo>
                        <a:lnTo>
                          <a:pt x="167" y="406"/>
                        </a:lnTo>
                        <a:lnTo>
                          <a:pt x="98" y="430"/>
                        </a:lnTo>
                        <a:lnTo>
                          <a:pt x="62" y="455"/>
                        </a:lnTo>
                        <a:lnTo>
                          <a:pt x="45" y="472"/>
                        </a:lnTo>
                        <a:lnTo>
                          <a:pt x="78" y="525"/>
                        </a:lnTo>
                        <a:lnTo>
                          <a:pt x="55" y="545"/>
                        </a:lnTo>
                        <a:lnTo>
                          <a:pt x="29" y="542"/>
                        </a:lnTo>
                        <a:lnTo>
                          <a:pt x="0" y="486"/>
                        </a:lnTo>
                        <a:lnTo>
                          <a:pt x="5" y="445"/>
                        </a:lnTo>
                        <a:lnTo>
                          <a:pt x="5" y="426"/>
                        </a:lnTo>
                        <a:lnTo>
                          <a:pt x="27" y="390"/>
                        </a:lnTo>
                        <a:lnTo>
                          <a:pt x="55" y="383"/>
                        </a:lnTo>
                        <a:lnTo>
                          <a:pt x="53" y="364"/>
                        </a:lnTo>
                        <a:lnTo>
                          <a:pt x="82" y="351"/>
                        </a:lnTo>
                        <a:lnTo>
                          <a:pt x="86" y="318"/>
                        </a:lnTo>
                        <a:lnTo>
                          <a:pt x="136" y="277"/>
                        </a:lnTo>
                        <a:lnTo>
                          <a:pt x="134" y="225"/>
                        </a:lnTo>
                        <a:lnTo>
                          <a:pt x="174" y="173"/>
                        </a:lnTo>
                        <a:lnTo>
                          <a:pt x="172" y="154"/>
                        </a:lnTo>
                        <a:lnTo>
                          <a:pt x="184" y="137"/>
                        </a:lnTo>
                        <a:lnTo>
                          <a:pt x="172" y="93"/>
                        </a:lnTo>
                      </a:path>
                    </a:pathLst>
                  </a:custGeom>
                  <a:solidFill>
                    <a:srgbClr val="C00000"/>
                  </a:solidFill>
                  <a:ln w="12700">
                    <a:solidFill>
                      <a:schemeClr val="bg1"/>
                    </a:solidFill>
                    <a:miter lim="800000"/>
                  </a:ln>
                </p:spPr>
                <p:txBody>
                  <a:bodyPr lIns="90170" tIns="46990" rIns="90170" bIns="46990"/>
                  <a:lstStyle/>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endParaRPr lang="zh-CN" altLang="en-US" sz="900" b="1">
                      <a:solidFill>
                        <a:srgbClr val="000000"/>
                      </a:solidFill>
                      <a:latin typeface="汉仪中圆简" pitchFamily="1" charset="-122"/>
                      <a:ea typeface="汉仪中圆简" pitchFamily="1" charset="-122"/>
                      <a:sym typeface="汉仪中圆简" pitchFamily="1" charset="-122"/>
                    </a:endParaRPr>
                  </a:p>
                </p:txBody>
              </p:sp>
              <p:sp>
                <p:nvSpPr>
                  <p:cNvPr id="30" name="Freeform 9"/>
                  <p:cNvSpPr/>
                  <p:nvPr/>
                </p:nvSpPr>
                <p:spPr bwMode="auto">
                  <a:xfrm>
                    <a:off x="1601" y="1759"/>
                    <a:ext cx="126" cy="102"/>
                  </a:xfrm>
                  <a:custGeom>
                    <a:avLst/>
                    <a:gdLst>
                      <a:gd name="T0" fmla="*/ 1 w 214"/>
                      <a:gd name="T1" fmla="*/ 1 h 199"/>
                      <a:gd name="T2" fmla="*/ 1 w 214"/>
                      <a:gd name="T3" fmla="*/ 1 h 199"/>
                      <a:gd name="T4" fmla="*/ 1 w 214"/>
                      <a:gd name="T5" fmla="*/ 1 h 199"/>
                      <a:gd name="T6" fmla="*/ 1 w 214"/>
                      <a:gd name="T7" fmla="*/ 1 h 199"/>
                      <a:gd name="T8" fmla="*/ 1 w 214"/>
                      <a:gd name="T9" fmla="*/ 1 h 199"/>
                      <a:gd name="T10" fmla="*/ 0 w 214"/>
                      <a:gd name="T11" fmla="*/ 1 h 199"/>
                      <a:gd name="T12" fmla="*/ 1 w 214"/>
                      <a:gd name="T13" fmla="*/ 1 h 199"/>
                      <a:gd name="T14" fmla="*/ 1 w 214"/>
                      <a:gd name="T15" fmla="*/ 1 h 199"/>
                      <a:gd name="T16" fmla="*/ 1 w 214"/>
                      <a:gd name="T17" fmla="*/ 1 h 199"/>
                      <a:gd name="T18" fmla="*/ 1 w 214"/>
                      <a:gd name="T19" fmla="*/ 1 h 199"/>
                      <a:gd name="T20" fmla="*/ 1 w 214"/>
                      <a:gd name="T21" fmla="*/ 1 h 199"/>
                      <a:gd name="T22" fmla="*/ 1 w 214"/>
                      <a:gd name="T23" fmla="*/ 0 h 199"/>
                      <a:gd name="T24" fmla="*/ 1 w 214"/>
                      <a:gd name="T25" fmla="*/ 1 h 199"/>
                      <a:gd name="T26" fmla="*/ 1 w 214"/>
                      <a:gd name="T27" fmla="*/ 1 h 199"/>
                      <a:gd name="T28" fmla="*/ 1 w 214"/>
                      <a:gd name="T29" fmla="*/ 1 h 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4"/>
                      <a:gd name="T46" fmla="*/ 0 h 199"/>
                      <a:gd name="T47" fmla="*/ 214 w 214"/>
                      <a:gd name="T48" fmla="*/ 199 h 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4" h="199">
                        <a:moveTo>
                          <a:pt x="213" y="34"/>
                        </a:moveTo>
                        <a:lnTo>
                          <a:pt x="174" y="105"/>
                        </a:lnTo>
                        <a:lnTo>
                          <a:pt x="174" y="134"/>
                        </a:lnTo>
                        <a:lnTo>
                          <a:pt x="95" y="198"/>
                        </a:lnTo>
                        <a:lnTo>
                          <a:pt x="14" y="171"/>
                        </a:lnTo>
                        <a:lnTo>
                          <a:pt x="0" y="111"/>
                        </a:lnTo>
                        <a:lnTo>
                          <a:pt x="4" y="85"/>
                        </a:lnTo>
                        <a:lnTo>
                          <a:pt x="47" y="41"/>
                        </a:lnTo>
                        <a:lnTo>
                          <a:pt x="62" y="28"/>
                        </a:lnTo>
                        <a:lnTo>
                          <a:pt x="135" y="14"/>
                        </a:lnTo>
                        <a:lnTo>
                          <a:pt x="167" y="12"/>
                        </a:lnTo>
                        <a:lnTo>
                          <a:pt x="178" y="0"/>
                        </a:lnTo>
                        <a:lnTo>
                          <a:pt x="202" y="5"/>
                        </a:lnTo>
                        <a:lnTo>
                          <a:pt x="213" y="34"/>
                        </a:lnTo>
                      </a:path>
                    </a:pathLst>
                  </a:custGeom>
                  <a:solidFill>
                    <a:srgbClr val="C00000"/>
                  </a:solidFill>
                  <a:ln w="12700">
                    <a:solidFill>
                      <a:schemeClr val="bg1"/>
                    </a:solidFill>
                    <a:miter lim="800000"/>
                  </a:ln>
                </p:spPr>
                <p:txBody>
                  <a:bodyPr lIns="90170" tIns="46990" rIns="90170" bIns="46990"/>
                  <a:lstStyle/>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海南</a:t>
                    </a:r>
                  </a:p>
                </p:txBody>
              </p:sp>
              <p:sp>
                <p:nvSpPr>
                  <p:cNvPr id="31" name="Freeform 10"/>
                  <p:cNvSpPr/>
                  <p:nvPr/>
                </p:nvSpPr>
                <p:spPr bwMode="auto">
                  <a:xfrm>
                    <a:off x="1003" y="1308"/>
                    <a:ext cx="452" cy="415"/>
                  </a:xfrm>
                  <a:custGeom>
                    <a:avLst/>
                    <a:gdLst>
                      <a:gd name="T0" fmla="*/ 3 w 773"/>
                      <a:gd name="T1" fmla="*/ 1 h 806"/>
                      <a:gd name="T2" fmla="*/ 3 w 773"/>
                      <a:gd name="T3" fmla="*/ 1 h 806"/>
                      <a:gd name="T4" fmla="*/ 3 w 773"/>
                      <a:gd name="T5" fmla="*/ 1 h 806"/>
                      <a:gd name="T6" fmla="*/ 3 w 773"/>
                      <a:gd name="T7" fmla="*/ 1 h 806"/>
                      <a:gd name="T8" fmla="*/ 3 w 773"/>
                      <a:gd name="T9" fmla="*/ 1 h 806"/>
                      <a:gd name="T10" fmla="*/ 2 w 773"/>
                      <a:gd name="T11" fmla="*/ 1 h 806"/>
                      <a:gd name="T12" fmla="*/ 2 w 773"/>
                      <a:gd name="T13" fmla="*/ 1 h 806"/>
                      <a:gd name="T14" fmla="*/ 2 w 773"/>
                      <a:gd name="T15" fmla="*/ 1 h 806"/>
                      <a:gd name="T16" fmla="*/ 2 w 773"/>
                      <a:gd name="T17" fmla="*/ 1 h 806"/>
                      <a:gd name="T18" fmla="*/ 2 w 773"/>
                      <a:gd name="T19" fmla="*/ 1 h 806"/>
                      <a:gd name="T20" fmla="*/ 1 w 773"/>
                      <a:gd name="T21" fmla="*/ 1 h 806"/>
                      <a:gd name="T22" fmla="*/ 1 w 773"/>
                      <a:gd name="T23" fmla="*/ 1 h 806"/>
                      <a:gd name="T24" fmla="*/ 1 w 773"/>
                      <a:gd name="T25" fmla="*/ 1 h 806"/>
                      <a:gd name="T26" fmla="*/ 1 w 773"/>
                      <a:gd name="T27" fmla="*/ 1 h 806"/>
                      <a:gd name="T28" fmla="*/ 1 w 773"/>
                      <a:gd name="T29" fmla="*/ 0 h 806"/>
                      <a:gd name="T30" fmla="*/ 1 w 773"/>
                      <a:gd name="T31" fmla="*/ 1 h 806"/>
                      <a:gd name="T32" fmla="*/ 1 w 773"/>
                      <a:gd name="T33" fmla="*/ 1 h 806"/>
                      <a:gd name="T34" fmla="*/ 1 w 773"/>
                      <a:gd name="T35" fmla="*/ 1 h 806"/>
                      <a:gd name="T36" fmla="*/ 1 w 773"/>
                      <a:gd name="T37" fmla="*/ 1 h 806"/>
                      <a:gd name="T38" fmla="*/ 1 w 773"/>
                      <a:gd name="T39" fmla="*/ 1 h 806"/>
                      <a:gd name="T40" fmla="*/ 1 w 773"/>
                      <a:gd name="T41" fmla="*/ 1 h 806"/>
                      <a:gd name="T42" fmla="*/ 1 w 773"/>
                      <a:gd name="T43" fmla="*/ 1 h 806"/>
                      <a:gd name="T44" fmla="*/ 0 w 773"/>
                      <a:gd name="T45" fmla="*/ 1 h 806"/>
                      <a:gd name="T46" fmla="*/ 1 w 773"/>
                      <a:gd name="T47" fmla="*/ 1 h 806"/>
                      <a:gd name="T48" fmla="*/ 1 w 773"/>
                      <a:gd name="T49" fmla="*/ 1 h 806"/>
                      <a:gd name="T50" fmla="*/ 1 w 773"/>
                      <a:gd name="T51" fmla="*/ 1 h 806"/>
                      <a:gd name="T52" fmla="*/ 1 w 773"/>
                      <a:gd name="T53" fmla="*/ 1 h 806"/>
                      <a:gd name="T54" fmla="*/ 1 w 773"/>
                      <a:gd name="T55" fmla="*/ 1 h 806"/>
                      <a:gd name="T56" fmla="*/ 1 w 773"/>
                      <a:gd name="T57" fmla="*/ 1 h 806"/>
                      <a:gd name="T58" fmla="*/ 1 w 773"/>
                      <a:gd name="T59" fmla="*/ 1 h 806"/>
                      <a:gd name="T60" fmla="*/ 1 w 773"/>
                      <a:gd name="T61" fmla="*/ 1 h 806"/>
                      <a:gd name="T62" fmla="*/ 1 w 773"/>
                      <a:gd name="T63" fmla="*/ 1 h 806"/>
                      <a:gd name="T64" fmla="*/ 1 w 773"/>
                      <a:gd name="T65" fmla="*/ 1 h 806"/>
                      <a:gd name="T66" fmla="*/ 2 w 773"/>
                      <a:gd name="T67" fmla="*/ 1 h 806"/>
                      <a:gd name="T68" fmla="*/ 2 w 773"/>
                      <a:gd name="T69" fmla="*/ 1 h 806"/>
                      <a:gd name="T70" fmla="*/ 2 w 773"/>
                      <a:gd name="T71" fmla="*/ 1 h 806"/>
                      <a:gd name="T72" fmla="*/ 2 w 773"/>
                      <a:gd name="T73" fmla="*/ 1 h 806"/>
                      <a:gd name="T74" fmla="*/ 2 w 773"/>
                      <a:gd name="T75" fmla="*/ 1 h 806"/>
                      <a:gd name="T76" fmla="*/ 2 w 773"/>
                      <a:gd name="T77" fmla="*/ 1 h 806"/>
                      <a:gd name="T78" fmla="*/ 2 w 773"/>
                      <a:gd name="T79" fmla="*/ 1 h 806"/>
                      <a:gd name="T80" fmla="*/ 2 w 773"/>
                      <a:gd name="T81" fmla="*/ 1 h 806"/>
                      <a:gd name="T82" fmla="*/ 3 w 773"/>
                      <a:gd name="T83" fmla="*/ 1 h 806"/>
                      <a:gd name="T84" fmla="*/ 3 w 773"/>
                      <a:gd name="T85" fmla="*/ 1 h 806"/>
                      <a:gd name="T86" fmla="*/ 3 w 773"/>
                      <a:gd name="T87" fmla="*/ 1 h 806"/>
                      <a:gd name="T88" fmla="*/ 3 w 773"/>
                      <a:gd name="T89" fmla="*/ 1 h 806"/>
                      <a:gd name="T90" fmla="*/ 3 w 773"/>
                      <a:gd name="T91" fmla="*/ 1 h 806"/>
                      <a:gd name="T92" fmla="*/ 4 w 773"/>
                      <a:gd name="T93" fmla="*/ 1 h 806"/>
                      <a:gd name="T94" fmla="*/ 4 w 773"/>
                      <a:gd name="T95" fmla="*/ 1 h 806"/>
                      <a:gd name="T96" fmla="*/ 4 w 773"/>
                      <a:gd name="T97" fmla="*/ 1 h 806"/>
                      <a:gd name="T98" fmla="*/ 3 w 773"/>
                      <a:gd name="T99" fmla="*/ 1 h 806"/>
                      <a:gd name="T100" fmla="*/ 3 w 773"/>
                      <a:gd name="T101" fmla="*/ 1 h 806"/>
                      <a:gd name="T102" fmla="*/ 3 w 773"/>
                      <a:gd name="T103" fmla="*/ 1 h 806"/>
                      <a:gd name="T104" fmla="*/ 3 w 773"/>
                      <a:gd name="T105" fmla="*/ 1 h 806"/>
                      <a:gd name="T106" fmla="*/ 3 w 773"/>
                      <a:gd name="T107" fmla="*/ 1 h 806"/>
                      <a:gd name="T108" fmla="*/ 3 w 773"/>
                      <a:gd name="T109" fmla="*/ 1 h 806"/>
                      <a:gd name="T110" fmla="*/ 3 w 773"/>
                      <a:gd name="T111" fmla="*/ 1 h 806"/>
                      <a:gd name="T112" fmla="*/ 3 w 773"/>
                      <a:gd name="T113" fmla="*/ 1 h 806"/>
                      <a:gd name="T114" fmla="*/ 3 w 773"/>
                      <a:gd name="T115" fmla="*/ 1 h 806"/>
                      <a:gd name="T116" fmla="*/ 3 w 773"/>
                      <a:gd name="T117" fmla="*/ 1 h 806"/>
                      <a:gd name="T118" fmla="*/ 3 w 773"/>
                      <a:gd name="T119" fmla="*/ 1 h 8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3"/>
                      <a:gd name="T181" fmla="*/ 0 h 806"/>
                      <a:gd name="T182" fmla="*/ 773 w 773"/>
                      <a:gd name="T183" fmla="*/ 806 h 8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3" h="806">
                        <a:moveTo>
                          <a:pt x="682" y="148"/>
                        </a:moveTo>
                        <a:lnTo>
                          <a:pt x="675" y="125"/>
                        </a:lnTo>
                        <a:lnTo>
                          <a:pt x="656" y="119"/>
                        </a:lnTo>
                        <a:lnTo>
                          <a:pt x="623" y="139"/>
                        </a:lnTo>
                        <a:lnTo>
                          <a:pt x="601" y="127"/>
                        </a:lnTo>
                        <a:lnTo>
                          <a:pt x="599" y="99"/>
                        </a:lnTo>
                        <a:lnTo>
                          <a:pt x="587" y="86"/>
                        </a:lnTo>
                        <a:lnTo>
                          <a:pt x="587" y="70"/>
                        </a:lnTo>
                        <a:lnTo>
                          <a:pt x="557" y="64"/>
                        </a:lnTo>
                        <a:lnTo>
                          <a:pt x="548" y="72"/>
                        </a:lnTo>
                        <a:lnTo>
                          <a:pt x="553" y="95"/>
                        </a:lnTo>
                        <a:lnTo>
                          <a:pt x="529" y="105"/>
                        </a:lnTo>
                        <a:lnTo>
                          <a:pt x="522" y="122"/>
                        </a:lnTo>
                        <a:lnTo>
                          <a:pt x="529" y="141"/>
                        </a:lnTo>
                        <a:lnTo>
                          <a:pt x="474" y="204"/>
                        </a:lnTo>
                        <a:lnTo>
                          <a:pt x="482" y="279"/>
                        </a:lnTo>
                        <a:lnTo>
                          <a:pt x="455" y="302"/>
                        </a:lnTo>
                        <a:lnTo>
                          <a:pt x="443" y="289"/>
                        </a:lnTo>
                        <a:lnTo>
                          <a:pt x="390" y="320"/>
                        </a:lnTo>
                        <a:lnTo>
                          <a:pt x="371" y="308"/>
                        </a:lnTo>
                        <a:lnTo>
                          <a:pt x="294" y="161"/>
                        </a:lnTo>
                        <a:lnTo>
                          <a:pt x="263" y="139"/>
                        </a:lnTo>
                        <a:lnTo>
                          <a:pt x="239" y="132"/>
                        </a:lnTo>
                        <a:lnTo>
                          <a:pt x="227" y="112"/>
                        </a:lnTo>
                        <a:lnTo>
                          <a:pt x="241" y="90"/>
                        </a:lnTo>
                        <a:lnTo>
                          <a:pt x="219" y="72"/>
                        </a:lnTo>
                        <a:lnTo>
                          <a:pt x="193" y="95"/>
                        </a:lnTo>
                        <a:lnTo>
                          <a:pt x="167" y="99"/>
                        </a:lnTo>
                        <a:lnTo>
                          <a:pt x="148" y="19"/>
                        </a:lnTo>
                        <a:lnTo>
                          <a:pt x="144" y="0"/>
                        </a:lnTo>
                        <a:lnTo>
                          <a:pt x="117" y="33"/>
                        </a:lnTo>
                        <a:lnTo>
                          <a:pt x="107" y="40"/>
                        </a:lnTo>
                        <a:lnTo>
                          <a:pt x="109" y="90"/>
                        </a:lnTo>
                        <a:lnTo>
                          <a:pt x="103" y="101"/>
                        </a:lnTo>
                        <a:lnTo>
                          <a:pt x="89" y="101"/>
                        </a:lnTo>
                        <a:lnTo>
                          <a:pt x="79" y="90"/>
                        </a:lnTo>
                        <a:lnTo>
                          <a:pt x="65" y="105"/>
                        </a:lnTo>
                        <a:lnTo>
                          <a:pt x="79" y="163"/>
                        </a:lnTo>
                        <a:lnTo>
                          <a:pt x="93" y="163"/>
                        </a:lnTo>
                        <a:lnTo>
                          <a:pt x="107" y="172"/>
                        </a:lnTo>
                        <a:lnTo>
                          <a:pt x="112" y="207"/>
                        </a:lnTo>
                        <a:lnTo>
                          <a:pt x="105" y="329"/>
                        </a:lnTo>
                        <a:lnTo>
                          <a:pt x="21" y="404"/>
                        </a:lnTo>
                        <a:lnTo>
                          <a:pt x="17" y="433"/>
                        </a:lnTo>
                        <a:lnTo>
                          <a:pt x="2" y="445"/>
                        </a:lnTo>
                        <a:lnTo>
                          <a:pt x="0" y="460"/>
                        </a:lnTo>
                        <a:lnTo>
                          <a:pt x="12" y="496"/>
                        </a:lnTo>
                        <a:lnTo>
                          <a:pt x="2" y="522"/>
                        </a:lnTo>
                        <a:lnTo>
                          <a:pt x="9" y="527"/>
                        </a:lnTo>
                        <a:lnTo>
                          <a:pt x="50" y="515"/>
                        </a:lnTo>
                        <a:lnTo>
                          <a:pt x="109" y="512"/>
                        </a:lnTo>
                        <a:lnTo>
                          <a:pt x="103" y="536"/>
                        </a:lnTo>
                        <a:lnTo>
                          <a:pt x="114" y="558"/>
                        </a:lnTo>
                        <a:lnTo>
                          <a:pt x="117" y="590"/>
                        </a:lnTo>
                        <a:lnTo>
                          <a:pt x="124" y="602"/>
                        </a:lnTo>
                        <a:lnTo>
                          <a:pt x="160" y="604"/>
                        </a:lnTo>
                        <a:lnTo>
                          <a:pt x="175" y="616"/>
                        </a:lnTo>
                        <a:lnTo>
                          <a:pt x="158" y="638"/>
                        </a:lnTo>
                        <a:lnTo>
                          <a:pt x="155" y="664"/>
                        </a:lnTo>
                        <a:lnTo>
                          <a:pt x="142" y="695"/>
                        </a:lnTo>
                        <a:lnTo>
                          <a:pt x="151" y="705"/>
                        </a:lnTo>
                        <a:lnTo>
                          <a:pt x="172" y="708"/>
                        </a:lnTo>
                        <a:lnTo>
                          <a:pt x="210" y="722"/>
                        </a:lnTo>
                        <a:lnTo>
                          <a:pt x="206" y="734"/>
                        </a:lnTo>
                        <a:lnTo>
                          <a:pt x="230" y="772"/>
                        </a:lnTo>
                        <a:lnTo>
                          <a:pt x="265" y="772"/>
                        </a:lnTo>
                        <a:lnTo>
                          <a:pt x="309" y="747"/>
                        </a:lnTo>
                        <a:lnTo>
                          <a:pt x="323" y="754"/>
                        </a:lnTo>
                        <a:lnTo>
                          <a:pt x="323" y="770"/>
                        </a:lnTo>
                        <a:lnTo>
                          <a:pt x="328" y="792"/>
                        </a:lnTo>
                        <a:lnTo>
                          <a:pt x="340" y="802"/>
                        </a:lnTo>
                        <a:lnTo>
                          <a:pt x="364" y="799"/>
                        </a:lnTo>
                        <a:lnTo>
                          <a:pt x="373" y="805"/>
                        </a:lnTo>
                        <a:lnTo>
                          <a:pt x="381" y="796"/>
                        </a:lnTo>
                        <a:lnTo>
                          <a:pt x="381" y="761"/>
                        </a:lnTo>
                        <a:lnTo>
                          <a:pt x="366" y="696"/>
                        </a:lnTo>
                        <a:lnTo>
                          <a:pt x="376" y="677"/>
                        </a:lnTo>
                        <a:lnTo>
                          <a:pt x="414" y="677"/>
                        </a:lnTo>
                        <a:lnTo>
                          <a:pt x="423" y="677"/>
                        </a:lnTo>
                        <a:lnTo>
                          <a:pt x="443" y="652"/>
                        </a:lnTo>
                        <a:lnTo>
                          <a:pt x="495" y="670"/>
                        </a:lnTo>
                        <a:lnTo>
                          <a:pt x="517" y="650"/>
                        </a:lnTo>
                        <a:lnTo>
                          <a:pt x="529" y="662"/>
                        </a:lnTo>
                        <a:lnTo>
                          <a:pt x="550" y="648"/>
                        </a:lnTo>
                        <a:lnTo>
                          <a:pt x="570" y="669"/>
                        </a:lnTo>
                        <a:lnTo>
                          <a:pt x="579" y="669"/>
                        </a:lnTo>
                        <a:lnTo>
                          <a:pt x="585" y="657"/>
                        </a:lnTo>
                        <a:lnTo>
                          <a:pt x="603" y="640"/>
                        </a:lnTo>
                        <a:lnTo>
                          <a:pt x="611" y="646"/>
                        </a:lnTo>
                        <a:lnTo>
                          <a:pt x="636" y="642"/>
                        </a:lnTo>
                        <a:lnTo>
                          <a:pt x="660" y="621"/>
                        </a:lnTo>
                        <a:lnTo>
                          <a:pt x="680" y="593"/>
                        </a:lnTo>
                        <a:lnTo>
                          <a:pt x="709" y="587"/>
                        </a:lnTo>
                        <a:lnTo>
                          <a:pt x="723" y="602"/>
                        </a:lnTo>
                        <a:lnTo>
                          <a:pt x="735" y="571"/>
                        </a:lnTo>
                        <a:lnTo>
                          <a:pt x="757" y="568"/>
                        </a:lnTo>
                        <a:lnTo>
                          <a:pt x="766" y="563"/>
                        </a:lnTo>
                        <a:lnTo>
                          <a:pt x="772" y="534"/>
                        </a:lnTo>
                        <a:lnTo>
                          <a:pt x="763" y="518"/>
                        </a:lnTo>
                        <a:lnTo>
                          <a:pt x="689" y="505"/>
                        </a:lnTo>
                        <a:lnTo>
                          <a:pt x="675" y="483"/>
                        </a:lnTo>
                        <a:lnTo>
                          <a:pt x="654" y="483"/>
                        </a:lnTo>
                        <a:lnTo>
                          <a:pt x="634" y="483"/>
                        </a:lnTo>
                        <a:lnTo>
                          <a:pt x="618" y="459"/>
                        </a:lnTo>
                        <a:lnTo>
                          <a:pt x="620" y="445"/>
                        </a:lnTo>
                        <a:lnTo>
                          <a:pt x="629" y="392"/>
                        </a:lnTo>
                        <a:lnTo>
                          <a:pt x="601" y="363"/>
                        </a:lnTo>
                        <a:lnTo>
                          <a:pt x="623" y="271"/>
                        </a:lnTo>
                        <a:lnTo>
                          <a:pt x="608" y="257"/>
                        </a:lnTo>
                        <a:lnTo>
                          <a:pt x="558" y="274"/>
                        </a:lnTo>
                        <a:lnTo>
                          <a:pt x="548" y="253"/>
                        </a:lnTo>
                        <a:lnTo>
                          <a:pt x="548" y="231"/>
                        </a:lnTo>
                        <a:lnTo>
                          <a:pt x="537" y="221"/>
                        </a:lnTo>
                        <a:lnTo>
                          <a:pt x="561" y="187"/>
                        </a:lnTo>
                        <a:lnTo>
                          <a:pt x="587" y="196"/>
                        </a:lnTo>
                        <a:lnTo>
                          <a:pt x="599" y="185"/>
                        </a:lnTo>
                        <a:lnTo>
                          <a:pt x="647" y="192"/>
                        </a:lnTo>
                        <a:lnTo>
                          <a:pt x="668" y="185"/>
                        </a:lnTo>
                        <a:lnTo>
                          <a:pt x="682" y="148"/>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云南</a:t>
                    </a:r>
                  </a:p>
                </p:txBody>
              </p:sp>
              <p:sp>
                <p:nvSpPr>
                  <p:cNvPr id="32" name="Freeform 11"/>
                  <p:cNvSpPr/>
                  <p:nvPr/>
                </p:nvSpPr>
                <p:spPr bwMode="auto">
                  <a:xfrm>
                    <a:off x="1820" y="1225"/>
                    <a:ext cx="238" cy="292"/>
                  </a:xfrm>
                  <a:custGeom>
                    <a:avLst/>
                    <a:gdLst>
                      <a:gd name="T0" fmla="*/ 1 w 404"/>
                      <a:gd name="T1" fmla="*/ 1 h 566"/>
                      <a:gd name="T2" fmla="*/ 1 w 404"/>
                      <a:gd name="T3" fmla="*/ 1 h 566"/>
                      <a:gd name="T4" fmla="*/ 1 w 404"/>
                      <a:gd name="T5" fmla="*/ 1 h 566"/>
                      <a:gd name="T6" fmla="*/ 1 w 404"/>
                      <a:gd name="T7" fmla="*/ 1 h 566"/>
                      <a:gd name="T8" fmla="*/ 1 w 404"/>
                      <a:gd name="T9" fmla="*/ 1 h 566"/>
                      <a:gd name="T10" fmla="*/ 0 w 404"/>
                      <a:gd name="T11" fmla="*/ 1 h 566"/>
                      <a:gd name="T12" fmla="*/ 1 w 404"/>
                      <a:gd name="T13" fmla="*/ 1 h 566"/>
                      <a:gd name="T14" fmla="*/ 1 w 404"/>
                      <a:gd name="T15" fmla="*/ 1 h 566"/>
                      <a:gd name="T16" fmla="*/ 1 w 404"/>
                      <a:gd name="T17" fmla="*/ 1 h 566"/>
                      <a:gd name="T18" fmla="*/ 1 w 404"/>
                      <a:gd name="T19" fmla="*/ 1 h 566"/>
                      <a:gd name="T20" fmla="*/ 1 w 404"/>
                      <a:gd name="T21" fmla="*/ 1 h 566"/>
                      <a:gd name="T22" fmla="*/ 1 w 404"/>
                      <a:gd name="T23" fmla="*/ 1 h 566"/>
                      <a:gd name="T24" fmla="*/ 1 w 404"/>
                      <a:gd name="T25" fmla="*/ 1 h 566"/>
                      <a:gd name="T26" fmla="*/ 1 w 404"/>
                      <a:gd name="T27" fmla="*/ 1 h 566"/>
                      <a:gd name="T28" fmla="*/ 1 w 404"/>
                      <a:gd name="T29" fmla="*/ 1 h 566"/>
                      <a:gd name="T30" fmla="*/ 1 w 404"/>
                      <a:gd name="T31" fmla="*/ 1 h 566"/>
                      <a:gd name="T32" fmla="*/ 1 w 404"/>
                      <a:gd name="T33" fmla="*/ 1 h 566"/>
                      <a:gd name="T34" fmla="*/ 1 w 404"/>
                      <a:gd name="T35" fmla="*/ 1 h 566"/>
                      <a:gd name="T36" fmla="*/ 1 w 404"/>
                      <a:gd name="T37" fmla="*/ 1 h 566"/>
                      <a:gd name="T38" fmla="*/ 1 w 404"/>
                      <a:gd name="T39" fmla="*/ 1 h 566"/>
                      <a:gd name="T40" fmla="*/ 1 w 404"/>
                      <a:gd name="T41" fmla="*/ 1 h 566"/>
                      <a:gd name="T42" fmla="*/ 1 w 404"/>
                      <a:gd name="T43" fmla="*/ 1 h 566"/>
                      <a:gd name="T44" fmla="*/ 1 w 404"/>
                      <a:gd name="T45" fmla="*/ 1 h 566"/>
                      <a:gd name="T46" fmla="*/ 1 w 404"/>
                      <a:gd name="T47" fmla="*/ 1 h 566"/>
                      <a:gd name="T48" fmla="*/ 1 w 404"/>
                      <a:gd name="T49" fmla="*/ 1 h 566"/>
                      <a:gd name="T50" fmla="*/ 1 w 404"/>
                      <a:gd name="T51" fmla="*/ 1 h 566"/>
                      <a:gd name="T52" fmla="*/ 1 w 404"/>
                      <a:gd name="T53" fmla="*/ 1 h 566"/>
                      <a:gd name="T54" fmla="*/ 1 w 404"/>
                      <a:gd name="T55" fmla="*/ 1 h 566"/>
                      <a:gd name="T56" fmla="*/ 1 w 404"/>
                      <a:gd name="T57" fmla="*/ 1 h 566"/>
                      <a:gd name="T58" fmla="*/ 1 w 404"/>
                      <a:gd name="T59" fmla="*/ 1 h 566"/>
                      <a:gd name="T60" fmla="*/ 1 w 404"/>
                      <a:gd name="T61" fmla="*/ 1 h 566"/>
                      <a:gd name="T62" fmla="*/ 1 w 404"/>
                      <a:gd name="T63" fmla="*/ 1 h 566"/>
                      <a:gd name="T64" fmla="*/ 1 w 404"/>
                      <a:gd name="T65" fmla="*/ 1 h 566"/>
                      <a:gd name="T66" fmla="*/ 1 w 404"/>
                      <a:gd name="T67" fmla="*/ 1 h 566"/>
                      <a:gd name="T68" fmla="*/ 1 w 404"/>
                      <a:gd name="T69" fmla="*/ 1 h 566"/>
                      <a:gd name="T70" fmla="*/ 2 w 404"/>
                      <a:gd name="T71" fmla="*/ 1 h 566"/>
                      <a:gd name="T72" fmla="*/ 2 w 404"/>
                      <a:gd name="T73" fmla="*/ 1 h 566"/>
                      <a:gd name="T74" fmla="*/ 2 w 404"/>
                      <a:gd name="T75" fmla="*/ 1 h 566"/>
                      <a:gd name="T76" fmla="*/ 2 w 404"/>
                      <a:gd name="T77" fmla="*/ 1 h 566"/>
                      <a:gd name="T78" fmla="*/ 2 w 404"/>
                      <a:gd name="T79" fmla="*/ 1 h 566"/>
                      <a:gd name="T80" fmla="*/ 2 w 404"/>
                      <a:gd name="T81" fmla="*/ 1 h 566"/>
                      <a:gd name="T82" fmla="*/ 2 w 404"/>
                      <a:gd name="T83" fmla="*/ 1 h 566"/>
                      <a:gd name="T84" fmla="*/ 2 w 404"/>
                      <a:gd name="T85" fmla="*/ 1 h 566"/>
                      <a:gd name="T86" fmla="*/ 2 w 404"/>
                      <a:gd name="T87" fmla="*/ 1 h 566"/>
                      <a:gd name="T88" fmla="*/ 1 w 404"/>
                      <a:gd name="T89" fmla="*/ 1 h 566"/>
                      <a:gd name="T90" fmla="*/ 1 w 404"/>
                      <a:gd name="T91" fmla="*/ 1 h 566"/>
                      <a:gd name="T92" fmla="*/ 1 w 404"/>
                      <a:gd name="T93" fmla="*/ 1 h 566"/>
                      <a:gd name="T94" fmla="*/ 1 w 404"/>
                      <a:gd name="T95" fmla="*/ 1 h 566"/>
                      <a:gd name="T96" fmla="*/ 1 w 404"/>
                      <a:gd name="T97" fmla="*/ 1 h 566"/>
                      <a:gd name="T98" fmla="*/ 1 w 404"/>
                      <a:gd name="T99" fmla="*/ 0 h 566"/>
                      <a:gd name="T100" fmla="*/ 1 w 404"/>
                      <a:gd name="T101" fmla="*/ 1 h 566"/>
                      <a:gd name="T102" fmla="*/ 1 w 404"/>
                      <a:gd name="T103" fmla="*/ 1 h 566"/>
                      <a:gd name="T104" fmla="*/ 1 w 404"/>
                      <a:gd name="T105" fmla="*/ 1 h 566"/>
                      <a:gd name="T106" fmla="*/ 1 w 404"/>
                      <a:gd name="T107" fmla="*/ 1 h 566"/>
                      <a:gd name="T108" fmla="*/ 1 w 404"/>
                      <a:gd name="T109" fmla="*/ 1 h 566"/>
                      <a:gd name="T110" fmla="*/ 1 w 404"/>
                      <a:gd name="T111" fmla="*/ 1 h 566"/>
                      <a:gd name="T112" fmla="*/ 1 w 404"/>
                      <a:gd name="T113" fmla="*/ 1 h 5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4"/>
                      <a:gd name="T172" fmla="*/ 0 h 566"/>
                      <a:gd name="T173" fmla="*/ 404 w 404"/>
                      <a:gd name="T174" fmla="*/ 566 h 5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4" h="566">
                        <a:moveTo>
                          <a:pt x="9" y="124"/>
                        </a:moveTo>
                        <a:lnTo>
                          <a:pt x="35" y="174"/>
                        </a:lnTo>
                        <a:lnTo>
                          <a:pt x="37" y="201"/>
                        </a:lnTo>
                        <a:lnTo>
                          <a:pt x="23" y="227"/>
                        </a:lnTo>
                        <a:lnTo>
                          <a:pt x="4" y="242"/>
                        </a:lnTo>
                        <a:lnTo>
                          <a:pt x="0" y="291"/>
                        </a:lnTo>
                        <a:lnTo>
                          <a:pt x="6" y="298"/>
                        </a:lnTo>
                        <a:lnTo>
                          <a:pt x="18" y="293"/>
                        </a:lnTo>
                        <a:lnTo>
                          <a:pt x="23" y="298"/>
                        </a:lnTo>
                        <a:lnTo>
                          <a:pt x="23" y="329"/>
                        </a:lnTo>
                        <a:lnTo>
                          <a:pt x="37" y="363"/>
                        </a:lnTo>
                        <a:lnTo>
                          <a:pt x="52" y="370"/>
                        </a:lnTo>
                        <a:lnTo>
                          <a:pt x="54" y="423"/>
                        </a:lnTo>
                        <a:lnTo>
                          <a:pt x="46" y="459"/>
                        </a:lnTo>
                        <a:lnTo>
                          <a:pt x="54" y="474"/>
                        </a:lnTo>
                        <a:lnTo>
                          <a:pt x="71" y="491"/>
                        </a:lnTo>
                        <a:lnTo>
                          <a:pt x="114" y="480"/>
                        </a:lnTo>
                        <a:lnTo>
                          <a:pt x="123" y="495"/>
                        </a:lnTo>
                        <a:lnTo>
                          <a:pt x="109" y="514"/>
                        </a:lnTo>
                        <a:lnTo>
                          <a:pt x="87" y="546"/>
                        </a:lnTo>
                        <a:lnTo>
                          <a:pt x="87" y="555"/>
                        </a:lnTo>
                        <a:lnTo>
                          <a:pt x="100" y="565"/>
                        </a:lnTo>
                        <a:lnTo>
                          <a:pt x="188" y="529"/>
                        </a:lnTo>
                        <a:lnTo>
                          <a:pt x="219" y="546"/>
                        </a:lnTo>
                        <a:lnTo>
                          <a:pt x="228" y="538"/>
                        </a:lnTo>
                        <a:lnTo>
                          <a:pt x="219" y="517"/>
                        </a:lnTo>
                        <a:lnTo>
                          <a:pt x="221" y="507"/>
                        </a:lnTo>
                        <a:lnTo>
                          <a:pt x="234" y="425"/>
                        </a:lnTo>
                        <a:lnTo>
                          <a:pt x="247" y="406"/>
                        </a:lnTo>
                        <a:lnTo>
                          <a:pt x="254" y="384"/>
                        </a:lnTo>
                        <a:lnTo>
                          <a:pt x="269" y="350"/>
                        </a:lnTo>
                        <a:lnTo>
                          <a:pt x="260" y="337"/>
                        </a:lnTo>
                        <a:lnTo>
                          <a:pt x="262" y="309"/>
                        </a:lnTo>
                        <a:lnTo>
                          <a:pt x="300" y="266"/>
                        </a:lnTo>
                        <a:lnTo>
                          <a:pt x="297" y="238"/>
                        </a:lnTo>
                        <a:lnTo>
                          <a:pt x="321" y="196"/>
                        </a:lnTo>
                        <a:lnTo>
                          <a:pt x="345" y="203"/>
                        </a:lnTo>
                        <a:lnTo>
                          <a:pt x="393" y="168"/>
                        </a:lnTo>
                        <a:lnTo>
                          <a:pt x="403" y="150"/>
                        </a:lnTo>
                        <a:lnTo>
                          <a:pt x="372" y="93"/>
                        </a:lnTo>
                        <a:lnTo>
                          <a:pt x="352" y="64"/>
                        </a:lnTo>
                        <a:lnTo>
                          <a:pt x="367" y="50"/>
                        </a:lnTo>
                        <a:lnTo>
                          <a:pt x="348" y="33"/>
                        </a:lnTo>
                        <a:lnTo>
                          <a:pt x="302" y="33"/>
                        </a:lnTo>
                        <a:lnTo>
                          <a:pt x="281" y="11"/>
                        </a:lnTo>
                        <a:lnTo>
                          <a:pt x="245" y="48"/>
                        </a:lnTo>
                        <a:lnTo>
                          <a:pt x="231" y="42"/>
                        </a:lnTo>
                        <a:lnTo>
                          <a:pt x="247" y="13"/>
                        </a:lnTo>
                        <a:lnTo>
                          <a:pt x="245" y="4"/>
                        </a:lnTo>
                        <a:lnTo>
                          <a:pt x="231" y="0"/>
                        </a:lnTo>
                        <a:lnTo>
                          <a:pt x="188" y="24"/>
                        </a:lnTo>
                        <a:lnTo>
                          <a:pt x="152" y="35"/>
                        </a:lnTo>
                        <a:lnTo>
                          <a:pt x="124" y="33"/>
                        </a:lnTo>
                        <a:lnTo>
                          <a:pt x="63" y="90"/>
                        </a:lnTo>
                        <a:lnTo>
                          <a:pt x="30" y="101"/>
                        </a:lnTo>
                        <a:lnTo>
                          <a:pt x="9" y="12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江西</a:t>
                    </a: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p:txBody>
              </p:sp>
              <p:sp>
                <p:nvSpPr>
                  <p:cNvPr id="33" name="Freeform 12"/>
                  <p:cNvSpPr/>
                  <p:nvPr/>
                </p:nvSpPr>
                <p:spPr bwMode="auto">
                  <a:xfrm>
                    <a:off x="1581" y="1253"/>
                    <a:ext cx="273" cy="272"/>
                  </a:xfrm>
                  <a:custGeom>
                    <a:avLst/>
                    <a:gdLst>
                      <a:gd name="T0" fmla="*/ 2 w 465"/>
                      <a:gd name="T1" fmla="*/ 1 h 524"/>
                      <a:gd name="T2" fmla="*/ 2 w 465"/>
                      <a:gd name="T3" fmla="*/ 1 h 524"/>
                      <a:gd name="T4" fmla="*/ 2 w 465"/>
                      <a:gd name="T5" fmla="*/ 1 h 524"/>
                      <a:gd name="T6" fmla="*/ 2 w 465"/>
                      <a:gd name="T7" fmla="*/ 1 h 524"/>
                      <a:gd name="T8" fmla="*/ 1 w 465"/>
                      <a:gd name="T9" fmla="*/ 1 h 524"/>
                      <a:gd name="T10" fmla="*/ 1 w 465"/>
                      <a:gd name="T11" fmla="*/ 1 h 524"/>
                      <a:gd name="T12" fmla="*/ 1 w 465"/>
                      <a:gd name="T13" fmla="*/ 0 h 524"/>
                      <a:gd name="T14" fmla="*/ 1 w 465"/>
                      <a:gd name="T15" fmla="*/ 1 h 524"/>
                      <a:gd name="T16" fmla="*/ 1 w 465"/>
                      <a:gd name="T17" fmla="*/ 1 h 524"/>
                      <a:gd name="T18" fmla="*/ 1 w 465"/>
                      <a:gd name="T19" fmla="*/ 1 h 524"/>
                      <a:gd name="T20" fmla="*/ 1 w 465"/>
                      <a:gd name="T21" fmla="*/ 1 h 524"/>
                      <a:gd name="T22" fmla="*/ 1 w 465"/>
                      <a:gd name="T23" fmla="*/ 1 h 524"/>
                      <a:gd name="T24" fmla="*/ 1 w 465"/>
                      <a:gd name="T25" fmla="*/ 1 h 524"/>
                      <a:gd name="T26" fmla="*/ 1 w 465"/>
                      <a:gd name="T27" fmla="*/ 1 h 524"/>
                      <a:gd name="T28" fmla="*/ 1 w 465"/>
                      <a:gd name="T29" fmla="*/ 1 h 524"/>
                      <a:gd name="T30" fmla="*/ 1 w 465"/>
                      <a:gd name="T31" fmla="*/ 1 h 524"/>
                      <a:gd name="T32" fmla="*/ 1 w 465"/>
                      <a:gd name="T33" fmla="*/ 1 h 524"/>
                      <a:gd name="T34" fmla="*/ 1 w 465"/>
                      <a:gd name="T35" fmla="*/ 1 h 524"/>
                      <a:gd name="T36" fmla="*/ 1 w 465"/>
                      <a:gd name="T37" fmla="*/ 1 h 524"/>
                      <a:gd name="T38" fmla="*/ 1 w 465"/>
                      <a:gd name="T39" fmla="*/ 1 h 524"/>
                      <a:gd name="T40" fmla="*/ 1 w 465"/>
                      <a:gd name="T41" fmla="*/ 1 h 524"/>
                      <a:gd name="T42" fmla="*/ 1 w 465"/>
                      <a:gd name="T43" fmla="*/ 1 h 524"/>
                      <a:gd name="T44" fmla="*/ 1 w 465"/>
                      <a:gd name="T45" fmla="*/ 1 h 524"/>
                      <a:gd name="T46" fmla="*/ 1 w 465"/>
                      <a:gd name="T47" fmla="*/ 1 h 524"/>
                      <a:gd name="T48" fmla="*/ 2 w 465"/>
                      <a:gd name="T49" fmla="*/ 1 h 524"/>
                      <a:gd name="T50" fmla="*/ 2 w 465"/>
                      <a:gd name="T51" fmla="*/ 1 h 524"/>
                      <a:gd name="T52" fmla="*/ 2 w 465"/>
                      <a:gd name="T53" fmla="*/ 1 h 524"/>
                      <a:gd name="T54" fmla="*/ 2 w 465"/>
                      <a:gd name="T55" fmla="*/ 1 h 524"/>
                      <a:gd name="T56" fmla="*/ 2 w 465"/>
                      <a:gd name="T57" fmla="*/ 1 h 524"/>
                      <a:gd name="T58" fmla="*/ 2 w 465"/>
                      <a:gd name="T59" fmla="*/ 1 h 524"/>
                      <a:gd name="T60" fmla="*/ 2 w 465"/>
                      <a:gd name="T61" fmla="*/ 1 h 524"/>
                      <a:gd name="T62" fmla="*/ 2 w 465"/>
                      <a:gd name="T63" fmla="*/ 1 h 524"/>
                      <a:gd name="T64" fmla="*/ 2 w 465"/>
                      <a:gd name="T65" fmla="*/ 1 h 524"/>
                      <a:gd name="T66" fmla="*/ 2 w 465"/>
                      <a:gd name="T67" fmla="*/ 1 h 524"/>
                      <a:gd name="T68" fmla="*/ 2 w 465"/>
                      <a:gd name="T69" fmla="*/ 1 h 524"/>
                      <a:gd name="T70" fmla="*/ 2 w 465"/>
                      <a:gd name="T71" fmla="*/ 1 h 5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5"/>
                      <a:gd name="T109" fmla="*/ 0 h 524"/>
                      <a:gd name="T110" fmla="*/ 465 w 465"/>
                      <a:gd name="T111" fmla="*/ 524 h 5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5" h="524">
                        <a:moveTo>
                          <a:pt x="418" y="69"/>
                        </a:moveTo>
                        <a:lnTo>
                          <a:pt x="398" y="64"/>
                        </a:lnTo>
                        <a:lnTo>
                          <a:pt x="389" y="50"/>
                        </a:lnTo>
                        <a:lnTo>
                          <a:pt x="389" y="19"/>
                        </a:lnTo>
                        <a:lnTo>
                          <a:pt x="378" y="4"/>
                        </a:lnTo>
                        <a:lnTo>
                          <a:pt x="356" y="26"/>
                        </a:lnTo>
                        <a:lnTo>
                          <a:pt x="346" y="42"/>
                        </a:lnTo>
                        <a:lnTo>
                          <a:pt x="330" y="42"/>
                        </a:lnTo>
                        <a:lnTo>
                          <a:pt x="325" y="18"/>
                        </a:lnTo>
                        <a:lnTo>
                          <a:pt x="306" y="24"/>
                        </a:lnTo>
                        <a:lnTo>
                          <a:pt x="280" y="42"/>
                        </a:lnTo>
                        <a:lnTo>
                          <a:pt x="262" y="31"/>
                        </a:lnTo>
                        <a:lnTo>
                          <a:pt x="227" y="6"/>
                        </a:lnTo>
                        <a:lnTo>
                          <a:pt x="126" y="0"/>
                        </a:lnTo>
                        <a:lnTo>
                          <a:pt x="116" y="11"/>
                        </a:lnTo>
                        <a:lnTo>
                          <a:pt x="136" y="35"/>
                        </a:lnTo>
                        <a:lnTo>
                          <a:pt x="112" y="50"/>
                        </a:lnTo>
                        <a:lnTo>
                          <a:pt x="74" y="35"/>
                        </a:lnTo>
                        <a:lnTo>
                          <a:pt x="35" y="69"/>
                        </a:lnTo>
                        <a:lnTo>
                          <a:pt x="21" y="99"/>
                        </a:lnTo>
                        <a:lnTo>
                          <a:pt x="24" y="172"/>
                        </a:lnTo>
                        <a:lnTo>
                          <a:pt x="43" y="249"/>
                        </a:lnTo>
                        <a:lnTo>
                          <a:pt x="0" y="298"/>
                        </a:lnTo>
                        <a:lnTo>
                          <a:pt x="4" y="305"/>
                        </a:lnTo>
                        <a:lnTo>
                          <a:pt x="43" y="293"/>
                        </a:lnTo>
                        <a:lnTo>
                          <a:pt x="57" y="311"/>
                        </a:lnTo>
                        <a:lnTo>
                          <a:pt x="45" y="366"/>
                        </a:lnTo>
                        <a:lnTo>
                          <a:pt x="67" y="406"/>
                        </a:lnTo>
                        <a:lnTo>
                          <a:pt x="90" y="412"/>
                        </a:lnTo>
                        <a:lnTo>
                          <a:pt x="112" y="382"/>
                        </a:lnTo>
                        <a:lnTo>
                          <a:pt x="122" y="406"/>
                        </a:lnTo>
                        <a:lnTo>
                          <a:pt x="129" y="404"/>
                        </a:lnTo>
                        <a:lnTo>
                          <a:pt x="164" y="370"/>
                        </a:lnTo>
                        <a:lnTo>
                          <a:pt x="172" y="373"/>
                        </a:lnTo>
                        <a:lnTo>
                          <a:pt x="188" y="364"/>
                        </a:lnTo>
                        <a:lnTo>
                          <a:pt x="217" y="373"/>
                        </a:lnTo>
                        <a:lnTo>
                          <a:pt x="217" y="404"/>
                        </a:lnTo>
                        <a:lnTo>
                          <a:pt x="238" y="408"/>
                        </a:lnTo>
                        <a:lnTo>
                          <a:pt x="232" y="438"/>
                        </a:lnTo>
                        <a:lnTo>
                          <a:pt x="212" y="472"/>
                        </a:lnTo>
                        <a:lnTo>
                          <a:pt x="203" y="501"/>
                        </a:lnTo>
                        <a:lnTo>
                          <a:pt x="212" y="501"/>
                        </a:lnTo>
                        <a:lnTo>
                          <a:pt x="236" y="479"/>
                        </a:lnTo>
                        <a:lnTo>
                          <a:pt x="256" y="523"/>
                        </a:lnTo>
                        <a:lnTo>
                          <a:pt x="272" y="512"/>
                        </a:lnTo>
                        <a:lnTo>
                          <a:pt x="289" y="512"/>
                        </a:lnTo>
                        <a:lnTo>
                          <a:pt x="306" y="498"/>
                        </a:lnTo>
                        <a:lnTo>
                          <a:pt x="306" y="472"/>
                        </a:lnTo>
                        <a:lnTo>
                          <a:pt x="315" y="463"/>
                        </a:lnTo>
                        <a:lnTo>
                          <a:pt x="337" y="465"/>
                        </a:lnTo>
                        <a:lnTo>
                          <a:pt x="374" y="483"/>
                        </a:lnTo>
                        <a:lnTo>
                          <a:pt x="380" y="470"/>
                        </a:lnTo>
                        <a:lnTo>
                          <a:pt x="372" y="455"/>
                        </a:lnTo>
                        <a:lnTo>
                          <a:pt x="374" y="443"/>
                        </a:lnTo>
                        <a:lnTo>
                          <a:pt x="398" y="423"/>
                        </a:lnTo>
                        <a:lnTo>
                          <a:pt x="440" y="435"/>
                        </a:lnTo>
                        <a:lnTo>
                          <a:pt x="464" y="419"/>
                        </a:lnTo>
                        <a:lnTo>
                          <a:pt x="456" y="404"/>
                        </a:lnTo>
                        <a:lnTo>
                          <a:pt x="464" y="368"/>
                        </a:lnTo>
                        <a:lnTo>
                          <a:pt x="461" y="315"/>
                        </a:lnTo>
                        <a:lnTo>
                          <a:pt x="446" y="308"/>
                        </a:lnTo>
                        <a:lnTo>
                          <a:pt x="433" y="274"/>
                        </a:lnTo>
                        <a:lnTo>
                          <a:pt x="433" y="243"/>
                        </a:lnTo>
                        <a:lnTo>
                          <a:pt x="427" y="238"/>
                        </a:lnTo>
                        <a:lnTo>
                          <a:pt x="416" y="243"/>
                        </a:lnTo>
                        <a:lnTo>
                          <a:pt x="409" y="236"/>
                        </a:lnTo>
                        <a:lnTo>
                          <a:pt x="413" y="187"/>
                        </a:lnTo>
                        <a:lnTo>
                          <a:pt x="433" y="172"/>
                        </a:lnTo>
                        <a:lnTo>
                          <a:pt x="446" y="146"/>
                        </a:lnTo>
                        <a:lnTo>
                          <a:pt x="444" y="119"/>
                        </a:lnTo>
                        <a:lnTo>
                          <a:pt x="418" y="69"/>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湖 南</a:t>
                    </a:r>
                  </a:p>
                </p:txBody>
              </p:sp>
              <p:sp>
                <p:nvSpPr>
                  <p:cNvPr id="34" name="Freeform 14"/>
                  <p:cNvSpPr/>
                  <p:nvPr/>
                </p:nvSpPr>
                <p:spPr bwMode="auto">
                  <a:xfrm>
                    <a:off x="2029" y="1144"/>
                    <a:ext cx="190" cy="198"/>
                  </a:xfrm>
                  <a:custGeom>
                    <a:avLst/>
                    <a:gdLst>
                      <a:gd name="T0" fmla="*/ 1 w 327"/>
                      <a:gd name="T1" fmla="*/ 1 h 381"/>
                      <a:gd name="T2" fmla="*/ 1 w 327"/>
                      <a:gd name="T3" fmla="*/ 1 h 381"/>
                      <a:gd name="T4" fmla="*/ 1 w 327"/>
                      <a:gd name="T5" fmla="*/ 1 h 381"/>
                      <a:gd name="T6" fmla="*/ 1 w 327"/>
                      <a:gd name="T7" fmla="*/ 1 h 381"/>
                      <a:gd name="T8" fmla="*/ 1 w 327"/>
                      <a:gd name="T9" fmla="*/ 1 h 381"/>
                      <a:gd name="T10" fmla="*/ 1 w 327"/>
                      <a:gd name="T11" fmla="*/ 1 h 381"/>
                      <a:gd name="T12" fmla="*/ 1 w 327"/>
                      <a:gd name="T13" fmla="*/ 1 h 381"/>
                      <a:gd name="T14" fmla="*/ 1 w 327"/>
                      <a:gd name="T15" fmla="*/ 1 h 381"/>
                      <a:gd name="T16" fmla="*/ 1 w 327"/>
                      <a:gd name="T17" fmla="*/ 1 h 381"/>
                      <a:gd name="T18" fmla="*/ 0 w 327"/>
                      <a:gd name="T19" fmla="*/ 1 h 381"/>
                      <a:gd name="T20" fmla="*/ 1 w 327"/>
                      <a:gd name="T21" fmla="*/ 1 h 381"/>
                      <a:gd name="T22" fmla="*/ 1 w 327"/>
                      <a:gd name="T23" fmla="*/ 1 h 381"/>
                      <a:gd name="T24" fmla="*/ 1 w 327"/>
                      <a:gd name="T25" fmla="*/ 1 h 381"/>
                      <a:gd name="T26" fmla="*/ 1 w 327"/>
                      <a:gd name="T27" fmla="*/ 1 h 381"/>
                      <a:gd name="T28" fmla="*/ 1 w 327"/>
                      <a:gd name="T29" fmla="*/ 1 h 381"/>
                      <a:gd name="T30" fmla="*/ 1 w 327"/>
                      <a:gd name="T31" fmla="*/ 1 h 381"/>
                      <a:gd name="T32" fmla="*/ 1 w 327"/>
                      <a:gd name="T33" fmla="*/ 1 h 381"/>
                      <a:gd name="T34" fmla="*/ 1 w 327"/>
                      <a:gd name="T35" fmla="*/ 1 h 381"/>
                      <a:gd name="T36" fmla="*/ 1 w 327"/>
                      <a:gd name="T37" fmla="*/ 1 h 381"/>
                      <a:gd name="T38" fmla="*/ 1 w 327"/>
                      <a:gd name="T39" fmla="*/ 1 h 381"/>
                      <a:gd name="T40" fmla="*/ 1 w 327"/>
                      <a:gd name="T41" fmla="*/ 1 h 381"/>
                      <a:gd name="T42" fmla="*/ 1 w 327"/>
                      <a:gd name="T43" fmla="*/ 1 h 381"/>
                      <a:gd name="T44" fmla="*/ 1 w 327"/>
                      <a:gd name="T45" fmla="*/ 1 h 381"/>
                      <a:gd name="T46" fmla="*/ 1 w 327"/>
                      <a:gd name="T47" fmla="*/ 0 h 381"/>
                      <a:gd name="T48" fmla="*/ 1 w 327"/>
                      <a:gd name="T49" fmla="*/ 1 h 381"/>
                      <a:gd name="T50" fmla="*/ 1 w 327"/>
                      <a:gd name="T51" fmla="*/ 1 h 381"/>
                      <a:gd name="T52" fmla="*/ 1 w 327"/>
                      <a:gd name="T53" fmla="*/ 1 h 381"/>
                      <a:gd name="T54" fmla="*/ 1 w 327"/>
                      <a:gd name="T55" fmla="*/ 1 h 381"/>
                      <a:gd name="T56" fmla="*/ 1 w 327"/>
                      <a:gd name="T57" fmla="*/ 1 h 381"/>
                      <a:gd name="T58" fmla="*/ 1 w 327"/>
                      <a:gd name="T59" fmla="*/ 1 h 381"/>
                      <a:gd name="T60" fmla="*/ 1 w 327"/>
                      <a:gd name="T61" fmla="*/ 1 h 381"/>
                      <a:gd name="T62" fmla="*/ 1 w 327"/>
                      <a:gd name="T63" fmla="*/ 1 h 381"/>
                      <a:gd name="T64" fmla="*/ 1 w 327"/>
                      <a:gd name="T65" fmla="*/ 1 h 381"/>
                      <a:gd name="T66" fmla="*/ 1 w 327"/>
                      <a:gd name="T67" fmla="*/ 1 h 381"/>
                      <a:gd name="T68" fmla="*/ 1 w 327"/>
                      <a:gd name="T69" fmla="*/ 1 h 381"/>
                      <a:gd name="T70" fmla="*/ 1 w 327"/>
                      <a:gd name="T71" fmla="*/ 1 h 381"/>
                      <a:gd name="T72" fmla="*/ 1 w 327"/>
                      <a:gd name="T73" fmla="*/ 1 h 381"/>
                      <a:gd name="T74" fmla="*/ 1 w 327"/>
                      <a:gd name="T75" fmla="*/ 1 h 381"/>
                      <a:gd name="T76" fmla="*/ 1 w 327"/>
                      <a:gd name="T77" fmla="*/ 1 h 381"/>
                      <a:gd name="T78" fmla="*/ 1 w 327"/>
                      <a:gd name="T79" fmla="*/ 1 h 381"/>
                      <a:gd name="T80" fmla="*/ 1 w 327"/>
                      <a:gd name="T81" fmla="*/ 1 h 381"/>
                      <a:gd name="T82" fmla="*/ 1 w 327"/>
                      <a:gd name="T83" fmla="*/ 1 h 381"/>
                      <a:gd name="T84" fmla="*/ 1 w 327"/>
                      <a:gd name="T85" fmla="*/ 1 h 3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7"/>
                      <a:gd name="T130" fmla="*/ 0 h 381"/>
                      <a:gd name="T131" fmla="*/ 327 w 327"/>
                      <a:gd name="T132" fmla="*/ 381 h 3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7" h="381">
                        <a:moveTo>
                          <a:pt x="236" y="361"/>
                        </a:moveTo>
                        <a:lnTo>
                          <a:pt x="186" y="380"/>
                        </a:lnTo>
                        <a:lnTo>
                          <a:pt x="157" y="351"/>
                        </a:lnTo>
                        <a:lnTo>
                          <a:pt x="139" y="375"/>
                        </a:lnTo>
                        <a:lnTo>
                          <a:pt x="107" y="375"/>
                        </a:lnTo>
                        <a:lnTo>
                          <a:pt x="93" y="348"/>
                        </a:lnTo>
                        <a:lnTo>
                          <a:pt x="78" y="308"/>
                        </a:lnTo>
                        <a:lnTo>
                          <a:pt x="50" y="305"/>
                        </a:lnTo>
                        <a:lnTo>
                          <a:pt x="19" y="247"/>
                        </a:lnTo>
                        <a:lnTo>
                          <a:pt x="0" y="218"/>
                        </a:lnTo>
                        <a:lnTo>
                          <a:pt x="14" y="204"/>
                        </a:lnTo>
                        <a:lnTo>
                          <a:pt x="19" y="199"/>
                        </a:lnTo>
                        <a:lnTo>
                          <a:pt x="52" y="152"/>
                        </a:lnTo>
                        <a:lnTo>
                          <a:pt x="50" y="115"/>
                        </a:lnTo>
                        <a:lnTo>
                          <a:pt x="60" y="99"/>
                        </a:lnTo>
                        <a:lnTo>
                          <a:pt x="86" y="95"/>
                        </a:lnTo>
                        <a:lnTo>
                          <a:pt x="93" y="84"/>
                        </a:lnTo>
                        <a:lnTo>
                          <a:pt x="84" y="66"/>
                        </a:lnTo>
                        <a:lnTo>
                          <a:pt x="98" y="48"/>
                        </a:lnTo>
                        <a:lnTo>
                          <a:pt x="98" y="13"/>
                        </a:lnTo>
                        <a:lnTo>
                          <a:pt x="115" y="4"/>
                        </a:lnTo>
                        <a:lnTo>
                          <a:pt x="146" y="21"/>
                        </a:lnTo>
                        <a:lnTo>
                          <a:pt x="184" y="28"/>
                        </a:lnTo>
                        <a:lnTo>
                          <a:pt x="210" y="0"/>
                        </a:lnTo>
                        <a:lnTo>
                          <a:pt x="240" y="24"/>
                        </a:lnTo>
                        <a:lnTo>
                          <a:pt x="227" y="35"/>
                        </a:lnTo>
                        <a:lnTo>
                          <a:pt x="210" y="59"/>
                        </a:lnTo>
                        <a:lnTo>
                          <a:pt x="186" y="66"/>
                        </a:lnTo>
                        <a:lnTo>
                          <a:pt x="177" y="72"/>
                        </a:lnTo>
                        <a:lnTo>
                          <a:pt x="201" y="86"/>
                        </a:lnTo>
                        <a:lnTo>
                          <a:pt x="244" y="66"/>
                        </a:lnTo>
                        <a:lnTo>
                          <a:pt x="317" y="97"/>
                        </a:lnTo>
                        <a:lnTo>
                          <a:pt x="326" y="158"/>
                        </a:lnTo>
                        <a:lnTo>
                          <a:pt x="295" y="158"/>
                        </a:lnTo>
                        <a:lnTo>
                          <a:pt x="292" y="177"/>
                        </a:lnTo>
                        <a:lnTo>
                          <a:pt x="308" y="202"/>
                        </a:lnTo>
                        <a:lnTo>
                          <a:pt x="295" y="218"/>
                        </a:lnTo>
                        <a:lnTo>
                          <a:pt x="311" y="242"/>
                        </a:lnTo>
                        <a:lnTo>
                          <a:pt x="287" y="271"/>
                        </a:lnTo>
                        <a:lnTo>
                          <a:pt x="275" y="257"/>
                        </a:lnTo>
                        <a:lnTo>
                          <a:pt x="240" y="348"/>
                        </a:lnTo>
                        <a:lnTo>
                          <a:pt x="236" y="361"/>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r>
                      <a:rPr lang="zh-CN" altLang="en-US" sz="800">
                        <a:solidFill>
                          <a:srgbClr val="FF0000"/>
                        </a:solidFill>
                        <a:latin typeface="汉仪中圆简" pitchFamily="1" charset="-122"/>
                        <a:ea typeface="汉仪中圆简" pitchFamily="1" charset="-122"/>
                        <a:sym typeface="汉仪中圆简" pitchFamily="1" charset="-122"/>
                      </a:rPr>
                      <a:t>  </a:t>
                    </a:r>
                    <a:r>
                      <a:rPr lang="zh-CN" altLang="en-US" sz="900" b="1">
                        <a:solidFill>
                          <a:srgbClr val="FF0000"/>
                        </a:solidFill>
                        <a:latin typeface="汉仪中圆简" pitchFamily="1" charset="-122"/>
                        <a:ea typeface="汉仪中圆简" pitchFamily="1" charset="-122"/>
                        <a:sym typeface="汉仪中圆简" pitchFamily="1" charset="-122"/>
                      </a:rPr>
                      <a:t>  </a:t>
                    </a:r>
                  </a:p>
                </p:txBody>
              </p:sp>
              <p:sp>
                <p:nvSpPr>
                  <p:cNvPr id="35" name="Freeform 15"/>
                  <p:cNvSpPr/>
                  <p:nvPr/>
                </p:nvSpPr>
                <p:spPr bwMode="auto">
                  <a:xfrm>
                    <a:off x="1849" y="1000"/>
                    <a:ext cx="238" cy="251"/>
                  </a:xfrm>
                  <a:custGeom>
                    <a:avLst/>
                    <a:gdLst>
                      <a:gd name="T0" fmla="*/ 1 w 406"/>
                      <a:gd name="T1" fmla="*/ 0 h 488"/>
                      <a:gd name="T2" fmla="*/ 1 w 406"/>
                      <a:gd name="T3" fmla="*/ 1 h 488"/>
                      <a:gd name="T4" fmla="*/ 1 w 406"/>
                      <a:gd name="T5" fmla="*/ 1 h 488"/>
                      <a:gd name="T6" fmla="*/ 1 w 406"/>
                      <a:gd name="T7" fmla="*/ 1 h 488"/>
                      <a:gd name="T8" fmla="*/ 1 w 406"/>
                      <a:gd name="T9" fmla="*/ 1 h 488"/>
                      <a:gd name="T10" fmla="*/ 1 w 406"/>
                      <a:gd name="T11" fmla="*/ 1 h 488"/>
                      <a:gd name="T12" fmla="*/ 2 w 406"/>
                      <a:gd name="T13" fmla="*/ 1 h 488"/>
                      <a:gd name="T14" fmla="*/ 2 w 406"/>
                      <a:gd name="T15" fmla="*/ 1 h 488"/>
                      <a:gd name="T16" fmla="*/ 1 w 406"/>
                      <a:gd name="T17" fmla="*/ 1 h 488"/>
                      <a:gd name="T18" fmla="*/ 1 w 406"/>
                      <a:gd name="T19" fmla="*/ 1 h 488"/>
                      <a:gd name="T20" fmla="*/ 2 w 406"/>
                      <a:gd name="T21" fmla="*/ 1 h 488"/>
                      <a:gd name="T22" fmla="*/ 2 w 406"/>
                      <a:gd name="T23" fmla="*/ 1 h 488"/>
                      <a:gd name="T24" fmla="*/ 2 w 406"/>
                      <a:gd name="T25" fmla="*/ 1 h 488"/>
                      <a:gd name="T26" fmla="*/ 2 w 406"/>
                      <a:gd name="T27" fmla="*/ 1 h 488"/>
                      <a:gd name="T28" fmla="*/ 2 w 406"/>
                      <a:gd name="T29" fmla="*/ 1 h 488"/>
                      <a:gd name="T30" fmla="*/ 2 w 406"/>
                      <a:gd name="T31" fmla="*/ 1 h 488"/>
                      <a:gd name="T32" fmla="*/ 1 w 406"/>
                      <a:gd name="T33" fmla="*/ 1 h 488"/>
                      <a:gd name="T34" fmla="*/ 1 w 406"/>
                      <a:gd name="T35" fmla="*/ 1 h 488"/>
                      <a:gd name="T36" fmla="*/ 1 w 406"/>
                      <a:gd name="T37" fmla="*/ 1 h 488"/>
                      <a:gd name="T38" fmla="*/ 1 w 406"/>
                      <a:gd name="T39" fmla="*/ 1 h 488"/>
                      <a:gd name="T40" fmla="*/ 1 w 406"/>
                      <a:gd name="T41" fmla="*/ 1 h 488"/>
                      <a:gd name="T42" fmla="*/ 1 w 406"/>
                      <a:gd name="T43" fmla="*/ 1 h 488"/>
                      <a:gd name="T44" fmla="*/ 1 w 406"/>
                      <a:gd name="T45" fmla="*/ 1 h 488"/>
                      <a:gd name="T46" fmla="*/ 1 w 406"/>
                      <a:gd name="T47" fmla="*/ 1 h 488"/>
                      <a:gd name="T48" fmla="*/ 1 w 406"/>
                      <a:gd name="T49" fmla="*/ 1 h 488"/>
                      <a:gd name="T50" fmla="*/ 1 w 406"/>
                      <a:gd name="T51" fmla="*/ 1 h 488"/>
                      <a:gd name="T52" fmla="*/ 1 w 406"/>
                      <a:gd name="T53" fmla="*/ 1 h 488"/>
                      <a:gd name="T54" fmla="*/ 1 w 406"/>
                      <a:gd name="T55" fmla="*/ 1 h 488"/>
                      <a:gd name="T56" fmla="*/ 1 w 406"/>
                      <a:gd name="T57" fmla="*/ 1 h 488"/>
                      <a:gd name="T58" fmla="*/ 1 w 406"/>
                      <a:gd name="T59" fmla="*/ 1 h 488"/>
                      <a:gd name="T60" fmla="*/ 1 w 406"/>
                      <a:gd name="T61" fmla="*/ 1 h 488"/>
                      <a:gd name="T62" fmla="*/ 1 w 406"/>
                      <a:gd name="T63" fmla="*/ 1 h 488"/>
                      <a:gd name="T64" fmla="*/ 1 w 406"/>
                      <a:gd name="T65" fmla="*/ 1 h 488"/>
                      <a:gd name="T66" fmla="*/ 1 w 406"/>
                      <a:gd name="T67" fmla="*/ 1 h 4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6"/>
                      <a:gd name="T103" fmla="*/ 0 h 488"/>
                      <a:gd name="T104" fmla="*/ 406 w 406"/>
                      <a:gd name="T105" fmla="*/ 488 h 4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6" h="488">
                        <a:moveTo>
                          <a:pt x="80" y="4"/>
                        </a:moveTo>
                        <a:lnTo>
                          <a:pt x="96" y="0"/>
                        </a:lnTo>
                        <a:lnTo>
                          <a:pt x="144" y="19"/>
                        </a:lnTo>
                        <a:lnTo>
                          <a:pt x="165" y="41"/>
                        </a:lnTo>
                        <a:lnTo>
                          <a:pt x="205" y="52"/>
                        </a:lnTo>
                        <a:lnTo>
                          <a:pt x="220" y="66"/>
                        </a:lnTo>
                        <a:lnTo>
                          <a:pt x="242" y="62"/>
                        </a:lnTo>
                        <a:lnTo>
                          <a:pt x="247" y="70"/>
                        </a:lnTo>
                        <a:lnTo>
                          <a:pt x="240" y="117"/>
                        </a:lnTo>
                        <a:lnTo>
                          <a:pt x="261" y="130"/>
                        </a:lnTo>
                        <a:lnTo>
                          <a:pt x="271" y="147"/>
                        </a:lnTo>
                        <a:lnTo>
                          <a:pt x="304" y="154"/>
                        </a:lnTo>
                        <a:lnTo>
                          <a:pt x="316" y="132"/>
                        </a:lnTo>
                        <a:lnTo>
                          <a:pt x="337" y="134"/>
                        </a:lnTo>
                        <a:lnTo>
                          <a:pt x="350" y="151"/>
                        </a:lnTo>
                        <a:lnTo>
                          <a:pt x="347" y="168"/>
                        </a:lnTo>
                        <a:lnTo>
                          <a:pt x="308" y="172"/>
                        </a:lnTo>
                        <a:lnTo>
                          <a:pt x="308" y="189"/>
                        </a:lnTo>
                        <a:lnTo>
                          <a:pt x="308" y="202"/>
                        </a:lnTo>
                        <a:lnTo>
                          <a:pt x="292" y="221"/>
                        </a:lnTo>
                        <a:lnTo>
                          <a:pt x="304" y="240"/>
                        </a:lnTo>
                        <a:lnTo>
                          <a:pt x="337" y="262"/>
                        </a:lnTo>
                        <a:lnTo>
                          <a:pt x="338" y="288"/>
                        </a:lnTo>
                        <a:lnTo>
                          <a:pt x="405" y="295"/>
                        </a:lnTo>
                        <a:lnTo>
                          <a:pt x="405" y="330"/>
                        </a:lnTo>
                        <a:lnTo>
                          <a:pt x="391" y="348"/>
                        </a:lnTo>
                        <a:lnTo>
                          <a:pt x="400" y="366"/>
                        </a:lnTo>
                        <a:lnTo>
                          <a:pt x="393" y="377"/>
                        </a:lnTo>
                        <a:lnTo>
                          <a:pt x="367" y="381"/>
                        </a:lnTo>
                        <a:lnTo>
                          <a:pt x="356" y="397"/>
                        </a:lnTo>
                        <a:lnTo>
                          <a:pt x="359" y="434"/>
                        </a:lnTo>
                        <a:lnTo>
                          <a:pt x="326" y="481"/>
                        </a:lnTo>
                        <a:lnTo>
                          <a:pt x="321" y="487"/>
                        </a:lnTo>
                        <a:lnTo>
                          <a:pt x="302" y="469"/>
                        </a:lnTo>
                        <a:lnTo>
                          <a:pt x="256" y="469"/>
                        </a:lnTo>
                        <a:lnTo>
                          <a:pt x="235" y="447"/>
                        </a:lnTo>
                        <a:lnTo>
                          <a:pt x="199" y="484"/>
                        </a:lnTo>
                        <a:lnTo>
                          <a:pt x="185" y="478"/>
                        </a:lnTo>
                        <a:lnTo>
                          <a:pt x="201" y="450"/>
                        </a:lnTo>
                        <a:lnTo>
                          <a:pt x="199" y="440"/>
                        </a:lnTo>
                        <a:lnTo>
                          <a:pt x="185" y="436"/>
                        </a:lnTo>
                        <a:lnTo>
                          <a:pt x="141" y="460"/>
                        </a:lnTo>
                        <a:lnTo>
                          <a:pt x="100" y="381"/>
                        </a:lnTo>
                        <a:lnTo>
                          <a:pt x="113" y="356"/>
                        </a:lnTo>
                        <a:lnTo>
                          <a:pt x="108" y="348"/>
                        </a:lnTo>
                        <a:lnTo>
                          <a:pt x="86" y="341"/>
                        </a:lnTo>
                        <a:lnTo>
                          <a:pt x="50" y="320"/>
                        </a:lnTo>
                        <a:lnTo>
                          <a:pt x="65" y="288"/>
                        </a:lnTo>
                        <a:lnTo>
                          <a:pt x="86" y="277"/>
                        </a:lnTo>
                        <a:lnTo>
                          <a:pt x="91" y="253"/>
                        </a:lnTo>
                        <a:lnTo>
                          <a:pt x="82" y="209"/>
                        </a:lnTo>
                        <a:lnTo>
                          <a:pt x="77" y="204"/>
                        </a:lnTo>
                        <a:lnTo>
                          <a:pt x="56" y="226"/>
                        </a:lnTo>
                        <a:lnTo>
                          <a:pt x="24" y="200"/>
                        </a:lnTo>
                        <a:lnTo>
                          <a:pt x="0" y="170"/>
                        </a:lnTo>
                        <a:lnTo>
                          <a:pt x="24" y="151"/>
                        </a:lnTo>
                        <a:lnTo>
                          <a:pt x="29" y="120"/>
                        </a:lnTo>
                        <a:lnTo>
                          <a:pt x="45" y="110"/>
                        </a:lnTo>
                        <a:lnTo>
                          <a:pt x="43" y="67"/>
                        </a:lnTo>
                        <a:lnTo>
                          <a:pt x="53" y="59"/>
                        </a:lnTo>
                        <a:lnTo>
                          <a:pt x="74" y="72"/>
                        </a:lnTo>
                        <a:lnTo>
                          <a:pt x="86" y="90"/>
                        </a:lnTo>
                        <a:lnTo>
                          <a:pt x="113" y="72"/>
                        </a:lnTo>
                        <a:lnTo>
                          <a:pt x="122" y="62"/>
                        </a:lnTo>
                        <a:lnTo>
                          <a:pt x="117" y="41"/>
                        </a:lnTo>
                        <a:lnTo>
                          <a:pt x="86" y="24"/>
                        </a:lnTo>
                        <a:lnTo>
                          <a:pt x="80" y="4"/>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a:solidFill>
                          <a:srgbClr val="000000"/>
                        </a:solidFill>
                        <a:latin typeface="汉仪中圆简" pitchFamily="1" charset="-122"/>
                        <a:ea typeface="汉仪中圆简" pitchFamily="1" charset="-122"/>
                        <a:sym typeface="汉仪中圆简" pitchFamily="1" charset="-122"/>
                      </a:rPr>
                      <a:t>  </a:t>
                    </a:r>
                    <a:endParaRPr lang="zh-CN" altLang="en-US" sz="900" b="1">
                      <a:latin typeface="汉仪中圆简" pitchFamily="1" charset="-122"/>
                      <a:ea typeface="汉仪中圆简" pitchFamily="1" charset="-122"/>
                      <a:sym typeface="汉仪中圆简" pitchFamily="1" charset="-122"/>
                    </a:endParaRPr>
                  </a:p>
                </p:txBody>
              </p:sp>
              <p:sp>
                <p:nvSpPr>
                  <p:cNvPr id="2091" name="Freeform 16"/>
                  <p:cNvSpPr/>
                  <p:nvPr/>
                </p:nvSpPr>
                <p:spPr bwMode="auto">
                  <a:xfrm>
                    <a:off x="2153" y="1119"/>
                    <a:ext cx="42" cy="39"/>
                  </a:xfrm>
                  <a:custGeom>
                    <a:avLst/>
                    <a:gdLst>
                      <a:gd name="T0" fmla="*/ 1 w 73"/>
                      <a:gd name="T1" fmla="*/ 1 h 76"/>
                      <a:gd name="T2" fmla="*/ 0 w 73"/>
                      <a:gd name="T3" fmla="*/ 1 h 76"/>
                      <a:gd name="T4" fmla="*/ 1 w 73"/>
                      <a:gd name="T5" fmla="*/ 1 h 76"/>
                      <a:gd name="T6" fmla="*/ 1 w 73"/>
                      <a:gd name="T7" fmla="*/ 0 h 76"/>
                      <a:gd name="T8" fmla="*/ 1 w 73"/>
                      <a:gd name="T9" fmla="*/ 1 h 76"/>
                      <a:gd name="T10" fmla="*/ 1 w 73"/>
                      <a:gd name="T11" fmla="*/ 1 h 76"/>
                      <a:gd name="T12" fmla="*/ 1 w 73"/>
                      <a:gd name="T13" fmla="*/ 1 h 76"/>
                      <a:gd name="T14" fmla="*/ 1 w 73"/>
                      <a:gd name="T15" fmla="*/ 1 h 76"/>
                      <a:gd name="T16" fmla="*/ 1 w 73"/>
                      <a:gd name="T17" fmla="*/ 1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76"/>
                      <a:gd name="T29" fmla="*/ 73 w 73"/>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76">
                        <a:moveTo>
                          <a:pt x="29" y="75"/>
                        </a:moveTo>
                        <a:lnTo>
                          <a:pt x="0" y="50"/>
                        </a:lnTo>
                        <a:lnTo>
                          <a:pt x="12" y="33"/>
                        </a:lnTo>
                        <a:lnTo>
                          <a:pt x="24" y="0"/>
                        </a:lnTo>
                        <a:lnTo>
                          <a:pt x="56" y="13"/>
                        </a:lnTo>
                        <a:lnTo>
                          <a:pt x="72" y="35"/>
                        </a:lnTo>
                        <a:lnTo>
                          <a:pt x="60" y="50"/>
                        </a:lnTo>
                        <a:lnTo>
                          <a:pt x="29" y="75"/>
                        </a:lnTo>
                      </a:path>
                    </a:pathLst>
                  </a:custGeom>
                  <a:solidFill>
                    <a:schemeClr val="folHlink"/>
                  </a:solidFill>
                  <a:ln w="12700">
                    <a:solidFill>
                      <a:schemeClr val="bg1"/>
                    </a:solidFill>
                    <a:miter lim="800000"/>
                  </a:ln>
                </p:spPr>
                <p:txBody>
                  <a:bodyPr lIns="90170" tIns="46990" rIns="90170" bIns="46990"/>
                  <a:lstStyle/>
                  <a:p>
                    <a:r>
                      <a:rPr lang="zh-CN" altLang="en-US" sz="800" b="1">
                        <a:solidFill>
                          <a:srgbClr val="000000"/>
                        </a:solidFill>
                        <a:latin typeface="汉仪中圆简"/>
                        <a:ea typeface="汉仪中圆简"/>
                        <a:cs typeface="汉仪中圆简"/>
                        <a:sym typeface="汉仪中圆简"/>
                      </a:rPr>
                      <a:t>上海</a:t>
                    </a:r>
                  </a:p>
                </p:txBody>
              </p:sp>
              <p:sp>
                <p:nvSpPr>
                  <p:cNvPr id="37" name="Freeform 17"/>
                  <p:cNvSpPr/>
                  <p:nvPr/>
                </p:nvSpPr>
                <p:spPr bwMode="auto">
                  <a:xfrm>
                    <a:off x="1905" y="964"/>
                    <a:ext cx="282" cy="196"/>
                  </a:xfrm>
                  <a:custGeom>
                    <a:avLst/>
                    <a:gdLst>
                      <a:gd name="T0" fmla="*/ 2 w 478"/>
                      <a:gd name="T1" fmla="*/ 1 h 385"/>
                      <a:gd name="T2" fmla="*/ 2 w 478"/>
                      <a:gd name="T3" fmla="*/ 1 h 385"/>
                      <a:gd name="T4" fmla="*/ 2 w 478"/>
                      <a:gd name="T5" fmla="*/ 1 h 385"/>
                      <a:gd name="T6" fmla="*/ 2 w 478"/>
                      <a:gd name="T7" fmla="*/ 1 h 385"/>
                      <a:gd name="T8" fmla="*/ 2 w 478"/>
                      <a:gd name="T9" fmla="*/ 1 h 385"/>
                      <a:gd name="T10" fmla="*/ 2 w 478"/>
                      <a:gd name="T11" fmla="*/ 1 h 385"/>
                      <a:gd name="T12" fmla="*/ 2 w 478"/>
                      <a:gd name="T13" fmla="*/ 1 h 385"/>
                      <a:gd name="T14" fmla="*/ 1 w 478"/>
                      <a:gd name="T15" fmla="*/ 1 h 385"/>
                      <a:gd name="T16" fmla="*/ 1 w 478"/>
                      <a:gd name="T17" fmla="*/ 1 h 385"/>
                      <a:gd name="T18" fmla="*/ 1 w 478"/>
                      <a:gd name="T19" fmla="*/ 1 h 385"/>
                      <a:gd name="T20" fmla="*/ 1 w 478"/>
                      <a:gd name="T21" fmla="*/ 1 h 385"/>
                      <a:gd name="T22" fmla="*/ 1 w 478"/>
                      <a:gd name="T23" fmla="*/ 1 h 385"/>
                      <a:gd name="T24" fmla="*/ 1 w 478"/>
                      <a:gd name="T25" fmla="*/ 1 h 385"/>
                      <a:gd name="T26" fmla="*/ 1 w 478"/>
                      <a:gd name="T27" fmla="*/ 1 h 385"/>
                      <a:gd name="T28" fmla="*/ 1 w 478"/>
                      <a:gd name="T29" fmla="*/ 1 h 385"/>
                      <a:gd name="T30" fmla="*/ 1 w 478"/>
                      <a:gd name="T31" fmla="*/ 1 h 385"/>
                      <a:gd name="T32" fmla="*/ 1 w 478"/>
                      <a:gd name="T33" fmla="*/ 1 h 385"/>
                      <a:gd name="T34" fmla="*/ 1 w 478"/>
                      <a:gd name="T35" fmla="*/ 1 h 385"/>
                      <a:gd name="T36" fmla="*/ 1 w 478"/>
                      <a:gd name="T37" fmla="*/ 1 h 385"/>
                      <a:gd name="T38" fmla="*/ 1 w 478"/>
                      <a:gd name="T39" fmla="*/ 1 h 385"/>
                      <a:gd name="T40" fmla="*/ 1 w 478"/>
                      <a:gd name="T41" fmla="*/ 1 h 385"/>
                      <a:gd name="T42" fmla="*/ 1 w 478"/>
                      <a:gd name="T43" fmla="*/ 1 h 385"/>
                      <a:gd name="T44" fmla="*/ 1 w 478"/>
                      <a:gd name="T45" fmla="*/ 1 h 385"/>
                      <a:gd name="T46" fmla="*/ 1 w 478"/>
                      <a:gd name="T47" fmla="*/ 1 h 385"/>
                      <a:gd name="T48" fmla="*/ 1 w 478"/>
                      <a:gd name="T49" fmla="*/ 1 h 385"/>
                      <a:gd name="T50" fmla="*/ 1 w 478"/>
                      <a:gd name="T51" fmla="*/ 1 h 385"/>
                      <a:gd name="T52" fmla="*/ 1 w 478"/>
                      <a:gd name="T53" fmla="*/ 1 h 385"/>
                      <a:gd name="T54" fmla="*/ 1 w 478"/>
                      <a:gd name="T55" fmla="*/ 1 h 385"/>
                      <a:gd name="T56" fmla="*/ 0 w 478"/>
                      <a:gd name="T57" fmla="*/ 1 h 385"/>
                      <a:gd name="T58" fmla="*/ 1 w 478"/>
                      <a:gd name="T59" fmla="*/ 1 h 385"/>
                      <a:gd name="T60" fmla="*/ 1 w 478"/>
                      <a:gd name="T61" fmla="*/ 1 h 385"/>
                      <a:gd name="T62" fmla="*/ 1 w 478"/>
                      <a:gd name="T63" fmla="*/ 1 h 385"/>
                      <a:gd name="T64" fmla="*/ 1 w 478"/>
                      <a:gd name="T65" fmla="*/ 1 h 385"/>
                      <a:gd name="T66" fmla="*/ 1 w 478"/>
                      <a:gd name="T67" fmla="*/ 1 h 385"/>
                      <a:gd name="T68" fmla="*/ 1 w 478"/>
                      <a:gd name="T69" fmla="*/ 1 h 385"/>
                      <a:gd name="T70" fmla="*/ 1 w 478"/>
                      <a:gd name="T71" fmla="*/ 1 h 385"/>
                      <a:gd name="T72" fmla="*/ 1 w 478"/>
                      <a:gd name="T73" fmla="*/ 1 h 385"/>
                      <a:gd name="T74" fmla="*/ 1 w 478"/>
                      <a:gd name="T75" fmla="*/ 1 h 385"/>
                      <a:gd name="T76" fmla="*/ 1 w 478"/>
                      <a:gd name="T77" fmla="*/ 1 h 385"/>
                      <a:gd name="T78" fmla="*/ 1 w 478"/>
                      <a:gd name="T79" fmla="*/ 1 h 385"/>
                      <a:gd name="T80" fmla="*/ 1 w 478"/>
                      <a:gd name="T81" fmla="*/ 0 h 385"/>
                      <a:gd name="T82" fmla="*/ 1 w 478"/>
                      <a:gd name="T83" fmla="*/ 1 h 385"/>
                      <a:gd name="T84" fmla="*/ 2 w 478"/>
                      <a:gd name="T85" fmla="*/ 1 h 385"/>
                      <a:gd name="T86" fmla="*/ 2 w 478"/>
                      <a:gd name="T87" fmla="*/ 1 h 385"/>
                      <a:gd name="T88" fmla="*/ 2 w 478"/>
                      <a:gd name="T89" fmla="*/ 1 h 385"/>
                      <a:gd name="T90" fmla="*/ 2 w 478"/>
                      <a:gd name="T91" fmla="*/ 1 h 385"/>
                      <a:gd name="T92" fmla="*/ 2 w 478"/>
                      <a:gd name="T93" fmla="*/ 1 h 385"/>
                      <a:gd name="T94" fmla="*/ 2 w 478"/>
                      <a:gd name="T95" fmla="*/ 1 h 385"/>
                      <a:gd name="T96" fmla="*/ 2 w 478"/>
                      <a:gd name="T97" fmla="*/ 1 h 385"/>
                      <a:gd name="T98" fmla="*/ 2 w 478"/>
                      <a:gd name="T99" fmla="*/ 1 h 385"/>
                      <a:gd name="T100" fmla="*/ 2 w 478"/>
                      <a:gd name="T101" fmla="*/ 1 h 385"/>
                      <a:gd name="T102" fmla="*/ 2 w 478"/>
                      <a:gd name="T103" fmla="*/ 1 h 385"/>
                      <a:gd name="T104" fmla="*/ 2 w 478"/>
                      <a:gd name="T105" fmla="*/ 1 h 385"/>
                      <a:gd name="T106" fmla="*/ 2 w 478"/>
                      <a:gd name="T107" fmla="*/ 1 h 385"/>
                      <a:gd name="T108" fmla="*/ 2 w 478"/>
                      <a:gd name="T109" fmla="*/ 1 h 385"/>
                      <a:gd name="T110" fmla="*/ 2 w 478"/>
                      <a:gd name="T111" fmla="*/ 1 h 385"/>
                      <a:gd name="T112" fmla="*/ 2 w 478"/>
                      <a:gd name="T113" fmla="*/ 1 h 385"/>
                      <a:gd name="T114" fmla="*/ 2 w 478"/>
                      <a:gd name="T115" fmla="*/ 1 h 3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85"/>
                      <a:gd name="T176" fmla="*/ 478 w 478"/>
                      <a:gd name="T177" fmla="*/ 385 h 3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85">
                        <a:moveTo>
                          <a:pt x="444" y="304"/>
                        </a:moveTo>
                        <a:lnTo>
                          <a:pt x="433" y="337"/>
                        </a:lnTo>
                        <a:lnTo>
                          <a:pt x="420" y="355"/>
                        </a:lnTo>
                        <a:lnTo>
                          <a:pt x="394" y="384"/>
                        </a:lnTo>
                        <a:lnTo>
                          <a:pt x="356" y="377"/>
                        </a:lnTo>
                        <a:lnTo>
                          <a:pt x="326" y="359"/>
                        </a:lnTo>
                        <a:lnTo>
                          <a:pt x="308" y="369"/>
                        </a:lnTo>
                        <a:lnTo>
                          <a:pt x="242" y="362"/>
                        </a:lnTo>
                        <a:lnTo>
                          <a:pt x="241" y="335"/>
                        </a:lnTo>
                        <a:lnTo>
                          <a:pt x="208" y="313"/>
                        </a:lnTo>
                        <a:lnTo>
                          <a:pt x="196" y="294"/>
                        </a:lnTo>
                        <a:lnTo>
                          <a:pt x="212" y="275"/>
                        </a:lnTo>
                        <a:lnTo>
                          <a:pt x="212" y="262"/>
                        </a:lnTo>
                        <a:lnTo>
                          <a:pt x="212" y="245"/>
                        </a:lnTo>
                        <a:lnTo>
                          <a:pt x="251" y="241"/>
                        </a:lnTo>
                        <a:lnTo>
                          <a:pt x="253" y="224"/>
                        </a:lnTo>
                        <a:lnTo>
                          <a:pt x="241" y="207"/>
                        </a:lnTo>
                        <a:lnTo>
                          <a:pt x="220" y="205"/>
                        </a:lnTo>
                        <a:lnTo>
                          <a:pt x="208" y="227"/>
                        </a:lnTo>
                        <a:lnTo>
                          <a:pt x="175" y="220"/>
                        </a:lnTo>
                        <a:lnTo>
                          <a:pt x="165" y="202"/>
                        </a:lnTo>
                        <a:lnTo>
                          <a:pt x="144" y="190"/>
                        </a:lnTo>
                        <a:lnTo>
                          <a:pt x="150" y="142"/>
                        </a:lnTo>
                        <a:lnTo>
                          <a:pt x="146" y="134"/>
                        </a:lnTo>
                        <a:lnTo>
                          <a:pt x="124" y="139"/>
                        </a:lnTo>
                        <a:lnTo>
                          <a:pt x="109" y="125"/>
                        </a:lnTo>
                        <a:lnTo>
                          <a:pt x="69" y="114"/>
                        </a:lnTo>
                        <a:lnTo>
                          <a:pt x="48" y="92"/>
                        </a:lnTo>
                        <a:lnTo>
                          <a:pt x="0" y="72"/>
                        </a:lnTo>
                        <a:lnTo>
                          <a:pt x="4" y="50"/>
                        </a:lnTo>
                        <a:lnTo>
                          <a:pt x="24" y="41"/>
                        </a:lnTo>
                        <a:lnTo>
                          <a:pt x="59" y="72"/>
                        </a:lnTo>
                        <a:lnTo>
                          <a:pt x="69" y="72"/>
                        </a:lnTo>
                        <a:lnTo>
                          <a:pt x="102" y="68"/>
                        </a:lnTo>
                        <a:lnTo>
                          <a:pt x="122" y="53"/>
                        </a:lnTo>
                        <a:lnTo>
                          <a:pt x="148" y="74"/>
                        </a:lnTo>
                        <a:lnTo>
                          <a:pt x="160" y="55"/>
                        </a:lnTo>
                        <a:lnTo>
                          <a:pt x="162" y="43"/>
                        </a:lnTo>
                        <a:lnTo>
                          <a:pt x="184" y="31"/>
                        </a:lnTo>
                        <a:lnTo>
                          <a:pt x="189" y="4"/>
                        </a:lnTo>
                        <a:lnTo>
                          <a:pt x="212" y="0"/>
                        </a:lnTo>
                        <a:lnTo>
                          <a:pt x="267" y="36"/>
                        </a:lnTo>
                        <a:lnTo>
                          <a:pt x="306" y="53"/>
                        </a:lnTo>
                        <a:lnTo>
                          <a:pt x="383" y="178"/>
                        </a:lnTo>
                        <a:lnTo>
                          <a:pt x="378" y="192"/>
                        </a:lnTo>
                        <a:lnTo>
                          <a:pt x="428" y="216"/>
                        </a:lnTo>
                        <a:lnTo>
                          <a:pt x="442" y="238"/>
                        </a:lnTo>
                        <a:lnTo>
                          <a:pt x="466" y="249"/>
                        </a:lnTo>
                        <a:lnTo>
                          <a:pt x="477" y="270"/>
                        </a:lnTo>
                        <a:lnTo>
                          <a:pt x="462" y="277"/>
                        </a:lnTo>
                        <a:lnTo>
                          <a:pt x="438" y="269"/>
                        </a:lnTo>
                        <a:lnTo>
                          <a:pt x="400" y="269"/>
                        </a:lnTo>
                        <a:lnTo>
                          <a:pt x="368" y="258"/>
                        </a:lnTo>
                        <a:lnTo>
                          <a:pt x="354" y="269"/>
                        </a:lnTo>
                        <a:lnTo>
                          <a:pt x="385" y="277"/>
                        </a:lnTo>
                        <a:lnTo>
                          <a:pt x="416" y="291"/>
                        </a:lnTo>
                        <a:lnTo>
                          <a:pt x="444" y="304"/>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江苏</a:t>
                    </a:r>
                  </a:p>
                </p:txBody>
              </p:sp>
              <p:sp>
                <p:nvSpPr>
                  <p:cNvPr id="38" name="Freeform 20"/>
                  <p:cNvSpPr/>
                  <p:nvPr/>
                </p:nvSpPr>
                <p:spPr bwMode="auto">
                  <a:xfrm>
                    <a:off x="119" y="905"/>
                    <a:ext cx="968" cy="465"/>
                  </a:xfrm>
                  <a:custGeom>
                    <a:avLst/>
                    <a:gdLst>
                      <a:gd name="T0" fmla="*/ 5 w 1652"/>
                      <a:gd name="T1" fmla="*/ 1 h 902"/>
                      <a:gd name="T2" fmla="*/ 5 w 1652"/>
                      <a:gd name="T3" fmla="*/ 1 h 902"/>
                      <a:gd name="T4" fmla="*/ 5 w 1652"/>
                      <a:gd name="T5" fmla="*/ 1 h 902"/>
                      <a:gd name="T6" fmla="*/ 5 w 1652"/>
                      <a:gd name="T7" fmla="*/ 1 h 902"/>
                      <a:gd name="T8" fmla="*/ 6 w 1652"/>
                      <a:gd name="T9" fmla="*/ 1 h 902"/>
                      <a:gd name="T10" fmla="*/ 6 w 1652"/>
                      <a:gd name="T11" fmla="*/ 1 h 902"/>
                      <a:gd name="T12" fmla="*/ 6 w 1652"/>
                      <a:gd name="T13" fmla="*/ 1 h 902"/>
                      <a:gd name="T14" fmla="*/ 6 w 1652"/>
                      <a:gd name="T15" fmla="*/ 1 h 902"/>
                      <a:gd name="T16" fmla="*/ 7 w 1652"/>
                      <a:gd name="T17" fmla="*/ 1 h 902"/>
                      <a:gd name="T18" fmla="*/ 6 w 1652"/>
                      <a:gd name="T19" fmla="*/ 1 h 902"/>
                      <a:gd name="T20" fmla="*/ 7 w 1652"/>
                      <a:gd name="T21" fmla="*/ 1 h 902"/>
                      <a:gd name="T22" fmla="*/ 7 w 1652"/>
                      <a:gd name="T23" fmla="*/ 1 h 902"/>
                      <a:gd name="T24" fmla="*/ 8 w 1652"/>
                      <a:gd name="T25" fmla="*/ 1 h 902"/>
                      <a:gd name="T26" fmla="*/ 8 w 1652"/>
                      <a:gd name="T27" fmla="*/ 1 h 902"/>
                      <a:gd name="T28" fmla="*/ 8 w 1652"/>
                      <a:gd name="T29" fmla="*/ 1 h 902"/>
                      <a:gd name="T30" fmla="*/ 8 w 1652"/>
                      <a:gd name="T31" fmla="*/ 1 h 902"/>
                      <a:gd name="T32" fmla="*/ 8 w 1652"/>
                      <a:gd name="T33" fmla="*/ 1 h 902"/>
                      <a:gd name="T34" fmla="*/ 8 w 1652"/>
                      <a:gd name="T35" fmla="*/ 1 h 902"/>
                      <a:gd name="T36" fmla="*/ 7 w 1652"/>
                      <a:gd name="T37" fmla="*/ 1 h 902"/>
                      <a:gd name="T38" fmla="*/ 7 w 1652"/>
                      <a:gd name="T39" fmla="*/ 1 h 902"/>
                      <a:gd name="T40" fmla="*/ 6 w 1652"/>
                      <a:gd name="T41" fmla="*/ 1 h 902"/>
                      <a:gd name="T42" fmla="*/ 6 w 1652"/>
                      <a:gd name="T43" fmla="*/ 1 h 902"/>
                      <a:gd name="T44" fmla="*/ 5 w 1652"/>
                      <a:gd name="T45" fmla="*/ 1 h 902"/>
                      <a:gd name="T46" fmla="*/ 5 w 1652"/>
                      <a:gd name="T47" fmla="*/ 1 h 902"/>
                      <a:gd name="T48" fmla="*/ 5 w 1652"/>
                      <a:gd name="T49" fmla="*/ 1 h 902"/>
                      <a:gd name="T50" fmla="*/ 5 w 1652"/>
                      <a:gd name="T51" fmla="*/ 1 h 902"/>
                      <a:gd name="T52" fmla="*/ 5 w 1652"/>
                      <a:gd name="T53" fmla="*/ 1 h 902"/>
                      <a:gd name="T54" fmla="*/ 5 w 1652"/>
                      <a:gd name="T55" fmla="*/ 1 h 902"/>
                      <a:gd name="T56" fmla="*/ 4 w 1652"/>
                      <a:gd name="T57" fmla="*/ 0 h 902"/>
                      <a:gd name="T58" fmla="*/ 4 w 1652"/>
                      <a:gd name="T59" fmla="*/ 1 h 902"/>
                      <a:gd name="T60" fmla="*/ 3 w 1652"/>
                      <a:gd name="T61" fmla="*/ 1 h 902"/>
                      <a:gd name="T62" fmla="*/ 2 w 1652"/>
                      <a:gd name="T63" fmla="*/ 1 h 902"/>
                      <a:gd name="T64" fmla="*/ 2 w 1652"/>
                      <a:gd name="T65" fmla="*/ 1 h 902"/>
                      <a:gd name="T66" fmla="*/ 2 w 1652"/>
                      <a:gd name="T67" fmla="*/ 1 h 902"/>
                      <a:gd name="T68" fmla="*/ 1 w 1652"/>
                      <a:gd name="T69" fmla="*/ 1 h 902"/>
                      <a:gd name="T70" fmla="*/ 1 w 1652"/>
                      <a:gd name="T71" fmla="*/ 1 h 902"/>
                      <a:gd name="T72" fmla="*/ 1 w 1652"/>
                      <a:gd name="T73" fmla="*/ 1 h 902"/>
                      <a:gd name="T74" fmla="*/ 1 w 1652"/>
                      <a:gd name="T75" fmla="*/ 1 h 902"/>
                      <a:gd name="T76" fmla="*/ 1 w 1652"/>
                      <a:gd name="T77" fmla="*/ 1 h 902"/>
                      <a:gd name="T78" fmla="*/ 1 w 1652"/>
                      <a:gd name="T79" fmla="*/ 1 h 902"/>
                      <a:gd name="T80" fmla="*/ 1 w 1652"/>
                      <a:gd name="T81" fmla="*/ 1 h 902"/>
                      <a:gd name="T82" fmla="*/ 1 w 1652"/>
                      <a:gd name="T83" fmla="*/ 1 h 902"/>
                      <a:gd name="T84" fmla="*/ 1 w 1652"/>
                      <a:gd name="T85" fmla="*/ 1 h 902"/>
                      <a:gd name="T86" fmla="*/ 0 w 1652"/>
                      <a:gd name="T87" fmla="*/ 1 h 902"/>
                      <a:gd name="T88" fmla="*/ 1 w 1652"/>
                      <a:gd name="T89" fmla="*/ 1 h 902"/>
                      <a:gd name="T90" fmla="*/ 1 w 1652"/>
                      <a:gd name="T91" fmla="*/ 1 h 902"/>
                      <a:gd name="T92" fmla="*/ 1 w 1652"/>
                      <a:gd name="T93" fmla="*/ 1 h 902"/>
                      <a:gd name="T94" fmla="*/ 1 w 1652"/>
                      <a:gd name="T95" fmla="*/ 1 h 902"/>
                      <a:gd name="T96" fmla="*/ 1 w 1652"/>
                      <a:gd name="T97" fmla="*/ 1 h 902"/>
                      <a:gd name="T98" fmla="*/ 1 w 1652"/>
                      <a:gd name="T99" fmla="*/ 1 h 902"/>
                      <a:gd name="T100" fmla="*/ 1 w 1652"/>
                      <a:gd name="T101" fmla="*/ 1 h 902"/>
                      <a:gd name="T102" fmla="*/ 2 w 1652"/>
                      <a:gd name="T103" fmla="*/ 1 h 902"/>
                      <a:gd name="T104" fmla="*/ 2 w 1652"/>
                      <a:gd name="T105" fmla="*/ 1 h 902"/>
                      <a:gd name="T106" fmla="*/ 2 w 1652"/>
                      <a:gd name="T107" fmla="*/ 1 h 902"/>
                      <a:gd name="T108" fmla="*/ 2 w 1652"/>
                      <a:gd name="T109" fmla="*/ 1 h 902"/>
                      <a:gd name="T110" fmla="*/ 2 w 1652"/>
                      <a:gd name="T111" fmla="*/ 1 h 902"/>
                      <a:gd name="T112" fmla="*/ 3 w 1652"/>
                      <a:gd name="T113" fmla="*/ 1 h 902"/>
                      <a:gd name="T114" fmla="*/ 3 w 1652"/>
                      <a:gd name="T115" fmla="*/ 1 h 902"/>
                      <a:gd name="T116" fmla="*/ 4 w 1652"/>
                      <a:gd name="T117" fmla="*/ 1 h 902"/>
                      <a:gd name="T118" fmla="*/ 4 w 1652"/>
                      <a:gd name="T119" fmla="*/ 1 h 902"/>
                      <a:gd name="T120" fmla="*/ 4 w 1652"/>
                      <a:gd name="T121" fmla="*/ 1 h 902"/>
                      <a:gd name="T122" fmla="*/ 4 w 1652"/>
                      <a:gd name="T123" fmla="*/ 1 h 902"/>
                      <a:gd name="T124" fmla="*/ 5 w 1652"/>
                      <a:gd name="T125" fmla="*/ 1 h 9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2"/>
                      <a:gd name="T190" fmla="*/ 0 h 902"/>
                      <a:gd name="T191" fmla="*/ 1652 w 1652"/>
                      <a:gd name="T192" fmla="*/ 902 h 9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2" h="902">
                        <a:moveTo>
                          <a:pt x="952" y="853"/>
                        </a:moveTo>
                        <a:lnTo>
                          <a:pt x="1005" y="860"/>
                        </a:lnTo>
                        <a:lnTo>
                          <a:pt x="1023" y="884"/>
                        </a:lnTo>
                        <a:lnTo>
                          <a:pt x="1031" y="889"/>
                        </a:lnTo>
                        <a:lnTo>
                          <a:pt x="1110" y="874"/>
                        </a:lnTo>
                        <a:lnTo>
                          <a:pt x="1114" y="860"/>
                        </a:lnTo>
                        <a:lnTo>
                          <a:pt x="1129" y="851"/>
                        </a:lnTo>
                        <a:lnTo>
                          <a:pt x="1167" y="821"/>
                        </a:lnTo>
                        <a:lnTo>
                          <a:pt x="1200" y="816"/>
                        </a:lnTo>
                        <a:lnTo>
                          <a:pt x="1231" y="797"/>
                        </a:lnTo>
                        <a:lnTo>
                          <a:pt x="1289" y="763"/>
                        </a:lnTo>
                        <a:lnTo>
                          <a:pt x="1296" y="774"/>
                        </a:lnTo>
                        <a:lnTo>
                          <a:pt x="1340" y="790"/>
                        </a:lnTo>
                        <a:lnTo>
                          <a:pt x="1404" y="756"/>
                        </a:lnTo>
                        <a:lnTo>
                          <a:pt x="1423" y="770"/>
                        </a:lnTo>
                        <a:lnTo>
                          <a:pt x="1406" y="797"/>
                        </a:lnTo>
                        <a:lnTo>
                          <a:pt x="1413" y="803"/>
                        </a:lnTo>
                        <a:lnTo>
                          <a:pt x="1439" y="803"/>
                        </a:lnTo>
                        <a:lnTo>
                          <a:pt x="1440" y="814"/>
                        </a:lnTo>
                        <a:lnTo>
                          <a:pt x="1418" y="853"/>
                        </a:lnTo>
                        <a:lnTo>
                          <a:pt x="1425" y="860"/>
                        </a:lnTo>
                        <a:lnTo>
                          <a:pt x="1439" y="860"/>
                        </a:lnTo>
                        <a:lnTo>
                          <a:pt x="1502" y="877"/>
                        </a:lnTo>
                        <a:lnTo>
                          <a:pt x="1530" y="853"/>
                        </a:lnTo>
                        <a:lnTo>
                          <a:pt x="1572" y="887"/>
                        </a:lnTo>
                        <a:lnTo>
                          <a:pt x="1585" y="872"/>
                        </a:lnTo>
                        <a:lnTo>
                          <a:pt x="1596" y="882"/>
                        </a:lnTo>
                        <a:lnTo>
                          <a:pt x="1609" y="882"/>
                        </a:lnTo>
                        <a:lnTo>
                          <a:pt x="1616" y="872"/>
                        </a:lnTo>
                        <a:lnTo>
                          <a:pt x="1614" y="821"/>
                        </a:lnTo>
                        <a:lnTo>
                          <a:pt x="1624" y="814"/>
                        </a:lnTo>
                        <a:lnTo>
                          <a:pt x="1651" y="781"/>
                        </a:lnTo>
                        <a:lnTo>
                          <a:pt x="1647" y="653"/>
                        </a:lnTo>
                        <a:lnTo>
                          <a:pt x="1622" y="589"/>
                        </a:lnTo>
                        <a:lnTo>
                          <a:pt x="1640" y="576"/>
                        </a:lnTo>
                        <a:lnTo>
                          <a:pt x="1590" y="483"/>
                        </a:lnTo>
                        <a:lnTo>
                          <a:pt x="1528" y="434"/>
                        </a:lnTo>
                        <a:lnTo>
                          <a:pt x="1511" y="445"/>
                        </a:lnTo>
                        <a:lnTo>
                          <a:pt x="1513" y="474"/>
                        </a:lnTo>
                        <a:lnTo>
                          <a:pt x="1461" y="542"/>
                        </a:lnTo>
                        <a:lnTo>
                          <a:pt x="1373" y="525"/>
                        </a:lnTo>
                        <a:lnTo>
                          <a:pt x="1366" y="491"/>
                        </a:lnTo>
                        <a:lnTo>
                          <a:pt x="1311" y="448"/>
                        </a:lnTo>
                        <a:lnTo>
                          <a:pt x="1191" y="428"/>
                        </a:lnTo>
                        <a:lnTo>
                          <a:pt x="1138" y="419"/>
                        </a:lnTo>
                        <a:lnTo>
                          <a:pt x="1119" y="417"/>
                        </a:lnTo>
                        <a:lnTo>
                          <a:pt x="1073" y="380"/>
                        </a:lnTo>
                        <a:lnTo>
                          <a:pt x="978" y="357"/>
                        </a:lnTo>
                        <a:lnTo>
                          <a:pt x="913" y="229"/>
                        </a:lnTo>
                        <a:lnTo>
                          <a:pt x="911" y="194"/>
                        </a:lnTo>
                        <a:lnTo>
                          <a:pt x="937" y="180"/>
                        </a:lnTo>
                        <a:lnTo>
                          <a:pt x="937" y="141"/>
                        </a:lnTo>
                        <a:lnTo>
                          <a:pt x="956" y="93"/>
                        </a:lnTo>
                        <a:lnTo>
                          <a:pt x="935" y="70"/>
                        </a:lnTo>
                        <a:lnTo>
                          <a:pt x="963" y="46"/>
                        </a:lnTo>
                        <a:lnTo>
                          <a:pt x="945" y="35"/>
                        </a:lnTo>
                        <a:lnTo>
                          <a:pt x="902" y="35"/>
                        </a:lnTo>
                        <a:lnTo>
                          <a:pt x="823" y="0"/>
                        </a:lnTo>
                        <a:lnTo>
                          <a:pt x="772" y="0"/>
                        </a:lnTo>
                        <a:lnTo>
                          <a:pt x="734" y="11"/>
                        </a:lnTo>
                        <a:lnTo>
                          <a:pt x="689" y="11"/>
                        </a:lnTo>
                        <a:lnTo>
                          <a:pt x="621" y="48"/>
                        </a:lnTo>
                        <a:lnTo>
                          <a:pt x="567" y="42"/>
                        </a:lnTo>
                        <a:lnTo>
                          <a:pt x="512" y="62"/>
                        </a:lnTo>
                        <a:lnTo>
                          <a:pt x="466" y="46"/>
                        </a:lnTo>
                        <a:lnTo>
                          <a:pt x="437" y="21"/>
                        </a:lnTo>
                        <a:lnTo>
                          <a:pt x="365" y="11"/>
                        </a:lnTo>
                        <a:lnTo>
                          <a:pt x="317" y="43"/>
                        </a:lnTo>
                        <a:lnTo>
                          <a:pt x="291" y="33"/>
                        </a:lnTo>
                        <a:lnTo>
                          <a:pt x="268" y="16"/>
                        </a:lnTo>
                        <a:lnTo>
                          <a:pt x="217" y="2"/>
                        </a:lnTo>
                        <a:lnTo>
                          <a:pt x="177" y="28"/>
                        </a:lnTo>
                        <a:lnTo>
                          <a:pt x="164" y="69"/>
                        </a:lnTo>
                        <a:lnTo>
                          <a:pt x="133" y="86"/>
                        </a:lnTo>
                        <a:lnTo>
                          <a:pt x="129" y="110"/>
                        </a:lnTo>
                        <a:lnTo>
                          <a:pt x="109" y="117"/>
                        </a:lnTo>
                        <a:lnTo>
                          <a:pt x="86" y="115"/>
                        </a:lnTo>
                        <a:lnTo>
                          <a:pt x="78" y="132"/>
                        </a:lnTo>
                        <a:lnTo>
                          <a:pt x="74" y="156"/>
                        </a:lnTo>
                        <a:lnTo>
                          <a:pt x="62" y="156"/>
                        </a:lnTo>
                        <a:lnTo>
                          <a:pt x="62" y="180"/>
                        </a:lnTo>
                        <a:lnTo>
                          <a:pt x="89" y="207"/>
                        </a:lnTo>
                        <a:lnTo>
                          <a:pt x="89" y="245"/>
                        </a:lnTo>
                        <a:lnTo>
                          <a:pt x="83" y="260"/>
                        </a:lnTo>
                        <a:lnTo>
                          <a:pt x="43" y="265"/>
                        </a:lnTo>
                        <a:lnTo>
                          <a:pt x="24" y="243"/>
                        </a:lnTo>
                        <a:lnTo>
                          <a:pt x="2" y="245"/>
                        </a:lnTo>
                        <a:lnTo>
                          <a:pt x="0" y="262"/>
                        </a:lnTo>
                        <a:lnTo>
                          <a:pt x="10" y="291"/>
                        </a:lnTo>
                        <a:lnTo>
                          <a:pt x="12" y="311"/>
                        </a:lnTo>
                        <a:lnTo>
                          <a:pt x="12" y="337"/>
                        </a:lnTo>
                        <a:lnTo>
                          <a:pt x="9" y="356"/>
                        </a:lnTo>
                        <a:lnTo>
                          <a:pt x="10" y="371"/>
                        </a:lnTo>
                        <a:lnTo>
                          <a:pt x="34" y="373"/>
                        </a:lnTo>
                        <a:lnTo>
                          <a:pt x="50" y="397"/>
                        </a:lnTo>
                        <a:lnTo>
                          <a:pt x="109" y="443"/>
                        </a:lnTo>
                        <a:lnTo>
                          <a:pt x="109" y="459"/>
                        </a:lnTo>
                        <a:lnTo>
                          <a:pt x="153" y="508"/>
                        </a:lnTo>
                        <a:lnTo>
                          <a:pt x="165" y="525"/>
                        </a:lnTo>
                        <a:lnTo>
                          <a:pt x="181" y="530"/>
                        </a:lnTo>
                        <a:lnTo>
                          <a:pt x="208" y="503"/>
                        </a:lnTo>
                        <a:lnTo>
                          <a:pt x="232" y="525"/>
                        </a:lnTo>
                        <a:lnTo>
                          <a:pt x="332" y="611"/>
                        </a:lnTo>
                        <a:lnTo>
                          <a:pt x="349" y="655"/>
                        </a:lnTo>
                        <a:lnTo>
                          <a:pt x="372" y="655"/>
                        </a:lnTo>
                        <a:lnTo>
                          <a:pt x="385" y="642"/>
                        </a:lnTo>
                        <a:lnTo>
                          <a:pt x="396" y="653"/>
                        </a:lnTo>
                        <a:lnTo>
                          <a:pt x="396" y="693"/>
                        </a:lnTo>
                        <a:lnTo>
                          <a:pt x="455" y="725"/>
                        </a:lnTo>
                        <a:lnTo>
                          <a:pt x="468" y="723"/>
                        </a:lnTo>
                        <a:lnTo>
                          <a:pt x="476" y="756"/>
                        </a:lnTo>
                        <a:lnTo>
                          <a:pt x="528" y="785"/>
                        </a:lnTo>
                        <a:lnTo>
                          <a:pt x="529" y="805"/>
                        </a:lnTo>
                        <a:lnTo>
                          <a:pt x="538" y="812"/>
                        </a:lnTo>
                        <a:lnTo>
                          <a:pt x="581" y="809"/>
                        </a:lnTo>
                        <a:lnTo>
                          <a:pt x="607" y="809"/>
                        </a:lnTo>
                        <a:lnTo>
                          <a:pt x="641" y="836"/>
                        </a:lnTo>
                        <a:lnTo>
                          <a:pt x="720" y="834"/>
                        </a:lnTo>
                        <a:lnTo>
                          <a:pt x="762" y="831"/>
                        </a:lnTo>
                        <a:lnTo>
                          <a:pt x="772" y="850"/>
                        </a:lnTo>
                        <a:lnTo>
                          <a:pt x="763" y="887"/>
                        </a:lnTo>
                        <a:lnTo>
                          <a:pt x="775" y="901"/>
                        </a:lnTo>
                        <a:lnTo>
                          <a:pt x="818" y="862"/>
                        </a:lnTo>
                        <a:lnTo>
                          <a:pt x="873" y="823"/>
                        </a:lnTo>
                        <a:lnTo>
                          <a:pt x="913" y="829"/>
                        </a:lnTo>
                        <a:lnTo>
                          <a:pt x="952" y="85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chemeClr val="accent1"/>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chemeClr val="accent1"/>
                      </a:solidFill>
                      <a:latin typeface="汉仪中圆简" pitchFamily="1" charset="-122"/>
                      <a:ea typeface="汉仪中圆简" pitchFamily="1" charset="-122"/>
                      <a:sym typeface="汉仪中圆简" pitchFamily="1" charset="-122"/>
                    </a:endParaRPr>
                  </a:p>
                  <a:p>
                    <a:pPr defTabSz="700405">
                      <a:defRPr/>
                    </a:pPr>
                    <a:r>
                      <a:rPr lang="en-US" altLang="zh-CN" sz="900" dirty="0">
                        <a:latin typeface="汉仪中圆简" pitchFamily="1" charset="-122"/>
                        <a:ea typeface="汉仪中圆简" pitchFamily="1" charset="-122"/>
                        <a:sym typeface="汉仪中圆简" pitchFamily="1" charset="-122"/>
                      </a:rPr>
                      <a:t>        </a:t>
                    </a:r>
                    <a:r>
                      <a:rPr lang="zh-CN" altLang="en-US" sz="900" b="1" dirty="0">
                        <a:latin typeface="汉仪中圆简" pitchFamily="1" charset="-122"/>
                        <a:ea typeface="汉仪中圆简" pitchFamily="1" charset="-122"/>
                        <a:sym typeface="汉仪中圆简" pitchFamily="1" charset="-122"/>
                      </a:rPr>
                      <a:t>西藏</a:t>
                    </a:r>
                  </a:p>
                </p:txBody>
              </p:sp>
              <p:sp>
                <p:nvSpPr>
                  <p:cNvPr id="39" name="Freeform 21"/>
                  <p:cNvSpPr/>
                  <p:nvPr/>
                </p:nvSpPr>
                <p:spPr bwMode="auto">
                  <a:xfrm>
                    <a:off x="652" y="788"/>
                    <a:ext cx="626" cy="396"/>
                  </a:xfrm>
                  <a:custGeom>
                    <a:avLst/>
                    <a:gdLst>
                      <a:gd name="T0" fmla="*/ 1 w 1067"/>
                      <a:gd name="T1" fmla="*/ 1 h 770"/>
                      <a:gd name="T2" fmla="*/ 1 w 1067"/>
                      <a:gd name="T3" fmla="*/ 1 h 770"/>
                      <a:gd name="T4" fmla="*/ 1 w 1067"/>
                      <a:gd name="T5" fmla="*/ 1 h 770"/>
                      <a:gd name="T6" fmla="*/ 1 w 1067"/>
                      <a:gd name="T7" fmla="*/ 1 h 770"/>
                      <a:gd name="T8" fmla="*/ 1 w 1067"/>
                      <a:gd name="T9" fmla="*/ 1 h 770"/>
                      <a:gd name="T10" fmla="*/ 1 w 1067"/>
                      <a:gd name="T11" fmla="*/ 1 h 770"/>
                      <a:gd name="T12" fmla="*/ 2 w 1067"/>
                      <a:gd name="T13" fmla="*/ 0 h 770"/>
                      <a:gd name="T14" fmla="*/ 2 w 1067"/>
                      <a:gd name="T15" fmla="*/ 1 h 770"/>
                      <a:gd name="T16" fmla="*/ 3 w 1067"/>
                      <a:gd name="T17" fmla="*/ 1 h 770"/>
                      <a:gd name="T18" fmla="*/ 3 w 1067"/>
                      <a:gd name="T19" fmla="*/ 1 h 770"/>
                      <a:gd name="T20" fmla="*/ 4 w 1067"/>
                      <a:gd name="T21" fmla="*/ 1 h 770"/>
                      <a:gd name="T22" fmla="*/ 4 w 1067"/>
                      <a:gd name="T23" fmla="*/ 1 h 770"/>
                      <a:gd name="T24" fmla="*/ 5 w 1067"/>
                      <a:gd name="T25" fmla="*/ 1 h 770"/>
                      <a:gd name="T26" fmla="*/ 5 w 1067"/>
                      <a:gd name="T27" fmla="*/ 1 h 770"/>
                      <a:gd name="T28" fmla="*/ 5 w 1067"/>
                      <a:gd name="T29" fmla="*/ 1 h 770"/>
                      <a:gd name="T30" fmla="*/ 5 w 1067"/>
                      <a:gd name="T31" fmla="*/ 1 h 770"/>
                      <a:gd name="T32" fmla="*/ 5 w 1067"/>
                      <a:gd name="T33" fmla="*/ 1 h 770"/>
                      <a:gd name="T34" fmla="*/ 5 w 1067"/>
                      <a:gd name="T35" fmla="*/ 1 h 770"/>
                      <a:gd name="T36" fmla="*/ 5 w 1067"/>
                      <a:gd name="T37" fmla="*/ 1 h 770"/>
                      <a:gd name="T38" fmla="*/ 5 w 1067"/>
                      <a:gd name="T39" fmla="*/ 1 h 770"/>
                      <a:gd name="T40" fmla="*/ 5 w 1067"/>
                      <a:gd name="T41" fmla="*/ 1 h 770"/>
                      <a:gd name="T42" fmla="*/ 5 w 1067"/>
                      <a:gd name="T43" fmla="*/ 1 h 770"/>
                      <a:gd name="T44" fmla="*/ 5 w 1067"/>
                      <a:gd name="T45" fmla="*/ 1 h 770"/>
                      <a:gd name="T46" fmla="*/ 5 w 1067"/>
                      <a:gd name="T47" fmla="*/ 1 h 770"/>
                      <a:gd name="T48" fmla="*/ 5 w 1067"/>
                      <a:gd name="T49" fmla="*/ 1 h 770"/>
                      <a:gd name="T50" fmla="*/ 5 w 1067"/>
                      <a:gd name="T51" fmla="*/ 1 h 770"/>
                      <a:gd name="T52" fmla="*/ 5 w 1067"/>
                      <a:gd name="T53" fmla="*/ 1 h 770"/>
                      <a:gd name="T54" fmla="*/ 4 w 1067"/>
                      <a:gd name="T55" fmla="*/ 1 h 770"/>
                      <a:gd name="T56" fmla="*/ 4 w 1067"/>
                      <a:gd name="T57" fmla="*/ 1 h 770"/>
                      <a:gd name="T58" fmla="*/ 3 w 1067"/>
                      <a:gd name="T59" fmla="*/ 1 h 770"/>
                      <a:gd name="T60" fmla="*/ 3 w 1067"/>
                      <a:gd name="T61" fmla="*/ 1 h 770"/>
                      <a:gd name="T62" fmla="*/ 3 w 1067"/>
                      <a:gd name="T63" fmla="*/ 1 h 770"/>
                      <a:gd name="T64" fmla="*/ 2 w 1067"/>
                      <a:gd name="T65" fmla="*/ 1 h 770"/>
                      <a:gd name="T66" fmla="*/ 2 w 1067"/>
                      <a:gd name="T67" fmla="*/ 1 h 770"/>
                      <a:gd name="T68" fmla="*/ 1 w 1067"/>
                      <a:gd name="T69" fmla="*/ 1 h 770"/>
                      <a:gd name="T70" fmla="*/ 1 w 1067"/>
                      <a:gd name="T71" fmla="*/ 1 h 770"/>
                      <a:gd name="T72" fmla="*/ 1 w 1067"/>
                      <a:gd name="T73" fmla="*/ 1 h 770"/>
                      <a:gd name="T74" fmla="*/ 1 w 1067"/>
                      <a:gd name="T75" fmla="*/ 1 h 770"/>
                      <a:gd name="T76" fmla="*/ 1 w 1067"/>
                      <a:gd name="T77" fmla="*/ 1 h 770"/>
                      <a:gd name="T78" fmla="*/ 1 w 1067"/>
                      <a:gd name="T79" fmla="*/ 1 h 7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7"/>
                      <a:gd name="T121" fmla="*/ 0 h 770"/>
                      <a:gd name="T122" fmla="*/ 1067 w 1067"/>
                      <a:gd name="T123" fmla="*/ 770 h 7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7" h="770">
                        <a:moveTo>
                          <a:pt x="52" y="272"/>
                        </a:moveTo>
                        <a:lnTo>
                          <a:pt x="86" y="286"/>
                        </a:lnTo>
                        <a:lnTo>
                          <a:pt x="146" y="267"/>
                        </a:lnTo>
                        <a:lnTo>
                          <a:pt x="138" y="255"/>
                        </a:lnTo>
                        <a:lnTo>
                          <a:pt x="122" y="255"/>
                        </a:lnTo>
                        <a:lnTo>
                          <a:pt x="115" y="238"/>
                        </a:lnTo>
                        <a:lnTo>
                          <a:pt x="119" y="222"/>
                        </a:lnTo>
                        <a:lnTo>
                          <a:pt x="148" y="209"/>
                        </a:lnTo>
                        <a:lnTo>
                          <a:pt x="167" y="176"/>
                        </a:lnTo>
                        <a:lnTo>
                          <a:pt x="107" y="125"/>
                        </a:lnTo>
                        <a:lnTo>
                          <a:pt x="105" y="72"/>
                        </a:lnTo>
                        <a:lnTo>
                          <a:pt x="133" y="50"/>
                        </a:lnTo>
                        <a:lnTo>
                          <a:pt x="334" y="10"/>
                        </a:lnTo>
                        <a:lnTo>
                          <a:pt x="347" y="0"/>
                        </a:lnTo>
                        <a:lnTo>
                          <a:pt x="378" y="4"/>
                        </a:lnTo>
                        <a:lnTo>
                          <a:pt x="478" y="28"/>
                        </a:lnTo>
                        <a:lnTo>
                          <a:pt x="509" y="46"/>
                        </a:lnTo>
                        <a:lnTo>
                          <a:pt x="554" y="72"/>
                        </a:lnTo>
                        <a:lnTo>
                          <a:pt x="581" y="70"/>
                        </a:lnTo>
                        <a:lnTo>
                          <a:pt x="626" y="43"/>
                        </a:lnTo>
                        <a:lnTo>
                          <a:pt x="683" y="52"/>
                        </a:lnTo>
                        <a:lnTo>
                          <a:pt x="719" y="33"/>
                        </a:lnTo>
                        <a:lnTo>
                          <a:pt x="796" y="81"/>
                        </a:lnTo>
                        <a:lnTo>
                          <a:pt x="838" y="65"/>
                        </a:lnTo>
                        <a:lnTo>
                          <a:pt x="860" y="118"/>
                        </a:lnTo>
                        <a:lnTo>
                          <a:pt x="912" y="151"/>
                        </a:lnTo>
                        <a:lnTo>
                          <a:pt x="951" y="187"/>
                        </a:lnTo>
                        <a:lnTo>
                          <a:pt x="980" y="176"/>
                        </a:lnTo>
                        <a:lnTo>
                          <a:pt x="1035" y="248"/>
                        </a:lnTo>
                        <a:lnTo>
                          <a:pt x="1046" y="295"/>
                        </a:lnTo>
                        <a:lnTo>
                          <a:pt x="1066" y="323"/>
                        </a:lnTo>
                        <a:lnTo>
                          <a:pt x="1059" y="378"/>
                        </a:lnTo>
                        <a:lnTo>
                          <a:pt x="1015" y="414"/>
                        </a:lnTo>
                        <a:lnTo>
                          <a:pt x="1023" y="436"/>
                        </a:lnTo>
                        <a:lnTo>
                          <a:pt x="1006" y="453"/>
                        </a:lnTo>
                        <a:lnTo>
                          <a:pt x="984" y="474"/>
                        </a:lnTo>
                        <a:lnTo>
                          <a:pt x="984" y="511"/>
                        </a:lnTo>
                        <a:lnTo>
                          <a:pt x="965" y="527"/>
                        </a:lnTo>
                        <a:lnTo>
                          <a:pt x="941" y="520"/>
                        </a:lnTo>
                        <a:lnTo>
                          <a:pt x="920" y="500"/>
                        </a:lnTo>
                        <a:lnTo>
                          <a:pt x="910" y="522"/>
                        </a:lnTo>
                        <a:lnTo>
                          <a:pt x="923" y="542"/>
                        </a:lnTo>
                        <a:lnTo>
                          <a:pt x="958" y="546"/>
                        </a:lnTo>
                        <a:lnTo>
                          <a:pt x="991" y="580"/>
                        </a:lnTo>
                        <a:lnTo>
                          <a:pt x="1011" y="580"/>
                        </a:lnTo>
                        <a:lnTo>
                          <a:pt x="1026" y="597"/>
                        </a:lnTo>
                        <a:lnTo>
                          <a:pt x="1013" y="628"/>
                        </a:lnTo>
                        <a:lnTo>
                          <a:pt x="1013" y="630"/>
                        </a:lnTo>
                        <a:lnTo>
                          <a:pt x="984" y="626"/>
                        </a:lnTo>
                        <a:lnTo>
                          <a:pt x="965" y="641"/>
                        </a:lnTo>
                        <a:lnTo>
                          <a:pt x="951" y="619"/>
                        </a:lnTo>
                        <a:lnTo>
                          <a:pt x="917" y="633"/>
                        </a:lnTo>
                        <a:lnTo>
                          <a:pt x="908" y="650"/>
                        </a:lnTo>
                        <a:lnTo>
                          <a:pt x="908" y="676"/>
                        </a:lnTo>
                        <a:lnTo>
                          <a:pt x="872" y="683"/>
                        </a:lnTo>
                        <a:lnTo>
                          <a:pt x="829" y="638"/>
                        </a:lnTo>
                        <a:lnTo>
                          <a:pt x="815" y="617"/>
                        </a:lnTo>
                        <a:lnTo>
                          <a:pt x="781" y="628"/>
                        </a:lnTo>
                        <a:lnTo>
                          <a:pt x="722" y="610"/>
                        </a:lnTo>
                        <a:lnTo>
                          <a:pt x="632" y="623"/>
                        </a:lnTo>
                        <a:lnTo>
                          <a:pt x="626" y="633"/>
                        </a:lnTo>
                        <a:lnTo>
                          <a:pt x="616" y="660"/>
                        </a:lnTo>
                        <a:lnTo>
                          <a:pt x="599" y="672"/>
                        </a:lnTo>
                        <a:lnTo>
                          <a:pt x="602" y="701"/>
                        </a:lnTo>
                        <a:lnTo>
                          <a:pt x="549" y="769"/>
                        </a:lnTo>
                        <a:lnTo>
                          <a:pt x="461" y="751"/>
                        </a:lnTo>
                        <a:lnTo>
                          <a:pt x="454" y="718"/>
                        </a:lnTo>
                        <a:lnTo>
                          <a:pt x="399" y="674"/>
                        </a:lnTo>
                        <a:lnTo>
                          <a:pt x="279" y="655"/>
                        </a:lnTo>
                        <a:lnTo>
                          <a:pt x="227" y="645"/>
                        </a:lnTo>
                        <a:lnTo>
                          <a:pt x="207" y="643"/>
                        </a:lnTo>
                        <a:lnTo>
                          <a:pt x="162" y="606"/>
                        </a:lnTo>
                        <a:lnTo>
                          <a:pt x="67" y="583"/>
                        </a:lnTo>
                        <a:lnTo>
                          <a:pt x="2" y="455"/>
                        </a:lnTo>
                        <a:lnTo>
                          <a:pt x="0" y="421"/>
                        </a:lnTo>
                        <a:lnTo>
                          <a:pt x="26" y="407"/>
                        </a:lnTo>
                        <a:lnTo>
                          <a:pt x="26" y="368"/>
                        </a:lnTo>
                        <a:lnTo>
                          <a:pt x="45" y="320"/>
                        </a:lnTo>
                        <a:lnTo>
                          <a:pt x="23" y="297"/>
                        </a:lnTo>
                        <a:lnTo>
                          <a:pt x="52" y="272"/>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r>
                      <a:rPr lang="en-US" altLang="zh-CN" sz="500" dirty="0">
                        <a:solidFill>
                          <a:srgbClr val="000000"/>
                        </a:solidFill>
                        <a:sym typeface="Calibri" panose="020F0502020204030204" pitchFamily="34" charset="0"/>
                      </a:rPr>
                      <a:t>       </a:t>
                    </a:r>
                    <a:endParaRPr lang="zh-CN" altLang="en-US" sz="500" dirty="0">
                      <a:solidFill>
                        <a:srgbClr val="000000"/>
                      </a:solidFill>
                      <a:sym typeface="Calibri" panose="020F0502020204030204" pitchFamily="34" charset="0"/>
                    </a:endParaRPr>
                  </a:p>
                  <a:p>
                    <a:pPr defTabSz="700405">
                      <a:defRPr/>
                    </a:pPr>
                    <a:r>
                      <a:rPr lang="en-US" altLang="zh-CN" sz="900" dirty="0">
                        <a:solidFill>
                          <a:srgbClr val="000000"/>
                        </a:solidFill>
                        <a:ea typeface="汉仪中圆简" pitchFamily="1" charset="-122"/>
                        <a:sym typeface="Calibri" panose="020F0502020204030204" pitchFamily="34" charset="0"/>
                      </a:rPr>
                      <a:t>               </a:t>
                    </a:r>
                    <a:r>
                      <a:rPr lang="en-US" altLang="zh-CN" sz="900" dirty="0">
                        <a:solidFill>
                          <a:srgbClr val="000000"/>
                        </a:solidFill>
                        <a:latin typeface="汉仪中圆简" pitchFamily="1" charset="-122"/>
                        <a:ea typeface="汉仪中圆简" pitchFamily="1" charset="-122"/>
                        <a:sym typeface="Calibri" panose="020F0502020204030204" pitchFamily="34" charset="0"/>
                      </a:rPr>
                      <a:t> </a:t>
                    </a:r>
                    <a:r>
                      <a:rPr lang="zh-CN" altLang="en-US" sz="900" b="1" dirty="0">
                        <a:solidFill>
                          <a:srgbClr val="000000"/>
                        </a:solidFill>
                        <a:latin typeface="汉仪中圆简" pitchFamily="1" charset="-122"/>
                        <a:ea typeface="汉仪中圆简" pitchFamily="1" charset="-122"/>
                        <a:sym typeface="汉仪中圆简" pitchFamily="1" charset="-122"/>
                      </a:rPr>
                      <a:t>青海</a:t>
                    </a:r>
                  </a:p>
                </p:txBody>
              </p:sp>
              <p:sp>
                <p:nvSpPr>
                  <p:cNvPr id="40" name="Freeform 22"/>
                  <p:cNvSpPr/>
                  <p:nvPr/>
                </p:nvSpPr>
                <p:spPr bwMode="auto">
                  <a:xfrm>
                    <a:off x="867" y="629"/>
                    <a:ext cx="679" cy="513"/>
                  </a:xfrm>
                  <a:custGeom>
                    <a:avLst/>
                    <a:gdLst>
                      <a:gd name="T0" fmla="*/ 1 w 1155"/>
                      <a:gd name="T1" fmla="*/ 1 h 994"/>
                      <a:gd name="T2" fmla="*/ 1 w 1155"/>
                      <a:gd name="T3" fmla="*/ 1 h 994"/>
                      <a:gd name="T4" fmla="*/ 1 w 1155"/>
                      <a:gd name="T5" fmla="*/ 0 h 994"/>
                      <a:gd name="T6" fmla="*/ 1 w 1155"/>
                      <a:gd name="T7" fmla="*/ 1 h 994"/>
                      <a:gd name="T8" fmla="*/ 2 w 1155"/>
                      <a:gd name="T9" fmla="*/ 1 h 994"/>
                      <a:gd name="T10" fmla="*/ 2 w 1155"/>
                      <a:gd name="T11" fmla="*/ 1 h 994"/>
                      <a:gd name="T12" fmla="*/ 2 w 1155"/>
                      <a:gd name="T13" fmla="*/ 1 h 994"/>
                      <a:gd name="T14" fmla="*/ 2 w 1155"/>
                      <a:gd name="T15" fmla="*/ 1 h 994"/>
                      <a:gd name="T16" fmla="*/ 3 w 1155"/>
                      <a:gd name="T17" fmla="*/ 1 h 994"/>
                      <a:gd name="T18" fmla="*/ 3 w 1155"/>
                      <a:gd name="T19" fmla="*/ 1 h 994"/>
                      <a:gd name="T20" fmla="*/ 4 w 1155"/>
                      <a:gd name="T21" fmla="*/ 1 h 994"/>
                      <a:gd name="T22" fmla="*/ 4 w 1155"/>
                      <a:gd name="T23" fmla="*/ 1 h 994"/>
                      <a:gd name="T24" fmla="*/ 4 w 1155"/>
                      <a:gd name="T25" fmla="*/ 1 h 994"/>
                      <a:gd name="T26" fmla="*/ 4 w 1155"/>
                      <a:gd name="T27" fmla="*/ 1 h 994"/>
                      <a:gd name="T28" fmla="*/ 5 w 1155"/>
                      <a:gd name="T29" fmla="*/ 1 h 994"/>
                      <a:gd name="T30" fmla="*/ 5 w 1155"/>
                      <a:gd name="T31" fmla="*/ 1 h 994"/>
                      <a:gd name="T32" fmla="*/ 5 w 1155"/>
                      <a:gd name="T33" fmla="*/ 1 h 994"/>
                      <a:gd name="T34" fmla="*/ 5 w 1155"/>
                      <a:gd name="T35" fmla="*/ 1 h 994"/>
                      <a:gd name="T36" fmla="*/ 5 w 1155"/>
                      <a:gd name="T37" fmla="*/ 1 h 994"/>
                      <a:gd name="T38" fmla="*/ 5 w 1155"/>
                      <a:gd name="T39" fmla="*/ 1 h 994"/>
                      <a:gd name="T40" fmla="*/ 5 w 1155"/>
                      <a:gd name="T41" fmla="*/ 1 h 994"/>
                      <a:gd name="T42" fmla="*/ 5 w 1155"/>
                      <a:gd name="T43" fmla="*/ 1 h 994"/>
                      <a:gd name="T44" fmla="*/ 5 w 1155"/>
                      <a:gd name="T45" fmla="*/ 1 h 994"/>
                      <a:gd name="T46" fmla="*/ 5 w 1155"/>
                      <a:gd name="T47" fmla="*/ 1 h 994"/>
                      <a:gd name="T48" fmla="*/ 5 w 1155"/>
                      <a:gd name="T49" fmla="*/ 1 h 994"/>
                      <a:gd name="T50" fmla="*/ 5 w 1155"/>
                      <a:gd name="T51" fmla="*/ 2 h 994"/>
                      <a:gd name="T52" fmla="*/ 5 w 1155"/>
                      <a:gd name="T53" fmla="*/ 2 h 994"/>
                      <a:gd name="T54" fmla="*/ 5 w 1155"/>
                      <a:gd name="T55" fmla="*/ 2 h 994"/>
                      <a:gd name="T56" fmla="*/ 4 w 1155"/>
                      <a:gd name="T57" fmla="*/ 2 h 994"/>
                      <a:gd name="T58" fmla="*/ 4 w 1155"/>
                      <a:gd name="T59" fmla="*/ 2 h 994"/>
                      <a:gd name="T60" fmla="*/ 4 w 1155"/>
                      <a:gd name="T61" fmla="*/ 1 h 994"/>
                      <a:gd name="T62" fmla="*/ 3 w 1155"/>
                      <a:gd name="T63" fmla="*/ 1 h 994"/>
                      <a:gd name="T64" fmla="*/ 3 w 1155"/>
                      <a:gd name="T65" fmla="*/ 1 h 994"/>
                      <a:gd name="T66" fmla="*/ 3 w 1155"/>
                      <a:gd name="T67" fmla="*/ 1 h 994"/>
                      <a:gd name="T68" fmla="*/ 3 w 1155"/>
                      <a:gd name="T69" fmla="*/ 1 h 994"/>
                      <a:gd name="T70" fmla="*/ 3 w 1155"/>
                      <a:gd name="T71" fmla="*/ 1 h 994"/>
                      <a:gd name="T72" fmla="*/ 4 w 1155"/>
                      <a:gd name="T73" fmla="*/ 1 h 994"/>
                      <a:gd name="T74" fmla="*/ 3 w 1155"/>
                      <a:gd name="T75" fmla="*/ 1 h 994"/>
                      <a:gd name="T76" fmla="*/ 2 w 1155"/>
                      <a:gd name="T77" fmla="*/ 1 h 994"/>
                      <a:gd name="T78" fmla="*/ 2 w 1155"/>
                      <a:gd name="T79" fmla="*/ 1 h 994"/>
                      <a:gd name="T80" fmla="*/ 1 w 1155"/>
                      <a:gd name="T81" fmla="*/ 1 h 994"/>
                      <a:gd name="T82" fmla="*/ 1 w 1155"/>
                      <a:gd name="T83" fmla="*/ 1 h 9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5"/>
                      <a:gd name="T127" fmla="*/ 0 h 994"/>
                      <a:gd name="T128" fmla="*/ 1155 w 1155"/>
                      <a:gd name="T129" fmla="*/ 994 h 9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5" h="994">
                        <a:moveTo>
                          <a:pt x="10" y="313"/>
                        </a:moveTo>
                        <a:lnTo>
                          <a:pt x="0" y="185"/>
                        </a:lnTo>
                        <a:lnTo>
                          <a:pt x="5" y="158"/>
                        </a:lnTo>
                        <a:lnTo>
                          <a:pt x="43" y="140"/>
                        </a:lnTo>
                        <a:lnTo>
                          <a:pt x="96" y="96"/>
                        </a:lnTo>
                        <a:lnTo>
                          <a:pt x="177" y="63"/>
                        </a:lnTo>
                        <a:lnTo>
                          <a:pt x="210" y="48"/>
                        </a:lnTo>
                        <a:lnTo>
                          <a:pt x="210" y="17"/>
                        </a:lnTo>
                        <a:lnTo>
                          <a:pt x="225" y="0"/>
                        </a:lnTo>
                        <a:lnTo>
                          <a:pt x="239" y="2"/>
                        </a:lnTo>
                        <a:lnTo>
                          <a:pt x="292" y="10"/>
                        </a:lnTo>
                        <a:lnTo>
                          <a:pt x="291" y="34"/>
                        </a:lnTo>
                        <a:lnTo>
                          <a:pt x="301" y="72"/>
                        </a:lnTo>
                        <a:lnTo>
                          <a:pt x="295" y="134"/>
                        </a:lnTo>
                        <a:lnTo>
                          <a:pt x="341" y="202"/>
                        </a:lnTo>
                        <a:lnTo>
                          <a:pt x="365" y="217"/>
                        </a:lnTo>
                        <a:lnTo>
                          <a:pt x="402" y="188"/>
                        </a:lnTo>
                        <a:lnTo>
                          <a:pt x="481" y="188"/>
                        </a:lnTo>
                        <a:lnTo>
                          <a:pt x="500" y="195"/>
                        </a:lnTo>
                        <a:lnTo>
                          <a:pt x="512" y="213"/>
                        </a:lnTo>
                        <a:lnTo>
                          <a:pt x="503" y="233"/>
                        </a:lnTo>
                        <a:lnTo>
                          <a:pt x="459" y="268"/>
                        </a:lnTo>
                        <a:lnTo>
                          <a:pt x="464" y="286"/>
                        </a:lnTo>
                        <a:lnTo>
                          <a:pt x="514" y="323"/>
                        </a:lnTo>
                        <a:lnTo>
                          <a:pt x="534" y="323"/>
                        </a:lnTo>
                        <a:lnTo>
                          <a:pt x="540" y="332"/>
                        </a:lnTo>
                        <a:lnTo>
                          <a:pt x="536" y="347"/>
                        </a:lnTo>
                        <a:lnTo>
                          <a:pt x="567" y="372"/>
                        </a:lnTo>
                        <a:lnTo>
                          <a:pt x="639" y="383"/>
                        </a:lnTo>
                        <a:lnTo>
                          <a:pt x="674" y="374"/>
                        </a:lnTo>
                        <a:lnTo>
                          <a:pt x="718" y="330"/>
                        </a:lnTo>
                        <a:lnTo>
                          <a:pt x="770" y="335"/>
                        </a:lnTo>
                        <a:lnTo>
                          <a:pt x="792" y="368"/>
                        </a:lnTo>
                        <a:lnTo>
                          <a:pt x="780" y="398"/>
                        </a:lnTo>
                        <a:lnTo>
                          <a:pt x="784" y="417"/>
                        </a:lnTo>
                        <a:lnTo>
                          <a:pt x="755" y="434"/>
                        </a:lnTo>
                        <a:lnTo>
                          <a:pt x="742" y="449"/>
                        </a:lnTo>
                        <a:lnTo>
                          <a:pt x="746" y="487"/>
                        </a:lnTo>
                        <a:lnTo>
                          <a:pt x="797" y="522"/>
                        </a:lnTo>
                        <a:lnTo>
                          <a:pt x="818" y="518"/>
                        </a:lnTo>
                        <a:lnTo>
                          <a:pt x="878" y="590"/>
                        </a:lnTo>
                        <a:lnTo>
                          <a:pt x="890" y="646"/>
                        </a:lnTo>
                        <a:lnTo>
                          <a:pt x="885" y="672"/>
                        </a:lnTo>
                        <a:lnTo>
                          <a:pt x="926" y="694"/>
                        </a:lnTo>
                        <a:lnTo>
                          <a:pt x="926" y="711"/>
                        </a:lnTo>
                        <a:lnTo>
                          <a:pt x="964" y="721"/>
                        </a:lnTo>
                        <a:lnTo>
                          <a:pt x="974" y="721"/>
                        </a:lnTo>
                        <a:lnTo>
                          <a:pt x="974" y="690"/>
                        </a:lnTo>
                        <a:lnTo>
                          <a:pt x="1003" y="685"/>
                        </a:lnTo>
                        <a:lnTo>
                          <a:pt x="1009" y="648"/>
                        </a:lnTo>
                        <a:lnTo>
                          <a:pt x="990" y="632"/>
                        </a:lnTo>
                        <a:lnTo>
                          <a:pt x="974" y="617"/>
                        </a:lnTo>
                        <a:lnTo>
                          <a:pt x="981" y="547"/>
                        </a:lnTo>
                        <a:lnTo>
                          <a:pt x="996" y="537"/>
                        </a:lnTo>
                        <a:lnTo>
                          <a:pt x="1022" y="549"/>
                        </a:lnTo>
                        <a:lnTo>
                          <a:pt x="1033" y="544"/>
                        </a:lnTo>
                        <a:lnTo>
                          <a:pt x="1040" y="557"/>
                        </a:lnTo>
                        <a:lnTo>
                          <a:pt x="1110" y="593"/>
                        </a:lnTo>
                        <a:lnTo>
                          <a:pt x="1148" y="617"/>
                        </a:lnTo>
                        <a:lnTo>
                          <a:pt x="1154" y="639"/>
                        </a:lnTo>
                        <a:lnTo>
                          <a:pt x="1134" y="668"/>
                        </a:lnTo>
                        <a:lnTo>
                          <a:pt x="1145" y="701"/>
                        </a:lnTo>
                        <a:lnTo>
                          <a:pt x="1139" y="716"/>
                        </a:lnTo>
                        <a:lnTo>
                          <a:pt x="1086" y="721"/>
                        </a:lnTo>
                        <a:lnTo>
                          <a:pt x="1075" y="728"/>
                        </a:lnTo>
                        <a:lnTo>
                          <a:pt x="1079" y="736"/>
                        </a:lnTo>
                        <a:lnTo>
                          <a:pt x="1079" y="752"/>
                        </a:lnTo>
                        <a:lnTo>
                          <a:pt x="1038" y="756"/>
                        </a:lnTo>
                        <a:lnTo>
                          <a:pt x="1016" y="745"/>
                        </a:lnTo>
                        <a:lnTo>
                          <a:pt x="988" y="745"/>
                        </a:lnTo>
                        <a:lnTo>
                          <a:pt x="983" y="752"/>
                        </a:lnTo>
                        <a:lnTo>
                          <a:pt x="988" y="767"/>
                        </a:lnTo>
                        <a:lnTo>
                          <a:pt x="974" y="783"/>
                        </a:lnTo>
                        <a:lnTo>
                          <a:pt x="969" y="800"/>
                        </a:lnTo>
                        <a:lnTo>
                          <a:pt x="996" y="822"/>
                        </a:lnTo>
                        <a:lnTo>
                          <a:pt x="976" y="862"/>
                        </a:lnTo>
                        <a:lnTo>
                          <a:pt x="985" y="882"/>
                        </a:lnTo>
                        <a:lnTo>
                          <a:pt x="983" y="891"/>
                        </a:lnTo>
                        <a:lnTo>
                          <a:pt x="952" y="891"/>
                        </a:lnTo>
                        <a:lnTo>
                          <a:pt x="930" y="901"/>
                        </a:lnTo>
                        <a:lnTo>
                          <a:pt x="948" y="926"/>
                        </a:lnTo>
                        <a:lnTo>
                          <a:pt x="937" y="957"/>
                        </a:lnTo>
                        <a:lnTo>
                          <a:pt x="904" y="966"/>
                        </a:lnTo>
                        <a:lnTo>
                          <a:pt x="906" y="981"/>
                        </a:lnTo>
                        <a:lnTo>
                          <a:pt x="897" y="993"/>
                        </a:lnTo>
                        <a:lnTo>
                          <a:pt x="840" y="988"/>
                        </a:lnTo>
                        <a:lnTo>
                          <a:pt x="818" y="972"/>
                        </a:lnTo>
                        <a:lnTo>
                          <a:pt x="814" y="937"/>
                        </a:lnTo>
                        <a:lnTo>
                          <a:pt x="801" y="923"/>
                        </a:lnTo>
                        <a:lnTo>
                          <a:pt x="782" y="937"/>
                        </a:lnTo>
                        <a:lnTo>
                          <a:pt x="746" y="901"/>
                        </a:lnTo>
                        <a:lnTo>
                          <a:pt x="720" y="884"/>
                        </a:lnTo>
                        <a:lnTo>
                          <a:pt x="718" y="858"/>
                        </a:lnTo>
                        <a:lnTo>
                          <a:pt x="709" y="838"/>
                        </a:lnTo>
                        <a:lnTo>
                          <a:pt x="696" y="838"/>
                        </a:lnTo>
                        <a:lnTo>
                          <a:pt x="641" y="862"/>
                        </a:lnTo>
                        <a:lnTo>
                          <a:pt x="643" y="889"/>
                        </a:lnTo>
                        <a:lnTo>
                          <a:pt x="624" y="889"/>
                        </a:lnTo>
                        <a:lnTo>
                          <a:pt x="591" y="855"/>
                        </a:lnTo>
                        <a:lnTo>
                          <a:pt x="555" y="851"/>
                        </a:lnTo>
                        <a:lnTo>
                          <a:pt x="543" y="831"/>
                        </a:lnTo>
                        <a:lnTo>
                          <a:pt x="553" y="809"/>
                        </a:lnTo>
                        <a:lnTo>
                          <a:pt x="574" y="829"/>
                        </a:lnTo>
                        <a:lnTo>
                          <a:pt x="598" y="836"/>
                        </a:lnTo>
                        <a:lnTo>
                          <a:pt x="617" y="820"/>
                        </a:lnTo>
                        <a:lnTo>
                          <a:pt x="617" y="783"/>
                        </a:lnTo>
                        <a:lnTo>
                          <a:pt x="639" y="762"/>
                        </a:lnTo>
                        <a:lnTo>
                          <a:pt x="656" y="745"/>
                        </a:lnTo>
                        <a:lnTo>
                          <a:pt x="648" y="723"/>
                        </a:lnTo>
                        <a:lnTo>
                          <a:pt x="691" y="687"/>
                        </a:lnTo>
                        <a:lnTo>
                          <a:pt x="698" y="632"/>
                        </a:lnTo>
                        <a:lnTo>
                          <a:pt x="679" y="604"/>
                        </a:lnTo>
                        <a:lnTo>
                          <a:pt x="667" y="557"/>
                        </a:lnTo>
                        <a:lnTo>
                          <a:pt x="613" y="484"/>
                        </a:lnTo>
                        <a:lnTo>
                          <a:pt x="584" y="496"/>
                        </a:lnTo>
                        <a:lnTo>
                          <a:pt x="545" y="460"/>
                        </a:lnTo>
                        <a:lnTo>
                          <a:pt x="492" y="427"/>
                        </a:lnTo>
                        <a:lnTo>
                          <a:pt x="471" y="374"/>
                        </a:lnTo>
                        <a:lnTo>
                          <a:pt x="428" y="390"/>
                        </a:lnTo>
                        <a:lnTo>
                          <a:pt x="352" y="342"/>
                        </a:lnTo>
                        <a:lnTo>
                          <a:pt x="315" y="361"/>
                        </a:lnTo>
                        <a:lnTo>
                          <a:pt x="258" y="352"/>
                        </a:lnTo>
                        <a:lnTo>
                          <a:pt x="213" y="378"/>
                        </a:lnTo>
                        <a:lnTo>
                          <a:pt x="186" y="381"/>
                        </a:lnTo>
                        <a:lnTo>
                          <a:pt x="141" y="354"/>
                        </a:lnTo>
                        <a:lnTo>
                          <a:pt x="110" y="337"/>
                        </a:lnTo>
                        <a:lnTo>
                          <a:pt x="10" y="31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 甘肃</a:t>
                    </a:r>
                  </a:p>
                </p:txBody>
              </p:sp>
              <p:sp>
                <p:nvSpPr>
                  <p:cNvPr id="41" name="Freeform 24"/>
                  <p:cNvSpPr/>
                  <p:nvPr/>
                </p:nvSpPr>
                <p:spPr bwMode="auto">
                  <a:xfrm>
                    <a:off x="1413" y="780"/>
                    <a:ext cx="249" cy="392"/>
                  </a:xfrm>
                  <a:custGeom>
                    <a:avLst/>
                    <a:gdLst>
                      <a:gd name="T0" fmla="*/ 2 w 420"/>
                      <a:gd name="T1" fmla="*/ 1 h 761"/>
                      <a:gd name="T2" fmla="*/ 2 w 420"/>
                      <a:gd name="T3" fmla="*/ 1 h 761"/>
                      <a:gd name="T4" fmla="*/ 2 w 420"/>
                      <a:gd name="T5" fmla="*/ 1 h 761"/>
                      <a:gd name="T6" fmla="*/ 2 w 420"/>
                      <a:gd name="T7" fmla="*/ 1 h 761"/>
                      <a:gd name="T8" fmla="*/ 2 w 420"/>
                      <a:gd name="T9" fmla="*/ 1 h 761"/>
                      <a:gd name="T10" fmla="*/ 2 w 420"/>
                      <a:gd name="T11" fmla="*/ 0 h 761"/>
                      <a:gd name="T12" fmla="*/ 2 w 420"/>
                      <a:gd name="T13" fmla="*/ 1 h 761"/>
                      <a:gd name="T14" fmla="*/ 1 w 420"/>
                      <a:gd name="T15" fmla="*/ 1 h 761"/>
                      <a:gd name="T16" fmla="*/ 1 w 420"/>
                      <a:gd name="T17" fmla="*/ 1 h 761"/>
                      <a:gd name="T18" fmla="*/ 1 w 420"/>
                      <a:gd name="T19" fmla="*/ 1 h 761"/>
                      <a:gd name="T20" fmla="*/ 1 w 420"/>
                      <a:gd name="T21" fmla="*/ 1 h 761"/>
                      <a:gd name="T22" fmla="*/ 1 w 420"/>
                      <a:gd name="T23" fmla="*/ 1 h 761"/>
                      <a:gd name="T24" fmla="*/ 1 w 420"/>
                      <a:gd name="T25" fmla="*/ 1 h 761"/>
                      <a:gd name="T26" fmla="*/ 1 w 420"/>
                      <a:gd name="T27" fmla="*/ 1 h 761"/>
                      <a:gd name="T28" fmla="*/ 1 w 420"/>
                      <a:gd name="T29" fmla="*/ 1 h 761"/>
                      <a:gd name="T30" fmla="*/ 1 w 420"/>
                      <a:gd name="T31" fmla="*/ 1 h 761"/>
                      <a:gd name="T32" fmla="*/ 1 w 420"/>
                      <a:gd name="T33" fmla="*/ 1 h 761"/>
                      <a:gd name="T34" fmla="*/ 1 w 420"/>
                      <a:gd name="T35" fmla="*/ 1 h 761"/>
                      <a:gd name="T36" fmla="*/ 1 w 420"/>
                      <a:gd name="T37" fmla="*/ 1 h 761"/>
                      <a:gd name="T38" fmla="*/ 1 w 420"/>
                      <a:gd name="T39" fmla="*/ 1 h 761"/>
                      <a:gd name="T40" fmla="*/ 1 w 420"/>
                      <a:gd name="T41" fmla="*/ 1 h 761"/>
                      <a:gd name="T42" fmla="*/ 1 w 420"/>
                      <a:gd name="T43" fmla="*/ 1 h 761"/>
                      <a:gd name="T44" fmla="*/ 1 w 420"/>
                      <a:gd name="T45" fmla="*/ 1 h 761"/>
                      <a:gd name="T46" fmla="*/ 0 w 420"/>
                      <a:gd name="T47" fmla="*/ 1 h 761"/>
                      <a:gd name="T48" fmla="*/ 1 w 420"/>
                      <a:gd name="T49" fmla="*/ 1 h 761"/>
                      <a:gd name="T50" fmla="*/ 1 w 420"/>
                      <a:gd name="T51" fmla="*/ 1 h 761"/>
                      <a:gd name="T52" fmla="*/ 1 w 420"/>
                      <a:gd name="T53" fmla="*/ 1 h 761"/>
                      <a:gd name="T54" fmla="*/ 1 w 420"/>
                      <a:gd name="T55" fmla="*/ 1 h 761"/>
                      <a:gd name="T56" fmla="*/ 1 w 420"/>
                      <a:gd name="T57" fmla="*/ 1 h 761"/>
                      <a:gd name="T58" fmla="*/ 1 w 420"/>
                      <a:gd name="T59" fmla="*/ 1 h 761"/>
                      <a:gd name="T60" fmla="*/ 2 w 420"/>
                      <a:gd name="T61" fmla="*/ 1 h 761"/>
                      <a:gd name="T62" fmla="*/ 2 w 420"/>
                      <a:gd name="T63" fmla="*/ 1 h 761"/>
                      <a:gd name="T64" fmla="*/ 2 w 420"/>
                      <a:gd name="T65" fmla="*/ 1 h 761"/>
                      <a:gd name="T66" fmla="*/ 2 w 420"/>
                      <a:gd name="T67" fmla="*/ 1 h 761"/>
                      <a:gd name="T68" fmla="*/ 2 w 420"/>
                      <a:gd name="T69" fmla="*/ 1 h 761"/>
                      <a:gd name="T70" fmla="*/ 2 w 420"/>
                      <a:gd name="T71" fmla="*/ 1 h 761"/>
                      <a:gd name="T72" fmla="*/ 2 w 420"/>
                      <a:gd name="T73" fmla="*/ 1 h 761"/>
                      <a:gd name="T74" fmla="*/ 2 w 420"/>
                      <a:gd name="T75" fmla="*/ 1 h 761"/>
                      <a:gd name="T76" fmla="*/ 2 w 420"/>
                      <a:gd name="T77" fmla="*/ 1 h 7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0"/>
                      <a:gd name="T118" fmla="*/ 0 h 761"/>
                      <a:gd name="T119" fmla="*/ 420 w 420"/>
                      <a:gd name="T120" fmla="*/ 761 h 7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0" h="761">
                        <a:moveTo>
                          <a:pt x="359" y="480"/>
                        </a:moveTo>
                        <a:lnTo>
                          <a:pt x="349" y="453"/>
                        </a:lnTo>
                        <a:lnTo>
                          <a:pt x="368" y="385"/>
                        </a:lnTo>
                        <a:lnTo>
                          <a:pt x="340" y="255"/>
                        </a:lnTo>
                        <a:lnTo>
                          <a:pt x="359" y="222"/>
                        </a:lnTo>
                        <a:lnTo>
                          <a:pt x="368" y="191"/>
                        </a:lnTo>
                        <a:lnTo>
                          <a:pt x="342" y="138"/>
                        </a:lnTo>
                        <a:lnTo>
                          <a:pt x="366" y="101"/>
                        </a:lnTo>
                        <a:lnTo>
                          <a:pt x="370" y="65"/>
                        </a:lnTo>
                        <a:lnTo>
                          <a:pt x="383" y="39"/>
                        </a:lnTo>
                        <a:lnTo>
                          <a:pt x="381" y="8"/>
                        </a:lnTo>
                        <a:lnTo>
                          <a:pt x="370" y="0"/>
                        </a:lnTo>
                        <a:lnTo>
                          <a:pt x="352" y="19"/>
                        </a:lnTo>
                        <a:lnTo>
                          <a:pt x="306" y="21"/>
                        </a:lnTo>
                        <a:lnTo>
                          <a:pt x="282" y="56"/>
                        </a:lnTo>
                        <a:lnTo>
                          <a:pt x="285" y="77"/>
                        </a:lnTo>
                        <a:lnTo>
                          <a:pt x="280" y="89"/>
                        </a:lnTo>
                        <a:lnTo>
                          <a:pt x="261" y="96"/>
                        </a:lnTo>
                        <a:lnTo>
                          <a:pt x="188" y="200"/>
                        </a:lnTo>
                        <a:lnTo>
                          <a:pt x="179" y="193"/>
                        </a:lnTo>
                        <a:lnTo>
                          <a:pt x="160" y="188"/>
                        </a:lnTo>
                        <a:lnTo>
                          <a:pt x="117" y="191"/>
                        </a:lnTo>
                        <a:lnTo>
                          <a:pt x="105" y="210"/>
                        </a:lnTo>
                        <a:lnTo>
                          <a:pt x="103" y="253"/>
                        </a:lnTo>
                        <a:lnTo>
                          <a:pt x="109" y="266"/>
                        </a:lnTo>
                        <a:lnTo>
                          <a:pt x="179" y="301"/>
                        </a:lnTo>
                        <a:lnTo>
                          <a:pt x="217" y="325"/>
                        </a:lnTo>
                        <a:lnTo>
                          <a:pt x="223" y="347"/>
                        </a:lnTo>
                        <a:lnTo>
                          <a:pt x="203" y="376"/>
                        </a:lnTo>
                        <a:lnTo>
                          <a:pt x="215" y="409"/>
                        </a:lnTo>
                        <a:lnTo>
                          <a:pt x="208" y="424"/>
                        </a:lnTo>
                        <a:lnTo>
                          <a:pt x="155" y="429"/>
                        </a:lnTo>
                        <a:lnTo>
                          <a:pt x="144" y="436"/>
                        </a:lnTo>
                        <a:lnTo>
                          <a:pt x="148" y="444"/>
                        </a:lnTo>
                        <a:lnTo>
                          <a:pt x="148" y="460"/>
                        </a:lnTo>
                        <a:lnTo>
                          <a:pt x="107" y="465"/>
                        </a:lnTo>
                        <a:lnTo>
                          <a:pt x="85" y="453"/>
                        </a:lnTo>
                        <a:lnTo>
                          <a:pt x="57" y="453"/>
                        </a:lnTo>
                        <a:lnTo>
                          <a:pt x="52" y="460"/>
                        </a:lnTo>
                        <a:lnTo>
                          <a:pt x="57" y="475"/>
                        </a:lnTo>
                        <a:lnTo>
                          <a:pt x="43" y="491"/>
                        </a:lnTo>
                        <a:lnTo>
                          <a:pt x="38" y="508"/>
                        </a:lnTo>
                        <a:lnTo>
                          <a:pt x="65" y="530"/>
                        </a:lnTo>
                        <a:lnTo>
                          <a:pt x="45" y="571"/>
                        </a:lnTo>
                        <a:lnTo>
                          <a:pt x="54" y="590"/>
                        </a:lnTo>
                        <a:lnTo>
                          <a:pt x="52" y="599"/>
                        </a:lnTo>
                        <a:lnTo>
                          <a:pt x="21" y="599"/>
                        </a:lnTo>
                        <a:lnTo>
                          <a:pt x="0" y="610"/>
                        </a:lnTo>
                        <a:lnTo>
                          <a:pt x="17" y="634"/>
                        </a:lnTo>
                        <a:lnTo>
                          <a:pt x="6" y="665"/>
                        </a:lnTo>
                        <a:lnTo>
                          <a:pt x="24" y="670"/>
                        </a:lnTo>
                        <a:lnTo>
                          <a:pt x="26" y="689"/>
                        </a:lnTo>
                        <a:lnTo>
                          <a:pt x="41" y="692"/>
                        </a:lnTo>
                        <a:lnTo>
                          <a:pt x="98" y="680"/>
                        </a:lnTo>
                        <a:lnTo>
                          <a:pt x="109" y="685"/>
                        </a:lnTo>
                        <a:lnTo>
                          <a:pt x="112" y="701"/>
                        </a:lnTo>
                        <a:lnTo>
                          <a:pt x="136" y="707"/>
                        </a:lnTo>
                        <a:lnTo>
                          <a:pt x="186" y="731"/>
                        </a:lnTo>
                        <a:lnTo>
                          <a:pt x="215" y="720"/>
                        </a:lnTo>
                        <a:lnTo>
                          <a:pt x="275" y="742"/>
                        </a:lnTo>
                        <a:lnTo>
                          <a:pt x="289" y="760"/>
                        </a:lnTo>
                        <a:lnTo>
                          <a:pt x="320" y="754"/>
                        </a:lnTo>
                        <a:lnTo>
                          <a:pt x="315" y="720"/>
                        </a:lnTo>
                        <a:lnTo>
                          <a:pt x="309" y="711"/>
                        </a:lnTo>
                        <a:lnTo>
                          <a:pt x="315" y="685"/>
                        </a:lnTo>
                        <a:lnTo>
                          <a:pt x="349" y="670"/>
                        </a:lnTo>
                        <a:lnTo>
                          <a:pt x="357" y="656"/>
                        </a:lnTo>
                        <a:lnTo>
                          <a:pt x="340" y="650"/>
                        </a:lnTo>
                        <a:lnTo>
                          <a:pt x="320" y="646"/>
                        </a:lnTo>
                        <a:lnTo>
                          <a:pt x="299" y="625"/>
                        </a:lnTo>
                        <a:lnTo>
                          <a:pt x="309" y="617"/>
                        </a:lnTo>
                        <a:lnTo>
                          <a:pt x="375" y="617"/>
                        </a:lnTo>
                        <a:lnTo>
                          <a:pt x="390" y="617"/>
                        </a:lnTo>
                        <a:lnTo>
                          <a:pt x="399" y="624"/>
                        </a:lnTo>
                        <a:lnTo>
                          <a:pt x="419" y="608"/>
                        </a:lnTo>
                        <a:lnTo>
                          <a:pt x="419" y="581"/>
                        </a:lnTo>
                        <a:lnTo>
                          <a:pt x="359" y="491"/>
                        </a:lnTo>
                        <a:lnTo>
                          <a:pt x="359" y="48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陕 西</a:t>
                    </a:r>
                    <a:endParaRPr lang="en-US" sz="900" b="1" dirty="0">
                      <a:solidFill>
                        <a:srgbClr val="000000"/>
                      </a:solidFill>
                      <a:latin typeface="汉仪中圆简" pitchFamily="1" charset="-122"/>
                      <a:ea typeface="汉仪中圆简" pitchFamily="1" charset="-122"/>
                      <a:sym typeface="汉仪中圆简" pitchFamily="1" charset="-122"/>
                    </a:endParaRPr>
                  </a:p>
                </p:txBody>
              </p:sp>
              <p:sp>
                <p:nvSpPr>
                  <p:cNvPr id="42" name="Freeform 27"/>
                  <p:cNvSpPr/>
                  <p:nvPr/>
                </p:nvSpPr>
                <p:spPr bwMode="auto">
                  <a:xfrm>
                    <a:off x="1745" y="596"/>
                    <a:ext cx="266" cy="339"/>
                  </a:xfrm>
                  <a:custGeom>
                    <a:avLst/>
                    <a:gdLst>
                      <a:gd name="T0" fmla="*/ 1 w 455"/>
                      <a:gd name="T1" fmla="*/ 1 h 658"/>
                      <a:gd name="T2" fmla="*/ 1 w 455"/>
                      <a:gd name="T3" fmla="*/ 1 h 658"/>
                      <a:gd name="T4" fmla="*/ 1 w 455"/>
                      <a:gd name="T5" fmla="*/ 1 h 658"/>
                      <a:gd name="T6" fmla="*/ 2 w 455"/>
                      <a:gd name="T7" fmla="*/ 1 h 658"/>
                      <a:gd name="T8" fmla="*/ 1 w 455"/>
                      <a:gd name="T9" fmla="*/ 1 h 658"/>
                      <a:gd name="T10" fmla="*/ 1 w 455"/>
                      <a:gd name="T11" fmla="*/ 1 h 658"/>
                      <a:gd name="T12" fmla="*/ 1 w 455"/>
                      <a:gd name="T13" fmla="*/ 1 h 658"/>
                      <a:gd name="T14" fmla="*/ 1 w 455"/>
                      <a:gd name="T15" fmla="*/ 1 h 658"/>
                      <a:gd name="T16" fmla="*/ 1 w 455"/>
                      <a:gd name="T17" fmla="*/ 1 h 658"/>
                      <a:gd name="T18" fmla="*/ 1 w 455"/>
                      <a:gd name="T19" fmla="*/ 1 h 658"/>
                      <a:gd name="T20" fmla="*/ 1 w 455"/>
                      <a:gd name="T21" fmla="*/ 1 h 658"/>
                      <a:gd name="T22" fmla="*/ 1 w 455"/>
                      <a:gd name="T23" fmla="*/ 1 h 658"/>
                      <a:gd name="T24" fmla="*/ 1 w 455"/>
                      <a:gd name="T25" fmla="*/ 1 h 658"/>
                      <a:gd name="T26" fmla="*/ 1 w 455"/>
                      <a:gd name="T27" fmla="*/ 1 h 658"/>
                      <a:gd name="T28" fmla="*/ 2 w 455"/>
                      <a:gd name="T29" fmla="*/ 1 h 658"/>
                      <a:gd name="T30" fmla="*/ 2 w 455"/>
                      <a:gd name="T31" fmla="*/ 1 h 658"/>
                      <a:gd name="T32" fmla="*/ 2 w 455"/>
                      <a:gd name="T33" fmla="*/ 1 h 658"/>
                      <a:gd name="T34" fmla="*/ 2 w 455"/>
                      <a:gd name="T35" fmla="*/ 1 h 658"/>
                      <a:gd name="T36" fmla="*/ 2 w 455"/>
                      <a:gd name="T37" fmla="*/ 1 h 658"/>
                      <a:gd name="T38" fmla="*/ 1 w 455"/>
                      <a:gd name="T39" fmla="*/ 1 h 658"/>
                      <a:gd name="T40" fmla="*/ 1 w 455"/>
                      <a:gd name="T41" fmla="*/ 0 h 658"/>
                      <a:gd name="T42" fmla="*/ 1 w 455"/>
                      <a:gd name="T43" fmla="*/ 1 h 658"/>
                      <a:gd name="T44" fmla="*/ 1 w 455"/>
                      <a:gd name="T45" fmla="*/ 1 h 658"/>
                      <a:gd name="T46" fmla="*/ 1 w 455"/>
                      <a:gd name="T47" fmla="*/ 1 h 658"/>
                      <a:gd name="T48" fmla="*/ 1 w 455"/>
                      <a:gd name="T49" fmla="*/ 1 h 658"/>
                      <a:gd name="T50" fmla="*/ 1 w 455"/>
                      <a:gd name="T51" fmla="*/ 1 h 658"/>
                      <a:gd name="T52" fmla="*/ 1 w 455"/>
                      <a:gd name="T53" fmla="*/ 1 h 658"/>
                      <a:gd name="T54" fmla="*/ 1 w 455"/>
                      <a:gd name="T55" fmla="*/ 1 h 658"/>
                      <a:gd name="T56" fmla="*/ 1 w 455"/>
                      <a:gd name="T57" fmla="*/ 1 h 658"/>
                      <a:gd name="T58" fmla="*/ 1 w 455"/>
                      <a:gd name="T59" fmla="*/ 1 h 658"/>
                      <a:gd name="T60" fmla="*/ 1 w 455"/>
                      <a:gd name="T61" fmla="*/ 1 h 658"/>
                      <a:gd name="T62" fmla="*/ 1 w 455"/>
                      <a:gd name="T63" fmla="*/ 1 h 658"/>
                      <a:gd name="T64" fmla="*/ 1 w 455"/>
                      <a:gd name="T65" fmla="*/ 1 h 658"/>
                      <a:gd name="T66" fmla="*/ 1 w 455"/>
                      <a:gd name="T67" fmla="*/ 1 h 658"/>
                      <a:gd name="T68" fmla="*/ 1 w 455"/>
                      <a:gd name="T69" fmla="*/ 1 h 658"/>
                      <a:gd name="T70" fmla="*/ 1 w 455"/>
                      <a:gd name="T71" fmla="*/ 1 h 658"/>
                      <a:gd name="T72" fmla="*/ 1 w 455"/>
                      <a:gd name="T73" fmla="*/ 1 h 6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5"/>
                      <a:gd name="T112" fmla="*/ 0 h 658"/>
                      <a:gd name="T113" fmla="*/ 455 w 455"/>
                      <a:gd name="T114" fmla="*/ 658 h 6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5" h="658">
                        <a:moveTo>
                          <a:pt x="178" y="647"/>
                        </a:moveTo>
                        <a:lnTo>
                          <a:pt x="179" y="637"/>
                        </a:lnTo>
                        <a:lnTo>
                          <a:pt x="166" y="610"/>
                        </a:lnTo>
                        <a:lnTo>
                          <a:pt x="219" y="513"/>
                        </a:lnTo>
                        <a:lnTo>
                          <a:pt x="267" y="469"/>
                        </a:lnTo>
                        <a:lnTo>
                          <a:pt x="303" y="460"/>
                        </a:lnTo>
                        <a:lnTo>
                          <a:pt x="335" y="418"/>
                        </a:lnTo>
                        <a:lnTo>
                          <a:pt x="322" y="409"/>
                        </a:lnTo>
                        <a:lnTo>
                          <a:pt x="311" y="379"/>
                        </a:lnTo>
                        <a:lnTo>
                          <a:pt x="284" y="390"/>
                        </a:lnTo>
                        <a:lnTo>
                          <a:pt x="243" y="379"/>
                        </a:lnTo>
                        <a:lnTo>
                          <a:pt x="241" y="368"/>
                        </a:lnTo>
                        <a:lnTo>
                          <a:pt x="239" y="298"/>
                        </a:lnTo>
                        <a:lnTo>
                          <a:pt x="217" y="306"/>
                        </a:lnTo>
                        <a:lnTo>
                          <a:pt x="203" y="319"/>
                        </a:lnTo>
                        <a:lnTo>
                          <a:pt x="176" y="310"/>
                        </a:lnTo>
                        <a:lnTo>
                          <a:pt x="138" y="317"/>
                        </a:lnTo>
                        <a:lnTo>
                          <a:pt x="131" y="300"/>
                        </a:lnTo>
                        <a:lnTo>
                          <a:pt x="136" y="266"/>
                        </a:lnTo>
                        <a:lnTo>
                          <a:pt x="164" y="233"/>
                        </a:lnTo>
                        <a:lnTo>
                          <a:pt x="171" y="196"/>
                        </a:lnTo>
                        <a:lnTo>
                          <a:pt x="200" y="167"/>
                        </a:lnTo>
                        <a:lnTo>
                          <a:pt x="250" y="194"/>
                        </a:lnTo>
                        <a:lnTo>
                          <a:pt x="263" y="194"/>
                        </a:lnTo>
                        <a:lnTo>
                          <a:pt x="272" y="231"/>
                        </a:lnTo>
                        <a:lnTo>
                          <a:pt x="287" y="238"/>
                        </a:lnTo>
                        <a:lnTo>
                          <a:pt x="293" y="262"/>
                        </a:lnTo>
                        <a:lnTo>
                          <a:pt x="291" y="277"/>
                        </a:lnTo>
                        <a:lnTo>
                          <a:pt x="322" y="300"/>
                        </a:lnTo>
                        <a:lnTo>
                          <a:pt x="327" y="317"/>
                        </a:lnTo>
                        <a:lnTo>
                          <a:pt x="353" y="329"/>
                        </a:lnTo>
                        <a:lnTo>
                          <a:pt x="416" y="293"/>
                        </a:lnTo>
                        <a:lnTo>
                          <a:pt x="416" y="273"/>
                        </a:lnTo>
                        <a:lnTo>
                          <a:pt x="454" y="218"/>
                        </a:lnTo>
                        <a:lnTo>
                          <a:pt x="427" y="180"/>
                        </a:lnTo>
                        <a:lnTo>
                          <a:pt x="408" y="178"/>
                        </a:lnTo>
                        <a:lnTo>
                          <a:pt x="370" y="154"/>
                        </a:lnTo>
                        <a:lnTo>
                          <a:pt x="384" y="115"/>
                        </a:lnTo>
                        <a:lnTo>
                          <a:pt x="327" y="110"/>
                        </a:lnTo>
                        <a:lnTo>
                          <a:pt x="303" y="72"/>
                        </a:lnTo>
                        <a:lnTo>
                          <a:pt x="305" y="52"/>
                        </a:lnTo>
                        <a:lnTo>
                          <a:pt x="256" y="0"/>
                        </a:lnTo>
                        <a:lnTo>
                          <a:pt x="226" y="16"/>
                        </a:lnTo>
                        <a:lnTo>
                          <a:pt x="200" y="42"/>
                        </a:lnTo>
                        <a:lnTo>
                          <a:pt x="208" y="62"/>
                        </a:lnTo>
                        <a:lnTo>
                          <a:pt x="202" y="74"/>
                        </a:lnTo>
                        <a:lnTo>
                          <a:pt x="164" y="77"/>
                        </a:lnTo>
                        <a:lnTo>
                          <a:pt x="147" y="93"/>
                        </a:lnTo>
                        <a:lnTo>
                          <a:pt x="131" y="86"/>
                        </a:lnTo>
                        <a:lnTo>
                          <a:pt x="116" y="101"/>
                        </a:lnTo>
                        <a:lnTo>
                          <a:pt x="81" y="127"/>
                        </a:lnTo>
                        <a:lnTo>
                          <a:pt x="66" y="117"/>
                        </a:lnTo>
                        <a:lnTo>
                          <a:pt x="66" y="81"/>
                        </a:lnTo>
                        <a:lnTo>
                          <a:pt x="52" y="74"/>
                        </a:lnTo>
                        <a:lnTo>
                          <a:pt x="33" y="83"/>
                        </a:lnTo>
                        <a:lnTo>
                          <a:pt x="9" y="134"/>
                        </a:lnTo>
                        <a:lnTo>
                          <a:pt x="0" y="182"/>
                        </a:lnTo>
                        <a:lnTo>
                          <a:pt x="28" y="231"/>
                        </a:lnTo>
                        <a:lnTo>
                          <a:pt x="52" y="253"/>
                        </a:lnTo>
                        <a:lnTo>
                          <a:pt x="52" y="293"/>
                        </a:lnTo>
                        <a:lnTo>
                          <a:pt x="68" y="326"/>
                        </a:lnTo>
                        <a:lnTo>
                          <a:pt x="61" y="363"/>
                        </a:lnTo>
                        <a:lnTo>
                          <a:pt x="24" y="387"/>
                        </a:lnTo>
                        <a:lnTo>
                          <a:pt x="6" y="445"/>
                        </a:lnTo>
                        <a:lnTo>
                          <a:pt x="37" y="480"/>
                        </a:lnTo>
                        <a:lnTo>
                          <a:pt x="59" y="524"/>
                        </a:lnTo>
                        <a:lnTo>
                          <a:pt x="46" y="546"/>
                        </a:lnTo>
                        <a:lnTo>
                          <a:pt x="42" y="577"/>
                        </a:lnTo>
                        <a:lnTo>
                          <a:pt x="28" y="597"/>
                        </a:lnTo>
                        <a:lnTo>
                          <a:pt x="21" y="619"/>
                        </a:lnTo>
                        <a:lnTo>
                          <a:pt x="42" y="645"/>
                        </a:lnTo>
                        <a:lnTo>
                          <a:pt x="129" y="657"/>
                        </a:lnTo>
                        <a:lnTo>
                          <a:pt x="164" y="643"/>
                        </a:lnTo>
                        <a:lnTo>
                          <a:pt x="178" y="64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en-US" altLang="zh-CN" sz="900" b="1"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dirty="0">
                        <a:solidFill>
                          <a:srgbClr val="000000"/>
                        </a:solidFill>
                        <a:latin typeface="汉仪中圆简" pitchFamily="1" charset="-122"/>
                        <a:ea typeface="汉仪中圆简" pitchFamily="1" charset="-122"/>
                        <a:sym typeface="汉仪中圆简" pitchFamily="1" charset="-122"/>
                      </a:rPr>
                      <a:t> </a:t>
                    </a: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河北</a:t>
                    </a:r>
                  </a:p>
                </p:txBody>
              </p:sp>
              <p:sp>
                <p:nvSpPr>
                  <p:cNvPr id="43" name="Freeform 30"/>
                  <p:cNvSpPr/>
                  <p:nvPr/>
                </p:nvSpPr>
                <p:spPr bwMode="auto">
                  <a:xfrm>
                    <a:off x="1347" y="795"/>
                    <a:ext cx="136" cy="206"/>
                  </a:xfrm>
                  <a:custGeom>
                    <a:avLst/>
                    <a:gdLst>
                      <a:gd name="T0" fmla="*/ 1 w 230"/>
                      <a:gd name="T1" fmla="*/ 1 h 400"/>
                      <a:gd name="T2" fmla="*/ 1 w 230"/>
                      <a:gd name="T3" fmla="*/ 1 h 400"/>
                      <a:gd name="T4" fmla="*/ 1 w 230"/>
                      <a:gd name="T5" fmla="*/ 1 h 400"/>
                      <a:gd name="T6" fmla="*/ 1 w 230"/>
                      <a:gd name="T7" fmla="*/ 1 h 400"/>
                      <a:gd name="T8" fmla="*/ 1 w 230"/>
                      <a:gd name="T9" fmla="*/ 1 h 400"/>
                      <a:gd name="T10" fmla="*/ 1 w 230"/>
                      <a:gd name="T11" fmla="*/ 1 h 400"/>
                      <a:gd name="T12" fmla="*/ 1 w 230"/>
                      <a:gd name="T13" fmla="*/ 1 h 400"/>
                      <a:gd name="T14" fmla="*/ 1 w 230"/>
                      <a:gd name="T15" fmla="*/ 1 h 400"/>
                      <a:gd name="T16" fmla="*/ 1 w 230"/>
                      <a:gd name="T17" fmla="*/ 0 h 400"/>
                      <a:gd name="T18" fmla="*/ 1 w 230"/>
                      <a:gd name="T19" fmla="*/ 1 h 400"/>
                      <a:gd name="T20" fmla="*/ 1 w 230"/>
                      <a:gd name="T21" fmla="*/ 1 h 400"/>
                      <a:gd name="T22" fmla="*/ 1 w 230"/>
                      <a:gd name="T23" fmla="*/ 1 h 400"/>
                      <a:gd name="T24" fmla="*/ 1 w 230"/>
                      <a:gd name="T25" fmla="*/ 1 h 400"/>
                      <a:gd name="T26" fmla="*/ 1 w 230"/>
                      <a:gd name="T27" fmla="*/ 1 h 400"/>
                      <a:gd name="T28" fmla="*/ 0 w 230"/>
                      <a:gd name="T29" fmla="*/ 1 h 400"/>
                      <a:gd name="T30" fmla="*/ 1 w 230"/>
                      <a:gd name="T31" fmla="*/ 1 h 400"/>
                      <a:gd name="T32" fmla="*/ 1 w 230"/>
                      <a:gd name="T33" fmla="*/ 1 h 400"/>
                      <a:gd name="T34" fmla="*/ 1 w 230"/>
                      <a:gd name="T35" fmla="*/ 1 h 400"/>
                      <a:gd name="T36" fmla="*/ 1 w 230"/>
                      <a:gd name="T37" fmla="*/ 1 h 400"/>
                      <a:gd name="T38" fmla="*/ 1 w 230"/>
                      <a:gd name="T39" fmla="*/ 1 h 400"/>
                      <a:gd name="T40" fmla="*/ 1 w 230"/>
                      <a:gd name="T41" fmla="*/ 1 h 400"/>
                      <a:gd name="T42" fmla="*/ 1 w 230"/>
                      <a:gd name="T43" fmla="*/ 1 h 400"/>
                      <a:gd name="T44" fmla="*/ 1 w 230"/>
                      <a:gd name="T45" fmla="*/ 1 h 400"/>
                      <a:gd name="T46" fmla="*/ 1 w 230"/>
                      <a:gd name="T47" fmla="*/ 1 h 400"/>
                      <a:gd name="T48" fmla="*/ 1 w 230"/>
                      <a:gd name="T49" fmla="*/ 1 h 400"/>
                      <a:gd name="T50" fmla="*/ 1 w 230"/>
                      <a:gd name="T51" fmla="*/ 1 h 400"/>
                      <a:gd name="T52" fmla="*/ 1 w 230"/>
                      <a:gd name="T53" fmla="*/ 1 h 400"/>
                      <a:gd name="T54" fmla="*/ 1 w 230"/>
                      <a:gd name="T55" fmla="*/ 1 h 400"/>
                      <a:gd name="T56" fmla="*/ 1 w 230"/>
                      <a:gd name="T57" fmla="*/ 1 h 400"/>
                      <a:gd name="T58" fmla="*/ 1 w 230"/>
                      <a:gd name="T59" fmla="*/ 1 h 400"/>
                      <a:gd name="T60" fmla="*/ 1 w 230"/>
                      <a:gd name="T61" fmla="*/ 1 h 400"/>
                      <a:gd name="T62" fmla="*/ 1 w 230"/>
                      <a:gd name="T63" fmla="*/ 1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400"/>
                      <a:gd name="T98" fmla="*/ 230 w 230"/>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400">
                        <a:moveTo>
                          <a:pt x="214" y="223"/>
                        </a:moveTo>
                        <a:lnTo>
                          <a:pt x="216" y="180"/>
                        </a:lnTo>
                        <a:lnTo>
                          <a:pt x="229" y="160"/>
                        </a:lnTo>
                        <a:lnTo>
                          <a:pt x="223" y="141"/>
                        </a:lnTo>
                        <a:lnTo>
                          <a:pt x="152" y="114"/>
                        </a:lnTo>
                        <a:lnTo>
                          <a:pt x="157" y="86"/>
                        </a:lnTo>
                        <a:lnTo>
                          <a:pt x="178" y="55"/>
                        </a:lnTo>
                        <a:lnTo>
                          <a:pt x="166" y="6"/>
                        </a:lnTo>
                        <a:lnTo>
                          <a:pt x="159" y="0"/>
                        </a:lnTo>
                        <a:lnTo>
                          <a:pt x="113" y="31"/>
                        </a:lnTo>
                        <a:lnTo>
                          <a:pt x="92" y="101"/>
                        </a:lnTo>
                        <a:lnTo>
                          <a:pt x="85" y="150"/>
                        </a:lnTo>
                        <a:lnTo>
                          <a:pt x="47" y="180"/>
                        </a:lnTo>
                        <a:lnTo>
                          <a:pt x="26" y="189"/>
                        </a:lnTo>
                        <a:lnTo>
                          <a:pt x="0" y="196"/>
                        </a:lnTo>
                        <a:lnTo>
                          <a:pt x="59" y="269"/>
                        </a:lnTo>
                        <a:lnTo>
                          <a:pt x="71" y="324"/>
                        </a:lnTo>
                        <a:lnTo>
                          <a:pt x="66" y="350"/>
                        </a:lnTo>
                        <a:lnTo>
                          <a:pt x="107" y="372"/>
                        </a:lnTo>
                        <a:lnTo>
                          <a:pt x="107" y="389"/>
                        </a:lnTo>
                        <a:lnTo>
                          <a:pt x="144" y="399"/>
                        </a:lnTo>
                        <a:lnTo>
                          <a:pt x="154" y="399"/>
                        </a:lnTo>
                        <a:lnTo>
                          <a:pt x="154" y="367"/>
                        </a:lnTo>
                        <a:lnTo>
                          <a:pt x="183" y="363"/>
                        </a:lnTo>
                        <a:lnTo>
                          <a:pt x="190" y="326"/>
                        </a:lnTo>
                        <a:lnTo>
                          <a:pt x="170" y="310"/>
                        </a:lnTo>
                        <a:lnTo>
                          <a:pt x="154" y="295"/>
                        </a:lnTo>
                        <a:lnTo>
                          <a:pt x="161" y="225"/>
                        </a:lnTo>
                        <a:lnTo>
                          <a:pt x="176" y="216"/>
                        </a:lnTo>
                        <a:lnTo>
                          <a:pt x="202" y="227"/>
                        </a:lnTo>
                        <a:lnTo>
                          <a:pt x="214" y="22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宁   夏</a:t>
                    </a:r>
                  </a:p>
                </p:txBody>
              </p:sp>
              <p:sp>
                <p:nvSpPr>
                  <p:cNvPr id="44" name="Freeform 32">
                    <a:hlinkClick r:id="rId3" action="ppaction://hlinkfile"/>
                  </p:cNvPr>
                  <p:cNvSpPr/>
                  <p:nvPr/>
                </p:nvSpPr>
                <p:spPr bwMode="auto">
                  <a:xfrm>
                    <a:off x="1962" y="513"/>
                    <a:ext cx="288" cy="246"/>
                  </a:xfrm>
                  <a:custGeom>
                    <a:avLst/>
                    <a:gdLst>
                      <a:gd name="T0" fmla="*/ 2 w 491"/>
                      <a:gd name="T1" fmla="*/ 1 h 478"/>
                      <a:gd name="T2" fmla="*/ 2 w 491"/>
                      <a:gd name="T3" fmla="*/ 1 h 478"/>
                      <a:gd name="T4" fmla="*/ 2 w 491"/>
                      <a:gd name="T5" fmla="*/ 1 h 478"/>
                      <a:gd name="T6" fmla="*/ 2 w 491"/>
                      <a:gd name="T7" fmla="*/ 1 h 478"/>
                      <a:gd name="T8" fmla="*/ 2 w 491"/>
                      <a:gd name="T9" fmla="*/ 1 h 478"/>
                      <a:gd name="T10" fmla="*/ 2 w 491"/>
                      <a:gd name="T11" fmla="*/ 1 h 478"/>
                      <a:gd name="T12" fmla="*/ 2 w 491"/>
                      <a:gd name="T13" fmla="*/ 1 h 478"/>
                      <a:gd name="T14" fmla="*/ 2 w 491"/>
                      <a:gd name="T15" fmla="*/ 1 h 478"/>
                      <a:gd name="T16" fmla="*/ 2 w 491"/>
                      <a:gd name="T17" fmla="*/ 1 h 478"/>
                      <a:gd name="T18" fmla="*/ 2 w 491"/>
                      <a:gd name="T19" fmla="*/ 1 h 478"/>
                      <a:gd name="T20" fmla="*/ 1 w 491"/>
                      <a:gd name="T21" fmla="*/ 0 h 478"/>
                      <a:gd name="T22" fmla="*/ 1 w 491"/>
                      <a:gd name="T23" fmla="*/ 1 h 478"/>
                      <a:gd name="T24" fmla="*/ 1 w 491"/>
                      <a:gd name="T25" fmla="*/ 1 h 478"/>
                      <a:gd name="T26" fmla="*/ 1 w 491"/>
                      <a:gd name="T27" fmla="*/ 1 h 478"/>
                      <a:gd name="T28" fmla="*/ 1 w 491"/>
                      <a:gd name="T29" fmla="*/ 1 h 478"/>
                      <a:gd name="T30" fmla="*/ 1 w 491"/>
                      <a:gd name="T31" fmla="*/ 1 h 478"/>
                      <a:gd name="T32" fmla="*/ 1 w 491"/>
                      <a:gd name="T33" fmla="*/ 1 h 478"/>
                      <a:gd name="T34" fmla="*/ 1 w 491"/>
                      <a:gd name="T35" fmla="*/ 1 h 478"/>
                      <a:gd name="T36" fmla="*/ 1 w 491"/>
                      <a:gd name="T37" fmla="*/ 1 h 478"/>
                      <a:gd name="T38" fmla="*/ 1 w 491"/>
                      <a:gd name="T39" fmla="*/ 1 h 478"/>
                      <a:gd name="T40" fmla="*/ 1 w 491"/>
                      <a:gd name="T41" fmla="*/ 1 h 478"/>
                      <a:gd name="T42" fmla="*/ 1 w 491"/>
                      <a:gd name="T43" fmla="*/ 1 h 478"/>
                      <a:gd name="T44" fmla="*/ 1 w 491"/>
                      <a:gd name="T45" fmla="*/ 1 h 478"/>
                      <a:gd name="T46" fmla="*/ 1 w 491"/>
                      <a:gd name="T47" fmla="*/ 1 h 478"/>
                      <a:gd name="T48" fmla="*/ 1 w 491"/>
                      <a:gd name="T49" fmla="*/ 1 h 478"/>
                      <a:gd name="T50" fmla="*/ 1 w 491"/>
                      <a:gd name="T51" fmla="*/ 1 h 478"/>
                      <a:gd name="T52" fmla="*/ 1 w 491"/>
                      <a:gd name="T53" fmla="*/ 1 h 478"/>
                      <a:gd name="T54" fmla="*/ 1 w 491"/>
                      <a:gd name="T55" fmla="*/ 1 h 478"/>
                      <a:gd name="T56" fmla="*/ 0 w 491"/>
                      <a:gd name="T57" fmla="*/ 1 h 478"/>
                      <a:gd name="T58" fmla="*/ 1 w 491"/>
                      <a:gd name="T59" fmla="*/ 1 h 478"/>
                      <a:gd name="T60" fmla="*/ 1 w 491"/>
                      <a:gd name="T61" fmla="*/ 1 h 478"/>
                      <a:gd name="T62" fmla="*/ 1 w 491"/>
                      <a:gd name="T63" fmla="*/ 1 h 478"/>
                      <a:gd name="T64" fmla="*/ 1 w 491"/>
                      <a:gd name="T65" fmla="*/ 1 h 478"/>
                      <a:gd name="T66" fmla="*/ 1 w 491"/>
                      <a:gd name="T67" fmla="*/ 1 h 478"/>
                      <a:gd name="T68" fmla="*/ 1 w 491"/>
                      <a:gd name="T69" fmla="*/ 1 h 478"/>
                      <a:gd name="T70" fmla="*/ 1 w 491"/>
                      <a:gd name="T71" fmla="*/ 1 h 478"/>
                      <a:gd name="T72" fmla="*/ 1 w 491"/>
                      <a:gd name="T73" fmla="*/ 1 h 478"/>
                      <a:gd name="T74" fmla="*/ 1 w 491"/>
                      <a:gd name="T75" fmla="*/ 1 h 478"/>
                      <a:gd name="T76" fmla="*/ 1 w 491"/>
                      <a:gd name="T77" fmla="*/ 1 h 478"/>
                      <a:gd name="T78" fmla="*/ 1 w 491"/>
                      <a:gd name="T79" fmla="*/ 1 h 478"/>
                      <a:gd name="T80" fmla="*/ 1 w 491"/>
                      <a:gd name="T81" fmla="*/ 1 h 478"/>
                      <a:gd name="T82" fmla="*/ 1 w 491"/>
                      <a:gd name="T83" fmla="*/ 1 h 478"/>
                      <a:gd name="T84" fmla="*/ 1 w 491"/>
                      <a:gd name="T85" fmla="*/ 1 h 478"/>
                      <a:gd name="T86" fmla="*/ 1 w 491"/>
                      <a:gd name="T87" fmla="*/ 1 h 478"/>
                      <a:gd name="T88" fmla="*/ 1 w 491"/>
                      <a:gd name="T89" fmla="*/ 1 h 478"/>
                      <a:gd name="T90" fmla="*/ 2 w 491"/>
                      <a:gd name="T91" fmla="*/ 1 h 478"/>
                      <a:gd name="T92" fmla="*/ 2 w 491"/>
                      <a:gd name="T93" fmla="*/ 1 h 478"/>
                      <a:gd name="T94" fmla="*/ 2 w 491"/>
                      <a:gd name="T95" fmla="*/ 1 h 4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478"/>
                      <a:gd name="T146" fmla="*/ 491 w 491"/>
                      <a:gd name="T147" fmla="*/ 478 h 4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478">
                        <a:moveTo>
                          <a:pt x="406" y="331"/>
                        </a:moveTo>
                        <a:lnTo>
                          <a:pt x="458" y="254"/>
                        </a:lnTo>
                        <a:lnTo>
                          <a:pt x="490" y="216"/>
                        </a:lnTo>
                        <a:lnTo>
                          <a:pt x="485" y="178"/>
                        </a:lnTo>
                        <a:lnTo>
                          <a:pt x="451" y="139"/>
                        </a:lnTo>
                        <a:lnTo>
                          <a:pt x="446" y="106"/>
                        </a:lnTo>
                        <a:lnTo>
                          <a:pt x="384" y="20"/>
                        </a:lnTo>
                        <a:lnTo>
                          <a:pt x="380" y="28"/>
                        </a:lnTo>
                        <a:lnTo>
                          <a:pt x="367" y="42"/>
                        </a:lnTo>
                        <a:lnTo>
                          <a:pt x="341" y="11"/>
                        </a:lnTo>
                        <a:lnTo>
                          <a:pt x="303" y="0"/>
                        </a:lnTo>
                        <a:lnTo>
                          <a:pt x="301" y="11"/>
                        </a:lnTo>
                        <a:lnTo>
                          <a:pt x="301" y="28"/>
                        </a:lnTo>
                        <a:lnTo>
                          <a:pt x="286" y="44"/>
                        </a:lnTo>
                        <a:lnTo>
                          <a:pt x="255" y="74"/>
                        </a:lnTo>
                        <a:lnTo>
                          <a:pt x="221" y="74"/>
                        </a:lnTo>
                        <a:lnTo>
                          <a:pt x="207" y="97"/>
                        </a:lnTo>
                        <a:lnTo>
                          <a:pt x="195" y="97"/>
                        </a:lnTo>
                        <a:lnTo>
                          <a:pt x="171" y="122"/>
                        </a:lnTo>
                        <a:lnTo>
                          <a:pt x="157" y="122"/>
                        </a:lnTo>
                        <a:lnTo>
                          <a:pt x="129" y="150"/>
                        </a:lnTo>
                        <a:lnTo>
                          <a:pt x="111" y="154"/>
                        </a:lnTo>
                        <a:lnTo>
                          <a:pt x="74" y="212"/>
                        </a:lnTo>
                        <a:lnTo>
                          <a:pt x="50" y="177"/>
                        </a:lnTo>
                        <a:lnTo>
                          <a:pt x="23" y="159"/>
                        </a:lnTo>
                        <a:lnTo>
                          <a:pt x="11" y="172"/>
                        </a:lnTo>
                        <a:lnTo>
                          <a:pt x="26" y="250"/>
                        </a:lnTo>
                        <a:lnTo>
                          <a:pt x="13" y="276"/>
                        </a:lnTo>
                        <a:lnTo>
                          <a:pt x="0" y="315"/>
                        </a:lnTo>
                        <a:lnTo>
                          <a:pt x="37" y="339"/>
                        </a:lnTo>
                        <a:lnTo>
                          <a:pt x="57" y="342"/>
                        </a:lnTo>
                        <a:lnTo>
                          <a:pt x="83" y="380"/>
                        </a:lnTo>
                        <a:lnTo>
                          <a:pt x="102" y="368"/>
                        </a:lnTo>
                        <a:lnTo>
                          <a:pt x="133" y="331"/>
                        </a:lnTo>
                        <a:lnTo>
                          <a:pt x="164" y="278"/>
                        </a:lnTo>
                        <a:lnTo>
                          <a:pt x="217" y="267"/>
                        </a:lnTo>
                        <a:lnTo>
                          <a:pt x="250" y="300"/>
                        </a:lnTo>
                        <a:lnTo>
                          <a:pt x="225" y="353"/>
                        </a:lnTo>
                        <a:lnTo>
                          <a:pt x="195" y="402"/>
                        </a:lnTo>
                        <a:lnTo>
                          <a:pt x="223" y="421"/>
                        </a:lnTo>
                        <a:lnTo>
                          <a:pt x="221" y="445"/>
                        </a:lnTo>
                        <a:lnTo>
                          <a:pt x="198" y="467"/>
                        </a:lnTo>
                        <a:lnTo>
                          <a:pt x="203" y="477"/>
                        </a:lnTo>
                        <a:lnTo>
                          <a:pt x="243" y="457"/>
                        </a:lnTo>
                        <a:lnTo>
                          <a:pt x="298" y="384"/>
                        </a:lnTo>
                        <a:lnTo>
                          <a:pt x="379" y="337"/>
                        </a:lnTo>
                        <a:lnTo>
                          <a:pt x="406" y="331"/>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b="1">
                      <a:solidFill>
                        <a:srgbClr val="000000"/>
                      </a:solidFill>
                      <a:latin typeface="汉仪中圆简" pitchFamily="1" charset="-122"/>
                      <a:ea typeface="汉仪中圆简" pitchFamily="1" charset="-122"/>
                      <a:sym typeface="汉仪中圆简" pitchFamily="1" charset="-122"/>
                    </a:endParaRPr>
                  </a:p>
                </p:txBody>
              </p:sp>
              <p:sp>
                <p:nvSpPr>
                  <p:cNvPr id="45" name="Freeform 33"/>
                  <p:cNvSpPr/>
                  <p:nvPr/>
                </p:nvSpPr>
                <p:spPr bwMode="auto">
                  <a:xfrm>
                    <a:off x="2030" y="373"/>
                    <a:ext cx="416" cy="253"/>
                  </a:xfrm>
                  <a:custGeom>
                    <a:avLst/>
                    <a:gdLst>
                      <a:gd name="T0" fmla="*/ 3 w 709"/>
                      <a:gd name="T1" fmla="*/ 1 h 488"/>
                      <a:gd name="T2" fmla="*/ 3 w 709"/>
                      <a:gd name="T3" fmla="*/ 1 h 488"/>
                      <a:gd name="T4" fmla="*/ 3 w 709"/>
                      <a:gd name="T5" fmla="*/ 1 h 488"/>
                      <a:gd name="T6" fmla="*/ 3 w 709"/>
                      <a:gd name="T7" fmla="*/ 1 h 488"/>
                      <a:gd name="T8" fmla="*/ 3 w 709"/>
                      <a:gd name="T9" fmla="*/ 1 h 488"/>
                      <a:gd name="T10" fmla="*/ 2 w 709"/>
                      <a:gd name="T11" fmla="*/ 1 h 488"/>
                      <a:gd name="T12" fmla="*/ 2 w 709"/>
                      <a:gd name="T13" fmla="*/ 1 h 488"/>
                      <a:gd name="T14" fmla="*/ 2 w 709"/>
                      <a:gd name="T15" fmla="*/ 1 h 488"/>
                      <a:gd name="T16" fmla="*/ 2 w 709"/>
                      <a:gd name="T17" fmla="*/ 1 h 488"/>
                      <a:gd name="T18" fmla="*/ 2 w 709"/>
                      <a:gd name="T19" fmla="*/ 1 h 488"/>
                      <a:gd name="T20" fmla="*/ 1 w 709"/>
                      <a:gd name="T21" fmla="*/ 1 h 488"/>
                      <a:gd name="T22" fmla="*/ 1 w 709"/>
                      <a:gd name="T23" fmla="*/ 1 h 488"/>
                      <a:gd name="T24" fmla="*/ 1 w 709"/>
                      <a:gd name="T25" fmla="*/ 1 h 488"/>
                      <a:gd name="T26" fmla="*/ 1 w 709"/>
                      <a:gd name="T27" fmla="*/ 1 h 488"/>
                      <a:gd name="T28" fmla="*/ 1 w 709"/>
                      <a:gd name="T29" fmla="*/ 1 h 488"/>
                      <a:gd name="T30" fmla="*/ 1 w 709"/>
                      <a:gd name="T31" fmla="*/ 1 h 488"/>
                      <a:gd name="T32" fmla="*/ 0 w 709"/>
                      <a:gd name="T33" fmla="*/ 1 h 488"/>
                      <a:gd name="T34" fmla="*/ 1 w 709"/>
                      <a:gd name="T35" fmla="*/ 1 h 488"/>
                      <a:gd name="T36" fmla="*/ 1 w 709"/>
                      <a:gd name="T37" fmla="*/ 1 h 488"/>
                      <a:gd name="T38" fmla="*/ 1 w 709"/>
                      <a:gd name="T39" fmla="*/ 1 h 488"/>
                      <a:gd name="T40" fmla="*/ 1 w 709"/>
                      <a:gd name="T41" fmla="*/ 1 h 488"/>
                      <a:gd name="T42" fmla="*/ 1 w 709"/>
                      <a:gd name="T43" fmla="*/ 1 h 488"/>
                      <a:gd name="T44" fmla="*/ 1 w 709"/>
                      <a:gd name="T45" fmla="*/ 1 h 488"/>
                      <a:gd name="T46" fmla="*/ 1 w 709"/>
                      <a:gd name="T47" fmla="*/ 1 h 488"/>
                      <a:gd name="T48" fmla="*/ 1 w 709"/>
                      <a:gd name="T49" fmla="*/ 1 h 488"/>
                      <a:gd name="T50" fmla="*/ 2 w 709"/>
                      <a:gd name="T51" fmla="*/ 1 h 488"/>
                      <a:gd name="T52" fmla="*/ 2 w 709"/>
                      <a:gd name="T53" fmla="*/ 1 h 488"/>
                      <a:gd name="T54" fmla="*/ 2 w 709"/>
                      <a:gd name="T55" fmla="*/ 1 h 488"/>
                      <a:gd name="T56" fmla="*/ 2 w 709"/>
                      <a:gd name="T57" fmla="*/ 1 h 488"/>
                      <a:gd name="T58" fmla="*/ 3 w 709"/>
                      <a:gd name="T59" fmla="*/ 1 h 488"/>
                      <a:gd name="T60" fmla="*/ 3 w 709"/>
                      <a:gd name="T61" fmla="*/ 1 h 488"/>
                      <a:gd name="T62" fmla="*/ 3 w 709"/>
                      <a:gd name="T63" fmla="*/ 1 h 488"/>
                      <a:gd name="T64" fmla="*/ 3 w 709"/>
                      <a:gd name="T65" fmla="*/ 1 h 488"/>
                      <a:gd name="T66" fmla="*/ 3 w 709"/>
                      <a:gd name="T67" fmla="*/ 1 h 488"/>
                      <a:gd name="T68" fmla="*/ 3 w 709"/>
                      <a:gd name="T69" fmla="*/ 1 h 488"/>
                      <a:gd name="T70" fmla="*/ 4 w 709"/>
                      <a:gd name="T71" fmla="*/ 1 h 488"/>
                      <a:gd name="T72" fmla="*/ 4 w 709"/>
                      <a:gd name="T73" fmla="*/ 1 h 4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9"/>
                      <a:gd name="T112" fmla="*/ 0 h 488"/>
                      <a:gd name="T113" fmla="*/ 709 w 709"/>
                      <a:gd name="T114" fmla="*/ 488 h 4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9" h="488">
                        <a:moveTo>
                          <a:pt x="704" y="135"/>
                        </a:moveTo>
                        <a:lnTo>
                          <a:pt x="686" y="135"/>
                        </a:lnTo>
                        <a:lnTo>
                          <a:pt x="664" y="135"/>
                        </a:lnTo>
                        <a:lnTo>
                          <a:pt x="631" y="125"/>
                        </a:lnTo>
                        <a:lnTo>
                          <a:pt x="620" y="105"/>
                        </a:lnTo>
                        <a:lnTo>
                          <a:pt x="609" y="120"/>
                        </a:lnTo>
                        <a:lnTo>
                          <a:pt x="594" y="110"/>
                        </a:lnTo>
                        <a:lnTo>
                          <a:pt x="561" y="149"/>
                        </a:lnTo>
                        <a:lnTo>
                          <a:pt x="554" y="161"/>
                        </a:lnTo>
                        <a:lnTo>
                          <a:pt x="539" y="162"/>
                        </a:lnTo>
                        <a:lnTo>
                          <a:pt x="517" y="138"/>
                        </a:lnTo>
                        <a:lnTo>
                          <a:pt x="496" y="130"/>
                        </a:lnTo>
                        <a:lnTo>
                          <a:pt x="473" y="85"/>
                        </a:lnTo>
                        <a:lnTo>
                          <a:pt x="458" y="96"/>
                        </a:lnTo>
                        <a:lnTo>
                          <a:pt x="462" y="135"/>
                        </a:lnTo>
                        <a:lnTo>
                          <a:pt x="451" y="142"/>
                        </a:lnTo>
                        <a:lnTo>
                          <a:pt x="422" y="110"/>
                        </a:lnTo>
                        <a:lnTo>
                          <a:pt x="412" y="96"/>
                        </a:lnTo>
                        <a:lnTo>
                          <a:pt x="390" y="96"/>
                        </a:lnTo>
                        <a:lnTo>
                          <a:pt x="379" y="63"/>
                        </a:lnTo>
                        <a:lnTo>
                          <a:pt x="348" y="48"/>
                        </a:lnTo>
                        <a:lnTo>
                          <a:pt x="307" y="63"/>
                        </a:lnTo>
                        <a:lnTo>
                          <a:pt x="290" y="61"/>
                        </a:lnTo>
                        <a:lnTo>
                          <a:pt x="269" y="36"/>
                        </a:lnTo>
                        <a:lnTo>
                          <a:pt x="237" y="55"/>
                        </a:lnTo>
                        <a:lnTo>
                          <a:pt x="216" y="55"/>
                        </a:lnTo>
                        <a:lnTo>
                          <a:pt x="194" y="65"/>
                        </a:lnTo>
                        <a:lnTo>
                          <a:pt x="161" y="41"/>
                        </a:lnTo>
                        <a:lnTo>
                          <a:pt x="139" y="0"/>
                        </a:lnTo>
                        <a:lnTo>
                          <a:pt x="87" y="10"/>
                        </a:lnTo>
                        <a:lnTo>
                          <a:pt x="67" y="32"/>
                        </a:lnTo>
                        <a:lnTo>
                          <a:pt x="65" y="61"/>
                        </a:lnTo>
                        <a:lnTo>
                          <a:pt x="8" y="43"/>
                        </a:lnTo>
                        <a:lnTo>
                          <a:pt x="0" y="63"/>
                        </a:lnTo>
                        <a:lnTo>
                          <a:pt x="3" y="77"/>
                        </a:lnTo>
                        <a:lnTo>
                          <a:pt x="34" y="99"/>
                        </a:lnTo>
                        <a:lnTo>
                          <a:pt x="34" y="130"/>
                        </a:lnTo>
                        <a:lnTo>
                          <a:pt x="38" y="161"/>
                        </a:lnTo>
                        <a:lnTo>
                          <a:pt x="56" y="187"/>
                        </a:lnTo>
                        <a:lnTo>
                          <a:pt x="58" y="211"/>
                        </a:lnTo>
                        <a:lnTo>
                          <a:pt x="72" y="219"/>
                        </a:lnTo>
                        <a:lnTo>
                          <a:pt x="115" y="178"/>
                        </a:lnTo>
                        <a:lnTo>
                          <a:pt x="161" y="236"/>
                        </a:lnTo>
                        <a:lnTo>
                          <a:pt x="161" y="268"/>
                        </a:lnTo>
                        <a:lnTo>
                          <a:pt x="185" y="282"/>
                        </a:lnTo>
                        <a:lnTo>
                          <a:pt x="187" y="270"/>
                        </a:lnTo>
                        <a:lnTo>
                          <a:pt x="225" y="282"/>
                        </a:lnTo>
                        <a:lnTo>
                          <a:pt x="252" y="313"/>
                        </a:lnTo>
                        <a:lnTo>
                          <a:pt x="264" y="299"/>
                        </a:lnTo>
                        <a:lnTo>
                          <a:pt x="269" y="291"/>
                        </a:lnTo>
                        <a:lnTo>
                          <a:pt x="331" y="376"/>
                        </a:lnTo>
                        <a:lnTo>
                          <a:pt x="335" y="409"/>
                        </a:lnTo>
                        <a:lnTo>
                          <a:pt x="370" y="449"/>
                        </a:lnTo>
                        <a:lnTo>
                          <a:pt x="374" y="487"/>
                        </a:lnTo>
                        <a:lnTo>
                          <a:pt x="405" y="467"/>
                        </a:lnTo>
                        <a:lnTo>
                          <a:pt x="434" y="385"/>
                        </a:lnTo>
                        <a:lnTo>
                          <a:pt x="446" y="381"/>
                        </a:lnTo>
                        <a:lnTo>
                          <a:pt x="477" y="398"/>
                        </a:lnTo>
                        <a:lnTo>
                          <a:pt x="528" y="392"/>
                        </a:lnTo>
                        <a:lnTo>
                          <a:pt x="546" y="376"/>
                        </a:lnTo>
                        <a:lnTo>
                          <a:pt x="522" y="339"/>
                        </a:lnTo>
                        <a:lnTo>
                          <a:pt x="528" y="330"/>
                        </a:lnTo>
                        <a:lnTo>
                          <a:pt x="577" y="315"/>
                        </a:lnTo>
                        <a:lnTo>
                          <a:pt x="594" y="277"/>
                        </a:lnTo>
                        <a:lnTo>
                          <a:pt x="620" y="265"/>
                        </a:lnTo>
                        <a:lnTo>
                          <a:pt x="620" y="229"/>
                        </a:lnTo>
                        <a:lnTo>
                          <a:pt x="627" y="204"/>
                        </a:lnTo>
                        <a:lnTo>
                          <a:pt x="642" y="200"/>
                        </a:lnTo>
                        <a:lnTo>
                          <a:pt x="654" y="214"/>
                        </a:lnTo>
                        <a:lnTo>
                          <a:pt x="666" y="224"/>
                        </a:lnTo>
                        <a:lnTo>
                          <a:pt x="699" y="180"/>
                        </a:lnTo>
                        <a:lnTo>
                          <a:pt x="708" y="147"/>
                        </a:lnTo>
                        <a:lnTo>
                          <a:pt x="704" y="135"/>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吉 林</a:t>
                    </a:r>
                  </a:p>
                </p:txBody>
              </p:sp>
              <p:sp>
                <p:nvSpPr>
                  <p:cNvPr id="46" name="Freeform 34">
                    <a:hlinkClick r:id="rId4" action="ppaction://hlinksldjump"/>
                  </p:cNvPr>
                  <p:cNvSpPr/>
                  <p:nvPr/>
                </p:nvSpPr>
                <p:spPr bwMode="auto">
                  <a:xfrm>
                    <a:off x="1938" y="0"/>
                    <a:ext cx="569" cy="457"/>
                  </a:xfrm>
                  <a:custGeom>
                    <a:avLst/>
                    <a:gdLst>
                      <a:gd name="T0" fmla="*/ 1 w 970"/>
                      <a:gd name="T1" fmla="*/ 1 h 888"/>
                      <a:gd name="T2" fmla="*/ 2 w 970"/>
                      <a:gd name="T3" fmla="*/ 1 h 888"/>
                      <a:gd name="T4" fmla="*/ 2 w 970"/>
                      <a:gd name="T5" fmla="*/ 1 h 888"/>
                      <a:gd name="T6" fmla="*/ 2 w 970"/>
                      <a:gd name="T7" fmla="*/ 1 h 888"/>
                      <a:gd name="T8" fmla="*/ 2 w 970"/>
                      <a:gd name="T9" fmla="*/ 1 h 888"/>
                      <a:gd name="T10" fmla="*/ 3 w 970"/>
                      <a:gd name="T11" fmla="*/ 1 h 888"/>
                      <a:gd name="T12" fmla="*/ 3 w 970"/>
                      <a:gd name="T13" fmla="*/ 1 h 888"/>
                      <a:gd name="T14" fmla="*/ 3 w 970"/>
                      <a:gd name="T15" fmla="*/ 1 h 888"/>
                      <a:gd name="T16" fmla="*/ 3 w 970"/>
                      <a:gd name="T17" fmla="*/ 1 h 888"/>
                      <a:gd name="T18" fmla="*/ 3 w 970"/>
                      <a:gd name="T19" fmla="*/ 1 h 888"/>
                      <a:gd name="T20" fmla="*/ 4 w 970"/>
                      <a:gd name="T21" fmla="*/ 1 h 888"/>
                      <a:gd name="T22" fmla="*/ 4 w 970"/>
                      <a:gd name="T23" fmla="*/ 1 h 888"/>
                      <a:gd name="T24" fmla="*/ 4 w 970"/>
                      <a:gd name="T25" fmla="*/ 1 h 888"/>
                      <a:gd name="T26" fmla="*/ 4 w 970"/>
                      <a:gd name="T27" fmla="*/ 1 h 888"/>
                      <a:gd name="T28" fmla="*/ 4 w 970"/>
                      <a:gd name="T29" fmla="*/ 1 h 888"/>
                      <a:gd name="T30" fmla="*/ 4 w 970"/>
                      <a:gd name="T31" fmla="*/ 1 h 888"/>
                      <a:gd name="T32" fmla="*/ 4 w 970"/>
                      <a:gd name="T33" fmla="*/ 1 h 888"/>
                      <a:gd name="T34" fmla="*/ 5 w 970"/>
                      <a:gd name="T35" fmla="*/ 1 h 888"/>
                      <a:gd name="T36" fmla="*/ 5 w 970"/>
                      <a:gd name="T37" fmla="*/ 1 h 888"/>
                      <a:gd name="T38" fmla="*/ 5 w 970"/>
                      <a:gd name="T39" fmla="*/ 1 h 888"/>
                      <a:gd name="T40" fmla="*/ 5 w 970"/>
                      <a:gd name="T41" fmla="*/ 1 h 888"/>
                      <a:gd name="T42" fmla="*/ 5 w 970"/>
                      <a:gd name="T43" fmla="*/ 1 h 888"/>
                      <a:gd name="T44" fmla="*/ 5 w 970"/>
                      <a:gd name="T45" fmla="*/ 1 h 888"/>
                      <a:gd name="T46" fmla="*/ 4 w 970"/>
                      <a:gd name="T47" fmla="*/ 1 h 888"/>
                      <a:gd name="T48" fmla="*/ 4 w 970"/>
                      <a:gd name="T49" fmla="*/ 1 h 888"/>
                      <a:gd name="T50" fmla="*/ 3 w 970"/>
                      <a:gd name="T51" fmla="*/ 1 h 888"/>
                      <a:gd name="T52" fmla="*/ 3 w 970"/>
                      <a:gd name="T53" fmla="*/ 1 h 888"/>
                      <a:gd name="T54" fmla="*/ 3 w 970"/>
                      <a:gd name="T55" fmla="*/ 1 h 888"/>
                      <a:gd name="T56" fmla="*/ 3 w 970"/>
                      <a:gd name="T57" fmla="*/ 1 h 888"/>
                      <a:gd name="T58" fmla="*/ 2 w 970"/>
                      <a:gd name="T59" fmla="*/ 1 h 888"/>
                      <a:gd name="T60" fmla="*/ 2 w 970"/>
                      <a:gd name="T61" fmla="*/ 1 h 888"/>
                      <a:gd name="T62" fmla="*/ 2 w 970"/>
                      <a:gd name="T63" fmla="*/ 1 h 888"/>
                      <a:gd name="T64" fmla="*/ 2 w 970"/>
                      <a:gd name="T65" fmla="*/ 1 h 888"/>
                      <a:gd name="T66" fmla="*/ 2 w 970"/>
                      <a:gd name="T67" fmla="*/ 1 h 888"/>
                      <a:gd name="T68" fmla="*/ 1 w 970"/>
                      <a:gd name="T69" fmla="*/ 1 h 888"/>
                      <a:gd name="T70" fmla="*/ 1 w 970"/>
                      <a:gd name="T71" fmla="*/ 1 h 888"/>
                      <a:gd name="T72" fmla="*/ 1 w 970"/>
                      <a:gd name="T73" fmla="*/ 0 h 888"/>
                      <a:gd name="T74" fmla="*/ 1 w 970"/>
                      <a:gd name="T75" fmla="*/ 1 h 888"/>
                      <a:gd name="T76" fmla="*/ 0 w 970"/>
                      <a:gd name="T77" fmla="*/ 1 h 888"/>
                      <a:gd name="T78" fmla="*/ 1 w 970"/>
                      <a:gd name="T79" fmla="*/ 1 h 888"/>
                      <a:gd name="T80" fmla="*/ 1 w 970"/>
                      <a:gd name="T81" fmla="*/ 1 h 888"/>
                      <a:gd name="T82" fmla="*/ 1 w 970"/>
                      <a:gd name="T83" fmla="*/ 1 h 888"/>
                      <a:gd name="T84" fmla="*/ 1 w 970"/>
                      <a:gd name="T85" fmla="*/ 1 h 888"/>
                      <a:gd name="T86" fmla="*/ 1 w 970"/>
                      <a:gd name="T87" fmla="*/ 1 h 888"/>
                      <a:gd name="T88" fmla="*/ 2 w 970"/>
                      <a:gd name="T89" fmla="*/ 1 h 888"/>
                      <a:gd name="T90" fmla="*/ 2 w 970"/>
                      <a:gd name="T91" fmla="*/ 1 h 888"/>
                      <a:gd name="T92" fmla="*/ 1 w 970"/>
                      <a:gd name="T93" fmla="*/ 1 h 888"/>
                      <a:gd name="T94" fmla="*/ 1 w 970"/>
                      <a:gd name="T95" fmla="*/ 1 h 888"/>
                      <a:gd name="T96" fmla="*/ 1 w 970"/>
                      <a:gd name="T97" fmla="*/ 1 h 888"/>
                      <a:gd name="T98" fmla="*/ 1 w 970"/>
                      <a:gd name="T99" fmla="*/ 1 h 888"/>
                      <a:gd name="T100" fmla="*/ 1 w 970"/>
                      <a:gd name="T101" fmla="*/ 1 h 888"/>
                      <a:gd name="T102" fmla="*/ 1 w 970"/>
                      <a:gd name="T103" fmla="*/ 1 h 888"/>
                      <a:gd name="T104" fmla="*/ 1 w 970"/>
                      <a:gd name="T105" fmla="*/ 1 h 888"/>
                      <a:gd name="T106" fmla="*/ 1 w 970"/>
                      <a:gd name="T107" fmla="*/ 1 h 888"/>
                      <a:gd name="T108" fmla="*/ 1 w 970"/>
                      <a:gd name="T109" fmla="*/ 1 h 8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70"/>
                      <a:gd name="T166" fmla="*/ 0 h 888"/>
                      <a:gd name="T167" fmla="*/ 970 w 970"/>
                      <a:gd name="T168" fmla="*/ 888 h 8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70" h="888">
                        <a:moveTo>
                          <a:pt x="244" y="734"/>
                        </a:moveTo>
                        <a:lnTo>
                          <a:pt x="297" y="724"/>
                        </a:lnTo>
                        <a:lnTo>
                          <a:pt x="318" y="766"/>
                        </a:lnTo>
                        <a:lnTo>
                          <a:pt x="351" y="790"/>
                        </a:lnTo>
                        <a:lnTo>
                          <a:pt x="373" y="779"/>
                        </a:lnTo>
                        <a:lnTo>
                          <a:pt x="394" y="779"/>
                        </a:lnTo>
                        <a:lnTo>
                          <a:pt x="426" y="761"/>
                        </a:lnTo>
                        <a:lnTo>
                          <a:pt x="447" y="785"/>
                        </a:lnTo>
                        <a:lnTo>
                          <a:pt x="463" y="787"/>
                        </a:lnTo>
                        <a:lnTo>
                          <a:pt x="505" y="772"/>
                        </a:lnTo>
                        <a:lnTo>
                          <a:pt x="535" y="787"/>
                        </a:lnTo>
                        <a:lnTo>
                          <a:pt x="547" y="821"/>
                        </a:lnTo>
                        <a:lnTo>
                          <a:pt x="569" y="821"/>
                        </a:lnTo>
                        <a:lnTo>
                          <a:pt x="579" y="835"/>
                        </a:lnTo>
                        <a:lnTo>
                          <a:pt x="607" y="867"/>
                        </a:lnTo>
                        <a:lnTo>
                          <a:pt x="619" y="860"/>
                        </a:lnTo>
                        <a:lnTo>
                          <a:pt x="614" y="821"/>
                        </a:lnTo>
                        <a:lnTo>
                          <a:pt x="629" y="809"/>
                        </a:lnTo>
                        <a:lnTo>
                          <a:pt x="652" y="854"/>
                        </a:lnTo>
                        <a:lnTo>
                          <a:pt x="674" y="862"/>
                        </a:lnTo>
                        <a:lnTo>
                          <a:pt x="695" y="887"/>
                        </a:lnTo>
                        <a:lnTo>
                          <a:pt x="710" y="885"/>
                        </a:lnTo>
                        <a:lnTo>
                          <a:pt x="717" y="874"/>
                        </a:lnTo>
                        <a:lnTo>
                          <a:pt x="750" y="835"/>
                        </a:lnTo>
                        <a:lnTo>
                          <a:pt x="765" y="845"/>
                        </a:lnTo>
                        <a:lnTo>
                          <a:pt x="777" y="830"/>
                        </a:lnTo>
                        <a:lnTo>
                          <a:pt x="787" y="850"/>
                        </a:lnTo>
                        <a:lnTo>
                          <a:pt x="820" y="860"/>
                        </a:lnTo>
                        <a:lnTo>
                          <a:pt x="842" y="860"/>
                        </a:lnTo>
                        <a:lnTo>
                          <a:pt x="860" y="860"/>
                        </a:lnTo>
                        <a:lnTo>
                          <a:pt x="849" y="845"/>
                        </a:lnTo>
                        <a:lnTo>
                          <a:pt x="844" y="790"/>
                        </a:lnTo>
                        <a:lnTo>
                          <a:pt x="805" y="730"/>
                        </a:lnTo>
                        <a:lnTo>
                          <a:pt x="827" y="708"/>
                        </a:lnTo>
                        <a:lnTo>
                          <a:pt x="849" y="669"/>
                        </a:lnTo>
                        <a:lnTo>
                          <a:pt x="921" y="669"/>
                        </a:lnTo>
                        <a:lnTo>
                          <a:pt x="937" y="657"/>
                        </a:lnTo>
                        <a:lnTo>
                          <a:pt x="930" y="628"/>
                        </a:lnTo>
                        <a:lnTo>
                          <a:pt x="947" y="600"/>
                        </a:lnTo>
                        <a:lnTo>
                          <a:pt x="941" y="585"/>
                        </a:lnTo>
                        <a:lnTo>
                          <a:pt x="947" y="558"/>
                        </a:lnTo>
                        <a:lnTo>
                          <a:pt x="947" y="419"/>
                        </a:lnTo>
                        <a:lnTo>
                          <a:pt x="969" y="375"/>
                        </a:lnTo>
                        <a:lnTo>
                          <a:pt x="942" y="349"/>
                        </a:lnTo>
                        <a:lnTo>
                          <a:pt x="947" y="331"/>
                        </a:lnTo>
                        <a:lnTo>
                          <a:pt x="937" y="315"/>
                        </a:lnTo>
                        <a:lnTo>
                          <a:pt x="908" y="327"/>
                        </a:lnTo>
                        <a:lnTo>
                          <a:pt x="875" y="365"/>
                        </a:lnTo>
                        <a:lnTo>
                          <a:pt x="842" y="380"/>
                        </a:lnTo>
                        <a:lnTo>
                          <a:pt x="810" y="426"/>
                        </a:lnTo>
                        <a:lnTo>
                          <a:pt x="729" y="452"/>
                        </a:lnTo>
                        <a:lnTo>
                          <a:pt x="691" y="426"/>
                        </a:lnTo>
                        <a:lnTo>
                          <a:pt x="695" y="408"/>
                        </a:lnTo>
                        <a:lnTo>
                          <a:pt x="678" y="380"/>
                        </a:lnTo>
                        <a:lnTo>
                          <a:pt x="667" y="349"/>
                        </a:lnTo>
                        <a:lnTo>
                          <a:pt x="636" y="349"/>
                        </a:lnTo>
                        <a:lnTo>
                          <a:pt x="581" y="320"/>
                        </a:lnTo>
                        <a:lnTo>
                          <a:pt x="559" y="327"/>
                        </a:lnTo>
                        <a:lnTo>
                          <a:pt x="535" y="315"/>
                        </a:lnTo>
                        <a:lnTo>
                          <a:pt x="497" y="320"/>
                        </a:lnTo>
                        <a:lnTo>
                          <a:pt x="463" y="309"/>
                        </a:lnTo>
                        <a:lnTo>
                          <a:pt x="444" y="283"/>
                        </a:lnTo>
                        <a:lnTo>
                          <a:pt x="426" y="261"/>
                        </a:lnTo>
                        <a:lnTo>
                          <a:pt x="418" y="238"/>
                        </a:lnTo>
                        <a:lnTo>
                          <a:pt x="394" y="209"/>
                        </a:lnTo>
                        <a:lnTo>
                          <a:pt x="375" y="187"/>
                        </a:lnTo>
                        <a:lnTo>
                          <a:pt x="341" y="137"/>
                        </a:lnTo>
                        <a:lnTo>
                          <a:pt x="330" y="110"/>
                        </a:lnTo>
                        <a:lnTo>
                          <a:pt x="291" y="59"/>
                        </a:lnTo>
                        <a:lnTo>
                          <a:pt x="279" y="33"/>
                        </a:lnTo>
                        <a:lnTo>
                          <a:pt x="229" y="6"/>
                        </a:lnTo>
                        <a:lnTo>
                          <a:pt x="196" y="18"/>
                        </a:lnTo>
                        <a:lnTo>
                          <a:pt x="167" y="11"/>
                        </a:lnTo>
                        <a:lnTo>
                          <a:pt x="105" y="0"/>
                        </a:lnTo>
                        <a:lnTo>
                          <a:pt x="19" y="28"/>
                        </a:lnTo>
                        <a:lnTo>
                          <a:pt x="4" y="44"/>
                        </a:lnTo>
                        <a:lnTo>
                          <a:pt x="21" y="66"/>
                        </a:lnTo>
                        <a:lnTo>
                          <a:pt x="0" y="126"/>
                        </a:lnTo>
                        <a:lnTo>
                          <a:pt x="5" y="132"/>
                        </a:lnTo>
                        <a:lnTo>
                          <a:pt x="43" y="155"/>
                        </a:lnTo>
                        <a:lnTo>
                          <a:pt x="62" y="122"/>
                        </a:lnTo>
                        <a:lnTo>
                          <a:pt x="98" y="143"/>
                        </a:lnTo>
                        <a:lnTo>
                          <a:pt x="95" y="158"/>
                        </a:lnTo>
                        <a:lnTo>
                          <a:pt x="108" y="199"/>
                        </a:lnTo>
                        <a:lnTo>
                          <a:pt x="131" y="225"/>
                        </a:lnTo>
                        <a:lnTo>
                          <a:pt x="174" y="232"/>
                        </a:lnTo>
                        <a:lnTo>
                          <a:pt x="187" y="216"/>
                        </a:lnTo>
                        <a:lnTo>
                          <a:pt x="213" y="214"/>
                        </a:lnTo>
                        <a:lnTo>
                          <a:pt x="265" y="170"/>
                        </a:lnTo>
                        <a:lnTo>
                          <a:pt x="330" y="221"/>
                        </a:lnTo>
                        <a:lnTo>
                          <a:pt x="308" y="309"/>
                        </a:lnTo>
                        <a:lnTo>
                          <a:pt x="313" y="375"/>
                        </a:lnTo>
                        <a:lnTo>
                          <a:pt x="313" y="415"/>
                        </a:lnTo>
                        <a:lnTo>
                          <a:pt x="294" y="423"/>
                        </a:lnTo>
                        <a:lnTo>
                          <a:pt x="294" y="525"/>
                        </a:lnTo>
                        <a:lnTo>
                          <a:pt x="289" y="522"/>
                        </a:lnTo>
                        <a:lnTo>
                          <a:pt x="270" y="501"/>
                        </a:lnTo>
                        <a:lnTo>
                          <a:pt x="262" y="501"/>
                        </a:lnTo>
                        <a:lnTo>
                          <a:pt x="258" y="508"/>
                        </a:lnTo>
                        <a:lnTo>
                          <a:pt x="203" y="592"/>
                        </a:lnTo>
                        <a:lnTo>
                          <a:pt x="177" y="625"/>
                        </a:lnTo>
                        <a:lnTo>
                          <a:pt x="179" y="635"/>
                        </a:lnTo>
                        <a:lnTo>
                          <a:pt x="234" y="676"/>
                        </a:lnTo>
                        <a:lnTo>
                          <a:pt x="265" y="666"/>
                        </a:lnTo>
                        <a:lnTo>
                          <a:pt x="268" y="676"/>
                        </a:lnTo>
                        <a:lnTo>
                          <a:pt x="262" y="684"/>
                        </a:lnTo>
                        <a:lnTo>
                          <a:pt x="234" y="698"/>
                        </a:lnTo>
                        <a:lnTo>
                          <a:pt x="231" y="722"/>
                        </a:lnTo>
                        <a:lnTo>
                          <a:pt x="244" y="73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a:solidFill>
                        <a:srgbClr val="FF0000"/>
                      </a:solidFill>
                      <a:sym typeface="Calibri" panose="020F0502020204030204" pitchFamily="34" charset="0"/>
                    </a:endParaRPr>
                  </a:p>
                  <a:p>
                    <a:pPr defTabSz="700405">
                      <a:defRPr/>
                    </a:pPr>
                    <a:endParaRPr lang="zh-CN" altLang="en-US" sz="500">
                      <a:solidFill>
                        <a:srgbClr val="FF0000"/>
                      </a:solidFill>
                      <a:sym typeface="Calibri" panose="020F0502020204030204" pitchFamily="34" charset="0"/>
                    </a:endParaRPr>
                  </a:p>
                  <a:p>
                    <a:pPr defTabSz="700405">
                      <a:defRPr/>
                    </a:pPr>
                    <a:r>
                      <a:rPr lang="en-US" altLang="zh-CN" sz="1100">
                        <a:solidFill>
                          <a:srgbClr val="FF0000"/>
                        </a:solidFill>
                        <a:sym typeface="Calibri" panose="020F0502020204030204" pitchFamily="34" charset="0"/>
                      </a:rPr>
                      <a:t>           </a:t>
                    </a:r>
                    <a:endParaRPr lang="zh-CN" altLang="en-US" sz="1100">
                      <a:solidFill>
                        <a:srgbClr val="FF0000"/>
                      </a:solidFill>
                      <a:sym typeface="Calibri" panose="020F0502020204030204" pitchFamily="34" charset="0"/>
                    </a:endParaRPr>
                  </a:p>
                  <a:p>
                    <a:pPr defTabSz="700405">
                      <a:defRPr/>
                    </a:pPr>
                    <a:r>
                      <a:rPr lang="en-US" altLang="zh-CN" sz="1200">
                        <a:solidFill>
                          <a:srgbClr val="FF0000"/>
                        </a:solidFill>
                        <a:sym typeface="Calibri" panose="020F0502020204030204" pitchFamily="34" charset="0"/>
                      </a:rPr>
                      <a:t>               </a:t>
                    </a:r>
                    <a:endParaRPr lang="zh-CN" altLang="en-US" sz="900" b="1">
                      <a:solidFill>
                        <a:srgbClr val="FF0000"/>
                      </a:solidFill>
                      <a:latin typeface="汉仪中圆简" pitchFamily="1" charset="-122"/>
                      <a:ea typeface="汉仪中圆简" pitchFamily="1" charset="-122"/>
                      <a:sym typeface="汉仪中圆简" pitchFamily="1" charset="-122"/>
                    </a:endParaRPr>
                  </a:p>
                </p:txBody>
              </p:sp>
              <p:sp>
                <p:nvSpPr>
                  <p:cNvPr id="2102" name="Freeform 35"/>
                  <p:cNvSpPr/>
                  <p:nvPr/>
                </p:nvSpPr>
                <p:spPr bwMode="auto">
                  <a:xfrm>
                    <a:off x="1878" y="723"/>
                    <a:ext cx="25" cy="27"/>
                  </a:xfrm>
                  <a:custGeom>
                    <a:avLst/>
                    <a:gdLst>
                      <a:gd name="T0" fmla="*/ 8 w 42"/>
                      <a:gd name="T1" fmla="*/ 0 h 54"/>
                      <a:gd name="T2" fmla="*/ 7 w 42"/>
                      <a:gd name="T3" fmla="*/ 4 h 54"/>
                      <a:gd name="T4" fmla="*/ 8 w 42"/>
                      <a:gd name="T5" fmla="*/ 5 h 54"/>
                      <a:gd name="T6" fmla="*/ 2 w 42"/>
                      <a:gd name="T7" fmla="*/ 7 h 54"/>
                      <a:gd name="T8" fmla="*/ 1 w 42"/>
                      <a:gd name="T9" fmla="*/ 4 h 54"/>
                      <a:gd name="T10" fmla="*/ 0 w 42"/>
                      <a:gd name="T11" fmla="*/ 2 h 54"/>
                      <a:gd name="T12" fmla="*/ 8 w 42"/>
                      <a:gd name="T13" fmla="*/ 0 h 54"/>
                      <a:gd name="T14" fmla="*/ 0 60000 65536"/>
                      <a:gd name="T15" fmla="*/ 0 60000 65536"/>
                      <a:gd name="T16" fmla="*/ 0 60000 65536"/>
                      <a:gd name="T17" fmla="*/ 0 60000 65536"/>
                      <a:gd name="T18" fmla="*/ 0 60000 65536"/>
                      <a:gd name="T19" fmla="*/ 0 60000 65536"/>
                      <a:gd name="T20" fmla="*/ 0 60000 65536"/>
                      <a:gd name="T21" fmla="*/ 0 w 42"/>
                      <a:gd name="T22" fmla="*/ 0 h 54"/>
                      <a:gd name="T23" fmla="*/ 42 w 42"/>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4">
                        <a:moveTo>
                          <a:pt x="41" y="0"/>
                        </a:moveTo>
                        <a:lnTo>
                          <a:pt x="33" y="26"/>
                        </a:lnTo>
                        <a:lnTo>
                          <a:pt x="38" y="39"/>
                        </a:lnTo>
                        <a:lnTo>
                          <a:pt x="9" y="53"/>
                        </a:lnTo>
                        <a:lnTo>
                          <a:pt x="7" y="31"/>
                        </a:lnTo>
                        <a:lnTo>
                          <a:pt x="0" y="14"/>
                        </a:lnTo>
                        <a:lnTo>
                          <a:pt x="41" y="0"/>
                        </a:lnTo>
                      </a:path>
                    </a:pathLst>
                  </a:custGeom>
                  <a:solidFill>
                    <a:srgbClr val="99CC00"/>
                  </a:solidFill>
                  <a:ln w="12700" cmpd="sng">
                    <a:solidFill>
                      <a:schemeClr val="bg1"/>
                    </a:solidFill>
                    <a:round/>
                  </a:ln>
                </p:spPr>
                <p:txBody>
                  <a:bodyPr lIns="90170" tIns="46990" rIns="90170" bIns="46990"/>
                  <a:lstStyle/>
                  <a:p>
                    <a:endParaRPr lang="zh-CN" altLang="en-US"/>
                  </a:p>
                </p:txBody>
              </p:sp>
            </p:grpSp>
            <p:pic>
              <p:nvPicPr>
                <p:cNvPr id="2061" name="Picture 40" descr="未标题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3765550"/>
                  <a:ext cx="13668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 Box 41"/>
                <p:cNvSpPr txBox="1">
                  <a:spLocks noChangeArrowheads="1"/>
                </p:cNvSpPr>
                <p:nvPr/>
              </p:nvSpPr>
              <p:spPr bwMode="auto">
                <a:xfrm>
                  <a:off x="4884737" y="4529138"/>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重庆</a:t>
                  </a:r>
                </a:p>
              </p:txBody>
            </p:sp>
            <p:sp>
              <p:nvSpPr>
                <p:cNvPr id="2063" name="Text Box 48"/>
                <p:cNvSpPr txBox="1">
                  <a:spLocks noChangeArrowheads="1"/>
                </p:cNvSpPr>
                <p:nvPr/>
              </p:nvSpPr>
              <p:spPr bwMode="auto">
                <a:xfrm>
                  <a:off x="6023616" y="2513096"/>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dirty="0">
                      <a:latin typeface="Arial" panose="020B0604020202020204" pitchFamily="34" charset="0"/>
                      <a:ea typeface="汉仪中圆简"/>
                      <a:cs typeface="汉仪中圆简"/>
                    </a:rPr>
                    <a:t>北京</a:t>
                  </a:r>
                </a:p>
              </p:txBody>
            </p:sp>
            <p:sp>
              <p:nvSpPr>
                <p:cNvPr id="2064" name="Text Box 49"/>
                <p:cNvSpPr txBox="1">
                  <a:spLocks noChangeArrowheads="1"/>
                </p:cNvSpPr>
                <p:nvPr/>
              </p:nvSpPr>
              <p:spPr bwMode="auto">
                <a:xfrm>
                  <a:off x="6303963" y="2717800"/>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天津</a:t>
                  </a:r>
                </a:p>
              </p:txBody>
            </p:sp>
            <p:sp>
              <p:nvSpPr>
                <p:cNvPr id="2065" name="Text Box 50"/>
                <p:cNvSpPr txBox="1">
                  <a:spLocks noChangeArrowheads="1"/>
                </p:cNvSpPr>
                <p:nvPr/>
              </p:nvSpPr>
              <p:spPr bwMode="auto">
                <a:xfrm>
                  <a:off x="6877049" y="4440236"/>
                  <a:ext cx="811213"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浙江</a:t>
                  </a:r>
                </a:p>
              </p:txBody>
            </p:sp>
            <p:sp>
              <p:nvSpPr>
                <p:cNvPr id="2066" name="Text Box 51">
                  <a:hlinkClick r:id="rId6" action="ppaction://hlinksldjump"/>
                </p:cNvPr>
                <p:cNvSpPr txBox="1">
                  <a:spLocks noChangeArrowheads="1"/>
                </p:cNvSpPr>
                <p:nvPr/>
              </p:nvSpPr>
              <p:spPr bwMode="auto">
                <a:xfrm>
                  <a:off x="6430964" y="3994150"/>
                  <a:ext cx="809625" cy="2834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安徽</a:t>
                  </a:r>
                  <a:endParaRPr lang="zh-CN" altLang="en-US" sz="500">
                    <a:latin typeface="Arial" panose="020B0604020202020204" pitchFamily="34" charset="0"/>
                    <a:ea typeface="宋体" panose="02010600030101010101" pitchFamily="2" charset="-122"/>
                  </a:endParaRPr>
                </a:p>
              </p:txBody>
            </p:sp>
            <p:sp>
              <p:nvSpPr>
                <p:cNvPr id="2067" name="Text Box 52">
                  <a:hlinkClick r:id="rId7" action="ppaction://hlinksldjump"/>
                </p:cNvPr>
                <p:cNvSpPr txBox="1">
                  <a:spLocks noChangeArrowheads="1"/>
                </p:cNvSpPr>
                <p:nvPr/>
              </p:nvSpPr>
              <p:spPr bwMode="auto">
                <a:xfrm>
                  <a:off x="7278689" y="1100137"/>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黑龙江</a:t>
                  </a:r>
                  <a:endParaRPr lang="zh-CN" altLang="en-US" sz="500">
                    <a:latin typeface="Arial" panose="020B0604020202020204" pitchFamily="34" charset="0"/>
                    <a:ea typeface="宋体" panose="02010600030101010101" pitchFamily="2" charset="-122"/>
                  </a:endParaRPr>
                </a:p>
              </p:txBody>
            </p:sp>
            <p:sp>
              <p:nvSpPr>
                <p:cNvPr id="2068" name="Text Box 53">
                  <a:hlinkClick r:id="rId8" action="ppaction://hlinksldjump"/>
                </p:cNvPr>
                <p:cNvSpPr txBox="1">
                  <a:spLocks noChangeArrowheads="1"/>
                </p:cNvSpPr>
                <p:nvPr/>
              </p:nvSpPr>
              <p:spPr bwMode="auto">
                <a:xfrm>
                  <a:off x="6975474" y="2160589"/>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辽宁</a:t>
                  </a:r>
                  <a:endParaRPr lang="zh-CN" altLang="en-US" sz="500">
                    <a:latin typeface="Arial" panose="020B0604020202020204" pitchFamily="34" charset="0"/>
                    <a:ea typeface="宋体" panose="02010600030101010101" pitchFamily="2" charset="-122"/>
                  </a:endParaRPr>
                </a:p>
              </p:txBody>
            </p:sp>
            <p:sp>
              <p:nvSpPr>
                <p:cNvPr id="2069" name="Text Box 54">
                  <a:hlinkClick r:id="rId9" action="ppaction://hlinksldjump"/>
                </p:cNvPr>
                <p:cNvSpPr txBox="1">
                  <a:spLocks noChangeArrowheads="1"/>
                </p:cNvSpPr>
                <p:nvPr/>
              </p:nvSpPr>
              <p:spPr bwMode="auto">
                <a:xfrm>
                  <a:off x="5983288" y="5484812"/>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广 东</a:t>
                  </a:r>
                  <a:endParaRPr lang="zh-CN" altLang="en-US" sz="500">
                    <a:latin typeface="Arial" panose="020B0604020202020204" pitchFamily="34" charset="0"/>
                    <a:ea typeface="宋体" panose="02010600030101010101" pitchFamily="2" charset="-122"/>
                  </a:endParaRPr>
                </a:p>
              </p:txBody>
            </p:sp>
          </p:grpSp>
          <p:sp>
            <p:nvSpPr>
              <p:cNvPr id="2059" name="矩形 47"/>
              <p:cNvSpPr>
                <a:spLocks noChangeArrowheads="1"/>
              </p:cNvSpPr>
              <p:nvPr/>
            </p:nvSpPr>
            <p:spPr bwMode="auto">
              <a:xfrm>
                <a:off x="4571999" y="1999254"/>
                <a:ext cx="641232" cy="19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b="1">
                    <a:solidFill>
                      <a:srgbClr val="000000"/>
                    </a:solidFill>
                    <a:latin typeface="汉仪中圆简"/>
                    <a:ea typeface="汉仪中圆简"/>
                    <a:cs typeface="汉仪中圆简"/>
                    <a:sym typeface="汉仪中圆简"/>
                  </a:rPr>
                  <a:t>内 蒙 古</a:t>
                </a:r>
              </a:p>
            </p:txBody>
          </p:sp>
        </p:grpSp>
        <p:grpSp>
          <p:nvGrpSpPr>
            <p:cNvPr id="2052" name="组合 49"/>
            <p:cNvGrpSpPr/>
            <p:nvPr/>
          </p:nvGrpSpPr>
          <p:grpSpPr bwMode="auto">
            <a:xfrm>
              <a:off x="5673473" y="4188795"/>
              <a:ext cx="309665" cy="650081"/>
              <a:chOff x="4267200" y="2995612"/>
              <a:chExt cx="609600" cy="866775"/>
            </a:xfrm>
          </p:grpSpPr>
          <p:sp>
            <p:nvSpPr>
              <p:cNvPr id="51" name="Freeform 71"/>
              <p:cNvSpPr>
                <a:spLocks noEditPoints="1"/>
              </p:cNvSpPr>
              <p:nvPr/>
            </p:nvSpPr>
            <p:spPr bwMode="auto">
              <a:xfrm>
                <a:off x="4267310" y="2996533"/>
                <a:ext cx="563689" cy="313316"/>
              </a:xfrm>
              <a:custGeom>
                <a:avLst/>
                <a:gdLst>
                  <a:gd name="T0" fmla="*/ 2147483647 w 298"/>
                  <a:gd name="T1" fmla="*/ 2147483647 h 172"/>
                  <a:gd name="T2" fmla="*/ 2147483647 w 298"/>
                  <a:gd name="T3" fmla="*/ 2147483647 h 172"/>
                  <a:gd name="T4" fmla="*/ 2147483647 w 298"/>
                  <a:gd name="T5" fmla="*/ 2147483647 h 172"/>
                  <a:gd name="T6" fmla="*/ 2147483647 w 298"/>
                  <a:gd name="T7" fmla="*/ 2147483647 h 172"/>
                  <a:gd name="T8" fmla="*/ 2147483647 w 298"/>
                  <a:gd name="T9" fmla="*/ 2147483647 h 172"/>
                  <a:gd name="T10" fmla="*/ 2147483647 w 298"/>
                  <a:gd name="T11" fmla="*/ 2147483647 h 172"/>
                  <a:gd name="T12" fmla="*/ 2147483647 w 298"/>
                  <a:gd name="T13" fmla="*/ 0 h 172"/>
                  <a:gd name="T14" fmla="*/ 2147483647 w 298"/>
                  <a:gd name="T15" fmla="*/ 2147483647 h 172"/>
                  <a:gd name="T16" fmla="*/ 2147483647 w 298"/>
                  <a:gd name="T17" fmla="*/ 2147483647 h 172"/>
                  <a:gd name="T18" fmla="*/ 2147483647 w 298"/>
                  <a:gd name="T19" fmla="*/ 2147483647 h 172"/>
                  <a:gd name="T20" fmla="*/ 2147483647 w 298"/>
                  <a:gd name="T21" fmla="*/ 2147483647 h 172"/>
                  <a:gd name="T22" fmla="*/ 2147483647 w 298"/>
                  <a:gd name="T23" fmla="*/ 0 h 172"/>
                  <a:gd name="T24" fmla="*/ 2147483647 w 298"/>
                  <a:gd name="T25" fmla="*/ 2147483647 h 172"/>
                  <a:gd name="T26" fmla="*/ 2147483647 w 298"/>
                  <a:gd name="T27" fmla="*/ 2147483647 h 172"/>
                  <a:gd name="T28" fmla="*/ 2147483647 w 298"/>
                  <a:gd name="T29" fmla="*/ 2147483647 h 172"/>
                  <a:gd name="T30" fmla="*/ 2147483647 w 298"/>
                  <a:gd name="T31" fmla="*/ 0 h 172"/>
                  <a:gd name="T32" fmla="*/ 2147483647 w 298"/>
                  <a:gd name="T33" fmla="*/ 2147483647 h 172"/>
                  <a:gd name="T34" fmla="*/ 2147483647 w 298"/>
                  <a:gd name="T35" fmla="*/ 2147483647 h 172"/>
                  <a:gd name="T36" fmla="*/ 2147483647 w 298"/>
                  <a:gd name="T37" fmla="*/ 2147483647 h 172"/>
                  <a:gd name="T38" fmla="*/ 2147483647 w 298"/>
                  <a:gd name="T39" fmla="*/ 2147483647 h 172"/>
                  <a:gd name="T40" fmla="*/ 0 w 298"/>
                  <a:gd name="T41" fmla="*/ 2147483647 h 172"/>
                  <a:gd name="T42" fmla="*/ 2147483647 w 298"/>
                  <a:gd name="T43" fmla="*/ 2147483647 h 172"/>
                  <a:gd name="T44" fmla="*/ 2147483647 w 298"/>
                  <a:gd name="T45" fmla="*/ 2147483647 h 172"/>
                  <a:gd name="T46" fmla="*/ 2147483647 w 298"/>
                  <a:gd name="T47" fmla="*/ 2147483647 h 172"/>
                  <a:gd name="T48" fmla="*/ 2147483647 w 298"/>
                  <a:gd name="T49" fmla="*/ 2147483647 h 172"/>
                  <a:gd name="T50" fmla="*/ 2147483647 w 298"/>
                  <a:gd name="T51" fmla="*/ 2147483647 h 172"/>
                  <a:gd name="T52" fmla="*/ 2147483647 w 298"/>
                  <a:gd name="T53" fmla="*/ 2147483647 h 172"/>
                  <a:gd name="T54" fmla="*/ 2147483647 w 298"/>
                  <a:gd name="T55" fmla="*/ 2147483647 h 172"/>
                  <a:gd name="T56" fmla="*/ 2147483647 w 298"/>
                  <a:gd name="T57" fmla="*/ 2147483647 h 172"/>
                  <a:gd name="T58" fmla="*/ 2147483647 w 298"/>
                  <a:gd name="T59" fmla="*/ 2147483647 h 172"/>
                  <a:gd name="T60" fmla="*/ 2147483647 w 298"/>
                  <a:gd name="T61" fmla="*/ 2147483647 h 172"/>
                  <a:gd name="T62" fmla="*/ 2147483647 w 298"/>
                  <a:gd name="T63" fmla="*/ 2147483647 h 172"/>
                  <a:gd name="T64" fmla="*/ 2147483647 w 298"/>
                  <a:gd name="T65" fmla="*/ 2147483647 h 172"/>
                  <a:gd name="T66" fmla="*/ 2147483647 w 298"/>
                  <a:gd name="T67" fmla="*/ 2147483647 h 172"/>
                  <a:gd name="T68" fmla="*/ 2147483647 w 298"/>
                  <a:gd name="T69" fmla="*/ 2147483647 h 172"/>
                  <a:gd name="T70" fmla="*/ 2147483647 w 298"/>
                  <a:gd name="T71" fmla="*/ 2147483647 h 172"/>
                  <a:gd name="T72" fmla="*/ 2147483647 w 298"/>
                  <a:gd name="T73" fmla="*/ 2147483647 h 172"/>
                  <a:gd name="T74" fmla="*/ 2147483647 w 298"/>
                  <a:gd name="T75" fmla="*/ 2147483647 h 172"/>
                  <a:gd name="T76" fmla="*/ 2147483647 w 298"/>
                  <a:gd name="T77" fmla="*/ 2147483647 h 172"/>
                  <a:gd name="T78" fmla="*/ 2147483647 w 298"/>
                  <a:gd name="T79" fmla="*/ 2147483647 h 172"/>
                  <a:gd name="T80" fmla="*/ 2147483647 w 298"/>
                  <a:gd name="T81" fmla="*/ 2147483647 h 172"/>
                  <a:gd name="T82" fmla="*/ 2147483647 w 298"/>
                  <a:gd name="T83" fmla="*/ 2147483647 h 172"/>
                  <a:gd name="T84" fmla="*/ 2147483647 w 298"/>
                  <a:gd name="T85" fmla="*/ 2147483647 h 172"/>
                  <a:gd name="T86" fmla="*/ 2147483647 w 298"/>
                  <a:gd name="T87" fmla="*/ 2147483647 h 172"/>
                  <a:gd name="T88" fmla="*/ 2147483647 w 298"/>
                  <a:gd name="T89" fmla="*/ 2147483647 h 172"/>
                  <a:gd name="T90" fmla="*/ 2147483647 w 298"/>
                  <a:gd name="T91" fmla="*/ 2147483647 h 172"/>
                  <a:gd name="T92" fmla="*/ 2147483647 w 298"/>
                  <a:gd name="T93" fmla="*/ 2147483647 h 172"/>
                  <a:gd name="T94" fmla="*/ 2147483647 w 298"/>
                  <a:gd name="T95" fmla="*/ 2147483647 h 172"/>
                  <a:gd name="T96" fmla="*/ 2147483647 w 298"/>
                  <a:gd name="T97" fmla="*/ 2147483647 h 172"/>
                  <a:gd name="T98" fmla="*/ 2147483647 w 298"/>
                  <a:gd name="T99" fmla="*/ 2147483647 h 172"/>
                  <a:gd name="T100" fmla="*/ 2147483647 w 298"/>
                  <a:gd name="T101" fmla="*/ 2147483647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8"/>
                  <a:gd name="T154" fmla="*/ 0 h 172"/>
                  <a:gd name="T155" fmla="*/ 298 w 298"/>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8" h="172">
                    <a:moveTo>
                      <a:pt x="77" y="172"/>
                    </a:moveTo>
                    <a:cubicBezTo>
                      <a:pt x="74" y="171"/>
                      <a:pt x="71" y="170"/>
                      <a:pt x="66" y="169"/>
                    </a:cubicBezTo>
                    <a:cubicBezTo>
                      <a:pt x="61" y="164"/>
                      <a:pt x="63" y="161"/>
                      <a:pt x="63" y="156"/>
                    </a:cubicBezTo>
                    <a:cubicBezTo>
                      <a:pt x="64" y="151"/>
                      <a:pt x="63" y="152"/>
                      <a:pt x="69" y="151"/>
                    </a:cubicBezTo>
                    <a:cubicBezTo>
                      <a:pt x="69" y="150"/>
                      <a:pt x="70" y="149"/>
                      <a:pt x="71" y="149"/>
                    </a:cubicBezTo>
                    <a:cubicBezTo>
                      <a:pt x="71" y="147"/>
                      <a:pt x="71" y="144"/>
                      <a:pt x="71" y="142"/>
                    </a:cubicBezTo>
                    <a:cubicBezTo>
                      <a:pt x="71" y="142"/>
                      <a:pt x="71" y="142"/>
                      <a:pt x="72" y="142"/>
                    </a:cubicBezTo>
                    <a:cubicBezTo>
                      <a:pt x="73" y="142"/>
                      <a:pt x="75" y="143"/>
                      <a:pt x="78" y="142"/>
                    </a:cubicBezTo>
                    <a:cubicBezTo>
                      <a:pt x="81" y="141"/>
                      <a:pt x="83" y="139"/>
                      <a:pt x="86" y="137"/>
                    </a:cubicBezTo>
                    <a:cubicBezTo>
                      <a:pt x="91" y="137"/>
                      <a:pt x="96" y="137"/>
                      <a:pt x="101" y="137"/>
                    </a:cubicBezTo>
                    <a:cubicBezTo>
                      <a:pt x="102" y="137"/>
                      <a:pt x="105" y="139"/>
                      <a:pt x="105" y="143"/>
                    </a:cubicBezTo>
                    <a:cubicBezTo>
                      <a:pt x="104" y="146"/>
                      <a:pt x="103" y="148"/>
                      <a:pt x="101" y="150"/>
                    </a:cubicBezTo>
                    <a:cubicBezTo>
                      <a:pt x="99" y="153"/>
                      <a:pt x="97" y="156"/>
                      <a:pt x="96" y="161"/>
                    </a:cubicBezTo>
                    <a:cubicBezTo>
                      <a:pt x="90" y="164"/>
                      <a:pt x="85" y="167"/>
                      <a:pt x="80" y="171"/>
                    </a:cubicBezTo>
                    <a:cubicBezTo>
                      <a:pt x="79" y="172"/>
                      <a:pt x="78" y="172"/>
                      <a:pt x="77" y="172"/>
                    </a:cubicBezTo>
                    <a:close/>
                    <a:moveTo>
                      <a:pt x="0" y="0"/>
                    </a:moveTo>
                    <a:cubicBezTo>
                      <a:pt x="73" y="0"/>
                      <a:pt x="73" y="0"/>
                      <a:pt x="73" y="0"/>
                    </a:cubicBezTo>
                    <a:cubicBezTo>
                      <a:pt x="73" y="2"/>
                      <a:pt x="73" y="5"/>
                      <a:pt x="73" y="8"/>
                    </a:cubicBezTo>
                    <a:cubicBezTo>
                      <a:pt x="73" y="10"/>
                      <a:pt x="74" y="11"/>
                      <a:pt x="77" y="13"/>
                    </a:cubicBezTo>
                    <a:cubicBezTo>
                      <a:pt x="77" y="14"/>
                      <a:pt x="78" y="15"/>
                      <a:pt x="79" y="17"/>
                    </a:cubicBezTo>
                    <a:cubicBezTo>
                      <a:pt x="75" y="17"/>
                      <a:pt x="73" y="19"/>
                      <a:pt x="70" y="20"/>
                    </a:cubicBezTo>
                    <a:cubicBezTo>
                      <a:pt x="66" y="25"/>
                      <a:pt x="61" y="27"/>
                      <a:pt x="57" y="31"/>
                    </a:cubicBezTo>
                    <a:cubicBezTo>
                      <a:pt x="54" y="33"/>
                      <a:pt x="50" y="34"/>
                      <a:pt x="47" y="33"/>
                    </a:cubicBezTo>
                    <a:cubicBezTo>
                      <a:pt x="45" y="33"/>
                      <a:pt x="44" y="32"/>
                      <a:pt x="41" y="31"/>
                    </a:cubicBezTo>
                    <a:cubicBezTo>
                      <a:pt x="37" y="25"/>
                      <a:pt x="37" y="27"/>
                      <a:pt x="33" y="26"/>
                    </a:cubicBezTo>
                    <a:cubicBezTo>
                      <a:pt x="32" y="27"/>
                      <a:pt x="31" y="27"/>
                      <a:pt x="31" y="29"/>
                    </a:cubicBezTo>
                    <a:cubicBezTo>
                      <a:pt x="31" y="30"/>
                      <a:pt x="31" y="31"/>
                      <a:pt x="31" y="32"/>
                    </a:cubicBezTo>
                    <a:cubicBezTo>
                      <a:pt x="28" y="35"/>
                      <a:pt x="24" y="38"/>
                      <a:pt x="22" y="42"/>
                    </a:cubicBezTo>
                    <a:cubicBezTo>
                      <a:pt x="19" y="43"/>
                      <a:pt x="16" y="43"/>
                      <a:pt x="15" y="44"/>
                    </a:cubicBezTo>
                    <a:cubicBezTo>
                      <a:pt x="10" y="42"/>
                      <a:pt x="9" y="40"/>
                      <a:pt x="7" y="38"/>
                    </a:cubicBezTo>
                    <a:cubicBezTo>
                      <a:pt x="6" y="38"/>
                      <a:pt x="5" y="37"/>
                      <a:pt x="4" y="37"/>
                    </a:cubicBezTo>
                    <a:cubicBezTo>
                      <a:pt x="2" y="37"/>
                      <a:pt x="1" y="37"/>
                      <a:pt x="0" y="37"/>
                    </a:cubicBezTo>
                    <a:cubicBezTo>
                      <a:pt x="0" y="0"/>
                      <a:pt x="0" y="0"/>
                      <a:pt x="0" y="0"/>
                    </a:cubicBezTo>
                    <a:close/>
                    <a:moveTo>
                      <a:pt x="74" y="0"/>
                    </a:moveTo>
                    <a:cubicBezTo>
                      <a:pt x="153" y="0"/>
                      <a:pt x="153" y="0"/>
                      <a:pt x="153" y="0"/>
                    </a:cubicBezTo>
                    <a:cubicBezTo>
                      <a:pt x="153" y="2"/>
                      <a:pt x="154" y="3"/>
                      <a:pt x="154" y="4"/>
                    </a:cubicBezTo>
                    <a:cubicBezTo>
                      <a:pt x="156" y="8"/>
                      <a:pt x="156" y="10"/>
                      <a:pt x="155" y="14"/>
                    </a:cubicBezTo>
                    <a:cubicBezTo>
                      <a:pt x="155" y="17"/>
                      <a:pt x="155" y="20"/>
                      <a:pt x="156" y="25"/>
                    </a:cubicBezTo>
                    <a:cubicBezTo>
                      <a:pt x="150" y="25"/>
                      <a:pt x="144" y="25"/>
                      <a:pt x="137" y="25"/>
                    </a:cubicBezTo>
                    <a:cubicBezTo>
                      <a:pt x="135" y="27"/>
                      <a:pt x="138" y="31"/>
                      <a:pt x="140" y="33"/>
                    </a:cubicBezTo>
                    <a:cubicBezTo>
                      <a:pt x="140" y="34"/>
                      <a:pt x="139" y="35"/>
                      <a:pt x="139" y="36"/>
                    </a:cubicBezTo>
                    <a:cubicBezTo>
                      <a:pt x="137" y="36"/>
                      <a:pt x="133" y="31"/>
                      <a:pt x="133" y="31"/>
                    </a:cubicBezTo>
                    <a:cubicBezTo>
                      <a:pt x="131" y="31"/>
                      <a:pt x="129" y="31"/>
                      <a:pt x="127" y="31"/>
                    </a:cubicBezTo>
                    <a:cubicBezTo>
                      <a:pt x="126" y="32"/>
                      <a:pt x="125" y="34"/>
                      <a:pt x="124" y="36"/>
                    </a:cubicBezTo>
                    <a:cubicBezTo>
                      <a:pt x="124" y="37"/>
                      <a:pt x="124" y="41"/>
                      <a:pt x="121" y="43"/>
                    </a:cubicBezTo>
                    <a:cubicBezTo>
                      <a:pt x="118" y="40"/>
                      <a:pt x="114" y="42"/>
                      <a:pt x="112" y="42"/>
                    </a:cubicBezTo>
                    <a:cubicBezTo>
                      <a:pt x="111" y="42"/>
                      <a:pt x="111" y="41"/>
                      <a:pt x="110" y="40"/>
                    </a:cubicBezTo>
                    <a:cubicBezTo>
                      <a:pt x="110" y="34"/>
                      <a:pt x="106" y="35"/>
                      <a:pt x="104" y="35"/>
                    </a:cubicBezTo>
                    <a:cubicBezTo>
                      <a:pt x="104" y="35"/>
                      <a:pt x="104" y="34"/>
                      <a:pt x="104" y="33"/>
                    </a:cubicBezTo>
                    <a:cubicBezTo>
                      <a:pt x="106" y="29"/>
                      <a:pt x="109" y="24"/>
                      <a:pt x="109" y="20"/>
                    </a:cubicBezTo>
                    <a:cubicBezTo>
                      <a:pt x="107" y="17"/>
                      <a:pt x="104" y="15"/>
                      <a:pt x="104" y="12"/>
                    </a:cubicBezTo>
                    <a:cubicBezTo>
                      <a:pt x="102" y="9"/>
                      <a:pt x="101" y="10"/>
                      <a:pt x="99" y="10"/>
                    </a:cubicBezTo>
                    <a:cubicBezTo>
                      <a:pt x="97" y="11"/>
                      <a:pt x="95" y="11"/>
                      <a:pt x="93" y="11"/>
                    </a:cubicBezTo>
                    <a:cubicBezTo>
                      <a:pt x="90" y="14"/>
                      <a:pt x="88" y="15"/>
                      <a:pt x="86" y="16"/>
                    </a:cubicBezTo>
                    <a:cubicBezTo>
                      <a:pt x="84" y="16"/>
                      <a:pt x="82" y="17"/>
                      <a:pt x="80" y="17"/>
                    </a:cubicBezTo>
                    <a:cubicBezTo>
                      <a:pt x="80" y="12"/>
                      <a:pt x="77" y="11"/>
                      <a:pt x="75" y="9"/>
                    </a:cubicBezTo>
                    <a:cubicBezTo>
                      <a:pt x="74" y="8"/>
                      <a:pt x="74" y="8"/>
                      <a:pt x="74" y="8"/>
                    </a:cubicBezTo>
                    <a:cubicBezTo>
                      <a:pt x="74" y="5"/>
                      <a:pt x="74" y="2"/>
                      <a:pt x="74" y="0"/>
                    </a:cubicBezTo>
                    <a:close/>
                    <a:moveTo>
                      <a:pt x="155" y="0"/>
                    </a:moveTo>
                    <a:cubicBezTo>
                      <a:pt x="200" y="0"/>
                      <a:pt x="200" y="0"/>
                      <a:pt x="200" y="0"/>
                    </a:cubicBezTo>
                    <a:cubicBezTo>
                      <a:pt x="200" y="1"/>
                      <a:pt x="200" y="1"/>
                      <a:pt x="200" y="2"/>
                    </a:cubicBezTo>
                    <a:cubicBezTo>
                      <a:pt x="200" y="3"/>
                      <a:pt x="200" y="6"/>
                      <a:pt x="199" y="7"/>
                    </a:cubicBezTo>
                    <a:cubicBezTo>
                      <a:pt x="195" y="11"/>
                      <a:pt x="194" y="11"/>
                      <a:pt x="194" y="17"/>
                    </a:cubicBezTo>
                    <a:cubicBezTo>
                      <a:pt x="194" y="18"/>
                      <a:pt x="195" y="19"/>
                      <a:pt x="195" y="20"/>
                    </a:cubicBezTo>
                    <a:cubicBezTo>
                      <a:pt x="194" y="23"/>
                      <a:pt x="192" y="29"/>
                      <a:pt x="193" y="33"/>
                    </a:cubicBezTo>
                    <a:cubicBezTo>
                      <a:pt x="193" y="34"/>
                      <a:pt x="193" y="35"/>
                      <a:pt x="194" y="35"/>
                    </a:cubicBezTo>
                    <a:cubicBezTo>
                      <a:pt x="192" y="36"/>
                      <a:pt x="189" y="37"/>
                      <a:pt x="187" y="39"/>
                    </a:cubicBezTo>
                    <a:cubicBezTo>
                      <a:pt x="183" y="35"/>
                      <a:pt x="179" y="38"/>
                      <a:pt x="174" y="40"/>
                    </a:cubicBezTo>
                    <a:cubicBezTo>
                      <a:pt x="172" y="40"/>
                      <a:pt x="171" y="41"/>
                      <a:pt x="169" y="41"/>
                    </a:cubicBezTo>
                    <a:cubicBezTo>
                      <a:pt x="168" y="40"/>
                      <a:pt x="165" y="40"/>
                      <a:pt x="164" y="40"/>
                    </a:cubicBezTo>
                    <a:cubicBezTo>
                      <a:pt x="164" y="39"/>
                      <a:pt x="164" y="39"/>
                      <a:pt x="164" y="39"/>
                    </a:cubicBezTo>
                    <a:cubicBezTo>
                      <a:pt x="167" y="36"/>
                      <a:pt x="170" y="33"/>
                      <a:pt x="172" y="30"/>
                    </a:cubicBezTo>
                    <a:cubicBezTo>
                      <a:pt x="172" y="26"/>
                      <a:pt x="171" y="25"/>
                      <a:pt x="171" y="24"/>
                    </a:cubicBezTo>
                    <a:cubicBezTo>
                      <a:pt x="167" y="24"/>
                      <a:pt x="165" y="24"/>
                      <a:pt x="163" y="25"/>
                    </a:cubicBezTo>
                    <a:cubicBezTo>
                      <a:pt x="162" y="25"/>
                      <a:pt x="160" y="25"/>
                      <a:pt x="158" y="26"/>
                    </a:cubicBezTo>
                    <a:cubicBezTo>
                      <a:pt x="158" y="23"/>
                      <a:pt x="157" y="21"/>
                      <a:pt x="156" y="19"/>
                    </a:cubicBezTo>
                    <a:cubicBezTo>
                      <a:pt x="156" y="14"/>
                      <a:pt x="158" y="10"/>
                      <a:pt x="157" y="4"/>
                    </a:cubicBezTo>
                    <a:cubicBezTo>
                      <a:pt x="156" y="4"/>
                      <a:pt x="156" y="3"/>
                      <a:pt x="155" y="3"/>
                    </a:cubicBezTo>
                    <a:cubicBezTo>
                      <a:pt x="155" y="2"/>
                      <a:pt x="155" y="1"/>
                      <a:pt x="155" y="0"/>
                    </a:cubicBezTo>
                    <a:close/>
                    <a:moveTo>
                      <a:pt x="202" y="0"/>
                    </a:moveTo>
                    <a:cubicBezTo>
                      <a:pt x="255" y="0"/>
                      <a:pt x="255" y="0"/>
                      <a:pt x="255" y="0"/>
                    </a:cubicBezTo>
                    <a:cubicBezTo>
                      <a:pt x="254" y="4"/>
                      <a:pt x="252" y="8"/>
                      <a:pt x="254" y="12"/>
                    </a:cubicBezTo>
                    <a:cubicBezTo>
                      <a:pt x="255" y="12"/>
                      <a:pt x="255" y="13"/>
                      <a:pt x="256" y="13"/>
                    </a:cubicBezTo>
                    <a:cubicBezTo>
                      <a:pt x="256" y="14"/>
                      <a:pt x="256" y="14"/>
                      <a:pt x="256" y="14"/>
                    </a:cubicBezTo>
                    <a:cubicBezTo>
                      <a:pt x="255" y="13"/>
                      <a:pt x="255" y="13"/>
                      <a:pt x="255" y="13"/>
                    </a:cubicBezTo>
                    <a:cubicBezTo>
                      <a:pt x="254" y="13"/>
                      <a:pt x="252" y="13"/>
                      <a:pt x="250" y="14"/>
                    </a:cubicBezTo>
                    <a:cubicBezTo>
                      <a:pt x="249" y="15"/>
                      <a:pt x="250" y="15"/>
                      <a:pt x="250" y="18"/>
                    </a:cubicBezTo>
                    <a:cubicBezTo>
                      <a:pt x="245" y="22"/>
                      <a:pt x="246" y="20"/>
                      <a:pt x="245" y="27"/>
                    </a:cubicBezTo>
                    <a:cubicBezTo>
                      <a:pt x="244" y="29"/>
                      <a:pt x="242" y="30"/>
                      <a:pt x="241" y="31"/>
                    </a:cubicBezTo>
                    <a:cubicBezTo>
                      <a:pt x="238" y="31"/>
                      <a:pt x="236" y="32"/>
                      <a:pt x="235" y="32"/>
                    </a:cubicBezTo>
                    <a:cubicBezTo>
                      <a:pt x="233" y="33"/>
                      <a:pt x="233" y="35"/>
                      <a:pt x="236" y="37"/>
                    </a:cubicBezTo>
                    <a:cubicBezTo>
                      <a:pt x="230" y="38"/>
                      <a:pt x="227" y="43"/>
                      <a:pt x="224" y="47"/>
                    </a:cubicBezTo>
                    <a:cubicBezTo>
                      <a:pt x="224" y="47"/>
                      <a:pt x="224" y="48"/>
                      <a:pt x="223" y="49"/>
                    </a:cubicBezTo>
                    <a:cubicBezTo>
                      <a:pt x="222" y="52"/>
                      <a:pt x="220" y="53"/>
                      <a:pt x="218" y="54"/>
                    </a:cubicBezTo>
                    <a:cubicBezTo>
                      <a:pt x="218" y="50"/>
                      <a:pt x="216" y="48"/>
                      <a:pt x="214" y="47"/>
                    </a:cubicBezTo>
                    <a:cubicBezTo>
                      <a:pt x="214" y="47"/>
                      <a:pt x="214" y="47"/>
                      <a:pt x="214" y="47"/>
                    </a:cubicBezTo>
                    <a:cubicBezTo>
                      <a:pt x="211" y="42"/>
                      <a:pt x="208" y="38"/>
                      <a:pt x="204" y="34"/>
                    </a:cubicBezTo>
                    <a:cubicBezTo>
                      <a:pt x="200" y="33"/>
                      <a:pt x="197" y="34"/>
                      <a:pt x="195" y="33"/>
                    </a:cubicBezTo>
                    <a:cubicBezTo>
                      <a:pt x="194" y="29"/>
                      <a:pt x="195" y="26"/>
                      <a:pt x="196" y="22"/>
                    </a:cubicBezTo>
                    <a:cubicBezTo>
                      <a:pt x="197" y="19"/>
                      <a:pt x="196" y="16"/>
                      <a:pt x="196" y="14"/>
                    </a:cubicBezTo>
                    <a:cubicBezTo>
                      <a:pt x="198" y="11"/>
                      <a:pt x="200" y="9"/>
                      <a:pt x="201" y="7"/>
                    </a:cubicBezTo>
                    <a:cubicBezTo>
                      <a:pt x="201" y="6"/>
                      <a:pt x="202" y="4"/>
                      <a:pt x="202" y="2"/>
                    </a:cubicBezTo>
                    <a:cubicBezTo>
                      <a:pt x="202" y="2"/>
                      <a:pt x="202" y="1"/>
                      <a:pt x="202" y="0"/>
                    </a:cubicBezTo>
                    <a:close/>
                    <a:moveTo>
                      <a:pt x="0" y="70"/>
                    </a:moveTo>
                    <a:cubicBezTo>
                      <a:pt x="0" y="55"/>
                      <a:pt x="0" y="55"/>
                      <a:pt x="0" y="55"/>
                    </a:cubicBezTo>
                    <a:cubicBezTo>
                      <a:pt x="2" y="56"/>
                      <a:pt x="4" y="56"/>
                      <a:pt x="6" y="57"/>
                    </a:cubicBezTo>
                    <a:cubicBezTo>
                      <a:pt x="7" y="57"/>
                      <a:pt x="8" y="58"/>
                      <a:pt x="10" y="59"/>
                    </a:cubicBezTo>
                    <a:cubicBezTo>
                      <a:pt x="11" y="59"/>
                      <a:pt x="13" y="59"/>
                      <a:pt x="14" y="59"/>
                    </a:cubicBezTo>
                    <a:cubicBezTo>
                      <a:pt x="14" y="61"/>
                      <a:pt x="15" y="62"/>
                      <a:pt x="15" y="63"/>
                    </a:cubicBezTo>
                    <a:cubicBezTo>
                      <a:pt x="14" y="64"/>
                      <a:pt x="14" y="65"/>
                      <a:pt x="13" y="66"/>
                    </a:cubicBezTo>
                    <a:cubicBezTo>
                      <a:pt x="11" y="68"/>
                      <a:pt x="9" y="69"/>
                      <a:pt x="7" y="69"/>
                    </a:cubicBezTo>
                    <a:cubicBezTo>
                      <a:pt x="4" y="69"/>
                      <a:pt x="2" y="70"/>
                      <a:pt x="0" y="70"/>
                    </a:cubicBezTo>
                    <a:close/>
                    <a:moveTo>
                      <a:pt x="0" y="53"/>
                    </a:moveTo>
                    <a:cubicBezTo>
                      <a:pt x="0" y="39"/>
                      <a:pt x="0" y="39"/>
                      <a:pt x="0" y="39"/>
                    </a:cubicBezTo>
                    <a:cubicBezTo>
                      <a:pt x="1" y="39"/>
                      <a:pt x="1" y="39"/>
                      <a:pt x="2" y="39"/>
                    </a:cubicBezTo>
                    <a:cubicBezTo>
                      <a:pt x="4" y="39"/>
                      <a:pt x="5" y="40"/>
                      <a:pt x="7" y="40"/>
                    </a:cubicBezTo>
                    <a:cubicBezTo>
                      <a:pt x="8" y="42"/>
                      <a:pt x="10" y="43"/>
                      <a:pt x="12" y="45"/>
                    </a:cubicBezTo>
                    <a:cubicBezTo>
                      <a:pt x="14" y="45"/>
                      <a:pt x="16" y="46"/>
                      <a:pt x="21" y="45"/>
                    </a:cubicBezTo>
                    <a:cubicBezTo>
                      <a:pt x="25" y="42"/>
                      <a:pt x="29" y="36"/>
                      <a:pt x="33" y="33"/>
                    </a:cubicBezTo>
                    <a:cubicBezTo>
                      <a:pt x="33" y="32"/>
                      <a:pt x="33" y="31"/>
                      <a:pt x="33" y="29"/>
                    </a:cubicBezTo>
                    <a:cubicBezTo>
                      <a:pt x="34" y="29"/>
                      <a:pt x="35" y="29"/>
                      <a:pt x="37" y="29"/>
                    </a:cubicBezTo>
                    <a:cubicBezTo>
                      <a:pt x="37" y="30"/>
                      <a:pt x="38" y="30"/>
                      <a:pt x="38" y="31"/>
                    </a:cubicBezTo>
                    <a:cubicBezTo>
                      <a:pt x="40" y="32"/>
                      <a:pt x="44" y="34"/>
                      <a:pt x="48" y="36"/>
                    </a:cubicBezTo>
                    <a:cubicBezTo>
                      <a:pt x="49" y="36"/>
                      <a:pt x="50" y="36"/>
                      <a:pt x="51" y="36"/>
                    </a:cubicBezTo>
                    <a:cubicBezTo>
                      <a:pt x="53" y="35"/>
                      <a:pt x="55" y="34"/>
                      <a:pt x="58" y="33"/>
                    </a:cubicBezTo>
                    <a:cubicBezTo>
                      <a:pt x="61" y="30"/>
                      <a:pt x="63" y="29"/>
                      <a:pt x="68" y="26"/>
                    </a:cubicBezTo>
                    <a:cubicBezTo>
                      <a:pt x="68" y="25"/>
                      <a:pt x="69" y="25"/>
                      <a:pt x="70" y="24"/>
                    </a:cubicBezTo>
                    <a:cubicBezTo>
                      <a:pt x="73" y="20"/>
                      <a:pt x="75" y="19"/>
                      <a:pt x="80" y="18"/>
                    </a:cubicBezTo>
                    <a:cubicBezTo>
                      <a:pt x="82" y="18"/>
                      <a:pt x="84" y="18"/>
                      <a:pt x="87" y="18"/>
                    </a:cubicBezTo>
                    <a:cubicBezTo>
                      <a:pt x="93" y="15"/>
                      <a:pt x="94" y="12"/>
                      <a:pt x="101" y="12"/>
                    </a:cubicBezTo>
                    <a:cubicBezTo>
                      <a:pt x="102" y="14"/>
                      <a:pt x="103" y="16"/>
                      <a:pt x="105" y="18"/>
                    </a:cubicBezTo>
                    <a:cubicBezTo>
                      <a:pt x="106" y="19"/>
                      <a:pt x="107" y="20"/>
                      <a:pt x="108" y="21"/>
                    </a:cubicBezTo>
                    <a:cubicBezTo>
                      <a:pt x="106" y="24"/>
                      <a:pt x="104" y="27"/>
                      <a:pt x="102" y="32"/>
                    </a:cubicBezTo>
                    <a:cubicBezTo>
                      <a:pt x="102" y="33"/>
                      <a:pt x="102" y="35"/>
                      <a:pt x="102" y="36"/>
                    </a:cubicBezTo>
                    <a:cubicBezTo>
                      <a:pt x="103" y="37"/>
                      <a:pt x="105" y="37"/>
                      <a:pt x="108" y="37"/>
                    </a:cubicBezTo>
                    <a:cubicBezTo>
                      <a:pt x="108" y="39"/>
                      <a:pt x="109" y="40"/>
                      <a:pt x="109" y="42"/>
                    </a:cubicBezTo>
                    <a:cubicBezTo>
                      <a:pt x="110" y="43"/>
                      <a:pt x="110" y="43"/>
                      <a:pt x="111" y="44"/>
                    </a:cubicBezTo>
                    <a:cubicBezTo>
                      <a:pt x="113" y="44"/>
                      <a:pt x="116" y="43"/>
                      <a:pt x="119" y="43"/>
                    </a:cubicBezTo>
                    <a:cubicBezTo>
                      <a:pt x="121" y="45"/>
                      <a:pt x="121" y="49"/>
                      <a:pt x="121" y="54"/>
                    </a:cubicBezTo>
                    <a:cubicBezTo>
                      <a:pt x="121" y="55"/>
                      <a:pt x="120" y="56"/>
                      <a:pt x="118" y="57"/>
                    </a:cubicBezTo>
                    <a:cubicBezTo>
                      <a:pt x="118" y="58"/>
                      <a:pt x="116" y="58"/>
                      <a:pt x="115" y="58"/>
                    </a:cubicBezTo>
                    <a:cubicBezTo>
                      <a:pt x="115" y="61"/>
                      <a:pt x="115" y="64"/>
                      <a:pt x="114" y="66"/>
                    </a:cubicBezTo>
                    <a:cubicBezTo>
                      <a:pt x="114" y="68"/>
                      <a:pt x="113" y="69"/>
                      <a:pt x="112" y="71"/>
                    </a:cubicBezTo>
                    <a:cubicBezTo>
                      <a:pt x="111" y="71"/>
                      <a:pt x="109" y="72"/>
                      <a:pt x="109" y="74"/>
                    </a:cubicBezTo>
                    <a:cubicBezTo>
                      <a:pt x="105" y="74"/>
                      <a:pt x="102" y="83"/>
                      <a:pt x="99" y="85"/>
                    </a:cubicBezTo>
                    <a:cubicBezTo>
                      <a:pt x="99" y="86"/>
                      <a:pt x="96" y="87"/>
                      <a:pt x="96" y="87"/>
                    </a:cubicBezTo>
                    <a:cubicBezTo>
                      <a:pt x="94" y="89"/>
                      <a:pt x="91" y="91"/>
                      <a:pt x="90" y="92"/>
                    </a:cubicBezTo>
                    <a:cubicBezTo>
                      <a:pt x="90" y="93"/>
                      <a:pt x="90" y="93"/>
                      <a:pt x="90" y="93"/>
                    </a:cubicBezTo>
                    <a:cubicBezTo>
                      <a:pt x="89" y="93"/>
                      <a:pt x="89" y="93"/>
                      <a:pt x="89" y="93"/>
                    </a:cubicBezTo>
                    <a:cubicBezTo>
                      <a:pt x="89" y="94"/>
                      <a:pt x="89" y="94"/>
                      <a:pt x="89" y="94"/>
                    </a:cubicBezTo>
                    <a:cubicBezTo>
                      <a:pt x="87" y="94"/>
                      <a:pt x="85" y="97"/>
                      <a:pt x="84" y="99"/>
                    </a:cubicBezTo>
                    <a:cubicBezTo>
                      <a:pt x="83" y="101"/>
                      <a:pt x="82" y="103"/>
                      <a:pt x="81" y="105"/>
                    </a:cubicBezTo>
                    <a:cubicBezTo>
                      <a:pt x="77" y="106"/>
                      <a:pt x="75" y="107"/>
                      <a:pt x="73" y="109"/>
                    </a:cubicBezTo>
                    <a:cubicBezTo>
                      <a:pt x="71" y="109"/>
                      <a:pt x="71" y="109"/>
                      <a:pt x="70" y="109"/>
                    </a:cubicBezTo>
                    <a:cubicBezTo>
                      <a:pt x="70" y="108"/>
                      <a:pt x="70" y="107"/>
                      <a:pt x="70" y="106"/>
                    </a:cubicBezTo>
                    <a:cubicBezTo>
                      <a:pt x="69" y="106"/>
                      <a:pt x="69" y="105"/>
                      <a:pt x="68" y="105"/>
                    </a:cubicBezTo>
                    <a:cubicBezTo>
                      <a:pt x="66" y="105"/>
                      <a:pt x="66" y="104"/>
                      <a:pt x="65" y="104"/>
                    </a:cubicBezTo>
                    <a:cubicBezTo>
                      <a:pt x="64" y="100"/>
                      <a:pt x="62" y="100"/>
                      <a:pt x="60" y="101"/>
                    </a:cubicBezTo>
                    <a:cubicBezTo>
                      <a:pt x="59" y="103"/>
                      <a:pt x="59" y="104"/>
                      <a:pt x="59" y="105"/>
                    </a:cubicBezTo>
                    <a:cubicBezTo>
                      <a:pt x="55" y="106"/>
                      <a:pt x="51" y="106"/>
                      <a:pt x="47" y="106"/>
                    </a:cubicBezTo>
                    <a:cubicBezTo>
                      <a:pt x="45" y="106"/>
                      <a:pt x="42" y="105"/>
                      <a:pt x="39" y="105"/>
                    </a:cubicBezTo>
                    <a:cubicBezTo>
                      <a:pt x="37" y="104"/>
                      <a:pt x="36" y="104"/>
                      <a:pt x="34" y="104"/>
                    </a:cubicBezTo>
                    <a:cubicBezTo>
                      <a:pt x="32" y="102"/>
                      <a:pt x="31" y="101"/>
                      <a:pt x="29" y="99"/>
                    </a:cubicBezTo>
                    <a:cubicBezTo>
                      <a:pt x="29" y="97"/>
                      <a:pt x="28" y="96"/>
                      <a:pt x="27" y="95"/>
                    </a:cubicBezTo>
                    <a:cubicBezTo>
                      <a:pt x="27" y="95"/>
                      <a:pt x="27" y="95"/>
                      <a:pt x="27" y="95"/>
                    </a:cubicBezTo>
                    <a:cubicBezTo>
                      <a:pt x="25" y="91"/>
                      <a:pt x="27" y="90"/>
                      <a:pt x="28" y="87"/>
                    </a:cubicBezTo>
                    <a:cubicBezTo>
                      <a:pt x="28" y="86"/>
                      <a:pt x="28" y="84"/>
                      <a:pt x="28" y="83"/>
                    </a:cubicBezTo>
                    <a:cubicBezTo>
                      <a:pt x="27" y="82"/>
                      <a:pt x="25" y="81"/>
                      <a:pt x="24" y="80"/>
                    </a:cubicBezTo>
                    <a:cubicBezTo>
                      <a:pt x="24" y="79"/>
                      <a:pt x="24" y="79"/>
                      <a:pt x="24" y="79"/>
                    </a:cubicBezTo>
                    <a:cubicBezTo>
                      <a:pt x="17" y="79"/>
                      <a:pt x="13" y="79"/>
                      <a:pt x="9" y="78"/>
                    </a:cubicBezTo>
                    <a:cubicBezTo>
                      <a:pt x="8" y="78"/>
                      <a:pt x="7" y="77"/>
                      <a:pt x="5" y="77"/>
                    </a:cubicBezTo>
                    <a:cubicBezTo>
                      <a:pt x="5" y="74"/>
                      <a:pt x="4" y="73"/>
                      <a:pt x="4" y="71"/>
                    </a:cubicBezTo>
                    <a:cubicBezTo>
                      <a:pt x="5" y="71"/>
                      <a:pt x="7" y="71"/>
                      <a:pt x="9" y="71"/>
                    </a:cubicBezTo>
                    <a:cubicBezTo>
                      <a:pt x="11" y="71"/>
                      <a:pt x="13" y="68"/>
                      <a:pt x="15" y="67"/>
                    </a:cubicBezTo>
                    <a:cubicBezTo>
                      <a:pt x="17" y="63"/>
                      <a:pt x="17" y="60"/>
                      <a:pt x="15" y="58"/>
                    </a:cubicBezTo>
                    <a:cubicBezTo>
                      <a:pt x="14" y="58"/>
                      <a:pt x="12" y="58"/>
                      <a:pt x="11" y="58"/>
                    </a:cubicBezTo>
                    <a:cubicBezTo>
                      <a:pt x="7" y="55"/>
                      <a:pt x="4" y="54"/>
                      <a:pt x="0" y="53"/>
                    </a:cubicBezTo>
                    <a:close/>
                    <a:moveTo>
                      <a:pt x="89" y="131"/>
                    </a:moveTo>
                    <a:cubicBezTo>
                      <a:pt x="85" y="128"/>
                      <a:pt x="85" y="126"/>
                      <a:pt x="84" y="124"/>
                    </a:cubicBezTo>
                    <a:cubicBezTo>
                      <a:pt x="83" y="120"/>
                      <a:pt x="81" y="118"/>
                      <a:pt x="80" y="116"/>
                    </a:cubicBezTo>
                    <a:cubicBezTo>
                      <a:pt x="80" y="111"/>
                      <a:pt x="80" y="112"/>
                      <a:pt x="83" y="109"/>
                    </a:cubicBezTo>
                    <a:cubicBezTo>
                      <a:pt x="84" y="101"/>
                      <a:pt x="84" y="100"/>
                      <a:pt x="91" y="94"/>
                    </a:cubicBezTo>
                    <a:cubicBezTo>
                      <a:pt x="95" y="91"/>
                      <a:pt x="98" y="88"/>
                      <a:pt x="102" y="85"/>
                    </a:cubicBezTo>
                    <a:cubicBezTo>
                      <a:pt x="105" y="81"/>
                      <a:pt x="108" y="78"/>
                      <a:pt x="112" y="73"/>
                    </a:cubicBezTo>
                    <a:cubicBezTo>
                      <a:pt x="115" y="71"/>
                      <a:pt x="115" y="69"/>
                      <a:pt x="116" y="66"/>
                    </a:cubicBezTo>
                    <a:cubicBezTo>
                      <a:pt x="116" y="58"/>
                      <a:pt x="119" y="60"/>
                      <a:pt x="123" y="55"/>
                    </a:cubicBezTo>
                    <a:cubicBezTo>
                      <a:pt x="123" y="52"/>
                      <a:pt x="123" y="47"/>
                      <a:pt x="123" y="44"/>
                    </a:cubicBezTo>
                    <a:cubicBezTo>
                      <a:pt x="125" y="42"/>
                      <a:pt x="125" y="39"/>
                      <a:pt x="126" y="37"/>
                    </a:cubicBezTo>
                    <a:cubicBezTo>
                      <a:pt x="126" y="35"/>
                      <a:pt x="127" y="34"/>
                      <a:pt x="128" y="33"/>
                    </a:cubicBezTo>
                    <a:cubicBezTo>
                      <a:pt x="129" y="33"/>
                      <a:pt x="130" y="33"/>
                      <a:pt x="131" y="33"/>
                    </a:cubicBezTo>
                    <a:cubicBezTo>
                      <a:pt x="133" y="34"/>
                      <a:pt x="135" y="36"/>
                      <a:pt x="137" y="38"/>
                    </a:cubicBezTo>
                    <a:cubicBezTo>
                      <a:pt x="138" y="38"/>
                      <a:pt x="139" y="38"/>
                      <a:pt x="140" y="38"/>
                    </a:cubicBezTo>
                    <a:cubicBezTo>
                      <a:pt x="143" y="36"/>
                      <a:pt x="143" y="33"/>
                      <a:pt x="143" y="32"/>
                    </a:cubicBezTo>
                    <a:cubicBezTo>
                      <a:pt x="142" y="31"/>
                      <a:pt x="139" y="29"/>
                      <a:pt x="138" y="27"/>
                    </a:cubicBezTo>
                    <a:cubicBezTo>
                      <a:pt x="139" y="27"/>
                      <a:pt x="139" y="27"/>
                      <a:pt x="139" y="27"/>
                    </a:cubicBezTo>
                    <a:cubicBezTo>
                      <a:pt x="146" y="27"/>
                      <a:pt x="151" y="27"/>
                      <a:pt x="156" y="27"/>
                    </a:cubicBezTo>
                    <a:cubicBezTo>
                      <a:pt x="158" y="29"/>
                      <a:pt x="164" y="29"/>
                      <a:pt x="168" y="25"/>
                    </a:cubicBezTo>
                    <a:cubicBezTo>
                      <a:pt x="169" y="25"/>
                      <a:pt x="169" y="25"/>
                      <a:pt x="170" y="25"/>
                    </a:cubicBezTo>
                    <a:cubicBezTo>
                      <a:pt x="170" y="27"/>
                      <a:pt x="170" y="29"/>
                      <a:pt x="170" y="30"/>
                    </a:cubicBezTo>
                    <a:cubicBezTo>
                      <a:pt x="168" y="32"/>
                      <a:pt x="164" y="35"/>
                      <a:pt x="162" y="38"/>
                    </a:cubicBezTo>
                    <a:cubicBezTo>
                      <a:pt x="162" y="42"/>
                      <a:pt x="163" y="43"/>
                      <a:pt x="171" y="43"/>
                    </a:cubicBezTo>
                    <a:cubicBezTo>
                      <a:pt x="174" y="41"/>
                      <a:pt x="177" y="40"/>
                      <a:pt x="181" y="39"/>
                    </a:cubicBezTo>
                    <a:cubicBezTo>
                      <a:pt x="182" y="39"/>
                      <a:pt x="183" y="39"/>
                      <a:pt x="184" y="39"/>
                    </a:cubicBezTo>
                    <a:cubicBezTo>
                      <a:pt x="184" y="39"/>
                      <a:pt x="185" y="40"/>
                      <a:pt x="186" y="40"/>
                    </a:cubicBezTo>
                    <a:cubicBezTo>
                      <a:pt x="192" y="40"/>
                      <a:pt x="195" y="33"/>
                      <a:pt x="203" y="36"/>
                    </a:cubicBezTo>
                    <a:cubicBezTo>
                      <a:pt x="205" y="38"/>
                      <a:pt x="206" y="40"/>
                      <a:pt x="208" y="42"/>
                    </a:cubicBezTo>
                    <a:cubicBezTo>
                      <a:pt x="210" y="45"/>
                      <a:pt x="213" y="48"/>
                      <a:pt x="216" y="53"/>
                    </a:cubicBezTo>
                    <a:cubicBezTo>
                      <a:pt x="216" y="54"/>
                      <a:pt x="216" y="54"/>
                      <a:pt x="216" y="55"/>
                    </a:cubicBezTo>
                    <a:cubicBezTo>
                      <a:pt x="212" y="55"/>
                      <a:pt x="212" y="56"/>
                      <a:pt x="210" y="57"/>
                    </a:cubicBezTo>
                    <a:cubicBezTo>
                      <a:pt x="208" y="59"/>
                      <a:pt x="203" y="60"/>
                      <a:pt x="206" y="65"/>
                    </a:cubicBezTo>
                    <a:cubicBezTo>
                      <a:pt x="206" y="65"/>
                      <a:pt x="206" y="65"/>
                      <a:pt x="206" y="66"/>
                    </a:cubicBezTo>
                    <a:cubicBezTo>
                      <a:pt x="201" y="68"/>
                      <a:pt x="195" y="72"/>
                      <a:pt x="189" y="76"/>
                    </a:cubicBezTo>
                    <a:cubicBezTo>
                      <a:pt x="189" y="76"/>
                      <a:pt x="188" y="77"/>
                      <a:pt x="187" y="78"/>
                    </a:cubicBezTo>
                    <a:cubicBezTo>
                      <a:pt x="185" y="78"/>
                      <a:pt x="184" y="77"/>
                      <a:pt x="184" y="77"/>
                    </a:cubicBezTo>
                    <a:cubicBezTo>
                      <a:pt x="183" y="77"/>
                      <a:pt x="182" y="77"/>
                      <a:pt x="181" y="77"/>
                    </a:cubicBezTo>
                    <a:cubicBezTo>
                      <a:pt x="180" y="77"/>
                      <a:pt x="179" y="78"/>
                      <a:pt x="179" y="79"/>
                    </a:cubicBezTo>
                    <a:cubicBezTo>
                      <a:pt x="178" y="79"/>
                      <a:pt x="177" y="79"/>
                      <a:pt x="177" y="79"/>
                    </a:cubicBezTo>
                    <a:cubicBezTo>
                      <a:pt x="174" y="76"/>
                      <a:pt x="173" y="77"/>
                      <a:pt x="171" y="77"/>
                    </a:cubicBezTo>
                    <a:cubicBezTo>
                      <a:pt x="171" y="79"/>
                      <a:pt x="171" y="80"/>
                      <a:pt x="171" y="82"/>
                    </a:cubicBezTo>
                    <a:cubicBezTo>
                      <a:pt x="169" y="84"/>
                      <a:pt x="167" y="81"/>
                      <a:pt x="165" y="86"/>
                    </a:cubicBezTo>
                    <a:cubicBezTo>
                      <a:pt x="161" y="86"/>
                      <a:pt x="162" y="85"/>
                      <a:pt x="161" y="83"/>
                    </a:cubicBezTo>
                    <a:cubicBezTo>
                      <a:pt x="160" y="83"/>
                      <a:pt x="160" y="83"/>
                      <a:pt x="160" y="83"/>
                    </a:cubicBezTo>
                    <a:cubicBezTo>
                      <a:pt x="158" y="81"/>
                      <a:pt x="157" y="80"/>
                      <a:pt x="155" y="79"/>
                    </a:cubicBezTo>
                    <a:cubicBezTo>
                      <a:pt x="155" y="79"/>
                      <a:pt x="154" y="79"/>
                      <a:pt x="153" y="79"/>
                    </a:cubicBezTo>
                    <a:cubicBezTo>
                      <a:pt x="152" y="81"/>
                      <a:pt x="152" y="81"/>
                      <a:pt x="151" y="83"/>
                    </a:cubicBezTo>
                    <a:cubicBezTo>
                      <a:pt x="150" y="85"/>
                      <a:pt x="148" y="87"/>
                      <a:pt x="147" y="89"/>
                    </a:cubicBezTo>
                    <a:cubicBezTo>
                      <a:pt x="143" y="91"/>
                      <a:pt x="143" y="91"/>
                      <a:pt x="140" y="94"/>
                    </a:cubicBezTo>
                    <a:cubicBezTo>
                      <a:pt x="139" y="94"/>
                      <a:pt x="138" y="95"/>
                      <a:pt x="136" y="95"/>
                    </a:cubicBezTo>
                    <a:cubicBezTo>
                      <a:pt x="135" y="96"/>
                      <a:pt x="134" y="97"/>
                      <a:pt x="133" y="99"/>
                    </a:cubicBezTo>
                    <a:cubicBezTo>
                      <a:pt x="128" y="99"/>
                      <a:pt x="127" y="99"/>
                      <a:pt x="125" y="101"/>
                    </a:cubicBezTo>
                    <a:cubicBezTo>
                      <a:pt x="125" y="101"/>
                      <a:pt x="125" y="102"/>
                      <a:pt x="124" y="103"/>
                    </a:cubicBezTo>
                    <a:cubicBezTo>
                      <a:pt x="124" y="103"/>
                      <a:pt x="123" y="103"/>
                      <a:pt x="122" y="103"/>
                    </a:cubicBezTo>
                    <a:cubicBezTo>
                      <a:pt x="118" y="101"/>
                      <a:pt x="118" y="102"/>
                      <a:pt x="114" y="103"/>
                    </a:cubicBezTo>
                    <a:cubicBezTo>
                      <a:pt x="110" y="104"/>
                      <a:pt x="107" y="105"/>
                      <a:pt x="104" y="106"/>
                    </a:cubicBezTo>
                    <a:cubicBezTo>
                      <a:pt x="99" y="107"/>
                      <a:pt x="97" y="107"/>
                      <a:pt x="94" y="110"/>
                    </a:cubicBezTo>
                    <a:cubicBezTo>
                      <a:pt x="94" y="112"/>
                      <a:pt x="93" y="113"/>
                      <a:pt x="93" y="114"/>
                    </a:cubicBezTo>
                    <a:cubicBezTo>
                      <a:pt x="89" y="116"/>
                      <a:pt x="88" y="116"/>
                      <a:pt x="88" y="120"/>
                    </a:cubicBezTo>
                    <a:cubicBezTo>
                      <a:pt x="90" y="122"/>
                      <a:pt x="95" y="125"/>
                      <a:pt x="95" y="129"/>
                    </a:cubicBezTo>
                    <a:cubicBezTo>
                      <a:pt x="93" y="130"/>
                      <a:pt x="90" y="131"/>
                      <a:pt x="89" y="131"/>
                    </a:cubicBezTo>
                    <a:close/>
                    <a:moveTo>
                      <a:pt x="283" y="82"/>
                    </a:moveTo>
                    <a:cubicBezTo>
                      <a:pt x="281" y="79"/>
                      <a:pt x="280" y="77"/>
                      <a:pt x="278" y="74"/>
                    </a:cubicBezTo>
                    <a:cubicBezTo>
                      <a:pt x="277" y="73"/>
                      <a:pt x="276" y="73"/>
                      <a:pt x="275" y="73"/>
                    </a:cubicBezTo>
                    <a:cubicBezTo>
                      <a:pt x="274" y="69"/>
                      <a:pt x="272" y="66"/>
                      <a:pt x="271" y="65"/>
                    </a:cubicBezTo>
                    <a:cubicBezTo>
                      <a:pt x="270" y="64"/>
                      <a:pt x="270" y="63"/>
                      <a:pt x="270" y="61"/>
                    </a:cubicBezTo>
                    <a:cubicBezTo>
                      <a:pt x="271" y="58"/>
                      <a:pt x="272" y="55"/>
                      <a:pt x="272" y="52"/>
                    </a:cubicBezTo>
                    <a:cubicBezTo>
                      <a:pt x="270" y="44"/>
                      <a:pt x="273" y="43"/>
                      <a:pt x="276" y="39"/>
                    </a:cubicBezTo>
                    <a:cubicBezTo>
                      <a:pt x="276" y="37"/>
                      <a:pt x="276" y="35"/>
                      <a:pt x="277" y="33"/>
                    </a:cubicBezTo>
                    <a:cubicBezTo>
                      <a:pt x="279" y="26"/>
                      <a:pt x="280" y="23"/>
                      <a:pt x="284" y="19"/>
                    </a:cubicBezTo>
                    <a:cubicBezTo>
                      <a:pt x="286" y="17"/>
                      <a:pt x="288" y="16"/>
                      <a:pt x="291" y="14"/>
                    </a:cubicBezTo>
                    <a:cubicBezTo>
                      <a:pt x="293" y="14"/>
                      <a:pt x="294" y="14"/>
                      <a:pt x="296" y="14"/>
                    </a:cubicBezTo>
                    <a:cubicBezTo>
                      <a:pt x="296" y="15"/>
                      <a:pt x="298" y="19"/>
                      <a:pt x="297" y="21"/>
                    </a:cubicBezTo>
                    <a:cubicBezTo>
                      <a:pt x="294" y="26"/>
                      <a:pt x="296" y="36"/>
                      <a:pt x="296" y="44"/>
                    </a:cubicBezTo>
                    <a:cubicBezTo>
                      <a:pt x="294" y="49"/>
                      <a:pt x="291" y="56"/>
                      <a:pt x="287" y="61"/>
                    </a:cubicBezTo>
                    <a:cubicBezTo>
                      <a:pt x="287" y="62"/>
                      <a:pt x="287" y="63"/>
                      <a:pt x="286" y="64"/>
                    </a:cubicBezTo>
                    <a:cubicBezTo>
                      <a:pt x="286" y="69"/>
                      <a:pt x="285" y="76"/>
                      <a:pt x="285" y="81"/>
                    </a:cubicBezTo>
                    <a:cubicBezTo>
                      <a:pt x="284" y="81"/>
                      <a:pt x="283" y="82"/>
                      <a:pt x="283" y="82"/>
                    </a:cubicBezTo>
                    <a:close/>
                  </a:path>
                </a:pathLst>
              </a:custGeom>
              <a:solidFill>
                <a:schemeClr val="bg1">
                  <a:lumMod val="75000"/>
                </a:schemeClr>
              </a:solidFill>
              <a:ln w="12700">
                <a:solidFill>
                  <a:schemeClr val="bg1"/>
                </a:solidFill>
                <a:miter lim="800000"/>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defRPr sz="1000"/>
                </a:pPr>
                <a:endParaRPr lang="zh-CN" altLang="en-US" sz="1300">
                  <a:solidFill>
                    <a:srgbClr val="000000"/>
                  </a:solidFill>
                  <a:latin typeface="宋体" panose="02010600030101010101" pitchFamily="2" charset="-122"/>
                  <a:ea typeface="宋体" panose="02010600030101010101" pitchFamily="2" charset="-122"/>
                </a:endParaRPr>
              </a:p>
            </p:txBody>
          </p:sp>
          <p:sp>
            <p:nvSpPr>
              <p:cNvPr id="52" name="Freeform 72"/>
              <p:cNvSpPr/>
              <p:nvPr/>
            </p:nvSpPr>
            <p:spPr bwMode="auto">
              <a:xfrm>
                <a:off x="4352934" y="3043108"/>
                <a:ext cx="513742" cy="819279"/>
              </a:xfrm>
              <a:custGeom>
                <a:avLst/>
                <a:gdLst>
                  <a:gd name="T0" fmla="*/ 2147483647 w 273"/>
                  <a:gd name="T1" fmla="*/ 2147483647 h 447"/>
                  <a:gd name="T2" fmla="*/ 2147483647 w 273"/>
                  <a:gd name="T3" fmla="*/ 2147483647 h 447"/>
                  <a:gd name="T4" fmla="*/ 2147483647 w 273"/>
                  <a:gd name="T5" fmla="*/ 2147483647 h 447"/>
                  <a:gd name="T6" fmla="*/ 2147483647 w 273"/>
                  <a:gd name="T7" fmla="*/ 2147483647 h 447"/>
                  <a:gd name="T8" fmla="*/ 2147483647 w 273"/>
                  <a:gd name="T9" fmla="*/ 0 h 447"/>
                  <a:gd name="T10" fmla="*/ 0 60000 65536"/>
                  <a:gd name="T11" fmla="*/ 0 60000 65536"/>
                  <a:gd name="T12" fmla="*/ 0 60000 65536"/>
                  <a:gd name="T13" fmla="*/ 0 60000 65536"/>
                  <a:gd name="T14" fmla="*/ 0 60000 65536"/>
                  <a:gd name="T15" fmla="*/ 0 w 273"/>
                  <a:gd name="T16" fmla="*/ 0 h 447"/>
                  <a:gd name="T17" fmla="*/ 273 w 273"/>
                  <a:gd name="T18" fmla="*/ 447 h 447"/>
                </a:gdLst>
                <a:ahLst/>
                <a:cxnLst>
                  <a:cxn ang="T10">
                    <a:pos x="T0" y="T1"/>
                  </a:cxn>
                  <a:cxn ang="T11">
                    <a:pos x="T2" y="T3"/>
                  </a:cxn>
                  <a:cxn ang="T12">
                    <a:pos x="T4" y="T5"/>
                  </a:cxn>
                  <a:cxn ang="T13">
                    <a:pos x="T6" y="T7"/>
                  </a:cxn>
                  <a:cxn ang="T14">
                    <a:pos x="T8" y="T9"/>
                  </a:cxn>
                </a:cxnLst>
                <a:rect l="T15" t="T16" r="T17" b="T18"/>
                <a:pathLst>
                  <a:path w="273" h="447">
                    <a:moveTo>
                      <a:pt x="25" y="168"/>
                    </a:moveTo>
                    <a:cubicBezTo>
                      <a:pt x="85" y="287"/>
                      <a:pt x="11" y="300"/>
                      <a:pt x="5" y="359"/>
                    </a:cubicBezTo>
                    <a:cubicBezTo>
                      <a:pt x="0" y="380"/>
                      <a:pt x="15" y="447"/>
                      <a:pt x="110" y="415"/>
                    </a:cubicBezTo>
                    <a:cubicBezTo>
                      <a:pt x="237" y="320"/>
                      <a:pt x="208" y="234"/>
                      <a:pt x="218" y="147"/>
                    </a:cubicBezTo>
                    <a:cubicBezTo>
                      <a:pt x="233" y="68"/>
                      <a:pt x="273" y="78"/>
                      <a:pt x="262" y="0"/>
                    </a:cubicBezTo>
                  </a:path>
                </a:pathLst>
              </a:custGeom>
              <a:noFill/>
              <a:ln w="12700">
                <a:solidFill>
                  <a:schemeClr val="bg1">
                    <a:lumMod val="85000"/>
                  </a:schemeClr>
                </a:solidFill>
                <a:miter lim="800000"/>
              </a:ln>
              <a:extLst>
                <a:ext uri="{909E8E84-426E-40DD-AFC4-6F175D3DCCD1}">
                  <a14:hiddenFill xmlns:a14="http://schemas.microsoft.com/office/drawing/2010/main">
                    <a:solidFill>
                      <a:srgbClr val="99CCFF"/>
                    </a:solidFill>
                  </a14:hiddenFill>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p:txBody>
          </p:sp>
          <p:sp>
            <p:nvSpPr>
              <p:cNvPr id="53" name="Freeform 70"/>
              <p:cNvSpPr/>
              <p:nvPr/>
            </p:nvSpPr>
            <p:spPr bwMode="auto">
              <a:xfrm>
                <a:off x="4267310" y="2996533"/>
                <a:ext cx="610067" cy="846801"/>
              </a:xfrm>
              <a:custGeom>
                <a:avLst/>
                <a:gdLst>
                  <a:gd name="T0" fmla="*/ 0 w 544"/>
                  <a:gd name="T1" fmla="*/ 0 h 759"/>
                  <a:gd name="T2" fmla="*/ 2147483647 w 544"/>
                  <a:gd name="T3" fmla="*/ 0 h 759"/>
                  <a:gd name="T4" fmla="*/ 2147483647 w 544"/>
                  <a:gd name="T5" fmla="*/ 2147483647 h 759"/>
                  <a:gd name="T6" fmla="*/ 0 w 544"/>
                  <a:gd name="T7" fmla="*/ 2147483647 h 759"/>
                  <a:gd name="T8" fmla="*/ 0 w 544"/>
                  <a:gd name="T9" fmla="*/ 0 h 759"/>
                  <a:gd name="T10" fmla="*/ 0 w 544"/>
                  <a:gd name="T11" fmla="*/ 0 h 759"/>
                  <a:gd name="T12" fmla="*/ 0 60000 65536"/>
                  <a:gd name="T13" fmla="*/ 0 60000 65536"/>
                  <a:gd name="T14" fmla="*/ 0 60000 65536"/>
                  <a:gd name="T15" fmla="*/ 0 60000 65536"/>
                  <a:gd name="T16" fmla="*/ 0 60000 65536"/>
                  <a:gd name="T17" fmla="*/ 0 60000 65536"/>
                  <a:gd name="T18" fmla="*/ 0 w 544"/>
                  <a:gd name="T19" fmla="*/ 0 h 759"/>
                  <a:gd name="T20" fmla="*/ 544 w 544"/>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544" h="759">
                    <a:moveTo>
                      <a:pt x="0" y="0"/>
                    </a:moveTo>
                    <a:lnTo>
                      <a:pt x="544" y="0"/>
                    </a:lnTo>
                    <a:lnTo>
                      <a:pt x="544" y="759"/>
                    </a:lnTo>
                    <a:lnTo>
                      <a:pt x="0" y="759"/>
                    </a:lnTo>
                    <a:lnTo>
                      <a:pt x="0" y="0"/>
                    </a:lnTo>
                    <a:close/>
                  </a:path>
                </a:pathLst>
              </a:custGeom>
              <a:noFill/>
              <a:ln w="12700">
                <a:solidFill>
                  <a:schemeClr val="bg1">
                    <a:lumMod val="75000"/>
                  </a:schemeClr>
                </a:solidFill>
                <a:miter lim="800000"/>
              </a:ln>
              <a:extLst>
                <a:ext uri="{909E8E84-426E-40DD-AFC4-6F175D3DCCD1}">
                  <a14:hiddenFill xmlns:a14="http://schemas.microsoft.com/office/drawing/2010/main">
                    <a:solidFill>
                      <a:srgbClr val="99CCFF"/>
                    </a:solidFill>
                  </a14:hiddenFill>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p:txBody>
          </p:sp>
        </p:grpSp>
        <p:sp>
          <p:nvSpPr>
            <p:cNvPr id="2053" name="矩形 53"/>
            <p:cNvSpPr>
              <a:spLocks noChangeArrowheads="1"/>
            </p:cNvSpPr>
            <p:nvPr/>
          </p:nvSpPr>
          <p:spPr bwMode="auto">
            <a:xfrm>
              <a:off x="6516158" y="3671168"/>
              <a:ext cx="355752" cy="1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900" b="1">
                  <a:solidFill>
                    <a:srgbClr val="000000"/>
                  </a:solidFill>
                  <a:latin typeface="汉仪中圆简"/>
                  <a:ea typeface="汉仪中圆简"/>
                  <a:cs typeface="汉仪中圆简"/>
                  <a:sym typeface="汉仪中圆简"/>
                </a:rPr>
                <a:t>台湾</a:t>
              </a:r>
            </a:p>
          </p:txBody>
        </p:sp>
        <p:sp>
          <p:nvSpPr>
            <p:cNvPr id="2054" name="矩形 54"/>
            <p:cNvSpPr>
              <a:spLocks noChangeArrowheads="1"/>
            </p:cNvSpPr>
            <p:nvPr/>
          </p:nvSpPr>
          <p:spPr bwMode="auto">
            <a:xfrm>
              <a:off x="5581172" y="4438756"/>
              <a:ext cx="454572" cy="1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900" b="1">
                  <a:solidFill>
                    <a:srgbClr val="000000"/>
                  </a:solidFill>
                  <a:latin typeface="汉仪中圆简"/>
                  <a:ea typeface="汉仪中圆简"/>
                  <a:cs typeface="汉仪中圆简"/>
                  <a:sym typeface="汉仪中圆简"/>
                </a:rPr>
                <a:t>三沙市</a:t>
              </a:r>
            </a:p>
          </p:txBody>
        </p:sp>
      </p:grpSp>
      <p:sp>
        <p:nvSpPr>
          <p:cNvPr id="55" name="矩形 54"/>
          <p:cNvSpPr/>
          <p:nvPr/>
        </p:nvSpPr>
        <p:spPr>
          <a:xfrm>
            <a:off x="7004769" y="4240056"/>
            <a:ext cx="4463331" cy="368300"/>
          </a:xfrm>
          <a:prstGeom prst="rect">
            <a:avLst/>
          </a:prstGeom>
          <a:solidFill>
            <a:schemeClr val="bg1"/>
          </a:solidFill>
        </p:spPr>
        <p:txBody>
          <a:bodyPr wrap="square">
            <a:spAutoFit/>
          </a:bodyPr>
          <a:lstStyle/>
          <a:p>
            <a:pPr algn="ctr">
              <a:spcAft>
                <a:spcPts val="0"/>
              </a:spcAft>
              <a:defRPr/>
            </a:pPr>
            <a:r>
              <a:rPr lang="zh-CN" altLang="en-US" b="1" dirty="0">
                <a:latin typeface="Arial" panose="020B0604020202020204" pitchFamily="34" charset="0"/>
                <a:ea typeface="微软雅黑" panose="020B0503020204020204" pitchFamily="34" charset="-122"/>
                <a:sym typeface="+mn-ea"/>
              </a:rPr>
              <a:t>（</a:t>
            </a:r>
            <a:r>
              <a:rPr lang="en-US" altLang="zh-CN" b="1" dirty="0">
                <a:latin typeface="Arial" panose="020B0604020202020204" pitchFamily="34" charset="0"/>
                <a:ea typeface="微软雅黑" panose="020B0503020204020204" pitchFamily="34" charset="-122"/>
                <a:sym typeface="+mn-ea"/>
              </a:rPr>
              <a:t>2011-2017</a:t>
            </a:r>
            <a:r>
              <a:rPr lang="zh-CN" altLang="en-US" b="1" dirty="0">
                <a:latin typeface="Arial" panose="020B0604020202020204" pitchFamily="34" charset="0"/>
                <a:ea typeface="微软雅黑" panose="020B0503020204020204" pitchFamily="34" charset="-122"/>
                <a:sym typeface="+mn-ea"/>
              </a:rPr>
              <a:t>年）</a:t>
            </a:r>
            <a:endParaRPr lang="zh-CN"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512008" y="1058233"/>
            <a:ext cx="5408816" cy="368300"/>
          </a:xfrm>
          <a:prstGeom prst="rect">
            <a:avLst/>
          </a:prstGeom>
        </p:spPr>
        <p:txBody>
          <a:bodyPr wrap="square">
            <a:spAutoFit/>
          </a:bodyPr>
          <a:lstStyle/>
          <a:p>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四环素灭活酶</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基因</a:t>
            </a:r>
            <a:r>
              <a:rPr lang="en-US" altLang="zh-CN" b="1" kern="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te</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t(X)</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r>
              <a:rPr lang="en-US" altLang="zh-CN" b="1" dirty="0">
                <a:solidFill>
                  <a:srgbClr val="C00000"/>
                </a:solidFill>
                <a:latin typeface="微软雅黑" panose="020B0503020204020204" pitchFamily="34" charset="-122"/>
                <a:ea typeface="微软雅黑" panose="020B0503020204020204" pitchFamily="34" charset="-122"/>
              </a:rPr>
              <a:t> </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6661241" y="2268360"/>
            <a:ext cx="4886325" cy="369332"/>
          </a:xfrm>
          <a:prstGeom prst="rect">
            <a:avLst/>
          </a:prstGeom>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平均</a:t>
            </a:r>
            <a:r>
              <a:rPr lang="zh-CN" altLang="zh-CN" b="1" dirty="0">
                <a:solidFill>
                  <a:srgbClr val="FF0000"/>
                </a:solidFill>
                <a:latin typeface="微软雅黑" panose="020B0503020204020204" pitchFamily="34" charset="-122"/>
                <a:ea typeface="微软雅黑" panose="020B0503020204020204" pitchFamily="34" charset="-122"/>
              </a:rPr>
              <a:t>检出率</a:t>
            </a: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90.7%</a:t>
            </a:r>
            <a:endParaRPr lang="zh-CN" altLang="en-US" b="1" dirty="0">
              <a:solidFill>
                <a:srgbClr val="FF0000"/>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4046887112"/>
              </p:ext>
            </p:extLst>
          </p:nvPr>
        </p:nvGraphicFramePr>
        <p:xfrm>
          <a:off x="6517640" y="2976245"/>
          <a:ext cx="5549265" cy="487680"/>
        </p:xfrm>
        <a:graphic>
          <a:graphicData uri="http://schemas.openxmlformats.org/drawingml/2006/table">
            <a:tbl>
              <a:tblPr firstRow="1" firstCol="1" bandRow="1">
                <a:tableStyleId>{5C22544A-7EE6-4342-B048-85BDC9FD1C3A}</a:tableStyleId>
              </a:tblPr>
              <a:tblGrid>
                <a:gridCol w="822960">
                  <a:extLst>
                    <a:ext uri="{9D8B030D-6E8A-4147-A177-3AD203B41FA5}">
                      <a16:colId xmlns:a16="http://schemas.microsoft.com/office/drawing/2014/main" val="20000"/>
                    </a:ext>
                  </a:extLst>
                </a:gridCol>
                <a:gridCol w="665480">
                  <a:extLst>
                    <a:ext uri="{9D8B030D-6E8A-4147-A177-3AD203B41FA5}">
                      <a16:colId xmlns:a16="http://schemas.microsoft.com/office/drawing/2014/main" val="20001"/>
                    </a:ext>
                  </a:extLst>
                </a:gridCol>
                <a:gridCol w="768985">
                  <a:extLst>
                    <a:ext uri="{9D8B030D-6E8A-4147-A177-3AD203B41FA5}">
                      <a16:colId xmlns:a16="http://schemas.microsoft.com/office/drawing/2014/main" val="20002"/>
                    </a:ext>
                  </a:extLst>
                </a:gridCol>
                <a:gridCol w="628650">
                  <a:extLst>
                    <a:ext uri="{9D8B030D-6E8A-4147-A177-3AD203B41FA5}">
                      <a16:colId xmlns:a16="http://schemas.microsoft.com/office/drawing/2014/main" val="20003"/>
                    </a:ext>
                  </a:extLst>
                </a:gridCol>
                <a:gridCol w="665480">
                  <a:extLst>
                    <a:ext uri="{9D8B030D-6E8A-4147-A177-3AD203B41FA5}">
                      <a16:colId xmlns:a16="http://schemas.microsoft.com/office/drawing/2014/main" val="20004"/>
                    </a:ext>
                  </a:extLst>
                </a:gridCol>
                <a:gridCol w="665480">
                  <a:extLst>
                    <a:ext uri="{9D8B030D-6E8A-4147-A177-3AD203B41FA5}">
                      <a16:colId xmlns:a16="http://schemas.microsoft.com/office/drawing/2014/main" val="20005"/>
                    </a:ext>
                  </a:extLst>
                </a:gridCol>
                <a:gridCol w="666750">
                  <a:extLst>
                    <a:ext uri="{9D8B030D-6E8A-4147-A177-3AD203B41FA5}">
                      <a16:colId xmlns:a16="http://schemas.microsoft.com/office/drawing/2014/main" val="20006"/>
                    </a:ext>
                  </a:extLst>
                </a:gridCol>
                <a:gridCol w="665480">
                  <a:extLst>
                    <a:ext uri="{9D8B030D-6E8A-4147-A177-3AD203B41FA5}">
                      <a16:colId xmlns:a16="http://schemas.microsoft.com/office/drawing/2014/main" val="20007"/>
                    </a:ext>
                  </a:extLst>
                </a:gridCol>
              </a:tblGrid>
              <a:tr h="243840">
                <a:tc>
                  <a:txBody>
                    <a:bodyPr/>
                    <a:lstStyle/>
                    <a:p>
                      <a:pPr algn="ctr">
                        <a:spcAft>
                          <a:spcPts val="0"/>
                        </a:spcAft>
                      </a:pPr>
                      <a:r>
                        <a:rPr lang="zh-CN" sz="1600" kern="100" dirty="0">
                          <a:solidFill>
                            <a:srgbClr val="C00000"/>
                          </a:solidFill>
                          <a:effectLst/>
                        </a:rPr>
                        <a:t>四川</a:t>
                      </a:r>
                      <a:endParaRPr lang="zh-CN" sz="160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dirty="0">
                          <a:solidFill>
                            <a:srgbClr val="C00000"/>
                          </a:solidFill>
                          <a:effectLst/>
                        </a:rPr>
                        <a:t>贵州</a:t>
                      </a:r>
                      <a:endParaRPr lang="zh-CN" sz="160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dirty="0">
                          <a:solidFill>
                            <a:srgbClr val="C00000"/>
                          </a:solidFill>
                          <a:effectLst/>
                        </a:rPr>
                        <a:t>广东</a:t>
                      </a:r>
                      <a:endParaRPr lang="zh-CN" sz="160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dirty="0">
                          <a:solidFill>
                            <a:srgbClr val="C00000"/>
                          </a:solidFill>
                          <a:effectLst/>
                        </a:rPr>
                        <a:t>江苏</a:t>
                      </a:r>
                      <a:endParaRPr lang="zh-CN" sz="160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a:solidFill>
                            <a:srgbClr val="C00000"/>
                          </a:solidFill>
                          <a:effectLst/>
                        </a:rPr>
                        <a:t>吉林</a:t>
                      </a:r>
                      <a:endParaRPr lang="zh-CN" sz="1600"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a:solidFill>
                            <a:srgbClr val="C00000"/>
                          </a:solidFill>
                          <a:effectLst/>
                        </a:rPr>
                        <a:t>海南</a:t>
                      </a:r>
                      <a:endParaRPr lang="zh-CN" sz="1600"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a:solidFill>
                            <a:srgbClr val="C00000"/>
                          </a:solidFill>
                          <a:effectLst/>
                        </a:rPr>
                        <a:t>湖南</a:t>
                      </a:r>
                      <a:endParaRPr lang="zh-CN" sz="1600"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ctr">
                        <a:spcAft>
                          <a:spcPts val="0"/>
                        </a:spcAft>
                      </a:pPr>
                      <a:r>
                        <a:rPr lang="zh-CN" sz="1600" kern="100">
                          <a:solidFill>
                            <a:srgbClr val="C00000"/>
                          </a:solidFill>
                          <a:effectLst/>
                        </a:rPr>
                        <a:t>北京</a:t>
                      </a:r>
                      <a:endParaRPr lang="zh-CN" sz="1600"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extLst>
                  <a:ext uri="{0D108BD9-81ED-4DB2-BD59-A6C34878D82A}">
                    <a16:rowId xmlns:a16="http://schemas.microsoft.com/office/drawing/2014/main" val="10000"/>
                  </a:ext>
                </a:extLst>
              </a:tr>
              <a:tr h="200025">
                <a:tc>
                  <a:txBody>
                    <a:bodyPr/>
                    <a:lstStyle/>
                    <a:p>
                      <a:pPr algn="ctr">
                        <a:spcAft>
                          <a:spcPts val="0"/>
                        </a:spcAft>
                      </a:pPr>
                      <a:r>
                        <a:rPr lang="en-US" sz="1600" b="1" kern="100" dirty="0">
                          <a:solidFill>
                            <a:schemeClr val="tx1"/>
                          </a:solidFill>
                          <a:effectLst/>
                        </a:rPr>
                        <a:t>94.74%</a:t>
                      </a:r>
                      <a:endParaRPr lang="en-US" sz="1600" b="1" kern="100" dirty="0">
                        <a:solidFill>
                          <a:schemeClr val="tx1"/>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a:solidFill>
                            <a:schemeClr val="tx1"/>
                          </a:solidFill>
                          <a:effectLst/>
                        </a:rPr>
                        <a:t>92.5%</a:t>
                      </a:r>
                      <a:endParaRPr lang="en-US" sz="1600" b="1" kern="100">
                        <a:solidFill>
                          <a:schemeClr val="tx1"/>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dirty="0">
                          <a:solidFill>
                            <a:schemeClr val="tx1"/>
                          </a:solidFill>
                          <a:effectLst/>
                        </a:rPr>
                        <a:t>82.35%</a:t>
                      </a:r>
                      <a:endParaRPr lang="en-US" sz="1600" b="1" kern="100" dirty="0">
                        <a:solidFill>
                          <a:schemeClr val="tx1"/>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a:solidFill>
                            <a:srgbClr val="C00000"/>
                          </a:solidFill>
                          <a:effectLst/>
                        </a:rPr>
                        <a:t>100%</a:t>
                      </a:r>
                      <a:endParaRPr lang="en-US" sz="1600" b="1"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a:solidFill>
                            <a:srgbClr val="C00000"/>
                          </a:solidFill>
                          <a:effectLst/>
                        </a:rPr>
                        <a:t>100%</a:t>
                      </a:r>
                      <a:endParaRPr lang="en-US" sz="1600" b="1"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a:solidFill>
                            <a:srgbClr val="C00000"/>
                          </a:solidFill>
                          <a:effectLst/>
                        </a:rPr>
                        <a:t>100%</a:t>
                      </a:r>
                      <a:endParaRPr lang="en-US" sz="1600" b="1"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a:solidFill>
                            <a:srgbClr val="C00000"/>
                          </a:solidFill>
                          <a:effectLst/>
                        </a:rPr>
                        <a:t>100%</a:t>
                      </a:r>
                      <a:endParaRPr lang="en-US" sz="1600" b="1" kern="10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tc>
                  <a:txBody>
                    <a:bodyPr/>
                    <a:lstStyle/>
                    <a:p>
                      <a:pPr algn="just">
                        <a:spcAft>
                          <a:spcPts val="0"/>
                        </a:spcAft>
                      </a:pPr>
                      <a:r>
                        <a:rPr lang="en-US" sz="1600" b="1" kern="100" dirty="0">
                          <a:solidFill>
                            <a:srgbClr val="C00000"/>
                          </a:solidFill>
                          <a:effectLst/>
                        </a:rPr>
                        <a:t>100%</a:t>
                      </a:r>
                      <a:endParaRPr lang="en-US" sz="1600" b="1"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40000"/>
                        <a:lumOff val="60000"/>
                      </a:schemeClr>
                    </a:solidFill>
                  </a:tcPr>
                </a:tc>
                <a:extLst>
                  <a:ext uri="{0D108BD9-81ED-4DB2-BD59-A6C34878D82A}">
                    <a16:rowId xmlns:a16="http://schemas.microsoft.com/office/drawing/2014/main" val="10001"/>
                  </a:ext>
                </a:extLst>
              </a:tr>
            </a:tbl>
          </a:graphicData>
        </a:graphic>
      </p:graphicFrame>
      <p:pic>
        <p:nvPicPr>
          <p:cNvPr id="60" name="图片 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1"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26</a:t>
            </a:fld>
            <a:endParaRPr lang="zh-CN" altLang="en-US" sz="2400"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27</a:t>
            </a:fld>
            <a:endParaRPr lang="zh-CN" altLang="en-US" sz="2400" dirty="0">
              <a:solidFill>
                <a:srgbClr val="FF0000"/>
              </a:solidFill>
            </a:endParaRPr>
          </a:p>
        </p:txBody>
      </p:sp>
      <p:grpSp>
        <p:nvGrpSpPr>
          <p:cNvPr id="40" name="组合 39">
            <a:extLst>
              <a:ext uri="{FF2B5EF4-FFF2-40B4-BE49-F238E27FC236}">
                <a16:creationId xmlns:a16="http://schemas.microsoft.com/office/drawing/2014/main" id="{AB78C6D1-8147-349C-D829-A7E3D64353C7}"/>
              </a:ext>
            </a:extLst>
          </p:cNvPr>
          <p:cNvGrpSpPr/>
          <p:nvPr/>
        </p:nvGrpSpPr>
        <p:grpSpPr>
          <a:xfrm>
            <a:off x="518797" y="1585257"/>
            <a:ext cx="11320777" cy="3965429"/>
            <a:chOff x="518797" y="1190080"/>
            <a:chExt cx="11320777" cy="3965429"/>
          </a:xfrm>
        </p:grpSpPr>
        <p:pic>
          <p:nvPicPr>
            <p:cNvPr id="9" name="图片 8">
              <a:extLst>
                <a:ext uri="{FF2B5EF4-FFF2-40B4-BE49-F238E27FC236}">
                  <a16:creationId xmlns:a16="http://schemas.microsoft.com/office/drawing/2014/main" id="{C4CA1698-11A4-2F01-F0A8-AFBD51E8EE22}"/>
                </a:ext>
              </a:extLst>
            </p:cNvPr>
            <p:cNvPicPr>
              <a:picLocks noChangeAspect="1"/>
            </p:cNvPicPr>
            <p:nvPr/>
          </p:nvPicPr>
          <p:blipFill>
            <a:blip r:embed="rId4"/>
            <a:stretch>
              <a:fillRect/>
            </a:stretch>
          </p:blipFill>
          <p:spPr>
            <a:xfrm>
              <a:off x="641123" y="1190081"/>
              <a:ext cx="3458255" cy="508907"/>
            </a:xfrm>
            <a:prstGeom prst="rect">
              <a:avLst/>
            </a:prstGeom>
            <a:ln>
              <a:solidFill>
                <a:schemeClr val="accent1"/>
              </a:solidFill>
            </a:ln>
          </p:spPr>
        </p:pic>
        <p:pic>
          <p:nvPicPr>
            <p:cNvPr id="11" name="图片 10">
              <a:extLst>
                <a:ext uri="{FF2B5EF4-FFF2-40B4-BE49-F238E27FC236}">
                  <a16:creationId xmlns:a16="http://schemas.microsoft.com/office/drawing/2014/main" id="{F09EAB2F-28A8-4060-B0FC-C8C7EEA2495C}"/>
                </a:ext>
              </a:extLst>
            </p:cNvPr>
            <p:cNvPicPr>
              <a:picLocks noChangeAspect="1"/>
            </p:cNvPicPr>
            <p:nvPr/>
          </p:nvPicPr>
          <p:blipFill>
            <a:blip r:embed="rId5"/>
            <a:stretch>
              <a:fillRect/>
            </a:stretch>
          </p:blipFill>
          <p:spPr>
            <a:xfrm>
              <a:off x="641123" y="1906743"/>
              <a:ext cx="3468756" cy="850971"/>
            </a:xfrm>
            <a:prstGeom prst="rect">
              <a:avLst/>
            </a:prstGeom>
            <a:ln>
              <a:solidFill>
                <a:schemeClr val="accent1"/>
              </a:solidFill>
            </a:ln>
          </p:spPr>
        </p:pic>
        <p:pic>
          <p:nvPicPr>
            <p:cNvPr id="17" name="图片 16">
              <a:extLst>
                <a:ext uri="{FF2B5EF4-FFF2-40B4-BE49-F238E27FC236}">
                  <a16:creationId xmlns:a16="http://schemas.microsoft.com/office/drawing/2014/main" id="{6CC8542D-225B-A42E-0862-F196DA0F4D9F}"/>
                </a:ext>
              </a:extLst>
            </p:cNvPr>
            <p:cNvPicPr>
              <a:picLocks noChangeAspect="1"/>
            </p:cNvPicPr>
            <p:nvPr/>
          </p:nvPicPr>
          <p:blipFill>
            <a:blip r:embed="rId6"/>
            <a:stretch>
              <a:fillRect/>
            </a:stretch>
          </p:blipFill>
          <p:spPr>
            <a:xfrm>
              <a:off x="4465865" y="1190080"/>
              <a:ext cx="2823934" cy="447675"/>
            </a:xfrm>
            <a:prstGeom prst="rect">
              <a:avLst/>
            </a:prstGeom>
            <a:ln>
              <a:solidFill>
                <a:schemeClr val="accent1"/>
              </a:solidFill>
            </a:ln>
          </p:spPr>
        </p:pic>
        <p:sp>
          <p:nvSpPr>
            <p:cNvPr id="19" name="文本框 18">
              <a:extLst>
                <a:ext uri="{FF2B5EF4-FFF2-40B4-BE49-F238E27FC236}">
                  <a16:creationId xmlns:a16="http://schemas.microsoft.com/office/drawing/2014/main" id="{A8899A2A-E0A7-306F-38FF-A1E26B31D09C}"/>
                </a:ext>
              </a:extLst>
            </p:cNvPr>
            <p:cNvSpPr txBox="1"/>
            <p:nvPr/>
          </p:nvSpPr>
          <p:spPr>
            <a:xfrm>
              <a:off x="518797" y="2755703"/>
              <a:ext cx="3527878" cy="954107"/>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M949 0459 presents </a:t>
              </a:r>
              <a:r>
                <a:rPr lang="zh-CN" altLang="en-US" sz="1400" dirty="0">
                  <a:solidFill>
                    <a:srgbClr val="C00000"/>
                  </a:solidFill>
                  <a:highlight>
                    <a:srgbClr val="FFFF00"/>
                  </a:highlight>
                  <a:latin typeface="Times New Roman" panose="02020603050405020304" pitchFamily="18" charset="0"/>
                  <a:cs typeface="Times New Roman" panose="02020603050405020304" pitchFamily="18" charset="0"/>
                </a:rPr>
                <a:t>100%</a:t>
              </a:r>
              <a:r>
                <a:rPr lang="zh-CN" altLang="en-US" sz="1400" dirty="0">
                  <a:latin typeface="Times New Roman" panose="02020603050405020304" pitchFamily="18" charset="0"/>
                  <a:cs typeface="Times New Roman" panose="02020603050405020304" pitchFamily="18" charset="0"/>
                </a:rPr>
                <a:t> identity with G148 RS08</a:t>
              </a:r>
              <a:r>
                <a:rPr lang="zh-CN" altLang="en-US" sz="1400" dirty="0">
                  <a:solidFill>
                    <a:srgbClr val="C00000"/>
                  </a:solidFill>
                  <a:latin typeface="Times New Roman" panose="02020603050405020304" pitchFamily="18" charset="0"/>
                  <a:cs typeface="Times New Roman" panose="02020603050405020304" pitchFamily="18" charset="0"/>
                </a:rPr>
                <a:t>830</a:t>
              </a:r>
              <a:r>
                <a:rPr lang="zh-CN" altLang="en-US" sz="1400" dirty="0">
                  <a:solidFill>
                    <a:srgbClr val="C00000"/>
                  </a:solidFill>
                  <a:highlight>
                    <a:srgbClr val="FFFF00"/>
                  </a:highlight>
                  <a:latin typeface="Times New Roman" panose="02020603050405020304" pitchFamily="18" charset="0"/>
                  <a:cs typeface="Times New Roman" panose="02020603050405020304" pitchFamily="18" charset="0"/>
                </a:rPr>
                <a:t>(RA-CH-2),       </a:t>
              </a:r>
              <a:r>
                <a:rPr lang="zh-CN" altLang="en-US" sz="1400" dirty="0">
                  <a:highlight>
                    <a:srgbClr val="00FF00"/>
                  </a:highlight>
                  <a:latin typeface="Times New Roman" panose="02020603050405020304" pitchFamily="18" charset="0"/>
                  <a:cs typeface="Times New Roman" panose="02020603050405020304" pitchFamily="18" charset="0"/>
                </a:rPr>
                <a:t>99%</a:t>
              </a:r>
              <a:r>
                <a:rPr lang="zh-CN" altLang="en-US" sz="1400" dirty="0">
                  <a:latin typeface="Times New Roman" panose="02020603050405020304" pitchFamily="18" charset="0"/>
                  <a:cs typeface="Times New Roman" panose="02020603050405020304" pitchFamily="18" charset="0"/>
                </a:rPr>
                <a:t> identity withB739 RS00</a:t>
              </a:r>
              <a:r>
                <a:rPr lang="zh-CN" altLang="en-US" sz="1400" dirty="0">
                  <a:solidFill>
                    <a:srgbClr val="C00000"/>
                  </a:solidFill>
                  <a:latin typeface="Times New Roman" panose="02020603050405020304" pitchFamily="18" charset="0"/>
                  <a:cs typeface="Times New Roman" panose="02020603050405020304" pitchFamily="18" charset="0"/>
                </a:rPr>
                <a:t>155</a:t>
              </a:r>
              <a:r>
                <a:rPr lang="zh-CN" altLang="en-US" sz="1400" dirty="0">
                  <a:latin typeface="Times New Roman" panose="02020603050405020304" pitchFamily="18" charset="0"/>
                  <a:cs typeface="Times New Roman" panose="02020603050405020304" pitchFamily="18" charset="0"/>
                </a:rPr>
                <a:t> </a:t>
              </a:r>
              <a:r>
                <a:rPr lang="zh-CN" altLang="en-US" sz="1400" dirty="0">
                  <a:highlight>
                    <a:srgbClr val="00FF00"/>
                  </a:highlight>
                  <a:latin typeface="Times New Roman" panose="02020603050405020304" pitchFamily="18" charset="0"/>
                  <a:cs typeface="Times New Roman" panose="02020603050405020304" pitchFamily="18" charset="0"/>
                </a:rPr>
                <a:t>(RA-CH-1),   </a:t>
              </a:r>
              <a:r>
                <a:rPr lang="zh-CN" altLang="en-US" sz="1400" dirty="0">
                  <a:highlight>
                    <a:srgbClr val="FF00FF"/>
                  </a:highlight>
                  <a:latin typeface="Times New Roman" panose="02020603050405020304" pitchFamily="18" charset="0"/>
                  <a:cs typeface="Times New Roman" panose="02020603050405020304" pitchFamily="18" charset="0"/>
                </a:rPr>
                <a:t>95% </a:t>
              </a:r>
              <a:r>
                <a:rPr lang="zh-CN" altLang="en-US" sz="1400" dirty="0">
                  <a:latin typeface="Times New Roman" panose="02020603050405020304" pitchFamily="18" charset="0"/>
                  <a:cs typeface="Times New Roman" panose="02020603050405020304" pitchFamily="18" charset="0"/>
                </a:rPr>
                <a:t>identity with B739 </a:t>
              </a:r>
              <a:r>
                <a:rPr lang="en-US" altLang="zh-CN" sz="1400" dirty="0">
                  <a:latin typeface="Times New Roman" panose="02020603050405020304" pitchFamily="18" charset="0"/>
                  <a:cs typeface="Times New Roman" panose="02020603050405020304" pitchFamily="18" charset="0"/>
                </a:rPr>
                <a:t>RS00</a:t>
              </a:r>
              <a:r>
                <a:rPr lang="en-US" altLang="zh-CN" sz="1400" dirty="0">
                  <a:solidFill>
                    <a:srgbClr val="C00000"/>
                  </a:solidFill>
                  <a:latin typeface="Times New Roman" panose="02020603050405020304" pitchFamily="18" charset="0"/>
                  <a:cs typeface="Times New Roman" panose="02020603050405020304" pitchFamily="18" charset="0"/>
                </a:rPr>
                <a:t>130</a:t>
              </a:r>
              <a:r>
                <a:rPr lang="en-US" altLang="zh-CN" sz="1400" dirty="0">
                  <a:latin typeface="Times New Roman" panose="02020603050405020304" pitchFamily="18" charset="0"/>
                  <a:cs typeface="Times New Roman" panose="02020603050405020304" pitchFamily="18" charset="0"/>
                </a:rPr>
                <a:t>(</a:t>
              </a:r>
              <a:r>
                <a:rPr lang="en-US" altLang="zh-CN" sz="1400" dirty="0">
                  <a:highlight>
                    <a:srgbClr val="FF00FF"/>
                  </a:highlight>
                  <a:latin typeface="Times New Roman" panose="02020603050405020304" pitchFamily="18" charset="0"/>
                  <a:cs typeface="Times New Roman" panose="02020603050405020304" pitchFamily="18" charset="0"/>
                </a:rPr>
                <a:t>RA-CH-1</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pic>
          <p:nvPicPr>
            <p:cNvPr id="25" name="图片 24">
              <a:extLst>
                <a:ext uri="{FF2B5EF4-FFF2-40B4-BE49-F238E27FC236}">
                  <a16:creationId xmlns:a16="http://schemas.microsoft.com/office/drawing/2014/main" id="{705A435B-CB91-5E74-A724-36BC344A700C}"/>
                </a:ext>
              </a:extLst>
            </p:cNvPr>
            <p:cNvPicPr>
              <a:picLocks noChangeAspect="1"/>
            </p:cNvPicPr>
            <p:nvPr/>
          </p:nvPicPr>
          <p:blipFill>
            <a:blip r:embed="rId7"/>
            <a:stretch>
              <a:fillRect/>
            </a:stretch>
          </p:blipFill>
          <p:spPr>
            <a:xfrm>
              <a:off x="4416721" y="2265473"/>
              <a:ext cx="2809874" cy="2890036"/>
            </a:xfrm>
            <a:prstGeom prst="rect">
              <a:avLst/>
            </a:prstGeom>
            <a:ln>
              <a:solidFill>
                <a:srgbClr val="002060"/>
              </a:solidFill>
            </a:ln>
          </p:spPr>
        </p:pic>
        <p:pic>
          <p:nvPicPr>
            <p:cNvPr id="28" name="图片 27">
              <a:extLst>
                <a:ext uri="{FF2B5EF4-FFF2-40B4-BE49-F238E27FC236}">
                  <a16:creationId xmlns:a16="http://schemas.microsoft.com/office/drawing/2014/main" id="{9443A783-A0D6-8C77-4024-8E03BBFEA8D8}"/>
                </a:ext>
              </a:extLst>
            </p:cNvPr>
            <p:cNvPicPr>
              <a:picLocks noChangeAspect="1"/>
            </p:cNvPicPr>
            <p:nvPr/>
          </p:nvPicPr>
          <p:blipFill>
            <a:blip r:embed="rId8"/>
            <a:stretch>
              <a:fillRect/>
            </a:stretch>
          </p:blipFill>
          <p:spPr>
            <a:xfrm>
              <a:off x="7596641" y="1190080"/>
              <a:ext cx="3954236" cy="1283135"/>
            </a:xfrm>
            <a:prstGeom prst="rect">
              <a:avLst/>
            </a:prstGeom>
            <a:ln>
              <a:solidFill>
                <a:srgbClr val="002060"/>
              </a:solidFill>
            </a:ln>
          </p:spPr>
        </p:pic>
        <p:sp>
          <p:nvSpPr>
            <p:cNvPr id="30" name="文本框 29">
              <a:extLst>
                <a:ext uri="{FF2B5EF4-FFF2-40B4-BE49-F238E27FC236}">
                  <a16:creationId xmlns:a16="http://schemas.microsoft.com/office/drawing/2014/main" id="{A5E2E77C-72D9-6267-552B-4001B8A07ABA}"/>
                </a:ext>
              </a:extLst>
            </p:cNvPr>
            <p:cNvSpPr txBox="1"/>
            <p:nvPr/>
          </p:nvSpPr>
          <p:spPr>
            <a:xfrm>
              <a:off x="10119656" y="3193898"/>
              <a:ext cx="1719918" cy="1800493"/>
            </a:xfrm>
            <a:prstGeom prst="rect">
              <a:avLst/>
            </a:prstGeom>
            <a:noFill/>
          </p:spPr>
          <p:txBody>
            <a:bodyPr wrap="square">
              <a:spAutoFit/>
            </a:bodyPr>
            <a:lstStyle/>
            <a:p>
              <a:r>
                <a:rPr lang="en-US" altLang="zh-CN" sz="1050" dirty="0">
                  <a:latin typeface="Times New Roman" panose="02020603050405020304" pitchFamily="18" charset="0"/>
                  <a:cs typeface="Times New Roman" panose="02020603050405020304" pitchFamily="18" charset="0"/>
                </a:rPr>
                <a:t>38</a:t>
              </a:r>
              <a:r>
                <a:rPr lang="zh-CN" altLang="en-US" sz="1050" dirty="0">
                  <a:latin typeface="Times New Roman" panose="02020603050405020304" pitchFamily="18" charset="0"/>
                  <a:cs typeface="Times New Roman" panose="02020603050405020304" pitchFamily="18" charset="0"/>
                </a:rPr>
                <a:t>株多重耐药</a:t>
              </a:r>
              <a:r>
                <a:rPr lang="en-US" altLang="zh-CN" sz="1050" dirty="0">
                  <a:latin typeface="Times New Roman" panose="02020603050405020304" pitchFamily="18" charset="0"/>
                  <a:cs typeface="Times New Roman" panose="02020603050405020304" pitchFamily="18" charset="0"/>
                </a:rPr>
                <a:t>RA,</a:t>
              </a:r>
              <a:r>
                <a:rPr lang="zh-CN" altLang="en-US" sz="1050" dirty="0">
                  <a:latin typeface="Times New Roman" panose="02020603050405020304" pitchFamily="18" charset="0"/>
                  <a:cs typeface="Times New Roman" panose="02020603050405020304" pitchFamily="18" charset="0"/>
                </a:rPr>
                <a:t>其中：</a:t>
              </a:r>
              <a:endParaRPr lang="en-US" altLang="zh-CN" sz="1050" dirty="0">
                <a:latin typeface="Times New Roman" panose="02020603050405020304" pitchFamily="18" charset="0"/>
                <a:cs typeface="Times New Roman" panose="02020603050405020304" pitchFamily="18" charset="0"/>
              </a:endParaRPr>
            </a:p>
            <a:p>
              <a:r>
                <a:rPr lang="en-US" altLang="zh-CN" b="1" dirty="0">
                  <a:solidFill>
                    <a:srgbClr val="C00000"/>
                  </a:solidFill>
                  <a:effectLst/>
                  <a:latin typeface="Times New Roman" panose="02020603050405020304" pitchFamily="18" charset="0"/>
                  <a:ea typeface="宋体" panose="02010600030101010101" pitchFamily="2" charset="-122"/>
                </a:rPr>
                <a:t>55.3% (21/38)</a:t>
              </a:r>
              <a:r>
                <a:rPr lang="zh-CN" altLang="en-US" b="1" dirty="0">
                  <a:solidFill>
                    <a:srgbClr val="C00000"/>
                  </a:solidFill>
                  <a:latin typeface="Times New Roman" panose="02020603050405020304" pitchFamily="18" charset="0"/>
                  <a:cs typeface="Times New Roman" panose="02020603050405020304" pitchFamily="18" charset="0"/>
                </a:rPr>
                <a:t>耐</a:t>
              </a:r>
              <a:r>
                <a:rPr lang="en-US" altLang="zh-CN" b="1" dirty="0" err="1">
                  <a:solidFill>
                    <a:srgbClr val="C00000"/>
                  </a:solidFill>
                  <a:effectLst/>
                  <a:latin typeface="Times New Roman" panose="02020603050405020304" pitchFamily="18" charset="0"/>
                  <a:ea typeface="宋体" panose="02010600030101010101" pitchFamily="2" charset="-122"/>
                </a:rPr>
                <a:t>tigecycine</a:t>
              </a:r>
              <a:r>
                <a:rPr lang="en-US" altLang="zh-CN" b="1" dirty="0">
                  <a:solidFill>
                    <a:srgbClr val="C00000"/>
                  </a:solidFill>
                  <a:effectLst/>
                  <a:latin typeface="Times New Roman" panose="02020603050405020304" pitchFamily="18" charset="0"/>
                  <a:ea typeface="宋体" panose="02010600030101010101" pitchFamily="2" charset="-122"/>
                </a:rPr>
                <a:t> </a:t>
              </a:r>
            </a:p>
            <a:p>
              <a:endParaRPr lang="en-US" altLang="zh-CN" b="1" dirty="0">
                <a:solidFill>
                  <a:srgbClr val="C00000"/>
                </a:solidFill>
                <a:latin typeface="Times New Roman" panose="02020603050405020304" pitchFamily="18" charset="0"/>
              </a:endParaRPr>
            </a:p>
            <a:p>
              <a:r>
                <a:rPr lang="en-US" altLang="zh-CN" b="1" dirty="0">
                  <a:solidFill>
                    <a:srgbClr val="C00000"/>
                  </a:solidFill>
                  <a:latin typeface="Times New Roman" panose="02020603050405020304" pitchFamily="18" charset="0"/>
                </a:rPr>
                <a:t>100 % (38/38)</a:t>
              </a:r>
              <a:r>
                <a:rPr lang="zh-CN" altLang="en-US" b="1" dirty="0">
                  <a:solidFill>
                    <a:srgbClr val="C00000"/>
                  </a:solidFill>
                  <a:latin typeface="Times New Roman" panose="02020603050405020304" pitchFamily="18" charset="0"/>
                </a:rPr>
                <a:t>耐</a:t>
              </a:r>
              <a:r>
                <a:rPr lang="en-US" altLang="zh-CN" b="1" dirty="0">
                  <a:solidFill>
                    <a:srgbClr val="C00000"/>
                  </a:solidFill>
                  <a:latin typeface="Times New Roman" panose="02020603050405020304" pitchFamily="18" charset="0"/>
                </a:rPr>
                <a:t>tetracycline</a:t>
              </a:r>
              <a:r>
                <a:rPr lang="en-US" altLang="zh-CN" dirty="0">
                  <a:effectLst/>
                  <a:latin typeface="Times New Roman" panose="02020603050405020304" pitchFamily="18" charset="0"/>
                  <a:ea typeface="宋体" panose="02010600030101010101" pitchFamily="2" charset="-122"/>
                </a:rPr>
                <a:t>.</a:t>
              </a:r>
              <a:endParaRPr lang="en-US" altLang="zh-CN" dirty="0">
                <a:latin typeface="Times New Roman" panose="02020603050405020304" pitchFamily="18" charset="0"/>
                <a:cs typeface="Times New Roman" panose="02020603050405020304" pitchFamily="18" charset="0"/>
              </a:endParaRPr>
            </a:p>
            <a:p>
              <a:endParaRPr lang="zh-CN" altLang="en-US" sz="1050" dirty="0">
                <a:latin typeface="Times New Roman" panose="02020603050405020304" pitchFamily="18" charset="0"/>
                <a:cs typeface="Times New Roman" panose="02020603050405020304" pitchFamily="18" charset="0"/>
              </a:endParaRPr>
            </a:p>
          </p:txBody>
        </p:sp>
        <p:pic>
          <p:nvPicPr>
            <p:cNvPr id="32" name="图片 31">
              <a:extLst>
                <a:ext uri="{FF2B5EF4-FFF2-40B4-BE49-F238E27FC236}">
                  <a16:creationId xmlns:a16="http://schemas.microsoft.com/office/drawing/2014/main" id="{6275DF63-9ED6-88EC-EF87-11377AC43F82}"/>
                </a:ext>
              </a:extLst>
            </p:cNvPr>
            <p:cNvPicPr>
              <a:picLocks noChangeAspect="1"/>
            </p:cNvPicPr>
            <p:nvPr/>
          </p:nvPicPr>
          <p:blipFill>
            <a:blip r:embed="rId9"/>
            <a:stretch>
              <a:fillRect/>
            </a:stretch>
          </p:blipFill>
          <p:spPr>
            <a:xfrm>
              <a:off x="7596641" y="2850685"/>
              <a:ext cx="2469042" cy="2262314"/>
            </a:xfrm>
            <a:prstGeom prst="rect">
              <a:avLst/>
            </a:prstGeom>
            <a:ln>
              <a:solidFill>
                <a:srgbClr val="002060"/>
              </a:solidFill>
            </a:ln>
          </p:spPr>
        </p:pic>
        <p:sp>
          <p:nvSpPr>
            <p:cNvPr id="33" name="文本框 32">
              <a:extLst>
                <a:ext uri="{FF2B5EF4-FFF2-40B4-BE49-F238E27FC236}">
                  <a16:creationId xmlns:a16="http://schemas.microsoft.com/office/drawing/2014/main" id="{CF1EC04E-85AE-AEA6-E014-486BF147B7AA}"/>
                </a:ext>
              </a:extLst>
            </p:cNvPr>
            <p:cNvSpPr txBox="1"/>
            <p:nvPr/>
          </p:nvSpPr>
          <p:spPr>
            <a:xfrm>
              <a:off x="4333718" y="1723925"/>
              <a:ext cx="2975880" cy="384721"/>
            </a:xfrm>
            <a:prstGeom prst="rect">
              <a:avLst/>
            </a:prstGeom>
            <a:noFill/>
          </p:spPr>
          <p:txBody>
            <a:bodyPr wrap="square">
              <a:spAutoFit/>
            </a:bodyPr>
            <a:lstStyle/>
            <a:p>
              <a:r>
                <a:rPr lang="zh-CN" altLang="zh-CN" sz="1100" b="1"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发现</a:t>
              </a:r>
              <a:r>
                <a:rPr lang="en-US" altLang="zh-CN" sz="1100" b="1" dirty="0">
                  <a:solidFill>
                    <a:srgbClr val="C00000"/>
                  </a:solidFill>
                  <a:effectLst/>
                  <a:latin typeface="微软雅黑 Light" panose="020B0502040204020203" pitchFamily="34" charset="-122"/>
                  <a:ea typeface="微软雅黑 Light" panose="020B0502040204020203" pitchFamily="34" charset="-122"/>
                </a:rPr>
                <a:t>26</a:t>
              </a:r>
              <a:r>
                <a:rPr lang="zh-CN" altLang="zh-CN" sz="1100" b="1"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种新变体</a:t>
              </a:r>
              <a:r>
                <a:rPr lang="zh-CN" altLang="zh-CN" sz="1100" b="1"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100" b="1" dirty="0" err="1">
                  <a:solidFill>
                    <a:srgbClr val="C00000"/>
                  </a:solidFill>
                  <a:effectLst/>
                  <a:latin typeface="微软雅黑 Light" panose="020B0502040204020203" pitchFamily="34" charset="-122"/>
                  <a:ea typeface="微软雅黑 Light" panose="020B0502040204020203" pitchFamily="34" charset="-122"/>
                </a:rPr>
                <a:t>tet</a:t>
              </a:r>
              <a:r>
                <a:rPr lang="en-US" altLang="zh-CN" sz="1100" b="1" dirty="0">
                  <a:solidFill>
                    <a:srgbClr val="C00000"/>
                  </a:solidFill>
                  <a:effectLst/>
                  <a:latin typeface="微软雅黑 Light" panose="020B0502040204020203" pitchFamily="34" charset="-122"/>
                  <a:ea typeface="微软雅黑 Light" panose="020B0502040204020203" pitchFamily="34" charset="-122"/>
                </a:rPr>
                <a:t>(X18)  to </a:t>
              </a:r>
              <a:r>
                <a:rPr lang="en-US" altLang="zh-CN" sz="1100" b="1" dirty="0" err="1">
                  <a:solidFill>
                    <a:srgbClr val="C00000"/>
                  </a:solidFill>
                  <a:effectLst/>
                  <a:latin typeface="微软雅黑 Light" panose="020B0502040204020203" pitchFamily="34" charset="-122"/>
                  <a:ea typeface="微软雅黑 Light" panose="020B0502040204020203" pitchFamily="34" charset="-122"/>
                </a:rPr>
                <a:t>tet</a:t>
              </a:r>
              <a:r>
                <a:rPr lang="en-US" altLang="zh-CN" sz="1100" b="1" dirty="0">
                  <a:solidFill>
                    <a:srgbClr val="C00000"/>
                  </a:solidFill>
                  <a:effectLst/>
                  <a:latin typeface="微软雅黑 Light" panose="020B0502040204020203" pitchFamily="34" charset="-122"/>
                  <a:ea typeface="微软雅黑 Light" panose="020B0502040204020203" pitchFamily="34" charset="-122"/>
                </a:rPr>
                <a:t>(X44) </a:t>
              </a:r>
              <a:r>
                <a:rPr lang="zh-CN" altLang="zh-CN" sz="1100" b="1"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endParaRPr lang="en-US" altLang="zh-CN" sz="1100" b="1" dirty="0">
                <a:effectLst/>
                <a:latin typeface="微软雅黑 Light" panose="020B0502040204020203" pitchFamily="34" charset="-122"/>
                <a:ea typeface="微软雅黑 Light" panose="020B0502040204020203" pitchFamily="34" charset="-122"/>
                <a:cs typeface="Times New Roman" panose="02020603050405020304" pitchFamily="18" charset="0"/>
              </a:endParaRPr>
            </a:p>
            <a:p>
              <a:r>
                <a:rPr lang="zh-CN" altLang="en-US" sz="800" b="1"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800" b="1" dirty="0">
                  <a:solidFill>
                    <a:srgbClr val="C00000"/>
                  </a:solidFill>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RA:</a:t>
              </a:r>
              <a:r>
                <a:rPr lang="en-US" altLang="zh-CN" sz="800" b="1" dirty="0">
                  <a:solidFill>
                    <a:srgbClr val="C00000"/>
                  </a:solidFill>
                  <a:effectLst/>
                  <a:highlight>
                    <a:srgbClr val="FFFF00"/>
                  </a:highlight>
                  <a:latin typeface="微软雅黑 Light" panose="020B0502040204020203" pitchFamily="34" charset="-122"/>
                  <a:ea typeface="微软雅黑 Light" panose="020B0502040204020203" pitchFamily="34" charset="-122"/>
                </a:rPr>
                <a:t> </a:t>
              </a:r>
              <a:r>
                <a:rPr lang="en-US" altLang="zh-CN" sz="800" b="1" dirty="0" err="1">
                  <a:solidFill>
                    <a:srgbClr val="C00000"/>
                  </a:solidFill>
                  <a:effectLst/>
                  <a:highlight>
                    <a:srgbClr val="FFFF00"/>
                  </a:highlight>
                  <a:latin typeface="微软雅黑 Light" panose="020B0502040204020203" pitchFamily="34" charset="-122"/>
                  <a:ea typeface="微软雅黑 Light" panose="020B0502040204020203" pitchFamily="34" charset="-122"/>
                </a:rPr>
                <a:t>tet</a:t>
              </a:r>
              <a:r>
                <a:rPr lang="en-US" altLang="zh-CN" sz="800" b="1" dirty="0">
                  <a:solidFill>
                    <a:srgbClr val="C00000"/>
                  </a:solidFill>
                  <a:effectLst/>
                  <a:highlight>
                    <a:srgbClr val="FFFF00"/>
                  </a:highlight>
                  <a:latin typeface="微软雅黑 Light" panose="020B0502040204020203" pitchFamily="34" charset="-122"/>
                  <a:ea typeface="微软雅黑 Light" panose="020B0502040204020203" pitchFamily="34" charset="-122"/>
                </a:rPr>
                <a:t>(X)</a:t>
              </a:r>
              <a:r>
                <a:rPr lang="zh-CN" altLang="en-US" sz="800" b="1" dirty="0">
                  <a:solidFill>
                    <a:srgbClr val="C00000"/>
                  </a:solidFill>
                  <a:effectLst/>
                  <a:highlight>
                    <a:srgbClr val="FFFF00"/>
                  </a:highlight>
                  <a:latin typeface="微软雅黑 Light" panose="020B0502040204020203" pitchFamily="34" charset="-122"/>
                  <a:ea typeface="微软雅黑 Light" panose="020B0502040204020203" pitchFamily="34" charset="-122"/>
                </a:rPr>
                <a:t>的储存库</a:t>
              </a:r>
              <a:r>
                <a:rPr lang="zh-CN" altLang="en-US" sz="700" b="1" dirty="0">
                  <a:effectLst/>
                  <a:latin typeface="微软雅黑 Light" panose="020B0502040204020203" pitchFamily="34" charset="-122"/>
                  <a:ea typeface="微软雅黑 Light" panose="020B0502040204020203" pitchFamily="34" charset="-122"/>
                </a:rPr>
                <a:t>？</a:t>
              </a:r>
              <a:endParaRPr lang="zh-CN" altLang="en-US" sz="700" b="1" dirty="0">
                <a:latin typeface="微软雅黑 Light" panose="020B0502040204020203" pitchFamily="34" charset="-122"/>
                <a:ea typeface="微软雅黑 Light" panose="020B0502040204020203" pitchFamily="34" charset="-122"/>
              </a:endParaRPr>
            </a:p>
          </p:txBody>
        </p:sp>
        <p:sp>
          <p:nvSpPr>
            <p:cNvPr id="35" name="文本框 34">
              <a:extLst>
                <a:ext uri="{FF2B5EF4-FFF2-40B4-BE49-F238E27FC236}">
                  <a16:creationId xmlns:a16="http://schemas.microsoft.com/office/drawing/2014/main" id="{F83F944D-30BC-0B52-8DC0-AD31D498954B}"/>
                </a:ext>
              </a:extLst>
            </p:cNvPr>
            <p:cNvSpPr txBox="1"/>
            <p:nvPr/>
          </p:nvSpPr>
          <p:spPr>
            <a:xfrm>
              <a:off x="7543938" y="2542270"/>
              <a:ext cx="4006939" cy="261610"/>
            </a:xfrm>
            <a:prstGeom prst="rect">
              <a:avLst/>
            </a:prstGeom>
            <a:noFill/>
          </p:spPr>
          <p:txBody>
            <a:bodyPr wrap="square">
              <a:spAutoFit/>
            </a:bodyPr>
            <a:lstStyle/>
            <a:p>
              <a:r>
                <a:rPr lang="en-US" altLang="zh-CN" sz="1100" b="1" dirty="0" err="1">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tet</a:t>
              </a:r>
              <a:r>
                <a:rPr lang="en-US" altLang="zh-CN" sz="11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(X18) </a:t>
              </a:r>
              <a:r>
                <a:rPr lang="zh-CN" altLang="en-US" sz="11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位于质粒</a:t>
              </a:r>
              <a:r>
                <a:rPr lang="en-US" altLang="zh-CN" sz="11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 </a:t>
              </a:r>
              <a:r>
                <a:rPr lang="en-US" altLang="zh-CN" sz="1100" b="1" dirty="0" err="1">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tet</a:t>
              </a:r>
              <a:r>
                <a:rPr lang="en-US" altLang="zh-CN" sz="11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(X21)</a:t>
              </a:r>
              <a:r>
                <a:rPr lang="zh-CN" altLang="en-US" sz="11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位于染色体</a:t>
              </a:r>
              <a:r>
                <a:rPr lang="zh-CN" altLang="en-US" sz="1100" b="1" dirty="0">
                  <a:effectLst/>
                  <a:latin typeface="微软雅黑 Light" panose="020B0502040204020203" pitchFamily="34" charset="-122"/>
                  <a:ea typeface="微软雅黑 Light" panose="020B0502040204020203" pitchFamily="34" charset="-122"/>
                  <a:cs typeface="Times New Roman" panose="02020603050405020304" pitchFamily="18" charset="0"/>
                </a:rPr>
                <a:t>，</a:t>
              </a:r>
              <a:r>
                <a:rPr lang="en-US" altLang="zh-CN" sz="1100" b="1" dirty="0">
                  <a:highlight>
                    <a:srgbClr val="FFFF00"/>
                  </a:highlight>
                  <a:latin typeface="微软雅黑 Light" panose="020B0502040204020203" pitchFamily="34" charset="-122"/>
                  <a:ea typeface="微软雅黑 Light" panose="020B0502040204020203" pitchFamily="34" charset="-122"/>
                  <a:cs typeface="Times New Roman" panose="02020603050405020304" pitchFamily="18" charset="0"/>
                </a:rPr>
                <a:t>RA:</a:t>
              </a:r>
              <a:r>
                <a:rPr lang="en-US" altLang="zh-CN" sz="1100" b="1" dirty="0">
                  <a:effectLst/>
                  <a:highlight>
                    <a:srgbClr val="FFFF00"/>
                  </a:highlight>
                  <a:latin typeface="微软雅黑 Light" panose="020B0502040204020203" pitchFamily="34" charset="-122"/>
                  <a:ea typeface="微软雅黑 Light" panose="020B0502040204020203" pitchFamily="34" charset="-122"/>
                </a:rPr>
                <a:t> </a:t>
              </a:r>
              <a:r>
                <a:rPr lang="en-US" altLang="zh-CN" sz="1100" b="1" dirty="0" err="1">
                  <a:effectLst/>
                  <a:highlight>
                    <a:srgbClr val="FFFF00"/>
                  </a:highlight>
                  <a:latin typeface="微软雅黑 Light" panose="020B0502040204020203" pitchFamily="34" charset="-122"/>
                  <a:ea typeface="微软雅黑 Light" panose="020B0502040204020203" pitchFamily="34" charset="-122"/>
                </a:rPr>
                <a:t>tet</a:t>
              </a:r>
              <a:r>
                <a:rPr lang="en-US" altLang="zh-CN" sz="1100" b="1" dirty="0">
                  <a:effectLst/>
                  <a:highlight>
                    <a:srgbClr val="FFFF00"/>
                  </a:highlight>
                  <a:latin typeface="微软雅黑 Light" panose="020B0502040204020203" pitchFamily="34" charset="-122"/>
                  <a:ea typeface="微软雅黑 Light" panose="020B0502040204020203" pitchFamily="34" charset="-122"/>
                </a:rPr>
                <a:t>(X)</a:t>
              </a:r>
              <a:r>
                <a:rPr lang="zh-CN" altLang="en-US" sz="1100" b="1" dirty="0">
                  <a:effectLst/>
                  <a:highlight>
                    <a:srgbClr val="FFFF00"/>
                  </a:highlight>
                  <a:latin typeface="微软雅黑 Light" panose="020B0502040204020203" pitchFamily="34" charset="-122"/>
                  <a:ea typeface="微软雅黑 Light" panose="020B0502040204020203" pitchFamily="34" charset="-122"/>
                </a:rPr>
                <a:t>的储存库</a:t>
              </a:r>
              <a:r>
                <a:rPr lang="zh-CN" altLang="en-US" sz="1050" b="1" dirty="0">
                  <a:effectLst/>
                  <a:latin typeface="微软雅黑 Light" panose="020B0502040204020203" pitchFamily="34" charset="-122"/>
                  <a:ea typeface="微软雅黑 Light" panose="020B0502040204020203" pitchFamily="34" charset="-122"/>
                </a:rPr>
                <a:t>？</a:t>
              </a:r>
              <a:endParaRPr lang="zh-CN" altLang="en-US" sz="1100" b="1" dirty="0">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sp>
        <p:nvSpPr>
          <p:cNvPr id="37" name="文本框 36">
            <a:extLst>
              <a:ext uri="{FF2B5EF4-FFF2-40B4-BE49-F238E27FC236}">
                <a16:creationId xmlns:a16="http://schemas.microsoft.com/office/drawing/2014/main" id="{B0A9FEF3-52CE-608E-F960-3CC984717974}"/>
              </a:ext>
            </a:extLst>
          </p:cNvPr>
          <p:cNvSpPr txBox="1"/>
          <p:nvPr/>
        </p:nvSpPr>
        <p:spPr>
          <a:xfrm>
            <a:off x="186872" y="6079398"/>
            <a:ext cx="10343242" cy="600164"/>
          </a:xfrm>
          <a:prstGeom prst="rect">
            <a:avLst/>
          </a:prstGeom>
          <a:noFill/>
        </p:spPr>
        <p:txBody>
          <a:bodyPr wrap="square">
            <a:spAutoFit/>
          </a:bodyPr>
          <a:lstStyle/>
          <a:p>
            <a:pPr indent="127000" algn="just"/>
            <a:r>
              <a:rPr lang="en-US" altLang="zh-CN" sz="1100" dirty="0">
                <a:latin typeface="Times New Roman" panose="02020603050405020304" pitchFamily="18" charset="0"/>
                <a:cs typeface="Times New Roman" panose="02020603050405020304" pitchFamily="18" charset="0"/>
              </a:rPr>
              <a:t>[47] Tao Li,  </a:t>
            </a:r>
            <a:r>
              <a:rPr lang="en-US" altLang="zh-CN" sz="1100" dirty="0" err="1">
                <a:latin typeface="Times New Roman" panose="02020603050405020304" pitchFamily="18" charset="0"/>
                <a:cs typeface="Times New Roman" panose="02020603050405020304" pitchFamily="18" charset="0"/>
              </a:rPr>
              <a:t>Shengqging</a:t>
            </a:r>
            <a:r>
              <a:rPr lang="en-US" altLang="zh-CN" sz="1100" dirty="0">
                <a:latin typeface="Times New Roman" panose="02020603050405020304" pitchFamily="18" charset="0"/>
                <a:cs typeface="Times New Roman" panose="02020603050405020304" pitchFamily="18" charset="0"/>
              </a:rPr>
              <a:t> Yu*. </a:t>
            </a:r>
            <a:r>
              <a:rPr lang="en-US" altLang="zh-CN" sz="1100" dirty="0" err="1">
                <a:latin typeface="Times New Roman" panose="02020603050405020304" pitchFamily="18" charset="0"/>
                <a:cs typeface="Times New Roman" panose="02020603050405020304" pitchFamily="18" charset="0"/>
              </a:rPr>
              <a:t>Oncotarget</a:t>
            </a:r>
            <a:r>
              <a:rPr lang="en-US" altLang="zh-CN" sz="1100" dirty="0">
                <a:latin typeface="Times New Roman" panose="02020603050405020304" pitchFamily="18" charset="0"/>
                <a:cs typeface="Times New Roman" panose="02020603050405020304" pitchFamily="18" charset="0"/>
              </a:rPr>
              <a:t>, </a:t>
            </a:r>
            <a:r>
              <a:rPr lang="en-US" altLang="zh-CN" sz="1100" dirty="0">
                <a:solidFill>
                  <a:srgbClr val="C00000"/>
                </a:solidFill>
                <a:latin typeface="Times New Roman" panose="02020603050405020304" pitchFamily="18" charset="0"/>
                <a:cs typeface="Times New Roman" panose="02020603050405020304" pitchFamily="18" charset="0"/>
              </a:rPr>
              <a:t>2017</a:t>
            </a:r>
            <a:r>
              <a:rPr lang="en-US" altLang="zh-CN" sz="1100" dirty="0">
                <a:latin typeface="Times New Roman" panose="02020603050405020304" pitchFamily="18" charset="0"/>
                <a:cs typeface="Times New Roman" panose="02020603050405020304" pitchFamily="18" charset="0"/>
              </a:rPr>
              <a:t>, 8(57): 96615( M949_0459 gene).</a:t>
            </a:r>
            <a:endParaRPr lang="zh-CN" altLang="zh-CN" sz="1100" dirty="0">
              <a:latin typeface="Times New Roman" panose="02020603050405020304" pitchFamily="18" charset="0"/>
              <a:cs typeface="Times New Roman" panose="02020603050405020304" pitchFamily="18" charset="0"/>
            </a:endParaRPr>
          </a:p>
          <a:p>
            <a:pPr indent="127000" algn="just"/>
            <a:r>
              <a:rPr lang="en-US" altLang="zh-CN" sz="1100" dirty="0">
                <a:latin typeface="Times New Roman" panose="02020603050405020304" pitchFamily="18" charset="0"/>
                <a:cs typeface="Times New Roman" panose="02020603050405020304" pitchFamily="18" charset="0"/>
              </a:rPr>
              <a:t>[48] Zeeshan Umar…</a:t>
            </a:r>
            <a:r>
              <a:rPr lang="en-US" altLang="zh-CN" sz="1100" dirty="0" err="1">
                <a:latin typeface="Times New Roman" panose="02020603050405020304" pitchFamily="18" charset="0"/>
                <a:cs typeface="Times New Roman" panose="02020603050405020304" pitchFamily="18" charset="0"/>
              </a:rPr>
              <a:t>Youjun</a:t>
            </a:r>
            <a:r>
              <a:rPr lang="en-US" altLang="zh-CN" sz="1100" dirty="0">
                <a:latin typeface="Times New Roman" panose="02020603050405020304" pitchFamily="18" charset="0"/>
                <a:cs typeface="Times New Roman" panose="02020603050405020304" pitchFamily="18" charset="0"/>
              </a:rPr>
              <a:t> Feng*.Environmental Microbiology, </a:t>
            </a:r>
            <a:r>
              <a:rPr lang="en-US" altLang="zh-CN" sz="1100" dirty="0">
                <a:solidFill>
                  <a:srgbClr val="C00000"/>
                </a:solidFill>
                <a:latin typeface="Times New Roman" panose="02020603050405020304" pitchFamily="18" charset="0"/>
                <a:cs typeface="Times New Roman" panose="02020603050405020304" pitchFamily="18" charset="0"/>
              </a:rPr>
              <a:t>2021</a:t>
            </a:r>
            <a:r>
              <a:rPr lang="en-US" altLang="zh-CN" sz="1100" dirty="0">
                <a:latin typeface="Times New Roman" panose="02020603050405020304" pitchFamily="18" charset="0"/>
                <a:cs typeface="Times New Roman" panose="02020603050405020304" pitchFamily="18" charset="0"/>
              </a:rPr>
              <a:t>, 23(12): 7465-7482. </a:t>
            </a:r>
            <a:endParaRPr lang="zh-CN" altLang="zh-CN" sz="1100" dirty="0">
              <a:latin typeface="Times New Roman" panose="02020603050405020304" pitchFamily="18" charset="0"/>
              <a:cs typeface="Times New Roman" panose="02020603050405020304" pitchFamily="18" charset="0"/>
            </a:endParaRPr>
          </a:p>
          <a:p>
            <a:pPr indent="127000" algn="just"/>
            <a:r>
              <a:rPr lang="en-US" altLang="zh-CN" sz="1100" dirty="0">
                <a:latin typeface="Times New Roman" panose="02020603050405020304" pitchFamily="18" charset="0"/>
                <a:cs typeface="Times New Roman" panose="02020603050405020304" pitchFamily="18" charset="0"/>
              </a:rPr>
              <a:t>[49] </a:t>
            </a:r>
            <a:r>
              <a:rPr lang="en-US" altLang="zh-CN" sz="1100" dirty="0" err="1">
                <a:latin typeface="Times New Roman" panose="02020603050405020304" pitchFamily="18" charset="0"/>
                <a:cs typeface="Times New Roman" panose="02020603050405020304" pitchFamily="18" charset="0"/>
              </a:rPr>
              <a:t>Ruichao</a:t>
            </a:r>
            <a:r>
              <a:rPr lang="en-US" altLang="zh-CN" sz="1100" dirty="0">
                <a:latin typeface="Times New Roman" panose="02020603050405020304" pitchFamily="18" charset="0"/>
                <a:cs typeface="Times New Roman" panose="02020603050405020304" pitchFamily="18" charset="0"/>
              </a:rPr>
              <a:t> Li …</a:t>
            </a:r>
            <a:r>
              <a:rPr lang="en-US" altLang="zh-CN" sz="1100" dirty="0" err="1">
                <a:latin typeface="Times New Roman" panose="02020603050405020304" pitchFamily="18" charset="0"/>
                <a:cs typeface="Times New Roman" panose="02020603050405020304" pitchFamily="18" charset="0"/>
              </a:rPr>
              <a:t>Zhigiang</a:t>
            </a:r>
            <a:r>
              <a:rPr lang="en-US" altLang="zh-CN" sz="1100" dirty="0">
                <a:latin typeface="Times New Roman" panose="02020603050405020304" pitchFamily="18" charset="0"/>
                <a:cs typeface="Times New Roman" panose="02020603050405020304" pitchFamily="18" charset="0"/>
              </a:rPr>
              <a:t> Wang*. Journal of Antimicrobial Chemotherapy, </a:t>
            </a:r>
            <a:r>
              <a:rPr lang="en-US" altLang="zh-CN" sz="1100" dirty="0">
                <a:solidFill>
                  <a:srgbClr val="C00000"/>
                </a:solidFill>
                <a:latin typeface="Times New Roman" panose="02020603050405020304" pitchFamily="18" charset="0"/>
                <a:cs typeface="Times New Roman" panose="02020603050405020304" pitchFamily="18" charset="0"/>
              </a:rPr>
              <a:t>2022</a:t>
            </a:r>
            <a:r>
              <a:rPr lang="en-US" altLang="zh-CN" sz="1100" dirty="0">
                <a:latin typeface="Times New Roman" panose="02020603050405020304" pitchFamily="18" charset="0"/>
                <a:cs typeface="Times New Roman" panose="02020603050405020304" pitchFamily="18" charset="0"/>
              </a:rPr>
              <a:t>, 77(2): 374-380</a:t>
            </a:r>
            <a:r>
              <a:rPr lang="en-US" altLang="zh-CN" sz="1100" dirty="0">
                <a:solidFill>
                  <a:srgbClr val="C00000"/>
                </a:solidFill>
                <a:latin typeface="Times New Roman" panose="02020603050405020304" pitchFamily="18" charset="0"/>
                <a:cs typeface="Times New Roman" panose="02020603050405020304" pitchFamily="18" charset="0"/>
              </a:rPr>
              <a:t>. </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5756672E-F9F1-0A22-216D-9F112C33EDC4}"/>
              </a:ext>
            </a:extLst>
          </p:cNvPr>
          <p:cNvSpPr txBox="1"/>
          <p:nvPr/>
        </p:nvSpPr>
        <p:spPr>
          <a:xfrm>
            <a:off x="1552562" y="826604"/>
            <a:ext cx="9229738" cy="523220"/>
          </a:xfrm>
          <a:prstGeom prst="rect">
            <a:avLst/>
          </a:prstGeom>
          <a:noFill/>
        </p:spPr>
        <p:txBody>
          <a:bodyPr wrap="square">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a:t>
            </a:r>
            <a:r>
              <a:rPr lang="en-US" altLang="zh-CN" sz="2800" b="1" dirty="0">
                <a:solidFill>
                  <a:srgbClr val="C00000"/>
                </a:solidFill>
                <a:latin typeface="微软雅黑" panose="020B0503020204020204" pitchFamily="34" charset="-122"/>
                <a:ea typeface="微软雅黑" panose="020B0503020204020204" pitchFamily="34" charset="-122"/>
              </a:rPr>
              <a:t>3</a:t>
            </a:r>
            <a:r>
              <a:rPr lang="zh-CN" altLang="en-US" sz="2800" b="1" dirty="0">
                <a:solidFill>
                  <a:srgbClr val="C00000"/>
                </a:solidFill>
                <a:latin typeface="微软雅黑" panose="020B0503020204020204" pitchFamily="34" charset="-122"/>
                <a:ea typeface="微软雅黑" panose="020B0503020204020204" pitchFamily="34" charset="-122"/>
              </a:rPr>
              <a:t>）</a:t>
            </a:r>
            <a:r>
              <a:rPr lang="zh-CN" altLang="zh-CN" sz="2800" b="1" dirty="0">
                <a:solidFill>
                  <a:srgbClr val="C00000"/>
                </a:solidFill>
                <a:latin typeface="微软雅黑" panose="020B0503020204020204" pitchFamily="34" charset="-122"/>
                <a:ea typeface="微软雅黑" panose="020B0503020204020204" pitchFamily="34" charset="-122"/>
              </a:rPr>
              <a:t>鸭疫里默氏菌</a:t>
            </a:r>
            <a:r>
              <a:rPr lang="zh-CN" altLang="en-US" sz="2800" b="1" dirty="0">
                <a:solidFill>
                  <a:srgbClr val="C00000"/>
                </a:solidFill>
                <a:latin typeface="微软雅黑" panose="020B0503020204020204" pitchFamily="34" charset="-122"/>
                <a:ea typeface="微软雅黑" panose="020B0503020204020204" pitchFamily="34" charset="-122"/>
              </a:rPr>
              <a:t>在</a:t>
            </a:r>
            <a:r>
              <a:rPr lang="en-US" altLang="zh-CN" sz="2800" b="1" dirty="0" err="1">
                <a:solidFill>
                  <a:srgbClr val="C00000"/>
                </a:solidFill>
                <a:latin typeface="微软雅黑" panose="020B0503020204020204" pitchFamily="34" charset="-122"/>
                <a:ea typeface="微软雅黑" panose="020B0503020204020204" pitchFamily="34" charset="-122"/>
              </a:rPr>
              <a:t>tet</a:t>
            </a:r>
            <a:r>
              <a:rPr lang="en-US" altLang="zh-CN" sz="2800" b="1" dirty="0">
                <a:solidFill>
                  <a:srgbClr val="C00000"/>
                </a:solidFill>
                <a:latin typeface="微软雅黑" panose="020B0503020204020204" pitchFamily="34" charset="-122"/>
                <a:ea typeface="微软雅黑" panose="020B0503020204020204" pitchFamily="34" charset="-122"/>
              </a:rPr>
              <a:t>(X)</a:t>
            </a:r>
            <a:r>
              <a:rPr lang="zh-CN" altLang="en-US" sz="2800" b="1" dirty="0">
                <a:solidFill>
                  <a:srgbClr val="C00000"/>
                </a:solidFill>
                <a:latin typeface="微软雅黑" panose="020B0503020204020204" pitchFamily="34" charset="-122"/>
                <a:ea typeface="微软雅黑" panose="020B0503020204020204" pitchFamily="34" charset="-122"/>
              </a:rPr>
              <a:t>流行生态位的重要意义</a:t>
            </a:r>
            <a:endParaRPr lang="zh-CN" altLang="en-US" sz="2800" dirty="0">
              <a:latin typeface="微软雅黑" panose="020B0503020204020204" pitchFamily="34" charset="-122"/>
              <a:ea typeface="微软雅黑" panose="020B0503020204020204" pitchFamily="34" charset="-122"/>
            </a:endParaRPr>
          </a:p>
        </p:txBody>
      </p:sp>
      <p:pic>
        <p:nvPicPr>
          <p:cNvPr id="42" name="图片 41">
            <a:extLst>
              <a:ext uri="{FF2B5EF4-FFF2-40B4-BE49-F238E27FC236}">
                <a16:creationId xmlns:a16="http://schemas.microsoft.com/office/drawing/2014/main" id="{3299E7E9-47C2-8D5F-4E70-14F59A1F3719}"/>
              </a:ext>
            </a:extLst>
          </p:cNvPr>
          <p:cNvPicPr>
            <a:picLocks noChangeAspect="1"/>
          </p:cNvPicPr>
          <p:nvPr/>
        </p:nvPicPr>
        <p:blipFill>
          <a:blip r:embed="rId10"/>
          <a:stretch>
            <a:fillRect/>
          </a:stretch>
        </p:blipFill>
        <p:spPr>
          <a:xfrm>
            <a:off x="601268" y="4108623"/>
            <a:ext cx="3445407" cy="1442063"/>
          </a:xfrm>
          <a:prstGeom prst="rect">
            <a:avLst/>
          </a:prstGeom>
          <a:ln>
            <a:solidFill>
              <a:srgbClr val="002060"/>
            </a:solidFill>
          </a:ln>
        </p:spPr>
      </p:pic>
      <p:sp>
        <p:nvSpPr>
          <p:cNvPr id="24" name="矩形 23"/>
          <p:cNvSpPr/>
          <p:nvPr/>
        </p:nvSpPr>
        <p:spPr bwMode="auto">
          <a:xfrm>
            <a:off x="1384249" y="2461829"/>
            <a:ext cx="504863" cy="4065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54519162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文本框 1"/>
          <p:cNvSpPr txBox="1"/>
          <p:nvPr/>
        </p:nvSpPr>
        <p:spPr>
          <a:xfrm>
            <a:off x="2062165" y="3772401"/>
            <a:ext cx="1243010" cy="707886"/>
          </a:xfrm>
          <a:prstGeom prst="rect">
            <a:avLst/>
          </a:prstGeom>
          <a:noFill/>
          <a:ln w="9525">
            <a:noFill/>
          </a:ln>
        </p:spPr>
        <p:txBody>
          <a:bodyPr wrap="square">
            <a:spAutoFit/>
          </a:bodyPr>
          <a:lstStyle/>
          <a:p>
            <a:pPr algn="ct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Ere</a:t>
            </a:r>
          </a:p>
          <a:p>
            <a:pPr algn="ct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rPr>
              <a:t>分类</a:t>
            </a: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dirty="0">
              <a:latin typeface="微软雅黑" panose="020B0503020204020204" pitchFamily="34" charset="-122"/>
              <a:ea typeface="微软雅黑" panose="020B0503020204020204" pitchFamily="34" charset="-122"/>
            </a:endParaRPr>
          </a:p>
        </p:txBody>
      </p:sp>
      <p:grpSp>
        <p:nvGrpSpPr>
          <p:cNvPr id="59396" name="组合 11"/>
          <p:cNvGrpSpPr/>
          <p:nvPr/>
        </p:nvGrpSpPr>
        <p:grpSpPr>
          <a:xfrm>
            <a:off x="4538738" y="887844"/>
            <a:ext cx="6481762" cy="4749800"/>
            <a:chOff x="971253" y="1774416"/>
            <a:chExt cx="6481067" cy="4750928"/>
          </a:xfrm>
        </p:grpSpPr>
        <p:pic>
          <p:nvPicPr>
            <p:cNvPr id="59397" name="图片 6"/>
            <p:cNvPicPr>
              <a:picLocks noChangeAspect="1"/>
            </p:cNvPicPr>
            <p:nvPr/>
          </p:nvPicPr>
          <p:blipFill>
            <a:blip r:embed="rId3"/>
            <a:stretch>
              <a:fillRect/>
            </a:stretch>
          </p:blipFill>
          <p:spPr>
            <a:xfrm>
              <a:off x="2123728" y="1774416"/>
              <a:ext cx="5328592" cy="4606912"/>
            </a:xfrm>
            <a:prstGeom prst="rect">
              <a:avLst/>
            </a:prstGeom>
            <a:noFill/>
            <a:ln w="9525">
              <a:noFill/>
            </a:ln>
          </p:spPr>
        </p:pic>
        <p:sp>
          <p:nvSpPr>
            <p:cNvPr id="59398" name="文本框 2"/>
            <p:cNvSpPr txBox="1"/>
            <p:nvPr/>
          </p:nvSpPr>
          <p:spPr>
            <a:xfrm>
              <a:off x="971253" y="3555329"/>
              <a:ext cx="804943" cy="523344"/>
            </a:xfrm>
            <a:prstGeom prst="rect">
              <a:avLst/>
            </a:prstGeom>
            <a:noFill/>
            <a:ln w="9525">
              <a:noFill/>
            </a:ln>
          </p:spPr>
          <p:txBody>
            <a:bodyPr wrap="none">
              <a:spAutoFit/>
            </a:bodyPr>
            <a:lstStyle/>
            <a:p>
              <a:r>
                <a:rPr lang="en-US" altLang="zh-CN" sz="2800" b="1" dirty="0">
                  <a:latin typeface="Times New Roman" panose="02020603050405020304" pitchFamily="18" charset="0"/>
                  <a:cs typeface="Times New Roman" panose="02020603050405020304" pitchFamily="18" charset="0"/>
                </a:rPr>
                <a:t>A</a:t>
              </a:r>
              <a:r>
                <a:rPr lang="zh-CN" altLang="en-US" sz="2800" b="1" dirty="0">
                  <a:latin typeface="Times New Roman" panose="02020603050405020304" pitchFamily="18" charset="0"/>
                  <a:cs typeface="Times New Roman" panose="02020603050405020304" pitchFamily="18" charset="0"/>
                </a:rPr>
                <a:t>类</a:t>
              </a:r>
              <a:endParaRPr lang="zh-CN" altLang="en-US" sz="2800" b="1" dirty="0">
                <a:latin typeface="Times New Roman" panose="02020603050405020304" pitchFamily="18" charset="0"/>
                <a:ea typeface="Times New Roman" panose="02020603050405020304" pitchFamily="18" charset="0"/>
              </a:endParaRPr>
            </a:p>
          </p:txBody>
        </p:sp>
        <p:sp>
          <p:nvSpPr>
            <p:cNvPr id="4" name="左大括号 3"/>
            <p:cNvSpPr/>
            <p:nvPr/>
          </p:nvSpPr>
          <p:spPr>
            <a:xfrm>
              <a:off x="1764918" y="2709675"/>
              <a:ext cx="431754" cy="2304010"/>
            </a:xfrm>
            <a:prstGeom prst="lef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10" name="左大括号 9"/>
            <p:cNvSpPr/>
            <p:nvPr/>
          </p:nvSpPr>
          <p:spPr>
            <a:xfrm>
              <a:off x="1764918" y="5301090"/>
              <a:ext cx="431754" cy="576400"/>
            </a:xfrm>
            <a:prstGeom prst="lef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59401" name="文本框 10"/>
            <p:cNvSpPr txBox="1"/>
            <p:nvPr/>
          </p:nvSpPr>
          <p:spPr>
            <a:xfrm>
              <a:off x="971253" y="5283931"/>
              <a:ext cx="777792" cy="522094"/>
            </a:xfrm>
            <a:prstGeom prst="rect">
              <a:avLst/>
            </a:prstGeom>
            <a:noFill/>
            <a:ln w="9525">
              <a:noFill/>
            </a:ln>
          </p:spPr>
          <p:txBody>
            <a:bodyPr wrap="none">
              <a:spAutoFit/>
            </a:bodyPr>
            <a:lstStyle/>
            <a:p>
              <a:r>
                <a:rPr lang="en-US" altLang="zh-CN" sz="2800" b="1" dirty="0">
                  <a:latin typeface="Times New Roman" panose="02020603050405020304" pitchFamily="18" charset="0"/>
                  <a:cs typeface="Times New Roman" panose="02020603050405020304" pitchFamily="18" charset="0"/>
                </a:rPr>
                <a:t>B</a:t>
              </a:r>
              <a:r>
                <a:rPr lang="zh-CN" altLang="en-US" sz="2800" b="1" dirty="0">
                  <a:latin typeface="Times New Roman" panose="02020603050405020304" pitchFamily="18" charset="0"/>
                  <a:cs typeface="Times New Roman" panose="02020603050405020304" pitchFamily="18" charset="0"/>
                </a:rPr>
                <a:t>类</a:t>
              </a:r>
              <a:endParaRPr lang="zh-CN" altLang="en-US" sz="2800" b="1" dirty="0">
                <a:latin typeface="Times New Roman" panose="02020603050405020304" pitchFamily="18" charset="0"/>
                <a:ea typeface="Times New Roman" panose="02020603050405020304" pitchFamily="18" charset="0"/>
              </a:endParaRPr>
            </a:p>
          </p:txBody>
        </p:sp>
        <p:cxnSp>
          <p:nvCxnSpPr>
            <p:cNvPr id="8" name="直接连接符 7"/>
            <p:cNvCxnSpPr/>
            <p:nvPr/>
          </p:nvCxnSpPr>
          <p:spPr>
            <a:xfrm flipH="1">
              <a:off x="1764918" y="6237938"/>
              <a:ext cx="5031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9403" name="文本框 13"/>
            <p:cNvSpPr txBox="1"/>
            <p:nvPr/>
          </p:nvSpPr>
          <p:spPr>
            <a:xfrm>
              <a:off x="971253" y="5940569"/>
              <a:ext cx="545284" cy="523344"/>
            </a:xfrm>
            <a:prstGeom prst="rect">
              <a:avLst/>
            </a:prstGeom>
            <a:noFill/>
            <a:ln w="9525">
              <a:noFill/>
            </a:ln>
          </p:spPr>
          <p:txBody>
            <a:bodyPr wrap="none">
              <a:spAutoFit/>
            </a:bodyPr>
            <a:lstStyle/>
            <a:p>
              <a:r>
                <a:rPr lang="zh-CN" altLang="en-US" sz="2800" b="1" dirty="0">
                  <a:solidFill>
                    <a:srgbClr val="FF0000"/>
                  </a:solidFill>
                  <a:latin typeface="Times New Roman" panose="02020603050405020304" pitchFamily="18" charset="0"/>
                  <a:cs typeface="Times New Roman" panose="02020603050405020304" pitchFamily="18" charset="0"/>
                </a:rPr>
                <a:t>？</a:t>
              </a:r>
              <a:endParaRPr lang="zh-CN" altLang="en-US" sz="2800" b="1" dirty="0">
                <a:solidFill>
                  <a:srgbClr val="FF0000"/>
                </a:solidFill>
                <a:latin typeface="Times New Roman" panose="02020603050405020304" pitchFamily="18" charset="0"/>
                <a:ea typeface="Times New Roman" panose="02020603050405020304" pitchFamily="18" charset="0"/>
              </a:endParaRPr>
            </a:p>
          </p:txBody>
        </p:sp>
        <p:sp>
          <p:nvSpPr>
            <p:cNvPr id="9" name="矩形 8"/>
            <p:cNvSpPr/>
            <p:nvPr/>
          </p:nvSpPr>
          <p:spPr>
            <a:xfrm>
              <a:off x="2268101" y="5941005"/>
              <a:ext cx="1728603" cy="5843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2" name="矩形 1"/>
          <p:cNvSpPr/>
          <p:nvPr/>
        </p:nvSpPr>
        <p:spPr>
          <a:xfrm>
            <a:off x="5691337" y="5493662"/>
            <a:ext cx="2509688" cy="738664"/>
          </a:xfrm>
          <a:prstGeom prst="rect">
            <a:avLst/>
          </a:prstGeom>
        </p:spPr>
        <p:txBody>
          <a:bodyPr wrap="square">
            <a:spAutoFit/>
          </a:bodyPr>
          <a:lstStyle/>
          <a:p>
            <a:pPr algn="ctr">
              <a:lnSpc>
                <a:spcPct val="150000"/>
              </a:lnSpc>
            </a:pPr>
            <a:r>
              <a:rPr lang="zh-CN" altLang="zh-CN" sz="2800" b="1" dirty="0">
                <a:solidFill>
                  <a:srgbClr val="002060"/>
                </a:solidFill>
                <a:latin typeface="Times New Roman" panose="02020603050405020304" pitchFamily="18" charset="0"/>
                <a:ea typeface="微软雅黑 Light" panose="020B0502040204020203" charset="-122"/>
                <a:cs typeface="Times New Roman" panose="02020603050405020304" pitchFamily="18" charset="0"/>
              </a:rPr>
              <a:t>G148_1771</a:t>
            </a:r>
          </a:p>
        </p:txBody>
      </p:sp>
      <p:sp>
        <p:nvSpPr>
          <p:cNvPr id="14" name="左大括号 13"/>
          <p:cNvSpPr/>
          <p:nvPr/>
        </p:nvSpPr>
        <p:spPr>
          <a:xfrm>
            <a:off x="3382963" y="2859208"/>
            <a:ext cx="882649" cy="2534271"/>
          </a:xfrm>
          <a:prstGeom prst="leftBrace">
            <a:avLst/>
          </a:prstGeom>
          <a:ln w="3810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 name="矩形 2"/>
          <p:cNvSpPr/>
          <p:nvPr/>
        </p:nvSpPr>
        <p:spPr>
          <a:xfrm>
            <a:off x="76276" y="1960448"/>
            <a:ext cx="4810420" cy="707886"/>
          </a:xfrm>
          <a:prstGeom prst="rect">
            <a:avLst/>
          </a:prstGeom>
        </p:spPr>
        <p:txBody>
          <a:bodyPr wrap="square">
            <a:spAutoFit/>
          </a:bodyPr>
          <a:lstStyle/>
          <a:p>
            <a:pPr algn="ctr"/>
            <a:r>
              <a:rPr lang="zh-CN" altLang="zh-CN" sz="20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鸭疫里默氏菌</a:t>
            </a:r>
            <a:r>
              <a:rPr lang="en-GB" altLang="zh-CN" sz="2000" b="1" dirty="0">
                <a:solidFill>
                  <a:srgbClr val="C00000"/>
                </a:solidFill>
                <a:latin typeface="微软雅黑" panose="020B0503020204020204" pitchFamily="34" charset="-122"/>
                <a:ea typeface="微软雅黑" panose="020B0503020204020204" pitchFamily="34" charset="-122"/>
              </a:rPr>
              <a:t>CH-2</a:t>
            </a:r>
            <a:r>
              <a:rPr lang="zh-CN" altLang="en-US" sz="2000" b="1" dirty="0">
                <a:solidFill>
                  <a:srgbClr val="C00000"/>
                </a:solidFill>
                <a:latin typeface="微软雅黑" panose="020B0503020204020204" pitchFamily="34" charset="-122"/>
                <a:ea typeface="微软雅黑" panose="020B0503020204020204" pitchFamily="34" charset="-122"/>
              </a:rPr>
              <a:t>高度耐红霉素</a:t>
            </a:r>
            <a:endParaRPr lang="zh-CN" altLang="zh-CN" sz="2000" b="1" dirty="0">
              <a:solidFill>
                <a:srgbClr val="C00000"/>
              </a:solidFill>
              <a:latin typeface="微软雅黑" panose="020B0503020204020204" pitchFamily="34" charset="-122"/>
              <a:ea typeface="微软雅黑" panose="020B0503020204020204" pitchFamily="34" charset="-122"/>
            </a:endParaRPr>
          </a:p>
          <a:p>
            <a:pPr algn="ctr"/>
            <a:r>
              <a:rPr lang="en-US" altLang="zh-CN" sz="20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   G148_1771</a:t>
            </a:r>
            <a:r>
              <a:rPr lang="zh-CN" altLang="zh-CN" sz="20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是什么基因</a:t>
            </a:r>
            <a:r>
              <a:rPr lang="en-US" altLang="zh-CN" sz="20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a:t>
            </a:r>
            <a:endParaRPr lang="zh-CN" altLang="zh-CN" sz="20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7"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28</a:t>
            </a:fld>
            <a:endParaRPr lang="zh-CN" altLang="en-US" sz="2400" dirty="0">
              <a:solidFill>
                <a:srgbClr val="FF0000"/>
              </a:solidFill>
            </a:endParaRPr>
          </a:p>
        </p:txBody>
      </p:sp>
      <p:sp>
        <p:nvSpPr>
          <p:cNvPr id="6" name="矩形 5"/>
          <p:cNvSpPr/>
          <p:nvPr/>
        </p:nvSpPr>
        <p:spPr>
          <a:xfrm>
            <a:off x="169500" y="824939"/>
            <a:ext cx="7304450" cy="580865"/>
          </a:xfrm>
          <a:prstGeom prst="rect">
            <a:avLst/>
          </a:prstGeom>
        </p:spPr>
        <p:txBody>
          <a:bodyPr wrap="square">
            <a:spAutoFit/>
          </a:bodyPr>
          <a:lstStyle/>
          <a:p>
            <a:pPr>
              <a:lnSpc>
                <a:spcPct val="150000"/>
              </a:lnSpc>
              <a:defRPr/>
            </a:pPr>
            <a:r>
              <a:rPr lang="zh-CN" altLang="en-US"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a:t>
            </a:r>
            <a:r>
              <a:rPr lang="zh-CN" altLang="en-US"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是否存在红霉素酯酶基因</a:t>
            </a:r>
            <a:r>
              <a:rPr lang="en-US" altLang="zh-CN"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4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FB9D96D2-C5DE-D118-8544-E691D0679DD2}"/>
              </a:ext>
            </a:extLst>
          </p:cNvPr>
          <p:cNvSpPr txBox="1"/>
          <p:nvPr/>
        </p:nvSpPr>
        <p:spPr>
          <a:xfrm>
            <a:off x="948844" y="3120930"/>
            <a:ext cx="2657846" cy="369332"/>
          </a:xfrm>
          <a:prstGeom prst="rect">
            <a:avLst/>
          </a:prstGeom>
          <a:noFill/>
        </p:spPr>
        <p:txBody>
          <a:bodyPr wrap="square">
            <a:spAutoFit/>
          </a:bodyPr>
          <a:lstStyle/>
          <a:p>
            <a:r>
              <a:rPr lang="en-US" altLang="zh-CN" sz="1800" b="1" i="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ere</a:t>
            </a:r>
            <a:r>
              <a:rPr lang="en-US" altLang="zh-CN" sz="18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8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的鉴定及流行病学</a:t>
            </a:r>
            <a:endParaRPr lang="zh-CN" altLang="en-US" dirty="0">
              <a:solidFill>
                <a:srgbClr val="002060"/>
              </a:solidFill>
            </a:endParaRPr>
          </a:p>
        </p:txBody>
      </p:sp>
    </p:spTree>
    <p:extLst>
      <p:ext uri="{BB962C8B-B14F-4D97-AF65-F5344CB8AC3E}">
        <p14:creationId xmlns:p14="http://schemas.microsoft.com/office/powerpoint/2010/main" val="20711082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文本框 4"/>
          <p:cNvSpPr txBox="1"/>
          <p:nvPr/>
        </p:nvSpPr>
        <p:spPr>
          <a:xfrm>
            <a:off x="4669291" y="2665903"/>
            <a:ext cx="800219" cy="338554"/>
          </a:xfrm>
          <a:prstGeom prst="rect">
            <a:avLst/>
          </a:prstGeom>
          <a:noFill/>
          <a:ln w="9525">
            <a:noFill/>
          </a:ln>
        </p:spPr>
        <p:txBody>
          <a:bodyPr wrap="none">
            <a:spAutoFit/>
          </a:bodyPr>
          <a:lstStyle/>
          <a:p>
            <a:r>
              <a:rPr lang="zh-CN" altLang="en-US" sz="1600" dirty="0">
                <a:solidFill>
                  <a:srgbClr val="660066"/>
                </a:solidFill>
                <a:latin typeface="Lucida Sans Unicode" panose="020B0602030504020204" pitchFamily="34" charset="0"/>
              </a:rPr>
              <a:t>亲本株</a:t>
            </a:r>
          </a:p>
        </p:txBody>
      </p:sp>
      <p:sp>
        <p:nvSpPr>
          <p:cNvPr id="64517" name="文本框 4"/>
          <p:cNvSpPr txBox="1"/>
          <p:nvPr/>
        </p:nvSpPr>
        <p:spPr>
          <a:xfrm>
            <a:off x="3929063" y="3004457"/>
            <a:ext cx="805029" cy="338554"/>
          </a:xfrm>
          <a:prstGeom prst="rect">
            <a:avLst/>
          </a:prstGeom>
          <a:noFill/>
          <a:ln w="9525">
            <a:noFill/>
          </a:ln>
        </p:spPr>
        <p:txBody>
          <a:bodyPr wrap="none">
            <a:spAutoFit/>
          </a:bodyPr>
          <a:lstStyle/>
          <a:p>
            <a:r>
              <a:rPr lang="zh-CN" altLang="en-US" sz="1600" dirty="0">
                <a:solidFill>
                  <a:srgbClr val="660066"/>
                </a:solidFill>
                <a:latin typeface="Lucida Sans Unicode" panose="020B0602030504020204" pitchFamily="34" charset="0"/>
              </a:rPr>
              <a:t>缺失株</a:t>
            </a:r>
          </a:p>
        </p:txBody>
      </p:sp>
      <p:sp>
        <p:nvSpPr>
          <p:cNvPr id="64518" name="文本框 4"/>
          <p:cNvSpPr txBox="1"/>
          <p:nvPr/>
        </p:nvSpPr>
        <p:spPr>
          <a:xfrm>
            <a:off x="5264827" y="3843332"/>
            <a:ext cx="805029" cy="338554"/>
          </a:xfrm>
          <a:prstGeom prst="rect">
            <a:avLst/>
          </a:prstGeom>
          <a:noFill/>
          <a:ln w="9525">
            <a:noFill/>
          </a:ln>
        </p:spPr>
        <p:txBody>
          <a:bodyPr wrap="none">
            <a:spAutoFit/>
          </a:bodyPr>
          <a:lstStyle/>
          <a:p>
            <a:r>
              <a:rPr lang="zh-CN" altLang="en-US" sz="1600" dirty="0">
                <a:solidFill>
                  <a:srgbClr val="660066"/>
                </a:solidFill>
                <a:latin typeface="Lucida Sans Unicode" panose="020B0602030504020204" pitchFamily="34" charset="0"/>
              </a:rPr>
              <a:t>表达株</a:t>
            </a:r>
          </a:p>
        </p:txBody>
      </p:sp>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3247107719"/>
              </p:ext>
            </p:extLst>
          </p:nvPr>
        </p:nvGraphicFramePr>
        <p:xfrm>
          <a:off x="2459490" y="2060575"/>
          <a:ext cx="7635875" cy="2793118"/>
        </p:xfrm>
        <a:graphic>
          <a:graphicData uri="http://schemas.openxmlformats.org/drawingml/2006/table">
            <a:tbl>
              <a:tblPr firstRow="1" firstCol="1" bandRow="1"/>
              <a:tblGrid>
                <a:gridCol w="3963035">
                  <a:extLst>
                    <a:ext uri="{9D8B030D-6E8A-4147-A177-3AD203B41FA5}">
                      <a16:colId xmlns:a16="http://schemas.microsoft.com/office/drawing/2014/main" val="20000"/>
                    </a:ext>
                  </a:extLst>
                </a:gridCol>
                <a:gridCol w="1080135">
                  <a:extLst>
                    <a:ext uri="{9D8B030D-6E8A-4147-A177-3AD203B41FA5}">
                      <a16:colId xmlns:a16="http://schemas.microsoft.com/office/drawing/2014/main" val="20001"/>
                    </a:ext>
                  </a:extLst>
                </a:gridCol>
                <a:gridCol w="1009015">
                  <a:extLst>
                    <a:ext uri="{9D8B030D-6E8A-4147-A177-3AD203B41FA5}">
                      <a16:colId xmlns:a16="http://schemas.microsoft.com/office/drawing/2014/main" val="20002"/>
                    </a:ext>
                  </a:extLst>
                </a:gridCol>
                <a:gridCol w="1438910">
                  <a:extLst>
                    <a:ext uri="{9D8B030D-6E8A-4147-A177-3AD203B41FA5}">
                      <a16:colId xmlns:a16="http://schemas.microsoft.com/office/drawing/2014/main" val="20003"/>
                    </a:ext>
                  </a:extLst>
                </a:gridCol>
                <a:gridCol w="144780">
                  <a:extLst>
                    <a:ext uri="{9D8B030D-6E8A-4147-A177-3AD203B41FA5}">
                      <a16:colId xmlns:a16="http://schemas.microsoft.com/office/drawing/2014/main" val="20004"/>
                    </a:ext>
                  </a:extLst>
                </a:gridCol>
              </a:tblGrid>
              <a:tr h="355453">
                <a:tc rowSpan="2">
                  <a:txBody>
                    <a:bodyPr/>
                    <a:lstStyle/>
                    <a:p>
                      <a:pPr algn="l">
                        <a:spcAft>
                          <a:spcPts val="0"/>
                        </a:spcAft>
                      </a:pPr>
                      <a:r>
                        <a:rPr lang="en-GB" sz="16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Bacterial strains</a:t>
                      </a:r>
                      <a:endParaRPr lang="zh-CN" sz="16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en-GB" sz="16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MIC (</a:t>
                      </a:r>
                      <a:r>
                        <a:rPr lang="en-GB" sz="1600" b="1" kern="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pitchFamily="18" charset="2"/>
                        </a:rPr>
                        <a:t></a:t>
                      </a:r>
                      <a:r>
                        <a:rPr lang="en-GB" sz="1600" b="1" kern="0" dirty="0">
                          <a:effectLst/>
                          <a:latin typeface="Times New Roman" panose="02020603050405020304" pitchFamily="18" charset="0"/>
                          <a:ea typeface="宋体" panose="02010600030101010101" pitchFamily="2" charset="-122"/>
                          <a:cs typeface="Times New Roman" panose="02020603050405020304" pitchFamily="18" charset="0"/>
                        </a:rPr>
                        <a:t>g/mL</a:t>
                      </a:r>
                      <a:r>
                        <a:rPr lang="en-GB" sz="16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04800">
                <a:tc vMerge="1">
                  <a:txBody>
                    <a:bodyPr/>
                    <a:lstStyle/>
                    <a:p>
                      <a:endParaRPr lang="zh-CN"/>
                    </a:p>
                  </a:txBody>
                  <a:tcPr/>
                </a:tc>
                <a:tc>
                  <a:txBody>
                    <a:bodyPr/>
                    <a:lstStyle/>
                    <a:p>
                      <a:pPr algn="ctr">
                        <a:spcAft>
                          <a:spcPts val="0"/>
                        </a:spcAft>
                      </a:pPr>
                      <a:r>
                        <a:rPr lang="en-GB" sz="1600" b="1"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ERY</a:t>
                      </a:r>
                      <a:endParaRPr lang="zh-CN" sz="16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AZM</a:t>
                      </a:r>
                      <a:endParaRPr lang="zh-CN" sz="16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GB" sz="1600" b="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SPI</a:t>
                      </a:r>
                      <a:endParaRPr lang="zh-CN" sz="16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1"/>
                  </a:ext>
                </a:extLst>
              </a:tr>
              <a:tr h="355453">
                <a:tc>
                  <a:txBody>
                    <a:bodyPr/>
                    <a:lstStyle/>
                    <a:p>
                      <a:pPr algn="just">
                        <a:spcAft>
                          <a:spcPts val="0"/>
                        </a:spcAft>
                      </a:pP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CH-2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16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6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spcAft>
                          <a:spcPts val="0"/>
                        </a:spcAft>
                      </a:pPr>
                      <a:r>
                        <a:rPr lang="zh-CN" sz="1600" kern="100" dirty="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55453">
                <a:tc>
                  <a:txBody>
                    <a:bodyPr/>
                    <a:lstStyle/>
                    <a:p>
                      <a:pPr algn="just">
                        <a:spcAft>
                          <a:spcPts val="0"/>
                        </a:spcAft>
                      </a:pP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CH-</a:t>
                      </a:r>
                      <a:r>
                        <a:rPr lang="en-GB" sz="1600"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2Δ</a:t>
                      </a:r>
                      <a:r>
                        <a:rPr lang="en-GB" sz="1600" i="1"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ere</a:t>
                      </a: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(D)</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0.25</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1</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32</a:t>
                      </a:r>
                    </a:p>
                  </a:txBody>
                  <a:tcPr marL="68580" marR="68580" marT="0" marB="0">
                    <a:lnL>
                      <a:noFill/>
                    </a:lnL>
                    <a:lnR>
                      <a:noFill/>
                    </a:lnR>
                    <a:lnT>
                      <a:noFill/>
                    </a:lnT>
                    <a:lnB>
                      <a:noFill/>
                    </a:lnB>
                    <a:solidFill>
                      <a:schemeClr val="bg2">
                        <a:lumMod val="90000"/>
                      </a:schemeClr>
                    </a:solidFill>
                  </a:tcPr>
                </a:tc>
                <a:tc>
                  <a:txBody>
                    <a:bodyPr/>
                    <a:lstStyle/>
                    <a:p>
                      <a:pPr algn="just">
                        <a:spcAft>
                          <a:spcPts val="0"/>
                        </a:spcAft>
                      </a:pPr>
                      <a:r>
                        <a:rPr lang="zh-CN" sz="1600" kern="10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355453">
                <a:tc>
                  <a:txBody>
                    <a:bodyPr/>
                    <a:lstStyle/>
                    <a:p>
                      <a:pPr algn="just">
                        <a:spcAft>
                          <a:spcPts val="0"/>
                        </a:spcAft>
                      </a:pPr>
                      <a:r>
                        <a:rPr lang="en-GB" sz="1600"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XL1</a:t>
                      </a: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-Blue (</a:t>
                      </a:r>
                      <a:r>
                        <a:rPr lang="en-GB" sz="1600"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pBAD24</a:t>
                      </a: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6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6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just">
                        <a:spcAft>
                          <a:spcPts val="0"/>
                        </a:spcAft>
                      </a:pPr>
                      <a:r>
                        <a:rPr lang="zh-CN" sz="1600" kern="10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355600">
                <a:tc>
                  <a:txBody>
                    <a:bodyPr/>
                    <a:lstStyle/>
                    <a:p>
                      <a:pPr marL="0" algn="l" defTabSz="914400" rtl="0" eaLnBrk="1" latinLnBrk="0" hangingPunct="1">
                        <a:spcAft>
                          <a:spcPts val="0"/>
                        </a:spcAft>
                      </a:pPr>
                      <a:r>
                        <a:rPr lang="en-GB" sz="1600"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XL1</a:t>
                      </a: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-Blue [</a:t>
                      </a:r>
                      <a:r>
                        <a:rPr lang="en-GB" sz="1600"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pBAD24</a:t>
                      </a: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-ere(D)]</a:t>
                      </a:r>
                      <a:endParaRPr lang="zh-CN" altLang="en-US"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algn="ctr" defTabSz="914400" rtl="0" eaLnBrk="1" latinLnBrk="0" hangingPunct="1">
                        <a:spcAft>
                          <a:spcPts val="0"/>
                        </a:spcAft>
                      </a:pP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128</a:t>
                      </a:r>
                      <a:endParaRPr lang="zh-CN" altLang="en-US"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algn="ctr" defTabSz="914400" rtl="0" eaLnBrk="1" latinLnBrk="0" hangingPunct="1">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32</a:t>
                      </a:r>
                      <a:endParaRPr lang="zh-CN" altLang="en-US"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algn="ctr" defTabSz="914400" rtl="0" eaLnBrk="1" latinLnBrk="0" hangingPunct="1">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64</a:t>
                      </a:r>
                      <a:endParaRPr lang="zh-CN" altLang="en-US"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just">
                        <a:spcAft>
                          <a:spcPts val="0"/>
                        </a:spcAft>
                      </a:pPr>
                      <a:r>
                        <a:rPr lang="zh-CN" sz="1600" kern="10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355453">
                <a:tc>
                  <a:txBody>
                    <a:bodyPr/>
                    <a:lstStyle/>
                    <a:p>
                      <a:pPr algn="just">
                        <a:spcAft>
                          <a:spcPts val="0"/>
                        </a:spcAft>
                      </a:pPr>
                      <a:r>
                        <a:rPr lang="en-GB" sz="1600"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ATCC</a:t>
                      </a: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11845</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0.25</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1</a:t>
                      </a:r>
                    </a:p>
                  </a:txBody>
                  <a:tcPr marL="68580" marR="68580" marT="0" marB="0">
                    <a:lnL>
                      <a:noFill/>
                    </a:lnL>
                    <a:lnR>
                      <a:noFill/>
                    </a:lnR>
                    <a:lnT>
                      <a:noFill/>
                    </a:lnT>
                    <a:lnB>
                      <a:noFill/>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a:t>
                      </a:r>
                    </a:p>
                  </a:txBody>
                  <a:tcPr marL="68580" marR="68580" marT="0" marB="0">
                    <a:lnL>
                      <a:noFill/>
                    </a:lnL>
                    <a:lnR>
                      <a:noFill/>
                    </a:lnR>
                    <a:lnT>
                      <a:noFill/>
                    </a:lnT>
                    <a:lnB>
                      <a:noFill/>
                    </a:lnB>
                    <a:solidFill>
                      <a:schemeClr val="bg2">
                        <a:lumMod val="90000"/>
                      </a:schemeClr>
                    </a:solidFill>
                  </a:tcPr>
                </a:tc>
                <a:tc>
                  <a:txBody>
                    <a:bodyPr/>
                    <a:lstStyle/>
                    <a:p>
                      <a:pPr algn="just">
                        <a:spcAft>
                          <a:spcPts val="0"/>
                        </a:spcAft>
                      </a:pPr>
                      <a:r>
                        <a:rPr lang="zh-CN" sz="1600" kern="10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355453">
                <a:tc>
                  <a:txBody>
                    <a:bodyPr/>
                    <a:lstStyle/>
                    <a:p>
                      <a:pPr algn="just">
                        <a:spcAft>
                          <a:spcPts val="0"/>
                        </a:spcAft>
                      </a:pPr>
                      <a:r>
                        <a:rPr lang="en-GB" sz="1600"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ATCC</a:t>
                      </a: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 11845 [</a:t>
                      </a:r>
                      <a:r>
                        <a:rPr lang="en-GB" sz="1600" i="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ere</a:t>
                      </a: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(D)]</a:t>
                      </a: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spcAft>
                          <a:spcPts val="0"/>
                        </a:spcAft>
                      </a:pPr>
                      <a:r>
                        <a:rPr lang="en-GB" sz="16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1</a:t>
                      </a: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spcAft>
                          <a:spcPts val="0"/>
                        </a:spcAft>
                      </a:pPr>
                      <a:r>
                        <a:rPr lang="en-GB" sz="16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a:t>
                      </a:r>
                    </a:p>
                  </a:txBody>
                  <a:tcPr marL="68580" marR="68580" marT="0" marB="0">
                    <a:lnL>
                      <a:noFill/>
                    </a:lnL>
                    <a:lnR>
                      <a:noFill/>
                    </a:lnR>
                    <a:lnT>
                      <a:noFill/>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algn="just">
                        <a:spcAft>
                          <a:spcPts val="0"/>
                        </a:spcAft>
                      </a:pPr>
                      <a:r>
                        <a:rPr lang="zh-CN" sz="1600" kern="100" dirty="0">
                          <a:effectLst/>
                          <a:latin typeface="等线" panose="02010600030101010101" pitchFamily="2" charset="-122"/>
                          <a:ea typeface="等线" panose="02010600030101010101" pitchFamily="2" charset="-122"/>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5" name="文本框 4"/>
          <p:cNvSpPr txBox="1"/>
          <p:nvPr/>
        </p:nvSpPr>
        <p:spPr>
          <a:xfrm>
            <a:off x="877" y="5048587"/>
            <a:ext cx="12191999" cy="261610"/>
          </a:xfrm>
          <a:prstGeom prst="rect">
            <a:avLst/>
          </a:prstGeom>
          <a:solidFill>
            <a:schemeClr val="bg1"/>
          </a:solidFill>
        </p:spPr>
        <p:txBody>
          <a:bodyPr wrap="square" rtlCol="0">
            <a:spAutoFit/>
          </a:bodyPr>
          <a:lstStyle/>
          <a:p>
            <a:pPr algn="ctr">
              <a:spcAft>
                <a:spcPts val="0"/>
              </a:spcAft>
              <a:defRPr/>
            </a:pPr>
            <a:r>
              <a:rPr kumimoji="0" lang="en-US" altLang="zh-CN" sz="1100" kern="100" cap="none" spc="0" normalizeH="0" baseline="0" noProof="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ERY: Erythromycin</a:t>
            </a:r>
            <a:r>
              <a:rPr lang="zh-CN" altLang="en-US" sz="1100" dirty="0">
                <a:solidFill>
                  <a:srgbClr val="C00000"/>
                </a:solidFill>
                <a:latin typeface="Times New Roman" panose="02020603050405020304" pitchFamily="18" charset="0"/>
                <a:cs typeface="Times New Roman" panose="02020603050405020304" pitchFamily="18" charset="0"/>
              </a:rPr>
              <a:t>红霉素</a:t>
            </a:r>
            <a:r>
              <a:rPr kumimoji="0" lang="en-US" altLang="zh-CN" sz="1100" kern="100" cap="none" spc="0" normalizeH="0" baseline="0" noProof="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AZM: Azithromycin</a:t>
            </a:r>
            <a:r>
              <a:rPr lang="zh-CN" altLang="en-US" sz="1100" dirty="0">
                <a:solidFill>
                  <a:srgbClr val="C00000"/>
                </a:solidFill>
                <a:latin typeface="Times New Roman" panose="02020603050405020304" pitchFamily="18" charset="0"/>
                <a:cs typeface="Times New Roman" panose="02020603050405020304" pitchFamily="18" charset="0"/>
              </a:rPr>
              <a:t>阿奇霉素系</a:t>
            </a:r>
            <a:r>
              <a:rPr kumimoji="0" lang="en-US" altLang="zh-CN" sz="1100" kern="100" cap="none" spc="0" normalizeH="0" baseline="0" noProof="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SPI: </a:t>
            </a:r>
            <a:r>
              <a:rPr kumimoji="0" lang="en-US" altLang="zh-CN" sz="1100" kern="100" cap="none" spc="0" normalizeH="0" baseline="0" noProof="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Spiramycin</a:t>
            </a:r>
            <a:r>
              <a:rPr lang="zh-CN" altLang="en-US" sz="1100" dirty="0">
                <a:solidFill>
                  <a:srgbClr val="C00000"/>
                </a:solidFill>
                <a:latin typeface="Times New Roman" panose="02020603050405020304" pitchFamily="18" charset="0"/>
                <a:cs typeface="Times New Roman" panose="02020603050405020304" pitchFamily="18" charset="0"/>
              </a:rPr>
              <a:t>螺旋霉素</a:t>
            </a:r>
            <a:r>
              <a:rPr lang="en-US" altLang="zh-CN" sz="1100" dirty="0">
                <a:solidFill>
                  <a:srgbClr val="C00000"/>
                </a:solidFill>
                <a:latin typeface="Times New Roman" panose="02020603050405020304" pitchFamily="18" charset="0"/>
                <a:cs typeface="Times New Roman" panose="02020603050405020304" pitchFamily="18" charset="0"/>
              </a:rPr>
              <a:t>.</a:t>
            </a:r>
            <a:r>
              <a:rPr kumimoji="0" lang="en-US" altLang="zh-CN" sz="1100" kern="100" cap="none" spc="0" normalizeH="0" baseline="0" noProof="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means not determined.</a:t>
            </a:r>
            <a:endParaRPr kumimoji="0" lang="zh-CN" altLang="zh-CN" sz="1100" kern="100" cap="none" spc="0" normalizeH="0" baseline="0" noProof="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635" y="1354455"/>
            <a:ext cx="12292965" cy="368300"/>
          </a:xfrm>
          <a:prstGeom prst="rect">
            <a:avLst/>
          </a:prstGeom>
        </p:spPr>
        <p:txBody>
          <a:bodyPr wrap="square">
            <a:spAutoFit/>
          </a:bodyPr>
          <a:lstStyle/>
          <a:p>
            <a:pPr algn="ctr"/>
            <a:r>
              <a:rPr lang="en-US" altLang="zh-CN" b="1" i="1" dirty="0">
                <a:solidFill>
                  <a:srgbClr val="C00000"/>
                </a:solidFill>
                <a:latin typeface="微软雅黑" panose="020B0503020204020204" pitchFamily="34" charset="-122"/>
                <a:ea typeface="微软雅黑" panose="020B0503020204020204" pitchFamily="34" charset="-122"/>
              </a:rPr>
              <a:t>ere</a:t>
            </a:r>
            <a:r>
              <a:rPr lang="en-US" altLang="zh-CN" b="1" dirty="0">
                <a:solidFill>
                  <a:srgbClr val="C00000"/>
                </a:solidFill>
                <a:latin typeface="微软雅黑" panose="020B0503020204020204" pitchFamily="34" charset="-122"/>
                <a:ea typeface="微软雅黑" panose="020B0503020204020204" pitchFamily="34" charset="-122"/>
              </a:rPr>
              <a:t>(D)</a:t>
            </a:r>
            <a:r>
              <a:rPr lang="zh-CN" altLang="zh-CN" b="1" dirty="0">
                <a:solidFill>
                  <a:srgbClr val="C00000"/>
                </a:solidFill>
                <a:latin typeface="微软雅黑" panose="020B0503020204020204" pitchFamily="34" charset="-122"/>
                <a:ea typeface="微软雅黑" panose="020B0503020204020204" pitchFamily="34" charset="-122"/>
              </a:rPr>
              <a:t>基因</a:t>
            </a:r>
            <a:r>
              <a:rPr lang="zh-CN" altLang="en-US" b="1" dirty="0">
                <a:solidFill>
                  <a:srgbClr val="C00000"/>
                </a:solidFill>
                <a:latin typeface="微软雅黑" panose="020B0503020204020204" pitchFamily="34" charset="-122"/>
                <a:ea typeface="微软雅黑" panose="020B0503020204020204" pitchFamily="34" charset="-122"/>
              </a:rPr>
              <a:t>自然转化至：转化</a:t>
            </a:r>
            <a:r>
              <a:rPr lang="zh-CN" altLang="zh-CN" b="1" dirty="0">
                <a:solidFill>
                  <a:srgbClr val="C00000"/>
                </a:solidFill>
                <a:latin typeface="微软雅黑" panose="020B0503020204020204" pitchFamily="34" charset="-122"/>
                <a:ea typeface="微软雅黑" panose="020B0503020204020204" pitchFamily="34" charset="-122"/>
              </a:rPr>
              <a:t>表达</a:t>
            </a:r>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转化</a:t>
            </a:r>
            <a:r>
              <a:rPr lang="zh-CN" altLang="zh-CN" b="1" dirty="0">
                <a:solidFill>
                  <a:srgbClr val="C00000"/>
                </a:solidFill>
                <a:latin typeface="微软雅黑" panose="020B0503020204020204" pitchFamily="34" charset="-122"/>
                <a:ea typeface="微软雅黑" panose="020B0503020204020204" pitchFamily="34" charset="-122"/>
              </a:rPr>
              <a:t>菌株表现为红霉素耐药，缺失株则表现为敏感</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a:xfrm>
            <a:off x="9404350" y="6492875"/>
            <a:ext cx="2743200" cy="365125"/>
          </a:xfrm>
        </p:spPr>
        <p:txBody>
          <a:bodyPr/>
          <a:lstStyle/>
          <a:p>
            <a:fld id="{4EF9EDCC-6796-41D4-8762-5DE66AB96056}" type="slidenum">
              <a:rPr lang="zh-CN" altLang="en-US" sz="2400" smtClean="0">
                <a:solidFill>
                  <a:srgbClr val="C00000"/>
                </a:solidFill>
              </a:rPr>
              <a:t>29</a:t>
            </a:fld>
            <a:endParaRPr lang="zh-CN" altLang="en-US" sz="2400">
              <a:solidFill>
                <a:srgbClr val="C00000"/>
              </a:solidFill>
            </a:endParaRPr>
          </a:p>
        </p:txBody>
      </p:sp>
      <p:sp>
        <p:nvSpPr>
          <p:cNvPr id="6" name="文本框 4"/>
          <p:cNvSpPr txBox="1"/>
          <p:nvPr/>
        </p:nvSpPr>
        <p:spPr>
          <a:xfrm>
            <a:off x="4534067" y="4270013"/>
            <a:ext cx="805029" cy="338554"/>
          </a:xfrm>
          <a:prstGeom prst="rect">
            <a:avLst/>
          </a:prstGeom>
          <a:noFill/>
          <a:ln w="9525">
            <a:noFill/>
          </a:ln>
        </p:spPr>
        <p:txBody>
          <a:bodyPr wrap="none">
            <a:spAutoFit/>
          </a:bodyPr>
          <a:lstStyle/>
          <a:p>
            <a:r>
              <a:rPr lang="zh-CN" altLang="en-US" sz="1600" dirty="0">
                <a:solidFill>
                  <a:srgbClr val="660066"/>
                </a:solidFill>
                <a:latin typeface="Lucida Sans Unicode" panose="020B0602030504020204" pitchFamily="34" charset="0"/>
              </a:rPr>
              <a:t>转化株</a:t>
            </a:r>
          </a:p>
        </p:txBody>
      </p:sp>
      <p:pic>
        <p:nvPicPr>
          <p:cNvPr id="7" name="图片 6">
            <a:extLst>
              <a:ext uri="{FF2B5EF4-FFF2-40B4-BE49-F238E27FC236}">
                <a16:creationId xmlns:a16="http://schemas.microsoft.com/office/drawing/2014/main" id="{A3F0A9AC-57F3-4388-1B00-9B60B6045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文本框 7">
            <a:extLst>
              <a:ext uri="{FF2B5EF4-FFF2-40B4-BE49-F238E27FC236}">
                <a16:creationId xmlns:a16="http://schemas.microsoft.com/office/drawing/2014/main" id="{B8479294-3BD3-8816-58E8-74E938D314EB}"/>
              </a:ext>
            </a:extLst>
          </p:cNvPr>
          <p:cNvSpPr txBox="1"/>
          <p:nvPr/>
        </p:nvSpPr>
        <p:spPr>
          <a:xfrm>
            <a:off x="0" y="6540028"/>
            <a:ext cx="4640223" cy="261610"/>
          </a:xfrm>
          <a:prstGeom prst="rect">
            <a:avLst/>
          </a:prstGeom>
          <a:noFill/>
        </p:spPr>
        <p:txBody>
          <a:bodyPr wrap="square">
            <a:spAutoFit/>
          </a:bodyPr>
          <a:lstStyle/>
          <a:p>
            <a:r>
              <a:rPr lang="zh-CN" altLang="en-US" sz="1100" dirty="0">
                <a:solidFill>
                  <a:srgbClr val="FF0000"/>
                </a:solidFill>
                <a:latin typeface="+mn-ea"/>
              </a:rPr>
              <a:t>罗洪艳</a:t>
            </a:r>
            <a:r>
              <a:rPr lang="en-US" altLang="zh-CN" sz="1100" dirty="0">
                <a:solidFill>
                  <a:srgbClr val="FF0000"/>
                </a:solidFill>
                <a:latin typeface="+mn-ea"/>
              </a:rPr>
              <a:t>.</a:t>
            </a:r>
            <a:r>
              <a:rPr lang="zh-CN" altLang="en-US" sz="1100" dirty="0">
                <a:solidFill>
                  <a:srgbClr val="FF0000"/>
                </a:solidFill>
                <a:latin typeface="+mn-ea"/>
              </a:rPr>
              <a:t>鸭疫里默氏菌多耐药基因簇的功能鉴定</a:t>
            </a:r>
            <a:r>
              <a:rPr lang="en-US" altLang="zh-CN" sz="1100" dirty="0">
                <a:solidFill>
                  <a:srgbClr val="FF0000"/>
                </a:solidFill>
                <a:latin typeface="+mn-ea"/>
              </a:rPr>
              <a:t>[D].</a:t>
            </a:r>
            <a:r>
              <a:rPr lang="zh-CN" altLang="en-US" sz="1100" dirty="0">
                <a:solidFill>
                  <a:srgbClr val="FF0000"/>
                </a:solidFill>
                <a:latin typeface="+mn-ea"/>
              </a:rPr>
              <a:t>四川农业大学</a:t>
            </a:r>
            <a:r>
              <a:rPr lang="en-US" altLang="zh-CN" sz="1100" dirty="0">
                <a:solidFill>
                  <a:srgbClr val="FF0000"/>
                </a:solidFill>
                <a:latin typeface="+mn-ea"/>
              </a:rPr>
              <a:t>,2018</a:t>
            </a:r>
            <a:endParaRPr lang="zh-CN" altLang="en-US" sz="1100" dirty="0">
              <a:solidFill>
                <a:srgbClr val="FF0000"/>
              </a:solidFill>
              <a:latin typeface="+mn-ea"/>
            </a:endParaRPr>
          </a:p>
        </p:txBody>
      </p:sp>
      <p:sp>
        <p:nvSpPr>
          <p:cNvPr id="24" name="矩形 23"/>
          <p:cNvSpPr/>
          <p:nvPr/>
        </p:nvSpPr>
        <p:spPr bwMode="auto">
          <a:xfrm>
            <a:off x="6722493" y="2410377"/>
            <a:ext cx="472058" cy="24433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485711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a:xfrm>
            <a:off x="497170" y="532691"/>
            <a:ext cx="10972800" cy="1143000"/>
          </a:xfrm>
        </p:spPr>
        <p:txBody>
          <a:bodyPr/>
          <a:lstStyle/>
          <a:p>
            <a:r>
              <a:rPr kumimoji="1" lang="zh-CN" altLang="en-US" sz="2400" dirty="0">
                <a:solidFill>
                  <a:srgbClr val="C00000"/>
                </a:solidFill>
                <a:latin typeface="微软雅黑" panose="020B0503020204020204" pitchFamily="34" charset="-122"/>
                <a:ea typeface="微软雅黑" panose="020B0503020204020204" pitchFamily="34" charset="-122"/>
              </a:rPr>
              <a:t>中国水禽源细菌及其耐药的流行概况</a:t>
            </a:r>
          </a:p>
        </p:txBody>
      </p:sp>
      <p:sp>
        <p:nvSpPr>
          <p:cNvPr id="2" name="矩形 1"/>
          <p:cNvSpPr/>
          <p:nvPr/>
        </p:nvSpPr>
        <p:spPr>
          <a:xfrm>
            <a:off x="-1" y="6027688"/>
            <a:ext cx="12192001" cy="584775"/>
          </a:xfrm>
          <a:prstGeom prst="rect">
            <a:avLst/>
          </a:prstGeom>
        </p:spPr>
        <p:txBody>
          <a:bodyPr wrap="square">
            <a:spAutoFit/>
          </a:bodyPr>
          <a:lstStyle/>
          <a:p>
            <a:pPr algn="ctr"/>
            <a:r>
              <a:rPr lang="en-US" altLang="zh-CN" sz="1600" dirty="0">
                <a:solidFill>
                  <a:srgbClr val="C00000"/>
                </a:solidFill>
                <a:latin typeface="微软雅黑" pitchFamily="34" charset="-122"/>
                <a:ea typeface="微软雅黑" pitchFamily="34" charset="-122"/>
              </a:rPr>
              <a:t>11</a:t>
            </a:r>
            <a:r>
              <a:rPr lang="zh-CN" altLang="zh-CN" sz="1600" dirty="0">
                <a:solidFill>
                  <a:srgbClr val="C00000"/>
                </a:solidFill>
                <a:latin typeface="微软雅黑" pitchFamily="34" charset="-122"/>
                <a:ea typeface="微软雅黑" pitchFamily="34" charset="-122"/>
              </a:rPr>
              <a:t>种水禽源细菌</a:t>
            </a:r>
            <a:r>
              <a:rPr lang="zh-CN" altLang="en-US" sz="1600" dirty="0">
                <a:solidFill>
                  <a:srgbClr val="C00000"/>
                </a:solidFill>
                <a:latin typeface="微软雅黑" pitchFamily="34" charset="-122"/>
                <a:ea typeface="微软雅黑" pitchFamily="34" charset="-122"/>
              </a:rPr>
              <a:t>：</a:t>
            </a:r>
            <a:r>
              <a:rPr lang="zh-CN" altLang="zh-CN" sz="1600" dirty="0">
                <a:solidFill>
                  <a:srgbClr val="C00000"/>
                </a:solidFill>
                <a:latin typeface="微软雅黑" pitchFamily="34" charset="-122"/>
                <a:ea typeface="微软雅黑" pitchFamily="34" charset="-122"/>
              </a:rPr>
              <a:t>其中鸭疫里默氏菌</a:t>
            </a:r>
            <a:r>
              <a:rPr lang="zh-CN" altLang="en-US" sz="1600" dirty="0">
                <a:solidFill>
                  <a:srgbClr val="C00000"/>
                </a:solidFill>
                <a:latin typeface="微软雅黑" pitchFamily="34" charset="-122"/>
                <a:ea typeface="微软雅黑" pitchFamily="34" charset="-122"/>
              </a:rPr>
              <a:t>和</a:t>
            </a:r>
            <a:r>
              <a:rPr lang="zh-CN" altLang="zh-CN" sz="1600" dirty="0">
                <a:solidFill>
                  <a:srgbClr val="C00000"/>
                </a:solidFill>
                <a:latin typeface="微软雅黑" pitchFamily="34" charset="-122"/>
                <a:ea typeface="微软雅黑" pitchFamily="34" charset="-122"/>
              </a:rPr>
              <a:t>大肠杆菌的暴发</a:t>
            </a:r>
            <a:r>
              <a:rPr lang="zh-CN" altLang="en-US" sz="1600" dirty="0">
                <a:solidFill>
                  <a:srgbClr val="C00000"/>
                </a:solidFill>
                <a:latin typeface="微软雅黑" pitchFamily="34" charset="-122"/>
                <a:ea typeface="微软雅黑" pitchFamily="34" charset="-122"/>
              </a:rPr>
              <a:t>频率最高</a:t>
            </a:r>
            <a:endParaRPr lang="en-US" altLang="zh-CN" sz="1600" dirty="0">
              <a:solidFill>
                <a:srgbClr val="C00000"/>
              </a:solidFill>
              <a:latin typeface="微软雅黑" pitchFamily="34" charset="-122"/>
              <a:ea typeface="微软雅黑" pitchFamily="34" charset="-122"/>
            </a:endParaRPr>
          </a:p>
          <a:p>
            <a:pPr algn="ctr"/>
            <a:r>
              <a:rPr kumimoji="1" lang="en-US" altLang="zh-CN" sz="1600" dirty="0">
                <a:ea typeface="黑体" pitchFamily="49" charset="-122"/>
              </a:rPr>
              <a:t> </a:t>
            </a:r>
            <a:endParaRPr lang="zh-CN" altLang="en-US" sz="1600" dirty="0">
              <a:solidFill>
                <a:srgbClr val="C00000"/>
              </a:solidFill>
              <a:latin typeface="微软雅黑" pitchFamily="34" charset="-122"/>
              <a:ea typeface="微软雅黑"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3</a:t>
            </a:fld>
            <a:endParaRPr lang="zh-CN" altLang="en-US" sz="2400" dirty="0">
              <a:solidFill>
                <a:srgbClr val="FF0000"/>
              </a:solidFill>
            </a:endParaRPr>
          </a:p>
        </p:txBody>
      </p:sp>
      <p:grpSp>
        <p:nvGrpSpPr>
          <p:cNvPr id="7" name="组合 6">
            <a:extLst>
              <a:ext uri="{FF2B5EF4-FFF2-40B4-BE49-F238E27FC236}">
                <a16:creationId xmlns:a16="http://schemas.microsoft.com/office/drawing/2014/main" id="{81311CD2-A8A1-BB1F-1E76-626B5ECC8FB8}"/>
              </a:ext>
            </a:extLst>
          </p:cNvPr>
          <p:cNvGrpSpPr/>
          <p:nvPr/>
        </p:nvGrpSpPr>
        <p:grpSpPr>
          <a:xfrm>
            <a:off x="499533" y="1375107"/>
            <a:ext cx="11148730" cy="4603750"/>
            <a:chOff x="410385" y="1557338"/>
            <a:chExt cx="11148730" cy="4603750"/>
          </a:xfrm>
        </p:grpSpPr>
        <p:pic>
          <p:nvPicPr>
            <p:cNvPr id="101378" name="图片 1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82" y="1557338"/>
              <a:ext cx="1092623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D7288B84-D1F3-ECD2-E8C8-79F9854C1FDA}"/>
                </a:ext>
              </a:extLst>
            </p:cNvPr>
            <p:cNvSpPr txBox="1"/>
            <p:nvPr/>
          </p:nvSpPr>
          <p:spPr>
            <a:xfrm>
              <a:off x="410385" y="2062983"/>
              <a:ext cx="3229629" cy="369332"/>
            </a:xfrm>
            <a:prstGeom prst="rect">
              <a:avLst/>
            </a:prstGeom>
            <a:solidFill>
              <a:schemeClr val="bg1"/>
            </a:solidFill>
          </p:spPr>
          <p:txBody>
            <a:bodyPr wrap="square" rtlCol="0">
              <a:spAutoFit/>
            </a:bodyPr>
            <a:lstStyle/>
            <a:p>
              <a:endParaRPr lang="zh-CN" altLang="en-US" dirty="0">
                <a:solidFill>
                  <a:schemeClr val="bg1">
                    <a:lumMod val="95000"/>
                  </a:schemeClr>
                </a:solidFill>
              </a:endParaRPr>
            </a:p>
          </p:txBody>
        </p:sp>
        <p:sp>
          <p:nvSpPr>
            <p:cNvPr id="4" name="文本框 3">
              <a:extLst>
                <a:ext uri="{FF2B5EF4-FFF2-40B4-BE49-F238E27FC236}">
                  <a16:creationId xmlns:a16="http://schemas.microsoft.com/office/drawing/2014/main" id="{E3B2F234-E610-AF0A-8119-D629B0BCA4F9}"/>
                </a:ext>
              </a:extLst>
            </p:cNvPr>
            <p:cNvSpPr txBox="1"/>
            <p:nvPr/>
          </p:nvSpPr>
          <p:spPr>
            <a:xfrm>
              <a:off x="937925" y="1878317"/>
              <a:ext cx="2381122" cy="369332"/>
            </a:xfrm>
            <a:prstGeom prst="rect">
              <a:avLst/>
            </a:prstGeom>
            <a:solidFill>
              <a:schemeClr val="bg1"/>
            </a:solidFill>
          </p:spPr>
          <p:txBody>
            <a:bodyPr wrap="square" rtlCol="0">
              <a:spAutoFit/>
            </a:bodyPr>
            <a:lstStyle/>
            <a:p>
              <a:endParaRPr lang="zh-CN" altLang="en-US" dirty="0">
                <a:solidFill>
                  <a:schemeClr val="bg1">
                    <a:lumMod val="95000"/>
                  </a:schemeClr>
                </a:solidFill>
              </a:endParaRPr>
            </a:p>
          </p:txBody>
        </p:sp>
      </p:grpSp>
      <p:sp>
        <p:nvSpPr>
          <p:cNvPr id="8" name="矩形 7"/>
          <p:cNvSpPr/>
          <p:nvPr/>
        </p:nvSpPr>
        <p:spPr>
          <a:xfrm>
            <a:off x="1" y="6292334"/>
            <a:ext cx="12192000" cy="369332"/>
          </a:xfrm>
          <a:prstGeom prst="rect">
            <a:avLst/>
          </a:prstGeom>
        </p:spPr>
        <p:txBody>
          <a:bodyPr wrap="square">
            <a:spAutoFit/>
          </a:bodyPr>
          <a:lstStyle/>
          <a:p>
            <a:pPr algn="ctr"/>
            <a:r>
              <a:rPr kumimoji="1" lang="zh-CN" altLang="en-US" b="1" dirty="0">
                <a:solidFill>
                  <a:srgbClr val="002060"/>
                </a:solidFill>
                <a:latin typeface="微软雅黑" panose="020B0503020204020204" pitchFamily="34" charset="-122"/>
                <a:ea typeface="微软雅黑" panose="020B0503020204020204" pitchFamily="34" charset="-122"/>
              </a:rPr>
              <a:t>呈现高比例、多重耐药情况</a:t>
            </a:r>
            <a:endParaRPr lang="zh-CN" altLang="en-US" b="1" dirty="0">
              <a:solidFill>
                <a:srgbClr val="00206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AE0573CB-9E54-F8A8-09FB-BB007F4DB0EE}"/>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Tree>
    <p:extLst>
      <p:ext uri="{BB962C8B-B14F-4D97-AF65-F5344CB8AC3E}">
        <p14:creationId xmlns:p14="http://schemas.microsoft.com/office/powerpoint/2010/main" val="2765914231"/>
      </p:ext>
    </p:extLst>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文本框 1"/>
          <p:cNvSpPr txBox="1"/>
          <p:nvPr/>
        </p:nvSpPr>
        <p:spPr>
          <a:xfrm>
            <a:off x="-85725" y="741661"/>
            <a:ext cx="12192000" cy="461665"/>
          </a:xfrm>
          <a:prstGeom prst="rect">
            <a:avLst/>
          </a:prstGeom>
          <a:noFill/>
          <a:ln w="9525">
            <a:noFill/>
          </a:ln>
        </p:spPr>
        <p:txBody>
          <a:bodyPr wrap="square">
            <a:spAutoFit/>
          </a:bodyPr>
          <a:lstStyle/>
          <a:p>
            <a:pPr algn="ctr"/>
            <a:r>
              <a:rPr lang="en-US" altLang="zh-CN" b="1" dirty="0">
                <a:latin typeface="Times New Roman" panose="02020603050405020304" pitchFamily="18" charset="0"/>
                <a:cs typeface="Times New Roman" panose="02020603050405020304" pitchFamily="18" charset="0"/>
              </a:rPr>
              <a:t>RA   Ere(D)</a:t>
            </a:r>
            <a:r>
              <a:rPr lang="zh-CN" altLang="en-US" b="1" dirty="0">
                <a:latin typeface="Times New Roman" panose="02020603050405020304" pitchFamily="18" charset="0"/>
                <a:cs typeface="Times New Roman" panose="02020603050405020304" pitchFamily="18" charset="0"/>
              </a:rPr>
              <a:t>蛋白表达及纯化</a:t>
            </a:r>
            <a:endParaRPr lang="zh-CN" altLang="en-US" sz="2800" dirty="0">
              <a:latin typeface="Lucida Sans Unicode" panose="020B0602030504020204" pitchFamily="34" charset="0"/>
            </a:endParaRPr>
          </a:p>
        </p:txBody>
      </p:sp>
      <p:cxnSp>
        <p:nvCxnSpPr>
          <p:cNvPr id="6" name="直接连接符 5"/>
          <p:cNvCxnSpPr/>
          <p:nvPr/>
        </p:nvCxnSpPr>
        <p:spPr>
          <a:xfrm>
            <a:off x="3071812" y="1287463"/>
            <a:ext cx="6551613"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1444" name="组合 3"/>
          <p:cNvGrpSpPr/>
          <p:nvPr/>
        </p:nvGrpSpPr>
        <p:grpSpPr>
          <a:xfrm>
            <a:off x="3098165" y="1616117"/>
            <a:ext cx="6610350" cy="3748086"/>
            <a:chOff x="1618960" y="1851547"/>
            <a:chExt cx="7259986" cy="4745195"/>
          </a:xfrm>
        </p:grpSpPr>
        <p:sp>
          <p:nvSpPr>
            <p:cNvPr id="12" name="文本框 11"/>
            <p:cNvSpPr txBox="1"/>
            <p:nvPr/>
          </p:nvSpPr>
          <p:spPr>
            <a:xfrm>
              <a:off x="5943707" y="2635798"/>
              <a:ext cx="2935239" cy="3661532"/>
            </a:xfrm>
            <a:prstGeom prst="rect">
              <a:avLst/>
            </a:prstGeom>
            <a:noFill/>
          </p:spPr>
          <p:txBody>
            <a:bodyPr wrap="none">
              <a:spAutoFit/>
            </a:bodyPr>
            <a:lstStyle/>
            <a:p>
              <a:pPr marL="457200" marR="0" indent="-457200" defTabSz="914400" eaLnBrk="1" hangingPunct="1">
                <a:lnSpc>
                  <a:spcPct val="200000"/>
                </a:lnSpc>
                <a:buClrTx/>
                <a:buSzTx/>
                <a:buFontTx/>
                <a:buAutoNum type="arabicPeriod"/>
                <a:defRPr/>
              </a:pPr>
              <a:r>
                <a:rPr kumimoji="0" lang="en-US" altLang="zh-CN" sz="2000" b="1" kern="1200" cap="none" spc="0" normalizeH="0" baseline="0" noProof="0" dirty="0">
                  <a:latin typeface="Times New Roman" panose="02020603050405020304" pitchFamily="18" charset="0"/>
                  <a:ea typeface="PMingLiU" pitchFamily="18" charset="-120"/>
                  <a:cs typeface="Times New Roman" panose="02020603050405020304" pitchFamily="18" charset="0"/>
                </a:rPr>
                <a:t>Control</a:t>
              </a:r>
            </a:p>
            <a:p>
              <a:pPr marL="457200" marR="0" indent="-457200" defTabSz="914400" eaLnBrk="1" hangingPunct="1">
                <a:lnSpc>
                  <a:spcPct val="200000"/>
                </a:lnSpc>
                <a:buClrTx/>
                <a:buSzTx/>
                <a:buFontTx/>
                <a:buAutoNum type="arabicPeriod"/>
                <a:defRPr/>
              </a:pPr>
              <a:r>
                <a:rPr kumimoji="0" lang="en-US" altLang="zh-CN" sz="2000" b="1" kern="1200" cap="none" spc="0" normalizeH="0" baseline="0" noProof="0" dirty="0">
                  <a:latin typeface="Times New Roman" panose="02020603050405020304" pitchFamily="18" charset="0"/>
                  <a:ea typeface="PMingLiU" pitchFamily="18" charset="-120"/>
                  <a:cs typeface="Times New Roman" panose="02020603050405020304" pitchFamily="18" charset="0"/>
                </a:rPr>
                <a:t>Cleared supernatant</a:t>
              </a:r>
            </a:p>
            <a:p>
              <a:pPr marL="457200" marR="0" indent="-457200" defTabSz="914400" eaLnBrk="1" hangingPunct="1">
                <a:lnSpc>
                  <a:spcPct val="200000"/>
                </a:lnSpc>
                <a:buClrTx/>
                <a:buSzTx/>
                <a:buFontTx/>
                <a:buAutoNum type="arabicPeriod"/>
                <a:defRPr/>
              </a:pPr>
              <a:r>
                <a:rPr kumimoji="0" lang="en-US" altLang="zh-CN" sz="2000" b="1" kern="1200" cap="none" spc="0" normalizeH="0" baseline="0" noProof="0" dirty="0">
                  <a:latin typeface="Times New Roman" panose="02020603050405020304" pitchFamily="18" charset="0"/>
                  <a:ea typeface="PMingLiU" pitchFamily="18" charset="-120"/>
                  <a:cs typeface="Times New Roman" panose="02020603050405020304" pitchFamily="18" charset="0"/>
                </a:rPr>
                <a:t>50mM imidazole</a:t>
              </a:r>
            </a:p>
            <a:p>
              <a:pPr marL="457200" marR="0" indent="-457200" defTabSz="914400" eaLnBrk="1" hangingPunct="1">
                <a:lnSpc>
                  <a:spcPct val="200000"/>
                </a:lnSpc>
                <a:buClrTx/>
                <a:buSzTx/>
                <a:buFontTx/>
                <a:buAutoNum type="arabicPeriod"/>
                <a:defRPr/>
              </a:pPr>
              <a:r>
                <a:rPr kumimoji="0" lang="en-US" altLang="zh-CN" sz="2000" b="1" kern="1200" cap="none" spc="0" normalizeH="0" baseline="0" noProof="0" dirty="0" err="1">
                  <a:latin typeface="Times New Roman" panose="02020603050405020304" pitchFamily="18" charset="0"/>
                  <a:ea typeface="PMingLiU" pitchFamily="18" charset="-120"/>
                  <a:cs typeface="Times New Roman" panose="02020603050405020304" pitchFamily="18" charset="0"/>
                </a:rPr>
                <a:t>100mM</a:t>
              </a:r>
              <a:r>
                <a:rPr kumimoji="0" lang="en-US" altLang="zh-CN" sz="2000" b="1" kern="1200" cap="none" spc="0" normalizeH="0" baseline="0" noProof="0" dirty="0">
                  <a:latin typeface="Times New Roman" panose="02020603050405020304" pitchFamily="18" charset="0"/>
                  <a:ea typeface="PMingLiU" pitchFamily="18" charset="-120"/>
                  <a:cs typeface="Times New Roman" panose="02020603050405020304" pitchFamily="18" charset="0"/>
                </a:rPr>
                <a:t> imidazole</a:t>
              </a:r>
            </a:p>
            <a:p>
              <a:pPr marL="457200" marR="0" indent="-457200" defTabSz="914400" eaLnBrk="1" hangingPunct="1">
                <a:lnSpc>
                  <a:spcPct val="200000"/>
                </a:lnSpc>
                <a:buClrTx/>
                <a:buSzTx/>
                <a:buFontTx/>
                <a:buAutoNum type="arabicPeriod"/>
                <a:defRPr/>
              </a:pPr>
              <a:r>
                <a:rPr kumimoji="0" lang="en-US" altLang="zh-CN" b="1" kern="1200" cap="none" spc="0" normalizeH="0" baseline="0" noProof="0" dirty="0">
                  <a:solidFill>
                    <a:srgbClr val="FF0000"/>
                  </a:solidFill>
                  <a:latin typeface="Times New Roman" panose="02020603050405020304" pitchFamily="18" charset="0"/>
                  <a:ea typeface="PMingLiU" pitchFamily="18" charset="-120"/>
                  <a:cs typeface="Times New Roman" panose="02020603050405020304" pitchFamily="18" charset="0"/>
                </a:rPr>
                <a:t>47.3 </a:t>
              </a:r>
              <a:r>
                <a:rPr kumimoji="0" lang="en-US" altLang="zh-CN" b="1" kern="1200" cap="none" spc="0" normalizeH="0" baseline="0" noProof="0" dirty="0" err="1">
                  <a:solidFill>
                    <a:srgbClr val="FF0000"/>
                  </a:solidFill>
                  <a:latin typeface="Times New Roman" panose="02020603050405020304" pitchFamily="18" charset="0"/>
                  <a:ea typeface="PMingLiU" pitchFamily="18" charset="-120"/>
                  <a:cs typeface="Times New Roman" panose="02020603050405020304" pitchFamily="18" charset="0"/>
                </a:rPr>
                <a:t>kDa</a:t>
              </a:r>
              <a:r>
                <a:rPr kumimoji="0" lang="en-US" altLang="zh-CN" b="1" kern="1200" cap="none" spc="0" normalizeH="0" baseline="0" noProof="0" dirty="0">
                  <a:solidFill>
                    <a:srgbClr val="FF0000"/>
                  </a:solidFill>
                  <a:latin typeface="Times New Roman" panose="02020603050405020304" pitchFamily="18" charset="0"/>
                  <a:ea typeface="PMingLiU" pitchFamily="18" charset="-120"/>
                  <a:cs typeface="Times New Roman" panose="02020603050405020304" pitchFamily="18" charset="0"/>
                </a:rPr>
                <a:t> (408-aa)</a:t>
              </a:r>
              <a:endParaRPr kumimoji="0" lang="zh-CN" altLang="en-US" kern="1200" cap="none" spc="0" normalizeH="0" baseline="0" noProof="0" dirty="0">
                <a:solidFill>
                  <a:srgbClr val="FF0000"/>
                </a:solidFill>
                <a:latin typeface="Times New Roman" panose="02020603050405020304" pitchFamily="18" charset="0"/>
                <a:ea typeface="PMingLiU" pitchFamily="18" charset="-120"/>
                <a:cs typeface="Times New Roman" panose="02020603050405020304" pitchFamily="18" charset="0"/>
              </a:endParaRPr>
            </a:p>
            <a:p>
              <a:pPr marR="0" defTabSz="914400" eaLnBrk="1" hangingPunct="1">
                <a:buClrTx/>
                <a:buSzTx/>
                <a:buFont typeface="Arial" panose="020B0604020202020204" pitchFamily="34" charset="0"/>
                <a:defRPr/>
              </a:pPr>
              <a:endParaRPr kumimoji="0" lang="en-US" altLang="zh-CN" kern="1200" cap="none" spc="0" normalizeH="0" baseline="0" noProof="0" dirty="0">
                <a:latin typeface="Lucida Sans Unicode" panose="020B0602030504020204" pitchFamily="34" charset="0"/>
                <a:ea typeface="PMingLiU" pitchFamily="18" charset="-120"/>
                <a:cs typeface="+mn-cs"/>
              </a:endParaRPr>
            </a:p>
          </p:txBody>
        </p:sp>
        <p:pic>
          <p:nvPicPr>
            <p:cNvPr id="61447" name="图片 2"/>
            <p:cNvPicPr>
              <a:picLocks noChangeAspect="1"/>
            </p:cNvPicPr>
            <p:nvPr/>
          </p:nvPicPr>
          <p:blipFill>
            <a:blip r:embed="rId2"/>
            <a:stretch>
              <a:fillRect/>
            </a:stretch>
          </p:blipFill>
          <p:spPr>
            <a:xfrm>
              <a:off x="1618960" y="1851547"/>
              <a:ext cx="4033160" cy="4745195"/>
            </a:xfrm>
            <a:prstGeom prst="rect">
              <a:avLst/>
            </a:prstGeom>
            <a:noFill/>
            <a:ln w="9525">
              <a:noFill/>
            </a:ln>
          </p:spPr>
        </p:pic>
      </p:grpSp>
      <p:sp>
        <p:nvSpPr>
          <p:cNvPr id="2" name="文本框 1"/>
          <p:cNvSpPr txBox="1"/>
          <p:nvPr/>
        </p:nvSpPr>
        <p:spPr>
          <a:xfrm>
            <a:off x="0" y="5803900"/>
            <a:ext cx="12192000" cy="338554"/>
          </a:xfrm>
          <a:prstGeom prst="rect">
            <a:avLst/>
          </a:prstGeom>
          <a:noFill/>
        </p:spPr>
        <p:txBody>
          <a:bodyPr wrap="square">
            <a:spAutoFit/>
          </a:bodyPr>
          <a:lstStyle/>
          <a:p>
            <a:pPr marR="0" algn="ctr" defTabSz="914400">
              <a:buClrTx/>
              <a:buSzTx/>
              <a:buFontTx/>
              <a:defRPr/>
            </a:pPr>
            <a:r>
              <a:rPr kumimoji="0" lang="zh-CN" altLang="en-US" sz="1600" b="1" kern="1200" cap="none" spc="0" normalizeH="0" baseline="0" noProof="0" dirty="0">
                <a:solidFill>
                  <a:srgbClr val="002060"/>
                </a:solidFill>
                <a:latin typeface="Times New Roman" panose="02020603050405020304" pitchFamily="18" charset="0"/>
                <a:ea typeface="+mn-ea"/>
                <a:cs typeface="Times New Roman" panose="02020603050405020304" pitchFamily="18" charset="0"/>
              </a:rPr>
              <a:t>表达菌：</a:t>
            </a:r>
            <a:r>
              <a:rPr kumimoji="0" lang="en-US" altLang="zh-CN" sz="1600" b="1" i="1" kern="1200" cap="none" spc="0" normalizeH="0" baseline="0" noProof="0" dirty="0">
                <a:solidFill>
                  <a:srgbClr val="002060"/>
                </a:solidFill>
                <a:latin typeface="Times New Roman" panose="02020603050405020304" pitchFamily="18" charset="0"/>
                <a:ea typeface="+mn-ea"/>
                <a:cs typeface="Times New Roman" panose="02020603050405020304" pitchFamily="18" charset="0"/>
              </a:rPr>
              <a:t>E. coli </a:t>
            </a:r>
            <a:r>
              <a:rPr kumimoji="0" lang="en-US" altLang="zh-CN" sz="1600" b="1" kern="1200" cap="none" spc="0" normalizeH="0" baseline="0" noProof="0" dirty="0" err="1">
                <a:solidFill>
                  <a:srgbClr val="002060"/>
                </a:solidFill>
                <a:latin typeface="Times New Roman" panose="02020603050405020304" pitchFamily="18" charset="0"/>
                <a:ea typeface="+mn-ea"/>
                <a:cs typeface="Times New Roman" panose="02020603050405020304" pitchFamily="18" charset="0"/>
              </a:rPr>
              <a:t>XL1</a:t>
            </a:r>
            <a:r>
              <a:rPr kumimoji="0" lang="en-US" altLang="zh-CN" sz="1600" b="1" kern="1200" cap="none" spc="0" normalizeH="0" baseline="0" noProof="0" dirty="0">
                <a:solidFill>
                  <a:srgbClr val="002060"/>
                </a:solidFill>
                <a:latin typeface="Times New Roman" panose="02020603050405020304" pitchFamily="18" charset="0"/>
                <a:ea typeface="+mn-ea"/>
                <a:cs typeface="Times New Roman" panose="02020603050405020304" pitchFamily="18" charset="0"/>
              </a:rPr>
              <a:t>-Blue</a:t>
            </a:r>
            <a:r>
              <a:rPr kumimoji="0" lang="zh-CN" altLang="en-US" sz="1600" b="1" kern="1200" cap="none" spc="0" normalizeH="0" baseline="0" noProof="0" dirty="0">
                <a:solidFill>
                  <a:srgbClr val="002060"/>
                </a:solidFill>
                <a:latin typeface="Times New Roman" panose="02020603050405020304" pitchFamily="18" charset="0"/>
                <a:ea typeface="+mn-ea"/>
                <a:cs typeface="Times New Roman" panose="02020603050405020304" pitchFamily="18" charset="0"/>
              </a:rPr>
              <a:t>；表达质粒：</a:t>
            </a:r>
            <a:r>
              <a:rPr kumimoji="0" lang="en-US" altLang="zh-CN" sz="1600" b="1" kern="1200" cap="none" spc="0" normalizeH="0" baseline="0" noProof="0" dirty="0" err="1">
                <a:solidFill>
                  <a:srgbClr val="002060"/>
                </a:solidFill>
                <a:latin typeface="Times New Roman" panose="02020603050405020304" pitchFamily="18" charset="0"/>
                <a:ea typeface="+mn-ea"/>
                <a:cs typeface="Times New Roman" panose="02020603050405020304" pitchFamily="18" charset="0"/>
              </a:rPr>
              <a:t>pBAD24</a:t>
            </a:r>
            <a:endParaRPr kumimoji="0" lang="zh-CN" altLang="en-US" sz="1600" b="1" kern="1200" cap="none" spc="0" normalizeH="0" baseline="0" noProof="0" dirty="0">
              <a:solidFill>
                <a:srgbClr val="002060"/>
              </a:solidFill>
              <a:latin typeface="Times New Roman" panose="02020603050405020304" pitchFamily="18" charset="0"/>
              <a:ea typeface="+mn-ea"/>
              <a:cs typeface="Times New Roman" panose="02020603050405020304" pitchFamily="18" charset="0"/>
            </a:endParaRPr>
          </a:p>
        </p:txBody>
      </p:sp>
      <p:sp>
        <p:nvSpPr>
          <p:cNvPr id="3" name="灯片编号占位符 2"/>
          <p:cNvSpPr>
            <a:spLocks noGrp="1"/>
          </p:cNvSpPr>
          <p:nvPr>
            <p:ph type="sldNum" sz="quarter" idx="12"/>
          </p:nvPr>
        </p:nvSpPr>
        <p:spPr>
          <a:xfrm>
            <a:off x="9292771" y="6399588"/>
            <a:ext cx="2743200" cy="365125"/>
          </a:xfrm>
        </p:spPr>
        <p:txBody>
          <a:bodyPr/>
          <a:lstStyle/>
          <a:p>
            <a:fld id="{4EF9EDCC-6796-41D4-8762-5DE66AB96056}" type="slidenum">
              <a:rPr lang="zh-CN" altLang="en-US" sz="2000" smtClean="0">
                <a:solidFill>
                  <a:srgbClr val="C00000"/>
                </a:solidFill>
              </a:rPr>
              <a:t>30</a:t>
            </a:fld>
            <a:endParaRPr lang="zh-CN" altLang="en-US" sz="2000">
              <a:solidFill>
                <a:srgbClr val="C00000"/>
              </a:solidFill>
            </a:endParaRPr>
          </a:p>
        </p:txBody>
      </p:sp>
      <p:pic>
        <p:nvPicPr>
          <p:cNvPr id="4" name="图片 3">
            <a:extLst>
              <a:ext uri="{FF2B5EF4-FFF2-40B4-BE49-F238E27FC236}">
                <a16:creationId xmlns:a16="http://schemas.microsoft.com/office/drawing/2014/main" id="{30C8FBC3-661B-77F8-06D8-1209FBBD6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Tree>
    <p:extLst>
      <p:ext uri="{BB962C8B-B14F-4D97-AF65-F5344CB8AC3E}">
        <p14:creationId xmlns:p14="http://schemas.microsoft.com/office/powerpoint/2010/main" val="224877284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文本框 1"/>
          <p:cNvSpPr txBox="1"/>
          <p:nvPr/>
        </p:nvSpPr>
        <p:spPr>
          <a:xfrm>
            <a:off x="232229" y="3610253"/>
            <a:ext cx="1158419" cy="646331"/>
          </a:xfrm>
          <a:prstGeom prst="rect">
            <a:avLst/>
          </a:prstGeom>
          <a:noFill/>
          <a:ln w="9525">
            <a:noFill/>
          </a:ln>
        </p:spPr>
        <p:txBody>
          <a:bodyPr wrap="square">
            <a:spAutoFit/>
          </a:bodyPr>
          <a:lstStyle/>
          <a:p>
            <a:pPr algn="ctr"/>
            <a:r>
              <a:rPr lang="en-US" altLang="zh-CN" sz="1800" b="1" dirty="0">
                <a:latin typeface="Times New Roman" panose="02020603050405020304" pitchFamily="18" charset="0"/>
                <a:cs typeface="Times New Roman" panose="02020603050405020304" pitchFamily="18" charset="0"/>
              </a:rPr>
              <a:t> Ere(D)</a:t>
            </a:r>
            <a:r>
              <a:rPr lang="zh-CN" altLang="en-US" sz="1800" b="1" dirty="0">
                <a:latin typeface="Times New Roman" panose="02020603050405020304" pitchFamily="18" charset="0"/>
                <a:cs typeface="Times New Roman" panose="02020603050405020304" pitchFamily="18" charset="0"/>
              </a:rPr>
              <a:t>酶活测定</a:t>
            </a:r>
            <a:endParaRPr lang="zh-CN" altLang="en-US" sz="2000" dirty="0">
              <a:latin typeface="Lucida Sans Unicode" panose="020B0602030504020204" pitchFamily="34" charset="0"/>
            </a:endParaRPr>
          </a:p>
        </p:txBody>
      </p:sp>
      <p:cxnSp>
        <p:nvCxnSpPr>
          <p:cNvPr id="6" name="直接连接符 5"/>
          <p:cNvCxnSpPr/>
          <p:nvPr/>
        </p:nvCxnSpPr>
        <p:spPr>
          <a:xfrm>
            <a:off x="2518410" y="1361970"/>
            <a:ext cx="7777101"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sp>
        <p:nvSpPr>
          <p:cNvPr id="62468" name="文本框 6"/>
          <p:cNvSpPr txBox="1"/>
          <p:nvPr/>
        </p:nvSpPr>
        <p:spPr>
          <a:xfrm>
            <a:off x="1992313" y="2822575"/>
            <a:ext cx="2631440" cy="460375"/>
          </a:xfrm>
          <a:prstGeom prst="rect">
            <a:avLst/>
          </a:prstGeom>
          <a:noFill/>
          <a:ln w="9525">
            <a:noFill/>
          </a:ln>
        </p:spPr>
        <p:txBody>
          <a:bodyPr wrap="none">
            <a:spAutoFit/>
          </a:bodyPr>
          <a:lstStyle/>
          <a:p>
            <a:r>
              <a:rPr lang="zh-CN" altLang="en-US" b="1" dirty="0">
                <a:solidFill>
                  <a:srgbClr val="0000FF"/>
                </a:solidFill>
                <a:latin typeface="Lucida Sans Unicode" panose="020B0602030504020204" pitchFamily="34" charset="0"/>
              </a:rPr>
              <a:t>（对硝基丁酸酯）</a:t>
            </a:r>
          </a:p>
        </p:txBody>
      </p:sp>
      <p:grpSp>
        <p:nvGrpSpPr>
          <p:cNvPr id="62469" name="组合 2"/>
          <p:cNvGrpSpPr/>
          <p:nvPr/>
        </p:nvGrpSpPr>
        <p:grpSpPr>
          <a:xfrm>
            <a:off x="2119086" y="1421765"/>
            <a:ext cx="8513989" cy="1945332"/>
            <a:chOff x="380766" y="1700213"/>
            <a:chExt cx="8728309" cy="1945642"/>
          </a:xfrm>
        </p:grpSpPr>
        <p:sp>
          <p:nvSpPr>
            <p:cNvPr id="62492" name="文本框 11"/>
            <p:cNvSpPr txBox="1"/>
            <p:nvPr/>
          </p:nvSpPr>
          <p:spPr>
            <a:xfrm>
              <a:off x="3996591" y="2894767"/>
              <a:ext cx="932111" cy="369391"/>
            </a:xfrm>
            <a:prstGeom prst="rect">
              <a:avLst/>
            </a:prstGeom>
            <a:noFill/>
            <a:ln w="9525">
              <a:noFill/>
            </a:ln>
          </p:spPr>
          <p:txBody>
            <a:bodyPr wrap="none">
              <a:spAutoFit/>
            </a:bodyPr>
            <a:lstStyle/>
            <a:p>
              <a:r>
                <a:rPr lang="en-US" altLang="zh-CN" sz="1800" b="1" dirty="0">
                  <a:solidFill>
                    <a:srgbClr val="FF0000"/>
                  </a:solidFill>
                  <a:latin typeface="Times New Roman" panose="02020603050405020304" pitchFamily="18" charset="0"/>
                  <a:cs typeface="Times New Roman" panose="02020603050405020304" pitchFamily="18" charset="0"/>
                </a:rPr>
                <a:t>405 nm</a:t>
              </a:r>
              <a:endParaRPr lang="zh-CN" altLang="en-US" sz="1800" b="1" dirty="0">
                <a:solidFill>
                  <a:srgbClr val="FF0000"/>
                </a:solidFill>
                <a:latin typeface="Times New Roman" panose="02020603050405020304" pitchFamily="18" charset="0"/>
                <a:ea typeface="Times New Roman" panose="02020603050405020304" pitchFamily="18" charset="0"/>
              </a:endParaRPr>
            </a:p>
          </p:txBody>
        </p:sp>
        <p:grpSp>
          <p:nvGrpSpPr>
            <p:cNvPr id="62493" name="组合 9"/>
            <p:cNvGrpSpPr/>
            <p:nvPr/>
          </p:nvGrpSpPr>
          <p:grpSpPr>
            <a:xfrm>
              <a:off x="380766" y="1700213"/>
              <a:ext cx="8728309" cy="1945642"/>
              <a:chOff x="381505" y="1521378"/>
              <a:chExt cx="8726999" cy="1945588"/>
            </a:xfrm>
          </p:grpSpPr>
          <p:pic>
            <p:nvPicPr>
              <p:cNvPr id="62494" name="图片 4"/>
              <p:cNvPicPr>
                <a:picLocks noChangeAspect="1"/>
              </p:cNvPicPr>
              <p:nvPr/>
            </p:nvPicPr>
            <p:blipFill>
              <a:blip r:embed="rId3"/>
              <a:stretch>
                <a:fillRect/>
              </a:stretch>
            </p:blipFill>
            <p:spPr>
              <a:xfrm>
                <a:off x="381505" y="1521378"/>
                <a:ext cx="8380990" cy="1187536"/>
              </a:xfrm>
              <a:prstGeom prst="rect">
                <a:avLst/>
              </a:prstGeom>
              <a:noFill/>
              <a:ln w="9525">
                <a:noFill/>
              </a:ln>
            </p:spPr>
          </p:pic>
          <p:sp>
            <p:nvSpPr>
              <p:cNvPr id="62495" name="文本框 12"/>
              <p:cNvSpPr txBox="1"/>
              <p:nvPr/>
            </p:nvSpPr>
            <p:spPr>
              <a:xfrm>
                <a:off x="6948265" y="2636912"/>
                <a:ext cx="2160239" cy="830054"/>
              </a:xfrm>
              <a:prstGeom prst="rect">
                <a:avLst/>
              </a:prstGeom>
              <a:noFill/>
              <a:ln w="9525">
                <a:noFill/>
              </a:ln>
            </p:spPr>
            <p:txBody>
              <a:bodyPr>
                <a:spAutoFit/>
              </a:bodyPr>
              <a:lstStyle/>
              <a:p>
                <a:r>
                  <a:rPr lang="zh-CN" altLang="en-US" b="1" dirty="0">
                    <a:solidFill>
                      <a:srgbClr val="0000FF"/>
                    </a:solidFill>
                    <a:latin typeface="Lucida Sans Unicode" panose="020B0602030504020204" pitchFamily="34" charset="0"/>
                  </a:rPr>
                  <a:t>（对硝基苯）</a:t>
                </a:r>
                <a:endParaRPr lang="en-US" altLang="zh-CN" b="1" dirty="0">
                  <a:solidFill>
                    <a:srgbClr val="0000FF"/>
                  </a:solidFill>
                  <a:latin typeface="Lucida Sans Unicode" panose="020B0602030504020204" pitchFamily="34" charset="0"/>
                </a:endParaRPr>
              </a:p>
              <a:p>
                <a:r>
                  <a:rPr lang="zh-CN" altLang="en-US" b="1" dirty="0">
                    <a:solidFill>
                      <a:srgbClr val="0000FF"/>
                    </a:solidFill>
                    <a:latin typeface="Lucida Sans Unicode" panose="020B0602030504020204" pitchFamily="34" charset="0"/>
                  </a:rPr>
                  <a:t>      </a:t>
                </a:r>
                <a:r>
                  <a:rPr lang="zh-CN" altLang="en-US" b="1" dirty="0">
                    <a:solidFill>
                      <a:srgbClr val="FF0000"/>
                    </a:solidFill>
                    <a:latin typeface="Lucida Sans Unicode" panose="020B0602030504020204" pitchFamily="34" charset="0"/>
                  </a:rPr>
                  <a:t>浅黄色</a:t>
                </a:r>
              </a:p>
            </p:txBody>
          </p:sp>
          <p:sp>
            <p:nvSpPr>
              <p:cNvPr id="9" name="椭圆 8"/>
              <p:cNvSpPr/>
              <p:nvPr/>
            </p:nvSpPr>
            <p:spPr>
              <a:xfrm>
                <a:off x="3203890" y="1700760"/>
                <a:ext cx="1152352" cy="431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graphicFrame>
        <p:nvGraphicFramePr>
          <p:cNvPr id="17" name="表格 16"/>
          <p:cNvGraphicFramePr>
            <a:graphicFrameLocks noGrp="1"/>
          </p:cNvGraphicFramePr>
          <p:nvPr/>
        </p:nvGraphicFramePr>
        <p:xfrm>
          <a:off x="2518410" y="3489008"/>
          <a:ext cx="7489825" cy="2160598"/>
        </p:xfrm>
        <a:graphic>
          <a:graphicData uri="http://schemas.openxmlformats.org/drawingml/2006/table">
            <a:tbl>
              <a:tblPr firstRow="1" firstCol="1" bandRow="1" bandCol="1"/>
              <a:tblGrid>
                <a:gridCol w="1433830">
                  <a:extLst>
                    <a:ext uri="{9D8B030D-6E8A-4147-A177-3AD203B41FA5}">
                      <a16:colId xmlns:a16="http://schemas.microsoft.com/office/drawing/2014/main" val="20000"/>
                    </a:ext>
                  </a:extLst>
                </a:gridCol>
                <a:gridCol w="2231390">
                  <a:extLst>
                    <a:ext uri="{9D8B030D-6E8A-4147-A177-3AD203B41FA5}">
                      <a16:colId xmlns:a16="http://schemas.microsoft.com/office/drawing/2014/main" val="20001"/>
                    </a:ext>
                  </a:extLst>
                </a:gridCol>
                <a:gridCol w="1736090">
                  <a:extLst>
                    <a:ext uri="{9D8B030D-6E8A-4147-A177-3AD203B41FA5}">
                      <a16:colId xmlns:a16="http://schemas.microsoft.com/office/drawing/2014/main" val="20002"/>
                    </a:ext>
                  </a:extLst>
                </a:gridCol>
                <a:gridCol w="2088515">
                  <a:extLst>
                    <a:ext uri="{9D8B030D-6E8A-4147-A177-3AD203B41FA5}">
                      <a16:colId xmlns:a16="http://schemas.microsoft.com/office/drawing/2014/main" val="20003"/>
                    </a:ext>
                  </a:extLst>
                </a:gridCol>
              </a:tblGrid>
              <a:tr h="521970">
                <a:tc>
                  <a:txBody>
                    <a:bodyPr/>
                    <a:lstStyle/>
                    <a:p>
                      <a:pPr algn="l">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Ere</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i="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a:t>
                      </a:r>
                      <a:r>
                        <a:rPr lang="en-GB" sz="2000" i="1" kern="1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a:t>
                      </a: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mmol/L</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i="1"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a:t>
                      </a:r>
                      <a:r>
                        <a:rPr lang="en-GB" sz="2000" i="1" kern="100" baseline="-250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a:t>
                      </a: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s</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i="1"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a:t>
                      </a:r>
                      <a:r>
                        <a:rPr lang="en-GB" sz="2000" i="1" kern="100" baseline="-250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cat</a:t>
                      </a:r>
                      <a:r>
                        <a:rPr lang="en-GB" sz="2000" i="1"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/K</a:t>
                      </a:r>
                      <a:r>
                        <a:rPr lang="en-GB" sz="2000" i="1" kern="100" baseline="-25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m</a:t>
                      </a: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 L mol</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 </a:t>
                      </a: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8805">
                <a:tc>
                  <a:txBody>
                    <a:bodyPr/>
                    <a:lstStyle/>
                    <a:p>
                      <a:pPr algn="l">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Ere(D)</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1.973 ± 0.018</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0.067 ±0.0004</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34.0</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598525">
                <a:tc>
                  <a:txBody>
                    <a:bodyPr/>
                    <a:lstStyle/>
                    <a:p>
                      <a:pPr algn="l">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0" dirty="0">
                          <a:effectLst/>
                          <a:latin typeface="Times New Roman" panose="02020603050405020304" pitchFamily="18" charset="0"/>
                          <a:ea typeface="宋体" panose="02010600030101010101" pitchFamily="2" charset="-122"/>
                          <a:cs typeface="Times New Roman" panose="02020603050405020304" pitchFamily="18" charset="0"/>
                        </a:rPr>
                        <a:t>Ere(A)</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a</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1.54 ± 0.15</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139 ± 7.6</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9.03 × 10</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441298">
                <a:tc>
                  <a:txBody>
                    <a:bodyPr/>
                    <a:lstStyle/>
                    <a:p>
                      <a:pPr algn="l">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altLang="zh-CN" sz="20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Ere(B)</a:t>
                      </a:r>
                      <a:r>
                        <a:rPr kumimoji="0" lang="en-GB" sz="20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endParaRPr kumimoji="0" lang="zh-CN" altLang="en-US" sz="2000" kern="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0.281 ± 0.012</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17.1 ± 0.22</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6.09 × 10</a:t>
                      </a:r>
                      <a:r>
                        <a:rPr lang="en-GB" sz="2000" kern="100" baseline="300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4</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矩形 3"/>
          <p:cNvSpPr/>
          <p:nvPr/>
        </p:nvSpPr>
        <p:spPr>
          <a:xfrm>
            <a:off x="4295775" y="4065270"/>
            <a:ext cx="1584325" cy="158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5" name="矩形 4"/>
          <p:cNvSpPr/>
          <p:nvPr/>
        </p:nvSpPr>
        <p:spPr>
          <a:xfrm>
            <a:off x="6167438" y="4065270"/>
            <a:ext cx="3602038" cy="468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 name="文本框 1"/>
          <p:cNvSpPr txBox="1"/>
          <p:nvPr/>
        </p:nvSpPr>
        <p:spPr>
          <a:xfrm>
            <a:off x="667311" y="776399"/>
            <a:ext cx="11776075" cy="521970"/>
          </a:xfrm>
          <a:prstGeom prst="rect">
            <a:avLst/>
          </a:prstGeom>
          <a:noFill/>
        </p:spPr>
        <p:txBody>
          <a:bodyPr wrap="square" rtlCol="0" anchor="t">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能够</a:t>
            </a:r>
            <a:r>
              <a:rPr lang="zh-CN" altLang="zh-CN" sz="2800" b="1" dirty="0">
                <a:solidFill>
                  <a:srgbClr val="C00000"/>
                </a:solidFill>
                <a:latin typeface="微软雅黑" panose="020B0503020204020204" pitchFamily="34" charset="-122"/>
                <a:ea typeface="微软雅黑" panose="020B0503020204020204" pitchFamily="34" charset="-122"/>
              </a:rPr>
              <a:t>酶促分解</a:t>
            </a:r>
            <a:r>
              <a:rPr lang="en-US" altLang="zh-CN" sz="2800" b="1" dirty="0">
                <a:solidFill>
                  <a:srgbClr val="C00000"/>
                </a:solidFill>
                <a:latin typeface="微软雅黑" panose="020B0503020204020204" pitchFamily="34" charset="-122"/>
                <a:ea typeface="微软雅黑" panose="020B0503020204020204" pitchFamily="34" charset="-122"/>
              </a:rPr>
              <a:t>4-</a:t>
            </a:r>
            <a:r>
              <a:rPr lang="zh-CN" altLang="zh-CN" sz="2800" b="1" dirty="0">
                <a:solidFill>
                  <a:srgbClr val="C00000"/>
                </a:solidFill>
                <a:latin typeface="微软雅黑" panose="020B0503020204020204" pitchFamily="34" charset="-122"/>
                <a:ea typeface="微软雅黑" panose="020B0503020204020204" pitchFamily="34" charset="-122"/>
              </a:rPr>
              <a:t>硝基苯丁酸酯</a:t>
            </a:r>
            <a:endParaRPr lang="zh-CN" altLang="en-US" sz="2800" b="1"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18" name="右大括号 17"/>
          <p:cNvSpPr/>
          <p:nvPr/>
        </p:nvSpPr>
        <p:spPr bwMode="auto">
          <a:xfrm rot="10800000">
            <a:off x="1390649" y="2323473"/>
            <a:ext cx="601663" cy="3326121"/>
          </a:xfrm>
          <a:prstGeom prst="rightBrac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3" name="灯片编号占位符 2"/>
          <p:cNvSpPr>
            <a:spLocks noGrp="1"/>
          </p:cNvSpPr>
          <p:nvPr>
            <p:ph type="sldNum" sz="quarter" idx="12"/>
          </p:nvPr>
        </p:nvSpPr>
        <p:spPr>
          <a:xfrm>
            <a:off x="9404350" y="6492875"/>
            <a:ext cx="2743200" cy="365125"/>
          </a:xfrm>
        </p:spPr>
        <p:txBody>
          <a:bodyPr/>
          <a:lstStyle/>
          <a:p>
            <a:fld id="{4EF9EDCC-6796-41D4-8762-5DE66AB96056}" type="slidenum">
              <a:rPr lang="zh-CN" altLang="en-US" sz="2400" smtClean="0">
                <a:solidFill>
                  <a:srgbClr val="C00000"/>
                </a:solidFill>
              </a:rPr>
              <a:t>31</a:t>
            </a:fld>
            <a:endParaRPr lang="zh-CN" altLang="en-US" sz="2400" dirty="0">
              <a:solidFill>
                <a:srgbClr val="C00000"/>
              </a:solidFill>
            </a:endParaRPr>
          </a:p>
        </p:txBody>
      </p:sp>
      <p:pic>
        <p:nvPicPr>
          <p:cNvPr id="7" name="图片 6">
            <a:extLst>
              <a:ext uri="{FF2B5EF4-FFF2-40B4-BE49-F238E27FC236}">
                <a16:creationId xmlns:a16="http://schemas.microsoft.com/office/drawing/2014/main" id="{3E7A4CA5-939C-D964-279B-38AD5A7AF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矩形 7"/>
          <p:cNvSpPr/>
          <p:nvPr/>
        </p:nvSpPr>
        <p:spPr>
          <a:xfrm>
            <a:off x="410180" y="6091404"/>
            <a:ext cx="10599737" cy="458908"/>
          </a:xfrm>
          <a:prstGeom prst="rect">
            <a:avLst/>
          </a:prstGeom>
        </p:spPr>
        <p:txBody>
          <a:bodyPr wrap="square">
            <a:spAutoFit/>
          </a:bodyPr>
          <a:lstStyle/>
          <a:p>
            <a:pPr lvl="0" indent="539750" algn="ctr" fontAlgn="base">
              <a:lnSpc>
                <a:spcPct val="150000"/>
              </a:lnSpc>
              <a:spcBef>
                <a:spcPct val="0"/>
              </a:spcBef>
              <a:spcAft>
                <a:spcPct val="0"/>
              </a:spcAft>
              <a:defRPr/>
            </a:pPr>
            <a:r>
              <a:rPr lang="zh-CN" altLang="en-US"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是一个不同于</a:t>
            </a:r>
            <a:r>
              <a:rPr lang="en-US" altLang="zh-CN"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a:t>
            </a:r>
            <a:r>
              <a:rPr lang="zh-CN" altLang="en-US"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家族的红霉素酯酶，可通过</a:t>
            </a:r>
            <a:r>
              <a:rPr lang="en-US" altLang="zh-CN" sz="1800" dirty="0">
                <a:solidFill>
                  <a:srgbClr val="C00000"/>
                </a:solidFill>
                <a:latin typeface="微软雅黑" panose="020B0503020204020204" pitchFamily="34" charset="-122"/>
                <a:ea typeface="微软雅黑" panose="020B0503020204020204" pitchFamily="34" charset="-122"/>
              </a:rPr>
              <a:t>:</a:t>
            </a:r>
            <a:r>
              <a:rPr lang="zh-CN" altLang="en-US" sz="1800" b="1"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低效率分解红霉素</a:t>
            </a:r>
            <a:r>
              <a:rPr lang="zh-CN" altLang="en-US"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而介导红霉素抗性。</a:t>
            </a:r>
            <a:endParaRPr lang="en-US" altLang="zh-CN"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2936A0C2-05BD-01F9-2CED-B990CD2566AF}"/>
              </a:ext>
            </a:extLst>
          </p:cNvPr>
          <p:cNvSpPr txBox="1"/>
          <p:nvPr/>
        </p:nvSpPr>
        <p:spPr>
          <a:xfrm>
            <a:off x="1631949" y="5800026"/>
            <a:ext cx="8376285" cy="369332"/>
          </a:xfrm>
          <a:prstGeom prst="rect">
            <a:avLst/>
          </a:prstGeom>
          <a:noFill/>
        </p:spPr>
        <p:txBody>
          <a:bodyPr wrap="square">
            <a:spAutoFit/>
          </a:bodyPr>
          <a:lstStyle/>
          <a:p>
            <a:pPr algn="ctr"/>
            <a:r>
              <a:rPr lang="en-US" altLang="zh-CN" sz="18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G148_1771</a:t>
            </a:r>
            <a:r>
              <a:rPr lang="zh-CN" altLang="en-US" sz="1800" b="1" dirty="0">
                <a:solidFill>
                  <a:srgbClr val="C00000"/>
                </a:solidFill>
                <a:latin typeface="微软雅黑" panose="020B0503020204020204" pitchFamily="34" charset="-122"/>
                <a:ea typeface="微软雅黑" panose="020B0503020204020204" pitchFamily="34" charset="-122"/>
                <a:cs typeface="微软雅黑 Light" panose="020B0502040204020203" charset="-122"/>
              </a:rPr>
              <a:t>命名为</a:t>
            </a:r>
            <a:r>
              <a:rPr lang="en-US" altLang="zh-CN" b="1" dirty="0">
                <a:solidFill>
                  <a:srgbClr val="C00000"/>
                </a:solidFill>
                <a:latin typeface="微软雅黑" panose="020B0503020204020204" pitchFamily="34" charset="-122"/>
                <a:ea typeface="微软雅黑" panose="020B0503020204020204" pitchFamily="34" charset="-122"/>
              </a:rPr>
              <a:t>D</a:t>
            </a:r>
            <a:r>
              <a:rPr lang="zh-CN" altLang="en-US" b="1" dirty="0">
                <a:solidFill>
                  <a:srgbClr val="C00000"/>
                </a:solidFill>
                <a:latin typeface="微软雅黑" panose="020B0503020204020204" pitchFamily="34" charset="-122"/>
                <a:ea typeface="微软雅黑" panose="020B0503020204020204" pitchFamily="34" charset="-122"/>
              </a:rPr>
              <a:t>类</a:t>
            </a:r>
            <a:r>
              <a:rPr lang="en-US" altLang="zh-CN" b="1" dirty="0">
                <a:solidFill>
                  <a:srgbClr val="C00000"/>
                </a:solidFill>
                <a:latin typeface="微软雅黑" panose="020B0503020204020204" pitchFamily="34" charset="-122"/>
                <a:ea typeface="微软雅黑" panose="020B0503020204020204" pitchFamily="34" charset="-122"/>
              </a:rPr>
              <a:t>: Ere(D)</a:t>
            </a:r>
            <a:endParaRPr lang="zh-CN" altLang="en-US"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8542152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38913"/>
          <p:cNvGrpSpPr/>
          <p:nvPr/>
        </p:nvGrpSpPr>
        <p:grpSpPr>
          <a:xfrm>
            <a:off x="812800" y="838201"/>
            <a:ext cx="7916333" cy="4994275"/>
            <a:chOff x="720" y="839"/>
            <a:chExt cx="3740" cy="3146"/>
          </a:xfrm>
        </p:grpSpPr>
        <p:sp>
          <p:nvSpPr>
            <p:cNvPr id="38915" name="任意多边形 38914"/>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C0">
                <a:alpha val="100000"/>
              </a:srgbClr>
            </a:solidFill>
            <a:ln w="0">
              <a:noFill/>
            </a:ln>
          </p:spPr>
          <p:txBody>
            <a:bodyPr/>
            <a:lstStyle/>
            <a:p>
              <a:endParaRPr lang="zh-CN" altLang="en-US"/>
            </a:p>
          </p:txBody>
        </p:sp>
        <p:sp>
          <p:nvSpPr>
            <p:cNvPr id="38916" name="任意多边形 38915"/>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rgbClr val="C0C0C0">
                <a:alpha val="100000"/>
              </a:srgbClr>
            </a:solidFill>
            <a:ln w="6350">
              <a:noFill/>
            </a:ln>
          </p:spPr>
          <p:txBody>
            <a:bodyPr/>
            <a:lstStyle/>
            <a:p>
              <a:endParaRPr lang="zh-CN" altLang="en-US"/>
            </a:p>
          </p:txBody>
        </p:sp>
        <p:sp>
          <p:nvSpPr>
            <p:cNvPr id="38917" name="任意多边形 38916"/>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C0">
                <a:alpha val="100000"/>
              </a:srgbClr>
            </a:solidFill>
            <a:ln w="0">
              <a:noFill/>
            </a:ln>
          </p:spPr>
          <p:txBody>
            <a:bodyPr/>
            <a:lstStyle/>
            <a:p>
              <a:endParaRPr lang="zh-CN" altLang="en-US"/>
            </a:p>
          </p:txBody>
        </p:sp>
        <p:sp>
          <p:nvSpPr>
            <p:cNvPr id="38918" name="任意多边形 38917"/>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rgbClr val="C0C0C0">
                <a:alpha val="100000"/>
              </a:srgbClr>
            </a:solidFill>
            <a:ln w="6350">
              <a:noFill/>
            </a:ln>
          </p:spPr>
          <p:txBody>
            <a:bodyPr/>
            <a:lstStyle/>
            <a:p>
              <a:endParaRPr lang="zh-CN" altLang="en-US"/>
            </a:p>
          </p:txBody>
        </p:sp>
        <p:sp>
          <p:nvSpPr>
            <p:cNvPr id="38919" name="任意多边形 38918"/>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C0C0">
                <a:alpha val="100000"/>
              </a:srgbClr>
            </a:solidFill>
            <a:ln w="0">
              <a:noFill/>
            </a:ln>
          </p:spPr>
          <p:txBody>
            <a:bodyPr/>
            <a:lstStyle/>
            <a:p>
              <a:endParaRPr lang="zh-CN" altLang="en-US"/>
            </a:p>
          </p:txBody>
        </p:sp>
        <p:sp>
          <p:nvSpPr>
            <p:cNvPr id="38920" name="任意多边形 38919"/>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rgbClr val="C0C0C0">
                <a:alpha val="100000"/>
              </a:srgbClr>
            </a:solidFill>
            <a:ln w="6350">
              <a:noFill/>
            </a:ln>
          </p:spPr>
          <p:txBody>
            <a:bodyPr/>
            <a:lstStyle/>
            <a:p>
              <a:endParaRPr lang="zh-CN" altLang="en-US"/>
            </a:p>
          </p:txBody>
        </p:sp>
        <p:sp>
          <p:nvSpPr>
            <p:cNvPr id="38921" name="任意多边形 38920"/>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C0">
                <a:alpha val="100000"/>
              </a:srgbClr>
            </a:solidFill>
            <a:ln w="0">
              <a:noFill/>
            </a:ln>
          </p:spPr>
          <p:txBody>
            <a:bodyPr/>
            <a:lstStyle/>
            <a:p>
              <a:endParaRPr lang="zh-CN" altLang="en-US"/>
            </a:p>
          </p:txBody>
        </p:sp>
        <p:sp>
          <p:nvSpPr>
            <p:cNvPr id="38922" name="任意多边形 38921"/>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C0C0">
                <a:alpha val="100000"/>
              </a:srgbClr>
            </a:solidFill>
            <a:ln w="6350">
              <a:noFill/>
            </a:ln>
          </p:spPr>
          <p:txBody>
            <a:bodyPr/>
            <a:lstStyle/>
            <a:p>
              <a:endParaRPr lang="zh-CN" altLang="en-US"/>
            </a:p>
          </p:txBody>
        </p:sp>
        <p:sp>
          <p:nvSpPr>
            <p:cNvPr id="38923" name="任意多边形 38922"/>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C0">
                <a:alpha val="100000"/>
              </a:srgbClr>
            </a:solidFill>
            <a:ln w="0">
              <a:noFill/>
            </a:ln>
          </p:spPr>
          <p:txBody>
            <a:bodyPr/>
            <a:lstStyle/>
            <a:p>
              <a:endParaRPr lang="zh-CN" altLang="en-US"/>
            </a:p>
          </p:txBody>
        </p:sp>
        <p:sp>
          <p:nvSpPr>
            <p:cNvPr id="38924" name="任意多边形 38923"/>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rgbClr val="C0C0C0">
                <a:alpha val="100000"/>
              </a:srgbClr>
            </a:solidFill>
            <a:ln w="6350">
              <a:noFill/>
            </a:ln>
          </p:spPr>
          <p:txBody>
            <a:bodyPr/>
            <a:lstStyle/>
            <a:p>
              <a:endParaRPr lang="zh-CN" altLang="en-US"/>
            </a:p>
          </p:txBody>
        </p:sp>
        <p:sp>
          <p:nvSpPr>
            <p:cNvPr id="38925" name="任意多边形 38924"/>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C0">
                <a:alpha val="100000"/>
              </a:srgbClr>
            </a:solidFill>
            <a:ln w="0">
              <a:noFill/>
            </a:ln>
          </p:spPr>
          <p:txBody>
            <a:bodyPr/>
            <a:lstStyle/>
            <a:p>
              <a:endParaRPr lang="zh-CN" altLang="en-US"/>
            </a:p>
          </p:txBody>
        </p:sp>
        <p:sp>
          <p:nvSpPr>
            <p:cNvPr id="38926" name="任意多边形 38925"/>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C0C0">
                <a:alpha val="100000"/>
              </a:srgbClr>
            </a:solidFill>
            <a:ln w="6350">
              <a:noFill/>
            </a:ln>
          </p:spPr>
          <p:txBody>
            <a:bodyPr/>
            <a:lstStyle/>
            <a:p>
              <a:endParaRPr lang="zh-CN" altLang="en-US"/>
            </a:p>
          </p:txBody>
        </p:sp>
        <p:sp>
          <p:nvSpPr>
            <p:cNvPr id="38927" name="任意多边形 38926"/>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C0">
                <a:alpha val="100000"/>
              </a:srgbClr>
            </a:solidFill>
            <a:ln w="0">
              <a:noFill/>
            </a:ln>
          </p:spPr>
          <p:txBody>
            <a:bodyPr/>
            <a:lstStyle/>
            <a:p>
              <a:endParaRPr lang="zh-CN" altLang="en-US"/>
            </a:p>
          </p:txBody>
        </p:sp>
        <p:sp>
          <p:nvSpPr>
            <p:cNvPr id="38928" name="任意多边形 38927"/>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C0C0">
                <a:alpha val="100000"/>
              </a:srgbClr>
            </a:solidFill>
            <a:ln w="6350">
              <a:noFill/>
            </a:ln>
          </p:spPr>
          <p:txBody>
            <a:bodyPr/>
            <a:lstStyle/>
            <a:p>
              <a:endParaRPr lang="zh-CN" altLang="en-US"/>
            </a:p>
          </p:txBody>
        </p:sp>
        <p:sp>
          <p:nvSpPr>
            <p:cNvPr id="38929" name="任意多边形 38928"/>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C0">
                <a:alpha val="100000"/>
              </a:srgbClr>
            </a:solidFill>
            <a:ln w="0">
              <a:noFill/>
            </a:ln>
          </p:spPr>
          <p:txBody>
            <a:bodyPr/>
            <a:lstStyle/>
            <a:p>
              <a:endParaRPr lang="zh-CN" altLang="en-US"/>
            </a:p>
          </p:txBody>
        </p:sp>
        <p:sp>
          <p:nvSpPr>
            <p:cNvPr id="38930" name="任意多边形 38929"/>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C0C0">
                <a:alpha val="100000"/>
              </a:srgbClr>
            </a:solidFill>
            <a:ln w="6350">
              <a:noFill/>
            </a:ln>
          </p:spPr>
          <p:txBody>
            <a:bodyPr/>
            <a:lstStyle/>
            <a:p>
              <a:endParaRPr lang="zh-CN" altLang="en-US"/>
            </a:p>
          </p:txBody>
        </p:sp>
        <p:sp>
          <p:nvSpPr>
            <p:cNvPr id="38931" name="任意多边形 38930"/>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C0">
                <a:alpha val="100000"/>
              </a:srgbClr>
            </a:solidFill>
            <a:ln w="0">
              <a:noFill/>
            </a:ln>
          </p:spPr>
          <p:txBody>
            <a:bodyPr/>
            <a:lstStyle/>
            <a:p>
              <a:endParaRPr lang="zh-CN" altLang="en-US"/>
            </a:p>
          </p:txBody>
        </p:sp>
        <p:sp>
          <p:nvSpPr>
            <p:cNvPr id="38932" name="任意多边形 38931"/>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C0C0">
                <a:alpha val="100000"/>
              </a:srgbClr>
            </a:solidFill>
            <a:ln w="6350">
              <a:noFill/>
            </a:ln>
          </p:spPr>
          <p:txBody>
            <a:bodyPr/>
            <a:lstStyle/>
            <a:p>
              <a:endParaRPr lang="zh-CN" altLang="en-US"/>
            </a:p>
          </p:txBody>
        </p:sp>
        <p:sp>
          <p:nvSpPr>
            <p:cNvPr id="38933" name="任意多边形 38932"/>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C0">
                <a:alpha val="100000"/>
              </a:srgbClr>
            </a:solidFill>
            <a:ln w="0">
              <a:noFill/>
            </a:ln>
          </p:spPr>
          <p:txBody>
            <a:bodyPr/>
            <a:lstStyle/>
            <a:p>
              <a:endParaRPr lang="zh-CN" altLang="en-US"/>
            </a:p>
          </p:txBody>
        </p:sp>
        <p:sp>
          <p:nvSpPr>
            <p:cNvPr id="38934" name="任意多边形 38933"/>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C0">
                <a:alpha val="100000"/>
              </a:srgbClr>
            </a:solidFill>
            <a:ln w="6350">
              <a:noFill/>
            </a:ln>
          </p:spPr>
          <p:txBody>
            <a:bodyPr/>
            <a:lstStyle/>
            <a:p>
              <a:endParaRPr lang="zh-CN" altLang="en-US"/>
            </a:p>
          </p:txBody>
        </p:sp>
        <p:sp>
          <p:nvSpPr>
            <p:cNvPr id="38935" name="任意多边形 38934"/>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C0">
                <a:alpha val="100000"/>
              </a:srgbClr>
            </a:solidFill>
            <a:ln w="0">
              <a:noFill/>
            </a:ln>
          </p:spPr>
          <p:txBody>
            <a:bodyPr/>
            <a:lstStyle/>
            <a:p>
              <a:endParaRPr lang="zh-CN" altLang="en-US"/>
            </a:p>
          </p:txBody>
        </p:sp>
        <p:sp>
          <p:nvSpPr>
            <p:cNvPr id="38936" name="任意多边形 38935"/>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C0">
                <a:alpha val="100000"/>
              </a:srgbClr>
            </a:solidFill>
            <a:ln w="6350">
              <a:noFill/>
            </a:ln>
          </p:spPr>
          <p:txBody>
            <a:bodyPr/>
            <a:lstStyle/>
            <a:p>
              <a:endParaRPr lang="zh-CN" altLang="en-US"/>
            </a:p>
          </p:txBody>
        </p:sp>
        <p:sp>
          <p:nvSpPr>
            <p:cNvPr id="38937" name="任意多边形 38936"/>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C0">
                <a:alpha val="100000"/>
              </a:srgbClr>
            </a:solidFill>
            <a:ln w="0">
              <a:noFill/>
            </a:ln>
          </p:spPr>
          <p:txBody>
            <a:bodyPr/>
            <a:lstStyle/>
            <a:p>
              <a:endParaRPr lang="zh-CN" altLang="en-US"/>
            </a:p>
          </p:txBody>
        </p:sp>
        <p:sp>
          <p:nvSpPr>
            <p:cNvPr id="38938" name="任意多边形 38937"/>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C0">
                <a:alpha val="100000"/>
              </a:srgbClr>
            </a:solidFill>
            <a:ln w="6350">
              <a:noFill/>
            </a:ln>
          </p:spPr>
          <p:txBody>
            <a:bodyPr/>
            <a:lstStyle/>
            <a:p>
              <a:endParaRPr lang="zh-CN" altLang="en-US"/>
            </a:p>
          </p:txBody>
        </p:sp>
        <p:sp>
          <p:nvSpPr>
            <p:cNvPr id="38939" name="任意多边形 38938"/>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C0">
                <a:alpha val="100000"/>
              </a:srgbClr>
            </a:solidFill>
            <a:ln w="0">
              <a:noFill/>
            </a:ln>
          </p:spPr>
          <p:txBody>
            <a:bodyPr/>
            <a:lstStyle/>
            <a:p>
              <a:endParaRPr lang="zh-CN" altLang="en-US"/>
            </a:p>
          </p:txBody>
        </p:sp>
        <p:sp>
          <p:nvSpPr>
            <p:cNvPr id="38940" name="任意多边形 38939"/>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C0C0">
                <a:alpha val="100000"/>
              </a:srgbClr>
            </a:solidFill>
            <a:ln w="6350">
              <a:noFill/>
            </a:ln>
          </p:spPr>
          <p:txBody>
            <a:bodyPr/>
            <a:lstStyle/>
            <a:p>
              <a:endParaRPr lang="zh-CN" altLang="en-US"/>
            </a:p>
          </p:txBody>
        </p:sp>
        <p:sp>
          <p:nvSpPr>
            <p:cNvPr id="38941" name="任意多边形 38940"/>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C0">
                <a:alpha val="100000"/>
              </a:srgbClr>
            </a:solidFill>
            <a:ln w="0">
              <a:noFill/>
            </a:ln>
          </p:spPr>
          <p:txBody>
            <a:bodyPr/>
            <a:lstStyle/>
            <a:p>
              <a:endParaRPr lang="zh-CN" altLang="en-US"/>
            </a:p>
          </p:txBody>
        </p:sp>
        <p:sp>
          <p:nvSpPr>
            <p:cNvPr id="38942" name="任意多边形 38941"/>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rgbClr val="C0C0C0">
                <a:alpha val="100000"/>
              </a:srgbClr>
            </a:solidFill>
            <a:ln w="6350">
              <a:noFill/>
            </a:ln>
          </p:spPr>
          <p:txBody>
            <a:bodyPr/>
            <a:lstStyle/>
            <a:p>
              <a:endParaRPr lang="zh-CN" altLang="en-US"/>
            </a:p>
          </p:txBody>
        </p:sp>
        <p:sp>
          <p:nvSpPr>
            <p:cNvPr id="38943" name="任意多边形 38942"/>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C0">
                <a:alpha val="100000"/>
              </a:srgbClr>
            </a:solidFill>
            <a:ln w="0">
              <a:noFill/>
            </a:ln>
          </p:spPr>
          <p:txBody>
            <a:bodyPr/>
            <a:lstStyle/>
            <a:p>
              <a:endParaRPr lang="zh-CN" altLang="en-US"/>
            </a:p>
          </p:txBody>
        </p:sp>
        <p:sp>
          <p:nvSpPr>
            <p:cNvPr id="38944" name="任意多边形 38943"/>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C0C0C0">
                <a:alpha val="100000"/>
              </a:srgbClr>
            </a:solidFill>
            <a:ln w="6350">
              <a:noFill/>
            </a:ln>
          </p:spPr>
          <p:txBody>
            <a:bodyPr/>
            <a:lstStyle/>
            <a:p>
              <a:endParaRPr lang="zh-CN" altLang="en-US"/>
            </a:p>
          </p:txBody>
        </p:sp>
        <p:sp>
          <p:nvSpPr>
            <p:cNvPr id="38945" name="任意多边形 38944"/>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C0">
                <a:alpha val="100000"/>
              </a:srgbClr>
            </a:solidFill>
            <a:ln w="0">
              <a:noFill/>
            </a:ln>
          </p:spPr>
          <p:txBody>
            <a:bodyPr/>
            <a:lstStyle/>
            <a:p>
              <a:endParaRPr lang="zh-CN" altLang="en-US"/>
            </a:p>
          </p:txBody>
        </p:sp>
        <p:sp>
          <p:nvSpPr>
            <p:cNvPr id="38946" name="任意多边形 38945"/>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rgbClr val="C0C0C0">
                <a:alpha val="100000"/>
              </a:srgbClr>
            </a:solidFill>
            <a:ln w="6350">
              <a:noFill/>
            </a:ln>
          </p:spPr>
          <p:txBody>
            <a:bodyPr/>
            <a:lstStyle/>
            <a:p>
              <a:endParaRPr lang="zh-CN" altLang="en-US"/>
            </a:p>
          </p:txBody>
        </p:sp>
        <p:sp>
          <p:nvSpPr>
            <p:cNvPr id="38947" name="任意多边形 38946"/>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C0">
                <a:alpha val="100000"/>
              </a:srgbClr>
            </a:solidFill>
            <a:ln w="0">
              <a:noFill/>
            </a:ln>
          </p:spPr>
          <p:txBody>
            <a:bodyPr/>
            <a:lstStyle/>
            <a:p>
              <a:endParaRPr lang="zh-CN" altLang="en-US"/>
            </a:p>
          </p:txBody>
        </p:sp>
        <p:sp>
          <p:nvSpPr>
            <p:cNvPr id="38948" name="任意多边形 38947"/>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C0C0C0">
                <a:alpha val="100000"/>
              </a:srgbClr>
            </a:solidFill>
            <a:ln w="6350">
              <a:noFill/>
            </a:ln>
          </p:spPr>
          <p:txBody>
            <a:bodyPr/>
            <a:lstStyle/>
            <a:p>
              <a:endParaRPr lang="zh-CN" altLang="en-US"/>
            </a:p>
          </p:txBody>
        </p:sp>
        <p:sp>
          <p:nvSpPr>
            <p:cNvPr id="38949" name="任意多边形 38948"/>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C0">
                <a:alpha val="100000"/>
              </a:srgbClr>
            </a:solidFill>
            <a:ln w="0">
              <a:noFill/>
            </a:ln>
          </p:spPr>
          <p:txBody>
            <a:bodyPr/>
            <a:lstStyle/>
            <a:p>
              <a:endParaRPr lang="zh-CN" altLang="en-US"/>
            </a:p>
          </p:txBody>
        </p:sp>
        <p:sp>
          <p:nvSpPr>
            <p:cNvPr id="38950" name="任意多边形 38949"/>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C0C0">
                <a:alpha val="100000"/>
              </a:srgbClr>
            </a:solidFill>
            <a:ln w="6350">
              <a:noFill/>
            </a:ln>
          </p:spPr>
          <p:txBody>
            <a:bodyPr/>
            <a:lstStyle/>
            <a:p>
              <a:endParaRPr lang="zh-CN" altLang="en-US"/>
            </a:p>
          </p:txBody>
        </p:sp>
        <p:sp>
          <p:nvSpPr>
            <p:cNvPr id="38951" name="任意多边形 38950"/>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C0">
                <a:alpha val="100000"/>
              </a:srgbClr>
            </a:solidFill>
            <a:ln w="0">
              <a:noFill/>
            </a:ln>
          </p:spPr>
          <p:txBody>
            <a:bodyPr/>
            <a:lstStyle/>
            <a:p>
              <a:endParaRPr lang="zh-CN" altLang="en-US"/>
            </a:p>
          </p:txBody>
        </p:sp>
        <p:sp>
          <p:nvSpPr>
            <p:cNvPr id="38952" name="任意多边形 38951"/>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rgbClr val="C0C0C0">
                <a:alpha val="100000"/>
              </a:srgbClr>
            </a:solidFill>
            <a:ln w="6350">
              <a:noFill/>
            </a:ln>
          </p:spPr>
          <p:txBody>
            <a:bodyPr/>
            <a:lstStyle/>
            <a:p>
              <a:endParaRPr lang="zh-CN" altLang="en-US"/>
            </a:p>
          </p:txBody>
        </p:sp>
        <p:sp>
          <p:nvSpPr>
            <p:cNvPr id="38953" name="任意多边形 38952"/>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C0">
                <a:alpha val="100000"/>
              </a:srgbClr>
            </a:solidFill>
            <a:ln w="0">
              <a:noFill/>
            </a:ln>
          </p:spPr>
          <p:txBody>
            <a:bodyPr/>
            <a:lstStyle/>
            <a:p>
              <a:endParaRPr lang="zh-CN" altLang="en-US"/>
            </a:p>
          </p:txBody>
        </p:sp>
        <p:sp>
          <p:nvSpPr>
            <p:cNvPr id="38954" name="任意多边形 38953"/>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rgbClr val="C0C0C0">
                <a:alpha val="100000"/>
              </a:srgbClr>
            </a:solidFill>
            <a:ln w="6350">
              <a:noFill/>
            </a:ln>
          </p:spPr>
          <p:txBody>
            <a:bodyPr/>
            <a:lstStyle/>
            <a:p>
              <a:endParaRPr lang="zh-CN" altLang="en-US"/>
            </a:p>
          </p:txBody>
        </p:sp>
        <p:sp>
          <p:nvSpPr>
            <p:cNvPr id="38955" name="任意多边形 38954"/>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C0">
                <a:alpha val="100000"/>
              </a:srgbClr>
            </a:solidFill>
            <a:ln w="0">
              <a:noFill/>
            </a:ln>
          </p:spPr>
          <p:txBody>
            <a:bodyPr/>
            <a:lstStyle/>
            <a:p>
              <a:endParaRPr lang="zh-CN" altLang="en-US"/>
            </a:p>
          </p:txBody>
        </p:sp>
        <p:sp>
          <p:nvSpPr>
            <p:cNvPr id="38956" name="任意多边形 38955"/>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rgbClr val="C0C0C0">
                <a:alpha val="100000"/>
              </a:srgbClr>
            </a:solidFill>
            <a:ln w="6350">
              <a:noFill/>
            </a:ln>
          </p:spPr>
          <p:txBody>
            <a:bodyPr/>
            <a:lstStyle/>
            <a:p>
              <a:endParaRPr lang="zh-CN" altLang="en-US"/>
            </a:p>
          </p:txBody>
        </p:sp>
        <p:sp>
          <p:nvSpPr>
            <p:cNvPr id="38957" name="任意多边形 38956"/>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C0">
                <a:alpha val="100000"/>
              </a:srgbClr>
            </a:solidFill>
            <a:ln w="0">
              <a:noFill/>
            </a:ln>
          </p:spPr>
          <p:txBody>
            <a:bodyPr/>
            <a:lstStyle/>
            <a:p>
              <a:endParaRPr lang="zh-CN" altLang="en-US"/>
            </a:p>
          </p:txBody>
        </p:sp>
        <p:sp>
          <p:nvSpPr>
            <p:cNvPr id="38958" name="任意多边形 38957"/>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rgbClr val="C0C0C0">
                <a:alpha val="100000"/>
              </a:srgbClr>
            </a:solidFill>
            <a:ln w="6350">
              <a:noFill/>
            </a:ln>
          </p:spPr>
          <p:txBody>
            <a:bodyPr/>
            <a:lstStyle/>
            <a:p>
              <a:endParaRPr lang="zh-CN" altLang="en-US"/>
            </a:p>
          </p:txBody>
        </p:sp>
        <p:sp>
          <p:nvSpPr>
            <p:cNvPr id="38959" name="任意多边形 38958"/>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C0">
                <a:alpha val="100000"/>
              </a:srgbClr>
            </a:solidFill>
            <a:ln w="0">
              <a:noFill/>
            </a:ln>
          </p:spPr>
          <p:txBody>
            <a:bodyPr/>
            <a:lstStyle/>
            <a:p>
              <a:endParaRPr lang="zh-CN" altLang="en-US"/>
            </a:p>
          </p:txBody>
        </p:sp>
        <p:sp>
          <p:nvSpPr>
            <p:cNvPr id="38960" name="任意多边形 38959"/>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C0C0">
                <a:alpha val="100000"/>
              </a:srgbClr>
            </a:solidFill>
            <a:ln w="6350">
              <a:noFill/>
            </a:ln>
          </p:spPr>
          <p:txBody>
            <a:bodyPr/>
            <a:lstStyle/>
            <a:p>
              <a:endParaRPr lang="zh-CN" altLang="en-US"/>
            </a:p>
          </p:txBody>
        </p:sp>
        <p:sp>
          <p:nvSpPr>
            <p:cNvPr id="38961" name="任意多边形 38960"/>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C0">
                <a:alpha val="100000"/>
              </a:srgbClr>
            </a:solidFill>
            <a:ln w="0">
              <a:noFill/>
            </a:ln>
          </p:spPr>
          <p:txBody>
            <a:bodyPr/>
            <a:lstStyle/>
            <a:p>
              <a:endParaRPr lang="zh-CN" altLang="en-US"/>
            </a:p>
          </p:txBody>
        </p:sp>
        <p:sp>
          <p:nvSpPr>
            <p:cNvPr id="38962" name="任意多边形 38961"/>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C0C0">
                <a:alpha val="100000"/>
              </a:srgbClr>
            </a:solidFill>
            <a:ln w="6350">
              <a:noFill/>
            </a:ln>
          </p:spPr>
          <p:txBody>
            <a:bodyPr/>
            <a:lstStyle/>
            <a:p>
              <a:endParaRPr lang="zh-CN" altLang="en-US"/>
            </a:p>
          </p:txBody>
        </p:sp>
        <p:sp>
          <p:nvSpPr>
            <p:cNvPr id="38963" name="任意多边形 38962"/>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C0">
                <a:alpha val="100000"/>
              </a:srgbClr>
            </a:solidFill>
            <a:ln w="0">
              <a:noFill/>
            </a:ln>
          </p:spPr>
          <p:txBody>
            <a:bodyPr/>
            <a:lstStyle/>
            <a:p>
              <a:endParaRPr lang="zh-CN" altLang="en-US"/>
            </a:p>
          </p:txBody>
        </p:sp>
        <p:sp>
          <p:nvSpPr>
            <p:cNvPr id="38964" name="任意多边形 38963"/>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C0C0">
                <a:alpha val="100000"/>
              </a:srgbClr>
            </a:solidFill>
            <a:ln w="6350">
              <a:noFill/>
            </a:ln>
          </p:spPr>
          <p:txBody>
            <a:bodyPr/>
            <a:lstStyle/>
            <a:p>
              <a:endParaRPr lang="zh-CN" altLang="en-US"/>
            </a:p>
          </p:txBody>
        </p:sp>
        <p:sp>
          <p:nvSpPr>
            <p:cNvPr id="38965" name="任意多边形 38964"/>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C0">
                <a:alpha val="100000"/>
              </a:srgbClr>
            </a:solidFill>
            <a:ln w="0">
              <a:noFill/>
            </a:ln>
          </p:spPr>
          <p:txBody>
            <a:bodyPr/>
            <a:lstStyle/>
            <a:p>
              <a:endParaRPr lang="zh-CN" altLang="en-US"/>
            </a:p>
          </p:txBody>
        </p:sp>
        <p:sp>
          <p:nvSpPr>
            <p:cNvPr id="38966" name="任意多边形 38965"/>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rgbClr val="C0C0C0">
                <a:alpha val="100000"/>
              </a:srgbClr>
            </a:solidFill>
            <a:ln w="6350">
              <a:noFill/>
            </a:ln>
          </p:spPr>
          <p:txBody>
            <a:bodyPr/>
            <a:lstStyle/>
            <a:p>
              <a:endParaRPr lang="zh-CN" altLang="en-US"/>
            </a:p>
          </p:txBody>
        </p:sp>
        <p:sp>
          <p:nvSpPr>
            <p:cNvPr id="38967" name="任意多边形 38966"/>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C0">
                <a:alpha val="100000"/>
              </a:srgbClr>
            </a:solidFill>
            <a:ln w="0">
              <a:noFill/>
            </a:ln>
          </p:spPr>
          <p:txBody>
            <a:bodyPr/>
            <a:lstStyle/>
            <a:p>
              <a:endParaRPr lang="zh-CN" altLang="en-US"/>
            </a:p>
          </p:txBody>
        </p:sp>
        <p:sp>
          <p:nvSpPr>
            <p:cNvPr id="38968" name="任意多边形 38967"/>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rgbClr val="C0C0C0">
                <a:alpha val="100000"/>
              </a:srgbClr>
            </a:solidFill>
            <a:ln w="6350">
              <a:noFill/>
            </a:ln>
          </p:spPr>
          <p:txBody>
            <a:bodyPr/>
            <a:lstStyle/>
            <a:p>
              <a:endParaRPr lang="zh-CN" altLang="en-US"/>
            </a:p>
          </p:txBody>
        </p:sp>
        <p:sp>
          <p:nvSpPr>
            <p:cNvPr id="38969" name="任意多边形 38968"/>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C0">
                <a:alpha val="100000"/>
              </a:srgbClr>
            </a:solidFill>
            <a:ln w="0">
              <a:noFill/>
            </a:ln>
          </p:spPr>
          <p:txBody>
            <a:bodyPr/>
            <a:lstStyle/>
            <a:p>
              <a:endParaRPr lang="zh-CN" altLang="en-US"/>
            </a:p>
          </p:txBody>
        </p:sp>
        <p:sp>
          <p:nvSpPr>
            <p:cNvPr id="38970" name="任意多边形 38969"/>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C0C0">
                <a:alpha val="100000"/>
              </a:srgbClr>
            </a:solidFill>
            <a:ln w="6350">
              <a:noFill/>
            </a:ln>
          </p:spPr>
          <p:txBody>
            <a:bodyPr/>
            <a:lstStyle/>
            <a:p>
              <a:endParaRPr lang="zh-CN" altLang="en-US"/>
            </a:p>
          </p:txBody>
        </p:sp>
        <p:sp>
          <p:nvSpPr>
            <p:cNvPr id="38971" name="任意多边形 38970"/>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C0">
                <a:alpha val="100000"/>
              </a:srgbClr>
            </a:solidFill>
            <a:ln w="0">
              <a:noFill/>
            </a:ln>
          </p:spPr>
          <p:txBody>
            <a:bodyPr/>
            <a:lstStyle/>
            <a:p>
              <a:endParaRPr lang="zh-CN" altLang="en-US"/>
            </a:p>
          </p:txBody>
        </p:sp>
        <p:sp>
          <p:nvSpPr>
            <p:cNvPr id="38972" name="任意多边形 38971"/>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rgbClr val="C0C0C0">
                <a:alpha val="100000"/>
              </a:srgbClr>
            </a:solidFill>
            <a:ln w="6350">
              <a:noFill/>
            </a:ln>
          </p:spPr>
          <p:txBody>
            <a:bodyPr/>
            <a:lstStyle/>
            <a:p>
              <a:endParaRPr lang="zh-CN" altLang="en-US"/>
            </a:p>
          </p:txBody>
        </p:sp>
        <p:sp>
          <p:nvSpPr>
            <p:cNvPr id="38973" name="任意多边形 38972"/>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C0">
                <a:alpha val="100000"/>
              </a:srgbClr>
            </a:solidFill>
            <a:ln w="0">
              <a:noFill/>
            </a:ln>
          </p:spPr>
          <p:txBody>
            <a:bodyPr/>
            <a:lstStyle/>
            <a:p>
              <a:endParaRPr lang="zh-CN" altLang="en-US"/>
            </a:p>
          </p:txBody>
        </p:sp>
        <p:sp>
          <p:nvSpPr>
            <p:cNvPr id="38974" name="任意多边形 38973"/>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rgbClr val="C0C0C0">
                <a:alpha val="100000"/>
              </a:srgbClr>
            </a:solidFill>
            <a:ln w="6350">
              <a:noFill/>
            </a:ln>
          </p:spPr>
          <p:txBody>
            <a:bodyPr/>
            <a:lstStyle/>
            <a:p>
              <a:endParaRPr lang="zh-CN" altLang="en-US"/>
            </a:p>
          </p:txBody>
        </p:sp>
        <p:sp>
          <p:nvSpPr>
            <p:cNvPr id="38975" name="任意多边形 38974"/>
            <p:cNvSpPr/>
            <p:nvPr/>
          </p:nvSpPr>
          <p:spPr>
            <a:xfrm>
              <a:off x="2736" y="2154"/>
              <a:ext cx="464" cy="664"/>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C0C0C0">
                <a:alpha val="100000"/>
              </a:srgbClr>
            </a:solidFill>
            <a:ln w="6350">
              <a:noFill/>
            </a:ln>
          </p:spPr>
          <p:txBody>
            <a:bodyPr/>
            <a:lstStyle/>
            <a:p>
              <a:endParaRPr lang="zh-CN" altLang="en-US"/>
            </a:p>
          </p:txBody>
        </p:sp>
        <p:sp>
          <p:nvSpPr>
            <p:cNvPr id="38976" name="任意多边形 38975"/>
            <p:cNvSpPr/>
            <p:nvPr/>
          </p:nvSpPr>
          <p:spPr>
            <a:xfrm>
              <a:off x="3987" y="3238"/>
              <a:ext cx="121" cy="305"/>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C0C0C0">
                <a:alpha val="100000"/>
              </a:srgbClr>
            </a:solidFill>
            <a:ln w="6350">
              <a:noFill/>
            </a:ln>
          </p:spPr>
          <p:txBody>
            <a:bodyPr/>
            <a:lstStyle/>
            <a:p>
              <a:endParaRPr lang="zh-CN" altLang="en-US"/>
            </a:p>
          </p:txBody>
        </p:sp>
      </p:grpSp>
      <p:sp>
        <p:nvSpPr>
          <p:cNvPr id="38977" name="任意多边形 38976"/>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78" name="任意多边形 38977"/>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79" name="任意多边形 38978"/>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0" name="任意多边形 38979"/>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1" name="任意多边形 38980"/>
          <p:cNvSpPr/>
          <p:nvPr/>
        </p:nvSpPr>
        <p:spPr>
          <a:xfrm>
            <a:off x="3977217" y="4275139"/>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0000"/>
          </a:solidFill>
          <a:ln w="0" cap="flat" cmpd="sng">
            <a:solidFill>
              <a:srgbClr val="000000"/>
            </a:solidFill>
            <a:prstDash val="solid"/>
            <a:headEnd type="none" w="med" len="med"/>
            <a:tailEnd type="none" w="med" len="med"/>
          </a:ln>
        </p:spPr>
        <p:txBody>
          <a:bodyPr/>
          <a:lstStyle/>
          <a:p>
            <a:endParaRPr lang="zh-CN" altLang="en-US"/>
          </a:p>
        </p:txBody>
      </p:sp>
      <p:sp>
        <p:nvSpPr>
          <p:cNvPr id="38982" name="任意多边形 38981"/>
          <p:cNvSpPr/>
          <p:nvPr/>
        </p:nvSpPr>
        <p:spPr>
          <a:xfrm>
            <a:off x="3977217" y="3266283"/>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3" name="任意多边形 38982"/>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4" name="任意多边形 38983"/>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5" name="任意多边形 38984"/>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6" name="任意多边形 38985"/>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7" name="任意多边形 38986"/>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8" name="任意多边形 38987"/>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9" name="任意多边形 38988"/>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0" name="任意多边形 38989"/>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1" name="任意多边形 38990"/>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2" name="任意多边形 38991"/>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3" name="任意多边形 38992"/>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4" name="任意多边形 38993"/>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5" name="任意多边形 38994"/>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6" name="任意多边形 38995"/>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7" name="任意多边形 38996"/>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8" name="任意多边形 38997"/>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9" name="任意多边形 38998"/>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0" name="任意多边形 38999"/>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9001" name="任意多边形 39000"/>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2" name="任意多边形 39001"/>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03" name="任意多边形 39002"/>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4" name="任意多边形 39003"/>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5" name="任意多边形 39004"/>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6" name="任意多边形 39005"/>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7" name="任意多边形 39006"/>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8" name="任意多边形 39007"/>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9" name="任意多边形 39008"/>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0" name="任意多边形 39009"/>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1" name="任意多边形 39010"/>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2" name="任意多边形 39011"/>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13" name="任意多边形 39012"/>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4" name="任意多边形 39013"/>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5" name="任意多边形 39014"/>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6" name="任意多边形 39015"/>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7" name="任意多边形 39016"/>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8" name="任意多边形 39017"/>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9" name="任意多边形 39018"/>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0" name="任意多边形 39019"/>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1" name="任意多边形 39020"/>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2" name="任意多边形 39021"/>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0000"/>
          </a:solidFill>
          <a:ln w="6350" cap="flat" cmpd="sng">
            <a:solidFill>
              <a:schemeClr val="tx1"/>
            </a:solidFill>
            <a:prstDash val="solid"/>
            <a:headEnd type="none" w="med" len="med"/>
            <a:tailEnd type="none" w="med" len="med"/>
          </a:ln>
        </p:spPr>
        <p:txBody>
          <a:bodyPr/>
          <a:lstStyle/>
          <a:p>
            <a:endParaRPr lang="zh-CN" altLang="en-US"/>
          </a:p>
        </p:txBody>
      </p:sp>
      <p:sp>
        <p:nvSpPr>
          <p:cNvPr id="39023" name="任意多边形 39022"/>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4" name="任意多边形 39023"/>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5" name="任意多边形 39024"/>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6" name="任意多边形 39025"/>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7" name="任意多边形 39026"/>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8" name="任意多边形 39027"/>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9" name="任意多边形 39028"/>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0" name="任意多边形 39029"/>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1" name="任意多边形 39030"/>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2" name="任意多边形 39031"/>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3" name="任意多边形 39032"/>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4" name="任意多边形 39033"/>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5" name="任意多边形 39034"/>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6" name="任意多边形 39035"/>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7" name="任意多边形 39036"/>
          <p:cNvSpPr/>
          <p:nvPr/>
        </p:nvSpPr>
        <p:spPr>
          <a:xfrm>
            <a:off x="5080000" y="2849563"/>
            <a:ext cx="982133" cy="1054100"/>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8" name="任意多边形 39037"/>
          <p:cNvSpPr/>
          <p:nvPr/>
        </p:nvSpPr>
        <p:spPr>
          <a:xfrm>
            <a:off x="7727951" y="4570414"/>
            <a:ext cx="256116" cy="484187"/>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 name="矩形 2"/>
          <p:cNvSpPr/>
          <p:nvPr/>
        </p:nvSpPr>
        <p:spPr>
          <a:xfrm>
            <a:off x="7984067" y="2389188"/>
            <a:ext cx="4148666" cy="1200329"/>
          </a:xfrm>
          <a:prstGeom prst="rect">
            <a:avLst/>
          </a:prstGeom>
          <a:solidFill>
            <a:schemeClr val="bg1"/>
          </a:solidFill>
        </p:spPr>
        <p:txBody>
          <a:bodyPr wrap="square">
            <a:spAutoFit/>
          </a:bodyPr>
          <a:lstStyle/>
          <a:p>
            <a:pPr algn="just">
              <a:spcAft>
                <a:spcPts val="0"/>
              </a:spcAft>
              <a:defRPr/>
            </a:pPr>
            <a:r>
              <a:rPr kumimoji="0" lang="en-US" altLang="zh-CN" sz="1800" b="1" i="1" u="none" strike="noStrike" kern="1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RA</a:t>
            </a:r>
            <a:r>
              <a:rPr lang="zh-CN"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临床分离菌株用</a:t>
            </a:r>
            <a:r>
              <a:rPr lang="en-US"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PCR</a:t>
            </a:r>
            <a:r>
              <a:rPr lang="zh-CN" altLang="en-US"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红霉素酯酶基因【</a:t>
            </a:r>
            <a:r>
              <a:rPr lang="en-US"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 ere(D)</a:t>
            </a:r>
            <a:r>
              <a:rPr lang="zh-CN" altLang="en-US"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检测</a:t>
            </a:r>
            <a:r>
              <a:rPr lang="en-US"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p>
          <a:p>
            <a:pPr algn="just">
              <a:spcAft>
                <a:spcPts val="0"/>
              </a:spcAft>
              <a:defRPr/>
            </a:pPr>
            <a:endParaRPr lang="en-US"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spcAft>
                <a:spcPts val="0"/>
              </a:spcAft>
              <a:defRPr/>
            </a:pP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阳性率：28.7</a:t>
            </a:r>
            <a:r>
              <a:rPr lang="en-US" altLang="zh-CN"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59267" y="5968365"/>
            <a:ext cx="12192000" cy="368300"/>
          </a:xfrm>
          <a:prstGeom prst="rect">
            <a:avLst/>
          </a:prstGeom>
          <a:solidFill>
            <a:schemeClr val="bg1"/>
          </a:solidFill>
        </p:spPr>
        <p:txBody>
          <a:bodyPr wrap="square" rtlCol="0" anchor="t">
            <a:spAutoFit/>
          </a:bodyPr>
          <a:lstStyle/>
          <a:p>
            <a:pPr algn="ctr"/>
            <a:r>
              <a:rPr lang="zh-CN" altLang="zh-CN" sz="1800" b="1" kern="10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结果对临床</a:t>
            </a:r>
            <a:r>
              <a:rPr lang="en-US" altLang="zh-CN" sz="1800" b="1" kern="10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RA</a:t>
            </a:r>
            <a:r>
              <a:rPr lang="zh-CN" altLang="zh-CN" sz="1800" b="1" kern="10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感染的防治具有一定的指导意义</a:t>
            </a:r>
          </a:p>
        </p:txBody>
      </p:sp>
      <p:sp>
        <p:nvSpPr>
          <p:cNvPr id="4" name="矩形 3"/>
          <p:cNvSpPr/>
          <p:nvPr/>
        </p:nvSpPr>
        <p:spPr>
          <a:xfrm>
            <a:off x="1457325" y="1106788"/>
            <a:ext cx="5176307" cy="369332"/>
          </a:xfrm>
          <a:prstGeom prst="rect">
            <a:avLst/>
          </a:prstGeom>
        </p:spPr>
        <p:txBody>
          <a:bodyPr wrap="square">
            <a:spAutoFit/>
          </a:bodyPr>
          <a:lstStyle/>
          <a:p>
            <a:pPr algn="ct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红霉素酯酶基因</a:t>
            </a: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E</a:t>
            </a:r>
            <a:r>
              <a:rPr lang="en-US" altLang="zh-CN"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re(D)</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endParaRPr lang="zh-CN" altLang="en-US"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31" name="图片 1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32"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32</a:t>
            </a:fld>
            <a:endParaRPr lang="zh-CN" altLang="en-US" sz="2400" dirty="0">
              <a:solidFill>
                <a:srgbClr val="FF0000"/>
              </a:solidFill>
            </a:endParaRPr>
          </a:p>
        </p:txBody>
      </p:sp>
      <p:pic>
        <p:nvPicPr>
          <p:cNvPr id="6" name="图片 5">
            <a:extLst>
              <a:ext uri="{FF2B5EF4-FFF2-40B4-BE49-F238E27FC236}">
                <a16:creationId xmlns:a16="http://schemas.microsoft.com/office/drawing/2014/main" id="{8808B0F1-4FFD-D3B0-F743-85F8422C6A1E}"/>
              </a:ext>
            </a:extLst>
          </p:cNvPr>
          <p:cNvPicPr>
            <a:picLocks noChangeAspect="1"/>
          </p:cNvPicPr>
          <p:nvPr/>
        </p:nvPicPr>
        <p:blipFill>
          <a:blip r:embed="rId3"/>
          <a:stretch>
            <a:fillRect/>
          </a:stretch>
        </p:blipFill>
        <p:spPr>
          <a:xfrm>
            <a:off x="8323716" y="4724400"/>
            <a:ext cx="1190625" cy="1790700"/>
          </a:xfrm>
          <a:prstGeom prst="rect">
            <a:avLst/>
          </a:prstGeom>
        </p:spPr>
      </p:pic>
    </p:spTree>
    <p:extLst>
      <p:ext uri="{BB962C8B-B14F-4D97-AF65-F5344CB8AC3E}">
        <p14:creationId xmlns:p14="http://schemas.microsoft.com/office/powerpoint/2010/main" val="3161296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4984D49D-69A9-E0F1-2478-A0EC472401D6}"/>
              </a:ext>
            </a:extLst>
          </p:cNvPr>
          <p:cNvSpPr>
            <a:spLocks noChangeAspect="1" noChangeArrowheads="1" noTextEdit="1"/>
          </p:cNvSpPr>
          <p:nvPr/>
        </p:nvSpPr>
        <p:spPr bwMode="auto">
          <a:xfrm>
            <a:off x="14285913" y="3148014"/>
            <a:ext cx="319087" cy="314325"/>
          </a:xfrm>
          <a:prstGeom prst="rect">
            <a:avLst/>
          </a:prstGeom>
          <a:noFill/>
          <a:ln>
            <a:noFill/>
          </a:ln>
        </p:spPr>
        <p:txBody>
          <a:bodyPr/>
          <a:lstStyle/>
          <a:p>
            <a:pPr>
              <a:defRPr/>
            </a:pPr>
            <a:endParaRPr lang="zh-CN" altLang="en-US" sz="2800">
              <a:latin typeface="+mn-ea"/>
            </a:endParaRPr>
          </a:p>
        </p:txBody>
      </p:sp>
      <p:pic>
        <p:nvPicPr>
          <p:cNvPr id="15364" name="Picture 9">
            <a:extLst>
              <a:ext uri="{FF2B5EF4-FFF2-40B4-BE49-F238E27FC236}">
                <a16:creationId xmlns:a16="http://schemas.microsoft.com/office/drawing/2014/main" id="{3BB5C18E-E089-CA70-A8D5-FF21FBD2D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863" y="1979426"/>
            <a:ext cx="6699024" cy="33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64">
            <a:extLst>
              <a:ext uri="{FF2B5EF4-FFF2-40B4-BE49-F238E27FC236}">
                <a16:creationId xmlns:a16="http://schemas.microsoft.com/office/drawing/2014/main" id="{DFEAF8D4-A0FD-3CE5-1D7D-EB2C5BD618EE}"/>
              </a:ext>
            </a:extLst>
          </p:cNvPr>
          <p:cNvSpPr txBox="1">
            <a:spLocks noChangeArrowheads="1"/>
          </p:cNvSpPr>
          <p:nvPr/>
        </p:nvSpPr>
        <p:spPr bwMode="auto">
          <a:xfrm>
            <a:off x="2847521" y="5584964"/>
            <a:ext cx="6840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Sans Unicode" panose="020B0602030504020204" pitchFamily="34" charset="0"/>
                <a:ea typeface="黑体" panose="02010609060101010101" pitchFamily="49" charset="-122"/>
              </a:defRPr>
            </a:lvl1pPr>
            <a:lvl2pPr marL="742950" indent="-285750" eaLnBrk="0" hangingPunct="0">
              <a:defRPr sz="2400">
                <a:solidFill>
                  <a:schemeClr val="tx1"/>
                </a:solidFill>
                <a:latin typeface="Lucida Sans Unicode" panose="020B0602030504020204" pitchFamily="34" charset="0"/>
                <a:ea typeface="黑体" panose="02010609060101010101" pitchFamily="49" charset="-122"/>
              </a:defRPr>
            </a:lvl2pPr>
            <a:lvl3pPr marL="1143000" indent="-228600" eaLnBrk="0" hangingPunct="0">
              <a:defRPr sz="2400">
                <a:solidFill>
                  <a:schemeClr val="tx1"/>
                </a:solidFill>
                <a:latin typeface="Lucida Sans Unicode" panose="020B0602030504020204" pitchFamily="34" charset="0"/>
                <a:ea typeface="黑体" panose="02010609060101010101" pitchFamily="49" charset="-122"/>
              </a:defRPr>
            </a:lvl3pPr>
            <a:lvl4pPr marL="1600200" indent="-228600" eaLnBrk="0" hangingPunct="0">
              <a:defRPr sz="2400">
                <a:solidFill>
                  <a:schemeClr val="tx1"/>
                </a:solidFill>
                <a:latin typeface="Lucida Sans Unicode" panose="020B0602030504020204" pitchFamily="34" charset="0"/>
                <a:ea typeface="黑体" panose="02010609060101010101" pitchFamily="49" charset="-122"/>
              </a:defRPr>
            </a:lvl4pPr>
            <a:lvl5pPr marL="2057400" indent="-228600" eaLnBrk="0" hangingPunct="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Lucida Sans Unicode" panose="020B0602030504020204" pitchFamily="34" charset="0"/>
                <a:ea typeface="黑体" panose="02010609060101010101" pitchFamily="49" charset="-122"/>
              </a:defRPr>
            </a:lvl9pPr>
          </a:lstStyle>
          <a:p>
            <a:pPr algn="ctr" eaLnBrk="1" hangingPunct="1"/>
            <a:r>
              <a:rPr lang="en-US" altLang="zh-CN" sz="2000" dirty="0">
                <a:latin typeface="Times New Roman" panose="02020603050405020304" pitchFamily="18" charset="0"/>
                <a:cs typeface="Times New Roman" panose="02020603050405020304" pitchFamily="18" charset="0"/>
              </a:rPr>
              <a:t>Jared A. Delmar, </a:t>
            </a:r>
            <a:r>
              <a:rPr lang="en-US" altLang="zh-CN" sz="2000" dirty="0" err="1">
                <a:latin typeface="Times New Roman" panose="02020603050405020304" pitchFamily="18" charset="0"/>
                <a:cs typeface="Times New Roman" panose="02020603050405020304" pitchFamily="18" charset="0"/>
              </a:rPr>
              <a:t>Chih</a:t>
            </a:r>
            <a:r>
              <a:rPr lang="en-US" altLang="zh-CN" sz="2000" dirty="0">
                <a:latin typeface="Times New Roman" panose="02020603050405020304" pitchFamily="18" charset="0"/>
                <a:cs typeface="Times New Roman" panose="02020603050405020304" pitchFamily="18" charset="0"/>
              </a:rPr>
              <a:t>-Chia Su, and Edward W. Yu </a:t>
            </a:r>
          </a:p>
        </p:txBody>
      </p:sp>
      <p:sp>
        <p:nvSpPr>
          <p:cNvPr id="2" name="文本框 1">
            <a:extLst>
              <a:ext uri="{FF2B5EF4-FFF2-40B4-BE49-F238E27FC236}">
                <a16:creationId xmlns:a16="http://schemas.microsoft.com/office/drawing/2014/main" id="{6B9BFBF4-5423-1C10-5A76-78123D52184A}"/>
              </a:ext>
            </a:extLst>
          </p:cNvPr>
          <p:cNvSpPr txBox="1"/>
          <p:nvPr/>
        </p:nvSpPr>
        <p:spPr>
          <a:xfrm>
            <a:off x="766205" y="922986"/>
            <a:ext cx="6164942" cy="581057"/>
          </a:xfrm>
          <a:prstGeom prst="rect">
            <a:avLst/>
          </a:prstGeom>
          <a:noFill/>
        </p:spPr>
        <p:txBody>
          <a:bodyPr wrap="square">
            <a:spAutoFit/>
          </a:bodyPr>
          <a:lstStyle/>
          <a:p>
            <a:pPr indent="127000" algn="just">
              <a:lnSpc>
                <a:spcPct val="150000"/>
              </a:lnSpc>
            </a:pPr>
            <a:r>
              <a:rPr lang="en-US" altLang="zh-CN" sz="2400" b="1" dirty="0">
                <a:solidFill>
                  <a:srgbClr val="C00000"/>
                </a:solidFill>
                <a:latin typeface="微软雅黑" panose="020B0503020204020204" pitchFamily="34" charset="-122"/>
                <a:ea typeface="微软雅黑" panose="020B0503020204020204" pitchFamily="34" charset="-122"/>
              </a:rPr>
              <a:t>2.</a:t>
            </a:r>
            <a:r>
              <a:rPr lang="zh-CN" altLang="zh-CN" sz="2400" b="1" dirty="0">
                <a:solidFill>
                  <a:srgbClr val="C00000"/>
                </a:solidFill>
                <a:latin typeface="微软雅黑" panose="020B0503020204020204" pitchFamily="34" charset="-122"/>
                <a:ea typeface="微软雅黑" panose="020B0503020204020204" pitchFamily="34" charset="-122"/>
              </a:rPr>
              <a:t>外排泵的外排作用</a:t>
            </a:r>
          </a:p>
        </p:txBody>
      </p:sp>
      <p:sp>
        <p:nvSpPr>
          <p:cNvPr id="3" name="文本框 2">
            <a:extLst>
              <a:ext uri="{FF2B5EF4-FFF2-40B4-BE49-F238E27FC236}">
                <a16:creationId xmlns:a16="http://schemas.microsoft.com/office/drawing/2014/main" id="{94797F85-0006-DE6F-3EE0-67BD79EEE514}"/>
              </a:ext>
            </a:extLst>
          </p:cNvPr>
          <p:cNvSpPr txBox="1"/>
          <p:nvPr/>
        </p:nvSpPr>
        <p:spPr>
          <a:xfrm>
            <a:off x="2102425" y="1748419"/>
            <a:ext cx="8648700" cy="400110"/>
          </a:xfrm>
          <a:prstGeom prst="rect">
            <a:avLst/>
          </a:prstGeom>
          <a:noFill/>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细菌外排泵类型</a:t>
            </a:r>
            <a:r>
              <a:rPr lang="en-US" altLang="zh-CN" sz="2000" b="1" dirty="0">
                <a:solidFill>
                  <a:srgbClr val="C00000"/>
                </a:solidFill>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EE4CE7BF-F552-EBCC-883A-D40B2685E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Tree>
    <p:extLst>
      <p:ext uri="{BB962C8B-B14F-4D97-AF65-F5344CB8AC3E}">
        <p14:creationId xmlns:p14="http://schemas.microsoft.com/office/powerpoint/2010/main" val="493945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34</a:t>
            </a:fld>
            <a:endParaRPr lang="zh-CN" altLang="en-US" sz="2400" dirty="0">
              <a:solidFill>
                <a:srgbClr val="FF0000"/>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1816" y="2138636"/>
            <a:ext cx="3605249" cy="3287712"/>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4"/>
          <p:cNvSpPr txBox="1">
            <a:spLocks noChangeArrowheads="1"/>
          </p:cNvSpPr>
          <p:nvPr/>
        </p:nvSpPr>
        <p:spPr bwMode="auto">
          <a:xfrm>
            <a:off x="129715" y="6472421"/>
            <a:ext cx="6650269" cy="307777"/>
          </a:xfrm>
          <a:prstGeom prst="rect">
            <a:avLst/>
          </a:prstGeom>
          <a:noFill/>
          <a:ln w="6350">
            <a:solidFill>
              <a:schemeClr val="accent1"/>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r>
              <a:rPr lang="en-US" altLang="zh-CN" sz="1400" dirty="0">
                <a:solidFill>
                  <a:srgbClr val="C00000"/>
                </a:solidFill>
                <a:latin typeface="Times New Roman" panose="02020603050405020304" pitchFamily="18" charset="0"/>
                <a:cs typeface="Times New Roman" panose="02020603050405020304" pitchFamily="18" charset="0"/>
              </a:rPr>
              <a:t>[56]</a:t>
            </a:r>
            <a:r>
              <a:rPr lang="en-US" altLang="zh-CN" sz="1400" dirty="0" err="1">
                <a:solidFill>
                  <a:srgbClr val="C00000"/>
                </a:solidFill>
                <a:latin typeface="Times New Roman" panose="02020603050405020304" pitchFamily="18" charset="0"/>
                <a:cs typeface="Times New Roman" panose="02020603050405020304" pitchFamily="18" charset="0"/>
              </a:rPr>
              <a:t>ChongYue</a:t>
            </a:r>
            <a:r>
              <a:rPr lang="en-US" altLang="zh-CN" sz="1400" dirty="0">
                <a:solidFill>
                  <a:srgbClr val="C00000"/>
                </a:solidFill>
                <a:latin typeface="Times New Roman" panose="02020603050405020304" pitchFamily="18" charset="0"/>
                <a:cs typeface="Times New Roman" panose="02020603050405020304" pitchFamily="18" charset="0"/>
              </a:rPr>
              <a:t> Zhong …Anchun Cheng*. Poultry Science 2013, 92(6): 1552-1559</a:t>
            </a:r>
            <a:endParaRPr lang="zh-CN" altLang="en-US" sz="1400" dirty="0">
              <a:solidFill>
                <a:srgbClr val="C00000"/>
              </a:solidFill>
              <a:latin typeface="Times New Roman" panose="02020603050405020304" pitchFamily="18" charset="0"/>
              <a:cs typeface="Times New Roman" panose="02020603050405020304" pitchFamily="18" charset="0"/>
            </a:endParaRPr>
          </a:p>
        </p:txBody>
      </p:sp>
      <p:pic>
        <p:nvPicPr>
          <p:cNvPr id="7"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3105" y="2138636"/>
            <a:ext cx="3913103" cy="3287712"/>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FCF8F03-7982-FB59-C6A3-2A67707E706E}"/>
              </a:ext>
            </a:extLst>
          </p:cNvPr>
          <p:cNvSpPr txBox="1"/>
          <p:nvPr/>
        </p:nvSpPr>
        <p:spPr>
          <a:xfrm>
            <a:off x="882650" y="1649072"/>
            <a:ext cx="10725150" cy="418191"/>
          </a:xfrm>
          <a:prstGeom prst="rect">
            <a:avLst/>
          </a:prstGeom>
          <a:noFill/>
        </p:spPr>
        <p:txBody>
          <a:bodyPr wrap="square">
            <a:spAutoFit/>
          </a:bodyPr>
          <a:lstStyle/>
          <a:p>
            <a:pPr indent="127000" algn="just">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C</a:t>
            </a:r>
            <a:r>
              <a:rPr lang="zh-CN" altLang="en-US" sz="1600" b="1" dirty="0">
                <a:solidFill>
                  <a:srgbClr val="C00000"/>
                </a:solidFill>
                <a:latin typeface="微软雅黑" panose="020B0503020204020204" pitchFamily="34" charset="-122"/>
                <a:ea typeface="微软雅黑" panose="020B0503020204020204" pitchFamily="34" charset="-122"/>
              </a:rPr>
              <a:t>型</a:t>
            </a:r>
            <a:r>
              <a:rPr lang="zh-CN" altLang="zh-CN" sz="1600" b="1" dirty="0">
                <a:solidFill>
                  <a:srgbClr val="C00000"/>
                </a:solidFill>
                <a:latin typeface="微软雅黑" panose="020B0503020204020204" pitchFamily="34" charset="-122"/>
                <a:ea typeface="微软雅黑" panose="020B0503020204020204" pitchFamily="34" charset="-122"/>
              </a:rPr>
              <a:t>外排泵</a:t>
            </a:r>
            <a:r>
              <a:rPr lang="zh-CN" altLang="en-US" sz="1600" b="1" dirty="0">
                <a:solidFill>
                  <a:srgbClr val="C00000"/>
                </a:solidFill>
                <a:latin typeface="微软雅黑" panose="020B0503020204020204" pitchFamily="34" charset="-122"/>
                <a:ea typeface="微软雅黑" panose="020B0503020204020204" pitchFamily="34" charset="-122"/>
              </a:rPr>
              <a:t>是</a:t>
            </a:r>
            <a:r>
              <a:rPr lang="en-US" altLang="zh-CN" sz="1600" b="1" dirty="0">
                <a:solidFill>
                  <a:srgbClr val="C00000"/>
                </a:solidFill>
                <a:latin typeface="微软雅黑" panose="020B0503020204020204" pitchFamily="34" charset="-122"/>
                <a:ea typeface="微软雅黑" panose="020B0503020204020204" pitchFamily="34" charset="-122"/>
              </a:rPr>
              <a:t>RA</a:t>
            </a:r>
            <a:r>
              <a:rPr lang="zh-CN" altLang="en-US" sz="1600" b="1" dirty="0">
                <a:solidFill>
                  <a:srgbClr val="C00000"/>
                </a:solidFill>
                <a:latin typeface="微软雅黑" panose="020B0503020204020204" pitchFamily="34" charset="-122"/>
                <a:ea typeface="微软雅黑" panose="020B0503020204020204" pitchFamily="34" charset="-122"/>
              </a:rPr>
              <a:t>耐</a:t>
            </a:r>
            <a:r>
              <a:rPr lang="zh-CN" altLang="zh-CN" sz="1600" b="1" dirty="0">
                <a:solidFill>
                  <a:srgbClr val="C00000"/>
                </a:solidFill>
                <a:latin typeface="微软雅黑" panose="020B0503020204020204" pitchFamily="34" charset="-122"/>
                <a:ea typeface="微软雅黑" panose="020B0503020204020204" pitchFamily="34" charset="-122"/>
              </a:rPr>
              <a:t>四环素的</a:t>
            </a:r>
            <a:r>
              <a:rPr lang="zh-CN" altLang="en-US" sz="1600" b="1" dirty="0">
                <a:solidFill>
                  <a:srgbClr val="C00000"/>
                </a:solidFill>
                <a:latin typeface="微软雅黑" panose="020B0503020204020204" pitchFamily="34" charset="-122"/>
                <a:ea typeface="微软雅黑" panose="020B0503020204020204" pitchFamily="34" charset="-122"/>
              </a:rPr>
              <a:t>主要机制（</a:t>
            </a:r>
            <a:r>
              <a:rPr lang="en-US" altLang="zh-CN" sz="1600" b="1" dirty="0">
                <a:solidFill>
                  <a:srgbClr val="C00000"/>
                </a:solidFill>
                <a:latin typeface="微软雅黑" panose="020B0503020204020204" pitchFamily="34" charset="-122"/>
                <a:ea typeface="微软雅黑" panose="020B0503020204020204" pitchFamily="34" charset="-122"/>
              </a:rPr>
              <a:t>21/30</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70%</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其次是</a:t>
            </a:r>
            <a:r>
              <a:rPr lang="en-US" altLang="zh-CN" sz="1600" b="1" dirty="0">
                <a:solidFill>
                  <a:srgbClr val="C00000"/>
                </a:solidFill>
                <a:latin typeface="微软雅黑" panose="020B0503020204020204" pitchFamily="34" charset="-122"/>
                <a:ea typeface="微软雅黑" panose="020B0503020204020204" pitchFamily="34" charset="-122"/>
              </a:rPr>
              <a:t>M</a:t>
            </a:r>
            <a:r>
              <a:rPr lang="zh-CN" altLang="en-US" sz="1600" b="1" dirty="0">
                <a:solidFill>
                  <a:srgbClr val="C00000"/>
                </a:solidFill>
                <a:latin typeface="微软雅黑" panose="020B0503020204020204" pitchFamily="34" charset="-122"/>
                <a:ea typeface="微软雅黑" panose="020B0503020204020204" pitchFamily="34" charset="-122"/>
              </a:rPr>
              <a:t>型</a:t>
            </a:r>
            <a:r>
              <a:rPr lang="zh-CN" altLang="zh-CN" sz="1600" b="1" dirty="0">
                <a:solidFill>
                  <a:srgbClr val="C00000"/>
                </a:solidFill>
                <a:latin typeface="微软雅黑" panose="020B0503020204020204" pitchFamily="34" charset="-122"/>
                <a:ea typeface="微软雅黑" panose="020B0503020204020204" pitchFamily="34" charset="-122"/>
              </a:rPr>
              <a:t>外排泵</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10/30</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33%</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 </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cxnSp>
        <p:nvCxnSpPr>
          <p:cNvPr id="10" name="直接连接符 9">
            <a:extLst>
              <a:ext uri="{FF2B5EF4-FFF2-40B4-BE49-F238E27FC236}">
                <a16:creationId xmlns:a16="http://schemas.microsoft.com/office/drawing/2014/main" id="{F31A0415-A0FD-FFF3-0826-6F8FB4E8EA77}"/>
              </a:ext>
            </a:extLst>
          </p:cNvPr>
          <p:cNvCxnSpPr>
            <a:cxnSpLocks/>
          </p:cNvCxnSpPr>
          <p:nvPr/>
        </p:nvCxnSpPr>
        <p:spPr>
          <a:xfrm>
            <a:off x="6611816" y="3751943"/>
            <a:ext cx="3294184"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D2C9D0E-E462-41C3-5EC3-922E96B961C9}"/>
              </a:ext>
            </a:extLst>
          </p:cNvPr>
          <p:cNvCxnSpPr>
            <a:cxnSpLocks/>
          </p:cNvCxnSpPr>
          <p:nvPr/>
        </p:nvCxnSpPr>
        <p:spPr>
          <a:xfrm>
            <a:off x="6611816" y="4078515"/>
            <a:ext cx="3294184"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4E026C06-59D7-D058-2870-F95B73288ABA}"/>
              </a:ext>
            </a:extLst>
          </p:cNvPr>
          <p:cNvSpPr txBox="1"/>
          <p:nvPr/>
        </p:nvSpPr>
        <p:spPr>
          <a:xfrm>
            <a:off x="2216726" y="885622"/>
            <a:ext cx="8648700" cy="461665"/>
          </a:xfrm>
          <a:prstGeom prst="rect">
            <a:avLst/>
          </a:prstGeom>
          <a:noFill/>
        </p:spPr>
        <p:txBody>
          <a:bodyPr wrap="square">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鸭疫里默氏菌是否存在与耐药关联的</a:t>
            </a:r>
            <a:r>
              <a:rPr lang="zh-CN" altLang="zh-CN" sz="2400" b="1" dirty="0">
                <a:solidFill>
                  <a:srgbClr val="C00000"/>
                </a:solidFill>
                <a:latin typeface="微软雅黑" panose="020B0503020204020204" pitchFamily="34" charset="-122"/>
                <a:ea typeface="微软雅黑" panose="020B0503020204020204" pitchFamily="34" charset="-122"/>
              </a:rPr>
              <a:t>外排泵</a:t>
            </a:r>
            <a:r>
              <a:rPr lang="zh-CN" altLang="en-US" sz="2400" b="1" dirty="0">
                <a:solidFill>
                  <a:srgbClr val="002060"/>
                </a:solidFill>
                <a:latin typeface="微软雅黑" panose="020B0503020204020204" pitchFamily="34" charset="-122"/>
                <a:ea typeface="微软雅黑" panose="020B0503020204020204" pitchFamily="34" charset="-122"/>
              </a:rPr>
              <a:t>？</a:t>
            </a:r>
          </a:p>
        </p:txBody>
      </p:sp>
      <p:sp>
        <p:nvSpPr>
          <p:cNvPr id="11" name="文本框 10">
            <a:extLst>
              <a:ext uri="{FF2B5EF4-FFF2-40B4-BE49-F238E27FC236}">
                <a16:creationId xmlns:a16="http://schemas.microsoft.com/office/drawing/2014/main" id="{D352BB1D-9E4B-7392-DD06-3240EFAECF16}"/>
              </a:ext>
            </a:extLst>
          </p:cNvPr>
          <p:cNvSpPr txBox="1"/>
          <p:nvPr/>
        </p:nvSpPr>
        <p:spPr>
          <a:xfrm>
            <a:off x="6611816" y="5526496"/>
            <a:ext cx="3605249" cy="369332"/>
          </a:xfrm>
          <a:prstGeom prst="rect">
            <a:avLst/>
          </a:prstGeom>
          <a:noFill/>
        </p:spPr>
        <p:txBody>
          <a:bodyPr wrap="square">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少量</a:t>
            </a:r>
            <a:r>
              <a:rPr lang="en-US" altLang="zh-CN" b="1" dirty="0">
                <a:solidFill>
                  <a:srgbClr val="C00000"/>
                </a:solidFill>
                <a:latin typeface="微软雅黑" panose="020B0503020204020204" pitchFamily="34" charset="-122"/>
                <a:ea typeface="微软雅黑" panose="020B0503020204020204" pitchFamily="34" charset="-122"/>
              </a:rPr>
              <a:t>A+C   </a:t>
            </a:r>
            <a:r>
              <a:rPr lang="zh-CN" altLang="en-US" b="1" dirty="0">
                <a:solidFill>
                  <a:srgbClr val="C00000"/>
                </a:solidFill>
                <a:latin typeface="微软雅黑" panose="020B0503020204020204" pitchFamily="34" charset="-122"/>
                <a:ea typeface="微软雅黑" panose="020B0503020204020204" pitchFamily="34" charset="-122"/>
              </a:rPr>
              <a:t>或  </a:t>
            </a:r>
            <a:r>
              <a:rPr lang="en-US" altLang="zh-CN" b="1" dirty="0">
                <a:solidFill>
                  <a:srgbClr val="C00000"/>
                </a:solidFill>
                <a:latin typeface="微软雅黑" panose="020B0503020204020204" pitchFamily="34" charset="-122"/>
                <a:ea typeface="微软雅黑" panose="020B0503020204020204" pitchFamily="34" charset="-122"/>
              </a:rPr>
              <a:t>C+</a:t>
            </a:r>
            <a:r>
              <a:rPr lang="en-US" altLang="zh-CN" sz="1800" b="1" dirty="0">
                <a:solidFill>
                  <a:srgbClr val="C00000"/>
                </a:solidFill>
                <a:latin typeface="微软雅黑" panose="020B0503020204020204" pitchFamily="34" charset="-122"/>
                <a:ea typeface="微软雅黑" panose="020B0503020204020204" pitchFamily="34" charset="-122"/>
              </a:rPr>
              <a:t>M</a:t>
            </a:r>
            <a:r>
              <a:rPr lang="zh-CN" altLang="en-US" sz="1800" b="1" dirty="0">
                <a:solidFill>
                  <a:srgbClr val="C00000"/>
                </a:solidFill>
                <a:latin typeface="微软雅黑" panose="020B0503020204020204" pitchFamily="34" charset="-122"/>
                <a:ea typeface="微软雅黑" panose="020B0503020204020204" pitchFamily="34" charset="-122"/>
              </a:rPr>
              <a:t>型</a:t>
            </a:r>
            <a:r>
              <a:rPr lang="zh-CN" altLang="zh-CN" sz="1800" b="1" dirty="0">
                <a:solidFill>
                  <a:srgbClr val="C00000"/>
                </a:solidFill>
                <a:latin typeface="微软雅黑" panose="020B0503020204020204" pitchFamily="34" charset="-122"/>
                <a:ea typeface="微软雅黑" panose="020B0503020204020204" pitchFamily="34" charset="-122"/>
              </a:rPr>
              <a:t>外排泵</a:t>
            </a:r>
            <a:endParaRPr lang="zh-CN" altLang="en-US" dirty="0"/>
          </a:p>
        </p:txBody>
      </p:sp>
    </p:spTree>
    <p:extLst>
      <p:ext uri="{BB962C8B-B14F-4D97-AF65-F5344CB8AC3E}">
        <p14:creationId xmlns:p14="http://schemas.microsoft.com/office/powerpoint/2010/main" val="14746770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FA36F19F-4A48-FFB3-42A0-D56A5BBF36F6}"/>
              </a:ext>
            </a:extLst>
          </p:cNvPr>
          <p:cNvSpPr>
            <a:spLocks noChangeAspect="1" noChangeArrowheads="1" noTextEdit="1"/>
          </p:cNvSpPr>
          <p:nvPr/>
        </p:nvSpPr>
        <p:spPr bwMode="auto">
          <a:xfrm>
            <a:off x="14285913" y="3148013"/>
            <a:ext cx="319087" cy="314325"/>
          </a:xfrm>
          <a:prstGeom prst="rect">
            <a:avLst/>
          </a:prstGeom>
          <a:noFill/>
          <a:ln>
            <a:noFill/>
          </a:ln>
        </p:spPr>
        <p:txBody>
          <a:bodyPr/>
          <a:lstStyle/>
          <a:p>
            <a:pPr eaLnBrk="1" fontAlgn="auto" hangingPunct="1">
              <a:spcBef>
                <a:spcPts val="0"/>
              </a:spcBef>
              <a:spcAft>
                <a:spcPts val="0"/>
              </a:spcAft>
              <a:buFont typeface="Arial" panose="020B0604020202020204" pitchFamily="34" charset="0"/>
              <a:buNone/>
              <a:defRPr/>
            </a:pPr>
            <a:endParaRPr lang="zh-CN" altLang="en-US" sz="2800">
              <a:latin typeface="+mn-ea"/>
            </a:endParaRPr>
          </a:p>
        </p:txBody>
      </p:sp>
      <p:sp>
        <p:nvSpPr>
          <p:cNvPr id="16387" name="TextBox 8">
            <a:extLst>
              <a:ext uri="{FF2B5EF4-FFF2-40B4-BE49-F238E27FC236}">
                <a16:creationId xmlns:a16="http://schemas.microsoft.com/office/drawing/2014/main" id="{4AE9C577-0DFD-DD95-D028-12322A0E7332}"/>
              </a:ext>
            </a:extLst>
          </p:cNvPr>
          <p:cNvSpPr txBox="1">
            <a:spLocks noChangeArrowheads="1"/>
          </p:cNvSpPr>
          <p:nvPr/>
        </p:nvSpPr>
        <p:spPr bwMode="auto">
          <a:xfrm>
            <a:off x="4938572" y="5006981"/>
            <a:ext cx="6389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1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亲本株、缺失株和回补株的生长曲线</a:t>
            </a:r>
            <a:r>
              <a:rPr lang="zh-CN" altLang="en-US" sz="1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（没有显著性差异）</a:t>
            </a:r>
            <a:r>
              <a:rPr lang="en-US" altLang="zh-CN" sz="1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p>
        </p:txBody>
      </p:sp>
      <p:pic>
        <p:nvPicPr>
          <p:cNvPr id="16390" name="图片 3">
            <a:extLst>
              <a:ext uri="{FF2B5EF4-FFF2-40B4-BE49-F238E27FC236}">
                <a16:creationId xmlns:a16="http://schemas.microsoft.com/office/drawing/2014/main" id="{2EDF9748-DF4F-EEBD-E929-E5C13436F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3338"/>
            <a:ext cx="2025651"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文本框 2">
            <a:extLst>
              <a:ext uri="{FF2B5EF4-FFF2-40B4-BE49-F238E27FC236}">
                <a16:creationId xmlns:a16="http://schemas.microsoft.com/office/drawing/2014/main" id="{012D9A8D-40A6-E3A6-0F97-DBAB7256DEC3}"/>
              </a:ext>
            </a:extLst>
          </p:cNvPr>
          <p:cNvSpPr txBox="1">
            <a:spLocks noChangeArrowheads="1"/>
          </p:cNvSpPr>
          <p:nvPr/>
        </p:nvSpPr>
        <p:spPr bwMode="auto">
          <a:xfrm>
            <a:off x="613655" y="958317"/>
            <a:ext cx="8572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en-US" altLang="zh-CN" sz="2400" b="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RaeB</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B739</a:t>
            </a:r>
            <a:r>
              <a:rPr lang="en-US" altLang="zh-CN"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_0873</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）基因编码</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RND</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型外排泵</a:t>
            </a:r>
            <a:r>
              <a:rPr lang="zh-CN" altLang="en-US"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392" name="文本框 6">
            <a:extLst>
              <a:ext uri="{FF2B5EF4-FFF2-40B4-BE49-F238E27FC236}">
                <a16:creationId xmlns:a16="http://schemas.microsoft.com/office/drawing/2014/main" id="{80B016F9-4A3F-7737-3C79-7017E558EEE0}"/>
              </a:ext>
            </a:extLst>
          </p:cNvPr>
          <p:cNvSpPr txBox="1">
            <a:spLocks noChangeArrowheads="1"/>
          </p:cNvSpPr>
          <p:nvPr/>
        </p:nvSpPr>
        <p:spPr bwMode="auto">
          <a:xfrm>
            <a:off x="8399463" y="136525"/>
            <a:ext cx="3652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r>
              <a:rPr lang="en-US" altLang="zh-CN" sz="900">
                <a:solidFill>
                  <a:srgbClr val="C00000"/>
                </a:solidFill>
                <a:latin typeface="微软雅黑" panose="020B0503020204020204" pitchFamily="34" charset="-122"/>
                <a:ea typeface="微软雅黑" panose="020B0503020204020204" pitchFamily="34" charset="-122"/>
              </a:rPr>
              <a:t>(2)</a:t>
            </a:r>
            <a:r>
              <a:rPr lang="zh-CN" altLang="en-US" sz="900">
                <a:solidFill>
                  <a:srgbClr val="C00000"/>
                </a:solidFill>
                <a:latin typeface="微软雅黑" panose="020B0503020204020204" pitchFamily="34" charset="-122"/>
                <a:ea typeface="微软雅黑" panose="020B0503020204020204" pitchFamily="34" charset="-122"/>
              </a:rPr>
              <a:t>首次确认</a:t>
            </a:r>
            <a:r>
              <a:rPr lang="en-US" altLang="zh-CN" sz="900">
                <a:solidFill>
                  <a:srgbClr val="C00000"/>
                </a:solidFill>
                <a:latin typeface="微软雅黑" panose="020B0503020204020204" pitchFamily="34" charset="-122"/>
                <a:ea typeface="微软雅黑" panose="020B0503020204020204" pitchFamily="34" charset="-122"/>
              </a:rPr>
              <a:t>RND</a:t>
            </a:r>
            <a:r>
              <a:rPr lang="zh-CN" altLang="en-US" sz="900">
                <a:solidFill>
                  <a:srgbClr val="C00000"/>
                </a:solidFill>
                <a:latin typeface="微软雅黑" panose="020B0503020204020204" pitchFamily="34" charset="-122"/>
                <a:ea typeface="微软雅黑" panose="020B0503020204020204" pitchFamily="34" charset="-122"/>
              </a:rPr>
              <a:t>外排泵的表达是</a:t>
            </a:r>
            <a:r>
              <a:rPr lang="en-US" altLang="zh-CN" sz="900">
                <a:solidFill>
                  <a:srgbClr val="C00000"/>
                </a:solidFill>
                <a:latin typeface="微软雅黑" panose="020B0503020204020204" pitchFamily="34" charset="-122"/>
                <a:ea typeface="微软雅黑" panose="020B0503020204020204" pitchFamily="34" charset="-122"/>
              </a:rPr>
              <a:t>RA</a:t>
            </a:r>
            <a:r>
              <a:rPr lang="zh-CN" altLang="en-US" sz="900">
                <a:solidFill>
                  <a:srgbClr val="C00000"/>
                </a:solidFill>
                <a:latin typeface="微软雅黑" panose="020B0503020204020204" pitchFamily="34" charset="-122"/>
                <a:ea typeface="微软雅黑" panose="020B0503020204020204" pitchFamily="34" charset="-122"/>
              </a:rPr>
              <a:t>的氨基糖苷类耐药机制之一</a:t>
            </a:r>
          </a:p>
        </p:txBody>
      </p:sp>
      <p:pic>
        <p:nvPicPr>
          <p:cNvPr id="2" name="图片 1">
            <a:extLst>
              <a:ext uri="{FF2B5EF4-FFF2-40B4-BE49-F238E27FC236}">
                <a16:creationId xmlns:a16="http://schemas.microsoft.com/office/drawing/2014/main" id="{6F64EAD5-E518-F0C1-FBD6-106486DC370F}"/>
              </a:ext>
            </a:extLst>
          </p:cNvPr>
          <p:cNvPicPr>
            <a:picLocks noChangeAspect="1"/>
          </p:cNvPicPr>
          <p:nvPr/>
        </p:nvPicPr>
        <p:blipFill>
          <a:blip r:embed="rId4" cstate="print"/>
          <a:stretch>
            <a:fillRect/>
          </a:stretch>
        </p:blipFill>
        <p:spPr>
          <a:xfrm>
            <a:off x="4943872" y="1666075"/>
            <a:ext cx="5616624" cy="3092996"/>
          </a:xfrm>
          <a:prstGeom prst="rect">
            <a:avLst/>
          </a:prstGeom>
        </p:spPr>
      </p:pic>
      <p:sp>
        <p:nvSpPr>
          <p:cNvPr id="4" name="文本框 3">
            <a:extLst>
              <a:ext uri="{FF2B5EF4-FFF2-40B4-BE49-F238E27FC236}">
                <a16:creationId xmlns:a16="http://schemas.microsoft.com/office/drawing/2014/main" id="{4E9F76FE-3042-66CF-41A2-8AC2B5C5AD6E}"/>
              </a:ext>
            </a:extLst>
          </p:cNvPr>
          <p:cNvSpPr txBox="1"/>
          <p:nvPr/>
        </p:nvSpPr>
        <p:spPr>
          <a:xfrm>
            <a:off x="5591944" y="5446772"/>
            <a:ext cx="5544616" cy="500009"/>
          </a:xfrm>
          <a:prstGeom prst="rect">
            <a:avLst/>
          </a:prstGeom>
          <a:noFill/>
        </p:spPr>
        <p:txBody>
          <a:bodyPr wrap="square">
            <a:spAutoFit/>
          </a:bodyPr>
          <a:lstStyle/>
          <a:p>
            <a:pPr algn="ctr">
              <a:lnSpc>
                <a:spcPct val="115000"/>
              </a:lnSpc>
            </a:pPr>
            <a:r>
              <a:rPr lang="en-US" altLang="zh-CN" sz="1200" kern="100" dirty="0">
                <a:effectLst/>
                <a:latin typeface="Times New Roman" panose="02020603050405020304" pitchFamily="18" charset="0"/>
                <a:ea typeface="Times New Roman" panose="02020603050405020304" pitchFamily="18" charset="0"/>
              </a:rPr>
              <a:t>Growth curves of parent strain RA-CH-1, gene deleted strain RA-CH-1Δ</a:t>
            </a:r>
            <a:r>
              <a:rPr lang="en-US" altLang="zh-CN" sz="1200" i="1" kern="100" dirty="0">
                <a:effectLst/>
                <a:latin typeface="Times New Roman" panose="02020603050405020304" pitchFamily="18" charset="0"/>
                <a:ea typeface="Times New Roman" panose="02020603050405020304" pitchFamily="18" charset="0"/>
              </a:rPr>
              <a:t>B739_0873</a:t>
            </a:r>
            <a:r>
              <a:rPr lang="en-US" altLang="zh-CN" sz="1200" kern="100" dirty="0">
                <a:effectLst/>
                <a:latin typeface="Times New Roman" panose="02020603050405020304" pitchFamily="18" charset="0"/>
                <a:ea typeface="Times New Roman" panose="02020603050405020304" pitchFamily="18" charset="0"/>
              </a:rPr>
              <a:t> and compensation strain RA-CH-1Δ</a:t>
            </a:r>
            <a:r>
              <a:rPr lang="en-US" altLang="zh-CN" sz="1200" i="1" kern="100" dirty="0">
                <a:effectLst/>
                <a:latin typeface="Times New Roman" panose="02020603050405020304" pitchFamily="18" charset="0"/>
                <a:ea typeface="Times New Roman" panose="02020603050405020304" pitchFamily="18" charset="0"/>
              </a:rPr>
              <a:t>B739_0873 </a:t>
            </a:r>
            <a:r>
              <a:rPr lang="en-US" altLang="zh-CN" sz="1200" kern="100" dirty="0">
                <a:effectLst/>
                <a:latin typeface="Times New Roman" panose="02020603050405020304" pitchFamily="18" charset="0"/>
                <a:ea typeface="Times New Roman" panose="02020603050405020304" pitchFamily="18" charset="0"/>
              </a:rPr>
              <a:t>pLMF03::</a:t>
            </a:r>
            <a:r>
              <a:rPr lang="en-US" altLang="zh-CN" sz="1200" i="1" kern="100" dirty="0">
                <a:effectLst/>
                <a:latin typeface="Times New Roman" panose="02020603050405020304" pitchFamily="18" charset="0"/>
                <a:ea typeface="Times New Roman" panose="02020603050405020304" pitchFamily="18" charset="0"/>
              </a:rPr>
              <a:t>B739_0873</a:t>
            </a:r>
            <a:endParaRPr lang="zh-CN" altLang="zh-CN" sz="1200" kern="100" dirty="0">
              <a:effectLst/>
              <a:latin typeface="Times New Roman" panose="02020603050405020304" pitchFamily="18" charset="0"/>
              <a:ea typeface="Times New Roman" panose="02020603050405020304" pitchFamily="18" charset="0"/>
            </a:endParaRPr>
          </a:p>
        </p:txBody>
      </p:sp>
      <p:graphicFrame>
        <p:nvGraphicFramePr>
          <p:cNvPr id="9" name="表格 8">
            <a:extLst>
              <a:ext uri="{FF2B5EF4-FFF2-40B4-BE49-F238E27FC236}">
                <a16:creationId xmlns:a16="http://schemas.microsoft.com/office/drawing/2014/main" id="{5EC6805E-9EEB-7290-7582-342117856FDF}"/>
              </a:ext>
            </a:extLst>
          </p:cNvPr>
          <p:cNvGraphicFramePr>
            <a:graphicFrameLocks noGrp="1"/>
          </p:cNvGraphicFramePr>
          <p:nvPr/>
        </p:nvGraphicFramePr>
        <p:xfrm>
          <a:off x="505158" y="2376158"/>
          <a:ext cx="3682630" cy="537948"/>
        </p:xfrm>
        <a:graphic>
          <a:graphicData uri="http://schemas.openxmlformats.org/drawingml/2006/table">
            <a:tbl>
              <a:tblPr firstRow="1" firstCol="1" bandRow="1">
                <a:tableStyleId>{5C22544A-7EE6-4342-B048-85BDC9FD1C3A}</a:tableStyleId>
              </a:tblPr>
              <a:tblGrid>
                <a:gridCol w="1130380">
                  <a:extLst>
                    <a:ext uri="{9D8B030D-6E8A-4147-A177-3AD203B41FA5}">
                      <a16:colId xmlns:a16="http://schemas.microsoft.com/office/drawing/2014/main" val="2337010487"/>
                    </a:ext>
                  </a:extLst>
                </a:gridCol>
                <a:gridCol w="869967">
                  <a:extLst>
                    <a:ext uri="{9D8B030D-6E8A-4147-A177-3AD203B41FA5}">
                      <a16:colId xmlns:a16="http://schemas.microsoft.com/office/drawing/2014/main" val="3301833351"/>
                    </a:ext>
                  </a:extLst>
                </a:gridCol>
                <a:gridCol w="827314">
                  <a:extLst>
                    <a:ext uri="{9D8B030D-6E8A-4147-A177-3AD203B41FA5}">
                      <a16:colId xmlns:a16="http://schemas.microsoft.com/office/drawing/2014/main" val="3565017534"/>
                    </a:ext>
                  </a:extLst>
                </a:gridCol>
                <a:gridCol w="854969">
                  <a:extLst>
                    <a:ext uri="{9D8B030D-6E8A-4147-A177-3AD203B41FA5}">
                      <a16:colId xmlns:a16="http://schemas.microsoft.com/office/drawing/2014/main" val="771442955"/>
                    </a:ext>
                  </a:extLst>
                </a:gridCol>
              </a:tblGrid>
              <a:tr h="377928">
                <a:tc>
                  <a:txBody>
                    <a:bodyPr/>
                    <a:lstStyle/>
                    <a:p>
                      <a:pPr algn="ctr"/>
                      <a:r>
                        <a:rPr lang="en-US" altLang="zh-CN" sz="1050" b="1" kern="100" dirty="0">
                          <a:solidFill>
                            <a:srgbClr val="FF0000"/>
                          </a:solidFill>
                          <a:effectLst/>
                          <a:latin typeface="微软雅黑" panose="020B0503020204020204" pitchFamily="34" charset="-122"/>
                          <a:ea typeface="微软雅黑" panose="020B0503020204020204" pitchFamily="34" charset="-122"/>
                        </a:rPr>
                        <a:t>RA</a:t>
                      </a:r>
                      <a:r>
                        <a:rPr lang="zh-CN" altLang="en-US" sz="1050" b="1" kern="100" dirty="0">
                          <a:solidFill>
                            <a:srgbClr val="FF0000"/>
                          </a:solidFill>
                          <a:effectLst/>
                          <a:latin typeface="微软雅黑" panose="020B0503020204020204" pitchFamily="34" charset="-122"/>
                          <a:ea typeface="微软雅黑" panose="020B0503020204020204" pitchFamily="34" charset="-122"/>
                        </a:rPr>
                        <a:t>基因</a:t>
                      </a:r>
                      <a:r>
                        <a:rPr lang="zh-CN" sz="1050" b="1" kern="100" dirty="0">
                          <a:solidFill>
                            <a:srgbClr val="FF0000"/>
                          </a:solidFill>
                          <a:effectLst/>
                          <a:latin typeface="微软雅黑" panose="020B0503020204020204" pitchFamily="34" charset="-122"/>
                          <a:ea typeface="微软雅黑" panose="020B0503020204020204" pitchFamily="34" charset="-122"/>
                        </a:rPr>
                        <a:t>序列号</a:t>
                      </a:r>
                      <a:endParaRPr lang="zh-CN" sz="1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en-US" altLang="zh-CN" sz="1050" b="1" kern="100" dirty="0">
                          <a:solidFill>
                            <a:srgbClr val="FF0000"/>
                          </a:solidFill>
                          <a:effectLst/>
                          <a:latin typeface="微软雅黑" panose="020B0503020204020204" pitchFamily="34" charset="-122"/>
                          <a:ea typeface="微软雅黑" panose="020B0503020204020204" pitchFamily="34" charset="-122"/>
                        </a:rPr>
                        <a:t> </a:t>
                      </a:r>
                      <a:r>
                        <a:rPr lang="en-US" sz="1050" b="1" kern="100" dirty="0">
                          <a:solidFill>
                            <a:srgbClr val="FF0000"/>
                          </a:solidFill>
                          <a:effectLst/>
                          <a:latin typeface="微软雅黑" panose="020B0503020204020204" pitchFamily="34" charset="-122"/>
                          <a:ea typeface="微软雅黑" panose="020B0503020204020204" pitchFamily="34" charset="-122"/>
                        </a:rPr>
                        <a:t>bp</a:t>
                      </a:r>
                      <a:r>
                        <a:rPr lang="en-US" altLang="zh-CN" sz="1050" b="1" kern="100" dirty="0">
                          <a:solidFill>
                            <a:srgbClr val="FF0000"/>
                          </a:solidFill>
                          <a:effectLst/>
                          <a:latin typeface="微软雅黑" panose="020B0503020204020204" pitchFamily="34" charset="-122"/>
                          <a:ea typeface="微软雅黑" panose="020B0503020204020204" pitchFamily="34" charset="-122"/>
                        </a:rPr>
                        <a:t> </a:t>
                      </a:r>
                      <a:endParaRPr lang="zh-CN" sz="1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en-US" altLang="zh-CN" sz="1050" b="1" kern="100" dirty="0">
                          <a:solidFill>
                            <a:srgbClr val="FF0000"/>
                          </a:solidFill>
                          <a:effectLst/>
                          <a:latin typeface="微软雅黑" panose="020B0503020204020204" pitchFamily="34" charset="-122"/>
                          <a:ea typeface="微软雅黑" panose="020B0503020204020204" pitchFamily="34" charset="-122"/>
                        </a:rPr>
                        <a:t> </a:t>
                      </a:r>
                      <a:r>
                        <a:rPr lang="en-US" sz="1050" b="1" kern="100" dirty="0">
                          <a:solidFill>
                            <a:srgbClr val="FF0000"/>
                          </a:solidFill>
                          <a:effectLst/>
                          <a:latin typeface="微软雅黑" panose="020B0503020204020204" pitchFamily="34" charset="-122"/>
                          <a:ea typeface="微软雅黑" panose="020B0503020204020204" pitchFamily="34" charset="-122"/>
                        </a:rPr>
                        <a:t>aa</a:t>
                      </a:r>
                      <a:r>
                        <a:rPr lang="en-US" altLang="zh-CN" sz="1050" b="1" kern="100" dirty="0">
                          <a:solidFill>
                            <a:srgbClr val="FF0000"/>
                          </a:solidFill>
                          <a:effectLst/>
                          <a:latin typeface="微软雅黑" panose="020B0503020204020204" pitchFamily="34" charset="-122"/>
                          <a:ea typeface="微软雅黑" panose="020B0503020204020204" pitchFamily="34" charset="-122"/>
                        </a:rPr>
                        <a:t> </a:t>
                      </a:r>
                      <a:endParaRPr lang="zh-CN" sz="1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zh-CN" sz="1050" b="1" kern="100" dirty="0">
                          <a:solidFill>
                            <a:srgbClr val="FF0000"/>
                          </a:solidFill>
                          <a:effectLst/>
                          <a:latin typeface="微软雅黑" panose="020B0503020204020204" pitchFamily="34" charset="-122"/>
                          <a:ea typeface="微软雅黑" panose="020B0503020204020204" pitchFamily="34" charset="-122"/>
                        </a:rPr>
                        <a:t>蛋白号</a:t>
                      </a:r>
                      <a:endParaRPr lang="zh-CN" sz="1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915415365"/>
                  </a:ext>
                </a:extLst>
              </a:tr>
              <a:tr h="0">
                <a:tc>
                  <a:txBody>
                    <a:bodyPr/>
                    <a:lstStyle/>
                    <a:p>
                      <a:pPr algn="ctr"/>
                      <a:r>
                        <a:rPr lang="en-US" sz="1050" b="1" kern="100" dirty="0">
                          <a:solidFill>
                            <a:srgbClr val="002060"/>
                          </a:solidFill>
                          <a:effectLst/>
                          <a:latin typeface="微软雅黑" panose="020B0503020204020204" pitchFamily="34" charset="-122"/>
                          <a:ea typeface="微软雅黑" panose="020B0503020204020204" pitchFamily="34" charset="-122"/>
                        </a:rPr>
                        <a:t>B739_0873</a:t>
                      </a:r>
                      <a:endParaRPr lang="zh-CN" sz="1200" b="1"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en-US" sz="1050" b="1" kern="100" dirty="0">
                          <a:solidFill>
                            <a:srgbClr val="002060"/>
                          </a:solidFill>
                          <a:effectLst/>
                          <a:latin typeface="微软雅黑" panose="020B0503020204020204" pitchFamily="34" charset="-122"/>
                          <a:ea typeface="微软雅黑" panose="020B0503020204020204" pitchFamily="34" charset="-122"/>
                        </a:rPr>
                        <a:t>3153</a:t>
                      </a:r>
                      <a:endParaRPr lang="zh-CN" sz="1200" b="1"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en-US" sz="1050" b="1" kern="100" dirty="0">
                          <a:solidFill>
                            <a:srgbClr val="002060"/>
                          </a:solidFill>
                          <a:effectLst/>
                          <a:latin typeface="微软雅黑" panose="020B0503020204020204" pitchFamily="34" charset="-122"/>
                          <a:ea typeface="微软雅黑" panose="020B0503020204020204" pitchFamily="34" charset="-122"/>
                        </a:rPr>
                        <a:t>1051</a:t>
                      </a:r>
                      <a:endParaRPr lang="zh-CN" sz="1200" b="1"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tc>
                  <a:txBody>
                    <a:bodyPr/>
                    <a:lstStyle/>
                    <a:p>
                      <a:pPr algn="ctr"/>
                      <a:r>
                        <a:rPr lang="en-US" sz="1050" b="1" kern="100" dirty="0">
                          <a:solidFill>
                            <a:srgbClr val="002060"/>
                          </a:solidFill>
                          <a:effectLst/>
                          <a:latin typeface="微软雅黑" panose="020B0503020204020204" pitchFamily="34" charset="-122"/>
                          <a:ea typeface="微软雅黑" panose="020B0503020204020204" pitchFamily="34" charset="-122"/>
                        </a:rPr>
                        <a:t>AFR35474</a:t>
                      </a:r>
                      <a:endParaRPr lang="zh-CN" sz="1200" b="1" kern="100"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076397306"/>
                  </a:ext>
                </a:extLst>
              </a:tr>
            </a:tbl>
          </a:graphicData>
        </a:graphic>
      </p:graphicFrame>
      <p:sp>
        <p:nvSpPr>
          <p:cNvPr id="13" name="文本框 12">
            <a:extLst>
              <a:ext uri="{FF2B5EF4-FFF2-40B4-BE49-F238E27FC236}">
                <a16:creationId xmlns:a16="http://schemas.microsoft.com/office/drawing/2014/main" id="{D7A1646D-4FD0-FF64-BF9D-FFD1A45B6081}"/>
              </a:ext>
            </a:extLst>
          </p:cNvPr>
          <p:cNvSpPr txBox="1"/>
          <p:nvPr/>
        </p:nvSpPr>
        <p:spPr>
          <a:xfrm>
            <a:off x="413251" y="3177621"/>
            <a:ext cx="3312368" cy="646331"/>
          </a:xfrm>
          <a:prstGeom prst="rect">
            <a:avLst/>
          </a:prstGeom>
          <a:noFill/>
        </p:spPr>
        <p:txBody>
          <a:bodyPr wrap="square">
            <a:spAutoFit/>
          </a:bodyPr>
          <a:lstStyle/>
          <a:p>
            <a:pPr algn="ctr"/>
            <a:r>
              <a:rPr lang="zh-CN"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耐药节结化细胞分化</a:t>
            </a:r>
            <a:endParaRPr lang="en-US"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solidFill>
                  <a:srgbClr val="000000"/>
                </a:solidFill>
                <a:effectLst/>
                <a:latin typeface="微软雅黑" panose="020B0503020204020204" pitchFamily="34" charset="-122"/>
                <a:ea typeface="微软雅黑" panose="020B0503020204020204" pitchFamily="34" charset="-122"/>
              </a:rPr>
              <a:t>Resistance nodulation division</a:t>
            </a:r>
            <a:r>
              <a:rPr lang="zh-CN"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solidFill>
                  <a:srgbClr val="000000"/>
                </a:solidFill>
                <a:effectLst/>
                <a:latin typeface="微软雅黑" panose="020B0503020204020204" pitchFamily="34" charset="-122"/>
                <a:ea typeface="微软雅黑" panose="020B0503020204020204" pitchFamily="34" charset="-122"/>
              </a:rPr>
              <a:t>RND</a:t>
            </a:r>
            <a:r>
              <a:rPr lang="zh-CN"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zh-CN"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家族外排泵</a:t>
            </a:r>
            <a:r>
              <a:rPr lang="zh-CN" altLang="en-US" sz="12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200"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B92B118E-A0A6-C2B7-5A10-7C24B93EB8A6}"/>
              </a:ext>
            </a:extLst>
          </p:cNvPr>
          <p:cNvSpPr txBox="1"/>
          <p:nvPr/>
        </p:nvSpPr>
        <p:spPr>
          <a:xfrm>
            <a:off x="18976" y="6538385"/>
            <a:ext cx="8496300" cy="261610"/>
          </a:xfrm>
          <a:prstGeom prst="rect">
            <a:avLst/>
          </a:prstGeom>
          <a:noFill/>
        </p:spPr>
        <p:txBody>
          <a:bodyPr>
            <a:spAutoFit/>
          </a:bodyPr>
          <a:lstStyle/>
          <a:p>
            <a:pPr eaLnBrk="1" fontAlgn="auto" hangingPunct="1">
              <a:spcBef>
                <a:spcPts val="0"/>
              </a:spcBef>
              <a:spcAft>
                <a:spcPts val="0"/>
              </a:spcAft>
              <a:defRPr/>
            </a:pPr>
            <a:r>
              <a:rPr lang="zh-CN" altLang="en-US" sz="1100" dirty="0">
                <a:solidFill>
                  <a:srgbClr val="C00000"/>
                </a:solidFill>
                <a:latin typeface="Times New Roman" pitchFamily="18" charset="0"/>
                <a:ea typeface="+mj-ea"/>
                <a:cs typeface="Times New Roman" pitchFamily="18" charset="0"/>
                <a:sym typeface="微软雅黑" pitchFamily="34" charset="-122"/>
              </a:rPr>
              <a:t>张欣</a:t>
            </a:r>
            <a:r>
              <a:rPr lang="en-US" altLang="zh-CN" sz="1100" dirty="0">
                <a:solidFill>
                  <a:srgbClr val="C00000"/>
                </a:solidFill>
                <a:latin typeface="Times New Roman" pitchFamily="18" charset="0"/>
                <a:ea typeface="+mj-ea"/>
                <a:cs typeface="Times New Roman" pitchFamily="18" charset="0"/>
                <a:sym typeface="微软雅黑" pitchFamily="34" charset="-122"/>
              </a:rPr>
              <a:t>.</a:t>
            </a:r>
            <a:r>
              <a:rPr lang="zh-CN" altLang="en-US" sz="1100" dirty="0">
                <a:solidFill>
                  <a:srgbClr val="C00000"/>
                </a:solidFill>
                <a:latin typeface="Times New Roman" pitchFamily="18" charset="0"/>
                <a:ea typeface="+mj-ea"/>
                <a:cs typeface="Times New Roman" pitchFamily="18" charset="0"/>
              </a:rPr>
              <a:t>鸭疫里默氏菌</a:t>
            </a:r>
            <a:r>
              <a:rPr lang="en-US" altLang="zh-CN" sz="1100" i="1" dirty="0">
                <a:solidFill>
                  <a:srgbClr val="C00000"/>
                </a:solidFill>
                <a:latin typeface="Times New Roman" pitchFamily="18" charset="0"/>
                <a:ea typeface="+mj-ea"/>
                <a:cs typeface="Times New Roman" pitchFamily="18" charset="0"/>
              </a:rPr>
              <a:t>B739_0873</a:t>
            </a:r>
            <a:r>
              <a:rPr lang="zh-CN" altLang="en-US" sz="1100" dirty="0">
                <a:solidFill>
                  <a:srgbClr val="C00000"/>
                </a:solidFill>
                <a:latin typeface="Times New Roman" pitchFamily="18" charset="0"/>
                <a:ea typeface="+mj-ea"/>
                <a:cs typeface="Times New Roman" pitchFamily="18" charset="0"/>
              </a:rPr>
              <a:t>基因功能研究</a:t>
            </a:r>
            <a:r>
              <a:rPr lang="en-US" altLang="zh-CN" sz="1100" dirty="0">
                <a:solidFill>
                  <a:srgbClr val="C00000"/>
                </a:solidFill>
                <a:latin typeface="Times New Roman" pitchFamily="18" charset="0"/>
                <a:ea typeface="+mj-ea"/>
                <a:cs typeface="Times New Roman" pitchFamily="18" charset="0"/>
              </a:rPr>
              <a:t>[D].</a:t>
            </a:r>
            <a:r>
              <a:rPr lang="zh-CN" altLang="en-US" sz="1100" dirty="0">
                <a:solidFill>
                  <a:srgbClr val="C00000"/>
                </a:solidFill>
                <a:latin typeface="Times New Roman" pitchFamily="18" charset="0"/>
                <a:ea typeface="+mj-ea"/>
                <a:cs typeface="Times New Roman" pitchFamily="18" charset="0"/>
              </a:rPr>
              <a:t>四川农业大学</a:t>
            </a:r>
            <a:r>
              <a:rPr lang="en-US" altLang="zh-CN" sz="1100" dirty="0">
                <a:solidFill>
                  <a:srgbClr val="C00000"/>
                </a:solidFill>
                <a:latin typeface="Times New Roman" pitchFamily="18" charset="0"/>
                <a:ea typeface="+mj-ea"/>
                <a:cs typeface="Times New Roman" pitchFamily="18" charset="0"/>
              </a:rPr>
              <a:t>.2018</a:t>
            </a:r>
            <a:endParaRPr lang="zh-CN" altLang="en-US" sz="1100" dirty="0">
              <a:solidFill>
                <a:srgbClr val="C00000"/>
              </a:solidFill>
              <a:latin typeface="Times New Roman" pitchFamily="18" charset="0"/>
              <a:ea typeface="+mj-ea"/>
              <a:cs typeface="Times New Roman" pitchFamily="18" charset="0"/>
            </a:endParaRPr>
          </a:p>
        </p:txBody>
      </p:sp>
      <p:sp>
        <p:nvSpPr>
          <p:cNvPr id="17" name="文本框 7">
            <a:extLst>
              <a:ext uri="{FF2B5EF4-FFF2-40B4-BE49-F238E27FC236}">
                <a16:creationId xmlns:a16="http://schemas.microsoft.com/office/drawing/2014/main" id="{BF0DA155-A1AC-A121-147F-3D2283477B24}"/>
              </a:ext>
            </a:extLst>
          </p:cNvPr>
          <p:cNvSpPr txBox="1">
            <a:spLocks noChangeArrowheads="1"/>
          </p:cNvSpPr>
          <p:nvPr/>
        </p:nvSpPr>
        <p:spPr bwMode="auto">
          <a:xfrm>
            <a:off x="-76348" y="6282325"/>
            <a:ext cx="72723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100" dirty="0">
                <a:solidFill>
                  <a:srgbClr val="C00000"/>
                </a:solidFill>
                <a:latin typeface="Times New Roman" panose="02020603050405020304" pitchFamily="18" charset="0"/>
                <a:cs typeface="Times New Roman" panose="02020603050405020304" pitchFamily="18" charset="0"/>
              </a:rPr>
              <a:t>[57] Zhang X…Cheng AC*.Frontiers in Microbiology, 2017, 8: 2435.</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47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A0871345-E691-7193-D145-B57B91668F3B}"/>
              </a:ext>
            </a:extLst>
          </p:cNvPr>
          <p:cNvSpPr>
            <a:spLocks noChangeAspect="1" noChangeArrowheads="1" noTextEdit="1"/>
          </p:cNvSpPr>
          <p:nvPr/>
        </p:nvSpPr>
        <p:spPr bwMode="auto">
          <a:xfrm>
            <a:off x="14285913" y="3103563"/>
            <a:ext cx="319087" cy="314325"/>
          </a:xfrm>
          <a:prstGeom prst="rect">
            <a:avLst/>
          </a:prstGeom>
          <a:noFill/>
          <a:ln>
            <a:noFill/>
          </a:ln>
        </p:spPr>
        <p:txBody>
          <a:bodyPr/>
          <a:lstStyle/>
          <a:p>
            <a:pPr eaLnBrk="1" fontAlgn="auto" hangingPunct="1">
              <a:spcBef>
                <a:spcPts val="0"/>
              </a:spcBef>
              <a:spcAft>
                <a:spcPts val="0"/>
              </a:spcAft>
              <a:buFont typeface="Arial" panose="020B0604020202020204" pitchFamily="34" charset="0"/>
              <a:buNone/>
              <a:defRPr/>
            </a:pPr>
            <a:endParaRPr lang="zh-CN" altLang="en-US" sz="2800">
              <a:latin typeface="Times New Roman" pitchFamily="18" charset="0"/>
              <a:ea typeface="+mj-ea"/>
              <a:cs typeface="Times New Roman" pitchFamily="18" charset="0"/>
            </a:endParaRPr>
          </a:p>
        </p:txBody>
      </p:sp>
      <p:sp>
        <p:nvSpPr>
          <p:cNvPr id="26627" name="TextBox 10">
            <a:extLst>
              <a:ext uri="{FF2B5EF4-FFF2-40B4-BE49-F238E27FC236}">
                <a16:creationId xmlns:a16="http://schemas.microsoft.com/office/drawing/2014/main" id="{034B9611-09AE-37B6-B3EF-A60082EADB85}"/>
              </a:ext>
            </a:extLst>
          </p:cNvPr>
          <p:cNvSpPr txBox="1">
            <a:spLocks noChangeArrowheads="1"/>
          </p:cNvSpPr>
          <p:nvPr/>
        </p:nvSpPr>
        <p:spPr bwMode="auto">
          <a:xfrm>
            <a:off x="9048328" y="4026296"/>
            <a:ext cx="2089150" cy="2031325"/>
          </a:xfrm>
          <a:prstGeom prst="rect">
            <a:avLst/>
          </a:prstGeom>
          <a:noFill/>
          <a:ln>
            <a:noFill/>
          </a:ln>
        </p:spPr>
        <p:txBody>
          <a:bodyPr>
            <a:spAutoFit/>
          </a:bodyPr>
          <a:lstStyle>
            <a:lvl1pPr eaLnBrk="0" hangingPunct="0">
              <a:defRPr sz="2400">
                <a:solidFill>
                  <a:schemeClr val="tx1"/>
                </a:solidFill>
                <a:latin typeface="Lucida Sans Unicode" pitchFamily="34" charset="0"/>
                <a:ea typeface="黑体" pitchFamily="49" charset="-122"/>
              </a:defRPr>
            </a:lvl1pPr>
            <a:lvl2pPr marL="742950" indent="-285750" eaLnBrk="0" hangingPunct="0">
              <a:defRPr sz="2400">
                <a:solidFill>
                  <a:schemeClr val="tx1"/>
                </a:solidFill>
                <a:latin typeface="Lucida Sans Unicode" pitchFamily="34" charset="0"/>
                <a:ea typeface="黑体" pitchFamily="49" charset="-122"/>
              </a:defRPr>
            </a:lvl2pPr>
            <a:lvl3pPr marL="1143000" indent="-228600" eaLnBrk="0" hangingPunct="0">
              <a:defRPr sz="2400">
                <a:solidFill>
                  <a:schemeClr val="tx1"/>
                </a:solidFill>
                <a:latin typeface="Lucida Sans Unicode" pitchFamily="34" charset="0"/>
                <a:ea typeface="黑体" pitchFamily="49" charset="-122"/>
              </a:defRPr>
            </a:lvl3pPr>
            <a:lvl4pPr marL="1600200" indent="-228600" eaLnBrk="0" hangingPunct="0">
              <a:defRPr sz="2400">
                <a:solidFill>
                  <a:schemeClr val="tx1"/>
                </a:solidFill>
                <a:latin typeface="Lucida Sans Unicode" pitchFamily="34" charset="0"/>
                <a:ea typeface="黑体" pitchFamily="49" charset="-122"/>
              </a:defRPr>
            </a:lvl4pPr>
            <a:lvl5pPr marL="2057400" indent="-228600" eaLnBrk="0" hangingPunct="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buFont typeface="Arial" pitchFamily="34" charset="0"/>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buFont typeface="Arial" pitchFamily="34" charset="0"/>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buFont typeface="Arial" pitchFamily="34" charset="0"/>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buFont typeface="Arial" pitchFamily="34" charset="0"/>
              <a:defRPr sz="2400">
                <a:solidFill>
                  <a:schemeClr val="tx1"/>
                </a:solidFill>
                <a:latin typeface="Lucida Sans Unicode" pitchFamily="34" charset="0"/>
                <a:ea typeface="黑体" pitchFamily="49" charset="-122"/>
              </a:defRPr>
            </a:lvl9pPr>
          </a:lstStyle>
          <a:p>
            <a:pPr eaLnBrk="1" fontAlgn="auto" hangingPunct="1">
              <a:spcBef>
                <a:spcPts val="0"/>
              </a:spcBef>
              <a:spcAft>
                <a:spcPts val="0"/>
              </a:spcAft>
              <a:buFont typeface="Arial" panose="020B0604020202020204" pitchFamily="34" charset="0"/>
              <a:buNone/>
              <a:defRPr/>
            </a:pPr>
            <a:r>
              <a:rPr lang="zh-CN" altLang="en-US" sz="1400" b="1">
                <a:solidFill>
                  <a:srgbClr val="C00000"/>
                </a:solidFill>
                <a:latin typeface="微软雅黑" panose="020B0503020204020204" pitchFamily="34" charset="-122"/>
                <a:ea typeface="微软雅黑" panose="020B0503020204020204" pitchFamily="34" charset="-122"/>
                <a:cs typeface="Times New Roman" pitchFamily="18" charset="0"/>
              </a:rPr>
              <a:t>氨基糖苷类下降</a:t>
            </a:r>
            <a:r>
              <a:rPr lang="en-US" altLang="zh-CN" sz="1400" b="1">
                <a:solidFill>
                  <a:srgbClr val="C00000"/>
                </a:solidFill>
                <a:latin typeface="微软雅黑" panose="020B0503020204020204" pitchFamily="34" charset="-122"/>
                <a:ea typeface="微软雅黑" panose="020B0503020204020204" pitchFamily="34" charset="-122"/>
                <a:cs typeface="Times New Roman" pitchFamily="18" charset="0"/>
              </a:rPr>
              <a:t>8-16</a:t>
            </a:r>
            <a:r>
              <a:rPr lang="zh-CN" altLang="en-US" sz="1400" b="1">
                <a:solidFill>
                  <a:srgbClr val="C00000"/>
                </a:solidFill>
                <a:latin typeface="微软雅黑" panose="020B0503020204020204" pitchFamily="34" charset="-122"/>
                <a:ea typeface="微软雅黑" panose="020B0503020204020204" pitchFamily="34" charset="-122"/>
                <a:cs typeface="Times New Roman" pitchFamily="18" charset="0"/>
              </a:rPr>
              <a:t>倍</a:t>
            </a:r>
            <a:endParaRPr lang="en-US" altLang="zh-CN" sz="1400" b="1">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endPar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endParaRPr>
          </a:p>
          <a:p>
            <a:pPr eaLnBrk="1" fontAlgn="auto" hangingPunct="1">
              <a:spcBef>
                <a:spcPts val="0"/>
              </a:spcBef>
              <a:spcAft>
                <a:spcPts val="0"/>
              </a:spcAft>
              <a:buFont typeface="Arial" panose="020B0604020202020204" pitchFamily="34" charset="0"/>
              <a:buNone/>
              <a:defRPr/>
            </a:pPr>
            <a:r>
              <a:rPr lang="zh-CN" altLang="en-US" sz="1400" b="1" dirty="0">
                <a:solidFill>
                  <a:srgbClr val="C00000"/>
                </a:solidFill>
                <a:latin typeface="微软雅黑" panose="020B0503020204020204" pitchFamily="34" charset="-122"/>
                <a:ea typeface="微软雅黑" panose="020B0503020204020204" pitchFamily="34" charset="-122"/>
                <a:cs typeface="Times New Roman" pitchFamily="18" charset="0"/>
              </a:rPr>
              <a:t>去污剂类    下降</a:t>
            </a:r>
            <a:r>
              <a:rPr lang="en-US" altLang="zh-CN" sz="1400" b="1" dirty="0">
                <a:solidFill>
                  <a:srgbClr val="C00000"/>
                </a:solidFill>
                <a:latin typeface="微软雅黑" panose="020B0503020204020204" pitchFamily="34" charset="-122"/>
                <a:ea typeface="微软雅黑" panose="020B0503020204020204" pitchFamily="34" charset="-122"/>
                <a:cs typeface="Times New Roman" pitchFamily="18" charset="0"/>
              </a:rPr>
              <a:t>4-16</a:t>
            </a:r>
            <a:r>
              <a:rPr lang="zh-CN" altLang="en-US" sz="1400" b="1" dirty="0">
                <a:solidFill>
                  <a:srgbClr val="C00000"/>
                </a:solidFill>
                <a:latin typeface="微软雅黑" panose="020B0503020204020204" pitchFamily="34" charset="-122"/>
                <a:ea typeface="微软雅黑" panose="020B0503020204020204" pitchFamily="34" charset="-122"/>
                <a:cs typeface="Times New Roman" pitchFamily="18" charset="0"/>
              </a:rPr>
              <a:t>倍</a:t>
            </a:r>
            <a:endParaRPr lang="en-US" altLang="zh-CN" sz="1600" b="1" dirty="0">
              <a:solidFill>
                <a:srgbClr val="C00000"/>
              </a:solidFill>
              <a:latin typeface="微软雅黑" panose="020B0503020204020204" pitchFamily="34" charset="-122"/>
              <a:ea typeface="微软雅黑" panose="020B0503020204020204" pitchFamily="34" charset="-122"/>
              <a:cs typeface="Times New Roman" pitchFamily="18" charset="0"/>
            </a:endParaRPr>
          </a:p>
        </p:txBody>
      </p:sp>
      <p:sp>
        <p:nvSpPr>
          <p:cNvPr id="18436" name="矩形 4">
            <a:extLst>
              <a:ext uri="{FF2B5EF4-FFF2-40B4-BE49-F238E27FC236}">
                <a16:creationId xmlns:a16="http://schemas.microsoft.com/office/drawing/2014/main" id="{8B1FEAB5-B840-3316-A9F0-7A50CB8A4F0D}"/>
              </a:ext>
            </a:extLst>
          </p:cNvPr>
          <p:cNvSpPr>
            <a:spLocks noChangeArrowheads="1"/>
          </p:cNvSpPr>
          <p:nvPr/>
        </p:nvSpPr>
        <p:spPr bwMode="auto">
          <a:xfrm>
            <a:off x="1558504" y="798661"/>
            <a:ext cx="8534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28</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种抗菌化合物对亲本株、缺失株和回补株的</a:t>
            </a: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MIC</a:t>
            </a:r>
            <a:r>
              <a:rPr lang="zh-CN"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检测结果</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16" name="表格 15">
            <a:extLst>
              <a:ext uri="{FF2B5EF4-FFF2-40B4-BE49-F238E27FC236}">
                <a16:creationId xmlns:a16="http://schemas.microsoft.com/office/drawing/2014/main" id="{DCDC253C-1583-8D5B-4E49-F9E89F5510DD}"/>
              </a:ext>
            </a:extLst>
          </p:cNvPr>
          <p:cNvGraphicFramePr>
            <a:graphicFrameLocks noGrp="1"/>
          </p:cNvGraphicFramePr>
          <p:nvPr>
            <p:extLst>
              <p:ext uri="{D42A27DB-BD31-4B8C-83A1-F6EECF244321}">
                <p14:modId xmlns:p14="http://schemas.microsoft.com/office/powerpoint/2010/main" val="3801282852"/>
              </p:ext>
            </p:extLst>
          </p:nvPr>
        </p:nvGraphicFramePr>
        <p:xfrm>
          <a:off x="2414588" y="1498600"/>
          <a:ext cx="6840538" cy="4572000"/>
        </p:xfrm>
        <a:graphic>
          <a:graphicData uri="http://schemas.openxmlformats.org/drawingml/2006/table">
            <a:tbl>
              <a:tblPr firstRow="1" firstCol="1" bandRow="1"/>
              <a:tblGrid>
                <a:gridCol w="1408365">
                  <a:extLst>
                    <a:ext uri="{9D8B030D-6E8A-4147-A177-3AD203B41FA5}">
                      <a16:colId xmlns:a16="http://schemas.microsoft.com/office/drawing/2014/main" val="20000"/>
                    </a:ext>
                  </a:extLst>
                </a:gridCol>
                <a:gridCol w="1319614">
                  <a:extLst>
                    <a:ext uri="{9D8B030D-6E8A-4147-A177-3AD203B41FA5}">
                      <a16:colId xmlns:a16="http://schemas.microsoft.com/office/drawing/2014/main" val="20001"/>
                    </a:ext>
                  </a:extLst>
                </a:gridCol>
                <a:gridCol w="1437089">
                  <a:extLst>
                    <a:ext uri="{9D8B030D-6E8A-4147-A177-3AD203B41FA5}">
                      <a16:colId xmlns:a16="http://schemas.microsoft.com/office/drawing/2014/main" val="20002"/>
                    </a:ext>
                  </a:extLst>
                </a:gridCol>
                <a:gridCol w="2675470">
                  <a:extLst>
                    <a:ext uri="{9D8B030D-6E8A-4147-A177-3AD203B41FA5}">
                      <a16:colId xmlns:a16="http://schemas.microsoft.com/office/drawing/2014/main" val="20003"/>
                    </a:ext>
                  </a:extLst>
                </a:gridCol>
              </a:tblGrid>
              <a:tr h="130263">
                <a:tc rowSpan="2">
                  <a:txBody>
                    <a:bodyPr/>
                    <a:lstStyle/>
                    <a:p>
                      <a:pPr algn="ctr">
                        <a:lnSpc>
                          <a:spcPts val="1200"/>
                        </a:lnSpc>
                        <a:spcAft>
                          <a:spcPts val="0"/>
                        </a:spcAft>
                      </a:pPr>
                      <a:r>
                        <a:rPr lang="zh-CN" sz="1200" kern="100" dirty="0">
                          <a:solidFill>
                            <a:srgbClr val="000000"/>
                          </a:solidFill>
                          <a:effectLst/>
                          <a:latin typeface="Times New Roman"/>
                          <a:ea typeface="宋体"/>
                        </a:rPr>
                        <a:t>抗菌化合物</a:t>
                      </a:r>
                      <a:endParaRPr lang="zh-CN" sz="1800" kern="100" dirty="0">
                        <a:effectLst/>
                        <a:latin typeface="Times New Roman"/>
                        <a:ea typeface="宋体"/>
                      </a:endParaRPr>
                    </a:p>
                  </a:txBody>
                  <a:tcPr marL="67897" marR="6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ts val="1200"/>
                        </a:lnSpc>
                        <a:spcAft>
                          <a:spcPts val="0"/>
                        </a:spcAft>
                      </a:pPr>
                      <a:r>
                        <a:rPr lang="en-US" sz="1100" kern="0" dirty="0">
                          <a:solidFill>
                            <a:srgbClr val="000000"/>
                          </a:solidFill>
                          <a:effectLst/>
                          <a:latin typeface="Times New Roman"/>
                          <a:ea typeface="宋体"/>
                        </a:rPr>
                        <a:t>MIC(</a:t>
                      </a:r>
                      <a:r>
                        <a:rPr lang="en-US" sz="1100" kern="0" dirty="0" err="1">
                          <a:solidFill>
                            <a:srgbClr val="000000"/>
                          </a:solidFill>
                          <a:effectLst/>
                          <a:latin typeface="Times New Roman"/>
                          <a:ea typeface="宋体"/>
                        </a:rPr>
                        <a:t>μg</a:t>
                      </a:r>
                      <a:r>
                        <a:rPr lang="en-US" sz="1100" kern="0" dirty="0">
                          <a:solidFill>
                            <a:srgbClr val="000000"/>
                          </a:solidFill>
                          <a:effectLst/>
                          <a:latin typeface="Times New Roman"/>
                          <a:ea typeface="宋体"/>
                        </a:rPr>
                        <a:t>/mL)</a:t>
                      </a:r>
                      <a:endParaRPr lang="zh-CN" sz="1600" kern="100" dirty="0">
                        <a:effectLst/>
                        <a:latin typeface="Times New Roman"/>
                        <a:ea typeface="宋体"/>
                      </a:endParaRPr>
                    </a:p>
                  </a:txBody>
                  <a:tcPr marL="67897" marR="6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30263">
                <a:tc vMerge="1">
                  <a:txBody>
                    <a:bodyPr/>
                    <a:lstStyle/>
                    <a:p>
                      <a:endParaRPr lang="zh-CN" altLang="en-US"/>
                    </a:p>
                  </a:txBody>
                  <a:tcPr/>
                </a:tc>
                <a:tc>
                  <a:txBody>
                    <a:bodyPr/>
                    <a:lstStyle/>
                    <a:p>
                      <a:pPr indent="66675" algn="ctr">
                        <a:lnSpc>
                          <a:spcPts val="1200"/>
                        </a:lnSpc>
                        <a:spcAft>
                          <a:spcPts val="0"/>
                        </a:spcAft>
                      </a:pPr>
                      <a:r>
                        <a:rPr lang="en-US" sz="1200" kern="0" dirty="0">
                          <a:solidFill>
                            <a:srgbClr val="C00000"/>
                          </a:solidFill>
                          <a:effectLst/>
                          <a:latin typeface="Times New Roman"/>
                          <a:ea typeface="宋体"/>
                        </a:rPr>
                        <a:t>RA-CH-1</a:t>
                      </a:r>
                      <a:endParaRPr lang="zh-CN" sz="1800" kern="100" dirty="0">
                        <a:solidFill>
                          <a:srgbClr val="C00000"/>
                        </a:solidFill>
                        <a:effectLst/>
                        <a:latin typeface="Times New Roman"/>
                        <a:ea typeface="宋体"/>
                      </a:endParaRPr>
                    </a:p>
                  </a:txBody>
                  <a:tcPr marL="67897" marR="6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6675" algn="ctr">
                        <a:lnSpc>
                          <a:spcPts val="1200"/>
                        </a:lnSpc>
                        <a:spcAft>
                          <a:spcPts val="0"/>
                        </a:spcAft>
                      </a:pPr>
                      <a:r>
                        <a:rPr lang="en-US" sz="1200" kern="0" dirty="0">
                          <a:solidFill>
                            <a:srgbClr val="C00000"/>
                          </a:solidFill>
                          <a:effectLst/>
                          <a:latin typeface="Times New Roman"/>
                          <a:ea typeface="宋体"/>
                        </a:rPr>
                        <a:t>Δ</a:t>
                      </a:r>
                      <a:r>
                        <a:rPr lang="en-US" sz="1200" i="1" kern="0" dirty="0">
                          <a:solidFill>
                            <a:srgbClr val="C00000"/>
                          </a:solidFill>
                          <a:effectLst/>
                          <a:latin typeface="Times New Roman"/>
                          <a:ea typeface="宋体"/>
                        </a:rPr>
                        <a:t>B739_0873</a:t>
                      </a:r>
                      <a:endParaRPr lang="zh-CN" sz="1800" kern="100" dirty="0">
                        <a:solidFill>
                          <a:srgbClr val="C00000"/>
                        </a:solidFill>
                        <a:effectLst/>
                        <a:latin typeface="Times New Roman"/>
                        <a:ea typeface="宋体"/>
                      </a:endParaRPr>
                    </a:p>
                  </a:txBody>
                  <a:tcPr marL="67897" marR="6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6675" algn="ctr">
                        <a:lnSpc>
                          <a:spcPts val="1200"/>
                        </a:lnSpc>
                        <a:spcAft>
                          <a:spcPts val="0"/>
                        </a:spcAft>
                      </a:pPr>
                      <a:r>
                        <a:rPr lang="en-US" sz="1200" kern="100" dirty="0">
                          <a:solidFill>
                            <a:srgbClr val="C00000"/>
                          </a:solidFill>
                          <a:effectLst/>
                          <a:latin typeface="Times New Roman"/>
                          <a:ea typeface="宋体"/>
                        </a:rPr>
                        <a:t>Δ</a:t>
                      </a:r>
                      <a:r>
                        <a:rPr lang="en-US" sz="1200" i="1" kern="100" dirty="0">
                          <a:solidFill>
                            <a:srgbClr val="C00000"/>
                          </a:solidFill>
                          <a:effectLst/>
                          <a:latin typeface="Times New Roman"/>
                          <a:ea typeface="宋体"/>
                        </a:rPr>
                        <a:t>B739_0873 </a:t>
                      </a:r>
                      <a:r>
                        <a:rPr lang="en-US" sz="1200" kern="100" dirty="0">
                          <a:solidFill>
                            <a:srgbClr val="C00000"/>
                          </a:solidFill>
                          <a:effectLst/>
                          <a:latin typeface="Times New Roman"/>
                          <a:ea typeface="宋体"/>
                        </a:rPr>
                        <a:t>pLMF03::</a:t>
                      </a:r>
                      <a:r>
                        <a:rPr lang="en-US" sz="1200" i="1" kern="100" dirty="0">
                          <a:solidFill>
                            <a:srgbClr val="C00000"/>
                          </a:solidFill>
                          <a:effectLst/>
                          <a:latin typeface="Times New Roman"/>
                          <a:ea typeface="宋体"/>
                        </a:rPr>
                        <a:t>B739_0873</a:t>
                      </a:r>
                      <a:endParaRPr lang="zh-CN" sz="1800" kern="100" dirty="0">
                        <a:solidFill>
                          <a:srgbClr val="C00000"/>
                        </a:solidFill>
                        <a:effectLst/>
                        <a:latin typeface="Times New Roman"/>
                        <a:ea typeface="宋体"/>
                      </a:endParaRPr>
                    </a:p>
                  </a:txBody>
                  <a:tcPr marL="67897" marR="678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0263">
                <a:tc>
                  <a:txBody>
                    <a:bodyPr/>
                    <a:lstStyle/>
                    <a:p>
                      <a:pPr indent="203200" algn="l">
                        <a:lnSpc>
                          <a:spcPts val="1200"/>
                        </a:lnSpc>
                        <a:spcAft>
                          <a:spcPts val="0"/>
                        </a:spcAft>
                      </a:pPr>
                      <a:r>
                        <a:rPr lang="zh-CN" sz="1200" kern="100" dirty="0">
                          <a:solidFill>
                            <a:srgbClr val="000000"/>
                          </a:solidFill>
                          <a:effectLst/>
                          <a:latin typeface="Times New Roman"/>
                          <a:ea typeface="宋体"/>
                        </a:rPr>
                        <a:t>氨苄青霉素</a:t>
                      </a:r>
                      <a:endParaRPr lang="zh-CN" sz="1800" kern="100" dirty="0">
                        <a:effectLst/>
                        <a:latin typeface="Times New Roman"/>
                        <a:ea typeface="宋体"/>
                      </a:endParaRPr>
                    </a:p>
                  </a:txBody>
                  <a:tcPr marL="67897" marR="6789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30263">
                <a:tc>
                  <a:txBody>
                    <a:bodyPr/>
                    <a:lstStyle/>
                    <a:p>
                      <a:pPr indent="203200" algn="l">
                        <a:lnSpc>
                          <a:spcPts val="1200"/>
                        </a:lnSpc>
                        <a:spcAft>
                          <a:spcPts val="0"/>
                        </a:spcAft>
                      </a:pPr>
                      <a:r>
                        <a:rPr lang="zh-CN" sz="1200" kern="100" dirty="0">
                          <a:solidFill>
                            <a:srgbClr val="000000"/>
                          </a:solidFill>
                          <a:effectLst/>
                          <a:latin typeface="Times New Roman"/>
                          <a:ea typeface="宋体"/>
                        </a:rPr>
                        <a:t>羧苄青霉素</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3"/>
                  </a:ext>
                </a:extLst>
              </a:tr>
              <a:tr h="130263">
                <a:tc>
                  <a:txBody>
                    <a:bodyPr/>
                    <a:lstStyle/>
                    <a:p>
                      <a:pPr indent="203200" algn="l">
                        <a:lnSpc>
                          <a:spcPts val="1200"/>
                        </a:lnSpc>
                        <a:spcAft>
                          <a:spcPts val="0"/>
                        </a:spcAft>
                      </a:pPr>
                      <a:r>
                        <a:rPr lang="zh-CN" sz="1200" kern="100" dirty="0">
                          <a:solidFill>
                            <a:srgbClr val="000000"/>
                          </a:solidFill>
                          <a:effectLst/>
                          <a:latin typeface="Times New Roman"/>
                          <a:ea typeface="宋体"/>
                        </a:rPr>
                        <a:t>头孢呋辛</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8</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8</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8</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4"/>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头孢噻呋</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4</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4</a:t>
                      </a:r>
                      <a:endParaRPr lang="zh-CN" sz="1800" kern="10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5"/>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头孢噻吩</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16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16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16</a:t>
                      </a:r>
                      <a:endParaRPr lang="zh-CN" sz="1800" kern="10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6"/>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头孢拉定</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7"/>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氨曲南</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256</a:t>
                      </a:r>
                      <a:endParaRPr lang="zh-CN" sz="1800" kern="10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8"/>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克林霉素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&gt;256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09"/>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林可霉素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&gt;256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0"/>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氯霉素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1"/>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氟苯尼考</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4</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4</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2"/>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红霉素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&gt;256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3"/>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阿奇霉素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32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32</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4"/>
                  </a:ext>
                </a:extLst>
              </a:tr>
              <a:tr h="130263">
                <a:tc>
                  <a:txBody>
                    <a:bodyPr/>
                    <a:lstStyle/>
                    <a:p>
                      <a:pPr indent="203200" algn="l">
                        <a:lnSpc>
                          <a:spcPts val="1200"/>
                        </a:lnSpc>
                        <a:spcAft>
                          <a:spcPts val="0"/>
                        </a:spcAft>
                      </a:pPr>
                      <a:r>
                        <a:rPr lang="zh-CN" sz="1200" b="1" kern="100" dirty="0">
                          <a:solidFill>
                            <a:srgbClr val="FF0000"/>
                          </a:solidFill>
                          <a:effectLst/>
                          <a:latin typeface="Times New Roman"/>
                          <a:ea typeface="宋体"/>
                        </a:rPr>
                        <a:t>庆大霉素</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32</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0000FF"/>
                          </a:solidFill>
                          <a:effectLst/>
                          <a:latin typeface="Times New Roman"/>
                          <a:ea typeface="宋体"/>
                        </a:rPr>
                        <a:t>2</a:t>
                      </a:r>
                      <a:endParaRPr lang="zh-CN" sz="1800" b="1" kern="100" dirty="0">
                        <a:solidFill>
                          <a:srgbClr val="0000FF"/>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32</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5"/>
                  </a:ext>
                </a:extLst>
              </a:tr>
              <a:tr h="130263">
                <a:tc>
                  <a:txBody>
                    <a:bodyPr/>
                    <a:lstStyle/>
                    <a:p>
                      <a:pPr indent="203200" algn="l">
                        <a:lnSpc>
                          <a:spcPts val="1200"/>
                        </a:lnSpc>
                        <a:spcAft>
                          <a:spcPts val="0"/>
                        </a:spcAft>
                      </a:pPr>
                      <a:r>
                        <a:rPr lang="zh-CN" sz="1200" b="1" kern="100" dirty="0">
                          <a:solidFill>
                            <a:srgbClr val="FF0000"/>
                          </a:solidFill>
                          <a:effectLst/>
                          <a:latin typeface="Times New Roman"/>
                          <a:ea typeface="宋体"/>
                        </a:rPr>
                        <a:t>链霉素</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128</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0000FF"/>
                          </a:solidFill>
                          <a:effectLst/>
                          <a:latin typeface="Times New Roman"/>
                          <a:ea typeface="宋体"/>
                        </a:rPr>
                        <a:t>16</a:t>
                      </a:r>
                      <a:endParaRPr lang="zh-CN" sz="1800" b="1" kern="100" dirty="0">
                        <a:solidFill>
                          <a:srgbClr val="0000FF"/>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128</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6"/>
                  </a:ext>
                </a:extLst>
              </a:tr>
              <a:tr h="130263">
                <a:tc>
                  <a:txBody>
                    <a:bodyPr/>
                    <a:lstStyle/>
                    <a:p>
                      <a:pPr indent="203200" algn="l">
                        <a:lnSpc>
                          <a:spcPts val="1200"/>
                        </a:lnSpc>
                        <a:spcAft>
                          <a:spcPts val="0"/>
                        </a:spcAft>
                      </a:pPr>
                      <a:r>
                        <a:rPr lang="zh-CN" sz="1200" b="1" kern="100" dirty="0">
                          <a:solidFill>
                            <a:srgbClr val="FF0000"/>
                          </a:solidFill>
                          <a:effectLst/>
                          <a:latin typeface="Times New Roman"/>
                          <a:ea typeface="宋体"/>
                        </a:rPr>
                        <a:t>卡那霉素</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256</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0000FF"/>
                          </a:solidFill>
                          <a:effectLst/>
                          <a:latin typeface="Times New Roman"/>
                          <a:ea typeface="宋体"/>
                        </a:rPr>
                        <a:t>32</a:t>
                      </a:r>
                      <a:endParaRPr lang="zh-CN" sz="1800" b="1" kern="100" dirty="0">
                        <a:solidFill>
                          <a:srgbClr val="0000FF"/>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256</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7"/>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萘啶酸</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8"/>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环丙沙星</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19"/>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恩诺沙星</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0"/>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四环素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8</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8</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8</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1"/>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甲氧苄氨嘧啶</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32</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32</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32</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2"/>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磺胺甲恶唑</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&gt;256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3"/>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利福平</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128</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128</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128</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4"/>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万古霉素</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256</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256</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256</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5"/>
                  </a:ext>
                </a:extLst>
              </a:tr>
              <a:tr h="130263">
                <a:tc>
                  <a:txBody>
                    <a:bodyPr/>
                    <a:lstStyle/>
                    <a:p>
                      <a:pPr indent="203200" algn="l">
                        <a:lnSpc>
                          <a:spcPts val="1200"/>
                        </a:lnSpc>
                        <a:spcAft>
                          <a:spcPts val="0"/>
                        </a:spcAft>
                      </a:pPr>
                      <a:r>
                        <a:rPr lang="zh-CN" sz="1200" kern="100">
                          <a:solidFill>
                            <a:srgbClr val="000000"/>
                          </a:solidFill>
                          <a:effectLst/>
                          <a:latin typeface="Times New Roman"/>
                          <a:ea typeface="宋体"/>
                        </a:rPr>
                        <a:t>吖啶黄</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a:solidFill>
                            <a:srgbClr val="000000"/>
                          </a:solidFill>
                          <a:effectLst/>
                          <a:latin typeface="Times New Roman"/>
                          <a:ea typeface="宋体"/>
                        </a:rPr>
                        <a:t>4</a:t>
                      </a:r>
                      <a:endParaRPr lang="zh-CN" sz="1800" kern="10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4</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6"/>
                  </a:ext>
                </a:extLst>
              </a:tr>
              <a:tr h="130263">
                <a:tc>
                  <a:txBody>
                    <a:bodyPr/>
                    <a:lstStyle/>
                    <a:p>
                      <a:pPr indent="203200" algn="l">
                        <a:lnSpc>
                          <a:spcPts val="1200"/>
                        </a:lnSpc>
                        <a:spcAft>
                          <a:spcPts val="0"/>
                        </a:spcAft>
                      </a:pPr>
                      <a:r>
                        <a:rPr lang="zh-CN" sz="1200" kern="100" dirty="0">
                          <a:solidFill>
                            <a:srgbClr val="000000"/>
                          </a:solidFill>
                          <a:effectLst/>
                          <a:latin typeface="Times New Roman"/>
                          <a:ea typeface="宋体"/>
                        </a:rPr>
                        <a:t>溴化乙锭</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0.5</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0.5</a:t>
                      </a:r>
                      <a:endParaRPr lang="zh-CN" sz="1800" kern="100" dirty="0">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kern="0" dirty="0">
                          <a:solidFill>
                            <a:srgbClr val="000000"/>
                          </a:solidFill>
                          <a:effectLst/>
                          <a:latin typeface="Times New Roman"/>
                          <a:ea typeface="宋体"/>
                        </a:rPr>
                        <a:t>0.5</a:t>
                      </a:r>
                      <a:endParaRPr lang="zh-CN" sz="1800" kern="100" dirty="0">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7"/>
                  </a:ext>
                </a:extLst>
              </a:tr>
              <a:tr h="130263">
                <a:tc>
                  <a:txBody>
                    <a:bodyPr/>
                    <a:lstStyle/>
                    <a:p>
                      <a:pPr indent="203200" algn="l">
                        <a:lnSpc>
                          <a:spcPts val="1200"/>
                        </a:lnSpc>
                        <a:spcAft>
                          <a:spcPts val="0"/>
                        </a:spcAft>
                      </a:pPr>
                      <a:r>
                        <a:rPr lang="en-US" sz="1200" b="1" kern="0" dirty="0">
                          <a:solidFill>
                            <a:srgbClr val="FF0000"/>
                          </a:solidFill>
                          <a:effectLst/>
                          <a:latin typeface="Times New Roman"/>
                          <a:ea typeface="宋体"/>
                        </a:rPr>
                        <a:t>Tritonx-100</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160</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tc>
                  <a:txBody>
                    <a:bodyPr/>
                    <a:lstStyle/>
                    <a:p>
                      <a:pPr marL="0" indent="203200" algn="ctr" defTabSz="914400" rtl="0" eaLnBrk="1" latinLnBrk="0" hangingPunct="1">
                        <a:lnSpc>
                          <a:spcPts val="1200"/>
                        </a:lnSpc>
                        <a:spcAft>
                          <a:spcPts val="0"/>
                        </a:spcAft>
                      </a:pPr>
                      <a:r>
                        <a:rPr lang="en-US" sz="1200" b="1" kern="0" dirty="0">
                          <a:solidFill>
                            <a:srgbClr val="0000FF"/>
                          </a:solidFill>
                          <a:effectLst/>
                          <a:latin typeface="Times New Roman"/>
                          <a:ea typeface="宋体"/>
                          <a:cs typeface="+mn-cs"/>
                        </a:rPr>
                        <a:t>40</a:t>
                      </a:r>
                      <a:endParaRPr lang="zh-CN" altLang="en-US" sz="1200" b="1" kern="0" dirty="0">
                        <a:solidFill>
                          <a:srgbClr val="0000FF"/>
                        </a:solidFill>
                        <a:effectLst/>
                        <a:latin typeface="Times New Roman"/>
                        <a:ea typeface="宋体"/>
                        <a:cs typeface="+mn-cs"/>
                      </a:endParaRPr>
                    </a:p>
                  </a:txBody>
                  <a:tcPr marL="67897" marR="67897" marT="0" marB="0">
                    <a:lnL>
                      <a:noFill/>
                    </a:lnL>
                    <a:lnR>
                      <a:noFill/>
                    </a:lnR>
                    <a:lnT>
                      <a:noFill/>
                    </a:lnT>
                    <a:lnB>
                      <a:noFill/>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160</a:t>
                      </a:r>
                      <a:endParaRPr lang="zh-CN" sz="1800" b="1" kern="100" dirty="0">
                        <a:solidFill>
                          <a:srgbClr val="FF0000"/>
                        </a:solidFill>
                        <a:effectLst/>
                        <a:latin typeface="Times New Roman"/>
                        <a:ea typeface="宋体"/>
                      </a:endParaRPr>
                    </a:p>
                  </a:txBody>
                  <a:tcPr marL="67897" marR="67897" marT="0" marB="0">
                    <a:lnL>
                      <a:noFill/>
                    </a:lnL>
                    <a:lnR>
                      <a:noFill/>
                    </a:lnR>
                    <a:lnT>
                      <a:noFill/>
                    </a:lnT>
                    <a:lnB>
                      <a:noFill/>
                    </a:lnB>
                  </a:tcPr>
                </a:tc>
                <a:extLst>
                  <a:ext uri="{0D108BD9-81ED-4DB2-BD59-A6C34878D82A}">
                    <a16:rowId xmlns:a16="http://schemas.microsoft.com/office/drawing/2014/main" val="10028"/>
                  </a:ext>
                </a:extLst>
              </a:tr>
              <a:tr h="130263">
                <a:tc>
                  <a:txBody>
                    <a:bodyPr/>
                    <a:lstStyle/>
                    <a:p>
                      <a:pPr indent="203200" algn="l">
                        <a:lnSpc>
                          <a:spcPts val="1200"/>
                        </a:lnSpc>
                        <a:spcAft>
                          <a:spcPts val="0"/>
                        </a:spcAft>
                      </a:pPr>
                      <a:r>
                        <a:rPr lang="en-US" sz="1200" b="1" kern="0" dirty="0">
                          <a:solidFill>
                            <a:srgbClr val="FF0000"/>
                          </a:solidFill>
                          <a:effectLst/>
                          <a:latin typeface="Times New Roman"/>
                          <a:ea typeface="宋体"/>
                        </a:rPr>
                        <a:t>SDS</a:t>
                      </a:r>
                      <a:endParaRPr lang="zh-CN" sz="1800" b="1" kern="100" dirty="0">
                        <a:solidFill>
                          <a:srgbClr val="FF0000"/>
                        </a:solidFill>
                        <a:effectLst/>
                        <a:latin typeface="Times New Roman"/>
                        <a:ea typeface="宋体"/>
                      </a:endParaRPr>
                    </a:p>
                  </a:txBody>
                  <a:tcPr marL="67897" marR="6789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640</a:t>
                      </a:r>
                      <a:endParaRPr lang="zh-CN" sz="1800" b="1" kern="100" dirty="0">
                        <a:solidFill>
                          <a:srgbClr val="FF0000"/>
                        </a:solidFill>
                        <a:effectLst/>
                        <a:latin typeface="Times New Roman"/>
                        <a:ea typeface="宋体"/>
                      </a:endParaRPr>
                    </a:p>
                  </a:txBody>
                  <a:tcPr marL="67897" marR="6789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indent="203200" algn="ctr" defTabSz="914400" rtl="0" eaLnBrk="1" latinLnBrk="0" hangingPunct="1">
                        <a:lnSpc>
                          <a:spcPts val="1200"/>
                        </a:lnSpc>
                        <a:spcAft>
                          <a:spcPts val="0"/>
                        </a:spcAft>
                      </a:pPr>
                      <a:r>
                        <a:rPr lang="en-US" sz="1200" b="1" kern="0" dirty="0">
                          <a:solidFill>
                            <a:srgbClr val="0000FF"/>
                          </a:solidFill>
                          <a:effectLst/>
                          <a:latin typeface="Times New Roman"/>
                          <a:ea typeface="宋体"/>
                          <a:cs typeface="+mn-cs"/>
                        </a:rPr>
                        <a:t>40</a:t>
                      </a:r>
                      <a:endParaRPr lang="zh-CN" altLang="en-US" sz="1200" b="1" kern="0" dirty="0">
                        <a:solidFill>
                          <a:srgbClr val="0000FF"/>
                        </a:solidFill>
                        <a:effectLst/>
                        <a:latin typeface="Times New Roman"/>
                        <a:ea typeface="宋体"/>
                        <a:cs typeface="+mn-cs"/>
                      </a:endParaRPr>
                    </a:p>
                  </a:txBody>
                  <a:tcPr marL="67897" marR="6789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indent="203200" algn="ctr">
                        <a:lnSpc>
                          <a:spcPts val="1200"/>
                        </a:lnSpc>
                        <a:spcAft>
                          <a:spcPts val="0"/>
                        </a:spcAft>
                      </a:pPr>
                      <a:r>
                        <a:rPr lang="en-US" sz="1200" b="1" kern="0" dirty="0">
                          <a:solidFill>
                            <a:srgbClr val="FF0000"/>
                          </a:solidFill>
                          <a:effectLst/>
                          <a:latin typeface="Times New Roman"/>
                          <a:ea typeface="宋体"/>
                        </a:rPr>
                        <a:t>640</a:t>
                      </a:r>
                      <a:endParaRPr lang="zh-CN" sz="1800" b="1" kern="100" dirty="0">
                        <a:solidFill>
                          <a:srgbClr val="FF0000"/>
                        </a:solidFill>
                        <a:effectLst/>
                        <a:latin typeface="Times New Roman"/>
                        <a:ea typeface="宋体"/>
                      </a:endParaRPr>
                    </a:p>
                  </a:txBody>
                  <a:tcPr marL="67897" marR="67897"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bl>
          </a:graphicData>
        </a:graphic>
      </p:graphicFrame>
      <p:pic>
        <p:nvPicPr>
          <p:cNvPr id="18560" name="图片 1">
            <a:extLst>
              <a:ext uri="{FF2B5EF4-FFF2-40B4-BE49-F238E27FC236}">
                <a16:creationId xmlns:a16="http://schemas.microsoft.com/office/drawing/2014/main" id="{085B4B13-FFCE-2F88-9122-12C481DD5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3338"/>
            <a:ext cx="2025651"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61" name="文本框 2">
            <a:extLst>
              <a:ext uri="{FF2B5EF4-FFF2-40B4-BE49-F238E27FC236}">
                <a16:creationId xmlns:a16="http://schemas.microsoft.com/office/drawing/2014/main" id="{0306F8E3-8752-BE5C-EC96-154FBDF6722B}"/>
              </a:ext>
            </a:extLst>
          </p:cNvPr>
          <p:cNvSpPr txBox="1">
            <a:spLocks noChangeArrowheads="1"/>
          </p:cNvSpPr>
          <p:nvPr/>
        </p:nvSpPr>
        <p:spPr bwMode="auto">
          <a:xfrm>
            <a:off x="8399463" y="136525"/>
            <a:ext cx="3652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r>
              <a:rPr lang="en-US" altLang="zh-CN" sz="900">
                <a:solidFill>
                  <a:srgbClr val="C00000"/>
                </a:solidFill>
                <a:latin typeface="微软雅黑" panose="020B0503020204020204" pitchFamily="34" charset="-122"/>
                <a:ea typeface="微软雅黑" panose="020B0503020204020204" pitchFamily="34" charset="-122"/>
              </a:rPr>
              <a:t>(2)</a:t>
            </a:r>
            <a:r>
              <a:rPr lang="zh-CN" altLang="en-US" sz="900">
                <a:solidFill>
                  <a:srgbClr val="C00000"/>
                </a:solidFill>
                <a:latin typeface="微软雅黑" panose="020B0503020204020204" pitchFamily="34" charset="-122"/>
                <a:ea typeface="微软雅黑" panose="020B0503020204020204" pitchFamily="34" charset="-122"/>
              </a:rPr>
              <a:t>首次确认</a:t>
            </a:r>
            <a:r>
              <a:rPr lang="en-US" altLang="zh-CN" sz="900">
                <a:solidFill>
                  <a:srgbClr val="C00000"/>
                </a:solidFill>
                <a:latin typeface="微软雅黑" panose="020B0503020204020204" pitchFamily="34" charset="-122"/>
                <a:ea typeface="微软雅黑" panose="020B0503020204020204" pitchFamily="34" charset="-122"/>
              </a:rPr>
              <a:t>RND</a:t>
            </a:r>
            <a:r>
              <a:rPr lang="zh-CN" altLang="en-US" sz="900">
                <a:solidFill>
                  <a:srgbClr val="C00000"/>
                </a:solidFill>
                <a:latin typeface="微软雅黑" panose="020B0503020204020204" pitchFamily="34" charset="-122"/>
                <a:ea typeface="微软雅黑" panose="020B0503020204020204" pitchFamily="34" charset="-122"/>
              </a:rPr>
              <a:t>外排泵的表达是</a:t>
            </a:r>
            <a:r>
              <a:rPr lang="en-US" altLang="zh-CN" sz="900">
                <a:solidFill>
                  <a:srgbClr val="C00000"/>
                </a:solidFill>
                <a:latin typeface="微软雅黑" panose="020B0503020204020204" pitchFamily="34" charset="-122"/>
                <a:ea typeface="微软雅黑" panose="020B0503020204020204" pitchFamily="34" charset="-122"/>
              </a:rPr>
              <a:t>RA</a:t>
            </a:r>
            <a:r>
              <a:rPr lang="zh-CN" altLang="en-US" sz="900">
                <a:solidFill>
                  <a:srgbClr val="C00000"/>
                </a:solidFill>
                <a:latin typeface="微软雅黑" panose="020B0503020204020204" pitchFamily="34" charset="-122"/>
                <a:ea typeface="微软雅黑" panose="020B0503020204020204" pitchFamily="34" charset="-122"/>
              </a:rPr>
              <a:t>的氨基糖苷类耐药机制之一</a:t>
            </a:r>
          </a:p>
        </p:txBody>
      </p:sp>
      <p:sp>
        <p:nvSpPr>
          <p:cNvPr id="2" name="文本框 1">
            <a:extLst>
              <a:ext uri="{FF2B5EF4-FFF2-40B4-BE49-F238E27FC236}">
                <a16:creationId xmlns:a16="http://schemas.microsoft.com/office/drawing/2014/main" id="{8D1600A3-44F2-AB54-4D38-C8ABAEDCD087}"/>
              </a:ext>
            </a:extLst>
          </p:cNvPr>
          <p:cNvSpPr txBox="1"/>
          <p:nvPr/>
        </p:nvSpPr>
        <p:spPr>
          <a:xfrm>
            <a:off x="18976" y="6538385"/>
            <a:ext cx="4559080" cy="261610"/>
          </a:xfrm>
          <a:prstGeom prst="rect">
            <a:avLst/>
          </a:prstGeom>
          <a:noFill/>
        </p:spPr>
        <p:txBody>
          <a:bodyPr wrap="square">
            <a:spAutoFit/>
          </a:bodyPr>
          <a:lstStyle/>
          <a:p>
            <a:pPr eaLnBrk="1" fontAlgn="auto" hangingPunct="1">
              <a:spcBef>
                <a:spcPts val="0"/>
              </a:spcBef>
              <a:spcAft>
                <a:spcPts val="0"/>
              </a:spcAft>
              <a:defRPr/>
            </a:pPr>
            <a:r>
              <a:rPr lang="zh-CN" altLang="en-US" sz="1100" dirty="0">
                <a:solidFill>
                  <a:srgbClr val="C00000"/>
                </a:solidFill>
                <a:latin typeface="Times New Roman" pitchFamily="18" charset="0"/>
                <a:ea typeface="+mj-ea"/>
                <a:cs typeface="Times New Roman" pitchFamily="18" charset="0"/>
                <a:sym typeface="微软雅黑" pitchFamily="34" charset="-122"/>
              </a:rPr>
              <a:t>张欣</a:t>
            </a:r>
            <a:r>
              <a:rPr lang="en-US" altLang="zh-CN" sz="1100" dirty="0">
                <a:solidFill>
                  <a:srgbClr val="C00000"/>
                </a:solidFill>
                <a:latin typeface="Times New Roman" pitchFamily="18" charset="0"/>
                <a:ea typeface="+mj-ea"/>
                <a:cs typeface="Times New Roman" pitchFamily="18" charset="0"/>
                <a:sym typeface="微软雅黑" pitchFamily="34" charset="-122"/>
              </a:rPr>
              <a:t>.</a:t>
            </a:r>
            <a:r>
              <a:rPr lang="zh-CN" altLang="en-US" sz="1100" dirty="0">
                <a:solidFill>
                  <a:srgbClr val="C00000"/>
                </a:solidFill>
                <a:latin typeface="Times New Roman" pitchFamily="18" charset="0"/>
                <a:ea typeface="+mj-ea"/>
                <a:cs typeface="Times New Roman" pitchFamily="18" charset="0"/>
              </a:rPr>
              <a:t>鸭疫里默氏菌</a:t>
            </a:r>
            <a:r>
              <a:rPr lang="en-US" altLang="zh-CN" sz="1100" i="1" dirty="0">
                <a:solidFill>
                  <a:srgbClr val="C00000"/>
                </a:solidFill>
                <a:latin typeface="Times New Roman" pitchFamily="18" charset="0"/>
                <a:ea typeface="+mj-ea"/>
                <a:cs typeface="Times New Roman" pitchFamily="18" charset="0"/>
              </a:rPr>
              <a:t>B739_0873</a:t>
            </a:r>
            <a:r>
              <a:rPr lang="zh-CN" altLang="en-US" sz="1100" dirty="0">
                <a:solidFill>
                  <a:srgbClr val="C00000"/>
                </a:solidFill>
                <a:latin typeface="Times New Roman" pitchFamily="18" charset="0"/>
                <a:ea typeface="+mj-ea"/>
                <a:cs typeface="Times New Roman" pitchFamily="18" charset="0"/>
              </a:rPr>
              <a:t>基因功能研究</a:t>
            </a:r>
            <a:r>
              <a:rPr lang="en-US" altLang="zh-CN" sz="1100" dirty="0">
                <a:solidFill>
                  <a:srgbClr val="C00000"/>
                </a:solidFill>
                <a:latin typeface="Times New Roman" pitchFamily="18" charset="0"/>
                <a:ea typeface="+mj-ea"/>
                <a:cs typeface="Times New Roman" pitchFamily="18" charset="0"/>
              </a:rPr>
              <a:t>[D].</a:t>
            </a:r>
            <a:r>
              <a:rPr lang="zh-CN" altLang="en-US" sz="1100" dirty="0">
                <a:solidFill>
                  <a:srgbClr val="C00000"/>
                </a:solidFill>
                <a:latin typeface="Times New Roman" pitchFamily="18" charset="0"/>
                <a:ea typeface="+mj-ea"/>
                <a:cs typeface="Times New Roman" pitchFamily="18" charset="0"/>
              </a:rPr>
              <a:t>四川农业大学</a:t>
            </a:r>
            <a:r>
              <a:rPr lang="en-US" altLang="zh-CN" sz="1100" dirty="0">
                <a:solidFill>
                  <a:srgbClr val="C00000"/>
                </a:solidFill>
                <a:latin typeface="Times New Roman" pitchFamily="18" charset="0"/>
                <a:ea typeface="+mj-ea"/>
                <a:cs typeface="Times New Roman" pitchFamily="18" charset="0"/>
              </a:rPr>
              <a:t>.2018</a:t>
            </a:r>
            <a:endParaRPr lang="zh-CN" altLang="en-US" sz="1100" dirty="0">
              <a:solidFill>
                <a:srgbClr val="C00000"/>
              </a:solidFill>
              <a:latin typeface="Times New Roman" pitchFamily="18" charset="0"/>
              <a:ea typeface="+mj-ea"/>
              <a:cs typeface="Times New Roman" pitchFamily="18" charset="0"/>
            </a:endParaRPr>
          </a:p>
        </p:txBody>
      </p:sp>
      <p:sp>
        <p:nvSpPr>
          <p:cNvPr id="3" name="文本框 7">
            <a:extLst>
              <a:ext uri="{FF2B5EF4-FFF2-40B4-BE49-F238E27FC236}">
                <a16:creationId xmlns:a16="http://schemas.microsoft.com/office/drawing/2014/main" id="{5BF9843C-25C5-3296-EA69-CE491EE2140A}"/>
              </a:ext>
            </a:extLst>
          </p:cNvPr>
          <p:cNvSpPr txBox="1">
            <a:spLocks noChangeArrowheads="1"/>
          </p:cNvSpPr>
          <p:nvPr/>
        </p:nvSpPr>
        <p:spPr bwMode="auto">
          <a:xfrm>
            <a:off x="-76348" y="6282325"/>
            <a:ext cx="48360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270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100" dirty="0">
                <a:solidFill>
                  <a:srgbClr val="C00000"/>
                </a:solidFill>
                <a:latin typeface="Times New Roman" panose="02020603050405020304" pitchFamily="18" charset="0"/>
                <a:cs typeface="Times New Roman" panose="02020603050405020304" pitchFamily="18" charset="0"/>
              </a:rPr>
              <a:t>[57] Zhang X…Cheng AC*.Frontiers in Microbiology, 2017, 8: 2435.</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6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5D5C0506-E4D8-699C-C9DC-2E13880AB8EB}"/>
              </a:ext>
            </a:extLst>
          </p:cNvPr>
          <p:cNvSpPr>
            <a:spLocks noChangeAspect="1" noChangeArrowheads="1" noTextEdit="1"/>
          </p:cNvSpPr>
          <p:nvPr/>
        </p:nvSpPr>
        <p:spPr bwMode="auto">
          <a:xfrm>
            <a:off x="14285913" y="3148013"/>
            <a:ext cx="319087" cy="314325"/>
          </a:xfrm>
          <a:prstGeom prst="rect">
            <a:avLst/>
          </a:prstGeom>
          <a:noFill/>
          <a:ln>
            <a:noFill/>
          </a:ln>
        </p:spPr>
        <p:txBody>
          <a:bodyPr/>
          <a:lstStyle/>
          <a:p>
            <a:pPr eaLnBrk="1" fontAlgn="auto" hangingPunct="1">
              <a:spcBef>
                <a:spcPts val="0"/>
              </a:spcBef>
              <a:spcAft>
                <a:spcPts val="0"/>
              </a:spcAft>
              <a:buFont typeface="Arial" panose="020B0604020202020204" pitchFamily="34" charset="0"/>
              <a:buNone/>
              <a:defRPr/>
            </a:pPr>
            <a:endParaRPr lang="zh-CN" altLang="en-US" sz="2800">
              <a:latin typeface="+mn-ea"/>
            </a:endParaRPr>
          </a:p>
        </p:txBody>
      </p:sp>
      <p:pic>
        <p:nvPicPr>
          <p:cNvPr id="32771" name="Picture 2" descr="F:\0-now\Frontiers返回处理\返修投稿3-20171027\Figure 4.tif">
            <a:extLst>
              <a:ext uri="{FF2B5EF4-FFF2-40B4-BE49-F238E27FC236}">
                <a16:creationId xmlns:a16="http://schemas.microsoft.com/office/drawing/2014/main" id="{222ADAE5-5510-8157-3967-26AD55355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538" y="2014538"/>
            <a:ext cx="6192837"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807869B-E6FC-330C-4709-F7C71BBC969E}"/>
              </a:ext>
            </a:extLst>
          </p:cNvPr>
          <p:cNvSpPr/>
          <p:nvPr/>
        </p:nvSpPr>
        <p:spPr>
          <a:xfrm>
            <a:off x="435430" y="4391025"/>
            <a:ext cx="11676742" cy="1569660"/>
          </a:xfrm>
          <a:prstGeom prst="rect">
            <a:avLst/>
          </a:prstGeom>
        </p:spPr>
        <p:txBody>
          <a:bodyPr wrap="square">
            <a:spAutoFit/>
          </a:bodyPr>
          <a:lstStyle/>
          <a:p>
            <a:pPr eaLnBrk="1" fontAlgn="auto" hangingPunct="1">
              <a:spcBef>
                <a:spcPts val="0"/>
              </a:spcBef>
              <a:spcAft>
                <a:spcPts val="0"/>
              </a:spcAft>
              <a:buFont typeface="Arial" panose="020B0604020202020204" pitchFamily="34" charset="0"/>
              <a:buNone/>
              <a:defRPr/>
            </a:pPr>
            <a:endParaRPr lang="en-US" altLang="zh-CN" sz="1400" dirty="0">
              <a:latin typeface="Times New Roman" pitchFamily="18" charset="0"/>
              <a:ea typeface="+mj-ea"/>
              <a:cs typeface="Times New Roman" pitchFamily="18" charset="0"/>
            </a:endParaRPr>
          </a:p>
          <a:p>
            <a:pPr algn="ctr" eaLnBrk="1" fontAlgn="auto" hangingPunct="1">
              <a:spcBef>
                <a:spcPts val="0"/>
              </a:spcBef>
              <a:spcAft>
                <a:spcPts val="0"/>
              </a:spcAft>
              <a:buFont typeface="Arial" panose="020B0604020202020204" pitchFamily="34" charset="0"/>
              <a:buNone/>
              <a:defRP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WB</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分析突变回补株中</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2000" baseline="-25000" dirty="0">
                <a:latin typeface="微软雅黑" panose="020B0503020204020204" pitchFamily="34" charset="-122"/>
                <a:ea typeface="微软雅黑" panose="020B0503020204020204" pitchFamily="34" charset="-122"/>
                <a:cs typeface="Times New Roman" panose="02020603050405020304" pitchFamily="18" charset="0"/>
              </a:rPr>
              <a:t>X</a:t>
            </a:r>
            <a:r>
              <a:rPr lang="zh-CN" altLang="zh-CN" sz="2000" dirty="0">
                <a:latin typeface="微软雅黑" panose="020B0503020204020204" pitchFamily="34" charset="-122"/>
                <a:ea typeface="微软雅黑" panose="020B0503020204020204" pitchFamily="34" charset="-122"/>
                <a:cs typeface="Times New Roman" panose="02020603050405020304" pitchFamily="18" charset="0"/>
              </a:rPr>
              <a:t>蛋白的表达</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gn="ctr" eaLnBrk="1" fontAlgn="auto" hangingPunct="1">
              <a:spcBef>
                <a:spcPts val="0"/>
              </a:spcBef>
              <a:spcAft>
                <a:spcPts val="0"/>
              </a:spcAft>
              <a:buFont typeface="Arial" panose="020B0604020202020204" pitchFamily="34" charset="0"/>
              <a:buNone/>
              <a:defRPr/>
            </a:pPr>
            <a:endParaRPr lang="zh-CN"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gn="ctr" eaLnBrk="1" fontAlgn="auto" hangingPunct="1">
              <a:spcBef>
                <a:spcPts val="0"/>
              </a:spcBef>
              <a:spcAft>
                <a:spcPts val="0"/>
              </a:spcAft>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泳道</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M</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预</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染蛋白分子标准品；泳道</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1-5</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分别是</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14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D400A</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14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D401A</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14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K929E</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14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R959A</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r>
              <a:rPr lang="en-US" altLang="zh-CN" sz="14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T966E</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ctr" eaLnBrk="1" fontAlgn="auto" hangingPunct="1">
              <a:spcBef>
                <a:spcPts val="0"/>
              </a:spcBef>
              <a:spcAft>
                <a:spcPts val="0"/>
              </a:spcAft>
              <a:buFont typeface="Arial" panose="020B0604020202020204" pitchFamily="34" charset="0"/>
              <a:buNone/>
              <a:defRPr/>
            </a:pPr>
            <a:endParaRPr lang="en-US" altLang="zh-CN" sz="1400" dirty="0">
              <a:latin typeface="微软雅黑" panose="020B0503020204020204" pitchFamily="34" charset="-122"/>
              <a:ea typeface="微软雅黑" panose="020B0503020204020204" pitchFamily="34" charset="-122"/>
              <a:cs typeface="Times New Roman" panose="02020603050405020304" pitchFamily="18" charset="0"/>
            </a:endParaRPr>
          </a:p>
          <a:p>
            <a:pPr algn="ctr" eaLnBrk="1" fontAlgn="auto" hangingPunct="1">
              <a:spcBef>
                <a:spcPts val="0"/>
              </a:spcBef>
              <a:spcAft>
                <a:spcPts val="0"/>
              </a:spcAft>
              <a:buFont typeface="Arial" panose="020B0604020202020204" pitchFamily="34" charset="0"/>
              <a:buNone/>
              <a:defRP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泳道</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M</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为染蛋白分子标准品；泳道</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1</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为空载</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pLMF03</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；泳道</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zh-CN" sz="1400" dirty="0">
                <a:latin typeface="微软雅黑" panose="020B0503020204020204" pitchFamily="34" charset="-122"/>
                <a:ea typeface="微软雅黑" panose="020B0503020204020204" pitchFamily="34" charset="-122"/>
                <a:cs typeface="Times New Roman" panose="02020603050405020304" pitchFamily="18" charset="0"/>
              </a:rPr>
              <a:t>为</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B739_0873</a:t>
            </a:r>
            <a:endParaRPr lang="zh-CN" alt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773" name="TextBox 7">
            <a:extLst>
              <a:ext uri="{FF2B5EF4-FFF2-40B4-BE49-F238E27FC236}">
                <a16:creationId xmlns:a16="http://schemas.microsoft.com/office/drawing/2014/main" id="{A07CE167-1B44-BA94-1439-D9BD1E85126A}"/>
              </a:ext>
            </a:extLst>
          </p:cNvPr>
          <p:cNvSpPr txBox="1">
            <a:spLocks noChangeArrowheads="1"/>
          </p:cNvSpPr>
          <p:nvPr/>
        </p:nvSpPr>
        <p:spPr bwMode="auto">
          <a:xfrm>
            <a:off x="-42863" y="1312170"/>
            <a:ext cx="12234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个氨基酸位点突变回补株  都能正确表达</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B739_0873</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蛋白</a:t>
            </a:r>
            <a:endPar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775" name="文本框 1">
            <a:extLst>
              <a:ext uri="{FF2B5EF4-FFF2-40B4-BE49-F238E27FC236}">
                <a16:creationId xmlns:a16="http://schemas.microsoft.com/office/drawing/2014/main" id="{CFC7231B-87CC-7878-31C4-C03EF5EA4EA5}"/>
              </a:ext>
            </a:extLst>
          </p:cNvPr>
          <p:cNvSpPr txBox="1">
            <a:spLocks noChangeArrowheads="1"/>
          </p:cNvSpPr>
          <p:nvPr/>
        </p:nvSpPr>
        <p:spPr bwMode="auto">
          <a:xfrm>
            <a:off x="8399463" y="136525"/>
            <a:ext cx="3652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r>
              <a:rPr lang="en-US" altLang="zh-CN" sz="900">
                <a:solidFill>
                  <a:srgbClr val="C00000"/>
                </a:solidFill>
                <a:latin typeface="微软雅黑" panose="020B0503020204020204" pitchFamily="34" charset="-122"/>
                <a:ea typeface="微软雅黑" panose="020B0503020204020204" pitchFamily="34" charset="-122"/>
              </a:rPr>
              <a:t>(2)</a:t>
            </a:r>
            <a:r>
              <a:rPr lang="zh-CN" altLang="en-US" sz="900">
                <a:solidFill>
                  <a:srgbClr val="C00000"/>
                </a:solidFill>
                <a:latin typeface="微软雅黑" panose="020B0503020204020204" pitchFamily="34" charset="-122"/>
                <a:ea typeface="微软雅黑" panose="020B0503020204020204" pitchFamily="34" charset="-122"/>
              </a:rPr>
              <a:t>首次确认</a:t>
            </a:r>
            <a:r>
              <a:rPr lang="en-US" altLang="zh-CN" sz="900">
                <a:solidFill>
                  <a:srgbClr val="C00000"/>
                </a:solidFill>
                <a:latin typeface="微软雅黑" panose="020B0503020204020204" pitchFamily="34" charset="-122"/>
                <a:ea typeface="微软雅黑" panose="020B0503020204020204" pitchFamily="34" charset="-122"/>
              </a:rPr>
              <a:t>RND</a:t>
            </a:r>
            <a:r>
              <a:rPr lang="zh-CN" altLang="en-US" sz="900">
                <a:solidFill>
                  <a:srgbClr val="C00000"/>
                </a:solidFill>
                <a:latin typeface="微软雅黑" panose="020B0503020204020204" pitchFamily="34" charset="-122"/>
                <a:ea typeface="微软雅黑" panose="020B0503020204020204" pitchFamily="34" charset="-122"/>
              </a:rPr>
              <a:t>外排泵的表达是</a:t>
            </a:r>
            <a:r>
              <a:rPr lang="en-US" altLang="zh-CN" sz="900">
                <a:solidFill>
                  <a:srgbClr val="C00000"/>
                </a:solidFill>
                <a:latin typeface="微软雅黑" panose="020B0503020204020204" pitchFamily="34" charset="-122"/>
                <a:ea typeface="微软雅黑" panose="020B0503020204020204" pitchFamily="34" charset="-122"/>
              </a:rPr>
              <a:t>RA</a:t>
            </a:r>
            <a:r>
              <a:rPr lang="zh-CN" altLang="en-US" sz="900">
                <a:solidFill>
                  <a:srgbClr val="C00000"/>
                </a:solidFill>
                <a:latin typeface="微软雅黑" panose="020B0503020204020204" pitchFamily="34" charset="-122"/>
                <a:ea typeface="微软雅黑" panose="020B0503020204020204" pitchFamily="34" charset="-122"/>
              </a:rPr>
              <a:t>的氨基糖苷类耐药机制之一</a:t>
            </a:r>
          </a:p>
        </p:txBody>
      </p:sp>
      <p:pic>
        <p:nvPicPr>
          <p:cNvPr id="32776" name="图片 2">
            <a:extLst>
              <a:ext uri="{FF2B5EF4-FFF2-40B4-BE49-F238E27FC236}">
                <a16:creationId xmlns:a16="http://schemas.microsoft.com/office/drawing/2014/main" id="{0D376FC8-D31F-4103-DD53-8A7CF3C10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33338"/>
            <a:ext cx="2025651"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4A0553F2-9756-5CCE-30BE-BE4D4FC4595F}"/>
              </a:ext>
            </a:extLst>
          </p:cNvPr>
          <p:cNvSpPr txBox="1"/>
          <p:nvPr/>
        </p:nvSpPr>
        <p:spPr>
          <a:xfrm>
            <a:off x="18976" y="6538385"/>
            <a:ext cx="8496300" cy="261610"/>
          </a:xfrm>
          <a:prstGeom prst="rect">
            <a:avLst/>
          </a:prstGeom>
          <a:noFill/>
        </p:spPr>
        <p:txBody>
          <a:bodyPr>
            <a:spAutoFit/>
          </a:bodyPr>
          <a:lstStyle/>
          <a:p>
            <a:pPr eaLnBrk="1" fontAlgn="auto" hangingPunct="1">
              <a:spcBef>
                <a:spcPts val="0"/>
              </a:spcBef>
              <a:spcAft>
                <a:spcPts val="0"/>
              </a:spcAft>
              <a:defRPr/>
            </a:pPr>
            <a:r>
              <a:rPr lang="zh-CN" altLang="en-US" sz="1100" dirty="0">
                <a:solidFill>
                  <a:srgbClr val="C00000"/>
                </a:solidFill>
                <a:latin typeface="Times New Roman" pitchFamily="18" charset="0"/>
                <a:ea typeface="+mj-ea"/>
                <a:cs typeface="Times New Roman" pitchFamily="18" charset="0"/>
                <a:sym typeface="微软雅黑" pitchFamily="34" charset="-122"/>
              </a:rPr>
              <a:t>张欣</a:t>
            </a:r>
            <a:r>
              <a:rPr lang="en-US" altLang="zh-CN" sz="1100" dirty="0">
                <a:solidFill>
                  <a:srgbClr val="C00000"/>
                </a:solidFill>
                <a:latin typeface="Times New Roman" pitchFamily="18" charset="0"/>
                <a:ea typeface="+mj-ea"/>
                <a:cs typeface="Times New Roman" pitchFamily="18" charset="0"/>
                <a:sym typeface="微软雅黑" pitchFamily="34" charset="-122"/>
              </a:rPr>
              <a:t>.</a:t>
            </a:r>
            <a:r>
              <a:rPr lang="zh-CN" altLang="en-US" sz="1100" dirty="0">
                <a:solidFill>
                  <a:srgbClr val="C00000"/>
                </a:solidFill>
                <a:latin typeface="Times New Roman" pitchFamily="18" charset="0"/>
                <a:ea typeface="+mj-ea"/>
                <a:cs typeface="Times New Roman" pitchFamily="18" charset="0"/>
              </a:rPr>
              <a:t>鸭疫里默氏菌</a:t>
            </a:r>
            <a:r>
              <a:rPr lang="en-US" altLang="zh-CN" sz="1100" i="1" dirty="0">
                <a:solidFill>
                  <a:srgbClr val="C00000"/>
                </a:solidFill>
                <a:latin typeface="Times New Roman" pitchFamily="18" charset="0"/>
                <a:ea typeface="+mj-ea"/>
                <a:cs typeface="Times New Roman" pitchFamily="18" charset="0"/>
              </a:rPr>
              <a:t>B739_0873</a:t>
            </a:r>
            <a:r>
              <a:rPr lang="zh-CN" altLang="en-US" sz="1100" dirty="0">
                <a:solidFill>
                  <a:srgbClr val="C00000"/>
                </a:solidFill>
                <a:latin typeface="Times New Roman" pitchFamily="18" charset="0"/>
                <a:ea typeface="+mj-ea"/>
                <a:cs typeface="Times New Roman" pitchFamily="18" charset="0"/>
              </a:rPr>
              <a:t>基因功能研究</a:t>
            </a:r>
            <a:r>
              <a:rPr lang="en-US" altLang="zh-CN" sz="1100" dirty="0">
                <a:solidFill>
                  <a:srgbClr val="C00000"/>
                </a:solidFill>
                <a:latin typeface="Times New Roman" pitchFamily="18" charset="0"/>
                <a:ea typeface="+mj-ea"/>
                <a:cs typeface="Times New Roman" pitchFamily="18" charset="0"/>
              </a:rPr>
              <a:t>[D].</a:t>
            </a:r>
            <a:r>
              <a:rPr lang="zh-CN" altLang="en-US" sz="1100" dirty="0">
                <a:solidFill>
                  <a:srgbClr val="C00000"/>
                </a:solidFill>
                <a:latin typeface="Times New Roman" pitchFamily="18" charset="0"/>
                <a:ea typeface="+mj-ea"/>
                <a:cs typeface="Times New Roman" pitchFamily="18" charset="0"/>
              </a:rPr>
              <a:t>四川农业大学</a:t>
            </a:r>
            <a:r>
              <a:rPr lang="en-US" altLang="zh-CN" sz="1100" dirty="0">
                <a:solidFill>
                  <a:srgbClr val="C00000"/>
                </a:solidFill>
                <a:latin typeface="Times New Roman" pitchFamily="18" charset="0"/>
                <a:ea typeface="+mj-ea"/>
                <a:cs typeface="Times New Roman" pitchFamily="18" charset="0"/>
              </a:rPr>
              <a:t>.2018</a:t>
            </a:r>
            <a:endParaRPr lang="zh-CN" altLang="en-US" sz="1100" dirty="0">
              <a:solidFill>
                <a:srgbClr val="C00000"/>
              </a:solidFill>
              <a:latin typeface="Times New Roman" pitchFamily="18" charset="0"/>
              <a:ea typeface="+mj-ea"/>
              <a:cs typeface="Times New Roman" pitchFamily="18" charset="0"/>
            </a:endParaRPr>
          </a:p>
        </p:txBody>
      </p:sp>
      <p:sp>
        <p:nvSpPr>
          <p:cNvPr id="3" name="文本框 7">
            <a:extLst>
              <a:ext uri="{FF2B5EF4-FFF2-40B4-BE49-F238E27FC236}">
                <a16:creationId xmlns:a16="http://schemas.microsoft.com/office/drawing/2014/main" id="{E1EFD92B-A1A9-A9F1-120B-F422EDC76A52}"/>
              </a:ext>
            </a:extLst>
          </p:cNvPr>
          <p:cNvSpPr txBox="1">
            <a:spLocks noChangeArrowheads="1"/>
          </p:cNvSpPr>
          <p:nvPr/>
        </p:nvSpPr>
        <p:spPr bwMode="auto">
          <a:xfrm>
            <a:off x="-76348" y="6282325"/>
            <a:ext cx="72723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100" dirty="0">
                <a:solidFill>
                  <a:srgbClr val="C00000"/>
                </a:solidFill>
                <a:latin typeface="Times New Roman" panose="02020603050405020304" pitchFamily="18" charset="0"/>
                <a:cs typeface="Times New Roman" panose="02020603050405020304" pitchFamily="18" charset="0"/>
              </a:rPr>
              <a:t>[57] Zhang X…Cheng AC*.Frontiers in Microbiology, 2017, 8: 2435.</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355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D2D985BC-79CB-B6E0-C592-782A972DC316}"/>
              </a:ext>
            </a:extLst>
          </p:cNvPr>
          <p:cNvSpPr>
            <a:spLocks noChangeAspect="1" noChangeArrowheads="1" noTextEdit="1"/>
          </p:cNvSpPr>
          <p:nvPr/>
        </p:nvSpPr>
        <p:spPr bwMode="auto">
          <a:xfrm>
            <a:off x="14285913" y="3148013"/>
            <a:ext cx="319087" cy="314325"/>
          </a:xfrm>
          <a:prstGeom prst="rect">
            <a:avLst/>
          </a:prstGeom>
          <a:noFill/>
          <a:ln>
            <a:noFill/>
          </a:ln>
        </p:spPr>
        <p:txBody>
          <a:bodyPr/>
          <a:lstStyle/>
          <a:p>
            <a:pPr eaLnBrk="1" fontAlgn="auto" hangingPunct="1">
              <a:spcBef>
                <a:spcPts val="0"/>
              </a:spcBef>
              <a:spcAft>
                <a:spcPts val="0"/>
              </a:spcAft>
              <a:buFont typeface="Arial" panose="020B0604020202020204" pitchFamily="34" charset="0"/>
              <a:buNone/>
              <a:defRPr/>
            </a:pPr>
            <a:endParaRPr lang="zh-CN" altLang="en-US" sz="2800">
              <a:latin typeface="+mn-ea"/>
            </a:endParaRPr>
          </a:p>
        </p:txBody>
      </p:sp>
      <p:sp>
        <p:nvSpPr>
          <p:cNvPr id="34819" name="矩形 4">
            <a:extLst>
              <a:ext uri="{FF2B5EF4-FFF2-40B4-BE49-F238E27FC236}">
                <a16:creationId xmlns:a16="http://schemas.microsoft.com/office/drawing/2014/main" id="{3F96AE5B-2768-19BB-534F-C46054426B5D}"/>
              </a:ext>
            </a:extLst>
          </p:cNvPr>
          <p:cNvSpPr>
            <a:spLocks noChangeArrowheads="1"/>
          </p:cNvSpPr>
          <p:nvPr/>
        </p:nvSpPr>
        <p:spPr bwMode="auto">
          <a:xfrm>
            <a:off x="1598686" y="1174750"/>
            <a:ext cx="9218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zh-CN" sz="2400" b="1"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氨基糖苷类</a:t>
            </a:r>
            <a:r>
              <a:rPr lang="zh-CN" altLang="zh-CN"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抗生素和</a:t>
            </a:r>
            <a:r>
              <a:rPr lang="zh-CN" altLang="zh-CN" sz="2400" b="1" u="sng"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去污剂化合物</a:t>
            </a:r>
            <a:r>
              <a:rPr lang="zh-CN" altLang="zh-CN"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对突变回补株的</a:t>
            </a:r>
            <a:r>
              <a:rPr lang="en-US" altLang="zh-CN"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MIC</a:t>
            </a:r>
            <a:r>
              <a:rPr lang="zh-CN" altLang="zh-CN"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检测结果</a:t>
            </a:r>
          </a:p>
        </p:txBody>
      </p:sp>
      <p:sp>
        <p:nvSpPr>
          <p:cNvPr id="34820" name="TextBox 7">
            <a:extLst>
              <a:ext uri="{FF2B5EF4-FFF2-40B4-BE49-F238E27FC236}">
                <a16:creationId xmlns:a16="http://schemas.microsoft.com/office/drawing/2014/main" id="{C7173768-373C-5D75-8832-8797944F62F1}"/>
              </a:ext>
            </a:extLst>
          </p:cNvPr>
          <p:cNvSpPr txBox="1">
            <a:spLocks noChangeArrowheads="1"/>
          </p:cNvSpPr>
          <p:nvPr/>
        </p:nvSpPr>
        <p:spPr bwMode="auto">
          <a:xfrm>
            <a:off x="2198687" y="5314950"/>
            <a:ext cx="8010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个突变回补株都不能回补缺失株的</a:t>
            </a:r>
            <a:r>
              <a:rPr lang="zh-CN" altLang="en-US" sz="24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抗药性</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至亲本株水平 </a:t>
            </a:r>
            <a:endPar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7F19333D-3A44-B5C4-066E-DCBEE941ACD9}"/>
              </a:ext>
            </a:extLst>
          </p:cNvPr>
          <p:cNvGraphicFramePr>
            <a:graphicFrameLocks noGrp="1"/>
          </p:cNvGraphicFramePr>
          <p:nvPr>
            <p:extLst>
              <p:ext uri="{D42A27DB-BD31-4B8C-83A1-F6EECF244321}">
                <p14:modId xmlns:p14="http://schemas.microsoft.com/office/powerpoint/2010/main" val="2723923788"/>
              </p:ext>
            </p:extLst>
          </p:nvPr>
        </p:nvGraphicFramePr>
        <p:xfrm>
          <a:off x="1600200" y="1700213"/>
          <a:ext cx="9683750" cy="3016247"/>
        </p:xfrm>
        <a:graphic>
          <a:graphicData uri="http://schemas.openxmlformats.org/drawingml/2006/table">
            <a:tbl>
              <a:tblPr firstRow="1" firstCol="1" bandRow="1"/>
              <a:tblGrid>
                <a:gridCol w="3960359">
                  <a:extLst>
                    <a:ext uri="{9D8B030D-6E8A-4147-A177-3AD203B41FA5}">
                      <a16:colId xmlns:a16="http://schemas.microsoft.com/office/drawing/2014/main" val="20000"/>
                    </a:ext>
                  </a:extLst>
                </a:gridCol>
                <a:gridCol w="1098980">
                  <a:extLst>
                    <a:ext uri="{9D8B030D-6E8A-4147-A177-3AD203B41FA5}">
                      <a16:colId xmlns:a16="http://schemas.microsoft.com/office/drawing/2014/main" val="20001"/>
                    </a:ext>
                  </a:extLst>
                </a:gridCol>
                <a:gridCol w="1106976">
                  <a:extLst>
                    <a:ext uri="{9D8B030D-6E8A-4147-A177-3AD203B41FA5}">
                      <a16:colId xmlns:a16="http://schemas.microsoft.com/office/drawing/2014/main" val="20002"/>
                    </a:ext>
                  </a:extLst>
                </a:gridCol>
                <a:gridCol w="1206035">
                  <a:extLst>
                    <a:ext uri="{9D8B030D-6E8A-4147-A177-3AD203B41FA5}">
                      <a16:colId xmlns:a16="http://schemas.microsoft.com/office/drawing/2014/main" val="20003"/>
                    </a:ext>
                  </a:extLst>
                </a:gridCol>
                <a:gridCol w="789119">
                  <a:extLst>
                    <a:ext uri="{9D8B030D-6E8A-4147-A177-3AD203B41FA5}">
                      <a16:colId xmlns:a16="http://schemas.microsoft.com/office/drawing/2014/main" val="20004"/>
                    </a:ext>
                  </a:extLst>
                </a:gridCol>
                <a:gridCol w="1522281">
                  <a:extLst>
                    <a:ext uri="{9D8B030D-6E8A-4147-A177-3AD203B41FA5}">
                      <a16:colId xmlns:a16="http://schemas.microsoft.com/office/drawing/2014/main" val="20005"/>
                    </a:ext>
                  </a:extLst>
                </a:gridCol>
              </a:tblGrid>
              <a:tr h="280932">
                <a:tc rowSpan="2">
                  <a:txBody>
                    <a:bodyPr/>
                    <a:lstStyle/>
                    <a:p>
                      <a:pPr algn="just">
                        <a:spcAft>
                          <a:spcPts val="0"/>
                        </a:spcAft>
                      </a:pPr>
                      <a:r>
                        <a:rPr lang="zh-CN" sz="1600" kern="100" dirty="0">
                          <a:solidFill>
                            <a:srgbClr val="000000"/>
                          </a:solidFill>
                          <a:effectLst/>
                          <a:latin typeface="Times New Roman"/>
                          <a:ea typeface="宋体"/>
                        </a:rPr>
                        <a:t>菌株</a:t>
                      </a:r>
                      <a:endParaRPr lang="zh-CN" sz="1600" kern="100" dirty="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spcAft>
                          <a:spcPts val="0"/>
                        </a:spcAft>
                      </a:pPr>
                      <a:r>
                        <a:rPr lang="en-US" sz="1600" kern="0">
                          <a:solidFill>
                            <a:srgbClr val="000000"/>
                          </a:solidFill>
                          <a:effectLst/>
                          <a:latin typeface="Times New Roman"/>
                          <a:ea typeface="宋体"/>
                        </a:rPr>
                        <a:t>MIC(μg/mL)</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487859">
                <a:tc vMerge="1">
                  <a:txBody>
                    <a:bodyPr/>
                    <a:lstStyle/>
                    <a:p>
                      <a:endParaRPr lang="zh-CN" altLang="en-US"/>
                    </a:p>
                  </a:txBody>
                  <a:tcPr/>
                </a:tc>
                <a:tc>
                  <a:txBody>
                    <a:bodyPr/>
                    <a:lstStyle/>
                    <a:p>
                      <a:pPr algn="ctr">
                        <a:spcAft>
                          <a:spcPts val="0"/>
                        </a:spcAft>
                      </a:pPr>
                      <a:r>
                        <a:rPr lang="zh-CN" sz="1600" kern="100">
                          <a:solidFill>
                            <a:srgbClr val="000000"/>
                          </a:solidFill>
                          <a:effectLst/>
                          <a:latin typeface="Times New Roman"/>
                          <a:ea typeface="宋体"/>
                        </a:rPr>
                        <a:t>链霉素</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kern="100">
                          <a:solidFill>
                            <a:srgbClr val="000000"/>
                          </a:solidFill>
                          <a:effectLst/>
                          <a:latin typeface="Times New Roman"/>
                          <a:ea typeface="宋体"/>
                        </a:rPr>
                        <a:t>庆大霉素</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600" kern="100">
                          <a:solidFill>
                            <a:srgbClr val="000000"/>
                          </a:solidFill>
                          <a:effectLst/>
                          <a:latin typeface="Times New Roman"/>
                          <a:ea typeface="宋体"/>
                        </a:rPr>
                        <a:t>卡那霉素</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solidFill>
                            <a:srgbClr val="000000"/>
                          </a:solidFill>
                          <a:effectLst/>
                          <a:latin typeface="Times New Roman"/>
                          <a:ea typeface="宋体"/>
                        </a:rPr>
                        <a:t>SDS</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0">
                          <a:solidFill>
                            <a:srgbClr val="000000"/>
                          </a:solidFill>
                          <a:effectLst/>
                          <a:latin typeface="Times New Roman"/>
                          <a:ea typeface="宋体"/>
                        </a:rPr>
                        <a:t>Tritonx-100</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932">
                <a:tc>
                  <a:txBody>
                    <a:bodyPr/>
                    <a:lstStyle/>
                    <a:p>
                      <a:pPr algn="just">
                        <a:spcAft>
                          <a:spcPts val="0"/>
                        </a:spcAft>
                      </a:pPr>
                      <a:r>
                        <a:rPr lang="en-US" sz="1600" kern="0" dirty="0">
                          <a:solidFill>
                            <a:srgbClr val="000000"/>
                          </a:solidFill>
                          <a:effectLst/>
                          <a:latin typeface="Times New Roman"/>
                          <a:ea typeface="宋体"/>
                        </a:rPr>
                        <a:t>RA-CH-1</a:t>
                      </a:r>
                      <a:endParaRPr lang="zh-CN" sz="1600" kern="100" dirty="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solidFill>
                            <a:srgbClr val="000000"/>
                          </a:solidFill>
                          <a:effectLst/>
                          <a:latin typeface="Times New Roman"/>
                          <a:ea typeface="宋体"/>
                        </a:rPr>
                        <a:t>128</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solidFill>
                            <a:srgbClr val="000000"/>
                          </a:solidFill>
                          <a:effectLst/>
                          <a:latin typeface="Times New Roman"/>
                          <a:ea typeface="宋体"/>
                        </a:rPr>
                        <a:t>32</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solidFill>
                            <a:srgbClr val="000000"/>
                          </a:solidFill>
                          <a:effectLst/>
                          <a:latin typeface="Times New Roman"/>
                          <a:ea typeface="宋体"/>
                        </a:rPr>
                        <a:t>256</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a:solidFill>
                            <a:srgbClr val="000000"/>
                          </a:solidFill>
                          <a:effectLst/>
                          <a:latin typeface="Times New Roman"/>
                          <a:ea typeface="宋体"/>
                        </a:rPr>
                        <a:t>640</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26365" algn="ctr">
                        <a:spcAft>
                          <a:spcPts val="0"/>
                        </a:spcAft>
                      </a:pPr>
                      <a:r>
                        <a:rPr lang="en-US" sz="1600" kern="100">
                          <a:solidFill>
                            <a:srgbClr val="000000"/>
                          </a:solidFill>
                          <a:effectLst/>
                          <a:latin typeface="Times New Roman"/>
                          <a:ea typeface="宋体"/>
                        </a:rPr>
                        <a:t>160</a:t>
                      </a:r>
                      <a:endParaRPr lang="zh-CN" sz="1600" kern="100">
                        <a:effectLst/>
                        <a:latin typeface="Times New Roman"/>
                        <a:ea typeface="宋体"/>
                      </a:endParaRPr>
                    </a:p>
                  </a:txBody>
                  <a:tcPr marL="68590" marR="6859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80932">
                <a:tc>
                  <a:txBody>
                    <a:bodyPr/>
                    <a:lstStyle/>
                    <a:p>
                      <a:pPr algn="just">
                        <a:spcAft>
                          <a:spcPts val="0"/>
                        </a:spcAft>
                      </a:pPr>
                      <a:r>
                        <a:rPr lang="en-US" sz="1600" b="1" kern="0" dirty="0">
                          <a:solidFill>
                            <a:srgbClr val="C00000"/>
                          </a:solidFill>
                          <a:effectLst/>
                          <a:latin typeface="Times New Roman"/>
                          <a:ea typeface="宋体"/>
                        </a:rPr>
                        <a:t>RA-CH-1Δ</a:t>
                      </a:r>
                      <a:r>
                        <a:rPr lang="en-US" sz="1600" b="1" i="1" kern="0" dirty="0">
                          <a:solidFill>
                            <a:srgbClr val="C00000"/>
                          </a:solidFill>
                          <a:effectLst/>
                          <a:latin typeface="Times New Roman"/>
                          <a:ea typeface="宋体"/>
                        </a:rPr>
                        <a:t>B739_0873</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b="1" kern="100" dirty="0">
                          <a:solidFill>
                            <a:srgbClr val="C00000"/>
                          </a:solidFill>
                          <a:effectLst/>
                          <a:latin typeface="Times New Roman"/>
                          <a:ea typeface="宋体"/>
                        </a:rPr>
                        <a:t>16</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b="1" kern="100" dirty="0">
                          <a:solidFill>
                            <a:srgbClr val="C00000"/>
                          </a:solidFill>
                          <a:effectLst/>
                          <a:latin typeface="Times New Roman"/>
                          <a:ea typeface="宋体"/>
                        </a:rPr>
                        <a:t>2</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b="1" kern="100" dirty="0">
                          <a:solidFill>
                            <a:srgbClr val="C00000"/>
                          </a:solidFill>
                          <a:effectLst/>
                          <a:latin typeface="Times New Roman"/>
                          <a:ea typeface="宋体"/>
                        </a:rPr>
                        <a:t>32</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b="1" kern="100" dirty="0">
                          <a:solidFill>
                            <a:srgbClr val="C00000"/>
                          </a:solidFill>
                          <a:effectLst/>
                          <a:latin typeface="Times New Roman"/>
                          <a:ea typeface="宋体"/>
                        </a:rPr>
                        <a:t>40</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b="1" kern="100" dirty="0">
                          <a:solidFill>
                            <a:srgbClr val="C00000"/>
                          </a:solidFill>
                          <a:effectLst/>
                          <a:latin typeface="Times New Roman"/>
                          <a:ea typeface="宋体"/>
                        </a:rPr>
                        <a:t>40</a:t>
                      </a:r>
                      <a:endParaRPr lang="zh-CN" sz="1600" b="1" kern="100" dirty="0">
                        <a:solidFill>
                          <a:srgbClr val="C00000"/>
                        </a:solidFill>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3"/>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pLMF03::</a:t>
                      </a:r>
                      <a:r>
                        <a:rPr lang="en-US" sz="1600" i="1" kern="100" dirty="0">
                          <a:solidFill>
                            <a:srgbClr val="000000"/>
                          </a:solidFill>
                          <a:effectLst/>
                          <a:latin typeface="Times New Roman"/>
                          <a:ea typeface="宋体"/>
                        </a:rPr>
                        <a:t>B739_0873</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128</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32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256</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640</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kern="100">
                          <a:solidFill>
                            <a:srgbClr val="000000"/>
                          </a:solidFill>
                          <a:effectLst/>
                          <a:latin typeface="Times New Roman"/>
                          <a:ea typeface="宋体"/>
                        </a:rPr>
                        <a:t>160</a:t>
                      </a:r>
                      <a:endParaRPr lang="zh-CN" sz="1600" kern="100">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4"/>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 pD400A</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16</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32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5"/>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 pD401A</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dirty="0">
                          <a:solidFill>
                            <a:srgbClr val="000000"/>
                          </a:solidFill>
                          <a:effectLst/>
                          <a:latin typeface="Times New Roman"/>
                          <a:ea typeface="宋体"/>
                        </a:rPr>
                        <a:t>16</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32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6"/>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 pK929E</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16</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dirty="0">
                          <a:solidFill>
                            <a:srgbClr val="000000"/>
                          </a:solidFill>
                          <a:effectLst/>
                          <a:latin typeface="Times New Roman"/>
                          <a:ea typeface="宋体"/>
                        </a:rPr>
                        <a:t>2</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dirty="0">
                          <a:solidFill>
                            <a:srgbClr val="000000"/>
                          </a:solidFill>
                          <a:effectLst/>
                          <a:latin typeface="Times New Roman"/>
                          <a:ea typeface="宋体"/>
                        </a:rPr>
                        <a:t>32</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7"/>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 pR959A</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16</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a:solidFill>
                            <a:srgbClr val="000000"/>
                          </a:solidFill>
                          <a:effectLst/>
                          <a:latin typeface="Times New Roman"/>
                          <a:ea typeface="宋体"/>
                        </a:rPr>
                        <a:t>2</a:t>
                      </a:r>
                      <a:endParaRPr lang="zh-CN" sz="1600" kern="10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dirty="0">
                          <a:solidFill>
                            <a:srgbClr val="000000"/>
                          </a:solidFill>
                          <a:effectLst/>
                          <a:latin typeface="Times New Roman"/>
                          <a:ea typeface="宋体"/>
                        </a:rPr>
                        <a:t>32</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algn="ctr">
                        <a:spcAft>
                          <a:spcPts val="0"/>
                        </a:spcAft>
                      </a:pPr>
                      <a:r>
                        <a:rPr lang="en-US" sz="1600" kern="100" dirty="0">
                          <a:solidFill>
                            <a:srgbClr val="000000"/>
                          </a:solidFill>
                          <a:effectLst/>
                          <a:latin typeface="Times New Roman"/>
                          <a:ea typeface="宋体"/>
                        </a:rPr>
                        <a:t>40</a:t>
                      </a:r>
                      <a:endParaRPr lang="zh-CN" sz="1600" kern="100" dirty="0">
                        <a:effectLst/>
                        <a:latin typeface="Times New Roman"/>
                        <a:ea typeface="宋体"/>
                      </a:endParaRPr>
                    </a:p>
                  </a:txBody>
                  <a:tcPr marL="68590" marR="68590" marT="0" marB="0" anchor="ctr">
                    <a:lnL>
                      <a:noFill/>
                    </a:lnL>
                    <a:lnR>
                      <a:noFill/>
                    </a:lnR>
                    <a:lnT>
                      <a:noFill/>
                    </a:lnT>
                    <a:lnB>
                      <a:noFill/>
                    </a:lnB>
                  </a:tcPr>
                </a:tc>
                <a:tc>
                  <a:txBody>
                    <a:bodyPr/>
                    <a:lstStyle/>
                    <a:p>
                      <a:pPr indent="126365" algn="ctr">
                        <a:spcAft>
                          <a:spcPts val="0"/>
                        </a:spcAft>
                      </a:pPr>
                      <a:r>
                        <a:rPr lang="en-US" sz="1600" kern="100">
                          <a:solidFill>
                            <a:srgbClr val="000000"/>
                          </a:solidFill>
                          <a:effectLst/>
                          <a:latin typeface="Times New Roman"/>
                          <a:ea typeface="宋体"/>
                        </a:rPr>
                        <a:t>40</a:t>
                      </a:r>
                      <a:endParaRPr lang="zh-CN" sz="1600" kern="100">
                        <a:effectLst/>
                        <a:latin typeface="Times New Roman"/>
                        <a:ea typeface="宋体"/>
                      </a:endParaRPr>
                    </a:p>
                  </a:txBody>
                  <a:tcPr marL="68590" marR="68590" marT="0" marB="0" anchor="ctr">
                    <a:lnL>
                      <a:noFill/>
                    </a:lnL>
                    <a:lnR>
                      <a:noFill/>
                    </a:lnR>
                    <a:lnT>
                      <a:noFill/>
                    </a:lnT>
                    <a:lnB>
                      <a:noFill/>
                    </a:lnB>
                  </a:tcPr>
                </a:tc>
                <a:extLst>
                  <a:ext uri="{0D108BD9-81ED-4DB2-BD59-A6C34878D82A}">
                    <a16:rowId xmlns:a16="http://schemas.microsoft.com/office/drawing/2014/main" val="10008"/>
                  </a:ext>
                </a:extLst>
              </a:tr>
              <a:tr h="280932">
                <a:tc>
                  <a:txBody>
                    <a:bodyPr/>
                    <a:lstStyle/>
                    <a:p>
                      <a:pPr algn="just">
                        <a:spcAft>
                          <a:spcPts val="0"/>
                        </a:spcAft>
                      </a:pPr>
                      <a:r>
                        <a:rPr lang="en-US" sz="1600" kern="0" dirty="0">
                          <a:solidFill>
                            <a:srgbClr val="000000"/>
                          </a:solidFill>
                          <a:effectLst/>
                          <a:latin typeface="Times New Roman"/>
                          <a:ea typeface="宋体"/>
                        </a:rPr>
                        <a:t>RA-CH-1Δ</a:t>
                      </a:r>
                      <a:r>
                        <a:rPr lang="en-US" sz="1600" i="1" kern="0" dirty="0">
                          <a:solidFill>
                            <a:srgbClr val="000000"/>
                          </a:solidFill>
                          <a:effectLst/>
                          <a:latin typeface="Times New Roman"/>
                          <a:ea typeface="宋体"/>
                        </a:rPr>
                        <a:t>B739_0873</a:t>
                      </a:r>
                      <a:r>
                        <a:rPr lang="en-US" sz="1600" kern="100" dirty="0">
                          <a:solidFill>
                            <a:srgbClr val="000000"/>
                          </a:solidFill>
                          <a:effectLst/>
                          <a:latin typeface="Times New Roman"/>
                          <a:ea typeface="宋体"/>
                        </a:rPr>
                        <a:t> pT966E</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rgbClr val="000000"/>
                          </a:solidFill>
                          <a:effectLst/>
                          <a:latin typeface="Times New Roman"/>
                          <a:ea typeface="宋体"/>
                        </a:rPr>
                        <a:t>16</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rgbClr val="000000"/>
                          </a:solidFill>
                          <a:effectLst/>
                          <a:latin typeface="Times New Roman"/>
                          <a:ea typeface="宋体"/>
                        </a:rPr>
                        <a:t>2</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rgbClr val="000000"/>
                          </a:solidFill>
                          <a:effectLst/>
                          <a:latin typeface="Times New Roman"/>
                          <a:ea typeface="宋体"/>
                        </a:rPr>
                        <a:t>32</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solidFill>
                            <a:srgbClr val="000000"/>
                          </a:solidFill>
                          <a:effectLst/>
                          <a:latin typeface="Times New Roman"/>
                          <a:ea typeface="宋体"/>
                        </a:rPr>
                        <a:t>40</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26365" algn="ctr">
                        <a:spcAft>
                          <a:spcPts val="0"/>
                        </a:spcAft>
                      </a:pPr>
                      <a:r>
                        <a:rPr lang="en-US" sz="1600" kern="100" dirty="0">
                          <a:solidFill>
                            <a:srgbClr val="000000"/>
                          </a:solidFill>
                          <a:effectLst/>
                          <a:latin typeface="Times New Roman"/>
                          <a:ea typeface="宋体"/>
                        </a:rPr>
                        <a:t>40</a:t>
                      </a:r>
                      <a:endParaRPr lang="zh-CN" sz="1600" kern="100" dirty="0">
                        <a:effectLst/>
                        <a:latin typeface="Times New Roman"/>
                        <a:ea typeface="宋体"/>
                      </a:endParaRPr>
                    </a:p>
                  </a:txBody>
                  <a:tcPr marL="68590" marR="6859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4882" name="文本框 1">
            <a:extLst>
              <a:ext uri="{FF2B5EF4-FFF2-40B4-BE49-F238E27FC236}">
                <a16:creationId xmlns:a16="http://schemas.microsoft.com/office/drawing/2014/main" id="{1E109251-9CC9-4F09-3EAF-89805C66C8F9}"/>
              </a:ext>
            </a:extLst>
          </p:cNvPr>
          <p:cNvSpPr txBox="1">
            <a:spLocks noChangeArrowheads="1"/>
          </p:cNvSpPr>
          <p:nvPr/>
        </p:nvSpPr>
        <p:spPr bwMode="auto">
          <a:xfrm>
            <a:off x="8399463" y="136525"/>
            <a:ext cx="3652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buFont typeface="Arial" panose="020B0604020202020204" pitchFamily="34" charset="0"/>
              <a:buNone/>
            </a:pPr>
            <a:r>
              <a:rPr lang="en-US" altLang="zh-CN" sz="900">
                <a:solidFill>
                  <a:srgbClr val="C00000"/>
                </a:solidFill>
                <a:latin typeface="微软雅黑" panose="020B0503020204020204" pitchFamily="34" charset="-122"/>
                <a:ea typeface="微软雅黑" panose="020B0503020204020204" pitchFamily="34" charset="-122"/>
              </a:rPr>
              <a:t>(2)</a:t>
            </a:r>
            <a:r>
              <a:rPr lang="zh-CN" altLang="en-US" sz="900">
                <a:solidFill>
                  <a:srgbClr val="C00000"/>
                </a:solidFill>
                <a:latin typeface="微软雅黑" panose="020B0503020204020204" pitchFamily="34" charset="-122"/>
                <a:ea typeface="微软雅黑" panose="020B0503020204020204" pitchFamily="34" charset="-122"/>
              </a:rPr>
              <a:t>首次确认</a:t>
            </a:r>
            <a:r>
              <a:rPr lang="en-US" altLang="zh-CN" sz="900">
                <a:solidFill>
                  <a:srgbClr val="C00000"/>
                </a:solidFill>
                <a:latin typeface="微软雅黑" panose="020B0503020204020204" pitchFamily="34" charset="-122"/>
                <a:ea typeface="微软雅黑" panose="020B0503020204020204" pitchFamily="34" charset="-122"/>
              </a:rPr>
              <a:t>RND</a:t>
            </a:r>
            <a:r>
              <a:rPr lang="zh-CN" altLang="en-US" sz="900">
                <a:solidFill>
                  <a:srgbClr val="C00000"/>
                </a:solidFill>
                <a:latin typeface="微软雅黑" panose="020B0503020204020204" pitchFamily="34" charset="-122"/>
                <a:ea typeface="微软雅黑" panose="020B0503020204020204" pitchFamily="34" charset="-122"/>
              </a:rPr>
              <a:t>外排泵的表达是</a:t>
            </a:r>
            <a:r>
              <a:rPr lang="en-US" altLang="zh-CN" sz="900">
                <a:solidFill>
                  <a:srgbClr val="C00000"/>
                </a:solidFill>
                <a:latin typeface="微软雅黑" panose="020B0503020204020204" pitchFamily="34" charset="-122"/>
                <a:ea typeface="微软雅黑" panose="020B0503020204020204" pitchFamily="34" charset="-122"/>
              </a:rPr>
              <a:t>RA</a:t>
            </a:r>
            <a:r>
              <a:rPr lang="zh-CN" altLang="en-US" sz="900">
                <a:solidFill>
                  <a:srgbClr val="C00000"/>
                </a:solidFill>
                <a:latin typeface="微软雅黑" panose="020B0503020204020204" pitchFamily="34" charset="-122"/>
                <a:ea typeface="微软雅黑" panose="020B0503020204020204" pitchFamily="34" charset="-122"/>
              </a:rPr>
              <a:t>的氨基糖苷类耐药机制之一</a:t>
            </a:r>
          </a:p>
        </p:txBody>
      </p:sp>
      <p:pic>
        <p:nvPicPr>
          <p:cNvPr id="34883" name="图片 3">
            <a:extLst>
              <a:ext uri="{FF2B5EF4-FFF2-40B4-BE49-F238E27FC236}">
                <a16:creationId xmlns:a16="http://schemas.microsoft.com/office/drawing/2014/main" id="{AB9ED600-A1FC-DF2D-BA1C-04A1DD184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3338"/>
            <a:ext cx="2025651"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bwMode="auto">
          <a:xfrm>
            <a:off x="3549650" y="3305174"/>
            <a:ext cx="761093" cy="14112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文本框 1">
            <a:extLst>
              <a:ext uri="{FF2B5EF4-FFF2-40B4-BE49-F238E27FC236}">
                <a16:creationId xmlns:a16="http://schemas.microsoft.com/office/drawing/2014/main" id="{F85F157F-5C90-DB65-7A51-B0B20C1D2150}"/>
              </a:ext>
            </a:extLst>
          </p:cNvPr>
          <p:cNvSpPr txBox="1"/>
          <p:nvPr/>
        </p:nvSpPr>
        <p:spPr>
          <a:xfrm>
            <a:off x="18976" y="6538385"/>
            <a:ext cx="8496300" cy="261610"/>
          </a:xfrm>
          <a:prstGeom prst="rect">
            <a:avLst/>
          </a:prstGeom>
          <a:noFill/>
        </p:spPr>
        <p:txBody>
          <a:bodyPr>
            <a:spAutoFit/>
          </a:bodyPr>
          <a:lstStyle/>
          <a:p>
            <a:pPr eaLnBrk="1" fontAlgn="auto" hangingPunct="1">
              <a:spcBef>
                <a:spcPts val="0"/>
              </a:spcBef>
              <a:spcAft>
                <a:spcPts val="0"/>
              </a:spcAft>
              <a:defRPr/>
            </a:pPr>
            <a:r>
              <a:rPr lang="zh-CN" altLang="en-US" sz="1100" dirty="0">
                <a:solidFill>
                  <a:srgbClr val="C00000"/>
                </a:solidFill>
                <a:latin typeface="Times New Roman" pitchFamily="18" charset="0"/>
                <a:ea typeface="+mj-ea"/>
                <a:cs typeface="Times New Roman" pitchFamily="18" charset="0"/>
                <a:sym typeface="微软雅黑" pitchFamily="34" charset="-122"/>
              </a:rPr>
              <a:t>张欣</a:t>
            </a:r>
            <a:r>
              <a:rPr lang="en-US" altLang="zh-CN" sz="1100" dirty="0">
                <a:solidFill>
                  <a:srgbClr val="C00000"/>
                </a:solidFill>
                <a:latin typeface="Times New Roman" pitchFamily="18" charset="0"/>
                <a:ea typeface="+mj-ea"/>
                <a:cs typeface="Times New Roman" pitchFamily="18" charset="0"/>
                <a:sym typeface="微软雅黑" pitchFamily="34" charset="-122"/>
              </a:rPr>
              <a:t>.</a:t>
            </a:r>
            <a:r>
              <a:rPr lang="zh-CN" altLang="en-US" sz="1100" dirty="0">
                <a:solidFill>
                  <a:srgbClr val="C00000"/>
                </a:solidFill>
                <a:latin typeface="Times New Roman" pitchFamily="18" charset="0"/>
                <a:ea typeface="+mj-ea"/>
                <a:cs typeface="Times New Roman" pitchFamily="18" charset="0"/>
              </a:rPr>
              <a:t>鸭疫里默氏菌</a:t>
            </a:r>
            <a:r>
              <a:rPr lang="en-US" altLang="zh-CN" sz="1100" i="1" dirty="0">
                <a:solidFill>
                  <a:srgbClr val="C00000"/>
                </a:solidFill>
                <a:latin typeface="Times New Roman" pitchFamily="18" charset="0"/>
                <a:ea typeface="+mj-ea"/>
                <a:cs typeface="Times New Roman" pitchFamily="18" charset="0"/>
              </a:rPr>
              <a:t>B739_0873</a:t>
            </a:r>
            <a:r>
              <a:rPr lang="zh-CN" altLang="en-US" sz="1100" dirty="0">
                <a:solidFill>
                  <a:srgbClr val="C00000"/>
                </a:solidFill>
                <a:latin typeface="Times New Roman" pitchFamily="18" charset="0"/>
                <a:ea typeface="+mj-ea"/>
                <a:cs typeface="Times New Roman" pitchFamily="18" charset="0"/>
              </a:rPr>
              <a:t>基因功能研究</a:t>
            </a:r>
            <a:r>
              <a:rPr lang="en-US" altLang="zh-CN" sz="1100" dirty="0">
                <a:solidFill>
                  <a:srgbClr val="C00000"/>
                </a:solidFill>
                <a:latin typeface="Times New Roman" pitchFamily="18" charset="0"/>
                <a:ea typeface="+mj-ea"/>
                <a:cs typeface="Times New Roman" pitchFamily="18" charset="0"/>
              </a:rPr>
              <a:t>[D].</a:t>
            </a:r>
            <a:r>
              <a:rPr lang="zh-CN" altLang="en-US" sz="1100" dirty="0">
                <a:solidFill>
                  <a:srgbClr val="C00000"/>
                </a:solidFill>
                <a:latin typeface="Times New Roman" pitchFamily="18" charset="0"/>
                <a:ea typeface="+mj-ea"/>
                <a:cs typeface="Times New Roman" pitchFamily="18" charset="0"/>
              </a:rPr>
              <a:t>四川农业大学</a:t>
            </a:r>
            <a:r>
              <a:rPr lang="en-US" altLang="zh-CN" sz="1100" dirty="0">
                <a:solidFill>
                  <a:srgbClr val="C00000"/>
                </a:solidFill>
                <a:latin typeface="Times New Roman" pitchFamily="18" charset="0"/>
                <a:ea typeface="+mj-ea"/>
                <a:cs typeface="Times New Roman" pitchFamily="18" charset="0"/>
              </a:rPr>
              <a:t>.2018</a:t>
            </a:r>
            <a:endParaRPr lang="zh-CN" altLang="en-US" sz="1100" dirty="0">
              <a:solidFill>
                <a:srgbClr val="C00000"/>
              </a:solidFill>
              <a:latin typeface="Times New Roman" pitchFamily="18" charset="0"/>
              <a:ea typeface="+mj-ea"/>
              <a:cs typeface="Times New Roman" pitchFamily="18" charset="0"/>
            </a:endParaRPr>
          </a:p>
        </p:txBody>
      </p:sp>
      <p:sp>
        <p:nvSpPr>
          <p:cNvPr id="4" name="文本框 7">
            <a:extLst>
              <a:ext uri="{FF2B5EF4-FFF2-40B4-BE49-F238E27FC236}">
                <a16:creationId xmlns:a16="http://schemas.microsoft.com/office/drawing/2014/main" id="{353B3104-A6CF-678C-5B5A-5F775D9C8C00}"/>
              </a:ext>
            </a:extLst>
          </p:cNvPr>
          <p:cNvSpPr txBox="1">
            <a:spLocks noChangeArrowheads="1"/>
          </p:cNvSpPr>
          <p:nvPr/>
        </p:nvSpPr>
        <p:spPr bwMode="auto">
          <a:xfrm>
            <a:off x="-76348" y="6282325"/>
            <a:ext cx="72723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100" dirty="0">
                <a:solidFill>
                  <a:srgbClr val="C00000"/>
                </a:solidFill>
                <a:latin typeface="Times New Roman" panose="02020603050405020304" pitchFamily="18" charset="0"/>
                <a:cs typeface="Times New Roman" panose="02020603050405020304" pitchFamily="18" charset="0"/>
              </a:rPr>
              <a:t>[57] Zhang X…Cheng AC*.Frontiers in Microbiology, 2017, 8: 2435.</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815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a:extLst>
              <a:ext uri="{FF2B5EF4-FFF2-40B4-BE49-F238E27FC236}">
                <a16:creationId xmlns:a16="http://schemas.microsoft.com/office/drawing/2014/main" id="{8DD49673-C236-7D44-FD04-878D2BFEFADA}"/>
              </a:ext>
            </a:extLst>
          </p:cNvPr>
          <p:cNvSpPr>
            <a:spLocks noChangeAspect="1" noChangeArrowheads="1" noTextEdit="1"/>
          </p:cNvSpPr>
          <p:nvPr/>
        </p:nvSpPr>
        <p:spPr bwMode="auto">
          <a:xfrm>
            <a:off x="14285913" y="3148013"/>
            <a:ext cx="319087" cy="314325"/>
          </a:xfrm>
          <a:prstGeom prst="rect">
            <a:avLst/>
          </a:prstGeom>
          <a:noFill/>
          <a:ln>
            <a:noFill/>
          </a:ln>
        </p:spPr>
        <p:txBody>
          <a:bodyPr/>
          <a:lstStyle/>
          <a:p>
            <a:pPr eaLnBrk="1" fontAlgn="auto" hangingPunct="1">
              <a:spcBef>
                <a:spcPts val="0"/>
              </a:spcBef>
              <a:spcAft>
                <a:spcPts val="0"/>
              </a:spcAft>
              <a:buFont typeface="Arial" panose="020B0604020202020204" pitchFamily="34" charset="0"/>
              <a:buNone/>
              <a:defRPr/>
            </a:pPr>
            <a:endParaRPr lang="zh-CN" altLang="en-US" sz="2800">
              <a:latin typeface="+mn-ea"/>
            </a:endParaRPr>
          </a:p>
        </p:txBody>
      </p:sp>
      <p:sp>
        <p:nvSpPr>
          <p:cNvPr id="36868" name="文本框 2">
            <a:extLst>
              <a:ext uri="{FF2B5EF4-FFF2-40B4-BE49-F238E27FC236}">
                <a16:creationId xmlns:a16="http://schemas.microsoft.com/office/drawing/2014/main" id="{8DB3A069-DB13-CC6A-24DC-1A438108E682}"/>
              </a:ext>
            </a:extLst>
          </p:cNvPr>
          <p:cNvSpPr txBox="1">
            <a:spLocks noChangeArrowheads="1"/>
          </p:cNvSpPr>
          <p:nvPr/>
        </p:nvSpPr>
        <p:spPr bwMode="auto">
          <a:xfrm>
            <a:off x="7165165" y="1896554"/>
            <a:ext cx="47949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22300">
              <a:defRPr>
                <a:solidFill>
                  <a:schemeClr val="tx1"/>
                </a:solidFill>
                <a:latin typeface="Calibri" panose="020F0502020204030204" pitchFamily="34" charset="0"/>
              </a:defRPr>
            </a:lvl1pPr>
            <a:lvl2pPr marL="742950" indent="-285750" defTabSz="622300">
              <a:defRPr>
                <a:solidFill>
                  <a:schemeClr val="tx1"/>
                </a:solidFill>
                <a:latin typeface="Calibri" panose="020F0502020204030204" pitchFamily="34" charset="0"/>
              </a:defRPr>
            </a:lvl2pPr>
            <a:lvl3pPr marL="1143000" indent="-228600" defTabSz="622300">
              <a:defRPr>
                <a:solidFill>
                  <a:schemeClr val="tx1"/>
                </a:solidFill>
                <a:latin typeface="Calibri" panose="020F0502020204030204" pitchFamily="34" charset="0"/>
              </a:defRPr>
            </a:lvl3pPr>
            <a:lvl4pPr marL="1600200" indent="-228600" defTabSz="622300">
              <a:defRPr>
                <a:solidFill>
                  <a:schemeClr val="tx1"/>
                </a:solidFill>
                <a:latin typeface="Calibri" panose="020F0502020204030204" pitchFamily="34" charset="0"/>
              </a:defRPr>
            </a:lvl4pPr>
            <a:lvl5pPr marL="2057400" indent="-228600" defTabSz="622300">
              <a:defRPr>
                <a:solidFill>
                  <a:schemeClr val="tx1"/>
                </a:solidFill>
                <a:latin typeface="Calibri" panose="020F0502020204030204" pitchFamily="34" charset="0"/>
              </a:defRPr>
            </a:lvl5pPr>
            <a:lvl6pPr marL="2514600" indent="-228600" defTabSz="622300" fontAlgn="base">
              <a:spcBef>
                <a:spcPct val="0"/>
              </a:spcBef>
              <a:spcAft>
                <a:spcPct val="0"/>
              </a:spcAft>
              <a:defRPr>
                <a:solidFill>
                  <a:schemeClr val="tx1"/>
                </a:solidFill>
                <a:latin typeface="Calibri" panose="020F0502020204030204" pitchFamily="34" charset="0"/>
              </a:defRPr>
            </a:lvl6pPr>
            <a:lvl7pPr marL="2971800" indent="-228600" defTabSz="622300" fontAlgn="base">
              <a:spcBef>
                <a:spcPct val="0"/>
              </a:spcBef>
              <a:spcAft>
                <a:spcPct val="0"/>
              </a:spcAft>
              <a:defRPr>
                <a:solidFill>
                  <a:schemeClr val="tx1"/>
                </a:solidFill>
                <a:latin typeface="Calibri" panose="020F0502020204030204" pitchFamily="34" charset="0"/>
              </a:defRPr>
            </a:lvl7pPr>
            <a:lvl8pPr marL="3429000" indent="-228600" defTabSz="622300" fontAlgn="base">
              <a:spcBef>
                <a:spcPct val="0"/>
              </a:spcBef>
              <a:spcAft>
                <a:spcPct val="0"/>
              </a:spcAft>
              <a:defRPr>
                <a:solidFill>
                  <a:schemeClr val="tx1"/>
                </a:solidFill>
                <a:latin typeface="Calibri" panose="020F0502020204030204" pitchFamily="34" charset="0"/>
              </a:defRPr>
            </a:lvl8pPr>
            <a:lvl9pPr marL="3886200" indent="-228600" defTabSz="6223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Aft>
                <a:spcPct val="35000"/>
              </a:spcAft>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B739</a:t>
            </a:r>
            <a:r>
              <a:rPr lang="en-US" altLang="zh-CN"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_0873</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编码</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90000"/>
              </a:lnSpc>
              <a:spcAft>
                <a:spcPct val="35000"/>
              </a:spcAft>
            </a:pP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耐氨基糖苷类抗生素和去污剂类化合物</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90000"/>
              </a:lnSpc>
              <a:spcAft>
                <a:spcPct val="35000"/>
              </a:spcAft>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RND</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型外排泵</a:t>
            </a:r>
            <a:endParaRPr lang="zh-CN" altLang="en-US"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869" name="文本框 4">
            <a:extLst>
              <a:ext uri="{FF2B5EF4-FFF2-40B4-BE49-F238E27FC236}">
                <a16:creationId xmlns:a16="http://schemas.microsoft.com/office/drawing/2014/main" id="{27C8BF17-ECC6-D1B3-97AA-0B246140C9EF}"/>
              </a:ext>
            </a:extLst>
          </p:cNvPr>
          <p:cNvSpPr txBox="1">
            <a:spLocks noChangeArrowheads="1"/>
          </p:cNvSpPr>
          <p:nvPr/>
        </p:nvSpPr>
        <p:spPr bwMode="auto">
          <a:xfrm>
            <a:off x="7165166" y="4239220"/>
            <a:ext cx="4671234"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622300">
              <a:lnSpc>
                <a:spcPct val="90000"/>
              </a:lnSpc>
              <a:spcAft>
                <a:spcPct val="35000"/>
              </a:spcAft>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D400</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D401</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K929</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R959</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T966</a:t>
            </a:r>
          </a:p>
          <a:p>
            <a:pPr defTabSz="622300">
              <a:lnSpc>
                <a:spcPct val="90000"/>
              </a:lnSpc>
              <a:spcAft>
                <a:spcPct val="35000"/>
              </a:spcAft>
            </a:pP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是</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B73</a:t>
            </a:r>
            <a:r>
              <a:rPr lang="en-US" altLang="zh-CN"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9_0873</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外排泵的</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个必需氨基酸</a:t>
            </a:r>
          </a:p>
        </p:txBody>
      </p:sp>
      <p:pic>
        <p:nvPicPr>
          <p:cNvPr id="36870" name="图片 5">
            <a:extLst>
              <a:ext uri="{FF2B5EF4-FFF2-40B4-BE49-F238E27FC236}">
                <a16:creationId xmlns:a16="http://schemas.microsoft.com/office/drawing/2014/main" id="{4DC5DDB1-FAD0-4169-4E72-E92DEC576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33338"/>
            <a:ext cx="2025651"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图片 1">
            <a:extLst>
              <a:ext uri="{FF2B5EF4-FFF2-40B4-BE49-F238E27FC236}">
                <a16:creationId xmlns:a16="http://schemas.microsoft.com/office/drawing/2014/main" id="{DAFD1C7D-1795-E4E0-2DFD-53D06D64E0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7023" y="1233553"/>
            <a:ext cx="4916561" cy="180177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6872" name="图片 6">
            <a:extLst>
              <a:ext uri="{FF2B5EF4-FFF2-40B4-BE49-F238E27FC236}">
                <a16:creationId xmlns:a16="http://schemas.microsoft.com/office/drawing/2014/main" id="{3CFFBF88-D89F-80AE-BF04-59334E24DF5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7022" y="4355435"/>
            <a:ext cx="4916561" cy="132986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34A7FB88-C2DE-2CEC-2F52-BDFAB277D62F}"/>
              </a:ext>
            </a:extLst>
          </p:cNvPr>
          <p:cNvSpPr txBox="1"/>
          <p:nvPr/>
        </p:nvSpPr>
        <p:spPr>
          <a:xfrm>
            <a:off x="1297023" y="2011409"/>
            <a:ext cx="1806575" cy="246063"/>
          </a:xfrm>
          <a:prstGeom prst="rect">
            <a:avLst/>
          </a:prstGeom>
          <a:noFill/>
        </p:spPr>
        <p:txBody>
          <a:bodyPr>
            <a:spAutoFit/>
          </a:bodyPr>
          <a:lstStyle/>
          <a:p>
            <a:pPr eaLnBrk="1" fontAlgn="auto" hangingPunct="1">
              <a:spcBef>
                <a:spcPts val="0"/>
              </a:spcBef>
              <a:spcAft>
                <a:spcPts val="0"/>
              </a:spcAft>
              <a:defRPr/>
            </a:pPr>
            <a:r>
              <a:rPr lang="zh-CN" altLang="en-US" sz="10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0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RA-CH-1</a:t>
            </a:r>
            <a:r>
              <a:rPr lang="zh-CN" altLang="en-US" sz="10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株）</a:t>
            </a:r>
            <a:endParaRPr lang="zh-CN" altLang="en-US" sz="1000" dirty="0">
              <a:solidFill>
                <a:srgbClr val="C00000"/>
              </a:solidFill>
              <a:latin typeface="+mn-lt"/>
            </a:endParaRPr>
          </a:p>
        </p:txBody>
      </p:sp>
      <p:sp>
        <p:nvSpPr>
          <p:cNvPr id="2" name="文本框 1">
            <a:extLst>
              <a:ext uri="{FF2B5EF4-FFF2-40B4-BE49-F238E27FC236}">
                <a16:creationId xmlns:a16="http://schemas.microsoft.com/office/drawing/2014/main" id="{44313C6E-6AEA-50F7-5955-4EAD2087044D}"/>
              </a:ext>
            </a:extLst>
          </p:cNvPr>
          <p:cNvSpPr txBox="1"/>
          <p:nvPr/>
        </p:nvSpPr>
        <p:spPr>
          <a:xfrm>
            <a:off x="18976" y="6538385"/>
            <a:ext cx="8496300" cy="261610"/>
          </a:xfrm>
          <a:prstGeom prst="rect">
            <a:avLst/>
          </a:prstGeom>
          <a:noFill/>
        </p:spPr>
        <p:txBody>
          <a:bodyPr>
            <a:spAutoFit/>
          </a:bodyPr>
          <a:lstStyle/>
          <a:p>
            <a:pPr eaLnBrk="1" fontAlgn="auto" hangingPunct="1">
              <a:spcBef>
                <a:spcPts val="0"/>
              </a:spcBef>
              <a:spcAft>
                <a:spcPts val="0"/>
              </a:spcAft>
              <a:defRPr/>
            </a:pPr>
            <a:r>
              <a:rPr lang="zh-CN" altLang="en-US" sz="1100" dirty="0">
                <a:solidFill>
                  <a:srgbClr val="C00000"/>
                </a:solidFill>
                <a:latin typeface="Times New Roman" pitchFamily="18" charset="0"/>
                <a:ea typeface="+mj-ea"/>
                <a:cs typeface="Times New Roman" pitchFamily="18" charset="0"/>
                <a:sym typeface="微软雅黑" pitchFamily="34" charset="-122"/>
              </a:rPr>
              <a:t>张欣</a:t>
            </a:r>
            <a:r>
              <a:rPr lang="en-US" altLang="zh-CN" sz="1100" dirty="0">
                <a:solidFill>
                  <a:srgbClr val="C00000"/>
                </a:solidFill>
                <a:latin typeface="Times New Roman" pitchFamily="18" charset="0"/>
                <a:ea typeface="+mj-ea"/>
                <a:cs typeface="Times New Roman" pitchFamily="18" charset="0"/>
                <a:sym typeface="微软雅黑" pitchFamily="34" charset="-122"/>
              </a:rPr>
              <a:t>.</a:t>
            </a:r>
            <a:r>
              <a:rPr lang="zh-CN" altLang="en-US" sz="1100" dirty="0">
                <a:solidFill>
                  <a:srgbClr val="C00000"/>
                </a:solidFill>
                <a:latin typeface="Times New Roman" pitchFamily="18" charset="0"/>
                <a:ea typeface="+mj-ea"/>
                <a:cs typeface="Times New Roman" pitchFamily="18" charset="0"/>
              </a:rPr>
              <a:t>鸭疫里默氏菌</a:t>
            </a:r>
            <a:r>
              <a:rPr lang="en-US" altLang="zh-CN" sz="1100" i="1" dirty="0">
                <a:solidFill>
                  <a:srgbClr val="C00000"/>
                </a:solidFill>
                <a:latin typeface="Times New Roman" pitchFamily="18" charset="0"/>
                <a:ea typeface="+mj-ea"/>
                <a:cs typeface="Times New Roman" pitchFamily="18" charset="0"/>
              </a:rPr>
              <a:t>B739_0873</a:t>
            </a:r>
            <a:r>
              <a:rPr lang="zh-CN" altLang="en-US" sz="1100" dirty="0">
                <a:solidFill>
                  <a:srgbClr val="C00000"/>
                </a:solidFill>
                <a:latin typeface="Times New Roman" pitchFamily="18" charset="0"/>
                <a:ea typeface="+mj-ea"/>
                <a:cs typeface="Times New Roman" pitchFamily="18" charset="0"/>
              </a:rPr>
              <a:t>基因功能研究</a:t>
            </a:r>
            <a:r>
              <a:rPr lang="en-US" altLang="zh-CN" sz="1100" dirty="0">
                <a:solidFill>
                  <a:srgbClr val="C00000"/>
                </a:solidFill>
                <a:latin typeface="Times New Roman" pitchFamily="18" charset="0"/>
                <a:ea typeface="+mj-ea"/>
                <a:cs typeface="Times New Roman" pitchFamily="18" charset="0"/>
              </a:rPr>
              <a:t>[D].</a:t>
            </a:r>
            <a:r>
              <a:rPr lang="zh-CN" altLang="en-US" sz="1100" dirty="0">
                <a:solidFill>
                  <a:srgbClr val="C00000"/>
                </a:solidFill>
                <a:latin typeface="Times New Roman" pitchFamily="18" charset="0"/>
                <a:ea typeface="+mj-ea"/>
                <a:cs typeface="Times New Roman" pitchFamily="18" charset="0"/>
              </a:rPr>
              <a:t>四川农业大学</a:t>
            </a:r>
            <a:r>
              <a:rPr lang="en-US" altLang="zh-CN" sz="1100" dirty="0">
                <a:solidFill>
                  <a:srgbClr val="C00000"/>
                </a:solidFill>
                <a:latin typeface="Times New Roman" pitchFamily="18" charset="0"/>
                <a:ea typeface="+mj-ea"/>
                <a:cs typeface="Times New Roman" pitchFamily="18" charset="0"/>
              </a:rPr>
              <a:t>.2018</a:t>
            </a:r>
            <a:endParaRPr lang="zh-CN" altLang="en-US" sz="1100" dirty="0">
              <a:solidFill>
                <a:srgbClr val="C00000"/>
              </a:solidFill>
              <a:latin typeface="Times New Roman" pitchFamily="18" charset="0"/>
              <a:ea typeface="+mj-ea"/>
              <a:cs typeface="Times New Roman" pitchFamily="18" charset="0"/>
            </a:endParaRPr>
          </a:p>
        </p:txBody>
      </p:sp>
      <p:sp>
        <p:nvSpPr>
          <p:cNvPr id="3" name="文本框 7">
            <a:extLst>
              <a:ext uri="{FF2B5EF4-FFF2-40B4-BE49-F238E27FC236}">
                <a16:creationId xmlns:a16="http://schemas.microsoft.com/office/drawing/2014/main" id="{8B70B95C-BA74-75D9-8823-10A78C45A2C4}"/>
              </a:ext>
            </a:extLst>
          </p:cNvPr>
          <p:cNvSpPr txBox="1">
            <a:spLocks noChangeArrowheads="1"/>
          </p:cNvSpPr>
          <p:nvPr/>
        </p:nvSpPr>
        <p:spPr bwMode="auto">
          <a:xfrm>
            <a:off x="-76348" y="6282325"/>
            <a:ext cx="72723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270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zh-CN" sz="1100" dirty="0">
                <a:solidFill>
                  <a:srgbClr val="C00000"/>
                </a:solidFill>
                <a:latin typeface="Times New Roman" panose="02020603050405020304" pitchFamily="18" charset="0"/>
                <a:cs typeface="Times New Roman" panose="02020603050405020304" pitchFamily="18" charset="0"/>
              </a:rPr>
              <a:t>[57] Zhang X…Cheng AC*.Frontiers in Microbiology, 2017, 8: 2435.</a:t>
            </a:r>
            <a:endParaRPr lang="zh-CN" altLang="zh-CN" sz="1100" dirty="0">
              <a:solidFill>
                <a:srgbClr val="C0000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8164EC29-A412-88D2-9D53-6089F8C62D5F}"/>
              </a:ext>
            </a:extLst>
          </p:cNvPr>
          <p:cNvSpPr txBox="1"/>
          <p:nvPr/>
        </p:nvSpPr>
        <p:spPr>
          <a:xfrm>
            <a:off x="1145876" y="3261032"/>
            <a:ext cx="5067707" cy="923330"/>
          </a:xfrm>
          <a:prstGeom prst="rect">
            <a:avLst/>
          </a:prstGeom>
          <a:noFill/>
        </p:spPr>
        <p:txBody>
          <a:bodyPr wrap="square">
            <a:spAutoFit/>
          </a:bodyPr>
          <a:lstStyle/>
          <a:p>
            <a:pPr algn="just"/>
            <a:r>
              <a:rPr lang="zh-CN" altLang="en-US" sz="1800" b="1" dirty="0">
                <a:solidFill>
                  <a:srgbClr val="C00000"/>
                </a:solidFill>
                <a:latin typeface="微软雅黑" panose="020B0503020204020204" pitchFamily="34" charset="-122"/>
                <a:ea typeface="微软雅黑" panose="020B0503020204020204" pitchFamily="34" charset="-122"/>
              </a:rPr>
              <a:t>首次确认</a:t>
            </a:r>
            <a:r>
              <a:rPr lang="en-US" altLang="zh-CN" sz="1800" b="1" dirty="0">
                <a:solidFill>
                  <a:srgbClr val="C00000"/>
                </a:solidFill>
                <a:latin typeface="微软雅黑" panose="020B0503020204020204" pitchFamily="34" charset="-122"/>
                <a:ea typeface="微软雅黑" panose="020B0503020204020204" pitchFamily="34" charset="-122"/>
              </a:rPr>
              <a:t>RA</a:t>
            </a:r>
            <a:r>
              <a:rPr lang="zh-CN" altLang="en-US" sz="1800" b="1" dirty="0">
                <a:solidFill>
                  <a:srgbClr val="C00000"/>
                </a:solidFill>
                <a:latin typeface="微软雅黑" panose="020B0503020204020204" pitchFamily="34" charset="-122"/>
                <a:ea typeface="微软雅黑" panose="020B0503020204020204" pitchFamily="34" charset="-122"/>
              </a:rPr>
              <a:t>的</a:t>
            </a:r>
            <a:r>
              <a:rPr lang="en-US" altLang="zh-CN" sz="1800" b="1" dirty="0" err="1">
                <a:solidFill>
                  <a:srgbClr val="C00000"/>
                </a:solidFill>
                <a:latin typeface="微软雅黑" panose="020B0503020204020204" pitchFamily="34" charset="-122"/>
                <a:ea typeface="微软雅黑" panose="020B0503020204020204" pitchFamily="34" charset="-122"/>
              </a:rPr>
              <a:t>RaeB</a:t>
            </a:r>
            <a:r>
              <a:rPr lang="en-US" altLang="zh-CN" sz="1800" b="1" dirty="0">
                <a:solidFill>
                  <a:srgbClr val="C00000"/>
                </a:solidFill>
                <a:latin typeface="微软雅黑" panose="020B0503020204020204" pitchFamily="34" charset="-122"/>
                <a:ea typeface="微软雅黑" panose="020B0503020204020204" pitchFamily="34" charset="-122"/>
              </a:rPr>
              <a:t> </a:t>
            </a:r>
            <a:r>
              <a:rPr lang="zh-CN" altLang="en-US" sz="1800" b="1" dirty="0">
                <a:solidFill>
                  <a:srgbClr val="C00000"/>
                </a:solidFill>
                <a:latin typeface="微软雅黑" panose="020B0503020204020204" pitchFamily="34" charset="-122"/>
                <a:ea typeface="微软雅黑" panose="020B0503020204020204" pitchFamily="34" charset="-122"/>
              </a:rPr>
              <a:t>（</a:t>
            </a:r>
            <a:r>
              <a:rPr lang="en-US" altLang="zh-CN" sz="1800" b="1" dirty="0">
                <a:solidFill>
                  <a:srgbClr val="C00000"/>
                </a:solidFill>
                <a:latin typeface="微软雅黑" panose="020B0503020204020204" pitchFamily="34" charset="-122"/>
                <a:ea typeface="微软雅黑" panose="020B0503020204020204" pitchFamily="34" charset="-122"/>
              </a:rPr>
              <a:t> B739_0873</a:t>
            </a:r>
            <a:r>
              <a:rPr lang="zh-CN" altLang="en-US" sz="1800" b="1" dirty="0">
                <a:solidFill>
                  <a:srgbClr val="C00000"/>
                </a:solidFill>
                <a:latin typeface="微软雅黑" panose="020B0503020204020204" pitchFamily="34" charset="-122"/>
                <a:ea typeface="微软雅黑" panose="020B0503020204020204" pitchFamily="34" charset="-122"/>
              </a:rPr>
              <a:t>）</a:t>
            </a:r>
            <a:r>
              <a:rPr lang="zh-CN" altLang="en-US" sz="1800" b="1" dirty="0">
                <a:solidFill>
                  <a:srgbClr val="002060"/>
                </a:solidFill>
                <a:latin typeface="微软雅黑" panose="020B0503020204020204" pitchFamily="34" charset="-122"/>
                <a:ea typeface="微软雅黑" panose="020B0503020204020204" pitchFamily="34" charset="-122"/>
              </a:rPr>
              <a:t>基因编码</a:t>
            </a:r>
            <a:endParaRPr lang="en-US" altLang="zh-CN" sz="1800" b="1" dirty="0">
              <a:solidFill>
                <a:srgbClr val="002060"/>
              </a:solidFill>
              <a:latin typeface="微软雅黑" panose="020B0503020204020204" pitchFamily="34" charset="-122"/>
              <a:ea typeface="微软雅黑" panose="020B0503020204020204" pitchFamily="34" charset="-122"/>
            </a:endParaRPr>
          </a:p>
          <a:p>
            <a:pPr algn="just"/>
            <a:r>
              <a:rPr lang="en-US" altLang="zh-CN" sz="1800" b="1" dirty="0">
                <a:solidFill>
                  <a:srgbClr val="002060"/>
                </a:solidFill>
                <a:latin typeface="微软雅黑" panose="020B0503020204020204" pitchFamily="34" charset="-122"/>
                <a:ea typeface="微软雅黑" panose="020B0503020204020204" pitchFamily="34" charset="-122"/>
              </a:rPr>
              <a:t>RND</a:t>
            </a:r>
            <a:r>
              <a:rPr lang="zh-CN" altLang="en-US" sz="1800" b="1" dirty="0">
                <a:solidFill>
                  <a:srgbClr val="002060"/>
                </a:solidFill>
                <a:latin typeface="微软雅黑" panose="020B0503020204020204" pitchFamily="34" charset="-122"/>
                <a:ea typeface="微软雅黑" panose="020B0503020204020204" pitchFamily="34" charset="-122"/>
              </a:rPr>
              <a:t>型外排泵是氨基糖苷类、去污剂类化合物耐</a:t>
            </a:r>
            <a:endParaRPr lang="en-US" altLang="zh-CN" sz="1800" b="1" dirty="0">
              <a:solidFill>
                <a:srgbClr val="002060"/>
              </a:solidFill>
              <a:latin typeface="微软雅黑" panose="020B0503020204020204" pitchFamily="34" charset="-122"/>
              <a:ea typeface="微软雅黑" panose="020B0503020204020204" pitchFamily="34" charset="-122"/>
            </a:endParaRPr>
          </a:p>
          <a:p>
            <a:r>
              <a:rPr lang="zh-CN" altLang="en-US" sz="1800" b="1" dirty="0">
                <a:solidFill>
                  <a:srgbClr val="002060"/>
                </a:solidFill>
                <a:latin typeface="微软雅黑" panose="020B0503020204020204" pitchFamily="34" charset="-122"/>
                <a:ea typeface="微软雅黑" panose="020B0503020204020204" pitchFamily="34" charset="-122"/>
              </a:rPr>
              <a:t>药机制之一</a:t>
            </a:r>
          </a:p>
        </p:txBody>
      </p:sp>
    </p:spTree>
    <p:extLst>
      <p:ext uri="{BB962C8B-B14F-4D97-AF65-F5344CB8AC3E}">
        <p14:creationId xmlns:p14="http://schemas.microsoft.com/office/powerpoint/2010/main" val="289174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006894-CCC7-5732-BD94-301B28580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631" y="2568778"/>
            <a:ext cx="9036119" cy="3282703"/>
          </a:xfrm>
          <a:prstGeom prst="rect">
            <a:avLst/>
          </a:prstGeom>
        </p:spPr>
      </p:pic>
      <p:sp>
        <p:nvSpPr>
          <p:cNvPr id="10" name="内容占位符 2">
            <a:extLst>
              <a:ext uri="{FF2B5EF4-FFF2-40B4-BE49-F238E27FC236}">
                <a16:creationId xmlns:a16="http://schemas.microsoft.com/office/drawing/2014/main" id="{A024A552-B719-275C-FBF9-16D9E0C7EF65}"/>
              </a:ext>
            </a:extLst>
          </p:cNvPr>
          <p:cNvSpPr>
            <a:spLocks noGrp="1"/>
          </p:cNvSpPr>
          <p:nvPr>
            <p:ph idx="1"/>
          </p:nvPr>
        </p:nvSpPr>
        <p:spPr>
          <a:xfrm>
            <a:off x="1138237" y="1757011"/>
            <a:ext cx="10515600" cy="658957"/>
          </a:xfrm>
        </p:spPr>
        <p:txBody>
          <a:bodyPr>
            <a:normAutofit/>
          </a:bodyPr>
          <a:lstStyle/>
          <a:p>
            <a:pPr marL="0" indent="0" algn="ctr">
              <a:buNone/>
            </a:pPr>
            <a:r>
              <a:rPr lang="en-US" altLang="zh-CN"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63</a:t>
            </a:r>
            <a:r>
              <a:rPr lang="zh-CN" altLang="zh-CN"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株水禽源</a:t>
            </a:r>
            <a:r>
              <a:rPr lang="zh-CN" altLang="en-US" sz="24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多杀性巴氏杆菌</a:t>
            </a:r>
            <a:r>
              <a:rPr lang="zh-CN" altLang="zh-CN"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对</a:t>
            </a:r>
            <a:r>
              <a:rPr lang="en-US" altLang="zh-CN" sz="24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23</a:t>
            </a:r>
            <a:r>
              <a:rPr lang="zh-CN" altLang="en-US" sz="24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种</a:t>
            </a:r>
            <a:r>
              <a:rPr lang="zh-CN" altLang="zh-CN"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抗菌药</a:t>
            </a:r>
            <a:r>
              <a:rPr lang="zh-CN" altLang="en-US"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物</a:t>
            </a:r>
            <a:r>
              <a:rPr lang="zh-CN" altLang="zh-CN" sz="24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的耐药</a:t>
            </a:r>
            <a:r>
              <a:rPr lang="zh-CN" altLang="en-US" sz="24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情况</a:t>
            </a:r>
            <a:endParaRPr lang="zh-CN" altLang="en-US" sz="2400" dirty="0">
              <a:solidFill>
                <a:srgbClr val="C00000"/>
              </a:solidFill>
              <a:latin typeface="Arial" panose="020B0604020202020204" pitchFamily="34" charset="0"/>
              <a:ea typeface="微软雅黑" panose="020B0503020204020204" pitchFamily="34" charset="-122"/>
            </a:endParaRPr>
          </a:p>
        </p:txBody>
      </p:sp>
      <p:pic>
        <p:nvPicPr>
          <p:cNvPr id="11" name="图片 10">
            <a:extLst>
              <a:ext uri="{FF2B5EF4-FFF2-40B4-BE49-F238E27FC236}">
                <a16:creationId xmlns:a16="http://schemas.microsoft.com/office/drawing/2014/main" id="{032F4A42-AC41-E4B5-DA3E-467054CD4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52223"/>
            <a:ext cx="1895475" cy="469600"/>
          </a:xfrm>
          <a:prstGeom prst="rect">
            <a:avLst/>
          </a:prstGeom>
        </p:spPr>
      </p:pic>
      <p:sp>
        <p:nvSpPr>
          <p:cNvPr id="3" name="文本框 2">
            <a:extLst>
              <a:ext uri="{FF2B5EF4-FFF2-40B4-BE49-F238E27FC236}">
                <a16:creationId xmlns:a16="http://schemas.microsoft.com/office/drawing/2014/main" id="{E8180D9E-6686-F389-E88D-3DE3B981C854}"/>
              </a:ext>
            </a:extLst>
          </p:cNvPr>
          <p:cNvSpPr txBox="1"/>
          <p:nvPr/>
        </p:nvSpPr>
        <p:spPr>
          <a:xfrm>
            <a:off x="4099151" y="3366490"/>
            <a:ext cx="3982007" cy="369332"/>
          </a:xfrm>
          <a:prstGeom prst="rect">
            <a:avLst/>
          </a:prstGeom>
          <a:noFill/>
        </p:spPr>
        <p:txBody>
          <a:bodyPr wrap="square">
            <a:spAutoFit/>
          </a:bodyPr>
          <a:lstStyle/>
          <a:p>
            <a:r>
              <a:rPr lang="zh-CN" altLang="en-US" sz="18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细菌疫苗是替抗的最为有效手段之一</a:t>
            </a:r>
            <a:endParaRPr lang="zh-CN" altLang="en-US" dirty="0">
              <a:solidFill>
                <a:srgbClr val="C00000"/>
              </a:solidFill>
            </a:endParaRPr>
          </a:p>
        </p:txBody>
      </p:sp>
      <p:sp>
        <p:nvSpPr>
          <p:cNvPr id="2" name="文本框 1">
            <a:extLst>
              <a:ext uri="{FF2B5EF4-FFF2-40B4-BE49-F238E27FC236}">
                <a16:creationId xmlns:a16="http://schemas.microsoft.com/office/drawing/2014/main" id="{A85C6950-E01E-D465-B153-9DC70B20189D}"/>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
        <p:nvSpPr>
          <p:cNvPr id="4" name="灯片编号占位符 2">
            <a:extLst>
              <a:ext uri="{FF2B5EF4-FFF2-40B4-BE49-F238E27FC236}">
                <a16:creationId xmlns:a16="http://schemas.microsoft.com/office/drawing/2014/main" id="{FBF3DEE9-DD10-5D8C-5E43-FC38B64C7854}"/>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4</a:t>
            </a:fld>
            <a:endParaRPr lang="zh-CN" altLang="en-US" sz="2400" dirty="0">
              <a:solidFill>
                <a:srgbClr val="FF0000"/>
              </a:solidFill>
            </a:endParaRPr>
          </a:p>
        </p:txBody>
      </p:sp>
    </p:spTree>
    <p:extLst>
      <p:ext uri="{BB962C8B-B14F-4D97-AF65-F5344CB8AC3E}">
        <p14:creationId xmlns:p14="http://schemas.microsoft.com/office/powerpoint/2010/main" val="3337102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40</a:t>
            </a:fld>
            <a:endParaRPr lang="zh-CN" altLang="en-US" sz="2400" dirty="0">
              <a:solidFill>
                <a:srgbClr val="FF0000"/>
              </a:solidFill>
            </a:endParaRPr>
          </a:p>
        </p:txBody>
      </p:sp>
      <p:sp>
        <p:nvSpPr>
          <p:cNvPr id="7" name="文本框 6">
            <a:extLst>
              <a:ext uri="{FF2B5EF4-FFF2-40B4-BE49-F238E27FC236}">
                <a16:creationId xmlns:a16="http://schemas.microsoft.com/office/drawing/2014/main" id="{A9C032E2-EEC8-29DD-7DCD-1C89C30EA227}"/>
              </a:ext>
            </a:extLst>
          </p:cNvPr>
          <p:cNvSpPr txBox="1"/>
          <p:nvPr/>
        </p:nvSpPr>
        <p:spPr>
          <a:xfrm>
            <a:off x="929415" y="1425144"/>
            <a:ext cx="3025990" cy="336695"/>
          </a:xfrm>
          <a:prstGeom prst="rect">
            <a:avLst/>
          </a:prstGeom>
          <a:noFill/>
        </p:spPr>
        <p:txBody>
          <a:bodyPr wrap="square">
            <a:spAutoFit/>
          </a:bodyPr>
          <a:lstStyle/>
          <a:p>
            <a:pPr indent="127000" algn="ctr">
              <a:lnSpc>
                <a:spcPct val="150000"/>
              </a:lnSpc>
            </a:pPr>
            <a:r>
              <a:rPr lang="en-US" altLang="zh-CN" sz="1200" b="1" kern="10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floR</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a:t>
            </a:r>
            <a:r>
              <a:rPr lang="en-US"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氟苯尼考</a:t>
            </a:r>
          </a:p>
        </p:txBody>
      </p:sp>
      <p:pic>
        <p:nvPicPr>
          <p:cNvPr id="9" name="图片 8">
            <a:extLst>
              <a:ext uri="{FF2B5EF4-FFF2-40B4-BE49-F238E27FC236}">
                <a16:creationId xmlns:a16="http://schemas.microsoft.com/office/drawing/2014/main" id="{9B3D7396-CFA6-980D-062E-37C8C704EFC1}"/>
              </a:ext>
            </a:extLst>
          </p:cNvPr>
          <p:cNvPicPr>
            <a:picLocks noChangeAspect="1"/>
          </p:cNvPicPr>
          <p:nvPr/>
        </p:nvPicPr>
        <p:blipFill>
          <a:blip r:embed="rId3"/>
          <a:stretch>
            <a:fillRect/>
          </a:stretch>
        </p:blipFill>
        <p:spPr>
          <a:xfrm>
            <a:off x="702130" y="1824113"/>
            <a:ext cx="4947236" cy="1870135"/>
          </a:xfrm>
          <a:prstGeom prst="rect">
            <a:avLst/>
          </a:prstGeom>
          <a:ln>
            <a:solidFill>
              <a:srgbClr val="0000FF"/>
            </a:solidFill>
          </a:ln>
        </p:spPr>
      </p:pic>
      <p:sp>
        <p:nvSpPr>
          <p:cNvPr id="12" name="文本框 11">
            <a:extLst>
              <a:ext uri="{FF2B5EF4-FFF2-40B4-BE49-F238E27FC236}">
                <a16:creationId xmlns:a16="http://schemas.microsoft.com/office/drawing/2014/main" id="{19394D87-FA64-6CB2-E980-5FA349D721DA}"/>
              </a:ext>
            </a:extLst>
          </p:cNvPr>
          <p:cNvSpPr txBox="1"/>
          <p:nvPr/>
        </p:nvSpPr>
        <p:spPr>
          <a:xfrm>
            <a:off x="6027057" y="33655"/>
            <a:ext cx="6164942" cy="295978"/>
          </a:xfrm>
          <a:prstGeom prst="rect">
            <a:avLst/>
          </a:prstGeom>
          <a:noFill/>
        </p:spPr>
        <p:txBody>
          <a:bodyPr wrap="square">
            <a:spAutoFit/>
          </a:bodyPr>
          <a:lstStyle/>
          <a:p>
            <a:pPr indent="127000" algn="r">
              <a:lnSpc>
                <a:spcPct val="150000"/>
              </a:lnSpc>
            </a:pPr>
            <a:r>
              <a:rPr lang="en-US" altLang="zh-CN" sz="1000" dirty="0">
                <a:solidFill>
                  <a:srgbClr val="C00000"/>
                </a:solidFill>
                <a:latin typeface="微软雅黑" panose="020B0503020204020204" pitchFamily="34" charset="-122"/>
                <a:ea typeface="微软雅黑" panose="020B0503020204020204" pitchFamily="34" charset="-122"/>
              </a:rPr>
              <a:t>2.</a:t>
            </a:r>
            <a:r>
              <a:rPr lang="zh-CN" altLang="zh-CN" sz="1000" dirty="0">
                <a:solidFill>
                  <a:srgbClr val="C00000"/>
                </a:solidFill>
                <a:latin typeface="微软雅黑" panose="020B0503020204020204" pitchFamily="34" charset="-122"/>
                <a:ea typeface="微软雅黑" panose="020B0503020204020204" pitchFamily="34" charset="-122"/>
              </a:rPr>
              <a:t>外排泵的外排作用</a:t>
            </a:r>
          </a:p>
        </p:txBody>
      </p:sp>
      <p:pic>
        <p:nvPicPr>
          <p:cNvPr id="14" name="图片 13">
            <a:extLst>
              <a:ext uri="{FF2B5EF4-FFF2-40B4-BE49-F238E27FC236}">
                <a16:creationId xmlns:a16="http://schemas.microsoft.com/office/drawing/2014/main" id="{CC9D3055-2712-ACA2-C77D-47062D7370DD}"/>
              </a:ext>
            </a:extLst>
          </p:cNvPr>
          <p:cNvPicPr>
            <a:picLocks noChangeAspect="1"/>
          </p:cNvPicPr>
          <p:nvPr/>
        </p:nvPicPr>
        <p:blipFill>
          <a:blip r:embed="rId4"/>
          <a:stretch>
            <a:fillRect/>
          </a:stretch>
        </p:blipFill>
        <p:spPr>
          <a:xfrm>
            <a:off x="702129" y="3925658"/>
            <a:ext cx="4947237" cy="1593028"/>
          </a:xfrm>
          <a:prstGeom prst="rect">
            <a:avLst/>
          </a:prstGeom>
          <a:ln>
            <a:solidFill>
              <a:srgbClr val="0000FF"/>
            </a:solidFill>
          </a:ln>
        </p:spPr>
      </p:pic>
      <p:sp>
        <p:nvSpPr>
          <p:cNvPr id="18" name="文本框 17">
            <a:extLst>
              <a:ext uri="{FF2B5EF4-FFF2-40B4-BE49-F238E27FC236}">
                <a16:creationId xmlns:a16="http://schemas.microsoft.com/office/drawing/2014/main" id="{95B71B4A-80A9-8FDE-BED3-D5F8C0B189BF}"/>
              </a:ext>
            </a:extLst>
          </p:cNvPr>
          <p:cNvSpPr txBox="1"/>
          <p:nvPr/>
        </p:nvSpPr>
        <p:spPr>
          <a:xfrm>
            <a:off x="896217" y="5596207"/>
            <a:ext cx="4559059" cy="307777"/>
          </a:xfrm>
          <a:prstGeom prst="rect">
            <a:avLst/>
          </a:prstGeom>
          <a:noFill/>
        </p:spPr>
        <p:txBody>
          <a:bodyPr wrap="square">
            <a:spAutoFit/>
          </a:bodyPr>
          <a:lstStyle/>
          <a:p>
            <a:pPr algn="ct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耐药率</a:t>
            </a:r>
            <a:r>
              <a:rPr lang="en-US"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11%(1/9)in </a:t>
            </a:r>
            <a:r>
              <a:rPr lang="zh-CN" altLang="en-US"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2006</a:t>
            </a: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to 43%(3/7)in </a:t>
            </a:r>
            <a:r>
              <a:rPr lang="zh-CN" altLang="en-US" sz="1400" b="1"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2009</a:t>
            </a:r>
          </a:p>
        </p:txBody>
      </p:sp>
      <p:pic>
        <p:nvPicPr>
          <p:cNvPr id="26" name="图片 25">
            <a:extLst>
              <a:ext uri="{FF2B5EF4-FFF2-40B4-BE49-F238E27FC236}">
                <a16:creationId xmlns:a16="http://schemas.microsoft.com/office/drawing/2014/main" id="{E3F36D4C-9A4D-D516-E81C-C594B8AF95DE}"/>
              </a:ext>
            </a:extLst>
          </p:cNvPr>
          <p:cNvPicPr>
            <a:picLocks noChangeAspect="1"/>
          </p:cNvPicPr>
          <p:nvPr/>
        </p:nvPicPr>
        <p:blipFill>
          <a:blip r:embed="rId5"/>
          <a:stretch>
            <a:fillRect/>
          </a:stretch>
        </p:blipFill>
        <p:spPr>
          <a:xfrm>
            <a:off x="6128928" y="1802953"/>
            <a:ext cx="5342586" cy="1870135"/>
          </a:xfrm>
          <a:prstGeom prst="rect">
            <a:avLst/>
          </a:prstGeom>
          <a:ln>
            <a:solidFill>
              <a:srgbClr val="0000FF"/>
            </a:solidFill>
          </a:ln>
        </p:spPr>
      </p:pic>
      <p:sp>
        <p:nvSpPr>
          <p:cNvPr id="28" name="文本框 27">
            <a:extLst>
              <a:ext uri="{FF2B5EF4-FFF2-40B4-BE49-F238E27FC236}">
                <a16:creationId xmlns:a16="http://schemas.microsoft.com/office/drawing/2014/main" id="{F49938FF-A2F8-279F-660C-66AD5E761476}"/>
              </a:ext>
            </a:extLst>
          </p:cNvPr>
          <p:cNvSpPr txBox="1"/>
          <p:nvPr/>
        </p:nvSpPr>
        <p:spPr>
          <a:xfrm>
            <a:off x="6124133" y="1506976"/>
            <a:ext cx="5402943" cy="276999"/>
          </a:xfrm>
          <a:prstGeom prst="rect">
            <a:avLst/>
          </a:prstGeom>
          <a:noFill/>
        </p:spPr>
        <p:txBody>
          <a:bodyPr wrap="square">
            <a:spAutoFit/>
          </a:bodyPr>
          <a:lstStyle/>
          <a:p>
            <a:r>
              <a:rPr lang="en-US" altLang="zh-CN" sz="1200" b="1" i="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RIA 1614 </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编码</a:t>
            </a:r>
            <a:r>
              <a:rPr lang="en-US"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ABC</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型药物外排泵</a:t>
            </a:r>
            <a:r>
              <a:rPr lang="zh-CN" altLang="en-US"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en-US" altLang="zh-CN" sz="1200" b="1" kern="10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RanB</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亚基</a:t>
            </a:r>
            <a:r>
              <a:rPr lang="zh-CN" altLang="en-US"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氨基糖苷类抗生素和机溶剂</a:t>
            </a:r>
            <a:endParaRPr lang="zh-CN" altLang="en-US" sz="12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文本框 29">
            <a:extLst>
              <a:ext uri="{FF2B5EF4-FFF2-40B4-BE49-F238E27FC236}">
                <a16:creationId xmlns:a16="http://schemas.microsoft.com/office/drawing/2014/main" id="{CDD55318-0C42-AF6E-8446-C21B91AA690D}"/>
              </a:ext>
            </a:extLst>
          </p:cNvPr>
          <p:cNvSpPr txBox="1"/>
          <p:nvPr/>
        </p:nvSpPr>
        <p:spPr>
          <a:xfrm>
            <a:off x="99113" y="6296978"/>
            <a:ext cx="5453176" cy="415498"/>
          </a:xfrm>
          <a:prstGeom prst="rect">
            <a:avLst/>
          </a:prstGeom>
          <a:noFill/>
        </p:spPr>
        <p:txBody>
          <a:bodyPr wrap="square">
            <a:spAutoFit/>
          </a:bodyPr>
          <a:lstStyle/>
          <a:p>
            <a:pPr indent="127000" algn="just"/>
            <a:r>
              <a:rPr lang="en-US" altLang="zh-CN" sz="1050" dirty="0">
                <a:latin typeface="Times New Roman" panose="02020603050405020304" pitchFamily="18" charset="0"/>
                <a:cs typeface="Times New Roman" panose="02020603050405020304" pitchFamily="18" charset="0"/>
              </a:rPr>
              <a:t>[37] </a:t>
            </a:r>
            <a:r>
              <a:rPr lang="en-US" altLang="zh-CN" sz="1050" dirty="0" err="1">
                <a:latin typeface="Times New Roman" panose="02020603050405020304" pitchFamily="18" charset="0"/>
                <a:cs typeface="Times New Roman" panose="02020603050405020304" pitchFamily="18" charset="0"/>
              </a:rPr>
              <a:t>YenPing</a:t>
            </a:r>
            <a:r>
              <a:rPr lang="en-US" altLang="zh-CN" sz="1050" dirty="0">
                <a:latin typeface="Times New Roman" panose="02020603050405020304" pitchFamily="18" charset="0"/>
                <a:cs typeface="Times New Roman" panose="02020603050405020304" pitchFamily="18" charset="0"/>
              </a:rPr>
              <a:t> Chen…Hsiang-</a:t>
            </a:r>
            <a:r>
              <a:rPr lang="en-US" altLang="zh-CN" sz="1050" dirty="0" err="1">
                <a:latin typeface="Times New Roman" panose="02020603050405020304" pitchFamily="18" charset="0"/>
                <a:cs typeface="Times New Roman" panose="02020603050405020304" pitchFamily="18" charset="0"/>
              </a:rPr>
              <a:t>ung</a:t>
            </a:r>
            <a:r>
              <a:rPr lang="en-US" altLang="zh-CN" sz="1050" dirty="0">
                <a:latin typeface="Times New Roman" panose="02020603050405020304" pitchFamily="18" charset="0"/>
                <a:cs typeface="Times New Roman" panose="02020603050405020304" pitchFamily="18" charset="0"/>
              </a:rPr>
              <a:t> Tsai*. Veterinary Microbiology, </a:t>
            </a:r>
            <a:r>
              <a:rPr lang="en-US" altLang="zh-CN" sz="1050" dirty="0">
                <a:solidFill>
                  <a:srgbClr val="C00000"/>
                </a:solidFill>
                <a:latin typeface="Times New Roman" panose="02020603050405020304" pitchFamily="18" charset="0"/>
                <a:cs typeface="Times New Roman" panose="02020603050405020304" pitchFamily="18" charset="0"/>
              </a:rPr>
              <a:t>2012</a:t>
            </a:r>
            <a:r>
              <a:rPr lang="en-US" altLang="zh-CN" sz="1050" dirty="0">
                <a:latin typeface="Times New Roman" panose="02020603050405020304" pitchFamily="18" charset="0"/>
                <a:cs typeface="Times New Roman" panose="02020603050405020304" pitchFamily="18" charset="0"/>
              </a:rPr>
              <a:t>,154(3-4): 325-331. </a:t>
            </a:r>
            <a:endParaRPr lang="zh-CN" altLang="zh-CN" sz="1050" dirty="0">
              <a:latin typeface="Times New Roman" panose="02020603050405020304" pitchFamily="18" charset="0"/>
              <a:cs typeface="Times New Roman" panose="02020603050405020304" pitchFamily="18" charset="0"/>
            </a:endParaRPr>
          </a:p>
          <a:p>
            <a:pPr indent="127000" algn="just"/>
            <a:r>
              <a:rPr lang="en-US" altLang="zh-CN" sz="1050" dirty="0">
                <a:latin typeface="Times New Roman" panose="02020603050405020304" pitchFamily="18" charset="0"/>
                <a:cs typeface="Times New Roman" panose="02020603050405020304" pitchFamily="18" charset="0"/>
              </a:rPr>
              <a:t>[58] </a:t>
            </a:r>
            <a:r>
              <a:rPr lang="en-US" altLang="zh-CN" sz="1050" dirty="0" err="1">
                <a:latin typeface="Times New Roman" panose="02020603050405020304" pitchFamily="18" charset="0"/>
                <a:cs typeface="Times New Roman" panose="02020603050405020304" pitchFamily="18" charset="0"/>
              </a:rPr>
              <a:t>Shengdou</a:t>
            </a:r>
            <a:r>
              <a:rPr lang="en-US" altLang="zh-CN" sz="1050" dirty="0">
                <a:latin typeface="Times New Roman" panose="02020603050405020304" pitchFamily="18" charset="0"/>
                <a:cs typeface="Times New Roman" panose="02020603050405020304" pitchFamily="18" charset="0"/>
              </a:rPr>
              <a:t> Li... </a:t>
            </a:r>
            <a:r>
              <a:rPr lang="en-US" altLang="zh-CN" sz="1050" dirty="0" err="1">
                <a:latin typeface="Times New Roman" panose="02020603050405020304" pitchFamily="18" charset="0"/>
                <a:cs typeface="Times New Roman" panose="02020603050405020304" pitchFamily="18" charset="0"/>
              </a:rPr>
              <a:t>Fuying</a:t>
            </a:r>
            <a:r>
              <a:rPr lang="en-US" altLang="zh-CN" sz="1050" dirty="0">
                <a:latin typeface="Times New Roman" panose="02020603050405020304" pitchFamily="18" charset="0"/>
                <a:cs typeface="Times New Roman" panose="02020603050405020304" pitchFamily="18" charset="0"/>
              </a:rPr>
              <a:t> Zheng*. Veterinary Microbiology, </a:t>
            </a:r>
            <a:r>
              <a:rPr lang="en-US" altLang="zh-CN" sz="1050" dirty="0">
                <a:solidFill>
                  <a:srgbClr val="C00000"/>
                </a:solidFill>
                <a:latin typeface="Times New Roman" panose="02020603050405020304" pitchFamily="18" charset="0"/>
                <a:cs typeface="Times New Roman" panose="02020603050405020304" pitchFamily="18" charset="0"/>
              </a:rPr>
              <a:t>2020</a:t>
            </a:r>
            <a:r>
              <a:rPr lang="en-US" altLang="zh-CN" sz="1050" dirty="0">
                <a:latin typeface="Times New Roman" panose="02020603050405020304" pitchFamily="18" charset="0"/>
                <a:cs typeface="Times New Roman" panose="02020603050405020304" pitchFamily="18" charset="0"/>
              </a:rPr>
              <a:t>, 243: 108641.  </a:t>
            </a:r>
            <a:endParaRPr lang="zh-CN" altLang="zh-CN" sz="1050" dirty="0">
              <a:latin typeface="Times New Roman" panose="02020603050405020304" pitchFamily="18" charset="0"/>
              <a:cs typeface="Times New Roman" panose="02020603050405020304" pitchFamily="18" charset="0"/>
            </a:endParaRPr>
          </a:p>
        </p:txBody>
      </p:sp>
      <p:pic>
        <p:nvPicPr>
          <p:cNvPr id="32" name="图片 31">
            <a:extLst>
              <a:ext uri="{FF2B5EF4-FFF2-40B4-BE49-F238E27FC236}">
                <a16:creationId xmlns:a16="http://schemas.microsoft.com/office/drawing/2014/main" id="{2F726E36-EA80-A3A0-AAC7-C30677CD11D1}"/>
              </a:ext>
            </a:extLst>
          </p:cNvPr>
          <p:cNvPicPr>
            <a:picLocks noChangeAspect="1"/>
          </p:cNvPicPr>
          <p:nvPr/>
        </p:nvPicPr>
        <p:blipFill>
          <a:blip r:embed="rId6"/>
          <a:stretch>
            <a:fillRect/>
          </a:stretch>
        </p:blipFill>
        <p:spPr>
          <a:xfrm>
            <a:off x="6124134" y="3925658"/>
            <a:ext cx="5342586" cy="1593028"/>
          </a:xfrm>
          <a:prstGeom prst="rect">
            <a:avLst/>
          </a:prstGeom>
          <a:ln>
            <a:solidFill>
              <a:srgbClr val="0000FF"/>
            </a:solidFill>
          </a:ln>
        </p:spPr>
      </p:pic>
      <p:sp>
        <p:nvSpPr>
          <p:cNvPr id="34" name="文本框 33">
            <a:extLst>
              <a:ext uri="{FF2B5EF4-FFF2-40B4-BE49-F238E27FC236}">
                <a16:creationId xmlns:a16="http://schemas.microsoft.com/office/drawing/2014/main" id="{399C9F05-0FFC-BB28-9662-67588384825B}"/>
              </a:ext>
            </a:extLst>
          </p:cNvPr>
          <p:cNvSpPr txBox="1"/>
          <p:nvPr/>
        </p:nvSpPr>
        <p:spPr>
          <a:xfrm>
            <a:off x="7928213" y="3692066"/>
            <a:ext cx="1794782" cy="230832"/>
          </a:xfrm>
          <a:prstGeom prst="rect">
            <a:avLst/>
          </a:prstGeom>
          <a:noFill/>
        </p:spPr>
        <p:txBody>
          <a:bodyPr wrap="square">
            <a:spAutoFit/>
          </a:bodyPr>
          <a:lstStyle/>
          <a:p>
            <a:pPr algn="ctr"/>
            <a:r>
              <a:rPr lang="zh-CN" altLang="en-US" sz="9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9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RA-GD</a:t>
            </a:r>
            <a:r>
              <a:rPr lang="zh-CN" altLang="en-US" sz="900"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株）</a:t>
            </a:r>
            <a:endParaRPr lang="zh-CN" altLang="en-US" sz="900" dirty="0">
              <a:solidFill>
                <a:srgbClr val="C00000"/>
              </a:solidFill>
            </a:endParaRPr>
          </a:p>
        </p:txBody>
      </p:sp>
      <p:sp>
        <p:nvSpPr>
          <p:cNvPr id="37" name="文本框 36">
            <a:extLst>
              <a:ext uri="{FF2B5EF4-FFF2-40B4-BE49-F238E27FC236}">
                <a16:creationId xmlns:a16="http://schemas.microsoft.com/office/drawing/2014/main" id="{F308C3D0-3D47-8E56-64BB-88F598EC44D3}"/>
              </a:ext>
            </a:extLst>
          </p:cNvPr>
          <p:cNvSpPr txBox="1"/>
          <p:nvPr/>
        </p:nvSpPr>
        <p:spPr>
          <a:xfrm>
            <a:off x="99113" y="799994"/>
            <a:ext cx="12191999" cy="461665"/>
          </a:xfrm>
          <a:prstGeom prst="rect">
            <a:avLst/>
          </a:prstGeom>
          <a:noFill/>
        </p:spPr>
        <p:txBody>
          <a:bodyPr wrap="square">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rPr>
              <a:t>RA</a:t>
            </a:r>
            <a:r>
              <a:rPr lang="zh-CN" altLang="en-US" sz="2400" b="1" dirty="0">
                <a:solidFill>
                  <a:srgbClr val="C00000"/>
                </a:solidFill>
                <a:latin typeface="微软雅黑" panose="020B0503020204020204" pitchFamily="34" charset="-122"/>
                <a:ea typeface="微软雅黑" panose="020B0503020204020204" pitchFamily="34" charset="-122"/>
              </a:rPr>
              <a:t>的</a:t>
            </a:r>
            <a:r>
              <a:rPr lang="zh-CN" altLang="zh-CN" sz="2400" b="1" dirty="0">
                <a:solidFill>
                  <a:srgbClr val="C00000"/>
                </a:solidFill>
                <a:latin typeface="微软雅黑" panose="020B0503020204020204" pitchFamily="34" charset="-122"/>
                <a:ea typeface="微软雅黑" panose="020B0503020204020204" pitchFamily="34" charset="-122"/>
              </a:rPr>
              <a:t>外排泵</a:t>
            </a:r>
            <a:r>
              <a:rPr lang="zh-CN" altLang="en-US" sz="2400" b="1" dirty="0">
                <a:solidFill>
                  <a:srgbClr val="C00000"/>
                </a:solidFill>
                <a:latin typeface="微软雅黑" panose="020B0503020204020204" pitchFamily="34" charset="-122"/>
                <a:ea typeface="微软雅黑" panose="020B0503020204020204" pitchFamily="34" charset="-122"/>
              </a:rPr>
              <a:t>种类：不断被发现、鉴定</a:t>
            </a:r>
            <a:endParaRPr lang="zh-CN" altLang="en-US" sz="2400" dirty="0"/>
          </a:p>
        </p:txBody>
      </p:sp>
    </p:spTree>
    <p:extLst>
      <p:ext uri="{BB962C8B-B14F-4D97-AF65-F5344CB8AC3E}">
        <p14:creationId xmlns:p14="http://schemas.microsoft.com/office/powerpoint/2010/main" val="12160031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41</a:t>
            </a:fld>
            <a:endParaRPr lang="zh-CN" altLang="en-US" sz="2400" dirty="0">
              <a:solidFill>
                <a:srgbClr val="FF0000"/>
              </a:solidFill>
            </a:endParaRPr>
          </a:p>
        </p:txBody>
      </p:sp>
      <p:sp>
        <p:nvSpPr>
          <p:cNvPr id="2" name="文本框 1">
            <a:extLst>
              <a:ext uri="{FF2B5EF4-FFF2-40B4-BE49-F238E27FC236}">
                <a16:creationId xmlns:a16="http://schemas.microsoft.com/office/drawing/2014/main" id="{39FADCFC-2313-5FEB-70F7-C440F83C3FAA}"/>
              </a:ext>
            </a:extLst>
          </p:cNvPr>
          <p:cNvSpPr txBox="1"/>
          <p:nvPr/>
        </p:nvSpPr>
        <p:spPr>
          <a:xfrm>
            <a:off x="226272" y="534788"/>
            <a:ext cx="6164942" cy="581057"/>
          </a:xfrm>
          <a:prstGeom prst="rect">
            <a:avLst/>
          </a:prstGeom>
          <a:noFill/>
        </p:spPr>
        <p:txBody>
          <a:bodyPr wrap="square">
            <a:spAutoFit/>
          </a:bodyPr>
          <a:lstStyle/>
          <a:p>
            <a:pPr indent="127000" algn="just">
              <a:lnSpc>
                <a:spcPct val="150000"/>
              </a:lnSpc>
            </a:pPr>
            <a:r>
              <a:rPr lang="en-US" altLang="zh-CN" sz="2400" b="1" dirty="0">
                <a:solidFill>
                  <a:srgbClr val="C00000"/>
                </a:solidFill>
                <a:latin typeface="微软雅黑" panose="020B0503020204020204" pitchFamily="34" charset="-122"/>
                <a:ea typeface="微软雅黑" panose="020B0503020204020204" pitchFamily="34" charset="-122"/>
              </a:rPr>
              <a:t>3.</a:t>
            </a:r>
            <a:r>
              <a:rPr lang="zh-CN" altLang="zh-CN" sz="2400" b="1" dirty="0">
                <a:solidFill>
                  <a:srgbClr val="C00000"/>
                </a:solidFill>
                <a:latin typeface="微软雅黑" panose="020B0503020204020204" pitchFamily="34" charset="-122"/>
                <a:ea typeface="微软雅黑" panose="020B0503020204020204" pitchFamily="34" charset="-122"/>
              </a:rPr>
              <a:t>抗生素作用靶点的改变</a:t>
            </a:r>
          </a:p>
        </p:txBody>
      </p:sp>
      <p:sp>
        <p:nvSpPr>
          <p:cNvPr id="6" name="文本框 5">
            <a:extLst>
              <a:ext uri="{FF2B5EF4-FFF2-40B4-BE49-F238E27FC236}">
                <a16:creationId xmlns:a16="http://schemas.microsoft.com/office/drawing/2014/main" id="{E91E84D1-BB74-8B3D-B596-9F3E50EB1AF1}"/>
              </a:ext>
            </a:extLst>
          </p:cNvPr>
          <p:cNvSpPr txBox="1"/>
          <p:nvPr/>
        </p:nvSpPr>
        <p:spPr>
          <a:xfrm>
            <a:off x="486620" y="1284562"/>
            <a:ext cx="5952279" cy="400110"/>
          </a:xfrm>
          <a:prstGeom prst="rect">
            <a:avLst/>
          </a:prstGeom>
          <a:noFill/>
        </p:spPr>
        <p:txBody>
          <a:bodyPr wrap="square">
            <a:spAutoFit/>
          </a:bodyPr>
          <a:lstStyle/>
          <a:p>
            <a:r>
              <a:rPr lang="zh-CN" altLang="en-US"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是否存在</a:t>
            </a:r>
            <a:r>
              <a:rPr lang="zh-CN"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核糖体</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RNA</a:t>
            </a:r>
            <a:r>
              <a:rPr lang="zh-CN"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甲基转移酶</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a:extLst>
              <a:ext uri="{FF2B5EF4-FFF2-40B4-BE49-F238E27FC236}">
                <a16:creationId xmlns:a16="http://schemas.microsoft.com/office/drawing/2014/main" id="{9BE70AAE-2632-8A5B-03EC-6D61A76A7F30}"/>
              </a:ext>
            </a:extLst>
          </p:cNvPr>
          <p:cNvPicPr>
            <a:picLocks noChangeAspect="1"/>
          </p:cNvPicPr>
          <p:nvPr/>
        </p:nvPicPr>
        <p:blipFill>
          <a:blip r:embed="rId4"/>
          <a:stretch>
            <a:fillRect/>
          </a:stretch>
        </p:blipFill>
        <p:spPr>
          <a:xfrm>
            <a:off x="651326" y="2162688"/>
            <a:ext cx="4920979" cy="1425437"/>
          </a:xfrm>
          <a:prstGeom prst="rect">
            <a:avLst/>
          </a:prstGeom>
          <a:ln>
            <a:solidFill>
              <a:schemeClr val="accent1"/>
            </a:solidFill>
          </a:ln>
        </p:spPr>
      </p:pic>
      <p:sp>
        <p:nvSpPr>
          <p:cNvPr id="12" name="文本框 11">
            <a:extLst>
              <a:ext uri="{FF2B5EF4-FFF2-40B4-BE49-F238E27FC236}">
                <a16:creationId xmlns:a16="http://schemas.microsoft.com/office/drawing/2014/main" id="{12513366-E0B9-DDF6-3C39-DCDB1974B68D}"/>
              </a:ext>
            </a:extLst>
          </p:cNvPr>
          <p:cNvSpPr txBox="1"/>
          <p:nvPr/>
        </p:nvSpPr>
        <p:spPr>
          <a:xfrm>
            <a:off x="0" y="6550223"/>
            <a:ext cx="8668658" cy="307777"/>
          </a:xfrm>
          <a:prstGeom prst="rect">
            <a:avLst/>
          </a:prstGeom>
          <a:noFill/>
        </p:spPr>
        <p:txBody>
          <a:bodyPr wrap="square">
            <a:spAutoFit/>
          </a:bodyPr>
          <a:lstStyle/>
          <a:p>
            <a:r>
              <a:rPr lang="en-US" altLang="zh-CN" sz="1400" dirty="0">
                <a:effectLst/>
                <a:latin typeface="Times New Roman" panose="02020603050405020304" pitchFamily="18" charset="0"/>
                <a:ea typeface="宋体" panose="02010600030101010101" pitchFamily="2" charset="-122"/>
              </a:rPr>
              <a:t>[59] </a:t>
            </a:r>
            <a:r>
              <a:rPr lang="en-US" altLang="zh-CN" sz="1400" dirty="0" err="1">
                <a:effectLst/>
                <a:latin typeface="Times New Roman" panose="02020603050405020304" pitchFamily="18" charset="0"/>
                <a:ea typeface="宋体" panose="02010600030101010101" pitchFamily="2" charset="-122"/>
              </a:rPr>
              <a:t>Hongyan</a:t>
            </a:r>
            <a:r>
              <a:rPr lang="en-US" altLang="zh-CN" sz="1400" dirty="0">
                <a:effectLst/>
                <a:latin typeface="Times New Roman" panose="02020603050405020304" pitchFamily="18" charset="0"/>
                <a:ea typeface="宋体" panose="02010600030101010101" pitchFamily="2" charset="-122"/>
              </a:rPr>
              <a:t> Luo….</a:t>
            </a:r>
            <a:r>
              <a:rPr lang="en-US" altLang="zh-CN" sz="1400" dirty="0" err="1">
                <a:effectLst/>
                <a:latin typeface="Times New Roman" panose="02020603050405020304" pitchFamily="18" charset="0"/>
                <a:ea typeface="宋体" panose="02010600030101010101" pitchFamily="2" charset="-122"/>
              </a:rPr>
              <a:t>Dekang</a:t>
            </a:r>
            <a:r>
              <a:rPr lang="en-US" altLang="zh-CN" sz="1400" dirty="0">
                <a:effectLst/>
                <a:latin typeface="Times New Roman" panose="02020603050405020304" pitchFamily="18" charset="0"/>
                <a:ea typeface="宋体" panose="02010600030101010101" pitchFamily="2" charset="-122"/>
              </a:rPr>
              <a:t> Zhu *. Avian Pathology, </a:t>
            </a:r>
            <a:r>
              <a:rPr lang="en-US" altLang="zh-CN" sz="1400" dirty="0">
                <a:solidFill>
                  <a:srgbClr val="C00000"/>
                </a:solidFill>
                <a:effectLst/>
                <a:latin typeface="Times New Roman" panose="02020603050405020304" pitchFamily="18" charset="0"/>
                <a:ea typeface="宋体" panose="02010600030101010101" pitchFamily="2" charset="-122"/>
              </a:rPr>
              <a:t>2015</a:t>
            </a:r>
            <a:r>
              <a:rPr lang="en-US" altLang="zh-CN" sz="1400" dirty="0">
                <a:effectLst/>
                <a:latin typeface="Times New Roman" panose="02020603050405020304" pitchFamily="18" charset="0"/>
                <a:ea typeface="宋体" panose="02010600030101010101" pitchFamily="2" charset="-122"/>
              </a:rPr>
              <a:t>, 44(3): 162-168</a:t>
            </a:r>
            <a:endParaRPr lang="zh-CN" altLang="en-US" sz="1400" dirty="0"/>
          </a:p>
        </p:txBody>
      </p:sp>
      <p:sp>
        <p:nvSpPr>
          <p:cNvPr id="15" name="文本框 14">
            <a:extLst>
              <a:ext uri="{FF2B5EF4-FFF2-40B4-BE49-F238E27FC236}">
                <a16:creationId xmlns:a16="http://schemas.microsoft.com/office/drawing/2014/main" id="{C9F807FD-4803-3CF5-48BE-36FB65CF705C}"/>
              </a:ext>
            </a:extLst>
          </p:cNvPr>
          <p:cNvSpPr txBox="1"/>
          <p:nvPr/>
        </p:nvSpPr>
        <p:spPr>
          <a:xfrm>
            <a:off x="639020" y="1663841"/>
            <a:ext cx="11407316" cy="276999"/>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We report for the first time the identification of amacrolide resistance mechanism in R. anatipestifer that is mediated by the ribosomal RNA methyltransferase ermF.  </a:t>
            </a:r>
          </a:p>
        </p:txBody>
      </p:sp>
      <p:graphicFrame>
        <p:nvGraphicFramePr>
          <p:cNvPr id="16" name="表格 15">
            <a:extLst>
              <a:ext uri="{FF2B5EF4-FFF2-40B4-BE49-F238E27FC236}">
                <a16:creationId xmlns:a16="http://schemas.microsoft.com/office/drawing/2014/main" id="{734FE859-B516-3302-0ADF-EAB2954CCC97}"/>
              </a:ext>
            </a:extLst>
          </p:cNvPr>
          <p:cNvGraphicFramePr>
            <a:graphicFrameLocks noGrp="1"/>
          </p:cNvGraphicFramePr>
          <p:nvPr>
            <p:extLst>
              <p:ext uri="{D42A27DB-BD31-4B8C-83A1-F6EECF244321}">
                <p14:modId xmlns:p14="http://schemas.microsoft.com/office/powerpoint/2010/main" val="9612795"/>
              </p:ext>
            </p:extLst>
          </p:nvPr>
        </p:nvGraphicFramePr>
        <p:xfrm>
          <a:off x="732971" y="4382944"/>
          <a:ext cx="4839335" cy="1143256"/>
        </p:xfrm>
        <a:graphic>
          <a:graphicData uri="http://schemas.openxmlformats.org/drawingml/2006/table">
            <a:tbl>
              <a:tblPr firstRow="1" firstCol="1" bandRow="1">
                <a:tableStyleId>{5C22544A-7EE6-4342-B048-85BDC9FD1C3A}</a:tableStyleId>
              </a:tblPr>
              <a:tblGrid>
                <a:gridCol w="1545772">
                  <a:extLst>
                    <a:ext uri="{9D8B030D-6E8A-4147-A177-3AD203B41FA5}">
                      <a16:colId xmlns:a16="http://schemas.microsoft.com/office/drawing/2014/main" val="610857153"/>
                    </a:ext>
                  </a:extLst>
                </a:gridCol>
                <a:gridCol w="841828">
                  <a:extLst>
                    <a:ext uri="{9D8B030D-6E8A-4147-A177-3AD203B41FA5}">
                      <a16:colId xmlns:a16="http://schemas.microsoft.com/office/drawing/2014/main" val="664951536"/>
                    </a:ext>
                  </a:extLst>
                </a:gridCol>
                <a:gridCol w="856343">
                  <a:extLst>
                    <a:ext uri="{9D8B030D-6E8A-4147-A177-3AD203B41FA5}">
                      <a16:colId xmlns:a16="http://schemas.microsoft.com/office/drawing/2014/main" val="1191996949"/>
                    </a:ext>
                  </a:extLst>
                </a:gridCol>
                <a:gridCol w="820057">
                  <a:extLst>
                    <a:ext uri="{9D8B030D-6E8A-4147-A177-3AD203B41FA5}">
                      <a16:colId xmlns:a16="http://schemas.microsoft.com/office/drawing/2014/main" val="3000218770"/>
                    </a:ext>
                  </a:extLst>
                </a:gridCol>
                <a:gridCol w="775335">
                  <a:extLst>
                    <a:ext uri="{9D8B030D-6E8A-4147-A177-3AD203B41FA5}">
                      <a16:colId xmlns:a16="http://schemas.microsoft.com/office/drawing/2014/main" val="4037198345"/>
                    </a:ext>
                  </a:extLst>
                </a:gridCol>
              </a:tblGrid>
              <a:tr h="0">
                <a:tc>
                  <a:txBody>
                    <a:bodyPr/>
                    <a:lstStyle/>
                    <a:p>
                      <a:pPr indent="127000" algn="ctr">
                        <a:lnSpc>
                          <a:spcPct val="150000"/>
                        </a:lnSpc>
                      </a:pPr>
                      <a:r>
                        <a:rPr lang="en-US" sz="1400" kern="100" dirty="0">
                          <a:solidFill>
                            <a:schemeClr val="tx1"/>
                          </a:solidFill>
                          <a:effectLst/>
                        </a:rPr>
                        <a:t> Strain</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gridSpan="4">
                  <a:txBody>
                    <a:bodyPr/>
                    <a:lstStyle/>
                    <a:p>
                      <a:pPr indent="127000" algn="ctr">
                        <a:lnSpc>
                          <a:spcPct val="150000"/>
                        </a:lnSpc>
                      </a:pPr>
                      <a:r>
                        <a:rPr lang="en-US" sz="1400" kern="100" dirty="0">
                          <a:solidFill>
                            <a:schemeClr val="tx1"/>
                          </a:solidFill>
                          <a:effectLst/>
                        </a:rPr>
                        <a:t>MIC (</a:t>
                      </a:r>
                      <a:r>
                        <a:rPr lang="en-US" sz="1400" kern="100" dirty="0" err="1">
                          <a:solidFill>
                            <a:schemeClr val="tx1"/>
                          </a:solidFill>
                          <a:effectLst/>
                        </a:rPr>
                        <a:t>μg</a:t>
                      </a:r>
                      <a:r>
                        <a:rPr lang="en-US" sz="1400" kern="100" dirty="0">
                          <a:solidFill>
                            <a:schemeClr val="tx1"/>
                          </a:solidFill>
                          <a:effectLst/>
                        </a:rPr>
                        <a:t>/ml)</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838649244"/>
                  </a:ext>
                </a:extLst>
              </a:tr>
              <a:tr h="0">
                <a:tc>
                  <a:txBody>
                    <a:bodyPr/>
                    <a:lstStyle/>
                    <a:p>
                      <a:pPr indent="127000" algn="ctr">
                        <a:lnSpc>
                          <a:spcPct val="150000"/>
                        </a:lnSpc>
                      </a:pPr>
                      <a:r>
                        <a:rPr lang="en-US" sz="1400" kern="100" dirty="0">
                          <a:solidFill>
                            <a:schemeClr val="tx1"/>
                          </a:solidFill>
                          <a:effectLst/>
                        </a:rPr>
                        <a:t> </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chemeClr val="tx1"/>
                          </a:solidFill>
                          <a:effectLst/>
                        </a:rPr>
                        <a:t>ERY</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chemeClr val="tx1"/>
                          </a:solidFill>
                          <a:effectLst/>
                        </a:rPr>
                        <a:t>AZI</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chemeClr val="tx1"/>
                          </a:solidFill>
                          <a:effectLst/>
                        </a:rPr>
                        <a:t>TYL</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chemeClr val="tx1"/>
                          </a:solidFill>
                          <a:effectLst/>
                        </a:rPr>
                        <a:t>LIN</a:t>
                      </a:r>
                      <a:endParaRPr lang="zh-CN" sz="1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5107314"/>
                  </a:ext>
                </a:extLst>
              </a:tr>
              <a:tr h="0">
                <a:tc>
                  <a:txBody>
                    <a:bodyPr/>
                    <a:lstStyle/>
                    <a:p>
                      <a:pPr indent="127000" algn="ctr">
                        <a:lnSpc>
                          <a:spcPct val="150000"/>
                        </a:lnSpc>
                      </a:pPr>
                      <a:r>
                        <a:rPr lang="en-US" sz="1400" kern="100" dirty="0">
                          <a:solidFill>
                            <a:srgbClr val="C00000"/>
                          </a:solidFill>
                          <a:effectLst/>
                        </a:rPr>
                        <a:t>RA CH-1 </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pPr>
                      <a:r>
                        <a:rPr lang="en-US" sz="1400" kern="100" dirty="0">
                          <a:solidFill>
                            <a:srgbClr val="C00000"/>
                          </a:solidFill>
                          <a:effectLst/>
                        </a:rPr>
                        <a:t>256</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pPr>
                      <a:r>
                        <a:rPr lang="en-US" sz="1400" kern="100" dirty="0">
                          <a:solidFill>
                            <a:srgbClr val="C00000"/>
                          </a:solidFill>
                          <a:effectLst/>
                        </a:rPr>
                        <a:t>512</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pPr>
                      <a:r>
                        <a:rPr lang="en-US" sz="1400" kern="100" dirty="0">
                          <a:solidFill>
                            <a:srgbClr val="C00000"/>
                          </a:solidFill>
                          <a:effectLst/>
                        </a:rPr>
                        <a:t>32</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pPr>
                      <a:r>
                        <a:rPr lang="en-US" sz="1400" kern="100" dirty="0">
                          <a:solidFill>
                            <a:srgbClr val="C00000"/>
                          </a:solidFill>
                          <a:effectLst/>
                        </a:rPr>
                        <a:t>&gt;1028</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62510342"/>
                  </a:ext>
                </a:extLst>
              </a:tr>
              <a:tr h="0">
                <a:tc>
                  <a:txBody>
                    <a:bodyPr/>
                    <a:lstStyle/>
                    <a:p>
                      <a:pPr indent="127000" algn="ctr">
                        <a:lnSpc>
                          <a:spcPct val="150000"/>
                        </a:lnSpc>
                      </a:pPr>
                      <a:r>
                        <a:rPr lang="en-US" sz="1400" kern="100" dirty="0">
                          <a:solidFill>
                            <a:srgbClr val="C00000"/>
                          </a:solidFill>
                          <a:effectLst/>
                        </a:rPr>
                        <a:t>RA CH-1</a:t>
                      </a:r>
                      <a:r>
                        <a:rPr lang="zh-CN" sz="1400" kern="100" dirty="0">
                          <a:solidFill>
                            <a:srgbClr val="C00000"/>
                          </a:solidFill>
                          <a:effectLst/>
                        </a:rPr>
                        <a:t>△ </a:t>
                      </a:r>
                      <a:r>
                        <a:rPr lang="en-US" sz="1400" kern="100" dirty="0" err="1">
                          <a:solidFill>
                            <a:srgbClr val="C00000"/>
                          </a:solidFill>
                          <a:effectLst/>
                        </a:rPr>
                        <a:t>ermF</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rgbClr val="C00000"/>
                          </a:solidFill>
                          <a:effectLst/>
                        </a:rPr>
                        <a:t>0.25</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rgbClr val="C00000"/>
                          </a:solidFill>
                          <a:effectLst/>
                        </a:rPr>
                        <a:t>0.5</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rgbClr val="C00000"/>
                          </a:solidFill>
                          <a:effectLst/>
                        </a:rPr>
                        <a:t>8</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pPr>
                      <a:r>
                        <a:rPr lang="en-US" sz="1400" kern="100" dirty="0">
                          <a:solidFill>
                            <a:srgbClr val="C00000"/>
                          </a:solidFill>
                          <a:effectLst/>
                        </a:rPr>
                        <a:t>0.25 </a:t>
                      </a:r>
                      <a:endParaRPr 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8230714"/>
                  </a:ext>
                </a:extLst>
              </a:tr>
            </a:tbl>
          </a:graphicData>
        </a:graphic>
      </p:graphicFrame>
      <p:sp>
        <p:nvSpPr>
          <p:cNvPr id="18" name="文本框 17">
            <a:extLst>
              <a:ext uri="{FF2B5EF4-FFF2-40B4-BE49-F238E27FC236}">
                <a16:creationId xmlns:a16="http://schemas.microsoft.com/office/drawing/2014/main" id="{72640BC0-1F0A-433E-D644-B49CC7BE5958}"/>
              </a:ext>
            </a:extLst>
          </p:cNvPr>
          <p:cNvSpPr txBox="1"/>
          <p:nvPr/>
        </p:nvSpPr>
        <p:spPr>
          <a:xfrm>
            <a:off x="651327" y="5526200"/>
            <a:ext cx="5002621" cy="253916"/>
          </a:xfrm>
          <a:prstGeom prst="rect">
            <a:avLst/>
          </a:prstGeom>
          <a:noFill/>
        </p:spPr>
        <p:txBody>
          <a:bodyPr wrap="square">
            <a:spAutoFit/>
          </a:bodyPr>
          <a:lstStyle/>
          <a:p>
            <a:pPr algn="ctr"/>
            <a:r>
              <a:rPr lang="en-US" altLang="zh-CN" sz="1050" b="1" dirty="0">
                <a:solidFill>
                  <a:srgbClr val="0070C0"/>
                </a:solidFill>
                <a:effectLst/>
                <a:latin typeface="微软雅黑 Light" panose="020B0502040204020203" pitchFamily="34" charset="-122"/>
                <a:ea typeface="微软雅黑 Light" panose="020B0502040204020203" pitchFamily="34" charset="-122"/>
              </a:rPr>
              <a:t>ERY</a:t>
            </a:r>
            <a:r>
              <a:rPr lang="zh-CN" altLang="zh-CN" sz="1050" b="1" dirty="0">
                <a:solidFill>
                  <a:srgbClr val="0070C0"/>
                </a:solidFill>
                <a:effectLst/>
                <a:latin typeface="微软雅黑 Light" panose="020B0502040204020203" pitchFamily="34" charset="-122"/>
                <a:ea typeface="微软雅黑 Light" panose="020B0502040204020203" pitchFamily="34" charset="-122"/>
                <a:cs typeface="Times New Roman" panose="02020603050405020304" pitchFamily="18" charset="0"/>
              </a:rPr>
              <a:t>红霉素</a:t>
            </a:r>
            <a:r>
              <a:rPr lang="en-US" altLang="zh-CN" sz="1050" b="1" dirty="0">
                <a:solidFill>
                  <a:srgbClr val="0070C0"/>
                </a:solidFill>
                <a:effectLst/>
                <a:latin typeface="微软雅黑 Light" panose="020B0502040204020203" pitchFamily="34" charset="-122"/>
                <a:ea typeface="微软雅黑 Light" panose="020B0502040204020203" pitchFamily="34" charset="-122"/>
              </a:rPr>
              <a:t>; AZI</a:t>
            </a:r>
            <a:r>
              <a:rPr lang="zh-CN" altLang="zh-CN" sz="1050" b="1" dirty="0">
                <a:solidFill>
                  <a:srgbClr val="0070C0"/>
                </a:solidFill>
                <a:effectLst/>
                <a:latin typeface="微软雅黑 Light" panose="020B0502040204020203" pitchFamily="34" charset="-122"/>
                <a:ea typeface="微软雅黑 Light" panose="020B0502040204020203" pitchFamily="34" charset="-122"/>
                <a:cs typeface="Times New Roman" panose="02020603050405020304" pitchFamily="18" charset="0"/>
              </a:rPr>
              <a:t>阿奇霉素系</a:t>
            </a:r>
            <a:r>
              <a:rPr lang="en-US" altLang="zh-CN" sz="1050" b="1" dirty="0">
                <a:solidFill>
                  <a:srgbClr val="0070C0"/>
                </a:solidFill>
                <a:effectLst/>
                <a:latin typeface="微软雅黑 Light" panose="020B0502040204020203" pitchFamily="34" charset="-122"/>
                <a:ea typeface="微软雅黑 Light" panose="020B0502040204020203" pitchFamily="34" charset="-122"/>
              </a:rPr>
              <a:t>;  TYL: </a:t>
            </a:r>
            <a:r>
              <a:rPr lang="zh-CN" altLang="zh-CN" sz="1050" b="1" dirty="0">
                <a:solidFill>
                  <a:srgbClr val="0070C0"/>
                </a:solidFill>
                <a:effectLst/>
                <a:highlight>
                  <a:srgbClr val="FFFFFF"/>
                </a:highlight>
                <a:latin typeface="微软雅黑 Light" panose="020B0502040204020203" pitchFamily="34" charset="-122"/>
                <a:ea typeface="微软雅黑 Light" panose="020B0502040204020203" pitchFamily="34" charset="-122"/>
                <a:cs typeface="Times New Roman" panose="02020603050405020304" pitchFamily="18" charset="0"/>
              </a:rPr>
              <a:t>泰乐菌素</a:t>
            </a:r>
            <a:r>
              <a:rPr lang="en-US" altLang="zh-CN" sz="1050" b="1" dirty="0">
                <a:solidFill>
                  <a:srgbClr val="0070C0"/>
                </a:solidFill>
                <a:effectLst/>
                <a:latin typeface="微软雅黑 Light" panose="020B0502040204020203" pitchFamily="34" charset="-122"/>
                <a:ea typeface="微软雅黑 Light" panose="020B0502040204020203" pitchFamily="34" charset="-122"/>
              </a:rPr>
              <a:t>; LIN: </a:t>
            </a:r>
            <a:r>
              <a:rPr lang="zh-CN" altLang="zh-CN" sz="1050" b="1" dirty="0">
                <a:solidFill>
                  <a:srgbClr val="0070C0"/>
                </a:solidFill>
                <a:effectLst/>
                <a:highlight>
                  <a:srgbClr val="FFFFFF"/>
                </a:highlight>
                <a:latin typeface="微软雅黑 Light" panose="020B0502040204020203" pitchFamily="34" charset="-122"/>
                <a:ea typeface="微软雅黑 Light" panose="020B0502040204020203" pitchFamily="34" charset="-122"/>
                <a:cs typeface="Times New Roman" panose="02020603050405020304" pitchFamily="18" charset="0"/>
              </a:rPr>
              <a:t>林可霉素</a:t>
            </a:r>
            <a:endParaRPr lang="zh-CN" altLang="en-US" sz="1050" b="1" dirty="0">
              <a:solidFill>
                <a:srgbClr val="0070C0"/>
              </a:solidFill>
              <a:latin typeface="微软雅黑 Light" panose="020B0502040204020203" pitchFamily="34" charset="-122"/>
              <a:ea typeface="微软雅黑 Light" panose="020B0502040204020203" pitchFamily="34" charset="-122"/>
            </a:endParaRPr>
          </a:p>
        </p:txBody>
      </p:sp>
      <p:pic>
        <p:nvPicPr>
          <p:cNvPr id="20" name="图片 19">
            <a:extLst>
              <a:ext uri="{FF2B5EF4-FFF2-40B4-BE49-F238E27FC236}">
                <a16:creationId xmlns:a16="http://schemas.microsoft.com/office/drawing/2014/main" id="{7F49169D-7E1A-03EF-98A1-E6E1C4F6CD9B}"/>
              </a:ext>
            </a:extLst>
          </p:cNvPr>
          <p:cNvPicPr>
            <a:picLocks noChangeAspect="1"/>
          </p:cNvPicPr>
          <p:nvPr/>
        </p:nvPicPr>
        <p:blipFill>
          <a:blip r:embed="rId5"/>
          <a:stretch>
            <a:fillRect/>
          </a:stretch>
        </p:blipFill>
        <p:spPr>
          <a:xfrm>
            <a:off x="5897785" y="2595230"/>
            <a:ext cx="4110063" cy="2780612"/>
          </a:xfrm>
          <a:prstGeom prst="rect">
            <a:avLst/>
          </a:prstGeom>
        </p:spPr>
      </p:pic>
      <p:sp>
        <p:nvSpPr>
          <p:cNvPr id="22" name="文本框 21">
            <a:extLst>
              <a:ext uri="{FF2B5EF4-FFF2-40B4-BE49-F238E27FC236}">
                <a16:creationId xmlns:a16="http://schemas.microsoft.com/office/drawing/2014/main" id="{BFEBA175-1AC2-194B-AAC0-3F958CF82D0F}"/>
              </a:ext>
            </a:extLst>
          </p:cNvPr>
          <p:cNvSpPr txBox="1"/>
          <p:nvPr/>
        </p:nvSpPr>
        <p:spPr>
          <a:xfrm>
            <a:off x="555171" y="4044423"/>
            <a:ext cx="5017135" cy="261610"/>
          </a:xfrm>
          <a:prstGeom prst="rect">
            <a:avLst/>
          </a:prstGeom>
          <a:noFill/>
        </p:spPr>
        <p:txBody>
          <a:bodyPr wrap="square">
            <a:spAutoFit/>
          </a:bodyPr>
          <a:lstStyle/>
          <a:p>
            <a:pPr algn="ctr"/>
            <a:r>
              <a:rPr lang="en-US" altLang="zh-CN" sz="1100" dirty="0">
                <a:effectLst/>
                <a:latin typeface="Times New Roman" panose="02020603050405020304" pitchFamily="18" charset="0"/>
                <a:ea typeface="宋体" panose="02010600030101010101" pitchFamily="2" charset="-122"/>
              </a:rPr>
              <a:t>Antimicrobial susceptibility of R. </a:t>
            </a:r>
            <a:r>
              <a:rPr lang="en-US" altLang="zh-CN" sz="1100" dirty="0" err="1">
                <a:effectLst/>
                <a:latin typeface="Times New Roman" panose="02020603050405020304" pitchFamily="18" charset="0"/>
                <a:ea typeface="宋体" panose="02010600030101010101" pitchFamily="2" charset="-122"/>
              </a:rPr>
              <a:t>anatipestifer</a:t>
            </a:r>
            <a:r>
              <a:rPr lang="en-US" altLang="zh-CN" sz="1100" dirty="0">
                <a:effectLst/>
                <a:latin typeface="Times New Roman" panose="02020603050405020304" pitchFamily="18" charset="0"/>
                <a:ea typeface="宋体" panose="02010600030101010101" pitchFamily="2" charset="-122"/>
              </a:rPr>
              <a:t> CH-l </a:t>
            </a:r>
            <a:r>
              <a:rPr lang="en-US" altLang="zh-CN" sz="1100" dirty="0" err="1">
                <a:effectLst/>
                <a:latin typeface="Times New Roman" panose="02020603050405020304" pitchFamily="18" charset="0"/>
                <a:ea typeface="宋体" panose="02010600030101010101" pitchFamily="2" charset="-122"/>
              </a:rPr>
              <a:t>ermF</a:t>
            </a:r>
            <a:r>
              <a:rPr lang="en-US" altLang="zh-CN" sz="1100" dirty="0">
                <a:effectLst/>
                <a:latin typeface="Times New Roman" panose="02020603050405020304" pitchFamily="18" charset="0"/>
                <a:ea typeface="宋体" panose="02010600030101010101" pitchFamily="2" charset="-122"/>
              </a:rPr>
              <a:t> and parent strain Strains</a:t>
            </a:r>
            <a:endParaRPr lang="zh-CN" altLang="en-US" sz="1100" dirty="0"/>
          </a:p>
        </p:txBody>
      </p:sp>
      <p:sp>
        <p:nvSpPr>
          <p:cNvPr id="24" name="文本框 23">
            <a:extLst>
              <a:ext uri="{FF2B5EF4-FFF2-40B4-BE49-F238E27FC236}">
                <a16:creationId xmlns:a16="http://schemas.microsoft.com/office/drawing/2014/main" id="{0AD3C60F-D37D-88CE-C1DE-0866B1951919}"/>
              </a:ext>
            </a:extLst>
          </p:cNvPr>
          <p:cNvSpPr txBox="1"/>
          <p:nvPr/>
        </p:nvSpPr>
        <p:spPr>
          <a:xfrm>
            <a:off x="9245600" y="3228815"/>
            <a:ext cx="2391229" cy="738664"/>
          </a:xfrm>
          <a:prstGeom prst="rect">
            <a:avLst/>
          </a:prstGeom>
          <a:noFill/>
        </p:spPr>
        <p:txBody>
          <a:bodyPr wrap="square">
            <a:spAutoFit/>
          </a:bodyPr>
          <a:lstStyle/>
          <a:p>
            <a:r>
              <a:rPr lang="zh-CN" altLang="en-US" sz="1400" dirty="0">
                <a:latin typeface="Times New Roman" panose="02020603050405020304" pitchFamily="18" charset="0"/>
                <a:cs typeface="Times New Roman" panose="02020603050405020304" pitchFamily="18" charset="0"/>
              </a:rPr>
              <a:t>ermF gene in 64/206(</a:t>
            </a:r>
            <a:r>
              <a:rPr lang="zh-CN" altLang="en-US" sz="1400" dirty="0">
                <a:solidFill>
                  <a:srgbClr val="C00000"/>
                </a:solidFill>
                <a:latin typeface="Times New Roman" panose="02020603050405020304" pitchFamily="18" charset="0"/>
                <a:cs typeface="Times New Roman" panose="02020603050405020304" pitchFamily="18" charset="0"/>
              </a:rPr>
              <a:t>31%</a:t>
            </a:r>
            <a:r>
              <a:rPr lang="zh-CN" altLang="en-US" sz="1400" dirty="0">
                <a:latin typeface="Times New Roman" panose="02020603050405020304" pitchFamily="18" charset="0"/>
                <a:cs typeface="Times New Roman" panose="02020603050405020304" pitchFamily="18" charset="0"/>
              </a:rPr>
              <a:t>) </a:t>
            </a:r>
            <a:endParaRPr lang="en-US" altLang="zh-CN" sz="1400" dirty="0">
              <a:latin typeface="Times New Roman" panose="02020603050405020304" pitchFamily="18" charset="0"/>
              <a:cs typeface="Times New Roman" panose="02020603050405020304" pitchFamily="18" charset="0"/>
            </a:endParaRPr>
          </a:p>
          <a:p>
            <a:r>
              <a:rPr lang="zh-CN" altLang="en-US" sz="1400" dirty="0">
                <a:latin typeface="Times New Roman" panose="02020603050405020304" pitchFamily="18" charset="0"/>
                <a:cs typeface="Times New Roman" panose="02020603050405020304" pitchFamily="18" charset="0"/>
              </a:rPr>
              <a:t>R. anatipestifer isolates from different regions in China</a:t>
            </a:r>
          </a:p>
        </p:txBody>
      </p:sp>
      <p:sp>
        <p:nvSpPr>
          <p:cNvPr id="3" name="文本框 2">
            <a:extLst>
              <a:ext uri="{FF2B5EF4-FFF2-40B4-BE49-F238E27FC236}">
                <a16:creationId xmlns:a16="http://schemas.microsoft.com/office/drawing/2014/main" id="{E610FF5E-00FF-26D0-2CCA-E2BA91460B34}"/>
              </a:ext>
            </a:extLst>
          </p:cNvPr>
          <p:cNvSpPr txBox="1"/>
          <p:nvPr/>
        </p:nvSpPr>
        <p:spPr>
          <a:xfrm>
            <a:off x="1" y="5961283"/>
            <a:ext cx="12192000" cy="369332"/>
          </a:xfrm>
          <a:prstGeom prst="rect">
            <a:avLst/>
          </a:prstGeom>
          <a:noFill/>
        </p:spPr>
        <p:txBody>
          <a:bodyPr wrap="square">
            <a:spAutoFit/>
          </a:bodyPr>
          <a:lstStyle/>
          <a:p>
            <a:pPr algn="ct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erm(F)</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编码</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核糖体</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RNA</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甲基转移酶</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修饰鸭疫里默氏菌的核糖体</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RNA   </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大环内酯类抗生素的耐药</a:t>
            </a:r>
            <a:endPar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5F5316C2-3893-0CF8-13B5-73D8B4F5AC38}"/>
              </a:ext>
            </a:extLst>
          </p:cNvPr>
          <p:cNvSpPr txBox="1"/>
          <p:nvPr/>
        </p:nvSpPr>
        <p:spPr>
          <a:xfrm>
            <a:off x="651325" y="3665036"/>
            <a:ext cx="4920979" cy="369332"/>
          </a:xfrm>
          <a:prstGeom prst="rect">
            <a:avLst/>
          </a:prstGeom>
          <a:noFill/>
        </p:spPr>
        <p:txBody>
          <a:bodyPr wrap="square">
            <a:spAutoFit/>
          </a:bodyPr>
          <a:lstStyle/>
          <a:p>
            <a:pPr algn="ct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 CH-1 </a:t>
            </a:r>
            <a:r>
              <a:rPr lang="zh-CN"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大环内酯类抗生素耐药</a:t>
            </a:r>
            <a:r>
              <a:rPr lang="zh-CN" altLang="en-US"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严重</a:t>
            </a:r>
            <a:endParaRPr lang="zh-CN" altLang="en-US" b="1" dirty="0"/>
          </a:p>
        </p:txBody>
      </p:sp>
    </p:spTree>
    <p:extLst>
      <p:ext uri="{BB962C8B-B14F-4D97-AF65-F5344CB8AC3E}">
        <p14:creationId xmlns:p14="http://schemas.microsoft.com/office/powerpoint/2010/main" val="33346087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321793" y="6412559"/>
            <a:ext cx="2743200" cy="365125"/>
          </a:xfrm>
        </p:spPr>
        <p:txBody>
          <a:bodyPr/>
          <a:lstStyle/>
          <a:p>
            <a:fld id="{5DD3DB80-B894-403A-B48E-6FDC1A72010E}" type="slidenum">
              <a:rPr lang="zh-CN" altLang="en-US" sz="2000" smtClean="0">
                <a:solidFill>
                  <a:srgbClr val="C00000"/>
                </a:solidFill>
              </a:rPr>
              <a:pPr/>
              <a:t>42</a:t>
            </a:fld>
            <a:endParaRPr lang="zh-CN" altLang="en-US" sz="2000">
              <a:solidFill>
                <a:srgbClr val="C00000"/>
              </a:solidFill>
            </a:endParaRPr>
          </a:p>
        </p:txBody>
      </p:sp>
      <p:sp>
        <p:nvSpPr>
          <p:cNvPr id="3" name="矩形 2"/>
          <p:cNvSpPr/>
          <p:nvPr/>
        </p:nvSpPr>
        <p:spPr>
          <a:xfrm>
            <a:off x="4312007" y="4671790"/>
            <a:ext cx="1984776" cy="1015663"/>
          </a:xfrm>
          <a:prstGeom prst="rect">
            <a:avLst/>
          </a:prstGeom>
        </p:spPr>
        <p:txBody>
          <a:bodyPr wrap="square">
            <a:spAutoFit/>
          </a:bodyPr>
          <a:lstStyle/>
          <a:p>
            <a:pPr defTabSz="914377"/>
            <a:r>
              <a:rPr lang="en-US" altLang="zh-CN" sz="1200" b="1" dirty="0" err="1">
                <a:solidFill>
                  <a:srgbClr val="C00000"/>
                </a:solidFill>
                <a:latin typeface="Times New Roman" panose="02020603050405020304" pitchFamily="18" charset="0"/>
              </a:rPr>
              <a:t>GyrA</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a:p>
            <a:pPr defTabSz="914377"/>
            <a:r>
              <a:rPr lang="en-US" altLang="zh-CN" sz="1200" b="1" dirty="0">
                <a:solidFill>
                  <a:srgbClr val="C00000"/>
                </a:solidFill>
                <a:latin typeface="Times New Roman" panose="02020603050405020304" pitchFamily="18" charset="0"/>
              </a:rPr>
              <a:t>-83</a:t>
            </a:r>
            <a:r>
              <a:rPr lang="zh-CN" altLang="en-US" sz="1200" dirty="0">
                <a:latin typeface="Times New Roman" panose="02020603050405020304" pitchFamily="18" charset="0"/>
              </a:rPr>
              <a:t>：</a:t>
            </a:r>
            <a:r>
              <a:rPr lang="en-US" altLang="zh-CN" sz="1200" dirty="0">
                <a:latin typeface="Times New Roman" panose="02020603050405020304" pitchFamily="18" charset="0"/>
              </a:rPr>
              <a:t>Ser83Arg(26/162)</a:t>
            </a:r>
            <a:r>
              <a:rPr lang="zh-CN" altLang="en-US" sz="1200" dirty="0">
                <a:latin typeface="Times New Roman" panose="02020603050405020304" pitchFamily="18" charset="0"/>
              </a:rPr>
              <a:t>和</a:t>
            </a:r>
            <a:r>
              <a:rPr lang="en-US" altLang="zh-CN" sz="1200" dirty="0">
                <a:latin typeface="Times New Roman" panose="02020603050405020304" pitchFamily="18" charset="0"/>
              </a:rPr>
              <a:t>Ser83Ile(125/162)</a:t>
            </a:r>
            <a:r>
              <a:rPr lang="zh-CN" altLang="en-US" sz="1200" dirty="0">
                <a:latin typeface="Times New Roman" panose="02020603050405020304" pitchFamily="18" charset="0"/>
              </a:rPr>
              <a:t>，</a:t>
            </a:r>
            <a:r>
              <a:rPr lang="zh-CN" altLang="zh-CN" sz="1200" dirty="0">
                <a:latin typeface="Times New Roman" panose="02020603050405020304" pitchFamily="18" charset="0"/>
              </a:rPr>
              <a:t>突变</a:t>
            </a:r>
            <a:r>
              <a:rPr lang="zh-CN" altLang="zh-CN" sz="1200" b="1" dirty="0">
                <a:solidFill>
                  <a:srgbClr val="C00000"/>
                </a:solidFill>
                <a:latin typeface="Times New Roman" panose="02020603050405020304" pitchFamily="18" charset="0"/>
              </a:rPr>
              <a:t>总频率为</a:t>
            </a:r>
            <a:r>
              <a:rPr lang="en-US" altLang="zh-CN" sz="1200" b="1" dirty="0">
                <a:solidFill>
                  <a:srgbClr val="C00000"/>
                </a:solidFill>
                <a:latin typeface="Times New Roman" panose="02020603050405020304" pitchFamily="18" charset="0"/>
              </a:rPr>
              <a:t>93.2%</a:t>
            </a:r>
          </a:p>
          <a:p>
            <a:pPr defTabSz="914377"/>
            <a:r>
              <a:rPr lang="en-US" altLang="zh-CN" sz="1200" b="1" dirty="0">
                <a:solidFill>
                  <a:srgbClr val="C00000"/>
                </a:solidFill>
                <a:latin typeface="Times New Roman" panose="02020603050405020304" pitchFamily="18" charset="0"/>
              </a:rPr>
              <a:t>-465</a:t>
            </a:r>
            <a:r>
              <a:rPr lang="zh-CN" altLang="en-US" sz="1200" dirty="0">
                <a:latin typeface="Times New Roman" panose="02020603050405020304" pitchFamily="18" charset="0"/>
              </a:rPr>
              <a:t>：</a:t>
            </a:r>
            <a:r>
              <a:rPr lang="en-US" altLang="zh-CN" sz="1200" dirty="0">
                <a:latin typeface="Times New Roman" panose="02020603050405020304" pitchFamily="18" charset="0"/>
              </a:rPr>
              <a:t>Cys465Arg</a:t>
            </a:r>
            <a:r>
              <a:rPr lang="zh-CN" altLang="en-US" sz="1200" dirty="0">
                <a:latin typeface="Times New Roman" panose="02020603050405020304" pitchFamily="18" charset="0"/>
              </a:rPr>
              <a:t>（</a:t>
            </a:r>
            <a:r>
              <a:rPr lang="en-US" altLang="zh-CN" sz="1200" b="1" dirty="0">
                <a:solidFill>
                  <a:srgbClr val="C00000"/>
                </a:solidFill>
                <a:latin typeface="Times New Roman" panose="02020603050405020304" pitchFamily="18" charset="0"/>
              </a:rPr>
              <a:t>42.6%</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p:txBody>
      </p:sp>
      <p:sp>
        <p:nvSpPr>
          <p:cNvPr id="9" name="矩形 8"/>
          <p:cNvSpPr/>
          <p:nvPr/>
        </p:nvSpPr>
        <p:spPr>
          <a:xfrm>
            <a:off x="6690934" y="4627456"/>
            <a:ext cx="2231572" cy="1200329"/>
          </a:xfrm>
          <a:prstGeom prst="rect">
            <a:avLst/>
          </a:prstGeom>
        </p:spPr>
        <p:txBody>
          <a:bodyPr wrap="square">
            <a:spAutoFit/>
          </a:bodyPr>
          <a:lstStyle/>
          <a:p>
            <a:pPr defTabSz="914377"/>
            <a:r>
              <a:rPr lang="en-US" altLang="zh-CN" sz="1200" b="1" dirty="0" err="1">
                <a:solidFill>
                  <a:srgbClr val="C00000"/>
                </a:solidFill>
                <a:latin typeface="Times New Roman" panose="02020603050405020304" pitchFamily="18" charset="0"/>
              </a:rPr>
              <a:t>ParC</a:t>
            </a:r>
            <a:r>
              <a:rPr lang="zh-CN" altLang="en-US" sz="1200" b="1" dirty="0">
                <a:solidFill>
                  <a:srgbClr val="C00000"/>
                </a:solidFill>
                <a:latin typeface="Times New Roman" panose="02020603050405020304" pitchFamily="18" charset="0"/>
              </a:rPr>
              <a:t>：</a:t>
            </a:r>
            <a:endParaRPr lang="en-US" altLang="zh-CN" sz="1200" b="1" dirty="0">
              <a:solidFill>
                <a:srgbClr val="C00000"/>
              </a:solidFill>
              <a:latin typeface="Times New Roman" panose="02020603050405020304" pitchFamily="18" charset="0"/>
            </a:endParaRPr>
          </a:p>
          <a:p>
            <a:pPr defTabSz="914377"/>
            <a:r>
              <a:rPr lang="en-US" altLang="zh-CN" sz="1200" b="1" dirty="0">
                <a:solidFill>
                  <a:srgbClr val="C00000"/>
                </a:solidFill>
                <a:latin typeface="Times New Roman" panose="02020603050405020304" pitchFamily="18" charset="0"/>
              </a:rPr>
              <a:t>-586</a:t>
            </a:r>
            <a:r>
              <a:rPr lang="zh-CN" altLang="en-US" sz="1200" dirty="0">
                <a:latin typeface="Times New Roman" panose="02020603050405020304" pitchFamily="18" charset="0"/>
              </a:rPr>
              <a:t>：</a:t>
            </a:r>
            <a:r>
              <a:rPr lang="en-US" altLang="zh-CN" sz="1200" dirty="0">
                <a:latin typeface="Times New Roman" panose="02020603050405020304" pitchFamily="18" charset="0"/>
              </a:rPr>
              <a:t>Val586Thr(12/162)</a:t>
            </a:r>
            <a:r>
              <a:rPr lang="zh-CN" altLang="zh-CN" sz="1200" dirty="0">
                <a:latin typeface="Times New Roman" panose="02020603050405020304" pitchFamily="18" charset="0"/>
              </a:rPr>
              <a:t>和</a:t>
            </a:r>
            <a:r>
              <a:rPr lang="en-US" altLang="zh-CN" sz="1200" dirty="0">
                <a:latin typeface="Times New Roman" panose="02020603050405020304" pitchFamily="18" charset="0"/>
              </a:rPr>
              <a:t>Val586Ala (55/162)</a:t>
            </a:r>
            <a:r>
              <a:rPr lang="zh-CN" altLang="zh-CN" sz="1200" dirty="0">
                <a:latin typeface="Times New Roman" panose="02020603050405020304" pitchFamily="18" charset="0"/>
              </a:rPr>
              <a:t> ，突变</a:t>
            </a:r>
            <a:endParaRPr lang="en-US" altLang="zh-CN" sz="1200" dirty="0">
              <a:latin typeface="Times New Roman" panose="02020603050405020304" pitchFamily="18" charset="0"/>
            </a:endParaRPr>
          </a:p>
          <a:p>
            <a:pPr defTabSz="914377"/>
            <a:r>
              <a:rPr lang="zh-CN" altLang="zh-CN" sz="1200" dirty="0">
                <a:latin typeface="Times New Roman" panose="02020603050405020304" pitchFamily="18" charset="0"/>
              </a:rPr>
              <a:t>总频率为</a:t>
            </a:r>
            <a:r>
              <a:rPr lang="en-US" altLang="zh-CN" sz="1200" b="1" dirty="0">
                <a:solidFill>
                  <a:srgbClr val="C00000"/>
                </a:solidFill>
                <a:latin typeface="Times New Roman" panose="02020603050405020304" pitchFamily="18" charset="0"/>
              </a:rPr>
              <a:t>41.2%</a:t>
            </a:r>
            <a:r>
              <a:rPr lang="zh-CN" altLang="zh-CN" sz="1200" dirty="0">
                <a:latin typeface="Times New Roman" panose="02020603050405020304" pitchFamily="18" charset="0"/>
              </a:rPr>
              <a:t>。</a:t>
            </a:r>
            <a:endParaRPr lang="en-US" altLang="zh-CN" sz="1200" dirty="0">
              <a:latin typeface="Times New Roman" panose="02020603050405020304" pitchFamily="18" charset="0"/>
            </a:endParaRPr>
          </a:p>
          <a:p>
            <a:pPr defTabSz="914377"/>
            <a:r>
              <a:rPr lang="en-US" altLang="zh-CN" sz="1200" dirty="0">
                <a:latin typeface="Times New Roman" panose="02020603050405020304" pitchFamily="18" charset="0"/>
              </a:rPr>
              <a:t>-799</a:t>
            </a:r>
            <a:r>
              <a:rPr lang="zh-CN" altLang="en-US" sz="1200" dirty="0">
                <a:latin typeface="Times New Roman" panose="02020603050405020304" pitchFamily="18" charset="0"/>
              </a:rPr>
              <a:t>：</a:t>
            </a:r>
            <a:r>
              <a:rPr lang="en-US" altLang="zh-CN" sz="1200" dirty="0">
                <a:latin typeface="Times New Roman" panose="02020603050405020304" pitchFamily="18" charset="0"/>
              </a:rPr>
              <a:t>Val799Ala(72.2%) </a:t>
            </a:r>
          </a:p>
          <a:p>
            <a:pPr defTabSz="914377"/>
            <a:r>
              <a:rPr lang="en-US" altLang="zh-CN" sz="1200" dirty="0">
                <a:latin typeface="Times New Roman" panose="02020603050405020304" pitchFamily="18" charset="0"/>
              </a:rPr>
              <a:t>-811</a:t>
            </a:r>
            <a:r>
              <a:rPr lang="zh-CN" altLang="en-US" sz="1200" dirty="0">
                <a:latin typeface="Times New Roman" panose="02020603050405020304" pitchFamily="18" charset="0"/>
              </a:rPr>
              <a:t>：</a:t>
            </a:r>
            <a:r>
              <a:rPr lang="en-US" altLang="zh-CN" sz="1200" dirty="0">
                <a:latin typeface="Times New Roman" panose="02020603050405020304" pitchFamily="18" charset="0"/>
              </a:rPr>
              <a:t> Ile811Val(67.3%)</a:t>
            </a:r>
            <a:endParaRPr lang="zh-CN" altLang="en-US" sz="1200" dirty="0">
              <a:latin typeface="Times New Roman" panose="02020603050405020304" pitchFamily="18" charset="0"/>
            </a:endParaRPr>
          </a:p>
        </p:txBody>
      </p:sp>
      <p:sp>
        <p:nvSpPr>
          <p:cNvPr id="17" name="矩形 16"/>
          <p:cNvSpPr/>
          <p:nvPr/>
        </p:nvSpPr>
        <p:spPr>
          <a:xfrm>
            <a:off x="9374956" y="4671790"/>
            <a:ext cx="2338816" cy="830997"/>
          </a:xfrm>
          <a:prstGeom prst="rect">
            <a:avLst/>
          </a:prstGeom>
        </p:spPr>
        <p:txBody>
          <a:bodyPr wrap="square">
            <a:spAutoFit/>
          </a:bodyPr>
          <a:lstStyle/>
          <a:p>
            <a:pPr defTabSz="914377"/>
            <a:r>
              <a:rPr lang="en-US" altLang="zh-CN" sz="1200" b="1" dirty="0">
                <a:solidFill>
                  <a:srgbClr val="C00000"/>
                </a:solidFill>
                <a:latin typeface="Times New Roman" panose="02020603050405020304" pitchFamily="18" charset="0"/>
              </a:rPr>
              <a:t>ParE</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a:p>
            <a:pPr defTabSz="914377"/>
            <a:r>
              <a:rPr lang="en-US" altLang="zh-CN" sz="1200" dirty="0">
                <a:latin typeface="Times New Roman" panose="02020603050405020304" pitchFamily="18" charset="0"/>
              </a:rPr>
              <a:t>-357</a:t>
            </a:r>
            <a:r>
              <a:rPr lang="zh-CN" altLang="en-US" sz="1200" dirty="0">
                <a:latin typeface="Times New Roman" panose="02020603050405020304" pitchFamily="18" charset="0"/>
              </a:rPr>
              <a:t>：</a:t>
            </a:r>
            <a:r>
              <a:rPr lang="en-US" altLang="zh-CN" sz="1200" dirty="0">
                <a:latin typeface="Times New Roman" panose="02020603050405020304" pitchFamily="18" charset="0"/>
              </a:rPr>
              <a:t>Val357Ile</a:t>
            </a:r>
            <a:r>
              <a:rPr lang="zh-CN" altLang="en-US" sz="1200" dirty="0">
                <a:latin typeface="Times New Roman" panose="02020603050405020304" pitchFamily="18" charset="0"/>
              </a:rPr>
              <a:t>（</a:t>
            </a:r>
            <a:r>
              <a:rPr lang="en-US" altLang="zh-CN" sz="1200" dirty="0">
                <a:latin typeface="Times New Roman" panose="02020603050405020304" pitchFamily="18" charset="0"/>
              </a:rPr>
              <a:t>80.9%</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a:p>
            <a:pPr defTabSz="914377"/>
            <a:r>
              <a:rPr lang="en-US" altLang="zh-CN" sz="1200" dirty="0">
                <a:latin typeface="Times New Roman" panose="02020603050405020304" pitchFamily="18" charset="0"/>
              </a:rPr>
              <a:t>-358</a:t>
            </a:r>
            <a:r>
              <a:rPr lang="zh-CN" altLang="en-US" sz="1200" dirty="0">
                <a:latin typeface="Times New Roman" panose="02020603050405020304" pitchFamily="18" charset="0"/>
              </a:rPr>
              <a:t>：</a:t>
            </a:r>
            <a:r>
              <a:rPr lang="en-US" altLang="zh-CN" sz="1200" dirty="0">
                <a:latin typeface="Times New Roman" panose="02020603050405020304" pitchFamily="18" charset="0"/>
              </a:rPr>
              <a:t>His358Tyr</a:t>
            </a:r>
            <a:r>
              <a:rPr lang="zh-CN" altLang="en-US" sz="1200" dirty="0">
                <a:latin typeface="Times New Roman" panose="02020603050405020304" pitchFamily="18" charset="0"/>
              </a:rPr>
              <a:t>（</a:t>
            </a:r>
            <a:r>
              <a:rPr lang="en-US" altLang="zh-CN" sz="1200" dirty="0">
                <a:latin typeface="Times New Roman" panose="02020603050405020304" pitchFamily="18" charset="0"/>
              </a:rPr>
              <a:t>80.9%</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a:p>
            <a:pPr defTabSz="914377"/>
            <a:r>
              <a:rPr lang="en-US" altLang="zh-CN" sz="1200" dirty="0">
                <a:latin typeface="Times New Roman" panose="02020603050405020304" pitchFamily="18" charset="0"/>
              </a:rPr>
              <a:t>-541</a:t>
            </a:r>
            <a:r>
              <a:rPr lang="zh-CN" altLang="en-US" sz="1200" dirty="0">
                <a:latin typeface="Times New Roman" panose="02020603050405020304" pitchFamily="18" charset="0"/>
              </a:rPr>
              <a:t>：</a:t>
            </a:r>
            <a:r>
              <a:rPr lang="en-US" altLang="zh-CN" sz="1200" dirty="0">
                <a:latin typeface="Times New Roman" panose="02020603050405020304" pitchFamily="18" charset="0"/>
              </a:rPr>
              <a:t>Arg541Lys</a:t>
            </a:r>
            <a:r>
              <a:rPr lang="zh-CN" altLang="en-US" sz="1200" dirty="0">
                <a:latin typeface="Times New Roman" panose="02020603050405020304" pitchFamily="18" charset="0"/>
              </a:rPr>
              <a:t>（</a:t>
            </a:r>
            <a:r>
              <a:rPr lang="en-US" altLang="zh-CN" sz="1200" dirty="0">
                <a:latin typeface="Times New Roman" panose="02020603050405020304" pitchFamily="18" charset="0"/>
              </a:rPr>
              <a:t>82.1%</a:t>
            </a:r>
            <a:r>
              <a:rPr lang="zh-CN" altLang="en-US" sz="1200" dirty="0">
                <a:latin typeface="Times New Roman" panose="02020603050405020304" pitchFamily="18" charset="0"/>
              </a:rPr>
              <a:t>）</a:t>
            </a:r>
            <a:endParaRPr lang="en-US" altLang="zh-CN" sz="1200" dirty="0">
              <a:latin typeface="Times New Roman" panose="02020603050405020304" pitchFamily="18" charset="0"/>
            </a:endParaRPr>
          </a:p>
        </p:txBody>
      </p:sp>
      <p:grpSp>
        <p:nvGrpSpPr>
          <p:cNvPr id="5" name="组合 4">
            <a:extLst>
              <a:ext uri="{FF2B5EF4-FFF2-40B4-BE49-F238E27FC236}">
                <a16:creationId xmlns:a16="http://schemas.microsoft.com/office/drawing/2014/main" id="{F75BB699-961A-228E-7F24-1277AC9AF098}"/>
              </a:ext>
            </a:extLst>
          </p:cNvPr>
          <p:cNvGrpSpPr/>
          <p:nvPr/>
        </p:nvGrpSpPr>
        <p:grpSpPr>
          <a:xfrm>
            <a:off x="4285510" y="1985805"/>
            <a:ext cx="7307943" cy="2641651"/>
            <a:chOff x="447921" y="1249224"/>
            <a:chExt cx="11164239" cy="3396941"/>
          </a:xfrm>
        </p:grpSpPr>
        <p:pic>
          <p:nvPicPr>
            <p:cNvPr id="21" name="图片 20">
              <a:extLst>
                <a:ext uri="{FF2B5EF4-FFF2-40B4-BE49-F238E27FC236}">
                  <a16:creationId xmlns:a16="http://schemas.microsoft.com/office/drawing/2014/main" id="{15F7F8A8-FAF2-42BF-BF25-3A3AF771F4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47921" y="1249224"/>
              <a:ext cx="11164239" cy="3396941"/>
            </a:xfrm>
            <a:prstGeom prst="rect">
              <a:avLst/>
            </a:prstGeom>
            <a:ln>
              <a:solidFill>
                <a:srgbClr val="0000FF"/>
              </a:solidFill>
            </a:ln>
          </p:spPr>
        </p:pic>
        <p:sp>
          <p:nvSpPr>
            <p:cNvPr id="14" name="椭圆 13"/>
            <p:cNvSpPr/>
            <p:nvPr/>
          </p:nvSpPr>
          <p:spPr>
            <a:xfrm rot="18996558">
              <a:off x="6871355" y="3978477"/>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57BB43EE-C715-4180-BBE4-E04AEEC3A1E7}"/>
                </a:ext>
              </a:extLst>
            </p:cNvPr>
            <p:cNvSpPr/>
            <p:nvPr/>
          </p:nvSpPr>
          <p:spPr>
            <a:xfrm rot="18996558">
              <a:off x="7036423" y="3989686"/>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59C79E7-0DEE-442F-96A0-2D1A0063A887}"/>
                </a:ext>
              </a:extLst>
            </p:cNvPr>
            <p:cNvSpPr/>
            <p:nvPr/>
          </p:nvSpPr>
          <p:spPr>
            <a:xfrm rot="18996558">
              <a:off x="5730669" y="3989090"/>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399D475A-B053-4AC5-9F00-69600D0181AE}"/>
                </a:ext>
              </a:extLst>
            </p:cNvPr>
            <p:cNvSpPr/>
            <p:nvPr/>
          </p:nvSpPr>
          <p:spPr>
            <a:xfrm rot="18996558">
              <a:off x="3246380" y="3965428"/>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2BABCF2D-EB9D-424C-9059-AE5307295394}"/>
                </a:ext>
              </a:extLst>
            </p:cNvPr>
            <p:cNvSpPr/>
            <p:nvPr/>
          </p:nvSpPr>
          <p:spPr>
            <a:xfrm rot="18996558">
              <a:off x="1023596" y="3955886"/>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id="{748E276C-A4D3-4D1B-AEE2-A59BF0D48BA1}"/>
                </a:ext>
              </a:extLst>
            </p:cNvPr>
            <p:cNvSpPr/>
            <p:nvPr/>
          </p:nvSpPr>
          <p:spPr>
            <a:xfrm rot="18996558">
              <a:off x="8482602" y="3989090"/>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84351B5A-E0AB-450F-9C59-975882217A6E}"/>
                </a:ext>
              </a:extLst>
            </p:cNvPr>
            <p:cNvSpPr/>
            <p:nvPr/>
          </p:nvSpPr>
          <p:spPr>
            <a:xfrm rot="18996558">
              <a:off x="8853562" y="3995488"/>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58D13EE8-16DE-43F6-B48F-7B910AC4D078}"/>
                </a:ext>
              </a:extLst>
            </p:cNvPr>
            <p:cNvSpPr/>
            <p:nvPr/>
          </p:nvSpPr>
          <p:spPr>
            <a:xfrm rot="18996558">
              <a:off x="9912927" y="3973163"/>
              <a:ext cx="397155" cy="23854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a:extLst>
              <a:ext uri="{FF2B5EF4-FFF2-40B4-BE49-F238E27FC236}">
                <a16:creationId xmlns:a16="http://schemas.microsoft.com/office/drawing/2014/main" id="{EDBEA103-3412-2B9F-8B35-E0DF7730BB9D}"/>
              </a:ext>
            </a:extLst>
          </p:cNvPr>
          <p:cNvPicPr>
            <a:picLocks noChangeAspect="1"/>
          </p:cNvPicPr>
          <p:nvPr/>
        </p:nvPicPr>
        <p:blipFill>
          <a:blip r:embed="rId4"/>
          <a:stretch>
            <a:fillRect/>
          </a:stretch>
        </p:blipFill>
        <p:spPr>
          <a:xfrm>
            <a:off x="218845" y="1997100"/>
            <a:ext cx="3811469" cy="1867105"/>
          </a:xfrm>
          <a:prstGeom prst="rect">
            <a:avLst/>
          </a:prstGeom>
          <a:ln>
            <a:solidFill>
              <a:srgbClr val="0000FF"/>
            </a:solidFill>
          </a:ln>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26" name="Rectangle 2">
            <a:extLst>
              <a:ext uri="{FF2B5EF4-FFF2-40B4-BE49-F238E27FC236}">
                <a16:creationId xmlns:a16="http://schemas.microsoft.com/office/drawing/2014/main" id="{2666D0A5-4B1E-AC07-DEB3-00F0E4F03A68}"/>
              </a:ext>
            </a:extLst>
          </p:cNvPr>
          <p:cNvSpPr>
            <a:spLocks noChangeArrowheads="1"/>
          </p:cNvSpPr>
          <p:nvPr/>
        </p:nvSpPr>
        <p:spPr bwMode="auto">
          <a:xfrm>
            <a:off x="704986" y="4261062"/>
            <a:ext cx="26789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鸭疫里默氏菌点突变株</a:t>
            </a:r>
            <a:r>
              <a:rPr kumimoji="0" lang="en-US" altLang="zh-CN" sz="1400"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MIC</a:t>
            </a:r>
            <a:r>
              <a:rPr kumimoji="0" lang="zh-CN" altLang="en-US" sz="1400"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测定</a:t>
            </a:r>
            <a:endParaRPr kumimoji="0" lang="zh-CN" altLang="en-US" sz="1200"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BE745F71-E5B1-098D-597C-937D5049034D}"/>
              </a:ext>
            </a:extLst>
          </p:cNvPr>
          <p:cNvSpPr txBox="1"/>
          <p:nvPr/>
        </p:nvSpPr>
        <p:spPr>
          <a:xfrm>
            <a:off x="5495100" y="2113140"/>
            <a:ext cx="6149905" cy="400110"/>
          </a:xfrm>
          <a:prstGeom prst="rect">
            <a:avLst/>
          </a:prstGeom>
          <a:noFill/>
        </p:spPr>
        <p:txBody>
          <a:bodyPr wrap="square">
            <a:spAutoFit/>
          </a:bodyPr>
          <a:lstStyle/>
          <a:p>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gyrA</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parC</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parE</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基因的点突变导致</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喹诺酮药耐药</a:t>
            </a:r>
            <a:endPar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a:extLst>
              <a:ext uri="{FF2B5EF4-FFF2-40B4-BE49-F238E27FC236}">
                <a16:creationId xmlns:a16="http://schemas.microsoft.com/office/drawing/2014/main" id="{C78DA753-E151-8265-6D2B-DEE33773E4B0}"/>
              </a:ext>
            </a:extLst>
          </p:cNvPr>
          <p:cNvSpPr txBox="1"/>
          <p:nvPr/>
        </p:nvSpPr>
        <p:spPr>
          <a:xfrm>
            <a:off x="-146272" y="6481166"/>
            <a:ext cx="6117770" cy="315856"/>
          </a:xfrm>
          <a:prstGeom prst="rect">
            <a:avLst/>
          </a:prstGeom>
          <a:noFill/>
        </p:spPr>
        <p:txBody>
          <a:bodyPr wrap="square">
            <a:spAutoFit/>
          </a:bodyPr>
          <a:lstStyle/>
          <a:p>
            <a:pPr indent="127000" algn="just">
              <a:lnSpc>
                <a:spcPct val="150000"/>
              </a:lnSpc>
            </a:pPr>
            <a:r>
              <a:rPr lang="en-US" altLang="zh-CN" sz="105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[42] Zhu DK…Cheng AC*. BMC Microbiology, 2019, 19(1): 271 </a:t>
            </a:r>
            <a:endParaRPr lang="zh-CN" altLang="zh-CN" sz="105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a:extLst>
              <a:ext uri="{FF2B5EF4-FFF2-40B4-BE49-F238E27FC236}">
                <a16:creationId xmlns:a16="http://schemas.microsoft.com/office/drawing/2014/main" id="{3EC0D2B6-EE1E-753C-6F32-0B3139DF4E34}"/>
              </a:ext>
            </a:extLst>
          </p:cNvPr>
          <p:cNvSpPr txBox="1"/>
          <p:nvPr/>
        </p:nvSpPr>
        <p:spPr>
          <a:xfrm>
            <a:off x="4285510" y="5626396"/>
            <a:ext cx="7793717" cy="892552"/>
          </a:xfrm>
          <a:prstGeom prst="rect">
            <a:avLst/>
          </a:prstGeom>
          <a:noFill/>
        </p:spPr>
        <p:txBody>
          <a:bodyPr wrap="square">
            <a:spAutoFit/>
          </a:bodyPr>
          <a:lstStyle/>
          <a:p>
            <a:r>
              <a:rPr lang="en-US" altLang="zh-CN" sz="1200" b="1" dirty="0">
                <a:solidFill>
                  <a:srgbClr val="C00000"/>
                </a:solidFill>
                <a:effectLst/>
                <a:latin typeface="微软雅黑 Light" panose="020B0502040204020203" pitchFamily="34" charset="-122"/>
                <a:ea typeface="微软雅黑 Light" panose="020B0502040204020203" pitchFamily="34" charset="-122"/>
              </a:rPr>
              <a:t>GyrA:83</a:t>
            </a:r>
            <a:r>
              <a:rPr lang="zh-CN" altLang="zh-CN" sz="1200" b="1"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位氨基酸存在替换</a:t>
            </a:r>
            <a:endParaRPr lang="en-US" altLang="zh-CN" sz="1200" b="1"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endParaRPr>
          </a:p>
          <a:p>
            <a:r>
              <a:rPr lang="en-US" altLang="zh-CN" sz="1200" dirty="0">
                <a:effectLst/>
                <a:latin typeface="微软雅黑 Light" panose="020B0502040204020203" pitchFamily="34" charset="-122"/>
                <a:ea typeface="微软雅黑 Light" panose="020B0502040204020203" pitchFamily="34" charset="-122"/>
              </a:rPr>
              <a:t>                                                      </a:t>
            </a:r>
            <a:r>
              <a:rPr lang="en-US" altLang="zh-CN" sz="1400" dirty="0">
                <a:latin typeface="Times New Roman" panose="02020603050405020304" pitchFamily="18" charset="0"/>
              </a:rPr>
              <a:t>ParC:Val</a:t>
            </a:r>
            <a:r>
              <a:rPr lang="en-US" altLang="zh-CN" sz="1400" b="1" dirty="0">
                <a:solidFill>
                  <a:srgbClr val="C00000"/>
                </a:solidFill>
                <a:latin typeface="Times New Roman" panose="02020603050405020304" pitchFamily="18" charset="0"/>
              </a:rPr>
              <a:t>799</a:t>
            </a:r>
            <a:r>
              <a:rPr lang="en-US" altLang="zh-CN" sz="1400" dirty="0">
                <a:latin typeface="Times New Roman" panose="02020603050405020304" pitchFamily="18" charset="0"/>
              </a:rPr>
              <a:t>Ala</a:t>
            </a:r>
            <a:r>
              <a:rPr lang="zh-CN" altLang="zh-CN" sz="1400" dirty="0">
                <a:latin typeface="Times New Roman" panose="02020603050405020304" pitchFamily="18" charset="0"/>
              </a:rPr>
              <a:t>和</a:t>
            </a:r>
            <a:r>
              <a:rPr lang="en-US" altLang="zh-CN" sz="1400" dirty="0">
                <a:latin typeface="Times New Roman" panose="02020603050405020304" pitchFamily="18" charset="0"/>
              </a:rPr>
              <a:t>Ile</a:t>
            </a:r>
            <a:r>
              <a:rPr lang="en-US" altLang="zh-CN" sz="1400" b="1" dirty="0">
                <a:solidFill>
                  <a:srgbClr val="C00000"/>
                </a:solidFill>
                <a:latin typeface="Times New Roman" panose="02020603050405020304" pitchFamily="18" charset="0"/>
              </a:rPr>
              <a:t>811</a:t>
            </a:r>
            <a:r>
              <a:rPr lang="en-US" altLang="zh-CN" sz="1400" dirty="0">
                <a:latin typeface="Times New Roman" panose="02020603050405020304" pitchFamily="18" charset="0"/>
              </a:rPr>
              <a:t>Val</a:t>
            </a:r>
            <a:r>
              <a:rPr lang="zh-CN" altLang="zh-CN" sz="1400" b="1" dirty="0">
                <a:solidFill>
                  <a:srgbClr val="C00000"/>
                </a:solidFill>
                <a:latin typeface="Times New Roman" panose="02020603050405020304" pitchFamily="18" charset="0"/>
              </a:rPr>
              <a:t>高频突变</a:t>
            </a:r>
            <a:endParaRPr lang="en-US" altLang="zh-CN" sz="1200" b="1" dirty="0">
              <a:solidFill>
                <a:srgbClr val="C00000"/>
              </a:solidFill>
              <a:latin typeface="Times New Roman" panose="02020603050405020304" pitchFamily="18" charset="0"/>
            </a:endParaRPr>
          </a:p>
          <a:p>
            <a:r>
              <a:rPr lang="en-US" altLang="zh-CN" sz="1200" dirty="0">
                <a:effectLst/>
                <a:latin typeface="微软雅黑 Light" panose="020B0502040204020203" pitchFamily="34" charset="-122"/>
                <a:ea typeface="微软雅黑 Light" panose="020B0502040204020203" pitchFamily="34" charset="-122"/>
              </a:rPr>
              <a:t>                                                                                                   </a:t>
            </a:r>
          </a:p>
          <a:p>
            <a:r>
              <a:rPr lang="en-US" altLang="zh-CN" sz="1200" b="1" dirty="0">
                <a:solidFill>
                  <a:srgbClr val="C00000"/>
                </a:solidFill>
                <a:latin typeface="微软雅黑 Light" panose="020B0502040204020203" pitchFamily="34" charset="-122"/>
                <a:ea typeface="微软雅黑 Light" panose="020B0502040204020203" pitchFamily="34" charset="-122"/>
              </a:rPr>
              <a:t>                                                                                     </a:t>
            </a:r>
            <a:r>
              <a:rPr lang="en-US" altLang="zh-CN" sz="1400" b="1" dirty="0">
                <a:solidFill>
                  <a:srgbClr val="C00000"/>
                </a:solidFill>
                <a:latin typeface="Times New Roman" panose="02020603050405020304" pitchFamily="18" charset="0"/>
              </a:rPr>
              <a:t>ParE</a:t>
            </a:r>
            <a:r>
              <a:rPr lang="en-US" altLang="zh-CN" sz="1400" dirty="0">
                <a:latin typeface="Times New Roman" panose="02020603050405020304" pitchFamily="18" charset="0"/>
              </a:rPr>
              <a:t>:Val</a:t>
            </a:r>
            <a:r>
              <a:rPr lang="en-US" altLang="zh-CN" sz="1400" b="1" dirty="0">
                <a:solidFill>
                  <a:srgbClr val="C00000"/>
                </a:solidFill>
                <a:latin typeface="Times New Roman" panose="02020603050405020304" pitchFamily="18" charset="0"/>
              </a:rPr>
              <a:t>357</a:t>
            </a:r>
            <a:r>
              <a:rPr lang="en-US" altLang="zh-CN" sz="1400" dirty="0">
                <a:latin typeface="Times New Roman" panose="02020603050405020304" pitchFamily="18" charset="0"/>
              </a:rPr>
              <a:t>Ile</a:t>
            </a:r>
            <a:r>
              <a:rPr lang="zh-CN" altLang="zh-CN" sz="1400" dirty="0">
                <a:latin typeface="Times New Roman" panose="02020603050405020304" pitchFamily="18" charset="0"/>
              </a:rPr>
              <a:t>、</a:t>
            </a:r>
            <a:r>
              <a:rPr lang="en-US" altLang="zh-CN" sz="1400" dirty="0">
                <a:latin typeface="Times New Roman" panose="02020603050405020304" pitchFamily="18" charset="0"/>
              </a:rPr>
              <a:t>His</a:t>
            </a:r>
            <a:r>
              <a:rPr lang="en-US" altLang="zh-CN" sz="1400" b="1" dirty="0">
                <a:solidFill>
                  <a:srgbClr val="C00000"/>
                </a:solidFill>
                <a:latin typeface="Times New Roman" panose="02020603050405020304" pitchFamily="18" charset="0"/>
              </a:rPr>
              <a:t>358</a:t>
            </a:r>
            <a:r>
              <a:rPr lang="en-US" altLang="zh-CN" sz="1400" dirty="0">
                <a:latin typeface="Times New Roman" panose="02020603050405020304" pitchFamily="18" charset="0"/>
              </a:rPr>
              <a:t>Tyr</a:t>
            </a:r>
            <a:r>
              <a:rPr lang="zh-CN" altLang="zh-CN" sz="1400" dirty="0">
                <a:latin typeface="Times New Roman" panose="02020603050405020304" pitchFamily="18" charset="0"/>
              </a:rPr>
              <a:t>和</a:t>
            </a:r>
            <a:r>
              <a:rPr lang="en-US" altLang="zh-CN" sz="1400" dirty="0">
                <a:latin typeface="Times New Roman" panose="02020603050405020304" pitchFamily="18" charset="0"/>
              </a:rPr>
              <a:t>Arg</a:t>
            </a:r>
            <a:r>
              <a:rPr lang="en-US" altLang="zh-CN" sz="1400" b="1" dirty="0">
                <a:solidFill>
                  <a:srgbClr val="C00000"/>
                </a:solidFill>
                <a:latin typeface="Times New Roman" panose="02020603050405020304" pitchFamily="18" charset="0"/>
              </a:rPr>
              <a:t>541</a:t>
            </a:r>
            <a:r>
              <a:rPr lang="en-US" altLang="zh-CN" sz="1400" dirty="0">
                <a:latin typeface="Times New Roman" panose="02020603050405020304" pitchFamily="18" charset="0"/>
              </a:rPr>
              <a:t>Lys</a:t>
            </a:r>
            <a:r>
              <a:rPr lang="zh-CN" altLang="zh-CN" sz="1400" dirty="0">
                <a:latin typeface="Times New Roman" panose="02020603050405020304" pitchFamily="18" charset="0"/>
              </a:rPr>
              <a:t>高频突变</a:t>
            </a:r>
            <a:endParaRPr lang="zh-CN" altLang="en-US" sz="1400" dirty="0">
              <a:latin typeface="Times New Roman" panose="02020603050405020304" pitchFamily="18" charset="0"/>
            </a:endParaRPr>
          </a:p>
        </p:txBody>
      </p:sp>
      <p:sp>
        <p:nvSpPr>
          <p:cNvPr id="6" name="文本框 5">
            <a:extLst>
              <a:ext uri="{FF2B5EF4-FFF2-40B4-BE49-F238E27FC236}">
                <a16:creationId xmlns:a16="http://schemas.microsoft.com/office/drawing/2014/main" id="{122C82CC-BD85-DF08-EEDC-26CC61AA8F8F}"/>
              </a:ext>
            </a:extLst>
          </p:cNvPr>
          <p:cNvSpPr txBox="1"/>
          <p:nvPr/>
        </p:nvSpPr>
        <p:spPr>
          <a:xfrm>
            <a:off x="6027058" y="78702"/>
            <a:ext cx="6164942" cy="336695"/>
          </a:xfrm>
          <a:prstGeom prst="rect">
            <a:avLst/>
          </a:prstGeom>
          <a:noFill/>
        </p:spPr>
        <p:txBody>
          <a:bodyPr wrap="square">
            <a:spAutoFit/>
          </a:bodyPr>
          <a:lstStyle/>
          <a:p>
            <a:pPr indent="127000" algn="r">
              <a:lnSpc>
                <a:spcPct val="150000"/>
              </a:lnSpc>
            </a:pPr>
            <a:r>
              <a:rPr lang="en-US" altLang="zh-CN" sz="1200" dirty="0">
                <a:solidFill>
                  <a:srgbClr val="C00000"/>
                </a:solidFill>
                <a:latin typeface="微软雅黑" panose="020B0503020204020204" pitchFamily="34" charset="-122"/>
                <a:ea typeface="微软雅黑" panose="020B0503020204020204" pitchFamily="34" charset="-122"/>
              </a:rPr>
              <a:t>3.</a:t>
            </a:r>
            <a:r>
              <a:rPr lang="zh-CN" altLang="zh-CN" sz="1200" dirty="0">
                <a:solidFill>
                  <a:srgbClr val="C00000"/>
                </a:solidFill>
                <a:latin typeface="微软雅黑" panose="020B0503020204020204" pitchFamily="34" charset="-122"/>
                <a:ea typeface="微软雅黑" panose="020B0503020204020204" pitchFamily="34" charset="-122"/>
              </a:rPr>
              <a:t>抗生素作用靶点的改变</a:t>
            </a:r>
          </a:p>
        </p:txBody>
      </p:sp>
      <p:pic>
        <p:nvPicPr>
          <p:cNvPr id="8" name="图片 7">
            <a:extLst>
              <a:ext uri="{FF2B5EF4-FFF2-40B4-BE49-F238E27FC236}">
                <a16:creationId xmlns:a16="http://schemas.microsoft.com/office/drawing/2014/main" id="{F3A401FB-9B01-77EB-1D9B-B5D66ECCBEBF}"/>
              </a:ext>
            </a:extLst>
          </p:cNvPr>
          <p:cNvPicPr>
            <a:picLocks noChangeAspect="1"/>
          </p:cNvPicPr>
          <p:nvPr/>
        </p:nvPicPr>
        <p:blipFill>
          <a:blip r:embed="rId6"/>
          <a:stretch>
            <a:fillRect/>
          </a:stretch>
        </p:blipFill>
        <p:spPr>
          <a:xfrm>
            <a:off x="285666" y="4627456"/>
            <a:ext cx="3489452" cy="1327136"/>
          </a:xfrm>
          <a:prstGeom prst="rect">
            <a:avLst/>
          </a:prstGeom>
        </p:spPr>
      </p:pic>
      <p:sp>
        <p:nvSpPr>
          <p:cNvPr id="13" name="文本框 12">
            <a:extLst>
              <a:ext uri="{FF2B5EF4-FFF2-40B4-BE49-F238E27FC236}">
                <a16:creationId xmlns:a16="http://schemas.microsoft.com/office/drawing/2014/main" id="{5E1E9056-FB86-C990-CFE3-16EEE1745F7A}"/>
              </a:ext>
            </a:extLst>
          </p:cNvPr>
          <p:cNvSpPr txBox="1"/>
          <p:nvPr/>
        </p:nvSpPr>
        <p:spPr>
          <a:xfrm>
            <a:off x="151715" y="1386952"/>
            <a:ext cx="10145969" cy="584775"/>
          </a:xfrm>
          <a:prstGeom prst="rect">
            <a:avLst/>
          </a:prstGeom>
          <a:noFill/>
        </p:spPr>
        <p:txBody>
          <a:bodyPr wrap="square">
            <a:spAutoFit/>
          </a:bodyPr>
          <a:lstStyle/>
          <a:p>
            <a:pPr lvl="0"/>
            <a:r>
              <a:rPr lang="en-US" altLang="zh-CN" sz="1600" b="1" dirty="0" err="1">
                <a:solidFill>
                  <a:srgbClr val="C00000"/>
                </a:solidFill>
                <a:latin typeface="微软雅黑" panose="020B0503020204020204" pitchFamily="34" charset="-122"/>
                <a:ea typeface="微软雅黑" panose="020B0503020204020204" pitchFamily="34" charset="-122"/>
              </a:rPr>
              <a:t>GyrA</a:t>
            </a:r>
            <a:r>
              <a:rPr lang="zh-CN" altLang="zh-CN" sz="1600" b="1" dirty="0">
                <a:solidFill>
                  <a:srgbClr val="C00000"/>
                </a:solidFill>
                <a:latin typeface="微软雅黑" panose="020B0503020204020204" pitchFamily="34" charset="-122"/>
                <a:ea typeface="微软雅黑" panose="020B0503020204020204" pitchFamily="34" charset="-122"/>
              </a:rPr>
              <a:t>第</a:t>
            </a:r>
            <a:r>
              <a:rPr lang="en-US" altLang="zh-CN" sz="1600" b="1" dirty="0">
                <a:solidFill>
                  <a:srgbClr val="C00000"/>
                </a:solidFill>
                <a:latin typeface="微软雅黑" panose="020B0503020204020204" pitchFamily="34" charset="-122"/>
                <a:ea typeface="微软雅黑" panose="020B0503020204020204" pitchFamily="34" charset="-122"/>
              </a:rPr>
              <a:t>83</a:t>
            </a:r>
            <a:r>
              <a:rPr lang="zh-CN" altLang="zh-CN" sz="1600" b="1" dirty="0">
                <a:solidFill>
                  <a:srgbClr val="C00000"/>
                </a:solidFill>
                <a:latin typeface="微软雅黑" panose="020B0503020204020204" pitchFamily="34" charset="-122"/>
                <a:ea typeface="微软雅黑" panose="020B0503020204020204" pitchFamily="34" charset="-122"/>
              </a:rPr>
              <a:t>位氨基酸突变可赋予菌株</a:t>
            </a: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zh-CN" sz="1600" b="1" dirty="0">
                <a:solidFill>
                  <a:srgbClr val="C00000"/>
                </a:solidFill>
                <a:latin typeface="微软雅黑" panose="020B0503020204020204" pitchFamily="34" charset="-122"/>
                <a:ea typeface="微软雅黑" panose="020B0503020204020204" pitchFamily="34" charset="-122"/>
              </a:rPr>
              <a:t>喹诺酮类抗性与</a:t>
            </a:r>
            <a:r>
              <a:rPr lang="en-US" altLang="zh-CN" sz="1600" b="1" dirty="0">
                <a:solidFill>
                  <a:srgbClr val="C00000"/>
                </a:solidFill>
                <a:latin typeface="微软雅黑" panose="020B0503020204020204" pitchFamily="34" charset="-122"/>
                <a:ea typeface="微软雅黑" panose="020B0503020204020204" pitchFamily="34" charset="-122"/>
              </a:rPr>
              <a:t>β-</a:t>
            </a:r>
            <a:r>
              <a:rPr lang="zh-CN" altLang="zh-CN" sz="1600" b="1" dirty="0">
                <a:solidFill>
                  <a:srgbClr val="C00000"/>
                </a:solidFill>
                <a:latin typeface="微软雅黑" panose="020B0503020204020204" pitchFamily="34" charset="-122"/>
                <a:ea typeface="微软雅黑" panose="020B0503020204020204" pitchFamily="34" charset="-122"/>
              </a:rPr>
              <a:t>内酰胺类抗性</a:t>
            </a:r>
            <a:r>
              <a:rPr lang="en-US" altLang="zh-CN" sz="1600" b="1" dirty="0">
                <a:solidFill>
                  <a:srgbClr val="C00000"/>
                </a:solidFill>
                <a:latin typeface="微软雅黑" panose="020B0503020204020204" pitchFamily="34" charset="-122"/>
                <a:ea typeface="微软雅黑" panose="020B0503020204020204" pitchFamily="34" charset="-122"/>
              </a:rPr>
              <a:t> </a:t>
            </a:r>
          </a:p>
          <a:p>
            <a:pPr lvl="0"/>
            <a:r>
              <a:rPr lang="en-US" altLang="zh-CN" sz="1600" b="1" dirty="0" err="1">
                <a:solidFill>
                  <a:srgbClr val="C00000"/>
                </a:solidFill>
                <a:latin typeface="微软雅黑" panose="020B0503020204020204" pitchFamily="34" charset="-122"/>
                <a:ea typeface="微软雅黑" panose="020B0503020204020204" pitchFamily="34" charset="-122"/>
              </a:rPr>
              <a:t>GyrA</a:t>
            </a:r>
            <a:r>
              <a:rPr lang="zh-CN" altLang="zh-CN" sz="1600" b="1" dirty="0">
                <a:solidFill>
                  <a:srgbClr val="C00000"/>
                </a:solidFill>
                <a:latin typeface="微软雅黑" panose="020B0503020204020204" pitchFamily="34" charset="-122"/>
                <a:ea typeface="微软雅黑" panose="020B0503020204020204" pitchFamily="34" charset="-122"/>
              </a:rPr>
              <a:t>第</a:t>
            </a:r>
            <a:r>
              <a:rPr lang="en-US" altLang="zh-CN" sz="1600" b="1" dirty="0">
                <a:solidFill>
                  <a:srgbClr val="C00000"/>
                </a:solidFill>
                <a:latin typeface="微软雅黑" panose="020B0503020204020204" pitchFamily="34" charset="-122"/>
                <a:ea typeface="微软雅黑" panose="020B0503020204020204" pitchFamily="34" charset="-122"/>
              </a:rPr>
              <a:t>465</a:t>
            </a:r>
            <a:r>
              <a:rPr lang="zh-CN" altLang="zh-CN" sz="1600" b="1" dirty="0">
                <a:solidFill>
                  <a:srgbClr val="C00000"/>
                </a:solidFill>
                <a:latin typeface="微软雅黑" panose="020B0503020204020204" pitchFamily="34" charset="-122"/>
                <a:ea typeface="微软雅黑" panose="020B0503020204020204" pitchFamily="34" charset="-122"/>
              </a:rPr>
              <a:t>位</a:t>
            </a:r>
            <a:r>
              <a:rPr lang="zh-CN" altLang="en-US" sz="1600" b="1" dirty="0">
                <a:solidFill>
                  <a:srgbClr val="C00000"/>
                </a:solidFill>
                <a:latin typeface="微软雅黑" panose="020B0503020204020204" pitchFamily="34" charset="-122"/>
                <a:ea typeface="微软雅黑" panose="020B0503020204020204" pitchFamily="34" charset="-122"/>
              </a:rPr>
              <a:t>、</a:t>
            </a:r>
            <a:r>
              <a:rPr lang="en-US" altLang="zh-CN" sz="1600" b="1" dirty="0" err="1">
                <a:solidFill>
                  <a:srgbClr val="C00000"/>
                </a:solidFill>
                <a:latin typeface="微软雅黑" panose="020B0503020204020204" pitchFamily="34" charset="-122"/>
                <a:ea typeface="微软雅黑" panose="020B0503020204020204" pitchFamily="34" charset="-122"/>
              </a:rPr>
              <a:t>ParC</a:t>
            </a:r>
            <a:r>
              <a:rPr lang="zh-CN" altLang="zh-CN" sz="1600" b="1" dirty="0">
                <a:solidFill>
                  <a:srgbClr val="C00000"/>
                </a:solidFill>
                <a:latin typeface="微软雅黑" panose="020B0503020204020204" pitchFamily="34" charset="-122"/>
                <a:ea typeface="微软雅黑" panose="020B0503020204020204" pitchFamily="34" charset="-122"/>
              </a:rPr>
              <a:t>第</a:t>
            </a:r>
            <a:r>
              <a:rPr lang="en-US" altLang="zh-CN" sz="1600" b="1" dirty="0">
                <a:solidFill>
                  <a:srgbClr val="C00000"/>
                </a:solidFill>
                <a:latin typeface="微软雅黑" panose="020B0503020204020204" pitchFamily="34" charset="-122"/>
                <a:ea typeface="微软雅黑" panose="020B0503020204020204" pitchFamily="34" charset="-122"/>
              </a:rPr>
              <a:t>799</a:t>
            </a:r>
            <a:r>
              <a:rPr lang="zh-CN" altLang="zh-CN" sz="1600" b="1" dirty="0">
                <a:solidFill>
                  <a:srgbClr val="C00000"/>
                </a:solidFill>
                <a:latin typeface="微软雅黑" panose="020B0503020204020204" pitchFamily="34" charset="-122"/>
                <a:ea typeface="微软雅黑" panose="020B0503020204020204" pitchFamily="34" charset="-122"/>
              </a:rPr>
              <a:t>和</a:t>
            </a:r>
            <a:r>
              <a:rPr lang="en-US" altLang="zh-CN" sz="1600" b="1" dirty="0">
                <a:solidFill>
                  <a:srgbClr val="C00000"/>
                </a:solidFill>
                <a:latin typeface="微软雅黑" panose="020B0503020204020204" pitchFamily="34" charset="-122"/>
                <a:ea typeface="微软雅黑" panose="020B0503020204020204" pitchFamily="34" charset="-122"/>
              </a:rPr>
              <a:t>811</a:t>
            </a:r>
            <a:r>
              <a:rPr lang="zh-CN" altLang="zh-CN" sz="1600" b="1" dirty="0">
                <a:solidFill>
                  <a:srgbClr val="C00000"/>
                </a:solidFill>
                <a:latin typeface="微软雅黑" panose="020B0503020204020204" pitchFamily="34" charset="-122"/>
                <a:ea typeface="微软雅黑" panose="020B0503020204020204" pitchFamily="34" charset="-122"/>
              </a:rPr>
              <a:t>位</a:t>
            </a:r>
            <a:r>
              <a:rPr lang="zh-CN" altLang="en-US" sz="1600" b="1" dirty="0">
                <a:solidFill>
                  <a:srgbClr val="C00000"/>
                </a:solidFill>
                <a:latin typeface="微软雅黑" panose="020B0503020204020204" pitchFamily="34" charset="-122"/>
                <a:ea typeface="微软雅黑" panose="020B0503020204020204" pitchFamily="34" charset="-122"/>
              </a:rPr>
              <a:t>和</a:t>
            </a:r>
            <a:r>
              <a:rPr lang="en-US" altLang="zh-CN" sz="1600" b="1" dirty="0" err="1">
                <a:solidFill>
                  <a:srgbClr val="C00000"/>
                </a:solidFill>
                <a:latin typeface="微软雅黑" panose="020B0503020204020204" pitchFamily="34" charset="-122"/>
                <a:ea typeface="微软雅黑" panose="020B0503020204020204" pitchFamily="34" charset="-122"/>
              </a:rPr>
              <a:t>ParE</a:t>
            </a:r>
            <a:r>
              <a:rPr lang="zh-CN" altLang="zh-CN" sz="1600" b="1" dirty="0">
                <a:solidFill>
                  <a:srgbClr val="C00000"/>
                </a:solidFill>
                <a:latin typeface="微软雅黑" panose="020B0503020204020204" pitchFamily="34" charset="-122"/>
                <a:ea typeface="微软雅黑" panose="020B0503020204020204" pitchFamily="34" charset="-122"/>
              </a:rPr>
              <a:t>第</a:t>
            </a:r>
            <a:r>
              <a:rPr lang="en-US" altLang="zh-CN" sz="1600" b="1" dirty="0">
                <a:solidFill>
                  <a:srgbClr val="C00000"/>
                </a:solidFill>
                <a:latin typeface="微软雅黑" panose="020B0503020204020204" pitchFamily="34" charset="-122"/>
                <a:ea typeface="微软雅黑" panose="020B0503020204020204" pitchFamily="34" charset="-122"/>
              </a:rPr>
              <a:t>357</a:t>
            </a:r>
            <a:r>
              <a:rPr lang="zh-CN" altLang="zh-CN"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358</a:t>
            </a:r>
            <a:r>
              <a:rPr lang="zh-CN" altLang="zh-CN" sz="1600" b="1" dirty="0">
                <a:solidFill>
                  <a:srgbClr val="C00000"/>
                </a:solidFill>
                <a:latin typeface="微软雅黑" panose="020B0503020204020204" pitchFamily="34" charset="-122"/>
                <a:ea typeface="微软雅黑" panose="020B0503020204020204" pitchFamily="34" charset="-122"/>
              </a:rPr>
              <a:t>、</a:t>
            </a:r>
            <a:r>
              <a:rPr lang="en-US" altLang="zh-CN" sz="1600" b="1" dirty="0">
                <a:solidFill>
                  <a:srgbClr val="C00000"/>
                </a:solidFill>
                <a:latin typeface="微软雅黑" panose="020B0503020204020204" pitchFamily="34" charset="-122"/>
                <a:ea typeface="微软雅黑" panose="020B0503020204020204" pitchFamily="34" charset="-122"/>
              </a:rPr>
              <a:t>541</a:t>
            </a:r>
            <a:r>
              <a:rPr lang="zh-CN" altLang="zh-CN" sz="1600" b="1" dirty="0">
                <a:solidFill>
                  <a:srgbClr val="C00000"/>
                </a:solidFill>
                <a:latin typeface="微软雅黑" panose="020B0503020204020204" pitchFamily="34" charset="-122"/>
                <a:ea typeface="微软雅黑" panose="020B0503020204020204" pitchFamily="34" charset="-122"/>
              </a:rPr>
              <a:t>位氨基酸突变不会赋予菌株喹诺酮抗性</a:t>
            </a:r>
            <a:r>
              <a:rPr lang="en-US" altLang="zh-CN" sz="1600" dirty="0">
                <a:latin typeface="Times New Roman" panose="02020603050405020304" pitchFamily="18" charset="0"/>
              </a:rPr>
              <a:t> </a:t>
            </a:r>
            <a:endParaRPr lang="zh-CN" altLang="zh-CN" sz="1600" dirty="0">
              <a:latin typeface="Times New Roman" panose="02020603050405020304" pitchFamily="18" charset="0"/>
            </a:endParaRPr>
          </a:p>
        </p:txBody>
      </p:sp>
      <p:sp>
        <p:nvSpPr>
          <p:cNvPr id="7" name="文本框 6">
            <a:extLst>
              <a:ext uri="{FF2B5EF4-FFF2-40B4-BE49-F238E27FC236}">
                <a16:creationId xmlns:a16="http://schemas.microsoft.com/office/drawing/2014/main" id="{5B9CB1B7-A06E-D931-FD33-5C26CEE41B24}"/>
              </a:ext>
            </a:extLst>
          </p:cNvPr>
          <p:cNvSpPr txBox="1"/>
          <p:nvPr/>
        </p:nvSpPr>
        <p:spPr>
          <a:xfrm>
            <a:off x="144026" y="613382"/>
            <a:ext cx="11449427" cy="400110"/>
          </a:xfrm>
          <a:prstGeom prst="rect">
            <a:avLst/>
          </a:prstGeom>
          <a:noFill/>
        </p:spPr>
        <p:txBody>
          <a:bodyPr wrap="square">
            <a:spAutoFit/>
          </a:bodyPr>
          <a:lstStyle/>
          <a:p>
            <a:r>
              <a:rPr kumimoji="0" lang="en-US" altLang="zh-CN" sz="2000" b="1"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kumimoji="0" lang="zh-CN" altLang="en-US" sz="2000" b="1" i="0" u="none" strike="noStrike" cap="none" normalizeH="0" dirty="0">
                <a:ln>
                  <a:noFill/>
                </a:ln>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鸭疫里默氏菌</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喹诺酮药耐药</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a:t>
            </a:r>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gyrA</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parC</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parE</a:t>
            </a:r>
            <a:r>
              <a:rPr lang="zh-CN"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点突变</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情况？</a:t>
            </a:r>
          </a:p>
        </p:txBody>
      </p:sp>
    </p:spTree>
    <p:extLst>
      <p:ext uri="{BB962C8B-B14F-4D97-AF65-F5344CB8AC3E}">
        <p14:creationId xmlns:p14="http://schemas.microsoft.com/office/powerpoint/2010/main" val="4251068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43</a:t>
            </a:fld>
            <a:endParaRPr lang="zh-CN" altLang="en-US" sz="2400" dirty="0">
              <a:solidFill>
                <a:srgbClr val="FF0000"/>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pic>
        <p:nvPicPr>
          <p:cNvPr id="7" name="图片 6">
            <a:extLst>
              <a:ext uri="{FF2B5EF4-FFF2-40B4-BE49-F238E27FC236}">
                <a16:creationId xmlns:a16="http://schemas.microsoft.com/office/drawing/2014/main" id="{C51ED77B-F471-6417-8757-8E55978CE275}"/>
              </a:ext>
            </a:extLst>
          </p:cNvPr>
          <p:cNvPicPr>
            <a:picLocks noChangeAspect="1"/>
          </p:cNvPicPr>
          <p:nvPr/>
        </p:nvPicPr>
        <p:blipFill>
          <a:blip r:embed="rId3"/>
          <a:stretch>
            <a:fillRect/>
          </a:stretch>
        </p:blipFill>
        <p:spPr>
          <a:xfrm>
            <a:off x="371200" y="1879253"/>
            <a:ext cx="3880799" cy="1549747"/>
          </a:xfrm>
          <a:prstGeom prst="rect">
            <a:avLst/>
          </a:prstGeom>
          <a:ln>
            <a:solidFill>
              <a:srgbClr val="0000FF"/>
            </a:solidFill>
          </a:ln>
        </p:spPr>
      </p:pic>
      <p:sp>
        <p:nvSpPr>
          <p:cNvPr id="10" name="文本框 9">
            <a:extLst>
              <a:ext uri="{FF2B5EF4-FFF2-40B4-BE49-F238E27FC236}">
                <a16:creationId xmlns:a16="http://schemas.microsoft.com/office/drawing/2014/main" id="{EC411AFA-EF6C-716B-201F-CC2543BD5AC3}"/>
              </a:ext>
            </a:extLst>
          </p:cNvPr>
          <p:cNvSpPr txBox="1"/>
          <p:nvPr/>
        </p:nvSpPr>
        <p:spPr>
          <a:xfrm>
            <a:off x="1071764" y="738652"/>
            <a:ext cx="6943351" cy="830997"/>
          </a:xfrm>
          <a:prstGeom prst="rect">
            <a:avLst/>
          </a:prstGeom>
          <a:noFill/>
        </p:spPr>
        <p:txBody>
          <a:bodyPr wrap="square">
            <a:spAutoFit/>
          </a:bodyPr>
          <a:lstStyle/>
          <a:p>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4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rpoB</a:t>
            </a:r>
            <a:r>
              <a:rPr lang="zh-CN"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基因</a:t>
            </a:r>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点</a:t>
            </a:r>
            <a:r>
              <a:rPr lang="zh-CN"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突变</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是</a:t>
            </a:r>
            <a:r>
              <a:rPr lang="zh-CN"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鸭疫里默氏菌适应利福平</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等抗菌素的</a:t>
            </a:r>
            <a:r>
              <a:rPr lang="zh-CN"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耐药机制</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77C53697-FFC1-8FD5-EC69-ED3827657418}"/>
              </a:ext>
            </a:extLst>
          </p:cNvPr>
          <p:cNvSpPr txBox="1"/>
          <p:nvPr/>
        </p:nvSpPr>
        <p:spPr>
          <a:xfrm>
            <a:off x="6070913" y="8679"/>
            <a:ext cx="6164942" cy="336695"/>
          </a:xfrm>
          <a:prstGeom prst="rect">
            <a:avLst/>
          </a:prstGeom>
          <a:noFill/>
        </p:spPr>
        <p:txBody>
          <a:bodyPr wrap="square">
            <a:spAutoFit/>
          </a:bodyPr>
          <a:lstStyle/>
          <a:p>
            <a:pPr indent="127000" algn="r">
              <a:lnSpc>
                <a:spcPct val="150000"/>
              </a:lnSpc>
            </a:pPr>
            <a:r>
              <a:rPr lang="en-US" altLang="zh-CN" sz="1200" dirty="0">
                <a:solidFill>
                  <a:srgbClr val="C00000"/>
                </a:solidFill>
                <a:latin typeface="微软雅黑" panose="020B0503020204020204" pitchFamily="34" charset="-122"/>
                <a:ea typeface="微软雅黑" panose="020B0503020204020204" pitchFamily="34" charset="-122"/>
              </a:rPr>
              <a:t>3.</a:t>
            </a:r>
            <a:r>
              <a:rPr lang="zh-CN" altLang="zh-CN" sz="1200" dirty="0">
                <a:solidFill>
                  <a:srgbClr val="C00000"/>
                </a:solidFill>
                <a:latin typeface="微软雅黑" panose="020B0503020204020204" pitchFamily="34" charset="-122"/>
                <a:ea typeface="微软雅黑" panose="020B0503020204020204" pitchFamily="34" charset="-122"/>
              </a:rPr>
              <a:t>抗生素作用靶点的改变</a:t>
            </a:r>
          </a:p>
        </p:txBody>
      </p:sp>
      <p:graphicFrame>
        <p:nvGraphicFramePr>
          <p:cNvPr id="13" name="内容占位符 3">
            <a:extLst>
              <a:ext uri="{FF2B5EF4-FFF2-40B4-BE49-F238E27FC236}">
                <a16:creationId xmlns:a16="http://schemas.microsoft.com/office/drawing/2014/main" id="{DC634623-8CC9-7A72-FB9D-7A3E58BD5E2D}"/>
              </a:ext>
            </a:extLst>
          </p:cNvPr>
          <p:cNvGraphicFramePr>
            <a:graphicFrameLocks/>
          </p:cNvGraphicFramePr>
          <p:nvPr>
            <p:extLst>
              <p:ext uri="{D42A27DB-BD31-4B8C-83A1-F6EECF244321}">
                <p14:modId xmlns:p14="http://schemas.microsoft.com/office/powerpoint/2010/main" val="1396258713"/>
              </p:ext>
            </p:extLst>
          </p:nvPr>
        </p:nvGraphicFramePr>
        <p:xfrm>
          <a:off x="433116" y="4116500"/>
          <a:ext cx="4081041" cy="1254946"/>
        </p:xfrm>
        <a:graphic>
          <a:graphicData uri="http://schemas.openxmlformats.org/drawingml/2006/table">
            <a:tbl>
              <a:tblPr/>
              <a:tblGrid>
                <a:gridCol w="1876727">
                  <a:extLst>
                    <a:ext uri="{9D8B030D-6E8A-4147-A177-3AD203B41FA5}">
                      <a16:colId xmlns:a16="http://schemas.microsoft.com/office/drawing/2014/main" val="748051957"/>
                    </a:ext>
                  </a:extLst>
                </a:gridCol>
                <a:gridCol w="512486">
                  <a:extLst>
                    <a:ext uri="{9D8B030D-6E8A-4147-A177-3AD203B41FA5}">
                      <a16:colId xmlns:a16="http://schemas.microsoft.com/office/drawing/2014/main" val="1982353089"/>
                    </a:ext>
                  </a:extLst>
                </a:gridCol>
                <a:gridCol w="491988">
                  <a:extLst>
                    <a:ext uri="{9D8B030D-6E8A-4147-A177-3AD203B41FA5}">
                      <a16:colId xmlns:a16="http://schemas.microsoft.com/office/drawing/2014/main" val="671157235"/>
                    </a:ext>
                  </a:extLst>
                </a:gridCol>
                <a:gridCol w="645372">
                  <a:extLst>
                    <a:ext uri="{9D8B030D-6E8A-4147-A177-3AD203B41FA5}">
                      <a16:colId xmlns:a16="http://schemas.microsoft.com/office/drawing/2014/main" val="1958088461"/>
                    </a:ext>
                  </a:extLst>
                </a:gridCol>
                <a:gridCol w="554468">
                  <a:extLst>
                    <a:ext uri="{9D8B030D-6E8A-4147-A177-3AD203B41FA5}">
                      <a16:colId xmlns:a16="http://schemas.microsoft.com/office/drawing/2014/main" val="1308705287"/>
                    </a:ext>
                  </a:extLst>
                </a:gridCol>
              </a:tblGrid>
              <a:tr h="15766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304800" algn="l" defTabSz="914400" rtl="0" eaLnBrk="1" fontAlgn="base" latinLnBrk="0" hangingPunct="1">
                        <a:lnSpc>
                          <a:spcPct val="100000"/>
                        </a:lnSpc>
                        <a:spcBef>
                          <a:spcPct val="0"/>
                        </a:spcBef>
                        <a:spcAft>
                          <a:spcPct val="0"/>
                        </a:spcAft>
                        <a:buClrTx/>
                        <a:buSzTx/>
                        <a:buFontTx/>
                        <a:buNone/>
                        <a:tabLst/>
                      </a:pPr>
                      <a:r>
                        <a:rPr kumimoji="0" lang="zh-CN" altLang="zh-CN" sz="9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rPr>
                        <a:t>菌株</a:t>
                      </a:r>
                      <a:endParaRPr kumimoji="0" lang="zh-CN" altLang="zh-CN" sz="9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利福平</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红霉素</a:t>
                      </a: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环丙沙星</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氯霉素</a:t>
                      </a: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2992496"/>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4</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3146200245"/>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4</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506910492"/>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&lt;0.25</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4</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694904277"/>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(V</a:t>
                      </a:r>
                      <a:r>
                        <a:rPr kumimoji="0" lang="en-US" altLang="zh-CN" sz="900" b="1"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382</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256</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4</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16</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492711733"/>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(H</a:t>
                      </a:r>
                      <a:r>
                        <a:rPr kumimoji="0" lang="en-US" altLang="zh-CN" sz="900" b="1"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491</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N)</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32</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10895270"/>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(R</a:t>
                      </a:r>
                      <a:r>
                        <a:rPr kumimoji="0" lang="en-US" altLang="zh-CN" sz="900" b="1"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494</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K)</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32</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130792910"/>
                  </a:ext>
                </a:extLst>
              </a:tr>
              <a:tr h="112606">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(G</a:t>
                      </a:r>
                      <a:r>
                        <a:rPr kumimoji="0" lang="en-US" altLang="zh-CN" sz="900" b="1"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502</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K)</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32</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04765514"/>
                  </a:ext>
                </a:extLst>
              </a:tr>
              <a:tr h="104807">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11845-pLMF03::</a:t>
                      </a:r>
                      <a:r>
                        <a:rPr kumimoji="0" lang="en-US" altLang="zh-CN" sz="900" b="0" i="0" u="none" strike="noStrike" kern="1200" cap="none" normalizeH="0" baseline="0" dirty="0" err="1">
                          <a:ln>
                            <a:noFill/>
                          </a:ln>
                          <a:solidFill>
                            <a:schemeClr val="tx1"/>
                          </a:solidFill>
                          <a:effectLst/>
                          <a:latin typeface="Times New Roman" panose="02020603050405020304" pitchFamily="18" charset="0"/>
                          <a:ea typeface="等线" panose="02010600030101010101" pitchFamily="2" charset="-122"/>
                          <a:cs typeface="+mn-cs"/>
                        </a:rPr>
                        <a:t>rpoB</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(S</a:t>
                      </a:r>
                      <a:r>
                        <a:rPr kumimoji="0" lang="en-US" altLang="zh-CN" sz="900" b="1"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539</a:t>
                      </a: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Y)</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indent="304800" eaLnBrk="0" hangingPunct="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黑体" panose="02010609060101010101" pitchFamily="49" charset="-122"/>
                        </a:defRPr>
                      </a:lvl1pPr>
                      <a:lvl2pPr marL="742950" indent="-285750" eaLnBrk="0" hangingPunct="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黑体" panose="02010609060101010101" pitchFamily="49" charset="-122"/>
                        </a:defRPr>
                      </a:lvl2pPr>
                      <a:lvl3pPr marL="1143000" indent="-228600" eaLnBrk="0" hangingPunct="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黑体" panose="02010609060101010101" pitchFamily="49" charset="-122"/>
                        </a:defRPr>
                      </a:lvl3pPr>
                      <a:lvl4pPr marL="1600200" indent="-228600" eaLnBrk="0" hangingPunct="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黑体" panose="02010609060101010101" pitchFamily="49" charset="-122"/>
                        </a:defRPr>
                      </a:lvl4pPr>
                      <a:lvl5pPr marL="2057400" indent="-228600" eaLnBrk="0" hangingPunct="0">
                        <a:spcBef>
                          <a:spcPts val="350"/>
                        </a:spcBef>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defRPr>
                          <a:solidFill>
                            <a:schemeClr val="tx1"/>
                          </a:solidFill>
                          <a:latin typeface="Lucida Sans Unicode" panose="020B0602030504020204" pitchFamily="34" charset="0"/>
                          <a:ea typeface="黑体" panose="02010609060101010101" pitchFamily="49"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32</a:t>
                      </a:r>
                      <a:endParaRPr kumimoji="0" lang="zh-CN" altLang="zh-CN" sz="9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80" marR="68580" marT="0" marB="0" horzOverflow="overflow">
                    <a:lnL>
                      <a:noFill/>
                    </a:lnL>
                    <a:lnR>
                      <a:noFill/>
                    </a:lnR>
                    <a:lnT>
                      <a:noFill/>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3297846"/>
                  </a:ext>
                </a:extLst>
              </a:tr>
            </a:tbl>
          </a:graphicData>
        </a:graphic>
      </p:graphicFrame>
      <p:sp>
        <p:nvSpPr>
          <p:cNvPr id="16" name="文本框 15">
            <a:extLst>
              <a:ext uri="{FF2B5EF4-FFF2-40B4-BE49-F238E27FC236}">
                <a16:creationId xmlns:a16="http://schemas.microsoft.com/office/drawing/2014/main" id="{3F413E4E-2023-1953-4326-97F20D92777A}"/>
              </a:ext>
            </a:extLst>
          </p:cNvPr>
          <p:cNvSpPr txBox="1"/>
          <p:nvPr/>
        </p:nvSpPr>
        <p:spPr>
          <a:xfrm>
            <a:off x="242023" y="3841382"/>
            <a:ext cx="4199399" cy="283357"/>
          </a:xfrm>
          <a:prstGeom prst="rect">
            <a:avLst/>
          </a:prstGeom>
          <a:noFill/>
        </p:spPr>
        <p:txBody>
          <a:bodyPr wrap="square">
            <a:spAutoFit/>
          </a:bodyPr>
          <a:lstStyle/>
          <a:p>
            <a:pPr algn="ctr"/>
            <a:r>
              <a:rPr lang="en-US" altLang="zh-CN" sz="1200" i="1" dirty="0" err="1">
                <a:latin typeface="Times New Roman" panose="02020603050405020304" pitchFamily="18" charset="0"/>
                <a:ea typeface="微软雅黑" panose="020B0503020204020204" pitchFamily="34" charset="-122"/>
                <a:cs typeface="Times New Roman" panose="02020603050405020304" pitchFamily="18" charset="0"/>
              </a:rPr>
              <a:t>RpoB</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基因过表达菌株对多种抗生素</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MIC</a:t>
            </a:r>
            <a:r>
              <a:rPr kumimoji="0" lang="en-US" altLang="zh-CN" sz="1200" b="0" i="0" u="none" strike="noStrike" cap="none" normalizeH="0" baseline="0" dirty="0">
                <a:ln>
                  <a:noFill/>
                </a:ln>
                <a:solidFill>
                  <a:schemeClr val="tx1"/>
                </a:solidFill>
                <a:effectLst/>
                <a:latin typeface="Times New Roman" panose="02020603050405020304" pitchFamily="18" charset="0"/>
                <a:ea typeface="等线" panose="02010600030101010101" pitchFamily="2" charset="-122"/>
              </a:rPr>
              <a:t>(µg/mL)</a:t>
            </a:r>
            <a:endParaRPr lang="zh-CN" altLang="en-US" sz="1200" dirty="0"/>
          </a:p>
        </p:txBody>
      </p:sp>
      <p:graphicFrame>
        <p:nvGraphicFramePr>
          <p:cNvPr id="17" name="内容占位符 2">
            <a:extLst>
              <a:ext uri="{FF2B5EF4-FFF2-40B4-BE49-F238E27FC236}">
                <a16:creationId xmlns:a16="http://schemas.microsoft.com/office/drawing/2014/main" id="{4E263753-A1AE-6DC5-1973-32813A8DEE4B}"/>
              </a:ext>
            </a:extLst>
          </p:cNvPr>
          <p:cNvGraphicFramePr>
            <a:graphicFrameLocks/>
          </p:cNvGraphicFramePr>
          <p:nvPr>
            <p:extLst>
              <p:ext uri="{D42A27DB-BD31-4B8C-83A1-F6EECF244321}">
                <p14:modId xmlns:p14="http://schemas.microsoft.com/office/powerpoint/2010/main" val="1578596673"/>
              </p:ext>
            </p:extLst>
          </p:nvPr>
        </p:nvGraphicFramePr>
        <p:xfrm>
          <a:off x="4675440" y="2729312"/>
          <a:ext cx="3615120" cy="1748069"/>
        </p:xfrm>
        <a:graphic>
          <a:graphicData uri="http://schemas.openxmlformats.org/drawingml/2006/table">
            <a:tbl>
              <a:tblPr firstRow="1" firstCol="1" bandRow="1"/>
              <a:tblGrid>
                <a:gridCol w="946064">
                  <a:extLst>
                    <a:ext uri="{9D8B030D-6E8A-4147-A177-3AD203B41FA5}">
                      <a16:colId xmlns:a16="http://schemas.microsoft.com/office/drawing/2014/main" val="20000"/>
                    </a:ext>
                  </a:extLst>
                </a:gridCol>
                <a:gridCol w="1175658">
                  <a:extLst>
                    <a:ext uri="{9D8B030D-6E8A-4147-A177-3AD203B41FA5}">
                      <a16:colId xmlns:a16="http://schemas.microsoft.com/office/drawing/2014/main" val="20001"/>
                    </a:ext>
                  </a:extLst>
                </a:gridCol>
                <a:gridCol w="711078">
                  <a:extLst>
                    <a:ext uri="{9D8B030D-6E8A-4147-A177-3AD203B41FA5}">
                      <a16:colId xmlns:a16="http://schemas.microsoft.com/office/drawing/2014/main" val="20002"/>
                    </a:ext>
                  </a:extLst>
                </a:gridCol>
                <a:gridCol w="782320">
                  <a:extLst>
                    <a:ext uri="{9D8B030D-6E8A-4147-A177-3AD203B41FA5}">
                      <a16:colId xmlns:a16="http://schemas.microsoft.com/office/drawing/2014/main" val="20003"/>
                    </a:ext>
                  </a:extLst>
                </a:gridCol>
              </a:tblGrid>
              <a:tr h="3096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菌株</a:t>
                      </a:r>
                    </a:p>
                  </a:txBody>
                  <a:tcPr marL="68591" marR="68591"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利福平浓度</a:t>
                      </a:r>
                      <a:r>
                        <a:rPr kumimoji="0" lang="en-US" sz="1100" b="0"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 </a:t>
                      </a:r>
                      <a:b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b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(µg/mL)</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CFU/OD</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rgbClr val="C00000"/>
                          </a:solidFill>
                          <a:effectLst/>
                          <a:latin typeface="Times New Roman" panose="02020603050405020304" pitchFamily="18" charset="0"/>
                          <a:ea typeface="等线" panose="02010600030101010101" pitchFamily="2" charset="-122"/>
                          <a:cs typeface="+mn-cs"/>
                        </a:rPr>
                        <a:t>突变频率</a:t>
                      </a:r>
                      <a:b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b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altLang="zh-CN"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10</a:t>
                      </a:r>
                      <a:r>
                        <a:rPr kumimoji="0" lang="en-US" sz="1100" b="0" i="0" u="none" strike="noStrike" kern="1200" cap="none" normalizeH="0" baseline="30000" dirty="0">
                          <a:ln>
                            <a:noFill/>
                          </a:ln>
                          <a:solidFill>
                            <a:schemeClr val="tx1"/>
                          </a:solidFill>
                          <a:effectLst/>
                          <a:latin typeface="Times New Roman" panose="02020603050405020304" pitchFamily="18" charset="0"/>
                          <a:ea typeface="等线" panose="02010600030101010101" pitchFamily="2" charset="-122"/>
                          <a:cs typeface="+mn-cs"/>
                        </a:rPr>
                        <a:t>-8</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0.02</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5×MIC</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182.75</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9.14</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80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0.04</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10×MIC</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173.25</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8.66</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extLst>
                  <a:ext uri="{0D108BD9-81ED-4DB2-BD59-A6C34878D82A}">
                    <a16:rowId xmlns:a16="http://schemas.microsoft.com/office/drawing/2014/main" val="10002"/>
                  </a:ext>
                </a:extLst>
              </a:tr>
              <a:tr h="2249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0.1</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25×MIC</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146.75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7.34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extLst>
                  <a:ext uri="{0D108BD9-81ED-4DB2-BD59-A6C34878D82A}">
                    <a16:rowId xmlns:a16="http://schemas.microsoft.com/office/drawing/2014/main" val="10003"/>
                  </a:ext>
                </a:extLst>
              </a:tr>
              <a:tr h="25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0.2</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50×MIC</a:t>
                      </a: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138.50</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6.93</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extLst>
                  <a:ext uri="{0D108BD9-81ED-4DB2-BD59-A6C34878D82A}">
                    <a16:rowId xmlns:a16="http://schemas.microsoft.com/office/drawing/2014/main" val="10004"/>
                  </a:ext>
                </a:extLst>
              </a:tr>
              <a:tr h="1741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0.5</a:t>
                      </a:r>
                      <a:r>
                        <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125×MIC</a:t>
                      </a:r>
                      <a:r>
                        <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20.50</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1.03</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a:noFill/>
                    </a:lnB>
                  </a:tcPr>
                </a:tc>
                <a:extLst>
                  <a:ext uri="{0D108BD9-81ED-4DB2-BD59-A6C34878D82A}">
                    <a16:rowId xmlns:a16="http://schemas.microsoft.com/office/drawing/2014/main" val="10005"/>
                  </a:ext>
                </a:extLst>
              </a:tr>
              <a:tr h="203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ATCC 11845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a:t>
                      </a:r>
                      <a:r>
                        <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
                      </a: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250×MIC</a:t>
                      </a:r>
                      <a:r>
                        <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a:t>
                      </a:r>
                    </a:p>
                  </a:txBody>
                  <a:tcPr marL="68591" marR="6859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8591" marR="68591"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9" name="文本框 18">
            <a:extLst>
              <a:ext uri="{FF2B5EF4-FFF2-40B4-BE49-F238E27FC236}">
                <a16:creationId xmlns:a16="http://schemas.microsoft.com/office/drawing/2014/main" id="{4C42B779-E6C6-E756-E0DA-C3F0471E287D}"/>
              </a:ext>
            </a:extLst>
          </p:cNvPr>
          <p:cNvSpPr txBox="1"/>
          <p:nvPr/>
        </p:nvSpPr>
        <p:spPr>
          <a:xfrm>
            <a:off x="4500542" y="2316007"/>
            <a:ext cx="3799573" cy="307777"/>
          </a:xfrm>
          <a:prstGeom prst="rect">
            <a:avLst/>
          </a:prstGeom>
          <a:noFill/>
        </p:spPr>
        <p:txBody>
          <a:bodyPr wrap="square">
            <a:spAutoFit/>
          </a:bodyPr>
          <a:lstStyle/>
          <a:p>
            <a:pPr algn="ctr"/>
            <a:r>
              <a:rPr lang="zh-CN" altLang="en-US" sz="1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不同</a:t>
            </a:r>
            <a:r>
              <a:rPr lang="en-US" altLang="zh-CN" sz="1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RIF</a:t>
            </a:r>
            <a:r>
              <a:rPr lang="zh-CN" altLang="en-US" sz="1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浓度诱导</a:t>
            </a:r>
            <a:r>
              <a:rPr lang="en-US" altLang="zh-CN" sz="1400" b="1" i="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rpoB</a:t>
            </a:r>
            <a:r>
              <a:rPr lang="zh-CN" altLang="en-US" sz="1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基因自发突变频率</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66B22C54-2232-FC78-7F42-F08E4893337E}"/>
              </a:ext>
            </a:extLst>
          </p:cNvPr>
          <p:cNvSpPr txBox="1"/>
          <p:nvPr/>
        </p:nvSpPr>
        <p:spPr>
          <a:xfrm>
            <a:off x="4522212" y="4559436"/>
            <a:ext cx="3492904" cy="646331"/>
          </a:xfrm>
          <a:prstGeom prst="rect">
            <a:avLst/>
          </a:prstGeom>
          <a:noFill/>
        </p:spPr>
        <p:txBody>
          <a:bodyPr wrap="square">
            <a:spAutoFit/>
          </a:bodyPr>
          <a:lstStyle/>
          <a:p>
            <a:r>
              <a:rPr lang="en-US" altLang="zh-CN" sz="1200" i="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rpoB</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基因突变频率大约在</a:t>
            </a:r>
            <a:r>
              <a:rPr lang="en-US" altLang="zh-CN" sz="12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200" b="1" baseline="300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左右</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随着</a:t>
            </a:r>
            <a:r>
              <a:rPr lang="en-US"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RIF</a:t>
            </a:r>
            <a:r>
              <a:rPr lang="zh-CN"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浓度的上升而降低。当</a:t>
            </a:r>
            <a:r>
              <a:rPr lang="en-US"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RIF</a:t>
            </a:r>
            <a:r>
              <a:rPr lang="zh-CN"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浓度达到</a:t>
            </a:r>
            <a:r>
              <a:rPr lang="en-US"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1µg/mL</a:t>
            </a:r>
            <a:r>
              <a:rPr lang="zh-CN"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时，自发突变现象被完全抑制。</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graphicFrame>
        <p:nvGraphicFramePr>
          <p:cNvPr id="22" name="表格 21">
            <a:extLst>
              <a:ext uri="{FF2B5EF4-FFF2-40B4-BE49-F238E27FC236}">
                <a16:creationId xmlns:a16="http://schemas.microsoft.com/office/drawing/2014/main" id="{3877857C-2D27-4E89-D7F9-58121DF9587F}"/>
              </a:ext>
            </a:extLst>
          </p:cNvPr>
          <p:cNvGraphicFramePr>
            <a:graphicFrameLocks noGrp="1"/>
          </p:cNvGraphicFramePr>
          <p:nvPr>
            <p:extLst>
              <p:ext uri="{D42A27DB-BD31-4B8C-83A1-F6EECF244321}">
                <p14:modId xmlns:p14="http://schemas.microsoft.com/office/powerpoint/2010/main" val="1619900472"/>
              </p:ext>
            </p:extLst>
          </p:nvPr>
        </p:nvGraphicFramePr>
        <p:xfrm>
          <a:off x="8670592" y="1185282"/>
          <a:ext cx="3202960" cy="4692180"/>
        </p:xfrm>
        <a:graphic>
          <a:graphicData uri="http://schemas.openxmlformats.org/drawingml/2006/table">
            <a:tbl>
              <a:tblPr firstRow="1" firstCol="1" bandRow="1"/>
              <a:tblGrid>
                <a:gridCol w="560387">
                  <a:extLst>
                    <a:ext uri="{9D8B030D-6E8A-4147-A177-3AD203B41FA5}">
                      <a16:colId xmlns:a16="http://schemas.microsoft.com/office/drawing/2014/main" val="20000"/>
                    </a:ext>
                  </a:extLst>
                </a:gridCol>
                <a:gridCol w="978884">
                  <a:extLst>
                    <a:ext uri="{9D8B030D-6E8A-4147-A177-3AD203B41FA5}">
                      <a16:colId xmlns:a16="http://schemas.microsoft.com/office/drawing/2014/main" val="20001"/>
                    </a:ext>
                  </a:extLst>
                </a:gridCol>
                <a:gridCol w="436728">
                  <a:extLst>
                    <a:ext uri="{9D8B030D-6E8A-4147-A177-3AD203B41FA5}">
                      <a16:colId xmlns:a16="http://schemas.microsoft.com/office/drawing/2014/main" val="20002"/>
                    </a:ext>
                  </a:extLst>
                </a:gridCol>
                <a:gridCol w="413272">
                  <a:extLst>
                    <a:ext uri="{9D8B030D-6E8A-4147-A177-3AD203B41FA5}">
                      <a16:colId xmlns:a16="http://schemas.microsoft.com/office/drawing/2014/main" val="20003"/>
                    </a:ext>
                  </a:extLst>
                </a:gridCol>
                <a:gridCol w="316883">
                  <a:extLst>
                    <a:ext uri="{9D8B030D-6E8A-4147-A177-3AD203B41FA5}">
                      <a16:colId xmlns:a16="http://schemas.microsoft.com/office/drawing/2014/main" val="20004"/>
                    </a:ext>
                  </a:extLst>
                </a:gridCol>
                <a:gridCol w="496806">
                  <a:extLst>
                    <a:ext uri="{9D8B030D-6E8A-4147-A177-3AD203B41FA5}">
                      <a16:colId xmlns:a16="http://schemas.microsoft.com/office/drawing/2014/main" val="20005"/>
                    </a:ext>
                  </a:extLst>
                </a:gridCol>
              </a:tblGrid>
              <a:tr h="359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氨基酸突变</a:t>
                      </a: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核苷酸突变</a:t>
                      </a: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菌株数量</a:t>
                      </a: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突变频率</a:t>
                      </a: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RRDR</a:t>
                      </a:r>
                      <a:r>
                        <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区域</a:t>
                      </a: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MIC</a:t>
                      </a:r>
                      <a:b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b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(µg/mL)</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Q478R</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CAG→CGG</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9.6</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10001"/>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Q478K</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CAG→AAG</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2"/>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D481V</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GAT→GTT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19</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7.6</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3"/>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D481Y</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GAT→TAT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6</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4"/>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S487Y</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TCT→TAT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5"/>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S487F</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TCA→TTA</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5.6</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6"/>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H491Y</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CAT→TAT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30</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7"/>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H491D</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CAT→GAT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0.8</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64</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8"/>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H491R</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CAT→CGT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09"/>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R494K</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AGA→AAA</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110</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44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0"/>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S496L</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TCA→TTA</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36</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14.4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I</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1"/>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I537N</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ATT→AAT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2"/>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S539F</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TCT→TTT</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0.8</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0.5</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3"/>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484::TAA</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::TAA</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4"/>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534::G</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::G</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1</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0.4</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128</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a:noFill/>
                    </a:lnB>
                    <a:solidFill>
                      <a:schemeClr val="accent5">
                        <a:lumMod val="20000"/>
                        <a:lumOff val="80000"/>
                      </a:schemeClr>
                    </a:solidFill>
                  </a:tcPr>
                </a:tc>
                <a:extLst>
                  <a:ext uri="{0D108BD9-81ED-4DB2-BD59-A6C34878D82A}">
                    <a16:rowId xmlns:a16="http://schemas.microsoft.com/office/drawing/2014/main" val="10015"/>
                  </a:ext>
                </a:extLst>
              </a:tr>
              <a:tr h="2234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Total</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dirty="0">
                        <a:ln>
                          <a:noFill/>
                        </a:ln>
                        <a:solidFill>
                          <a:schemeClr val="bg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solidFill>
                      <a:srgbClr val="00206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rPr>
                        <a:t>252</a:t>
                      </a:r>
                      <a:endParaRPr kumimoji="0" lang="zh-CN" altLang="en-US" sz="1100" b="0" i="0" u="none" strike="noStrike" kern="1200" cap="none" normalizeH="0" baseline="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rPr>
                        <a:t> </a:t>
                      </a:r>
                      <a:endParaRPr kumimoji="0" lang="zh-CN" altLang="en-US" sz="1100" b="0" i="0" u="none" strike="noStrike" kern="1200" cap="none" normalizeH="0" baseline="0" dirty="0">
                        <a:ln>
                          <a:noFill/>
                        </a:ln>
                        <a:solidFill>
                          <a:schemeClr val="tx1"/>
                        </a:solidFill>
                        <a:effectLst/>
                        <a:latin typeface="Times New Roman" panose="02020603050405020304" pitchFamily="18" charset="0"/>
                        <a:ea typeface="等线" panose="02010600030101010101" pitchFamily="2" charset="-122"/>
                        <a:cs typeface="+mn-cs"/>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effectLst/>
                          <a:latin typeface="Times New Roman"/>
                          <a:ea typeface="宋体"/>
                        </a:rPr>
                        <a:t> </a:t>
                      </a:r>
                      <a:endParaRPr lang="zh-CN" sz="1200" kern="100" dirty="0">
                        <a:effectLst/>
                        <a:latin typeface="Times New Roman"/>
                        <a:ea typeface="宋体"/>
                      </a:endParaRPr>
                    </a:p>
                  </a:txBody>
                  <a:tcPr marL="67267" marR="67267" marT="0" marB="0">
                    <a:lnL>
                      <a:noFill/>
                    </a:lnL>
                    <a:lnR>
                      <a:noFill/>
                    </a:lnR>
                    <a:lnT>
                      <a:noFill/>
                    </a:lnT>
                    <a:lnB w="190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bl>
          </a:graphicData>
        </a:graphic>
      </p:graphicFrame>
      <p:sp>
        <p:nvSpPr>
          <p:cNvPr id="24" name="文本框 23">
            <a:extLst>
              <a:ext uri="{FF2B5EF4-FFF2-40B4-BE49-F238E27FC236}">
                <a16:creationId xmlns:a16="http://schemas.microsoft.com/office/drawing/2014/main" id="{70A0D7C3-B81F-4DE3-6C02-A2E80F459E10}"/>
              </a:ext>
            </a:extLst>
          </p:cNvPr>
          <p:cNvSpPr txBox="1"/>
          <p:nvPr/>
        </p:nvSpPr>
        <p:spPr>
          <a:xfrm>
            <a:off x="8543499" y="823634"/>
            <a:ext cx="3565447" cy="307777"/>
          </a:xfrm>
          <a:prstGeom prst="rect">
            <a:avLst/>
          </a:prstGeom>
          <a:noFill/>
        </p:spPr>
        <p:txBody>
          <a:bodyPr wrap="square">
            <a:spAutoFit/>
          </a:bodyPr>
          <a:lstStyle/>
          <a:p>
            <a:pPr algn="ctr"/>
            <a:r>
              <a:rPr lang="en-US" altLang="zh-CN" sz="1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252</a:t>
            </a:r>
            <a:r>
              <a:rPr lang="zh-CN" altLang="en-US" sz="1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株</a:t>
            </a:r>
            <a:r>
              <a:rPr lang="en-US" altLang="zh-CN" sz="1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RA </a:t>
            </a:r>
            <a:r>
              <a:rPr lang="en-US" altLang="zh-CN" sz="14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rpoB</a:t>
            </a:r>
            <a:r>
              <a:rPr lang="zh-CN" altLang="en-US" sz="1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自发突变株突变类型</a:t>
            </a:r>
            <a:r>
              <a:rPr lang="zh-CN" altLang="en-US" sz="11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1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11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种）</a:t>
            </a:r>
            <a:endParaRPr lang="zh-CN" altLang="en-US" sz="1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a:extLst>
              <a:ext uri="{FF2B5EF4-FFF2-40B4-BE49-F238E27FC236}">
                <a16:creationId xmlns:a16="http://schemas.microsoft.com/office/drawing/2014/main" id="{9055EA90-4A35-7B88-2F78-D54E4BE1D48B}"/>
              </a:ext>
            </a:extLst>
          </p:cNvPr>
          <p:cNvSpPr txBox="1"/>
          <p:nvPr/>
        </p:nvSpPr>
        <p:spPr>
          <a:xfrm>
            <a:off x="128815" y="6508677"/>
            <a:ext cx="6164942" cy="338554"/>
          </a:xfrm>
          <a:prstGeom prst="rect">
            <a:avLst/>
          </a:prstGeom>
          <a:noFill/>
        </p:spPr>
        <p:txBody>
          <a:bodyPr wrap="square">
            <a:spAutoFit/>
          </a:bodyPr>
          <a:lstStyle/>
          <a:p>
            <a:r>
              <a:rPr lang="en-US" altLang="zh-CN" sz="1600" dirty="0">
                <a:effectLst/>
                <a:latin typeface="Times New Roman" panose="02020603050405020304" pitchFamily="18" charset="0"/>
                <a:ea typeface="宋体" panose="02010600030101010101" pitchFamily="2" charset="-122"/>
              </a:rPr>
              <a:t>[60]</a:t>
            </a:r>
            <a:r>
              <a:rPr lang="en-US" altLang="zh-CN" sz="1600" dirty="0" err="1">
                <a:effectLst/>
                <a:latin typeface="Times New Roman" panose="02020603050405020304" pitchFamily="18" charset="0"/>
                <a:ea typeface="宋体" panose="02010600030101010101" pitchFamily="2" charset="-122"/>
              </a:rPr>
              <a:t>Jiakai</a:t>
            </a:r>
            <a:r>
              <a:rPr lang="en-US" altLang="zh-CN" sz="1600" dirty="0">
                <a:effectLst/>
                <a:latin typeface="Times New Roman" panose="02020603050405020304" pitchFamily="18" charset="0"/>
                <a:ea typeface="宋体" panose="02010600030101010101" pitchFamily="2" charset="-122"/>
              </a:rPr>
              <a:t> Sun…</a:t>
            </a:r>
            <a:r>
              <a:rPr lang="en-US" altLang="zh-CN" sz="1600" dirty="0" err="1">
                <a:effectLst/>
                <a:latin typeface="Times New Roman" panose="02020603050405020304" pitchFamily="18" charset="0"/>
                <a:ea typeface="宋体" panose="02010600030101010101" pitchFamily="2" charset="-122"/>
              </a:rPr>
              <a:t>Anchun</a:t>
            </a:r>
            <a:r>
              <a:rPr lang="en-US" altLang="zh-CN" sz="1600" dirty="0">
                <a:effectLst/>
                <a:latin typeface="Times New Roman" panose="02020603050405020304" pitchFamily="18" charset="0"/>
                <a:ea typeface="宋体" panose="02010600030101010101" pitchFamily="2" charset="-122"/>
              </a:rPr>
              <a:t> Cheng*. BMC Microbiology, </a:t>
            </a:r>
            <a:r>
              <a:rPr lang="en-US" altLang="zh-CN" sz="1600" dirty="0">
                <a:solidFill>
                  <a:srgbClr val="C00000"/>
                </a:solidFill>
                <a:effectLst/>
                <a:latin typeface="Times New Roman" panose="02020603050405020304" pitchFamily="18" charset="0"/>
                <a:ea typeface="宋体" panose="02010600030101010101" pitchFamily="2" charset="-122"/>
              </a:rPr>
              <a:t>2019</a:t>
            </a:r>
            <a:r>
              <a:rPr lang="en-US" altLang="zh-CN" sz="1600" dirty="0">
                <a:effectLst/>
                <a:latin typeface="Times New Roman" panose="02020603050405020304" pitchFamily="18" charset="0"/>
                <a:ea typeface="宋体" panose="02010600030101010101" pitchFamily="2" charset="-122"/>
              </a:rPr>
              <a:t>, 19(1): 107</a:t>
            </a:r>
            <a:endParaRPr lang="zh-CN" altLang="en-US" sz="1600" dirty="0"/>
          </a:p>
        </p:txBody>
      </p:sp>
    </p:spTree>
    <p:extLst>
      <p:ext uri="{BB962C8B-B14F-4D97-AF65-F5344CB8AC3E}">
        <p14:creationId xmlns:p14="http://schemas.microsoft.com/office/powerpoint/2010/main" val="28775799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76441880-72F7-4C57-8ADC-DBA8A3211893}"/>
              </a:ext>
            </a:extLst>
          </p:cNvPr>
          <p:cNvSpPr txBox="1"/>
          <p:nvPr/>
        </p:nvSpPr>
        <p:spPr>
          <a:xfrm>
            <a:off x="2053868" y="2044005"/>
            <a:ext cx="7399783" cy="1384995"/>
          </a:xfrm>
          <a:prstGeom prst="rect">
            <a:avLst/>
          </a:prstGeom>
          <a:noFill/>
        </p:spPr>
        <p:txBody>
          <a:bodyPr wrap="non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第四部分：</a:t>
            </a: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a:r>
              <a:rPr lang="zh-CN" altLang="en-US" sz="2800" b="1" dirty="0">
                <a:solidFill>
                  <a:srgbClr val="C00000"/>
                </a:solidFill>
                <a:latin typeface="微软雅黑" panose="020B0503020204020204" pitchFamily="34" charset="-122"/>
                <a:ea typeface="微软雅黑" panose="020B0503020204020204" pitchFamily="34" charset="-122"/>
              </a:rPr>
              <a:t>       鸭疫里墨氏菌新耐药基因的发现流行病学</a:t>
            </a:r>
          </a:p>
        </p:txBody>
      </p:sp>
      <p:pic>
        <p:nvPicPr>
          <p:cNvPr id="2" name="图片 1">
            <a:extLst>
              <a:ext uri="{FF2B5EF4-FFF2-40B4-BE49-F238E27FC236}">
                <a16:creationId xmlns:a16="http://schemas.microsoft.com/office/drawing/2014/main" id="{5183C470-6C2A-8482-4E3B-813FA37D7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 name="灯片编号占位符 2">
            <a:extLst>
              <a:ext uri="{FF2B5EF4-FFF2-40B4-BE49-F238E27FC236}">
                <a16:creationId xmlns:a16="http://schemas.microsoft.com/office/drawing/2014/main" id="{51B3C25A-1AF9-16C1-9D97-8395AF642C45}"/>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44</a:t>
            </a:fld>
            <a:endParaRPr lang="zh-CN" altLang="en-US" sz="2400" dirty="0">
              <a:solidFill>
                <a:srgbClr val="FF0000"/>
              </a:solidFill>
            </a:endParaRPr>
          </a:p>
        </p:txBody>
      </p:sp>
    </p:spTree>
    <p:extLst>
      <p:ext uri="{BB962C8B-B14F-4D97-AF65-F5344CB8AC3E}">
        <p14:creationId xmlns:p14="http://schemas.microsoft.com/office/powerpoint/2010/main" val="6480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78242" y="2440100"/>
            <a:ext cx="9835515" cy="523220"/>
          </a:xfrm>
          <a:prstGeom prst="rect">
            <a:avLst/>
          </a:prstGeom>
        </p:spPr>
        <p:txBody>
          <a:bodyPr wrap="square">
            <a:spAutoFit/>
          </a:bodyPr>
          <a:lstStyle/>
          <a:p>
            <a:pPr algn="ctr">
              <a:defRPr/>
            </a:pPr>
            <a:r>
              <a:rPr lang="en-US" altLang="zh-CN" sz="2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2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pic>
        <p:nvPicPr>
          <p:cNvPr id="5" name="图片 4">
            <a:extLst>
              <a:ext uri="{FF2B5EF4-FFF2-40B4-BE49-F238E27FC236}">
                <a16:creationId xmlns:a16="http://schemas.microsoft.com/office/drawing/2014/main" id="{022E3BB4-E7B8-8BDB-225C-89648E64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3">
            <a:extLst>
              <a:ext uri="{FF2B5EF4-FFF2-40B4-BE49-F238E27FC236}">
                <a16:creationId xmlns:a16="http://schemas.microsoft.com/office/drawing/2014/main" id="{FEEC9C8A-D4E0-06FF-4D72-E2E649A74EE0}"/>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45</a:t>
            </a:fld>
            <a:endParaRPr lang="zh-CN" altLang="en-US" sz="2400">
              <a:solidFill>
                <a:srgbClr val="C00000"/>
              </a:solidFill>
            </a:endParaRPr>
          </a:p>
        </p:txBody>
      </p:sp>
      <p:sp>
        <p:nvSpPr>
          <p:cNvPr id="6" name="文本框 5">
            <a:extLst>
              <a:ext uri="{FF2B5EF4-FFF2-40B4-BE49-F238E27FC236}">
                <a16:creationId xmlns:a16="http://schemas.microsoft.com/office/drawing/2014/main" id="{31F52E54-9506-93E0-0B14-FF8FB45FAF0B}"/>
              </a:ext>
            </a:extLst>
          </p:cNvPr>
          <p:cNvSpPr txBox="1"/>
          <p:nvPr/>
        </p:nvSpPr>
        <p:spPr>
          <a:xfrm>
            <a:off x="2267296" y="3522810"/>
            <a:ext cx="7042958" cy="523220"/>
          </a:xfrm>
          <a:prstGeom prst="rect">
            <a:avLst/>
          </a:prstGeom>
          <a:noFill/>
        </p:spPr>
        <p:txBody>
          <a:bodyPr wrap="square">
            <a:spAutoFit/>
          </a:bodyPr>
          <a:lstStyle/>
          <a:p>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b="1" dirty="0">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2800" b="1" dirty="0">
                <a:latin typeface="微软雅黑" panose="020B0503020204020204" pitchFamily="34" charset="-122"/>
                <a:ea typeface="微软雅黑" panose="020B0503020204020204" pitchFamily="34" charset="-122"/>
                <a:cs typeface="Times New Roman" panose="02020603050405020304" pitchFamily="18" charset="0"/>
              </a:rPr>
              <a:t>类</a:t>
            </a:r>
            <a:r>
              <a:rPr lang="zh-CN" altLang="en-US" sz="28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2800" b="1" i="1" dirty="0">
                <a:latin typeface="微软雅黑" panose="020B0503020204020204" pitchFamily="34" charset="-122"/>
                <a:ea typeface="微软雅黑" panose="020B0503020204020204" pitchFamily="34" charset="-122"/>
                <a:cs typeface="Times New Roman" panose="02020603050405020304" pitchFamily="18" charset="0"/>
              </a:rPr>
              <a:t>bla-1 </a:t>
            </a:r>
            <a:r>
              <a:rPr lang="zh-CN" altLang="en-US" sz="28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2800" b="1" i="1" dirty="0">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2800" b="1" baseline="-25000" dirty="0">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本框 1"/>
          <p:cNvSpPr txBox="1">
            <a:spLocks noChangeArrowheads="1"/>
          </p:cNvSpPr>
          <p:nvPr/>
        </p:nvSpPr>
        <p:spPr bwMode="auto">
          <a:xfrm>
            <a:off x="842780" y="1127475"/>
            <a:ext cx="10081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a:defRPr/>
            </a:pP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鸭疫里墨氏菌</a:t>
            </a:r>
            <a:r>
              <a:rPr lang="en-US" altLang="zh-CN" b="1" kern="100" dirty="0">
                <a:solidFill>
                  <a:srgbClr val="C00000"/>
                </a:solidFill>
                <a:effectLst/>
                <a:latin typeface="微软雅黑" panose="020B0503020204020204" pitchFamily="34" charset="-122"/>
                <a:ea typeface="微软雅黑" panose="020B0503020204020204" pitchFamily="34" charset="-122"/>
              </a:rPr>
              <a:t>RA-CH-2</a:t>
            </a:r>
            <a:r>
              <a:rPr lang="zh-CN" altLang="en-US" b="1" kern="100" dirty="0">
                <a:solidFill>
                  <a:srgbClr val="C00000"/>
                </a:solidFill>
                <a:effectLst/>
                <a:latin typeface="微软雅黑" panose="020B0503020204020204" pitchFamily="34" charset="-122"/>
                <a:ea typeface="微软雅黑" panose="020B0503020204020204" pitchFamily="34" charset="-122"/>
              </a:rPr>
              <a:t>株和</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RCAD0122</a:t>
            </a:r>
            <a:r>
              <a:rPr lang="zh-CN" altLang="en-US" b="1" kern="100" dirty="0">
                <a:solidFill>
                  <a:srgbClr val="C00000"/>
                </a:solidFill>
                <a:latin typeface="微软雅黑" panose="020B0503020204020204" pitchFamily="34" charset="-122"/>
                <a:ea typeface="微软雅黑" panose="020B0503020204020204" pitchFamily="34" charset="-122"/>
              </a:rPr>
              <a:t>株</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类耐</a:t>
            </a:r>
            <a:r>
              <a:rPr lang="el-GR"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zh-CN" altLang="en-US"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新</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 </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6" name="直接连接符 5"/>
          <p:cNvCxnSpPr>
            <a:cxnSpLocks/>
          </p:cNvCxnSpPr>
          <p:nvPr/>
        </p:nvCxnSpPr>
        <p:spPr>
          <a:xfrm>
            <a:off x="1007534" y="1660493"/>
            <a:ext cx="9987751"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7828" name="组合 1"/>
          <p:cNvGrpSpPr/>
          <p:nvPr/>
        </p:nvGrpSpPr>
        <p:grpSpPr bwMode="auto">
          <a:xfrm>
            <a:off x="2734494" y="1891896"/>
            <a:ext cx="6591475" cy="3327399"/>
            <a:chOff x="1009837" y="2244833"/>
            <a:chExt cx="5613324" cy="5446711"/>
          </a:xfrm>
        </p:grpSpPr>
        <p:grpSp>
          <p:nvGrpSpPr>
            <p:cNvPr id="77833" name="组合 13"/>
            <p:cNvGrpSpPr/>
            <p:nvPr/>
          </p:nvGrpSpPr>
          <p:grpSpPr bwMode="auto">
            <a:xfrm>
              <a:off x="1240196" y="2244833"/>
              <a:ext cx="5382965" cy="5446711"/>
              <a:chOff x="1241872" y="2245663"/>
              <a:chExt cx="5382538" cy="5445223"/>
            </a:xfrm>
          </p:grpSpPr>
          <p:pic>
            <p:nvPicPr>
              <p:cNvPr id="77838" name="图片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315" y="2245663"/>
                <a:ext cx="3708095" cy="54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864545" y="2962524"/>
                <a:ext cx="828583" cy="2888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cxnSp>
            <p:nvCxnSpPr>
              <p:cNvPr id="13" name="直接连接符 12"/>
              <p:cNvCxnSpPr/>
              <p:nvPr/>
            </p:nvCxnSpPr>
            <p:spPr>
              <a:xfrm>
                <a:off x="2252084" y="3093662"/>
                <a:ext cx="5761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7841" name="文本框 11"/>
              <p:cNvSpPr txBox="1">
                <a:spLocks noChangeArrowheads="1"/>
              </p:cNvSpPr>
              <p:nvPr/>
            </p:nvSpPr>
            <p:spPr bwMode="auto">
              <a:xfrm>
                <a:off x="1241872" y="2659516"/>
                <a:ext cx="1010212" cy="40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buFont typeface="Arial" panose="020B0604020202020204" pitchFamily="34" charset="0"/>
                  <a:buNone/>
                </a:pPr>
                <a:r>
                  <a:rPr lang="en-US" altLang="zh-CN" sz="2000" b="1" i="1" dirty="0">
                    <a:solidFill>
                      <a:srgbClr val="FF33CC"/>
                    </a:solidFill>
                    <a:latin typeface="Times New Roman" panose="02020603050405020304" pitchFamily="18" charset="0"/>
                    <a:cs typeface="Times New Roman" panose="02020603050405020304" pitchFamily="18" charset="0"/>
                  </a:rPr>
                  <a:t>bla-1</a:t>
                </a:r>
                <a:r>
                  <a:rPr lang="en-US" altLang="zh-CN" sz="2000" b="1" dirty="0">
                    <a:solidFill>
                      <a:srgbClr val="FF33CC"/>
                    </a:solidFill>
                    <a:latin typeface="Times New Roman" panose="02020603050405020304" pitchFamily="18" charset="0"/>
                    <a:cs typeface="Times New Roman" panose="02020603050405020304" pitchFamily="18" charset="0"/>
                  </a:rPr>
                  <a:t>, A</a:t>
                </a:r>
                <a:r>
                  <a:rPr lang="zh-CN" altLang="en-US" sz="2000" b="1" dirty="0">
                    <a:solidFill>
                      <a:srgbClr val="FF33CC"/>
                    </a:solidFill>
                    <a:latin typeface="Times New Roman" panose="02020603050405020304" pitchFamily="18" charset="0"/>
                    <a:cs typeface="Times New Roman" panose="02020603050405020304" pitchFamily="18" charset="0"/>
                  </a:rPr>
                  <a:t>类</a:t>
                </a:r>
                <a:r>
                  <a:rPr lang="en-US" altLang="zh-CN" sz="2000" b="1" dirty="0">
                    <a:solidFill>
                      <a:srgbClr val="FF33CC"/>
                    </a:solidFill>
                    <a:latin typeface="Times New Roman" panose="02020603050405020304" pitchFamily="18" charset="0"/>
                    <a:cs typeface="Times New Roman" panose="02020603050405020304" pitchFamily="18" charset="0"/>
                  </a:rPr>
                  <a:t> </a:t>
                </a:r>
                <a:endParaRPr lang="zh-CN" altLang="en-US" sz="2000" b="1" dirty="0">
                  <a:solidFill>
                    <a:srgbClr val="FF33CC"/>
                  </a:solidFill>
                  <a:latin typeface="Times New Roman" panose="02020603050405020304" pitchFamily="18" charset="0"/>
                  <a:cs typeface="Times New Roman" panose="02020603050405020304" pitchFamily="18" charset="0"/>
                </a:endParaRPr>
              </a:p>
            </p:txBody>
          </p:sp>
        </p:grpSp>
        <p:sp>
          <p:nvSpPr>
            <p:cNvPr id="14" name="矩形 13"/>
            <p:cNvSpPr/>
            <p:nvPr/>
          </p:nvSpPr>
          <p:spPr bwMode="auto">
            <a:xfrm>
              <a:off x="2914772" y="3703218"/>
              <a:ext cx="828648" cy="2889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cxnSp>
          <p:nvCxnSpPr>
            <p:cNvPr id="15" name="直接连接符 14"/>
            <p:cNvCxnSpPr/>
            <p:nvPr/>
          </p:nvCxnSpPr>
          <p:spPr bwMode="auto">
            <a:xfrm>
              <a:off x="2286752" y="3847680"/>
              <a:ext cx="576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7832" name="文本框 11"/>
            <p:cNvSpPr txBox="1">
              <a:spLocks noChangeArrowheads="1"/>
            </p:cNvSpPr>
            <p:nvPr/>
          </p:nvSpPr>
          <p:spPr bwMode="auto">
            <a:xfrm>
              <a:off x="1009837" y="3447570"/>
              <a:ext cx="1501259" cy="65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buFont typeface="Arial" panose="020B0604020202020204" pitchFamily="34" charset="0"/>
                <a:buNone/>
              </a:pPr>
              <a:r>
                <a:rPr lang="en-US" altLang="zh-CN" sz="2000" b="1" i="1" dirty="0">
                  <a:solidFill>
                    <a:srgbClr val="C00000"/>
                  </a:solidFill>
                  <a:latin typeface="Times New Roman" panose="02020603050405020304" pitchFamily="18" charset="0"/>
                  <a:cs typeface="Times New Roman" panose="02020603050405020304" pitchFamily="18" charset="0"/>
                </a:rPr>
                <a:t>bla</a:t>
              </a:r>
              <a:r>
                <a:rPr lang="en-US" altLang="zh-CN" sz="2000" b="1" baseline="-25000" dirty="0">
                  <a:solidFill>
                    <a:srgbClr val="C00000"/>
                  </a:solidFill>
                  <a:latin typeface="Times New Roman" panose="02020603050405020304" pitchFamily="18" charset="0"/>
                  <a:cs typeface="Times New Roman" panose="02020603050405020304" pitchFamily="18" charset="0"/>
                </a:rPr>
                <a:t>RAA-1</a:t>
              </a:r>
              <a:r>
                <a:rPr lang="en-US" altLang="zh-CN" sz="2000" b="1" dirty="0">
                  <a:solidFill>
                    <a:srgbClr val="C00000"/>
                  </a:solidFill>
                  <a:latin typeface="Times New Roman" panose="02020603050405020304" pitchFamily="18" charset="0"/>
                  <a:cs typeface="Times New Roman" panose="02020603050405020304" pitchFamily="18" charset="0"/>
                </a:rPr>
                <a:t>, A</a:t>
              </a:r>
              <a:r>
                <a:rPr lang="zh-CN" altLang="en-US" sz="2000" b="1" dirty="0">
                  <a:solidFill>
                    <a:srgbClr val="C00000"/>
                  </a:solidFill>
                  <a:latin typeface="Times New Roman" panose="02020603050405020304" pitchFamily="18" charset="0"/>
                  <a:cs typeface="Times New Roman" panose="02020603050405020304" pitchFamily="18" charset="0"/>
                </a:rPr>
                <a:t>类</a:t>
              </a:r>
              <a:r>
                <a:rPr lang="en-US" altLang="zh-CN" sz="2000" b="1" dirty="0">
                  <a:solidFill>
                    <a:srgbClr val="C00000"/>
                  </a:solidFill>
                  <a:latin typeface="Times New Roman" panose="02020603050405020304" pitchFamily="18" charset="0"/>
                  <a:cs typeface="Times New Roman" panose="02020603050405020304" pitchFamily="18" charset="0"/>
                </a:rPr>
                <a:t> </a:t>
              </a:r>
              <a:endParaRPr lang="zh-CN" altLang="en-US" sz="2000" b="1" dirty="0">
                <a:solidFill>
                  <a:srgbClr val="C00000"/>
                </a:solidFill>
                <a:latin typeface="Times New Roman" panose="02020603050405020304" pitchFamily="18" charset="0"/>
                <a:cs typeface="Times New Roman" panose="02020603050405020304" pitchFamily="18" charset="0"/>
              </a:endParaRPr>
            </a:p>
          </p:txBody>
        </p:sp>
      </p:grpSp>
      <p:sp>
        <p:nvSpPr>
          <p:cNvPr id="2" name="灯片编号占位符 1"/>
          <p:cNvSpPr>
            <a:spLocks noGrp="1"/>
          </p:cNvSpPr>
          <p:nvPr>
            <p:ph type="sldNum" sz="quarter" idx="12"/>
          </p:nvPr>
        </p:nvSpPr>
        <p:spPr>
          <a:xfrm>
            <a:off x="9415316" y="6507241"/>
            <a:ext cx="2743200" cy="365125"/>
          </a:xfrm>
        </p:spPr>
        <p:txBody>
          <a:bodyPr/>
          <a:lstStyle/>
          <a:p>
            <a:fld id="{4EF9EDCC-6796-41D4-8762-5DE66AB96056}" type="slidenum">
              <a:rPr lang="zh-CN" altLang="en-US" sz="1800" smtClean="0">
                <a:solidFill>
                  <a:srgbClr val="C00000"/>
                </a:solidFill>
              </a:rPr>
              <a:t>46</a:t>
            </a:fld>
            <a:endParaRPr lang="zh-CN" altLang="en-US" sz="1800" dirty="0">
              <a:solidFill>
                <a:srgbClr val="C00000"/>
              </a:solidFill>
            </a:endParaRPr>
          </a:p>
        </p:txBody>
      </p:sp>
      <p:pic>
        <p:nvPicPr>
          <p:cNvPr id="4" name="图片 3">
            <a:extLst>
              <a:ext uri="{FF2B5EF4-FFF2-40B4-BE49-F238E27FC236}">
                <a16:creationId xmlns:a16="http://schemas.microsoft.com/office/drawing/2014/main" id="{D833A02C-39F9-2262-089C-92E629590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9" name="文本框 18">
            <a:extLst>
              <a:ext uri="{FF2B5EF4-FFF2-40B4-BE49-F238E27FC236}">
                <a16:creationId xmlns:a16="http://schemas.microsoft.com/office/drawing/2014/main" id="{B52134CD-DD98-39C8-A107-0040A7787A79}"/>
              </a:ext>
            </a:extLst>
          </p:cNvPr>
          <p:cNvSpPr txBox="1"/>
          <p:nvPr/>
        </p:nvSpPr>
        <p:spPr>
          <a:xfrm>
            <a:off x="1313897" y="2138600"/>
            <a:ext cx="1452551" cy="369332"/>
          </a:xfrm>
          <a:prstGeom prst="rect">
            <a:avLst/>
          </a:prstGeom>
          <a:noFill/>
        </p:spPr>
        <p:txBody>
          <a:bodyPr wrap="square">
            <a:spAutoFit/>
          </a:bodyPr>
          <a:lstStyle/>
          <a:p>
            <a:pPr algn="ctr">
              <a:spcAft>
                <a:spcPts val="0"/>
              </a:spcAft>
            </a:pPr>
            <a:r>
              <a:rPr lang="en-US" altLang="zh-CN" sz="1800" b="1" kern="100" dirty="0">
                <a:effectLst/>
                <a:latin typeface="Times New Roman" panose="02020603050405020304" pitchFamily="18" charset="0"/>
                <a:ea typeface="宋体" panose="02010600030101010101" pitchFamily="2" charset="-122"/>
              </a:rPr>
              <a:t>RA-CH-2</a:t>
            </a:r>
            <a:endParaRPr lang="zh-CN" altLang="zh-CN" sz="1800" b="1" kern="100" dirty="0">
              <a:effectLst/>
              <a:latin typeface="Times New Roman" panose="02020603050405020304" pitchFamily="18" charset="0"/>
              <a:ea typeface="宋体" panose="02010600030101010101" pitchFamily="2" charset="-122"/>
            </a:endParaRPr>
          </a:p>
        </p:txBody>
      </p:sp>
      <p:sp>
        <p:nvSpPr>
          <p:cNvPr id="21" name="文本框 20">
            <a:extLst>
              <a:ext uri="{FF2B5EF4-FFF2-40B4-BE49-F238E27FC236}">
                <a16:creationId xmlns:a16="http://schemas.microsoft.com/office/drawing/2014/main" id="{2D7DD251-EFEE-C120-5B64-A38C991FAB84}"/>
              </a:ext>
            </a:extLst>
          </p:cNvPr>
          <p:cNvSpPr txBox="1"/>
          <p:nvPr/>
        </p:nvSpPr>
        <p:spPr>
          <a:xfrm>
            <a:off x="1376249" y="2686410"/>
            <a:ext cx="1327848" cy="369332"/>
          </a:xfrm>
          <a:prstGeom prst="rect">
            <a:avLst/>
          </a:prstGeom>
          <a:noFill/>
        </p:spPr>
        <p:txBody>
          <a:bodyPr wrap="square">
            <a:spAutoFit/>
          </a:bodyPr>
          <a:lstStyle/>
          <a:p>
            <a:r>
              <a:rPr lang="en-US" altLang="zh-CN" sz="1800" b="1" dirty="0">
                <a:latin typeface="Times New Roman" panose="02020603050405020304" pitchFamily="18" charset="0"/>
                <a:ea typeface="+mj-ea"/>
                <a:cs typeface="Times New Roman" panose="02020603050405020304" pitchFamily="18" charset="0"/>
              </a:rPr>
              <a:t>RCAD0122</a:t>
            </a:r>
            <a:endParaRPr lang="zh-CN" altLang="en-US" dirty="0"/>
          </a:p>
        </p:txBody>
      </p:sp>
      <p:sp>
        <p:nvSpPr>
          <p:cNvPr id="3" name="文本框 2">
            <a:extLst>
              <a:ext uri="{FF2B5EF4-FFF2-40B4-BE49-F238E27FC236}">
                <a16:creationId xmlns:a16="http://schemas.microsoft.com/office/drawing/2014/main" id="{257F35C0-F890-F702-FE78-75DEF78CB7CC}"/>
              </a:ext>
            </a:extLst>
          </p:cNvPr>
          <p:cNvSpPr txBox="1"/>
          <p:nvPr/>
        </p:nvSpPr>
        <p:spPr>
          <a:xfrm>
            <a:off x="33484" y="6231951"/>
            <a:ext cx="4640223" cy="261610"/>
          </a:xfrm>
          <a:prstGeom prst="rect">
            <a:avLst/>
          </a:prstGeom>
          <a:noFill/>
        </p:spPr>
        <p:txBody>
          <a:bodyPr wrap="square">
            <a:spAutoFit/>
          </a:bodyPr>
          <a:lstStyle/>
          <a:p>
            <a:r>
              <a:rPr lang="zh-CN" altLang="en-US" sz="1100" dirty="0">
                <a:solidFill>
                  <a:srgbClr val="002060"/>
                </a:solidFill>
                <a:latin typeface="+mn-ea"/>
              </a:rPr>
              <a:t>罗洪艳</a:t>
            </a:r>
            <a:r>
              <a:rPr lang="en-US" altLang="zh-CN" sz="1100" dirty="0">
                <a:solidFill>
                  <a:srgbClr val="002060"/>
                </a:solidFill>
                <a:latin typeface="+mn-ea"/>
              </a:rPr>
              <a:t>.</a:t>
            </a:r>
            <a:r>
              <a:rPr lang="zh-CN" altLang="en-US" sz="1100" dirty="0">
                <a:solidFill>
                  <a:srgbClr val="002060"/>
                </a:solidFill>
                <a:latin typeface="+mn-ea"/>
              </a:rPr>
              <a:t>鸭疫里默氏菌多耐药基因簇的功能鉴定</a:t>
            </a:r>
            <a:r>
              <a:rPr lang="en-US" altLang="zh-CN" sz="1100" dirty="0">
                <a:solidFill>
                  <a:srgbClr val="002060"/>
                </a:solidFill>
                <a:latin typeface="+mn-ea"/>
              </a:rPr>
              <a:t>[D].</a:t>
            </a:r>
            <a:r>
              <a:rPr lang="zh-CN" altLang="en-US" sz="1100" dirty="0">
                <a:solidFill>
                  <a:srgbClr val="002060"/>
                </a:solidFill>
                <a:latin typeface="+mn-ea"/>
              </a:rPr>
              <a:t>四川农业大学</a:t>
            </a:r>
            <a:r>
              <a:rPr lang="en-US" altLang="zh-CN" sz="1100" dirty="0">
                <a:solidFill>
                  <a:srgbClr val="002060"/>
                </a:solidFill>
                <a:latin typeface="+mn-ea"/>
              </a:rPr>
              <a:t>,</a:t>
            </a:r>
            <a:r>
              <a:rPr lang="en-US" altLang="zh-CN" sz="1100" dirty="0">
                <a:solidFill>
                  <a:srgbClr val="C00000"/>
                </a:solidFill>
                <a:latin typeface="+mn-ea"/>
              </a:rPr>
              <a:t>2018</a:t>
            </a:r>
            <a:endParaRPr lang="zh-CN" altLang="en-US" sz="1100" dirty="0">
              <a:solidFill>
                <a:srgbClr val="C00000"/>
              </a:solidFill>
              <a:latin typeface="+mn-ea"/>
            </a:endParaRPr>
          </a:p>
        </p:txBody>
      </p:sp>
      <p:sp>
        <p:nvSpPr>
          <p:cNvPr id="7" name="文本框 6">
            <a:extLst>
              <a:ext uri="{FF2B5EF4-FFF2-40B4-BE49-F238E27FC236}">
                <a16:creationId xmlns:a16="http://schemas.microsoft.com/office/drawing/2014/main" id="{D4BAD66C-1407-BDCE-7A86-D8CF9C2E181F}"/>
              </a:ext>
            </a:extLst>
          </p:cNvPr>
          <p:cNvSpPr txBox="1"/>
          <p:nvPr/>
        </p:nvSpPr>
        <p:spPr>
          <a:xfrm>
            <a:off x="33484" y="6493561"/>
            <a:ext cx="11531600" cy="307777"/>
          </a:xfrm>
          <a:prstGeom prst="rect">
            <a:avLst/>
          </a:prstGeom>
          <a:noFill/>
        </p:spPr>
        <p:txBody>
          <a:bodyPr wrap="square">
            <a:spAutoFit/>
          </a:bodyPr>
          <a:lstStyle/>
          <a:p>
            <a:r>
              <a:rPr lang="en-US" altLang="zh-CN" sz="1400" i="1" dirty="0">
                <a:solidFill>
                  <a:srgbClr val="002060"/>
                </a:solidFill>
                <a:latin typeface="Times New Roman" panose="02020603050405020304" pitchFamily="18" charset="0"/>
                <a:cs typeface="Times New Roman" panose="02020603050405020304" pitchFamily="18" charset="0"/>
              </a:rPr>
              <a:t>Luo H…Li Pei.</a:t>
            </a:r>
            <a:r>
              <a:rPr lang="en-US" altLang="zh-CN" sz="1400" dirty="0">
                <a:solidFill>
                  <a:srgbClr val="002060"/>
                </a:solidFill>
                <a:effectLst/>
                <a:latin typeface="Times New Roman" panose="02020603050405020304" pitchFamily="18" charset="0"/>
                <a:ea typeface="宋体" panose="02010600030101010101" pitchFamily="2" charset="-122"/>
              </a:rPr>
              <a:t> *</a:t>
            </a:r>
            <a:r>
              <a:rPr lang="en-US" altLang="zh-CN" sz="1400" i="1" dirty="0">
                <a:solidFill>
                  <a:srgbClr val="002060"/>
                </a:solidFill>
                <a:latin typeface="Times New Roman" panose="02020603050405020304" pitchFamily="18" charset="0"/>
                <a:cs typeface="Times New Roman" panose="02020603050405020304" pitchFamily="18" charset="0"/>
              </a:rPr>
              <a:t> Antimicrobial Agents and Chemotherapy, </a:t>
            </a:r>
            <a:r>
              <a:rPr lang="en-US" altLang="zh-CN" sz="1400" i="1" dirty="0">
                <a:solidFill>
                  <a:srgbClr val="C00000"/>
                </a:solidFill>
                <a:latin typeface="Times New Roman" panose="02020603050405020304" pitchFamily="18" charset="0"/>
                <a:cs typeface="Times New Roman" panose="02020603050405020304" pitchFamily="18" charset="0"/>
              </a:rPr>
              <a:t>2022</a:t>
            </a:r>
            <a:r>
              <a:rPr lang="en-US" altLang="zh-CN" sz="1400" i="1" dirty="0">
                <a:solidFill>
                  <a:srgbClr val="002060"/>
                </a:solidFill>
                <a:latin typeface="Times New Roman" panose="02020603050405020304" pitchFamily="18" charset="0"/>
                <a:cs typeface="Times New Roman" panose="02020603050405020304" pitchFamily="18" charset="0"/>
              </a:rPr>
              <a:t>, 66(3): e0175721</a:t>
            </a:r>
            <a:r>
              <a:rPr lang="en-US" altLang="zh-CN" sz="1400" i="1" dirty="0">
                <a:solidFill>
                  <a:srgbClr val="FF0000"/>
                </a:solidFill>
                <a:latin typeface="Times New Roman" panose="02020603050405020304" pitchFamily="18" charset="0"/>
                <a:cs typeface="Times New Roman" panose="02020603050405020304" pitchFamily="18" charset="0"/>
              </a:rPr>
              <a:t>. </a:t>
            </a:r>
            <a:endParaRPr lang="zh-CN" altLang="en-US" sz="1400" i="1" dirty="0">
              <a:solidFill>
                <a:srgbClr val="FF0000"/>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79F1DB3-E457-19CA-2429-4B473E07A92F}"/>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11" name="文本框 10">
            <a:extLst>
              <a:ext uri="{FF2B5EF4-FFF2-40B4-BE49-F238E27FC236}">
                <a16:creationId xmlns:a16="http://schemas.microsoft.com/office/drawing/2014/main" id="{61BDC122-0FEF-EF04-2220-4F1707E4C4DF}"/>
              </a:ext>
            </a:extLst>
          </p:cNvPr>
          <p:cNvSpPr txBox="1"/>
          <p:nvPr/>
        </p:nvSpPr>
        <p:spPr>
          <a:xfrm>
            <a:off x="9060873" y="353881"/>
            <a:ext cx="3036916" cy="276998"/>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sz="10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28582F08-6606-BCEC-586C-97792768D767}"/>
              </a:ext>
            </a:extLst>
          </p:cNvPr>
          <p:cNvSpPr txBox="1"/>
          <p:nvPr/>
        </p:nvSpPr>
        <p:spPr>
          <a:xfrm>
            <a:off x="1348989" y="4052043"/>
            <a:ext cx="2710216" cy="338554"/>
          </a:xfrm>
          <a:prstGeom prst="rect">
            <a:avLst/>
          </a:prstGeom>
          <a:noFill/>
        </p:spPr>
        <p:txBody>
          <a:bodyPr wrap="square">
            <a:spAutoFit/>
          </a:bodyPr>
          <a:lstStyle/>
          <a:p>
            <a:pPr algn="ctr"/>
            <a:r>
              <a:rPr lang="zh-CN" altLang="en-US" sz="1600" b="1" dirty="0">
                <a:solidFill>
                  <a:srgbClr val="FFCCFF"/>
                </a:solidFill>
                <a:latin typeface="微软雅黑" panose="020B0503020204020204" pitchFamily="34" charset="-122"/>
                <a:ea typeface="微软雅黑" panose="020B0503020204020204" pitchFamily="34" charset="-122"/>
                <a:cs typeface="Times New Roman" panose="02020603050405020304" pitchFamily="18" charset="0"/>
              </a:rPr>
              <a:t>数据库中无法对比归类</a:t>
            </a:r>
            <a:endParaRPr lang="zh-CN" altLang="en-US" sz="1600" dirty="0">
              <a:solidFill>
                <a:srgbClr val="FFCCFF"/>
              </a:solidFill>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a:off x="1680703" y="953850"/>
            <a:ext cx="9025467"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753419648"/>
              </p:ext>
            </p:extLst>
          </p:nvPr>
        </p:nvGraphicFramePr>
        <p:xfrm>
          <a:off x="1680703" y="977936"/>
          <a:ext cx="9025468" cy="5547360"/>
        </p:xfrm>
        <a:graphic>
          <a:graphicData uri="http://schemas.openxmlformats.org/drawingml/2006/table">
            <a:tbl>
              <a:tblPr firstRow="1" firstCol="1" bandRow="1"/>
              <a:tblGrid>
                <a:gridCol w="2000955">
                  <a:extLst>
                    <a:ext uri="{9D8B030D-6E8A-4147-A177-3AD203B41FA5}">
                      <a16:colId xmlns:a16="http://schemas.microsoft.com/office/drawing/2014/main" val="20000"/>
                    </a:ext>
                  </a:extLst>
                </a:gridCol>
                <a:gridCol w="2704152">
                  <a:extLst>
                    <a:ext uri="{9D8B030D-6E8A-4147-A177-3AD203B41FA5}">
                      <a16:colId xmlns:a16="http://schemas.microsoft.com/office/drawing/2014/main" val="20001"/>
                    </a:ext>
                  </a:extLst>
                </a:gridCol>
                <a:gridCol w="318451">
                  <a:extLst>
                    <a:ext uri="{9D8B030D-6E8A-4147-A177-3AD203B41FA5}">
                      <a16:colId xmlns:a16="http://schemas.microsoft.com/office/drawing/2014/main" val="20002"/>
                    </a:ext>
                  </a:extLst>
                </a:gridCol>
                <a:gridCol w="2934414">
                  <a:extLst>
                    <a:ext uri="{9D8B030D-6E8A-4147-A177-3AD203B41FA5}">
                      <a16:colId xmlns:a16="http://schemas.microsoft.com/office/drawing/2014/main" val="20003"/>
                    </a:ext>
                  </a:extLst>
                </a:gridCol>
                <a:gridCol w="1067496">
                  <a:extLst>
                    <a:ext uri="{9D8B030D-6E8A-4147-A177-3AD203B41FA5}">
                      <a16:colId xmlns:a16="http://schemas.microsoft.com/office/drawing/2014/main" val="20004"/>
                    </a:ext>
                  </a:extLst>
                </a:gridCol>
              </a:tblGrid>
              <a:tr h="197228">
                <a:tc rowSpan="2">
                  <a:txBody>
                    <a:bodyPr/>
                    <a:lstStyle/>
                    <a:p>
                      <a:pPr algn="just">
                        <a:spcAft>
                          <a:spcPts val="0"/>
                        </a:spcAft>
                      </a:pPr>
                      <a:r>
                        <a:rPr lang="zh-CN" sz="1400" b="1" kern="100" dirty="0">
                          <a:effectLst/>
                          <a:latin typeface="Times New Roman" panose="02020603050405020304" pitchFamily="18" charset="0"/>
                          <a:ea typeface="宋体" panose="02010600030101010101" pitchFamily="2" charset="-122"/>
                        </a:rPr>
                        <a:t>抗生素</a:t>
                      </a:r>
                    </a:p>
                  </a:txBody>
                  <a:tcPr marL="91445" marR="9144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just">
                        <a:spcAft>
                          <a:spcPts val="0"/>
                        </a:spcAft>
                        <a:tabLst>
                          <a:tab pos="1724025" algn="l"/>
                        </a:tabLst>
                      </a:pPr>
                      <a:r>
                        <a:rPr lang="en-US" sz="1400" b="1" kern="100" dirty="0">
                          <a:effectLst/>
                          <a:latin typeface="Times New Roman" panose="02020603050405020304" pitchFamily="18" charset="0"/>
                          <a:ea typeface="宋体" panose="02010600030101010101" pitchFamily="2" charset="-122"/>
                        </a:rPr>
                        <a:t>	MIC (</a:t>
                      </a:r>
                      <a:r>
                        <a:rPr lang="en-US" sz="1400" b="1" kern="100" dirty="0" err="1">
                          <a:effectLst/>
                          <a:latin typeface="Times New Roman" panose="02020603050405020304" pitchFamily="18" charset="0"/>
                          <a:ea typeface="宋体" panose="02010600030101010101" pitchFamily="2" charset="-122"/>
                        </a:rPr>
                        <a:t>μg</a:t>
                      </a:r>
                      <a:r>
                        <a:rPr lang="en-US" sz="1400" b="1" kern="100" dirty="0">
                          <a:effectLst/>
                          <a:latin typeface="Times New Roman" panose="02020603050405020304" pitchFamily="18" charset="0"/>
                          <a:ea typeface="宋体" panose="02010600030101010101" pitchFamily="2" charset="-122"/>
                        </a:rPr>
                        <a:t>/mL)</a:t>
                      </a:r>
                      <a:endParaRPr lang="zh-CN" sz="1400" b="1"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197228">
                <a:tc vMerge="1">
                  <a:txBody>
                    <a:bodyPr/>
                    <a:lstStyle/>
                    <a:p>
                      <a:endParaRPr lang="zh-CN"/>
                    </a:p>
                  </a:txBody>
                  <a:tcPr/>
                </a:tc>
                <a:tc>
                  <a:txBody>
                    <a:bodyPr/>
                    <a:lstStyle/>
                    <a:p>
                      <a:pPr algn="ctr">
                        <a:spcAft>
                          <a:spcPts val="0"/>
                        </a:spcAft>
                      </a:pPr>
                      <a:r>
                        <a:rPr lang="en-US" sz="1400" b="1" kern="100" dirty="0">
                          <a:solidFill>
                            <a:srgbClr val="C00000"/>
                          </a:solidFill>
                          <a:effectLst/>
                          <a:latin typeface="Times New Roman" panose="02020603050405020304" pitchFamily="18" charset="0"/>
                          <a:ea typeface="宋体" panose="02010600030101010101" pitchFamily="2" charset="-122"/>
                        </a:rPr>
                        <a:t>RA-CH-2</a:t>
                      </a:r>
                      <a:endParaRPr lang="zh-CN" sz="1400" b="1" kern="100" dirty="0">
                        <a:solidFill>
                          <a:srgbClr val="C00000"/>
                        </a:solidFill>
                        <a:effectLst/>
                        <a:latin typeface="Times New Roman" panose="02020603050405020304" pitchFamily="18" charset="0"/>
                        <a:ea typeface="宋体" panose="02010600030101010101" pitchFamily="2" charset="-122"/>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zh-CN" sz="1400" b="1"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400" b="1" kern="100" dirty="0">
                          <a:effectLst/>
                          <a:latin typeface="Times New Roman" panose="02020603050405020304" pitchFamily="18" charset="0"/>
                          <a:ea typeface="宋体" panose="02010600030101010101" pitchFamily="2" charset="-122"/>
                        </a:rPr>
                        <a:t>                    CH-2Δ17774</a:t>
                      </a:r>
                      <a:endParaRPr lang="zh-CN" sz="1400" b="1"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zh-CN" sz="1400" b="1"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哌拉西林</a:t>
                      </a:r>
                    </a:p>
                  </a:txBody>
                  <a:tcPr marL="91445" marR="91445" marT="0" marB="0">
                    <a:lnL>
                      <a:noFill/>
                    </a:lnL>
                    <a:lnR>
                      <a:noFill/>
                    </a:lnR>
                    <a:lnT w="12700" cap="flat" cmpd="sng" algn="ctr">
                      <a:solidFill>
                        <a:srgbClr val="000000"/>
                      </a:solidFill>
                      <a:prstDash val="solid"/>
                      <a:round/>
                      <a:headEnd type="none" w="med" len="med"/>
                      <a:tailEnd type="none" w="med" len="med"/>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w="12700" cap="flat" cmpd="sng" algn="ctr">
                      <a:solidFill>
                        <a:srgbClr val="000000"/>
                      </a:solidFill>
                      <a:prstDash val="solid"/>
                      <a:round/>
                      <a:headEnd type="none" w="med" len="med"/>
                      <a:tailEnd type="none" w="med" len="med"/>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w="12700" cap="flat" cmpd="sng" algn="ctr">
                      <a:solidFill>
                        <a:srgbClr val="000000"/>
                      </a:solidFill>
                      <a:prstDash val="solid"/>
                      <a:round/>
                      <a:headEnd type="none" w="med" len="med"/>
                      <a:tailEnd type="none" w="med" len="med"/>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w="12700" cap="flat" cmpd="sng" algn="ctr">
                      <a:solidFill>
                        <a:srgbClr val="000000"/>
                      </a:solidFill>
                      <a:prstDash val="solid"/>
                      <a:round/>
                      <a:headEnd type="none" w="med" len="med"/>
                      <a:tailEnd type="none" w="med" len="med"/>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w="12700" cap="flat" cmpd="sng" algn="ctr">
                      <a:solidFill>
                        <a:srgbClr val="000000"/>
                      </a:solidFill>
                      <a:prstDash val="solid"/>
                      <a:round/>
                      <a:headEnd type="none" w="med" len="med"/>
                      <a:tailEnd type="none" w="med" len="med"/>
                    </a:lnT>
                    <a:lnB>
                      <a:noFill/>
                    </a:lnB>
                    <a:solidFill>
                      <a:schemeClr val="accent5">
                        <a:lumMod val="40000"/>
                        <a:lumOff val="60000"/>
                      </a:schemeClr>
                    </a:solidFill>
                  </a:tcPr>
                </a:tc>
                <a:extLst>
                  <a:ext uri="{0D108BD9-81ED-4DB2-BD59-A6C34878D82A}">
                    <a16:rowId xmlns:a16="http://schemas.microsoft.com/office/drawing/2014/main" val="10002"/>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头孢呋辛</a:t>
                      </a:r>
                    </a:p>
                  </a:txBody>
                  <a:tcPr marL="91445" marR="91445" marT="0" marB="0">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2</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indent="266700" algn="just">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003"/>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头孢他啶</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4</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4</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04"/>
                  </a:ext>
                </a:extLst>
              </a:tr>
              <a:tr h="197228">
                <a:tc>
                  <a:txBody>
                    <a:bodyPr/>
                    <a:lstStyle/>
                    <a:p>
                      <a:pPr marL="0" algn="ctr" defTabSz="914400" rtl="0" eaLnBrk="1" latinLnBrk="0" hangingPunct="1">
                        <a:spcAft>
                          <a:spcPts val="0"/>
                        </a:spcAft>
                      </a:pPr>
                      <a:r>
                        <a:rPr lang="zh-CN" altLang="en-US" sz="1400" kern="100" dirty="0">
                          <a:solidFill>
                            <a:srgbClr val="000000"/>
                          </a:solidFill>
                          <a:effectLst/>
                          <a:latin typeface="Times New Roman" panose="02020603050405020304" pitchFamily="18" charset="0"/>
                          <a:ea typeface="宋体" panose="02010600030101010101" pitchFamily="2" charset="-122"/>
                          <a:cs typeface="+mn-cs"/>
                        </a:rPr>
                        <a:t>头孢噻肟</a:t>
                      </a:r>
                    </a:p>
                  </a:txBody>
                  <a:tcPr marL="91445" marR="91445" marT="0" marB="0">
                    <a:lnL>
                      <a:noFill/>
                    </a:lnL>
                    <a:lnR>
                      <a:noFill/>
                    </a:lnR>
                    <a:lnT>
                      <a:noFill/>
                    </a:lnT>
                    <a:lnB>
                      <a:noFill/>
                    </a:lnB>
                  </a:tcPr>
                </a:tc>
                <a:tc>
                  <a:txBody>
                    <a:bodyPr/>
                    <a:lstStyle/>
                    <a:p>
                      <a:pPr marL="0" algn="ctr" defTabSz="914400" rtl="0" eaLnBrk="1" latinLnBrk="0" hangingPunct="1">
                        <a:spcAft>
                          <a:spcPts val="0"/>
                        </a:spcAft>
                      </a:pPr>
                      <a:r>
                        <a:rPr lang="en-US" sz="1400" kern="100" dirty="0">
                          <a:solidFill>
                            <a:srgbClr val="000000"/>
                          </a:solidFill>
                          <a:effectLst/>
                          <a:latin typeface="Times New Roman" panose="02020603050405020304" pitchFamily="18" charset="0"/>
                          <a:ea typeface="宋体" panose="02010600030101010101" pitchFamily="2" charset="-122"/>
                          <a:cs typeface="+mn-cs"/>
                        </a:rPr>
                        <a:t>0.5</a:t>
                      </a:r>
                      <a:endParaRPr lang="zh-CN" altLang="en-US" sz="1400" kern="100" dirty="0">
                        <a:solidFill>
                          <a:srgbClr val="000000"/>
                        </a:solidFill>
                        <a:effectLst/>
                        <a:latin typeface="Times New Roman" panose="02020603050405020304" pitchFamily="18" charset="0"/>
                        <a:ea typeface="宋体" panose="02010600030101010101" pitchFamily="2" charset="-122"/>
                        <a:cs typeface="+mn-cs"/>
                      </a:endParaRPr>
                    </a:p>
                  </a:txBody>
                  <a:tcPr marL="91445" marR="91445" marT="0" marB="0" anchor="b">
                    <a:lnL>
                      <a:noFill/>
                    </a:lnL>
                    <a:lnR>
                      <a:noFill/>
                    </a:lnR>
                    <a:lnT>
                      <a:noFill/>
                    </a:lnT>
                    <a:lnB>
                      <a:noFill/>
                    </a:lnB>
                  </a:tcPr>
                </a:tc>
                <a:tc>
                  <a:txBody>
                    <a:bodyPr/>
                    <a:lstStyle/>
                    <a:p>
                      <a:pPr marL="0" algn="ctr" defTabSz="914400" rtl="0" eaLnBrk="1" latinLnBrk="0" hangingPunct="1">
                        <a:spcAft>
                          <a:spcPts val="0"/>
                        </a:spcAft>
                      </a:pPr>
                      <a:endParaRPr lang="zh-CN" altLang="en-US" sz="1400" kern="100" dirty="0">
                        <a:solidFill>
                          <a:srgbClr val="000000"/>
                        </a:solidFill>
                        <a:effectLst/>
                        <a:latin typeface="Times New Roman" panose="02020603050405020304" pitchFamily="18" charset="0"/>
                        <a:ea typeface="宋体" panose="02010600030101010101" pitchFamily="2" charset="-122"/>
                        <a:cs typeface="+mn-cs"/>
                      </a:endParaRPr>
                    </a:p>
                  </a:txBody>
                  <a:tcPr marL="91445" marR="91445" marT="0" marB="0" anchor="b">
                    <a:lnL>
                      <a:noFill/>
                    </a:lnL>
                    <a:lnR>
                      <a:noFill/>
                    </a:lnR>
                    <a:lnT>
                      <a:noFill/>
                    </a:lnT>
                    <a:lnB>
                      <a:noFill/>
                    </a:lnB>
                  </a:tcPr>
                </a:tc>
                <a:tc>
                  <a:txBody>
                    <a:bodyPr/>
                    <a:lstStyle/>
                    <a:p>
                      <a:pPr marL="0" algn="ctr" defTabSz="914400" rtl="0" eaLnBrk="1" latinLnBrk="0" hangingPunct="1">
                        <a:spcAft>
                          <a:spcPts val="0"/>
                        </a:spcAft>
                      </a:pPr>
                      <a:r>
                        <a:rPr lang="en-US" sz="1400" kern="100" dirty="0">
                          <a:solidFill>
                            <a:srgbClr val="000000"/>
                          </a:solidFill>
                          <a:effectLst/>
                          <a:latin typeface="Times New Roman" panose="02020603050405020304" pitchFamily="18" charset="0"/>
                          <a:ea typeface="宋体" panose="02010600030101010101" pitchFamily="2" charset="-122"/>
                          <a:cs typeface="+mn-cs"/>
                        </a:rPr>
                        <a:t>0.25</a:t>
                      </a:r>
                      <a:endParaRPr lang="zh-CN" altLang="en-US" sz="1400" kern="100" dirty="0">
                        <a:solidFill>
                          <a:srgbClr val="000000"/>
                        </a:solidFill>
                        <a:effectLst/>
                        <a:latin typeface="Times New Roman" panose="02020603050405020304" pitchFamily="18" charset="0"/>
                        <a:ea typeface="宋体" panose="02010600030101010101" pitchFamily="2" charset="-122"/>
                        <a:cs typeface="+mn-cs"/>
                      </a:endParaRPr>
                    </a:p>
                  </a:txBody>
                  <a:tcPr marL="91445" marR="91445" marT="0" marB="0" anchor="b">
                    <a:lnL>
                      <a:noFill/>
                    </a:lnL>
                    <a:lnR>
                      <a:noFill/>
                    </a:lnR>
                    <a:lnT>
                      <a:noFill/>
                    </a:lnT>
                    <a:lnB>
                      <a:noFill/>
                    </a:lnB>
                  </a:tcPr>
                </a:tc>
                <a:tc>
                  <a:txBody>
                    <a:bodyPr/>
                    <a:lstStyle/>
                    <a:p>
                      <a:pPr marL="0" indent="266700" algn="ctr" defTabSz="914400" rtl="0" eaLnBrk="1" latinLnBrk="0" hangingPunct="1">
                        <a:spcAft>
                          <a:spcPts val="0"/>
                        </a:spcAft>
                      </a:pPr>
                      <a:endParaRPr lang="zh-CN" altLang="en-US" sz="1400" kern="100" dirty="0">
                        <a:solidFill>
                          <a:srgbClr val="000000"/>
                        </a:solidFill>
                        <a:effectLst/>
                        <a:latin typeface="Times New Roman" panose="02020603050405020304" pitchFamily="18" charset="0"/>
                        <a:ea typeface="宋体" panose="02010600030101010101" pitchFamily="2" charset="-122"/>
                        <a:cs typeface="+mn-cs"/>
                      </a:endParaRPr>
                    </a:p>
                  </a:txBody>
                  <a:tcPr marL="91445" marR="91445" marT="0" marB="0" anchor="b">
                    <a:lnL>
                      <a:noFill/>
                    </a:lnL>
                    <a:lnR>
                      <a:noFill/>
                    </a:lnR>
                    <a:lnT>
                      <a:noFill/>
                    </a:lnT>
                    <a:lnB>
                      <a:noFill/>
                    </a:lnB>
                  </a:tcPr>
                </a:tc>
                <a:extLst>
                  <a:ext uri="{0D108BD9-81ED-4DB2-BD59-A6C34878D82A}">
                    <a16:rowId xmlns:a16="http://schemas.microsoft.com/office/drawing/2014/main" val="10005"/>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氨曲南</a:t>
                      </a: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16</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1">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1">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4</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1">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氯唑西林</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16</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16</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07"/>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青霉素</a:t>
                      </a:r>
                      <a:r>
                        <a:rPr lang="en-US" sz="1400" kern="100" dirty="0">
                          <a:effectLst/>
                          <a:latin typeface="Times New Roman" panose="02020603050405020304" pitchFamily="18" charset="0"/>
                          <a:ea typeface="宋体" panose="02010600030101010101" pitchFamily="2" charset="-122"/>
                        </a:rPr>
                        <a:t>G</a:t>
                      </a:r>
                      <a:endParaRPr lang="zh-CN" sz="1400"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1</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08"/>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头孢噻呋</a:t>
                      </a:r>
                    </a:p>
                  </a:txBody>
                  <a:tcPr marL="91445" marR="91445" marT="0" marB="0">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indent="266700" algn="just">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009"/>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氨苄西林</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0"/>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羧苄西林</a:t>
                      </a:r>
                    </a:p>
                  </a:txBody>
                  <a:tcPr marL="91445" marR="91445" marT="0" marB="0">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2</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1"/>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头孢拉定</a:t>
                      </a:r>
                    </a:p>
                  </a:txBody>
                  <a:tcPr marL="91445" marR="91445" marT="0" marB="0">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012"/>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头孢噻吩</a:t>
                      </a:r>
                    </a:p>
                  </a:txBody>
                  <a:tcPr marL="91445" marR="91445" marT="0" marB="0">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solidFill>
                      <a:schemeClr val="accent5">
                        <a:lumMod val="40000"/>
                        <a:lumOff val="60000"/>
                      </a:schemeClr>
                    </a:solidFill>
                  </a:tcPr>
                </a:tc>
                <a:extLst>
                  <a:ext uri="{0D108BD9-81ED-4DB2-BD59-A6C34878D82A}">
                    <a16:rowId xmlns:a16="http://schemas.microsoft.com/office/drawing/2014/main" val="10013"/>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阿莫西林</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4"/>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头孢西丁</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0.25</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5"/>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亚胺培南</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≤0.125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indent="133350" algn="just">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indent="133350"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≤0.125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6"/>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克拉维酸</a:t>
                      </a:r>
                    </a:p>
                  </a:txBody>
                  <a:tcPr marL="91445" marR="91445" marT="0" marB="0">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2</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7"/>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舒巴坦</a:t>
                      </a: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2</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8"/>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他唑巴坦</a:t>
                      </a:r>
                    </a:p>
                  </a:txBody>
                  <a:tcPr marL="91445" marR="91445" marT="0" marB="0">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1</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2</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19"/>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氨曲南</a:t>
                      </a:r>
                      <a:r>
                        <a:rPr lang="en-US" sz="1400" kern="100">
                          <a:effectLst/>
                          <a:latin typeface="Times New Roman" panose="02020603050405020304" pitchFamily="18" charset="0"/>
                          <a:ea typeface="宋体" panose="02010600030101010101" pitchFamily="2" charset="-122"/>
                        </a:rPr>
                        <a:t>+CLA</a:t>
                      </a:r>
                      <a:r>
                        <a:rPr lang="en-US" sz="1400" kern="100" baseline="30000">
                          <a:effectLst/>
                          <a:latin typeface="Times New Roman" panose="02020603050405020304" pitchFamily="18" charset="0"/>
                          <a:ea typeface="宋体" panose="02010600030101010101" pitchFamily="2" charset="-122"/>
                        </a:rPr>
                        <a:t>1</a:t>
                      </a:r>
                      <a:endParaRPr lang="zh-CN" sz="1400" kern="10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20"/>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氨曲南</a:t>
                      </a:r>
                      <a:r>
                        <a:rPr lang="en-US" sz="1400" kern="100">
                          <a:effectLst/>
                          <a:latin typeface="Times New Roman" panose="02020603050405020304" pitchFamily="18" charset="0"/>
                          <a:ea typeface="宋体" panose="02010600030101010101" pitchFamily="2" charset="-122"/>
                        </a:rPr>
                        <a:t>+SUL</a:t>
                      </a:r>
                      <a:r>
                        <a:rPr lang="en-US" sz="1400" kern="100" baseline="30000">
                          <a:effectLst/>
                          <a:latin typeface="Times New Roman" panose="02020603050405020304" pitchFamily="18" charset="0"/>
                          <a:ea typeface="宋体" panose="02010600030101010101" pitchFamily="2" charset="-122"/>
                        </a:rPr>
                        <a:t>2</a:t>
                      </a:r>
                      <a:endParaRPr lang="zh-CN" sz="1400" kern="10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21"/>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氨曲南</a:t>
                      </a:r>
                      <a:r>
                        <a:rPr lang="en-US" sz="1400" kern="100">
                          <a:effectLst/>
                          <a:latin typeface="Times New Roman" panose="02020603050405020304" pitchFamily="18" charset="0"/>
                          <a:ea typeface="宋体" panose="02010600030101010101" pitchFamily="2" charset="-122"/>
                        </a:rPr>
                        <a:t>+TZB</a:t>
                      </a:r>
                      <a:endParaRPr lang="zh-CN" sz="1400" kern="10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22"/>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氯唑西林</a:t>
                      </a:r>
                      <a:r>
                        <a:rPr lang="en-US" sz="1400" kern="100">
                          <a:effectLst/>
                          <a:latin typeface="Times New Roman" panose="02020603050405020304" pitchFamily="18" charset="0"/>
                          <a:ea typeface="宋体" panose="02010600030101010101" pitchFamily="2" charset="-122"/>
                        </a:rPr>
                        <a:t>+CLA</a:t>
                      </a:r>
                      <a:endParaRPr lang="zh-CN" sz="1400" kern="10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1</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23"/>
                  </a:ext>
                </a:extLst>
              </a:tr>
              <a:tr h="197228">
                <a:tc>
                  <a:txBody>
                    <a:bodyPr/>
                    <a:lstStyle/>
                    <a:p>
                      <a:pPr algn="just">
                        <a:spcAft>
                          <a:spcPts val="0"/>
                        </a:spcAft>
                      </a:pPr>
                      <a:r>
                        <a:rPr lang="zh-CN" sz="1400" kern="100">
                          <a:effectLst/>
                          <a:latin typeface="Times New Roman" panose="02020603050405020304" pitchFamily="18" charset="0"/>
                          <a:ea typeface="宋体" panose="02010600030101010101" pitchFamily="2" charset="-122"/>
                        </a:rPr>
                        <a:t>氯唑西林</a:t>
                      </a:r>
                      <a:r>
                        <a:rPr lang="en-US" sz="1400" kern="100">
                          <a:effectLst/>
                          <a:latin typeface="Times New Roman" panose="02020603050405020304" pitchFamily="18" charset="0"/>
                          <a:ea typeface="宋体" panose="02010600030101010101" pitchFamily="2" charset="-122"/>
                        </a:rPr>
                        <a:t>+SUL</a:t>
                      </a:r>
                      <a:endParaRPr lang="zh-CN" sz="1400" kern="10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a:noFill/>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≤0.0625</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a:noFill/>
                    </a:lnB>
                  </a:tcPr>
                </a:tc>
                <a:extLst>
                  <a:ext uri="{0D108BD9-81ED-4DB2-BD59-A6C34878D82A}">
                    <a16:rowId xmlns:a16="http://schemas.microsoft.com/office/drawing/2014/main" val="10024"/>
                  </a:ext>
                </a:extLst>
              </a:tr>
              <a:tr h="197228">
                <a:tc>
                  <a:txBody>
                    <a:bodyPr/>
                    <a:lstStyle/>
                    <a:p>
                      <a:pPr algn="just">
                        <a:spcAft>
                          <a:spcPts val="0"/>
                        </a:spcAft>
                      </a:pPr>
                      <a:r>
                        <a:rPr lang="zh-CN" sz="1400" kern="100" dirty="0">
                          <a:effectLst/>
                          <a:latin typeface="Times New Roman" panose="02020603050405020304" pitchFamily="18" charset="0"/>
                          <a:ea typeface="宋体" panose="02010600030101010101" pitchFamily="2" charset="-122"/>
                        </a:rPr>
                        <a:t>氯唑西林</a:t>
                      </a:r>
                      <a:r>
                        <a:rPr lang="en-US" sz="1400" kern="100" dirty="0">
                          <a:effectLst/>
                          <a:latin typeface="Times New Roman" panose="02020603050405020304" pitchFamily="18" charset="0"/>
                          <a:ea typeface="宋体" panose="02010600030101010101" pitchFamily="2" charset="-122"/>
                        </a:rPr>
                        <a:t>+TZB</a:t>
                      </a:r>
                      <a:endParaRPr lang="zh-CN" sz="1400" kern="100" dirty="0">
                        <a:effectLst/>
                        <a:latin typeface="Times New Roman" panose="02020603050405020304" pitchFamily="18" charset="0"/>
                        <a:ea typeface="宋体" panose="02010600030101010101" pitchFamily="2" charset="-122"/>
                      </a:endParaRPr>
                    </a:p>
                  </a:txBody>
                  <a:tcPr marL="91445" marR="91445"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solidFill>
                            <a:srgbClr val="000000"/>
                          </a:solidFill>
                          <a:effectLst/>
                          <a:latin typeface="Times New Roman" panose="02020603050405020304" pitchFamily="18" charset="0"/>
                          <a:ea typeface="宋体" panose="02010600030101010101" pitchFamily="2" charset="-122"/>
                        </a:rPr>
                        <a:t>≤0.0625</a:t>
                      </a:r>
                      <a:endParaRPr lang="zh-CN" sz="1400" kern="10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solidFill>
                            <a:srgbClr val="000000"/>
                          </a:solidFill>
                          <a:effectLst/>
                          <a:latin typeface="Times New Roman" panose="02020603050405020304" pitchFamily="18" charset="0"/>
                          <a:ea typeface="宋体" panose="02010600030101010101" pitchFamily="2" charset="-122"/>
                        </a:rPr>
                        <a:t>≤0.0625</a:t>
                      </a: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endParaRPr lang="zh-CN" sz="1400" kern="100" dirty="0">
                        <a:effectLst/>
                        <a:latin typeface="Times New Roman" panose="02020603050405020304" pitchFamily="18" charset="0"/>
                        <a:ea typeface="宋体" panose="02010600030101010101" pitchFamily="2" charset="-122"/>
                      </a:endParaRPr>
                    </a:p>
                  </a:txBody>
                  <a:tcPr marL="91445" marR="91445" marT="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p:sp>
        <p:nvSpPr>
          <p:cNvPr id="4" name="灯片编号占位符 3"/>
          <p:cNvSpPr>
            <a:spLocks noGrp="1"/>
          </p:cNvSpPr>
          <p:nvPr>
            <p:ph type="sldNum" sz="quarter" idx="12"/>
          </p:nvPr>
        </p:nvSpPr>
        <p:spPr>
          <a:xfrm>
            <a:off x="9448800" y="6525296"/>
            <a:ext cx="2743200" cy="365125"/>
          </a:xfrm>
        </p:spPr>
        <p:txBody>
          <a:bodyPr/>
          <a:lstStyle/>
          <a:p>
            <a:fld id="{4EF9EDCC-6796-41D4-8762-5DE66AB96056}" type="slidenum">
              <a:rPr lang="zh-CN" altLang="en-US" sz="2000" smtClean="0">
                <a:solidFill>
                  <a:srgbClr val="C00000"/>
                </a:solidFill>
              </a:rPr>
              <a:t>47</a:t>
            </a:fld>
            <a:endParaRPr lang="zh-CN" altLang="en-US" sz="2000" dirty="0">
              <a:solidFill>
                <a:srgbClr val="C00000"/>
              </a:solidFill>
            </a:endParaRPr>
          </a:p>
        </p:txBody>
      </p:sp>
      <p:sp>
        <p:nvSpPr>
          <p:cNvPr id="8" name="文本框 7">
            <a:extLst>
              <a:ext uri="{FF2B5EF4-FFF2-40B4-BE49-F238E27FC236}">
                <a16:creationId xmlns:a16="http://schemas.microsoft.com/office/drawing/2014/main" id="{3881EA0E-EE3F-8BBB-B1BB-1C4F56031371}"/>
              </a:ext>
            </a:extLst>
          </p:cNvPr>
          <p:cNvSpPr txBox="1"/>
          <p:nvPr/>
        </p:nvSpPr>
        <p:spPr>
          <a:xfrm>
            <a:off x="2076450" y="383856"/>
            <a:ext cx="8064500" cy="523220"/>
          </a:xfrm>
          <a:prstGeom prst="rect">
            <a:avLst/>
          </a:prstGeom>
          <a:noFill/>
        </p:spPr>
        <p:txBody>
          <a:bodyPr wrap="square">
            <a:spAutoFit/>
          </a:bodyPr>
          <a:lstStyle/>
          <a:p>
            <a:pPr algn="ctr"/>
            <a:r>
              <a:rPr lang="en-US" altLang="zh-CN" sz="2800" b="1" kern="100" dirty="0">
                <a:solidFill>
                  <a:srgbClr val="C00000"/>
                </a:solidFill>
                <a:effectLst/>
                <a:latin typeface="Times New Roman" panose="02020603050405020304" pitchFamily="18" charset="0"/>
                <a:ea typeface="宋体" panose="02010600030101010101" pitchFamily="2" charset="-122"/>
              </a:rPr>
              <a:t>RA-CH-2</a:t>
            </a:r>
            <a:r>
              <a:rPr lang="zh-CN" altLang="en-US" sz="2800" b="1" kern="100" dirty="0">
                <a:solidFill>
                  <a:srgbClr val="C00000"/>
                </a:solidFill>
                <a:effectLst/>
                <a:latin typeface="Times New Roman" panose="02020603050405020304" pitchFamily="18" charset="0"/>
                <a:ea typeface="宋体" panose="02010600030101010101" pitchFamily="2" charset="-122"/>
              </a:rPr>
              <a:t>的</a:t>
            </a:r>
            <a:r>
              <a:rPr lang="en-US" altLang="zh-CN" sz="2800" b="1" i="1" dirty="0">
                <a:solidFill>
                  <a:srgbClr val="C00000"/>
                </a:solidFill>
                <a:latin typeface="Times New Roman" panose="02020603050405020304" pitchFamily="18" charset="0"/>
                <a:cs typeface="Times New Roman" panose="02020603050405020304" pitchFamily="18" charset="0"/>
              </a:rPr>
              <a:t>bla-1</a:t>
            </a:r>
            <a:r>
              <a:rPr lang="zh-CN" altLang="en-US" sz="2800" b="1" dirty="0">
                <a:solidFill>
                  <a:srgbClr val="C00000"/>
                </a:solidFill>
                <a:latin typeface="Times New Roman" panose="02020603050405020304" pitchFamily="18" charset="0"/>
                <a:cs typeface="Times New Roman" panose="02020603050405020304" pitchFamily="18" charset="0"/>
              </a:rPr>
              <a:t>缺失株构建及其</a:t>
            </a:r>
            <a:r>
              <a:rPr lang="en-US" altLang="zh-CN" sz="2800" b="1" dirty="0">
                <a:solidFill>
                  <a:srgbClr val="C00000"/>
                </a:solidFill>
                <a:latin typeface="Times New Roman" panose="02020603050405020304" pitchFamily="18" charset="0"/>
                <a:cs typeface="Times New Roman" panose="02020603050405020304" pitchFamily="18" charset="0"/>
              </a:rPr>
              <a:t>MIC</a:t>
            </a:r>
            <a:r>
              <a:rPr lang="zh-CN" altLang="en-US" sz="2800" b="1" dirty="0">
                <a:solidFill>
                  <a:srgbClr val="C00000"/>
                </a:solidFill>
                <a:latin typeface="Times New Roman" panose="02020603050405020304" pitchFamily="18" charset="0"/>
                <a:cs typeface="Times New Roman" panose="02020603050405020304" pitchFamily="18" charset="0"/>
              </a:rPr>
              <a:t>测定</a:t>
            </a:r>
            <a:endParaRPr lang="zh-CN" altLang="en-US" sz="2800" dirty="0">
              <a:solidFill>
                <a:srgbClr val="C00000"/>
              </a:solidFill>
            </a:endParaRPr>
          </a:p>
        </p:txBody>
      </p:sp>
      <p:pic>
        <p:nvPicPr>
          <p:cNvPr id="10" name="图片 9">
            <a:extLst>
              <a:ext uri="{FF2B5EF4-FFF2-40B4-BE49-F238E27FC236}">
                <a16:creationId xmlns:a16="http://schemas.microsoft.com/office/drawing/2014/main" id="{4D54DAD8-EA9C-FA34-F3DD-0F15F66F7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7" name="文本框 6">
            <a:extLst>
              <a:ext uri="{FF2B5EF4-FFF2-40B4-BE49-F238E27FC236}">
                <a16:creationId xmlns:a16="http://schemas.microsoft.com/office/drawing/2014/main" id="{D111654C-8052-659C-A6E4-9F1E23AA141F}"/>
              </a:ext>
            </a:extLst>
          </p:cNvPr>
          <p:cNvSpPr txBox="1"/>
          <p:nvPr/>
        </p:nvSpPr>
        <p:spPr>
          <a:xfrm>
            <a:off x="91815" y="3129219"/>
            <a:ext cx="1219824" cy="369332"/>
          </a:xfrm>
          <a:prstGeom prst="rect">
            <a:avLst/>
          </a:prstGeom>
          <a:noFill/>
        </p:spPr>
        <p:txBody>
          <a:bodyPr wrap="square">
            <a:spAutoFit/>
          </a:bodyPr>
          <a:lstStyle/>
          <a:p>
            <a:r>
              <a:rPr lang="en-US" altLang="zh-CN" sz="1800" b="1" kern="100" dirty="0">
                <a:effectLst/>
                <a:latin typeface="Times New Roman" panose="02020603050405020304" pitchFamily="18" charset="0"/>
                <a:ea typeface="宋体" panose="02010600030101010101" pitchFamily="2" charset="-122"/>
              </a:rPr>
              <a:t>RA-CH-2</a:t>
            </a:r>
            <a:endParaRPr lang="zh-CN" altLang="en-US" dirty="0"/>
          </a:p>
        </p:txBody>
      </p:sp>
      <p:sp>
        <p:nvSpPr>
          <p:cNvPr id="3" name="文本框 2"/>
          <p:cNvSpPr txBox="1"/>
          <p:nvPr/>
        </p:nvSpPr>
        <p:spPr>
          <a:xfrm>
            <a:off x="9001367" y="3129219"/>
            <a:ext cx="1949662" cy="646331"/>
          </a:xfrm>
          <a:prstGeom prst="rect">
            <a:avLst/>
          </a:prstGeom>
          <a:noFill/>
          <a:ln w="9525">
            <a:noFill/>
          </a:ln>
        </p:spPr>
        <p:txBody>
          <a:bodyPr wrap="square">
            <a:spAutoFit/>
          </a:bodyPr>
          <a:lstStyle/>
          <a:p>
            <a:pPr indent="0" algn="ctr"/>
            <a:r>
              <a:rPr lang="en-US" altLang="zh-CN" sz="12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12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a:t>
            </a:r>
            <a:endParaRPr lang="en-US" altLang="zh-CN" sz="12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endParaRPr lang="en-US" sz="1200" b="1"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indent="0" algn="ctr"/>
            <a:r>
              <a:rPr lang="zh-CN" altLang="en-US" sz="12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敏感性增加  </a:t>
            </a:r>
          </a:p>
        </p:txBody>
      </p:sp>
      <p:sp>
        <p:nvSpPr>
          <p:cNvPr id="5" name="矩形 4">
            <a:extLst>
              <a:ext uri="{FF2B5EF4-FFF2-40B4-BE49-F238E27FC236}">
                <a16:creationId xmlns:a16="http://schemas.microsoft.com/office/drawing/2014/main" id="{AB9C6CF0-0472-999F-DFB8-BAE37C4E69E7}"/>
              </a:ext>
            </a:extLst>
          </p:cNvPr>
          <p:cNvSpPr/>
          <p:nvPr/>
        </p:nvSpPr>
        <p:spPr>
          <a:xfrm>
            <a:off x="2356485" y="56661"/>
            <a:ext cx="9835515" cy="276999"/>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9" name="文本框 8">
            <a:extLst>
              <a:ext uri="{FF2B5EF4-FFF2-40B4-BE49-F238E27FC236}">
                <a16:creationId xmlns:a16="http://schemas.microsoft.com/office/drawing/2014/main" id="{D4A5336C-F244-AEF9-D0BD-BD379AEC8935}"/>
              </a:ext>
            </a:extLst>
          </p:cNvPr>
          <p:cNvSpPr txBox="1"/>
          <p:nvPr/>
        </p:nvSpPr>
        <p:spPr>
          <a:xfrm>
            <a:off x="5080231" y="320029"/>
            <a:ext cx="7042958"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 </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文本框 1"/>
          <p:cNvSpPr txBox="1">
            <a:spLocks noChangeArrowheads="1"/>
          </p:cNvSpPr>
          <p:nvPr/>
        </p:nvSpPr>
        <p:spPr bwMode="auto">
          <a:xfrm>
            <a:off x="1944008" y="621370"/>
            <a:ext cx="87354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a:r>
              <a:rPr lang="en-US" altLang="zh-CN" sz="2800" b="1" dirty="0">
                <a:latin typeface="Times New Roman" panose="02020603050405020304" pitchFamily="18" charset="0"/>
                <a:cs typeface="Times New Roman" panose="02020603050405020304" pitchFamily="18" charset="0"/>
              </a:rPr>
              <a:t>MIC</a:t>
            </a:r>
            <a:r>
              <a:rPr lang="zh-CN" altLang="en-US" sz="2800" b="1" dirty="0">
                <a:latin typeface="Times New Roman" panose="02020603050405020304" pitchFamily="18" charset="0"/>
                <a:cs typeface="Times New Roman" panose="02020603050405020304" pitchFamily="18" charset="0"/>
              </a:rPr>
              <a:t>测定</a:t>
            </a:r>
            <a:r>
              <a:rPr lang="en-US" altLang="zh-CN" sz="2800" b="1" dirty="0">
                <a:latin typeface="Times New Roman" panose="02020603050405020304" pitchFamily="18" charset="0"/>
                <a:cs typeface="Times New Roman" panose="02020603050405020304" pitchFamily="18" charset="0"/>
              </a:rPr>
              <a:t>—</a:t>
            </a:r>
            <a:r>
              <a:rPr lang="en-US" altLang="zh-CN" sz="2800" b="1" i="1" dirty="0">
                <a:solidFill>
                  <a:srgbClr val="C00000"/>
                </a:solidFill>
                <a:latin typeface="Times New Roman" panose="02020603050405020304" pitchFamily="18" charset="0"/>
                <a:cs typeface="Times New Roman" panose="02020603050405020304" pitchFamily="18" charset="0"/>
              </a:rPr>
              <a:t>bla-1</a:t>
            </a:r>
            <a:r>
              <a:rPr lang="zh-CN" altLang="en-US" sz="3200" b="1" dirty="0">
                <a:solidFill>
                  <a:srgbClr val="C00000"/>
                </a:solidFill>
                <a:latin typeface="Times New Roman" panose="02020603050405020304" pitchFamily="18" charset="0"/>
                <a:cs typeface="Times New Roman" panose="02020603050405020304" pitchFamily="18" charset="0"/>
              </a:rPr>
              <a:t>转化的克隆菌及表达菌</a:t>
            </a:r>
            <a:endParaRPr lang="zh-CN" altLang="en-US" sz="3200" dirty="0">
              <a:solidFill>
                <a:srgbClr val="C00000"/>
              </a:solidFill>
            </a:endParaRPr>
          </a:p>
        </p:txBody>
      </p:sp>
      <p:cxnSp>
        <p:nvCxnSpPr>
          <p:cNvPr id="6" name="直接连接符 5"/>
          <p:cNvCxnSpPr>
            <a:cxnSpLocks/>
          </p:cNvCxnSpPr>
          <p:nvPr/>
        </p:nvCxnSpPr>
        <p:spPr>
          <a:xfrm>
            <a:off x="1007534" y="1144590"/>
            <a:ext cx="9671957"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1581388746"/>
              </p:ext>
            </p:extLst>
          </p:nvPr>
        </p:nvGraphicFramePr>
        <p:xfrm>
          <a:off x="1007534" y="1250950"/>
          <a:ext cx="9635066" cy="5440620"/>
        </p:xfrm>
        <a:graphic>
          <a:graphicData uri="http://schemas.openxmlformats.org/drawingml/2006/table">
            <a:tbl>
              <a:tblPr firstRow="1" firstCol="1" bandRow="1"/>
              <a:tblGrid>
                <a:gridCol w="1778825">
                  <a:extLst>
                    <a:ext uri="{9D8B030D-6E8A-4147-A177-3AD203B41FA5}">
                      <a16:colId xmlns:a16="http://schemas.microsoft.com/office/drawing/2014/main" val="20000"/>
                    </a:ext>
                  </a:extLst>
                </a:gridCol>
                <a:gridCol w="1734841">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1511300">
                  <a:extLst>
                    <a:ext uri="{9D8B030D-6E8A-4147-A177-3AD203B41FA5}">
                      <a16:colId xmlns:a16="http://schemas.microsoft.com/office/drawing/2014/main" val="20003"/>
                    </a:ext>
                  </a:extLst>
                </a:gridCol>
                <a:gridCol w="2171700">
                  <a:extLst>
                    <a:ext uri="{9D8B030D-6E8A-4147-A177-3AD203B41FA5}">
                      <a16:colId xmlns:a16="http://schemas.microsoft.com/office/drawing/2014/main" val="20004"/>
                    </a:ext>
                  </a:extLst>
                </a:gridCol>
              </a:tblGrid>
              <a:tr h="229290">
                <a:tc>
                  <a:txBody>
                    <a:bodyPr/>
                    <a:lstStyle/>
                    <a:p>
                      <a:pPr algn="just">
                        <a:spcAft>
                          <a:spcPts val="0"/>
                        </a:spcAft>
                      </a:pPr>
                      <a:r>
                        <a:rPr lang="zh-CN" sz="1300" kern="100" dirty="0">
                          <a:effectLst/>
                          <a:latin typeface="Times New Roman" panose="02020603050405020304" pitchFamily="18" charset="0"/>
                          <a:ea typeface="宋体" panose="02010600030101010101" pitchFamily="2" charset="-122"/>
                          <a:cs typeface="Times New Roman" panose="02020603050405020304" pitchFamily="18" charset="0"/>
                        </a:rPr>
                        <a:t>抗生素</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MIC (μg/mL)</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29290">
                <a:tc>
                  <a:txBody>
                    <a:bodyPr/>
                    <a:lstStyle/>
                    <a:p>
                      <a:pPr algn="just">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kern="100" dirty="0" err="1">
                          <a:effectLst/>
                          <a:latin typeface="Times New Roman" panose="02020603050405020304" pitchFamily="18" charset="0"/>
                          <a:ea typeface="宋体" panose="02010600030101010101" pitchFamily="2" charset="-122"/>
                          <a:cs typeface="Times New Roman" panose="02020603050405020304" pitchFamily="18" charset="0"/>
                        </a:rPr>
                        <a:t>DH5</a:t>
                      </a: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α (pHSG398)</a:t>
                      </a:r>
                      <a:r>
                        <a:rPr lang="en-US" sz="1300" kern="100" baseline="30000" dirty="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altLang="en-US" sz="1300" b="1" dirty="0">
                          <a:latin typeface="Times New Roman" panose="02020603050405020304" pitchFamily="18" charset="0"/>
                          <a:cs typeface="Times New Roman" panose="02020603050405020304" pitchFamily="18" charset="0"/>
                          <a:sym typeface="+mn-ea"/>
                        </a:rPr>
                        <a:t>克隆菌</a:t>
                      </a: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DH5α(pHSG398-</a:t>
                      </a:r>
                      <a:r>
                        <a:rPr lang="en-US" sz="1300" b="1" i="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 bla-1</a:t>
                      </a: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BL21 (pET-28a)</a:t>
                      </a:r>
                      <a:r>
                        <a:rPr lang="en-US" sz="1300" kern="100" baseline="30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altLang="en-US" sz="1300" b="1" dirty="0">
                          <a:latin typeface="Times New Roman" panose="02020603050405020304" pitchFamily="18" charset="0"/>
                          <a:cs typeface="Times New Roman" panose="02020603050405020304" pitchFamily="18" charset="0"/>
                          <a:sym typeface="+mn-ea"/>
                        </a:rPr>
                        <a:t>表达菌</a:t>
                      </a: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BL21 (pET-28a-</a:t>
                      </a:r>
                      <a:r>
                        <a:rPr lang="en-US" sz="1300" b="1" i="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bla-1</a:t>
                      </a: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头孢呋辛</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0002"/>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头孢呋辛</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+CLA</a:t>
                      </a:r>
                      <a:r>
                        <a:rPr lang="en-US" sz="1300" kern="100" baseline="30000">
                          <a:effectLst/>
                          <a:latin typeface="Times New Roman" panose="02020603050405020304" pitchFamily="18" charset="0"/>
                          <a:ea typeface="宋体" panose="02010600030101010101" pitchFamily="2" charset="-122"/>
                          <a:cs typeface="Times New Roman" panose="02020603050405020304" pitchFamily="18" charset="0"/>
                        </a:rPr>
                        <a:t>a</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3"/>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头孢呋辛</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+SUL</a:t>
                      </a:r>
                      <a:r>
                        <a:rPr lang="en-US" sz="1300" kern="100" baseline="30000">
                          <a:effectLst/>
                          <a:latin typeface="Times New Roman" panose="02020603050405020304" pitchFamily="18" charset="0"/>
                          <a:ea typeface="宋体" panose="02010600030101010101" pitchFamily="2" charset="-122"/>
                          <a:cs typeface="Times New Roman" panose="02020603050405020304" pitchFamily="18" charset="0"/>
                        </a:rPr>
                        <a:t>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4"/>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头孢呋辛</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+TZB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5"/>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头孢他啶</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6"/>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头孢他啶</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+CLA</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7"/>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头孢他啶</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+SUL</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8"/>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头孢他啶</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+TZB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09"/>
                  </a:ext>
                </a:extLst>
              </a:tr>
              <a:tr h="229290">
                <a:tc>
                  <a:txBody>
                    <a:bodyPr/>
                    <a:lstStyle/>
                    <a:p>
                      <a:pPr algn="just">
                        <a:spcAft>
                          <a:spcPts val="0"/>
                        </a:spcAft>
                      </a:pPr>
                      <a:r>
                        <a:rPr lang="zh-CN"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头孢噻肟</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0"/>
                  </a:ext>
                </a:extLst>
              </a:tr>
              <a:tr h="229290">
                <a:tc>
                  <a:txBody>
                    <a:bodyPr/>
                    <a:lstStyle/>
                    <a:p>
                      <a:pPr algn="just">
                        <a:spcAft>
                          <a:spcPts val="0"/>
                        </a:spcAft>
                      </a:pPr>
                      <a:r>
                        <a:rPr lang="zh-CN"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头孢噻肟</a:t>
                      </a:r>
                      <a:r>
                        <a:rPr lang="en-US"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+CLA</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1"/>
                  </a:ext>
                </a:extLst>
              </a:tr>
              <a:tr h="229290">
                <a:tc>
                  <a:txBody>
                    <a:bodyPr/>
                    <a:lstStyle/>
                    <a:p>
                      <a:pPr algn="just">
                        <a:spcAft>
                          <a:spcPts val="0"/>
                        </a:spcAft>
                      </a:pPr>
                      <a:r>
                        <a:rPr lang="zh-CN"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头孢噻肟</a:t>
                      </a:r>
                      <a:r>
                        <a:rPr lang="en-US"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+SUL</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2"/>
                  </a:ext>
                </a:extLst>
              </a:tr>
              <a:tr h="229290">
                <a:tc>
                  <a:txBody>
                    <a:bodyPr/>
                    <a:lstStyle/>
                    <a:p>
                      <a:pPr algn="just">
                        <a:spcAft>
                          <a:spcPts val="0"/>
                        </a:spcAft>
                      </a:pPr>
                      <a:r>
                        <a:rPr lang="zh-CN"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头孢噻肟</a:t>
                      </a:r>
                      <a:r>
                        <a:rPr lang="en-US" sz="1300"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+TZB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3"/>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氨曲南</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4"/>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青霉素</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G</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5"/>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青霉素</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G+CLA</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6"/>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青霉素</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G+SUL</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7"/>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青霉素</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G+TZB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8"/>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头孢噻呋</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512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19"/>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头孢噻呋</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+CLA</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20"/>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头孢噻呋</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+SUL</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10021"/>
                  </a:ext>
                </a:extLst>
              </a:tr>
              <a:tr h="229290">
                <a:tc>
                  <a:txBody>
                    <a:bodyPr/>
                    <a:lstStyle/>
                    <a:p>
                      <a:pPr algn="just">
                        <a:spcAft>
                          <a:spcPts val="0"/>
                        </a:spcAft>
                      </a:pPr>
                      <a:r>
                        <a:rPr lang="zh-CN" sz="1300" kern="100">
                          <a:effectLst/>
                          <a:latin typeface="Times New Roman" panose="02020603050405020304" pitchFamily="18" charset="0"/>
                          <a:ea typeface="宋体" panose="02010600030101010101" pitchFamily="2" charset="-122"/>
                          <a:cs typeface="Times New Roman" panose="02020603050405020304" pitchFamily="18" charset="0"/>
                        </a:rPr>
                        <a:t>头孢噻呋</a:t>
                      </a: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TZB</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3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300" kern="100">
                          <a:effectLst/>
                          <a:latin typeface="Times New Roman" panose="02020603050405020304" pitchFamily="18" charset="0"/>
                          <a:ea typeface="宋体" panose="02010600030101010101" pitchFamily="2" charset="-122"/>
                          <a:cs typeface="Times New Roman" panose="02020603050405020304" pitchFamily="18" charset="0"/>
                        </a:rPr>
                        <a:t>≤ 0.25</a:t>
                      </a:r>
                      <a:endParaRPr lang="zh-CN" sz="1300" kern="100">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3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3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39" marR="91439" marT="0" marB="0">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22"/>
                  </a:ext>
                </a:extLst>
              </a:tr>
            </a:tbl>
          </a:graphicData>
        </a:graphic>
      </p:graphicFrame>
      <p:sp>
        <p:nvSpPr>
          <p:cNvPr id="3" name="灯片编号占位符 2"/>
          <p:cNvSpPr>
            <a:spLocks noGrp="1"/>
          </p:cNvSpPr>
          <p:nvPr>
            <p:ph type="sldNum" sz="quarter" idx="12"/>
          </p:nvPr>
        </p:nvSpPr>
        <p:spPr>
          <a:xfrm>
            <a:off x="9448800" y="6524620"/>
            <a:ext cx="2743200" cy="365125"/>
          </a:xfrm>
        </p:spPr>
        <p:txBody>
          <a:bodyPr/>
          <a:lstStyle/>
          <a:p>
            <a:fld id="{4EF9EDCC-6796-41D4-8762-5DE66AB96056}" type="slidenum">
              <a:rPr lang="zh-CN" altLang="en-US" sz="2000" smtClean="0">
                <a:solidFill>
                  <a:srgbClr val="C00000"/>
                </a:solidFill>
              </a:rPr>
              <a:t>48</a:t>
            </a:fld>
            <a:endParaRPr lang="zh-CN" altLang="en-US" sz="2000" dirty="0">
              <a:solidFill>
                <a:srgbClr val="C00000"/>
              </a:solidFill>
            </a:endParaRPr>
          </a:p>
        </p:txBody>
      </p:sp>
      <p:pic>
        <p:nvPicPr>
          <p:cNvPr id="4" name="图片 3">
            <a:extLst>
              <a:ext uri="{FF2B5EF4-FFF2-40B4-BE49-F238E27FC236}">
                <a16:creationId xmlns:a16="http://schemas.microsoft.com/office/drawing/2014/main" id="{F2C0549B-367D-4456-CCB6-787D1FB87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7" name="文本框 6">
            <a:extLst>
              <a:ext uri="{FF2B5EF4-FFF2-40B4-BE49-F238E27FC236}">
                <a16:creationId xmlns:a16="http://schemas.microsoft.com/office/drawing/2014/main" id="{EB24A888-74C9-67D5-00A5-730FE673C5F4}"/>
              </a:ext>
            </a:extLst>
          </p:cNvPr>
          <p:cNvSpPr txBox="1"/>
          <p:nvPr/>
        </p:nvSpPr>
        <p:spPr>
          <a:xfrm>
            <a:off x="1845872" y="672584"/>
            <a:ext cx="1234814" cy="369332"/>
          </a:xfrm>
          <a:prstGeom prst="rect">
            <a:avLst/>
          </a:prstGeom>
          <a:noFill/>
        </p:spPr>
        <p:txBody>
          <a:bodyPr wrap="square">
            <a:spAutoFit/>
          </a:bodyPr>
          <a:lstStyle/>
          <a:p>
            <a:r>
              <a:rPr lang="en-US" altLang="zh-CN" sz="1800" b="1" kern="100" dirty="0">
                <a:effectLst/>
                <a:latin typeface="Times New Roman" panose="02020603050405020304" pitchFamily="18" charset="0"/>
                <a:ea typeface="宋体" panose="02010600030101010101" pitchFamily="2" charset="-122"/>
              </a:rPr>
              <a:t>RA-CH-2</a:t>
            </a:r>
            <a:endParaRPr lang="zh-CN" altLang="en-US" dirty="0"/>
          </a:p>
        </p:txBody>
      </p:sp>
      <p:sp>
        <p:nvSpPr>
          <p:cNvPr id="10" name="矩形 9">
            <a:extLst>
              <a:ext uri="{FF2B5EF4-FFF2-40B4-BE49-F238E27FC236}">
                <a16:creationId xmlns:a16="http://schemas.microsoft.com/office/drawing/2014/main" id="{B79F1DB3-E457-19CA-2429-4B473E07A92F}"/>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11" name="文本框 10">
            <a:extLst>
              <a:ext uri="{FF2B5EF4-FFF2-40B4-BE49-F238E27FC236}">
                <a16:creationId xmlns:a16="http://schemas.microsoft.com/office/drawing/2014/main" id="{61BDC122-0FEF-EF04-2220-4F1707E4C4DF}"/>
              </a:ext>
            </a:extLst>
          </p:cNvPr>
          <p:cNvSpPr txBox="1"/>
          <p:nvPr/>
        </p:nvSpPr>
        <p:spPr>
          <a:xfrm>
            <a:off x="9060873" y="353881"/>
            <a:ext cx="3036916" cy="276998"/>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sz="10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846CEBEF-0895-6104-8D02-64C0D7728256}"/>
              </a:ext>
            </a:extLst>
          </p:cNvPr>
          <p:cNvSpPr txBox="1"/>
          <p:nvPr/>
        </p:nvSpPr>
        <p:spPr>
          <a:xfrm>
            <a:off x="10410305" y="3254584"/>
            <a:ext cx="1949662" cy="923330"/>
          </a:xfrm>
          <a:prstGeom prst="rect">
            <a:avLst/>
          </a:prstGeom>
          <a:noFill/>
          <a:ln w="9525">
            <a:noFill/>
          </a:ln>
        </p:spPr>
        <p:txBody>
          <a:bodyPr wrap="square">
            <a:spAutoFit/>
          </a:bodyPr>
          <a:lstStyle/>
          <a:p>
            <a:pPr indent="0" algn="ct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a:t>
            </a:r>
            <a:endPar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endParaRPr lang="en-US" b="1"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indent="0" algn="ct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抗性大大增加</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文本框 1"/>
          <p:cNvSpPr txBox="1">
            <a:spLocks noChangeArrowheads="1"/>
          </p:cNvSpPr>
          <p:nvPr/>
        </p:nvSpPr>
        <p:spPr bwMode="auto">
          <a:xfrm>
            <a:off x="2025650" y="805878"/>
            <a:ext cx="921808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eaLnBrk="1" hangingPunct="1">
              <a:buFont typeface="Arial" panose="020B0604020202020204" pitchFamily="34" charset="0"/>
              <a:buNone/>
            </a:pPr>
            <a:r>
              <a:rPr lang="en-US" altLang="zh-CN" sz="2800" b="1" dirty="0">
                <a:latin typeface="Times New Roman" panose="02020603050405020304" pitchFamily="18" charset="0"/>
                <a:cs typeface="Times New Roman" panose="02020603050405020304" pitchFamily="18" charset="0"/>
              </a:rPr>
              <a:t>MIC</a:t>
            </a:r>
            <a:r>
              <a:rPr lang="zh-CN" altLang="en-US" sz="2800" b="1" dirty="0">
                <a:latin typeface="Times New Roman" panose="02020603050405020304" pitchFamily="18" charset="0"/>
                <a:cs typeface="Times New Roman" panose="02020603050405020304" pitchFamily="18" charset="0"/>
              </a:rPr>
              <a:t>测定</a:t>
            </a:r>
            <a:r>
              <a:rPr lang="en-US" altLang="zh-CN" sz="2800" b="1" dirty="0">
                <a:latin typeface="Times New Roman" panose="02020603050405020304" pitchFamily="18" charset="0"/>
                <a:cs typeface="Times New Roman" panose="02020603050405020304" pitchFamily="18" charset="0"/>
              </a:rPr>
              <a:t>—</a:t>
            </a:r>
            <a:r>
              <a:rPr lang="en-US" altLang="zh-CN" sz="2800" b="1" i="1" dirty="0">
                <a:latin typeface="Times New Roman" panose="02020603050405020304" pitchFamily="18" charset="0"/>
                <a:cs typeface="Times New Roman" panose="02020603050405020304" pitchFamily="18" charset="0"/>
              </a:rPr>
              <a:t>bla</a:t>
            </a:r>
            <a:r>
              <a:rPr lang="en-US" altLang="zh-CN" sz="2800" b="1" baseline="-25000" dirty="0">
                <a:latin typeface="Times New Roman" panose="02020603050405020304" pitchFamily="18" charset="0"/>
                <a:cs typeface="Times New Roman" panose="02020603050405020304" pitchFamily="18" charset="0"/>
              </a:rPr>
              <a:t>RAA-1</a:t>
            </a:r>
            <a:r>
              <a:rPr lang="zh-CN" altLang="en-US" sz="2800" b="1" dirty="0">
                <a:latin typeface="Times New Roman" panose="02020603050405020304" pitchFamily="18" charset="0"/>
                <a:cs typeface="Times New Roman" panose="02020603050405020304" pitchFamily="18" charset="0"/>
              </a:rPr>
              <a:t>基因</a:t>
            </a:r>
            <a:r>
              <a:rPr lang="zh-CN" altLang="en-US" sz="2800" b="1" dirty="0">
                <a:solidFill>
                  <a:srgbClr val="C00000"/>
                </a:solidFill>
                <a:latin typeface="Times New Roman" panose="02020603050405020304" pitchFamily="18" charset="0"/>
                <a:cs typeface="Times New Roman" panose="02020603050405020304" pitchFamily="18" charset="0"/>
              </a:rPr>
              <a:t>转化的克隆菌及表达菌</a:t>
            </a:r>
            <a:endParaRPr lang="zh-CN" altLang="en-US" sz="2800" dirty="0"/>
          </a:p>
        </p:txBody>
      </p:sp>
      <p:cxnSp>
        <p:nvCxnSpPr>
          <p:cNvPr id="6" name="直接连接符 5"/>
          <p:cNvCxnSpPr/>
          <p:nvPr/>
        </p:nvCxnSpPr>
        <p:spPr>
          <a:xfrm>
            <a:off x="1837055" y="1316031"/>
            <a:ext cx="8735483" cy="0"/>
          </a:xfrm>
          <a:prstGeom prst="line">
            <a:avLst/>
          </a:prstGeom>
          <a:ln w="762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4996" name="组合 2"/>
          <p:cNvGrpSpPr/>
          <p:nvPr/>
        </p:nvGrpSpPr>
        <p:grpSpPr bwMode="auto">
          <a:xfrm>
            <a:off x="1928284" y="1303924"/>
            <a:ext cx="8790303" cy="381440"/>
            <a:chOff x="1403648" y="1113184"/>
            <a:chExt cx="6591656" cy="381837"/>
          </a:xfrm>
        </p:grpSpPr>
        <p:sp>
          <p:nvSpPr>
            <p:cNvPr id="85192" name="文本框 3"/>
            <p:cNvSpPr txBox="1">
              <a:spLocks noChangeArrowheads="1"/>
            </p:cNvSpPr>
            <p:nvPr/>
          </p:nvSpPr>
          <p:spPr bwMode="auto">
            <a:xfrm>
              <a:off x="1403648" y="1113184"/>
              <a:ext cx="1713901" cy="37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800" b="1">
                  <a:solidFill>
                    <a:srgbClr val="7030A0"/>
                  </a:solidFill>
                </a:rPr>
                <a:t>亲本株</a:t>
              </a:r>
              <a:r>
                <a:rPr lang="en-US" altLang="zh-CN" sz="1800" b="1">
                  <a:solidFill>
                    <a:srgbClr val="7030A0"/>
                  </a:solidFill>
                </a:rPr>
                <a:t>/</a:t>
              </a:r>
              <a:r>
                <a:rPr lang="zh-CN" altLang="en-US" sz="1800" b="1">
                  <a:solidFill>
                    <a:srgbClr val="7030A0"/>
                  </a:solidFill>
                </a:rPr>
                <a:t>缺失株</a:t>
              </a:r>
            </a:p>
          </p:txBody>
        </p:sp>
        <p:sp>
          <p:nvSpPr>
            <p:cNvPr id="85193" name="文本框 8"/>
            <p:cNvSpPr txBox="1">
              <a:spLocks noChangeArrowheads="1"/>
            </p:cNvSpPr>
            <p:nvPr/>
          </p:nvSpPr>
          <p:spPr bwMode="auto">
            <a:xfrm>
              <a:off x="3618054" y="1125304"/>
              <a:ext cx="661372" cy="36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800" b="1">
                  <a:solidFill>
                    <a:srgbClr val="7030A0"/>
                  </a:solidFill>
                </a:rPr>
                <a:t>转化株</a:t>
              </a:r>
            </a:p>
          </p:txBody>
        </p:sp>
        <p:sp>
          <p:nvSpPr>
            <p:cNvPr id="85194" name="文本框 9"/>
            <p:cNvSpPr txBox="1">
              <a:spLocks noChangeArrowheads="1"/>
            </p:cNvSpPr>
            <p:nvPr/>
          </p:nvSpPr>
          <p:spPr bwMode="auto">
            <a:xfrm>
              <a:off x="5220072" y="1116014"/>
              <a:ext cx="2775232"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lang="zh-CN" altLang="en-US" sz="1800" b="1" dirty="0">
                  <a:solidFill>
                    <a:srgbClr val="7030A0"/>
                  </a:solidFill>
                </a:rPr>
                <a:t>表达菌株        </a:t>
              </a:r>
              <a:r>
                <a:rPr lang="en-US" altLang="zh-CN" sz="1800" b="1" dirty="0">
                  <a:solidFill>
                    <a:srgbClr val="7030A0"/>
                  </a:solidFill>
                </a:rPr>
                <a:t>/        </a:t>
              </a:r>
              <a:r>
                <a:rPr lang="zh-CN" altLang="en-US" sz="1800" b="1" dirty="0">
                  <a:solidFill>
                    <a:srgbClr val="7030A0"/>
                  </a:solidFill>
                </a:rPr>
                <a:t>克隆菌株</a:t>
              </a:r>
            </a:p>
          </p:txBody>
        </p:sp>
      </p:gr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3840584828"/>
              </p:ext>
            </p:extLst>
          </p:nvPr>
        </p:nvGraphicFramePr>
        <p:xfrm>
          <a:off x="527050" y="1672081"/>
          <a:ext cx="11137899" cy="4698998"/>
        </p:xfrm>
        <a:graphic>
          <a:graphicData uri="http://schemas.openxmlformats.org/drawingml/2006/table">
            <a:tbl>
              <a:tblPr firstRow="1" firstCol="1" bandRow="1"/>
              <a:tblGrid>
                <a:gridCol w="1248212">
                  <a:extLst>
                    <a:ext uri="{9D8B030D-6E8A-4147-A177-3AD203B41FA5}">
                      <a16:colId xmlns:a16="http://schemas.microsoft.com/office/drawing/2014/main" val="20000"/>
                    </a:ext>
                  </a:extLst>
                </a:gridCol>
                <a:gridCol w="1056180">
                  <a:extLst>
                    <a:ext uri="{9D8B030D-6E8A-4147-A177-3AD203B41FA5}">
                      <a16:colId xmlns:a16="http://schemas.microsoft.com/office/drawing/2014/main" val="20001"/>
                    </a:ext>
                  </a:extLst>
                </a:gridCol>
                <a:gridCol w="960164">
                  <a:extLst>
                    <a:ext uri="{9D8B030D-6E8A-4147-A177-3AD203B41FA5}">
                      <a16:colId xmlns:a16="http://schemas.microsoft.com/office/drawing/2014/main" val="20002"/>
                    </a:ext>
                  </a:extLst>
                </a:gridCol>
                <a:gridCol w="1056180">
                  <a:extLst>
                    <a:ext uri="{9D8B030D-6E8A-4147-A177-3AD203B41FA5}">
                      <a16:colId xmlns:a16="http://schemas.microsoft.com/office/drawing/2014/main" val="20003"/>
                    </a:ext>
                  </a:extLst>
                </a:gridCol>
                <a:gridCol w="1248213">
                  <a:extLst>
                    <a:ext uri="{9D8B030D-6E8A-4147-A177-3AD203B41FA5}">
                      <a16:colId xmlns:a16="http://schemas.microsoft.com/office/drawing/2014/main" val="20004"/>
                    </a:ext>
                  </a:extLst>
                </a:gridCol>
                <a:gridCol w="1440245">
                  <a:extLst>
                    <a:ext uri="{9D8B030D-6E8A-4147-A177-3AD203B41FA5}">
                      <a16:colId xmlns:a16="http://schemas.microsoft.com/office/drawing/2014/main" val="20005"/>
                    </a:ext>
                  </a:extLst>
                </a:gridCol>
                <a:gridCol w="1152196">
                  <a:extLst>
                    <a:ext uri="{9D8B030D-6E8A-4147-A177-3AD203B41FA5}">
                      <a16:colId xmlns:a16="http://schemas.microsoft.com/office/drawing/2014/main" val="20006"/>
                    </a:ext>
                  </a:extLst>
                </a:gridCol>
                <a:gridCol w="2016344">
                  <a:extLst>
                    <a:ext uri="{9D8B030D-6E8A-4147-A177-3AD203B41FA5}">
                      <a16:colId xmlns:a16="http://schemas.microsoft.com/office/drawing/2014/main" val="20007"/>
                    </a:ext>
                  </a:extLst>
                </a:gridCol>
                <a:gridCol w="960165">
                  <a:extLst>
                    <a:ext uri="{9D8B030D-6E8A-4147-A177-3AD203B41FA5}">
                      <a16:colId xmlns:a16="http://schemas.microsoft.com/office/drawing/2014/main" val="20008"/>
                    </a:ext>
                  </a:extLst>
                </a:gridCol>
              </a:tblGrid>
              <a:tr h="203156">
                <a:tc rowSpan="2">
                  <a:txBody>
                    <a:bodyPr/>
                    <a:lstStyle/>
                    <a:p>
                      <a:pPr algn="l">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Antibiotics</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l">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MIC (</a:t>
                      </a: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μg</a:t>
                      </a: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/mL) for strain:</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432722">
                <a:tc vMerge="1">
                  <a:txBody>
                    <a:bodyPr/>
                    <a:lstStyle/>
                    <a:p>
                      <a:endParaRPr lang="zh-CN"/>
                    </a:p>
                  </a:txBody>
                  <a:tcPr/>
                </a:tc>
                <a:tc>
                  <a:txBody>
                    <a:bodyPr/>
                    <a:lstStyle/>
                    <a:p>
                      <a:pPr algn="ctr">
                        <a:spcAft>
                          <a:spcPts val="0"/>
                        </a:spcAft>
                      </a:pP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RCAD0122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Δ</a:t>
                      </a:r>
                      <a:r>
                        <a:rPr lang="en-US" sz="1100" b="1" i="1"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bla</a:t>
                      </a:r>
                      <a:r>
                        <a:rPr lang="en-US" sz="1100" b="1" kern="100" baseline="-250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RAA</a:t>
                      </a:r>
                      <a:r>
                        <a:rPr lang="en-US" sz="1100" b="1" kern="100" baseline="-250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ATCC</a:t>
                      </a: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 11845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ATCC</a:t>
                      </a: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 11845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100" b="1" i="1" kern="1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bla</a:t>
                      </a:r>
                      <a:r>
                        <a:rPr lang="en-US" sz="1100" b="1" kern="100" baseline="-25000" dirty="0" err="1">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RAA</a:t>
                      </a:r>
                      <a:r>
                        <a:rPr lang="en-US" sz="1100" b="1" kern="100" baseline="-250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a:t>
                      </a: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100" b="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pET</a:t>
                      </a: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100" b="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28a</a:t>
                      </a: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100" b="1" i="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bla</a:t>
                      </a:r>
                      <a:r>
                        <a:rPr lang="en-US" sz="1100" b="1" kern="100" baseline="-250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RAA</a:t>
                      </a:r>
                      <a:r>
                        <a:rPr lang="en-US" sz="1100" b="1" kern="100" baseline="-25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a:t>
                      </a: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1100" b="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BL21</a:t>
                      </a: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100" b="1" kern="100" baseline="30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a:spcAft>
                          <a:spcPts val="0"/>
                        </a:spcAft>
                      </a:pP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pET-28a</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BL21</a:t>
                      </a: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sz="1100" kern="100" baseline="300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pHSG398</a:t>
                      </a: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200" b="1" i="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sz="1200" b="1" i="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bla</a:t>
                      </a:r>
                      <a:r>
                        <a:rPr lang="en-US" sz="1200" b="1" kern="100" baseline="-250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RAA</a:t>
                      </a:r>
                      <a:r>
                        <a:rPr lang="en-US" sz="1200" b="1" kern="100" baseline="-25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12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200" b="1" kern="100" dirty="0" err="1">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DH5</a:t>
                      </a: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α)</a:t>
                      </a:r>
                      <a:r>
                        <a:rPr lang="en-US" sz="1200" b="1" kern="100" baseline="300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a:t>
                      </a: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a:spcAft>
                          <a:spcPts val="0"/>
                        </a:spcAft>
                      </a:pP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pHSG398</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sz="1100" kern="100" dirty="0" err="1">
                          <a:effectLst/>
                          <a:latin typeface="Times New Roman" panose="02020603050405020304" pitchFamily="18" charset="0"/>
                          <a:ea typeface="等线" panose="02010600030101010101" pitchFamily="2" charset="-122"/>
                          <a:cs typeface="Times New Roman" panose="02020603050405020304" pitchFamily="18" charset="0"/>
                        </a:rPr>
                        <a:t>DH5</a:t>
                      </a: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α)</a:t>
                      </a:r>
                      <a:r>
                        <a:rPr lang="en-US" sz="1100" kern="100" baseline="30000" dirty="0">
                          <a:effectLst/>
                          <a:latin typeface="Times New Roman" panose="02020603050405020304" pitchFamily="18" charset="0"/>
                          <a:ea typeface="等线" panose="02010600030101010101" pitchFamily="2" charset="-122"/>
                          <a:cs typeface="Times New Roman" panose="02020603050405020304" pitchFamily="18" charset="0"/>
                        </a:rPr>
                        <a:t>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Penicillin G</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p>
                  </a:txBody>
                  <a:tcPr marL="91445" marR="91445" marT="0" marB="0">
                    <a:lnL>
                      <a:noFill/>
                    </a:lnL>
                    <a:lnR>
                      <a:noFill/>
                    </a:lnR>
                    <a:lnT w="12700" cap="flat" cmpd="sng" algn="ctr">
                      <a:solidFill>
                        <a:srgbClr val="000000"/>
                      </a:solidFill>
                      <a:prstDash val="solid"/>
                      <a:round/>
                      <a:headEnd type="none" w="med" len="med"/>
                      <a:tailEnd type="none" w="med" len="med"/>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Penicillin G</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a</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3"/>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Penicillin G</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b</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256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16</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4"/>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Penicillin G</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c</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64</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5"/>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Piperacillin</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&gt;512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&gt;512</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6"/>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Piperacillin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a</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64</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128</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7"/>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Piperacillin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b</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256</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8"/>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Piperacillin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c</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256</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09"/>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Amoxicillin</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256</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512</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8</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0"/>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Amoxicillin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a</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1"/>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Amoxicillin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b</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2"/>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Amoxicillin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c</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16</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3"/>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Ampicillin</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128</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&gt;512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&gt;512</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4"/>
                  </a:ext>
                </a:extLst>
              </a:tr>
              <a:tr h="203156">
                <a:tc>
                  <a:txBody>
                    <a:bodyPr/>
                    <a:lstStyle/>
                    <a:p>
                      <a:pPr algn="just">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Ampicillin</a:t>
                      </a:r>
                      <a:r>
                        <a:rPr lang="en-US" sz="1100" kern="100" baseline="30000">
                          <a:effectLst/>
                          <a:latin typeface="Times New Roman" panose="02020603050405020304" pitchFamily="18" charset="0"/>
                          <a:ea typeface="等线" panose="02010600030101010101" pitchFamily="2" charset="-122"/>
                          <a:cs typeface="Times New Roman" panose="02020603050405020304" pitchFamily="18" charset="0"/>
                        </a:rPr>
                        <a:t>a</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32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等线" panose="02010600030101010101" pitchFamily="2" charset="-122"/>
                          <a:cs typeface="Times New Roman" panose="02020603050405020304" pitchFamily="18" charset="0"/>
                        </a:rPr>
                        <a:t>0.5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rPr>
                        <a:t>8</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等线" panose="02010600030101010101" pitchFamily="2" charset="-122"/>
                          <a:cs typeface="Times New Roman" panose="02020603050405020304" pitchFamily="18" charset="0"/>
                        </a:rPr>
                        <a:t>16</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5"/>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Ampicillin</a:t>
                      </a:r>
                      <a:r>
                        <a:rPr lang="en-US" sz="1100" kern="100" baseline="30000">
                          <a:effectLst/>
                          <a:latin typeface="Times New Roman" panose="02020603050405020304" pitchFamily="18" charset="0"/>
                          <a:ea typeface="宋体" panose="02010600030101010101" pitchFamily="2" charset="-122"/>
                          <a:cs typeface="Times New Roman" panose="02020603050405020304" pitchFamily="18" charset="0"/>
                        </a:rPr>
                        <a:t>b</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128</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16</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6"/>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Ampicillin</a:t>
                      </a:r>
                      <a:r>
                        <a:rPr lang="en-US" sz="1100" kern="100" baseline="30000">
                          <a:effectLst/>
                          <a:latin typeface="Times New Roman" panose="02020603050405020304" pitchFamily="18" charset="0"/>
                          <a:ea typeface="宋体" panose="02010600030101010101" pitchFamily="2" charset="-122"/>
                          <a:cs typeface="Times New Roman" panose="02020603050405020304" pitchFamily="18" charset="0"/>
                        </a:rPr>
                        <a:t>c</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32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16</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7"/>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Carbenicillin</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≤0.25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&gt;512</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&gt;512</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8"/>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Carbenicillin</a:t>
                      </a:r>
                      <a:r>
                        <a:rPr lang="en-US" sz="1100" kern="100" baseline="30000">
                          <a:effectLst/>
                          <a:latin typeface="Times New Roman" panose="02020603050405020304" pitchFamily="18" charset="0"/>
                          <a:ea typeface="宋体" panose="02010600030101010101" pitchFamily="2" charset="-122"/>
                          <a:cs typeface="Times New Roman" panose="02020603050405020304" pitchFamily="18" charset="0"/>
                        </a:rPr>
                        <a:t>a</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64</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32</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19"/>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Carbenicillin</a:t>
                      </a:r>
                      <a:r>
                        <a:rPr lang="en-US" sz="1100" kern="100" baseline="30000">
                          <a:effectLst/>
                          <a:latin typeface="Times New Roman" panose="02020603050405020304" pitchFamily="18" charset="0"/>
                          <a:ea typeface="宋体" panose="02010600030101010101" pitchFamily="2" charset="-122"/>
                          <a:cs typeface="Times New Roman" panose="02020603050405020304" pitchFamily="18" charset="0"/>
                        </a:rPr>
                        <a:t>b</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128</a:t>
                      </a:r>
                    </a:p>
                  </a:txBody>
                  <a:tcPr marL="91445" marR="91445" marT="0" marB="0">
                    <a:lnL>
                      <a:noFill/>
                    </a:lnL>
                    <a:lnR>
                      <a:noFill/>
                    </a:lnR>
                    <a:lnT>
                      <a:noFill/>
                    </a:lnT>
                    <a:lnB>
                      <a:noFill/>
                    </a:lnB>
                    <a:solidFill>
                      <a:schemeClr val="accent1">
                        <a:lumMod val="50000"/>
                      </a:schemeClr>
                    </a:solidFill>
                  </a:tcPr>
                </a:tc>
                <a:tc>
                  <a:txBody>
                    <a:bodyPr/>
                    <a:lstStyle/>
                    <a:p>
                      <a:pPr algn="ctr">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a:noFill/>
                    </a:lnB>
                  </a:tcPr>
                </a:tc>
                <a:extLst>
                  <a:ext uri="{0D108BD9-81ED-4DB2-BD59-A6C34878D82A}">
                    <a16:rowId xmlns:a16="http://schemas.microsoft.com/office/drawing/2014/main" val="10020"/>
                  </a:ext>
                </a:extLst>
              </a:tr>
              <a:tr h="203156">
                <a:tc>
                  <a:txBody>
                    <a:bodyPr/>
                    <a:lstStyle/>
                    <a:p>
                      <a:pPr algn="just">
                        <a:spcAft>
                          <a:spcPts val="0"/>
                        </a:spcAft>
                      </a:pPr>
                      <a:r>
                        <a:rPr lang="en-US" sz="1100" kern="100">
                          <a:effectLst/>
                          <a:latin typeface="Times New Roman" panose="02020603050405020304" pitchFamily="18" charset="0"/>
                          <a:ea typeface="宋体" panose="02010600030101010101" pitchFamily="2" charset="-122"/>
                          <a:cs typeface="Times New Roman" panose="02020603050405020304" pitchFamily="18" charset="0"/>
                        </a:rPr>
                        <a:t>Carbenicillin</a:t>
                      </a:r>
                      <a:r>
                        <a:rPr lang="en-US" sz="1100" kern="100" baseline="30000">
                          <a:effectLst/>
                          <a:latin typeface="Times New Roman" panose="02020603050405020304" pitchFamily="18" charset="0"/>
                          <a:ea typeface="宋体" panose="02010600030101010101" pitchFamily="2" charset="-122"/>
                          <a:cs typeface="Times New Roman" panose="02020603050405020304" pitchFamily="18" charset="0"/>
                        </a:rPr>
                        <a:t>c</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≤0.125</a:t>
                      </a:r>
                      <a:endParaRPr lang="zh-CN" sz="1100" b="1"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1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lang="zh-CN" sz="11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dirty="0">
                          <a:solidFill>
                            <a:schemeClr val="bg1"/>
                          </a:solidFill>
                          <a:effectLst/>
                          <a:latin typeface="Times New Roman" panose="02020603050405020304" pitchFamily="18" charset="0"/>
                          <a:ea typeface="宋体" panose="02010600030101010101" pitchFamily="2" charset="-122"/>
                          <a:cs typeface="Times New Roman" panose="02020603050405020304" pitchFamily="18" charset="0"/>
                        </a:rPr>
                        <a:t>64</a:t>
                      </a:r>
                    </a:p>
                  </a:txBody>
                  <a:tcPr marL="91445" marR="91445" marT="0" marB="0">
                    <a:lnL>
                      <a:noFill/>
                    </a:lnL>
                    <a:lnR>
                      <a:noFill/>
                    </a:lnR>
                    <a:lnT>
                      <a:noFill/>
                    </a:lnT>
                    <a:lnB w="1270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91445" marR="9144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3" name="灯片编号占位符 2"/>
          <p:cNvSpPr>
            <a:spLocks noGrp="1"/>
          </p:cNvSpPr>
          <p:nvPr>
            <p:ph type="sldNum" sz="quarter" idx="12"/>
          </p:nvPr>
        </p:nvSpPr>
        <p:spPr>
          <a:xfrm>
            <a:off x="9448800" y="6548516"/>
            <a:ext cx="2743200" cy="365125"/>
          </a:xfrm>
        </p:spPr>
        <p:txBody>
          <a:bodyPr/>
          <a:lstStyle/>
          <a:p>
            <a:fld id="{4EF9EDCC-6796-41D4-8762-5DE66AB96056}" type="slidenum">
              <a:rPr lang="zh-CN" altLang="en-US" sz="2000" smtClean="0">
                <a:solidFill>
                  <a:srgbClr val="C00000"/>
                </a:solidFill>
              </a:rPr>
              <a:t>49</a:t>
            </a:fld>
            <a:endParaRPr lang="zh-CN" altLang="en-US" sz="2000" dirty="0">
              <a:solidFill>
                <a:srgbClr val="C00000"/>
              </a:solidFill>
            </a:endParaRPr>
          </a:p>
        </p:txBody>
      </p:sp>
      <p:sp>
        <p:nvSpPr>
          <p:cNvPr id="100" name="文本框 99"/>
          <p:cNvSpPr txBox="1"/>
          <p:nvPr/>
        </p:nvSpPr>
        <p:spPr>
          <a:xfrm>
            <a:off x="1616075" y="6356350"/>
            <a:ext cx="2119630" cy="368300"/>
          </a:xfrm>
          <a:prstGeom prst="rect">
            <a:avLst/>
          </a:prstGeom>
          <a:noFill/>
          <a:ln w="9525">
            <a:noFill/>
          </a:ln>
        </p:spPr>
        <p:txBody>
          <a:bodyPr wrap="square">
            <a:spAutoFit/>
          </a:bodyPr>
          <a:lstStyle/>
          <a:p>
            <a:pPr indent="304800" algn="ctr"/>
            <a:r>
              <a:rPr lang="en-US" b="1">
                <a:solidFill>
                  <a:srgbClr val="C00000"/>
                </a:solidFill>
                <a:latin typeface="Calibri" panose="020F0502020204030204" pitchFamily="34" charset="0"/>
                <a:ea typeface="宋体" panose="02010600030101010101" pitchFamily="2" charset="-122"/>
                <a:cs typeface="Times New Roman" panose="02020603050405020304" pitchFamily="18" charset="0"/>
              </a:rPr>
              <a:t>16</a:t>
            </a:r>
            <a:r>
              <a:rPr lang="zh-CN" b="1">
                <a:solidFill>
                  <a:srgbClr val="C00000"/>
                </a:solidFill>
                <a:ea typeface="宋体" panose="02010600030101010101" pitchFamily="2" charset="-122"/>
              </a:rPr>
              <a:t>倍至</a:t>
            </a:r>
            <a:r>
              <a:rPr lang="en-US" b="1">
                <a:solidFill>
                  <a:srgbClr val="C00000"/>
                </a:solidFill>
                <a:latin typeface="Calibri" panose="020F0502020204030204" pitchFamily="34" charset="0"/>
                <a:ea typeface="宋体" panose="02010600030101010101" pitchFamily="2" charset="-122"/>
              </a:rPr>
              <a:t>1024</a:t>
            </a:r>
            <a:r>
              <a:rPr lang="zh-CN" b="1">
                <a:solidFill>
                  <a:srgbClr val="C00000"/>
                </a:solidFill>
                <a:ea typeface="宋体" panose="02010600030101010101" pitchFamily="2" charset="-122"/>
              </a:rPr>
              <a:t>倍</a:t>
            </a:r>
            <a:endParaRPr lang="zh-CN" altLang="en-US" b="1">
              <a:solidFill>
                <a:srgbClr val="C00000"/>
              </a:solidFill>
              <a:ea typeface="宋体" panose="02010600030101010101" pitchFamily="2" charset="-122"/>
            </a:endParaRPr>
          </a:p>
        </p:txBody>
      </p:sp>
      <p:sp>
        <p:nvSpPr>
          <p:cNvPr id="5" name="下箭头 4"/>
          <p:cNvSpPr/>
          <p:nvPr/>
        </p:nvSpPr>
        <p:spPr>
          <a:xfrm rot="5400000">
            <a:off x="7473950" y="2135505"/>
            <a:ext cx="702310" cy="36322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rot="5400000">
            <a:off x="10461625" y="2135505"/>
            <a:ext cx="702310" cy="36322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645E6B3-B9AD-4E7D-A7DC-17DA70E29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文本框 8">
            <a:extLst>
              <a:ext uri="{FF2B5EF4-FFF2-40B4-BE49-F238E27FC236}">
                <a16:creationId xmlns:a16="http://schemas.microsoft.com/office/drawing/2014/main" id="{95E12459-6273-73C6-AE93-6AB1DD8F5791}"/>
              </a:ext>
            </a:extLst>
          </p:cNvPr>
          <p:cNvSpPr txBox="1"/>
          <p:nvPr/>
        </p:nvSpPr>
        <p:spPr>
          <a:xfrm>
            <a:off x="1717125" y="888877"/>
            <a:ext cx="1464226" cy="338554"/>
          </a:xfrm>
          <a:prstGeom prst="rect">
            <a:avLst/>
          </a:prstGeom>
          <a:noFill/>
        </p:spPr>
        <p:txBody>
          <a:bodyPr wrap="square">
            <a:spAutoFit/>
          </a:bodyPr>
          <a:lstStyle/>
          <a:p>
            <a:pPr algn="ctr">
              <a:spcAft>
                <a:spcPts val="0"/>
              </a:spcAft>
            </a:pPr>
            <a:r>
              <a:rPr lang="en-US" altLang="zh-CN" sz="1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RCAD0122</a:t>
            </a:r>
            <a:endParaRPr lang="zh-CN" altLang="zh-CN" sz="16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下箭头 4">
            <a:extLst>
              <a:ext uri="{FF2B5EF4-FFF2-40B4-BE49-F238E27FC236}">
                <a16:creationId xmlns:a16="http://schemas.microsoft.com/office/drawing/2014/main" id="{095F4D7B-8AD3-A95C-5008-3A77C73FA0BC}"/>
              </a:ext>
            </a:extLst>
          </p:cNvPr>
          <p:cNvSpPr/>
          <p:nvPr/>
        </p:nvSpPr>
        <p:spPr>
          <a:xfrm rot="16200000">
            <a:off x="4370766" y="2135505"/>
            <a:ext cx="702310" cy="36322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8D77819-1DA2-EFC7-8C8A-F34D38C7F408}"/>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11" name="文本框 10">
            <a:extLst>
              <a:ext uri="{FF2B5EF4-FFF2-40B4-BE49-F238E27FC236}">
                <a16:creationId xmlns:a16="http://schemas.microsoft.com/office/drawing/2014/main" id="{B3945DD2-0D33-5917-1E28-DBD03EDD8123}"/>
              </a:ext>
            </a:extLst>
          </p:cNvPr>
          <p:cNvSpPr txBox="1"/>
          <p:nvPr/>
        </p:nvSpPr>
        <p:spPr>
          <a:xfrm>
            <a:off x="9060873" y="353881"/>
            <a:ext cx="3036916" cy="276998"/>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682936B-0B29-4547-A048-DADA4A33E6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364" y="1447760"/>
            <a:ext cx="10453181" cy="4172033"/>
          </a:xfrm>
          <a:prstGeom prst="rect">
            <a:avLst/>
          </a:prstGeom>
        </p:spPr>
      </p:pic>
      <p:sp>
        <p:nvSpPr>
          <p:cNvPr id="6" name="文本框 5">
            <a:extLst>
              <a:ext uri="{FF2B5EF4-FFF2-40B4-BE49-F238E27FC236}">
                <a16:creationId xmlns:a16="http://schemas.microsoft.com/office/drawing/2014/main" id="{2B15DEE7-3C0E-4BB3-9CFC-A6CD2AC5A596}"/>
              </a:ext>
            </a:extLst>
          </p:cNvPr>
          <p:cNvSpPr txBox="1"/>
          <p:nvPr/>
        </p:nvSpPr>
        <p:spPr>
          <a:xfrm>
            <a:off x="3503655" y="954684"/>
            <a:ext cx="7119257"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全国</a:t>
            </a:r>
            <a:r>
              <a:rPr lang="en-US" altLang="zh-CN" sz="2000" b="1" dirty="0">
                <a:solidFill>
                  <a:srgbClr val="C00000"/>
                </a:solidFill>
                <a:latin typeface="微软雅黑" panose="020B0503020204020204" pitchFamily="34" charset="-122"/>
                <a:ea typeface="微软雅黑" panose="020B0503020204020204" pitchFamily="34" charset="-122"/>
              </a:rPr>
              <a:t>21</a:t>
            </a:r>
            <a:r>
              <a:rPr lang="zh-CN" altLang="en-US" sz="2000" b="1" dirty="0">
                <a:solidFill>
                  <a:srgbClr val="C00000"/>
                </a:solidFill>
                <a:latin typeface="微软雅黑" panose="020B0503020204020204" pitchFamily="34" charset="-122"/>
                <a:ea typeface="微软雅黑" panose="020B0503020204020204" pitchFamily="34" charset="-122"/>
              </a:rPr>
              <a:t>省市</a:t>
            </a:r>
            <a:r>
              <a:rPr lang="en-US" altLang="zh-CN" sz="2000" b="1" dirty="0">
                <a:solidFill>
                  <a:srgbClr val="C00000"/>
                </a:solidFill>
                <a:latin typeface="微软雅黑" panose="020B0503020204020204" pitchFamily="34" charset="-122"/>
                <a:ea typeface="微软雅黑" panose="020B0503020204020204" pitchFamily="34" charset="-122"/>
              </a:rPr>
              <a:t>563</a:t>
            </a:r>
            <a:r>
              <a:rPr lang="zh-CN" altLang="en-US" sz="2000" b="1" dirty="0">
                <a:solidFill>
                  <a:srgbClr val="C00000"/>
                </a:solidFill>
                <a:latin typeface="微软雅黑" panose="020B0503020204020204" pitchFamily="34" charset="-122"/>
                <a:ea typeface="微软雅黑" panose="020B0503020204020204" pitchFamily="34" charset="-122"/>
              </a:rPr>
              <a:t>株鸭疫里默氏菌对</a:t>
            </a:r>
            <a:r>
              <a:rPr lang="en-US" altLang="zh-CN" sz="2000" b="1" dirty="0">
                <a:solidFill>
                  <a:srgbClr val="002060"/>
                </a:solidFill>
                <a:latin typeface="微软雅黑" panose="020B0503020204020204" pitchFamily="34" charset="-122"/>
                <a:ea typeface="微软雅黑" panose="020B0503020204020204" pitchFamily="34" charset="-122"/>
              </a:rPr>
              <a:t>22</a:t>
            </a:r>
            <a:r>
              <a:rPr lang="zh-CN" altLang="en-US" sz="2000" b="1" dirty="0">
                <a:solidFill>
                  <a:srgbClr val="002060"/>
                </a:solidFill>
                <a:latin typeface="微软雅黑" panose="020B0503020204020204" pitchFamily="34" charset="-122"/>
                <a:ea typeface="微软雅黑" panose="020B0503020204020204" pitchFamily="34" charset="-122"/>
              </a:rPr>
              <a:t>种</a:t>
            </a:r>
            <a:r>
              <a:rPr lang="zh-CN" altLang="en-US" sz="2000" b="1" dirty="0">
                <a:solidFill>
                  <a:srgbClr val="C00000"/>
                </a:solidFill>
                <a:latin typeface="微软雅黑" panose="020B0503020204020204" pitchFamily="34" charset="-122"/>
                <a:ea typeface="微软雅黑" panose="020B0503020204020204" pitchFamily="34" charset="-122"/>
              </a:rPr>
              <a:t>抗菌药的耐药率</a:t>
            </a:r>
            <a:r>
              <a:rPr lang="en-US" altLang="zh-CN" sz="2000" b="1" dirty="0">
                <a:solidFill>
                  <a:srgbClr val="C00000"/>
                </a:solidFill>
                <a:latin typeface="微软雅黑" panose="020B0503020204020204" pitchFamily="34" charset="-122"/>
                <a:ea typeface="微软雅黑" panose="020B0503020204020204" pitchFamily="34" charset="-122"/>
              </a:rPr>
              <a:t>(%)</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48B4C3C4-4526-4732-95A0-1C400C4765D5}"/>
              </a:ext>
            </a:extLst>
          </p:cNvPr>
          <p:cNvSpPr txBox="1"/>
          <p:nvPr/>
        </p:nvSpPr>
        <p:spPr>
          <a:xfrm>
            <a:off x="4187372" y="5782152"/>
            <a:ext cx="4602542"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时间跨度：</a:t>
            </a:r>
            <a:r>
              <a:rPr lang="en-US" altLang="zh-CN" sz="2000" b="1" dirty="0">
                <a:solidFill>
                  <a:srgbClr val="C00000"/>
                </a:solidFill>
                <a:latin typeface="微软雅黑" panose="020B0503020204020204" pitchFamily="34" charset="-122"/>
                <a:ea typeface="微软雅黑" panose="020B0503020204020204" pitchFamily="34" charset="-122"/>
              </a:rPr>
              <a:t>1993 - 2021</a:t>
            </a:r>
            <a:r>
              <a:rPr lang="zh-CN" altLang="en-US" sz="2000" b="1" dirty="0">
                <a:solidFill>
                  <a:srgbClr val="C00000"/>
                </a:solidFill>
                <a:latin typeface="微软雅黑" panose="020B0503020204020204" pitchFamily="34" charset="-122"/>
                <a:ea typeface="微软雅黑" panose="020B0503020204020204" pitchFamily="34" charset="-122"/>
              </a:rPr>
              <a:t>年（近</a:t>
            </a:r>
            <a:r>
              <a:rPr lang="en-US" altLang="zh-CN" sz="2000" b="1" dirty="0">
                <a:solidFill>
                  <a:srgbClr val="C00000"/>
                </a:solidFill>
                <a:latin typeface="微软雅黑" panose="020B0503020204020204" pitchFamily="34" charset="-122"/>
                <a:ea typeface="微软雅黑" panose="020B0503020204020204" pitchFamily="34" charset="-122"/>
              </a:rPr>
              <a:t>30</a:t>
            </a:r>
            <a:r>
              <a:rPr lang="zh-CN" altLang="en-US" sz="2000" b="1" dirty="0">
                <a:solidFill>
                  <a:srgbClr val="C00000"/>
                </a:solidFill>
                <a:latin typeface="微软雅黑" panose="020B0503020204020204" pitchFamily="34" charset="-122"/>
                <a:ea typeface="微软雅黑" panose="020B0503020204020204" pitchFamily="34" charset="-122"/>
              </a:rPr>
              <a:t>年）</a:t>
            </a:r>
          </a:p>
        </p:txBody>
      </p:sp>
      <p:sp>
        <p:nvSpPr>
          <p:cNvPr id="2" name="矩形 1">
            <a:extLst>
              <a:ext uri="{FF2B5EF4-FFF2-40B4-BE49-F238E27FC236}">
                <a16:creationId xmlns:a16="http://schemas.microsoft.com/office/drawing/2014/main" id="{79F4233B-8FA4-0BE2-E8A0-7695B32EBB26}"/>
              </a:ext>
            </a:extLst>
          </p:cNvPr>
          <p:cNvSpPr/>
          <p:nvPr/>
        </p:nvSpPr>
        <p:spPr bwMode="auto">
          <a:xfrm>
            <a:off x="2381176" y="3483430"/>
            <a:ext cx="449110" cy="1355496"/>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2">
            <a:extLst>
              <a:ext uri="{FF2B5EF4-FFF2-40B4-BE49-F238E27FC236}">
                <a16:creationId xmlns:a16="http://schemas.microsoft.com/office/drawing/2014/main" id="{B3D0F8B5-5DB2-FC6D-4371-BF59CA467E43}"/>
              </a:ext>
            </a:extLst>
          </p:cNvPr>
          <p:cNvSpPr/>
          <p:nvPr/>
        </p:nvSpPr>
        <p:spPr bwMode="auto">
          <a:xfrm>
            <a:off x="3738262" y="3011714"/>
            <a:ext cx="449110" cy="1877558"/>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a:extLst>
              <a:ext uri="{FF2B5EF4-FFF2-40B4-BE49-F238E27FC236}">
                <a16:creationId xmlns:a16="http://schemas.microsoft.com/office/drawing/2014/main" id="{9EB0A37C-78DD-675D-FB45-E9E602F21633}"/>
              </a:ext>
            </a:extLst>
          </p:cNvPr>
          <p:cNvSpPr/>
          <p:nvPr/>
        </p:nvSpPr>
        <p:spPr bwMode="auto">
          <a:xfrm>
            <a:off x="5530777" y="2010229"/>
            <a:ext cx="449110" cy="2879043"/>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a:extLst>
              <a:ext uri="{FF2B5EF4-FFF2-40B4-BE49-F238E27FC236}">
                <a16:creationId xmlns:a16="http://schemas.microsoft.com/office/drawing/2014/main" id="{DF0457D6-9C93-0A0C-7509-6F320BC543C7}"/>
              </a:ext>
            </a:extLst>
          </p:cNvPr>
          <p:cNvSpPr/>
          <p:nvPr/>
        </p:nvSpPr>
        <p:spPr bwMode="auto">
          <a:xfrm>
            <a:off x="5987560" y="1879601"/>
            <a:ext cx="449110" cy="3009672"/>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a:extLst>
              <a:ext uri="{FF2B5EF4-FFF2-40B4-BE49-F238E27FC236}">
                <a16:creationId xmlns:a16="http://schemas.microsoft.com/office/drawing/2014/main" id="{4DC85CD0-CC9D-58BC-F3C7-969CE558D539}"/>
              </a:ext>
            </a:extLst>
          </p:cNvPr>
          <p:cNvSpPr/>
          <p:nvPr/>
        </p:nvSpPr>
        <p:spPr bwMode="auto">
          <a:xfrm>
            <a:off x="9586269" y="1516743"/>
            <a:ext cx="392302" cy="3322183"/>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文本框 7">
            <a:extLst>
              <a:ext uri="{FF2B5EF4-FFF2-40B4-BE49-F238E27FC236}">
                <a16:creationId xmlns:a16="http://schemas.microsoft.com/office/drawing/2014/main" id="{8ADDA2B0-EC9F-7308-B446-405BC544518D}"/>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
        <p:nvSpPr>
          <p:cNvPr id="11" name="灯片编号占位符 2">
            <a:extLst>
              <a:ext uri="{FF2B5EF4-FFF2-40B4-BE49-F238E27FC236}">
                <a16:creationId xmlns:a16="http://schemas.microsoft.com/office/drawing/2014/main" id="{CA0FE439-C417-84F6-E474-99A9AEC04005}"/>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a:t>
            </a:fld>
            <a:endParaRPr lang="zh-CN" altLang="en-US" sz="2400" dirty="0">
              <a:solidFill>
                <a:srgbClr val="FF0000"/>
              </a:solidFill>
            </a:endParaRPr>
          </a:p>
        </p:txBody>
      </p:sp>
      <p:pic>
        <p:nvPicPr>
          <p:cNvPr id="12" name="图片 11">
            <a:extLst>
              <a:ext uri="{FF2B5EF4-FFF2-40B4-BE49-F238E27FC236}">
                <a16:creationId xmlns:a16="http://schemas.microsoft.com/office/drawing/2014/main" id="{046A2B60-225B-6680-4D08-14DA26E0E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Tree>
    <p:extLst>
      <p:ext uri="{BB962C8B-B14F-4D97-AF65-F5344CB8AC3E}">
        <p14:creationId xmlns:p14="http://schemas.microsoft.com/office/powerpoint/2010/main" val="1044205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10216B9-34FD-3C9E-C6D2-C6236FC4322D}"/>
              </a:ext>
            </a:extLst>
          </p:cNvPr>
          <p:cNvSpPr>
            <a:spLocks noGrp="1"/>
          </p:cNvSpPr>
          <p:nvPr>
            <p:ph type="sldNum" sz="quarter" idx="12"/>
          </p:nvPr>
        </p:nvSpPr>
        <p:spPr>
          <a:xfrm>
            <a:off x="9448800" y="6444823"/>
            <a:ext cx="2743200" cy="365125"/>
          </a:xfrm>
        </p:spPr>
        <p:txBody>
          <a:bodyPr/>
          <a:lstStyle/>
          <a:p>
            <a:fld id="{4EF9EDCC-6796-41D4-8762-5DE66AB96056}" type="slidenum">
              <a:rPr lang="zh-CN" altLang="en-US" sz="2000" smtClean="0">
                <a:solidFill>
                  <a:srgbClr val="C00000"/>
                </a:solidFill>
              </a:rPr>
              <a:t>50</a:t>
            </a:fld>
            <a:endParaRPr lang="zh-CN" altLang="en-US" sz="2000" dirty="0">
              <a:solidFill>
                <a:srgbClr val="C00000"/>
              </a:solidFill>
            </a:endParaRPr>
          </a:p>
        </p:txBody>
      </p:sp>
      <p:sp>
        <p:nvSpPr>
          <p:cNvPr id="3" name="矩形 2">
            <a:extLst>
              <a:ext uri="{FF2B5EF4-FFF2-40B4-BE49-F238E27FC236}">
                <a16:creationId xmlns:a16="http://schemas.microsoft.com/office/drawing/2014/main" id="{0D935C61-10C2-C8B2-732D-A1403D738A48}"/>
              </a:ext>
            </a:extLst>
          </p:cNvPr>
          <p:cNvSpPr/>
          <p:nvPr/>
        </p:nvSpPr>
        <p:spPr>
          <a:xfrm>
            <a:off x="1007533" y="4458385"/>
            <a:ext cx="10115169" cy="892552"/>
          </a:xfrm>
          <a:prstGeom prst="rect">
            <a:avLst/>
          </a:prstGeom>
        </p:spPr>
        <p:txBody>
          <a:bodyPr wrap="square">
            <a:spAutoFit/>
          </a:bodyPr>
          <a:lstStyle/>
          <a:p>
            <a:pPr algn="ctr"/>
            <a:r>
              <a:rPr lang="en-US" altLang="zh-CN" sz="2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zh-CN" sz="2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内酰胺酶基因命名管理中心</a:t>
            </a:r>
            <a:endParaRPr lang="en-US" altLang="zh-CN" sz="2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600" dirty="0">
                <a:solidFill>
                  <a:srgbClr val="C00000"/>
                </a:solidFill>
                <a:latin typeface="Times New Roman" panose="02020603050405020304" pitchFamily="18" charset="0"/>
                <a:cs typeface="Times New Roman" panose="02020603050405020304" pitchFamily="18" charset="0"/>
              </a:rPr>
              <a:t>https://www.ncbi. nlm.nih.gov/ pathogens/submit-beta-lactamase/</a:t>
            </a:r>
            <a:endParaRPr lang="zh-CN" altLang="en-US" sz="2600" dirty="0">
              <a:solidFill>
                <a:srgbClr val="C00000"/>
              </a:solidFill>
              <a:latin typeface="Times New Roman" panose="02020603050405020304" pitchFamily="18" charset="0"/>
              <a:cs typeface="Times New Roman" panose="02020603050405020304" pitchFamily="18" charset="0"/>
            </a:endParaRPr>
          </a:p>
        </p:txBody>
      </p:sp>
      <p:sp>
        <p:nvSpPr>
          <p:cNvPr id="4" name="文本框 11">
            <a:extLst>
              <a:ext uri="{FF2B5EF4-FFF2-40B4-BE49-F238E27FC236}">
                <a16:creationId xmlns:a16="http://schemas.microsoft.com/office/drawing/2014/main" id="{19B4885F-28BB-8D3B-330B-DA2FB58A7ABA}"/>
              </a:ext>
            </a:extLst>
          </p:cNvPr>
          <p:cNvSpPr txBox="1">
            <a:spLocks noChangeArrowheads="1"/>
          </p:cNvSpPr>
          <p:nvPr/>
        </p:nvSpPr>
        <p:spPr bwMode="auto">
          <a:xfrm>
            <a:off x="2183524" y="2291893"/>
            <a:ext cx="2720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buFont typeface="Arial" panose="020B0604020202020204" pitchFamily="34" charset="0"/>
              <a:buNone/>
            </a:pPr>
            <a:r>
              <a:rPr lang="en-US" altLang="zh-CN" sz="2800" b="1" i="1" dirty="0">
                <a:solidFill>
                  <a:srgbClr val="C00000"/>
                </a:solidFill>
                <a:latin typeface="Times New Roman" panose="02020603050405020304" pitchFamily="18" charset="0"/>
                <a:cs typeface="Times New Roman" panose="02020603050405020304" pitchFamily="18" charset="0"/>
              </a:rPr>
              <a:t>bla-1</a:t>
            </a:r>
            <a:r>
              <a:rPr lang="en-US" altLang="zh-CN" sz="2800" b="1" dirty="0">
                <a:solidFill>
                  <a:srgbClr val="C00000"/>
                </a:solidFill>
                <a:latin typeface="Times New Roman" panose="02020603050405020304" pitchFamily="18" charset="0"/>
                <a:cs typeface="Times New Roman" panose="02020603050405020304" pitchFamily="18" charset="0"/>
              </a:rPr>
              <a:t>, A</a:t>
            </a:r>
            <a:r>
              <a:rPr lang="zh-CN" altLang="en-US" sz="2800" b="1" dirty="0">
                <a:solidFill>
                  <a:srgbClr val="C00000"/>
                </a:solidFill>
                <a:latin typeface="Times New Roman" panose="02020603050405020304" pitchFamily="18" charset="0"/>
                <a:cs typeface="Times New Roman" panose="02020603050405020304" pitchFamily="18" charset="0"/>
              </a:rPr>
              <a:t>类</a:t>
            </a:r>
            <a:r>
              <a:rPr lang="en-US" altLang="zh-CN" sz="2800" b="1" dirty="0">
                <a:solidFill>
                  <a:srgbClr val="C00000"/>
                </a:solidFill>
                <a:latin typeface="Times New Roman" panose="02020603050405020304" pitchFamily="18" charset="0"/>
                <a:cs typeface="Times New Roman" panose="02020603050405020304" pitchFamily="18" charset="0"/>
              </a:rPr>
              <a:t>, novel</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5" name="文本框 11">
            <a:extLst>
              <a:ext uri="{FF2B5EF4-FFF2-40B4-BE49-F238E27FC236}">
                <a16:creationId xmlns:a16="http://schemas.microsoft.com/office/drawing/2014/main" id="{FDB4231F-175E-60ED-9ACA-6EB59757883F}"/>
              </a:ext>
            </a:extLst>
          </p:cNvPr>
          <p:cNvSpPr txBox="1">
            <a:spLocks noChangeArrowheads="1"/>
          </p:cNvSpPr>
          <p:nvPr/>
        </p:nvSpPr>
        <p:spPr bwMode="auto">
          <a:xfrm>
            <a:off x="6606121" y="2291893"/>
            <a:ext cx="31400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buFont typeface="Arial" panose="020B0604020202020204" pitchFamily="34" charset="0"/>
              <a:buNone/>
            </a:pPr>
            <a:r>
              <a:rPr lang="en-US" altLang="zh-CN" sz="2800" b="1" i="1" dirty="0">
                <a:solidFill>
                  <a:srgbClr val="C00000"/>
                </a:solidFill>
                <a:latin typeface="Times New Roman" panose="02020603050405020304" pitchFamily="18" charset="0"/>
                <a:cs typeface="Times New Roman" panose="02020603050405020304" pitchFamily="18" charset="0"/>
              </a:rPr>
              <a:t>bla</a:t>
            </a:r>
            <a:r>
              <a:rPr lang="en-US" altLang="zh-CN" sz="2800" b="1" baseline="-25000" dirty="0">
                <a:solidFill>
                  <a:srgbClr val="C00000"/>
                </a:solidFill>
                <a:latin typeface="Times New Roman" panose="02020603050405020304" pitchFamily="18" charset="0"/>
                <a:cs typeface="Times New Roman" panose="02020603050405020304" pitchFamily="18" charset="0"/>
              </a:rPr>
              <a:t>RAA-1</a:t>
            </a:r>
            <a:r>
              <a:rPr lang="en-US" altLang="zh-CN" sz="2800" b="1" dirty="0">
                <a:solidFill>
                  <a:srgbClr val="C00000"/>
                </a:solidFill>
                <a:latin typeface="Times New Roman" panose="02020603050405020304" pitchFamily="18" charset="0"/>
                <a:cs typeface="Times New Roman" panose="02020603050405020304" pitchFamily="18" charset="0"/>
              </a:rPr>
              <a:t>, A</a:t>
            </a:r>
            <a:r>
              <a:rPr lang="zh-CN" altLang="en-US" sz="2800" b="1" dirty="0">
                <a:solidFill>
                  <a:srgbClr val="C00000"/>
                </a:solidFill>
                <a:latin typeface="Times New Roman" panose="02020603050405020304" pitchFamily="18" charset="0"/>
                <a:cs typeface="Times New Roman" panose="02020603050405020304" pitchFamily="18" charset="0"/>
              </a:rPr>
              <a:t>类</a:t>
            </a:r>
            <a:r>
              <a:rPr lang="en-US" altLang="zh-CN" sz="2800" b="1" dirty="0">
                <a:solidFill>
                  <a:srgbClr val="C00000"/>
                </a:solidFill>
                <a:latin typeface="Times New Roman" panose="02020603050405020304" pitchFamily="18" charset="0"/>
                <a:cs typeface="Times New Roman" panose="02020603050405020304" pitchFamily="18" charset="0"/>
              </a:rPr>
              <a:t>, novel</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38247D3-2991-F6CA-A840-4673B003A67D}"/>
              </a:ext>
            </a:extLst>
          </p:cNvPr>
          <p:cNvSpPr txBox="1"/>
          <p:nvPr/>
        </p:nvSpPr>
        <p:spPr>
          <a:xfrm>
            <a:off x="3048625" y="3244334"/>
            <a:ext cx="6097248" cy="523220"/>
          </a:xfrm>
          <a:prstGeom prst="rect">
            <a:avLst/>
          </a:prstGeom>
          <a:noFill/>
        </p:spPr>
        <p:txBody>
          <a:bodyPr wrap="square">
            <a:spAutoFit/>
          </a:bodyPr>
          <a:lstStyle/>
          <a:p>
            <a:pPr algn="ctr"/>
            <a:r>
              <a:rPr lang="en-US" altLang="zh-CN" sz="28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2800" b="1" kern="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内酰胺类新耐药基因</a:t>
            </a:r>
            <a:endParaRPr lang="zh-CN" altLang="en-US" sz="2800" dirty="0">
              <a:solidFill>
                <a:srgbClr val="002060"/>
              </a:solidFill>
            </a:endParaRPr>
          </a:p>
        </p:txBody>
      </p:sp>
      <p:pic>
        <p:nvPicPr>
          <p:cNvPr id="8" name="图片 7">
            <a:extLst>
              <a:ext uri="{FF2B5EF4-FFF2-40B4-BE49-F238E27FC236}">
                <a16:creationId xmlns:a16="http://schemas.microsoft.com/office/drawing/2014/main" id="{9E220B50-1ACF-F38A-B7C0-E2EF0A5BF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矩形 5">
            <a:extLst>
              <a:ext uri="{FF2B5EF4-FFF2-40B4-BE49-F238E27FC236}">
                <a16:creationId xmlns:a16="http://schemas.microsoft.com/office/drawing/2014/main" id="{8CE23779-678C-EBFB-5EA9-998E66CD7CB2}"/>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9" name="文本框 8">
            <a:extLst>
              <a:ext uri="{FF2B5EF4-FFF2-40B4-BE49-F238E27FC236}">
                <a16:creationId xmlns:a16="http://schemas.microsoft.com/office/drawing/2014/main" id="{EA8ED3E1-1762-6056-317F-39C5A1C40C13}"/>
              </a:ext>
            </a:extLst>
          </p:cNvPr>
          <p:cNvSpPr txBox="1"/>
          <p:nvPr/>
        </p:nvSpPr>
        <p:spPr>
          <a:xfrm>
            <a:off x="9060873" y="353881"/>
            <a:ext cx="3036916" cy="276998"/>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sz="1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47183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38913"/>
          <p:cNvGrpSpPr/>
          <p:nvPr/>
        </p:nvGrpSpPr>
        <p:grpSpPr>
          <a:xfrm>
            <a:off x="812800" y="838201"/>
            <a:ext cx="7916333" cy="4994275"/>
            <a:chOff x="720" y="839"/>
            <a:chExt cx="3740" cy="3146"/>
          </a:xfrm>
        </p:grpSpPr>
        <p:sp>
          <p:nvSpPr>
            <p:cNvPr id="38915" name="任意多边形 38914"/>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C0">
                <a:alpha val="100000"/>
              </a:srgbClr>
            </a:solidFill>
            <a:ln w="0">
              <a:noFill/>
            </a:ln>
          </p:spPr>
          <p:txBody>
            <a:bodyPr/>
            <a:lstStyle/>
            <a:p>
              <a:endParaRPr lang="zh-CN" altLang="en-US"/>
            </a:p>
          </p:txBody>
        </p:sp>
        <p:sp>
          <p:nvSpPr>
            <p:cNvPr id="38916" name="任意多边形 38915"/>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rgbClr val="C0C0C0">
                <a:alpha val="100000"/>
              </a:srgbClr>
            </a:solidFill>
            <a:ln w="6350">
              <a:noFill/>
            </a:ln>
          </p:spPr>
          <p:txBody>
            <a:bodyPr/>
            <a:lstStyle/>
            <a:p>
              <a:endParaRPr lang="zh-CN" altLang="en-US"/>
            </a:p>
          </p:txBody>
        </p:sp>
        <p:sp>
          <p:nvSpPr>
            <p:cNvPr id="38917" name="任意多边形 38916"/>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C0">
                <a:alpha val="100000"/>
              </a:srgbClr>
            </a:solidFill>
            <a:ln w="0">
              <a:noFill/>
            </a:ln>
          </p:spPr>
          <p:txBody>
            <a:bodyPr/>
            <a:lstStyle/>
            <a:p>
              <a:endParaRPr lang="zh-CN" altLang="en-US"/>
            </a:p>
          </p:txBody>
        </p:sp>
        <p:sp>
          <p:nvSpPr>
            <p:cNvPr id="38918" name="任意多边形 38917"/>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rgbClr val="C0C0C0">
                <a:alpha val="100000"/>
              </a:srgbClr>
            </a:solidFill>
            <a:ln w="6350">
              <a:noFill/>
            </a:ln>
          </p:spPr>
          <p:txBody>
            <a:bodyPr/>
            <a:lstStyle/>
            <a:p>
              <a:endParaRPr lang="zh-CN" altLang="en-US"/>
            </a:p>
          </p:txBody>
        </p:sp>
        <p:sp>
          <p:nvSpPr>
            <p:cNvPr id="38919" name="任意多边形 38918"/>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C0C0">
                <a:alpha val="100000"/>
              </a:srgbClr>
            </a:solidFill>
            <a:ln w="0">
              <a:noFill/>
            </a:ln>
          </p:spPr>
          <p:txBody>
            <a:bodyPr/>
            <a:lstStyle/>
            <a:p>
              <a:endParaRPr lang="zh-CN" altLang="en-US"/>
            </a:p>
          </p:txBody>
        </p:sp>
        <p:sp>
          <p:nvSpPr>
            <p:cNvPr id="38920" name="任意多边形 38919"/>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rgbClr val="C0C0C0">
                <a:alpha val="100000"/>
              </a:srgbClr>
            </a:solidFill>
            <a:ln w="6350">
              <a:noFill/>
            </a:ln>
          </p:spPr>
          <p:txBody>
            <a:bodyPr/>
            <a:lstStyle/>
            <a:p>
              <a:endParaRPr lang="zh-CN" altLang="en-US"/>
            </a:p>
          </p:txBody>
        </p:sp>
        <p:sp>
          <p:nvSpPr>
            <p:cNvPr id="38921" name="任意多边形 38920"/>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C0">
                <a:alpha val="100000"/>
              </a:srgbClr>
            </a:solidFill>
            <a:ln w="0">
              <a:noFill/>
            </a:ln>
          </p:spPr>
          <p:txBody>
            <a:bodyPr/>
            <a:lstStyle/>
            <a:p>
              <a:endParaRPr lang="zh-CN" altLang="en-US"/>
            </a:p>
          </p:txBody>
        </p:sp>
        <p:sp>
          <p:nvSpPr>
            <p:cNvPr id="38922" name="任意多边形 38921"/>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C0C0">
                <a:alpha val="100000"/>
              </a:srgbClr>
            </a:solidFill>
            <a:ln w="6350">
              <a:noFill/>
            </a:ln>
          </p:spPr>
          <p:txBody>
            <a:bodyPr/>
            <a:lstStyle/>
            <a:p>
              <a:endParaRPr lang="zh-CN" altLang="en-US"/>
            </a:p>
          </p:txBody>
        </p:sp>
        <p:sp>
          <p:nvSpPr>
            <p:cNvPr id="38923" name="任意多边形 38922"/>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C0">
                <a:alpha val="100000"/>
              </a:srgbClr>
            </a:solidFill>
            <a:ln w="0">
              <a:noFill/>
            </a:ln>
          </p:spPr>
          <p:txBody>
            <a:bodyPr/>
            <a:lstStyle/>
            <a:p>
              <a:endParaRPr lang="zh-CN" altLang="en-US"/>
            </a:p>
          </p:txBody>
        </p:sp>
        <p:sp>
          <p:nvSpPr>
            <p:cNvPr id="38924" name="任意多边形 38923"/>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rgbClr val="C0C0C0">
                <a:alpha val="100000"/>
              </a:srgbClr>
            </a:solidFill>
            <a:ln w="6350">
              <a:noFill/>
            </a:ln>
          </p:spPr>
          <p:txBody>
            <a:bodyPr/>
            <a:lstStyle/>
            <a:p>
              <a:endParaRPr lang="zh-CN" altLang="en-US"/>
            </a:p>
          </p:txBody>
        </p:sp>
        <p:sp>
          <p:nvSpPr>
            <p:cNvPr id="38925" name="任意多边形 38924"/>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C0">
                <a:alpha val="100000"/>
              </a:srgbClr>
            </a:solidFill>
            <a:ln w="0">
              <a:noFill/>
            </a:ln>
          </p:spPr>
          <p:txBody>
            <a:bodyPr/>
            <a:lstStyle/>
            <a:p>
              <a:endParaRPr lang="zh-CN" altLang="en-US"/>
            </a:p>
          </p:txBody>
        </p:sp>
        <p:sp>
          <p:nvSpPr>
            <p:cNvPr id="38926" name="任意多边形 38925"/>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C0C0">
                <a:alpha val="100000"/>
              </a:srgbClr>
            </a:solidFill>
            <a:ln w="6350">
              <a:noFill/>
            </a:ln>
          </p:spPr>
          <p:txBody>
            <a:bodyPr/>
            <a:lstStyle/>
            <a:p>
              <a:endParaRPr lang="zh-CN" altLang="en-US"/>
            </a:p>
          </p:txBody>
        </p:sp>
        <p:sp>
          <p:nvSpPr>
            <p:cNvPr id="38927" name="任意多边形 38926"/>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C0">
                <a:alpha val="100000"/>
              </a:srgbClr>
            </a:solidFill>
            <a:ln w="0">
              <a:noFill/>
            </a:ln>
          </p:spPr>
          <p:txBody>
            <a:bodyPr/>
            <a:lstStyle/>
            <a:p>
              <a:endParaRPr lang="zh-CN" altLang="en-US"/>
            </a:p>
          </p:txBody>
        </p:sp>
        <p:sp>
          <p:nvSpPr>
            <p:cNvPr id="38928" name="任意多边形 38927"/>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C0C0">
                <a:alpha val="100000"/>
              </a:srgbClr>
            </a:solidFill>
            <a:ln w="6350">
              <a:noFill/>
            </a:ln>
          </p:spPr>
          <p:txBody>
            <a:bodyPr/>
            <a:lstStyle/>
            <a:p>
              <a:endParaRPr lang="zh-CN" altLang="en-US"/>
            </a:p>
          </p:txBody>
        </p:sp>
        <p:sp>
          <p:nvSpPr>
            <p:cNvPr id="38929" name="任意多边形 38928"/>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C0">
                <a:alpha val="100000"/>
              </a:srgbClr>
            </a:solidFill>
            <a:ln w="0">
              <a:noFill/>
            </a:ln>
          </p:spPr>
          <p:txBody>
            <a:bodyPr/>
            <a:lstStyle/>
            <a:p>
              <a:endParaRPr lang="zh-CN" altLang="en-US"/>
            </a:p>
          </p:txBody>
        </p:sp>
        <p:sp>
          <p:nvSpPr>
            <p:cNvPr id="38930" name="任意多边形 38929"/>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C0C0">
                <a:alpha val="100000"/>
              </a:srgbClr>
            </a:solidFill>
            <a:ln w="6350">
              <a:noFill/>
            </a:ln>
          </p:spPr>
          <p:txBody>
            <a:bodyPr/>
            <a:lstStyle/>
            <a:p>
              <a:endParaRPr lang="zh-CN" altLang="en-US"/>
            </a:p>
          </p:txBody>
        </p:sp>
        <p:sp>
          <p:nvSpPr>
            <p:cNvPr id="38931" name="任意多边形 38930"/>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C0">
                <a:alpha val="100000"/>
              </a:srgbClr>
            </a:solidFill>
            <a:ln w="0">
              <a:noFill/>
            </a:ln>
          </p:spPr>
          <p:txBody>
            <a:bodyPr/>
            <a:lstStyle/>
            <a:p>
              <a:endParaRPr lang="zh-CN" altLang="en-US"/>
            </a:p>
          </p:txBody>
        </p:sp>
        <p:sp>
          <p:nvSpPr>
            <p:cNvPr id="38932" name="任意多边形 38931"/>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C0C0">
                <a:alpha val="100000"/>
              </a:srgbClr>
            </a:solidFill>
            <a:ln w="6350">
              <a:noFill/>
            </a:ln>
          </p:spPr>
          <p:txBody>
            <a:bodyPr/>
            <a:lstStyle/>
            <a:p>
              <a:endParaRPr lang="zh-CN" altLang="en-US"/>
            </a:p>
          </p:txBody>
        </p:sp>
        <p:sp>
          <p:nvSpPr>
            <p:cNvPr id="38933" name="任意多边形 38932"/>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C0">
                <a:alpha val="100000"/>
              </a:srgbClr>
            </a:solidFill>
            <a:ln w="0">
              <a:noFill/>
            </a:ln>
          </p:spPr>
          <p:txBody>
            <a:bodyPr/>
            <a:lstStyle/>
            <a:p>
              <a:endParaRPr lang="zh-CN" altLang="en-US"/>
            </a:p>
          </p:txBody>
        </p:sp>
        <p:sp>
          <p:nvSpPr>
            <p:cNvPr id="38934" name="任意多边形 38933"/>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C0">
                <a:alpha val="100000"/>
              </a:srgbClr>
            </a:solidFill>
            <a:ln w="6350">
              <a:noFill/>
            </a:ln>
          </p:spPr>
          <p:txBody>
            <a:bodyPr/>
            <a:lstStyle/>
            <a:p>
              <a:endParaRPr lang="zh-CN" altLang="en-US"/>
            </a:p>
          </p:txBody>
        </p:sp>
        <p:sp>
          <p:nvSpPr>
            <p:cNvPr id="38935" name="任意多边形 38934"/>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C0">
                <a:alpha val="100000"/>
              </a:srgbClr>
            </a:solidFill>
            <a:ln w="0">
              <a:noFill/>
            </a:ln>
          </p:spPr>
          <p:txBody>
            <a:bodyPr/>
            <a:lstStyle/>
            <a:p>
              <a:endParaRPr lang="zh-CN" altLang="en-US"/>
            </a:p>
          </p:txBody>
        </p:sp>
        <p:sp>
          <p:nvSpPr>
            <p:cNvPr id="38936" name="任意多边形 38935"/>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C0">
                <a:alpha val="100000"/>
              </a:srgbClr>
            </a:solidFill>
            <a:ln w="6350">
              <a:noFill/>
            </a:ln>
          </p:spPr>
          <p:txBody>
            <a:bodyPr/>
            <a:lstStyle/>
            <a:p>
              <a:endParaRPr lang="zh-CN" altLang="en-US"/>
            </a:p>
          </p:txBody>
        </p:sp>
        <p:sp>
          <p:nvSpPr>
            <p:cNvPr id="38937" name="任意多边形 38936"/>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C0">
                <a:alpha val="100000"/>
              </a:srgbClr>
            </a:solidFill>
            <a:ln w="0">
              <a:noFill/>
            </a:ln>
          </p:spPr>
          <p:txBody>
            <a:bodyPr/>
            <a:lstStyle/>
            <a:p>
              <a:endParaRPr lang="zh-CN" altLang="en-US"/>
            </a:p>
          </p:txBody>
        </p:sp>
        <p:sp>
          <p:nvSpPr>
            <p:cNvPr id="38938" name="任意多边形 38937"/>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C0">
                <a:alpha val="100000"/>
              </a:srgbClr>
            </a:solidFill>
            <a:ln w="6350">
              <a:noFill/>
            </a:ln>
          </p:spPr>
          <p:txBody>
            <a:bodyPr/>
            <a:lstStyle/>
            <a:p>
              <a:endParaRPr lang="zh-CN" altLang="en-US"/>
            </a:p>
          </p:txBody>
        </p:sp>
        <p:sp>
          <p:nvSpPr>
            <p:cNvPr id="38939" name="任意多边形 38938"/>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C0">
                <a:alpha val="100000"/>
              </a:srgbClr>
            </a:solidFill>
            <a:ln w="0">
              <a:noFill/>
            </a:ln>
          </p:spPr>
          <p:txBody>
            <a:bodyPr/>
            <a:lstStyle/>
            <a:p>
              <a:endParaRPr lang="zh-CN" altLang="en-US"/>
            </a:p>
          </p:txBody>
        </p:sp>
        <p:sp>
          <p:nvSpPr>
            <p:cNvPr id="38940" name="任意多边形 38939"/>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C0C0">
                <a:alpha val="100000"/>
              </a:srgbClr>
            </a:solidFill>
            <a:ln w="6350">
              <a:noFill/>
            </a:ln>
          </p:spPr>
          <p:txBody>
            <a:bodyPr/>
            <a:lstStyle/>
            <a:p>
              <a:endParaRPr lang="zh-CN" altLang="en-US"/>
            </a:p>
          </p:txBody>
        </p:sp>
        <p:sp>
          <p:nvSpPr>
            <p:cNvPr id="38941" name="任意多边形 38940"/>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C0">
                <a:alpha val="100000"/>
              </a:srgbClr>
            </a:solidFill>
            <a:ln w="0">
              <a:noFill/>
            </a:ln>
          </p:spPr>
          <p:txBody>
            <a:bodyPr/>
            <a:lstStyle/>
            <a:p>
              <a:endParaRPr lang="zh-CN" altLang="en-US"/>
            </a:p>
          </p:txBody>
        </p:sp>
        <p:sp>
          <p:nvSpPr>
            <p:cNvPr id="38942" name="任意多边形 38941"/>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rgbClr val="C0C0C0">
                <a:alpha val="100000"/>
              </a:srgbClr>
            </a:solidFill>
            <a:ln w="6350">
              <a:noFill/>
            </a:ln>
          </p:spPr>
          <p:txBody>
            <a:bodyPr/>
            <a:lstStyle/>
            <a:p>
              <a:endParaRPr lang="zh-CN" altLang="en-US"/>
            </a:p>
          </p:txBody>
        </p:sp>
        <p:sp>
          <p:nvSpPr>
            <p:cNvPr id="38943" name="任意多边形 38942"/>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C0">
                <a:alpha val="100000"/>
              </a:srgbClr>
            </a:solidFill>
            <a:ln w="0">
              <a:noFill/>
            </a:ln>
          </p:spPr>
          <p:txBody>
            <a:bodyPr/>
            <a:lstStyle/>
            <a:p>
              <a:endParaRPr lang="zh-CN" altLang="en-US"/>
            </a:p>
          </p:txBody>
        </p:sp>
        <p:sp>
          <p:nvSpPr>
            <p:cNvPr id="38944" name="任意多边形 38943"/>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C0C0C0">
                <a:alpha val="100000"/>
              </a:srgbClr>
            </a:solidFill>
            <a:ln w="6350">
              <a:noFill/>
            </a:ln>
          </p:spPr>
          <p:txBody>
            <a:bodyPr/>
            <a:lstStyle/>
            <a:p>
              <a:endParaRPr lang="zh-CN" altLang="en-US"/>
            </a:p>
          </p:txBody>
        </p:sp>
        <p:sp>
          <p:nvSpPr>
            <p:cNvPr id="38945" name="任意多边形 38944"/>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C0">
                <a:alpha val="100000"/>
              </a:srgbClr>
            </a:solidFill>
            <a:ln w="0">
              <a:noFill/>
            </a:ln>
          </p:spPr>
          <p:txBody>
            <a:bodyPr/>
            <a:lstStyle/>
            <a:p>
              <a:endParaRPr lang="zh-CN" altLang="en-US"/>
            </a:p>
          </p:txBody>
        </p:sp>
        <p:sp>
          <p:nvSpPr>
            <p:cNvPr id="38946" name="任意多边形 38945"/>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rgbClr val="C0C0C0">
                <a:alpha val="100000"/>
              </a:srgbClr>
            </a:solidFill>
            <a:ln w="6350">
              <a:noFill/>
            </a:ln>
          </p:spPr>
          <p:txBody>
            <a:bodyPr/>
            <a:lstStyle/>
            <a:p>
              <a:endParaRPr lang="zh-CN" altLang="en-US"/>
            </a:p>
          </p:txBody>
        </p:sp>
        <p:sp>
          <p:nvSpPr>
            <p:cNvPr id="38947" name="任意多边形 38946"/>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C0">
                <a:alpha val="100000"/>
              </a:srgbClr>
            </a:solidFill>
            <a:ln w="0">
              <a:noFill/>
            </a:ln>
          </p:spPr>
          <p:txBody>
            <a:bodyPr/>
            <a:lstStyle/>
            <a:p>
              <a:endParaRPr lang="zh-CN" altLang="en-US"/>
            </a:p>
          </p:txBody>
        </p:sp>
        <p:sp>
          <p:nvSpPr>
            <p:cNvPr id="38948" name="任意多边形 38947"/>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C0C0C0">
                <a:alpha val="100000"/>
              </a:srgbClr>
            </a:solidFill>
            <a:ln w="6350">
              <a:noFill/>
            </a:ln>
          </p:spPr>
          <p:txBody>
            <a:bodyPr/>
            <a:lstStyle/>
            <a:p>
              <a:endParaRPr lang="zh-CN" altLang="en-US"/>
            </a:p>
          </p:txBody>
        </p:sp>
        <p:sp>
          <p:nvSpPr>
            <p:cNvPr id="38949" name="任意多边形 38948"/>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C0">
                <a:alpha val="100000"/>
              </a:srgbClr>
            </a:solidFill>
            <a:ln w="0">
              <a:noFill/>
            </a:ln>
          </p:spPr>
          <p:txBody>
            <a:bodyPr/>
            <a:lstStyle/>
            <a:p>
              <a:endParaRPr lang="zh-CN" altLang="en-US"/>
            </a:p>
          </p:txBody>
        </p:sp>
        <p:sp>
          <p:nvSpPr>
            <p:cNvPr id="38950" name="任意多边形 38949"/>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C0C0">
                <a:alpha val="100000"/>
              </a:srgbClr>
            </a:solidFill>
            <a:ln w="6350">
              <a:noFill/>
            </a:ln>
          </p:spPr>
          <p:txBody>
            <a:bodyPr/>
            <a:lstStyle/>
            <a:p>
              <a:endParaRPr lang="zh-CN" altLang="en-US"/>
            </a:p>
          </p:txBody>
        </p:sp>
        <p:sp>
          <p:nvSpPr>
            <p:cNvPr id="38951" name="任意多边形 38950"/>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C0">
                <a:alpha val="100000"/>
              </a:srgbClr>
            </a:solidFill>
            <a:ln w="0">
              <a:noFill/>
            </a:ln>
          </p:spPr>
          <p:txBody>
            <a:bodyPr/>
            <a:lstStyle/>
            <a:p>
              <a:endParaRPr lang="zh-CN" altLang="en-US"/>
            </a:p>
          </p:txBody>
        </p:sp>
        <p:sp>
          <p:nvSpPr>
            <p:cNvPr id="38952" name="任意多边形 38951"/>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rgbClr val="C0C0C0">
                <a:alpha val="100000"/>
              </a:srgbClr>
            </a:solidFill>
            <a:ln w="6350">
              <a:noFill/>
            </a:ln>
          </p:spPr>
          <p:txBody>
            <a:bodyPr/>
            <a:lstStyle/>
            <a:p>
              <a:endParaRPr lang="zh-CN" altLang="en-US"/>
            </a:p>
          </p:txBody>
        </p:sp>
        <p:sp>
          <p:nvSpPr>
            <p:cNvPr id="38953" name="任意多边形 38952"/>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C0">
                <a:alpha val="100000"/>
              </a:srgbClr>
            </a:solidFill>
            <a:ln w="0">
              <a:noFill/>
            </a:ln>
          </p:spPr>
          <p:txBody>
            <a:bodyPr/>
            <a:lstStyle/>
            <a:p>
              <a:endParaRPr lang="zh-CN" altLang="en-US"/>
            </a:p>
          </p:txBody>
        </p:sp>
        <p:sp>
          <p:nvSpPr>
            <p:cNvPr id="38954" name="任意多边形 38953"/>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rgbClr val="C0C0C0">
                <a:alpha val="100000"/>
              </a:srgbClr>
            </a:solidFill>
            <a:ln w="6350">
              <a:noFill/>
            </a:ln>
          </p:spPr>
          <p:txBody>
            <a:bodyPr/>
            <a:lstStyle/>
            <a:p>
              <a:endParaRPr lang="zh-CN" altLang="en-US"/>
            </a:p>
          </p:txBody>
        </p:sp>
        <p:sp>
          <p:nvSpPr>
            <p:cNvPr id="38955" name="任意多边形 38954"/>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C0">
                <a:alpha val="100000"/>
              </a:srgbClr>
            </a:solidFill>
            <a:ln w="0">
              <a:noFill/>
            </a:ln>
          </p:spPr>
          <p:txBody>
            <a:bodyPr/>
            <a:lstStyle/>
            <a:p>
              <a:endParaRPr lang="zh-CN" altLang="en-US"/>
            </a:p>
          </p:txBody>
        </p:sp>
        <p:sp>
          <p:nvSpPr>
            <p:cNvPr id="38956" name="任意多边形 38955"/>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rgbClr val="C0C0C0">
                <a:alpha val="100000"/>
              </a:srgbClr>
            </a:solidFill>
            <a:ln w="6350">
              <a:noFill/>
            </a:ln>
          </p:spPr>
          <p:txBody>
            <a:bodyPr/>
            <a:lstStyle/>
            <a:p>
              <a:endParaRPr lang="zh-CN" altLang="en-US"/>
            </a:p>
          </p:txBody>
        </p:sp>
        <p:sp>
          <p:nvSpPr>
            <p:cNvPr id="38957" name="任意多边形 38956"/>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C0">
                <a:alpha val="100000"/>
              </a:srgbClr>
            </a:solidFill>
            <a:ln w="0">
              <a:noFill/>
            </a:ln>
          </p:spPr>
          <p:txBody>
            <a:bodyPr/>
            <a:lstStyle/>
            <a:p>
              <a:endParaRPr lang="zh-CN" altLang="en-US"/>
            </a:p>
          </p:txBody>
        </p:sp>
        <p:sp>
          <p:nvSpPr>
            <p:cNvPr id="38958" name="任意多边形 38957"/>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rgbClr val="C0C0C0">
                <a:alpha val="100000"/>
              </a:srgbClr>
            </a:solidFill>
            <a:ln w="6350">
              <a:noFill/>
            </a:ln>
          </p:spPr>
          <p:txBody>
            <a:bodyPr/>
            <a:lstStyle/>
            <a:p>
              <a:endParaRPr lang="zh-CN" altLang="en-US"/>
            </a:p>
          </p:txBody>
        </p:sp>
        <p:sp>
          <p:nvSpPr>
            <p:cNvPr id="38959" name="任意多边形 38958"/>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C0">
                <a:alpha val="100000"/>
              </a:srgbClr>
            </a:solidFill>
            <a:ln w="0">
              <a:noFill/>
            </a:ln>
          </p:spPr>
          <p:txBody>
            <a:bodyPr/>
            <a:lstStyle/>
            <a:p>
              <a:endParaRPr lang="zh-CN" altLang="en-US"/>
            </a:p>
          </p:txBody>
        </p:sp>
        <p:sp>
          <p:nvSpPr>
            <p:cNvPr id="38960" name="任意多边形 38959"/>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C0C0">
                <a:alpha val="100000"/>
              </a:srgbClr>
            </a:solidFill>
            <a:ln w="6350">
              <a:noFill/>
            </a:ln>
          </p:spPr>
          <p:txBody>
            <a:bodyPr/>
            <a:lstStyle/>
            <a:p>
              <a:endParaRPr lang="zh-CN" altLang="en-US"/>
            </a:p>
          </p:txBody>
        </p:sp>
        <p:sp>
          <p:nvSpPr>
            <p:cNvPr id="38961" name="任意多边形 38960"/>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C0">
                <a:alpha val="100000"/>
              </a:srgbClr>
            </a:solidFill>
            <a:ln w="0">
              <a:noFill/>
            </a:ln>
          </p:spPr>
          <p:txBody>
            <a:bodyPr/>
            <a:lstStyle/>
            <a:p>
              <a:endParaRPr lang="zh-CN" altLang="en-US"/>
            </a:p>
          </p:txBody>
        </p:sp>
        <p:sp>
          <p:nvSpPr>
            <p:cNvPr id="38962" name="任意多边形 38961"/>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C0C0">
                <a:alpha val="100000"/>
              </a:srgbClr>
            </a:solidFill>
            <a:ln w="6350">
              <a:noFill/>
            </a:ln>
          </p:spPr>
          <p:txBody>
            <a:bodyPr/>
            <a:lstStyle/>
            <a:p>
              <a:endParaRPr lang="zh-CN" altLang="en-US"/>
            </a:p>
          </p:txBody>
        </p:sp>
        <p:sp>
          <p:nvSpPr>
            <p:cNvPr id="38963" name="任意多边形 38962"/>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C0">
                <a:alpha val="100000"/>
              </a:srgbClr>
            </a:solidFill>
            <a:ln w="0">
              <a:noFill/>
            </a:ln>
          </p:spPr>
          <p:txBody>
            <a:bodyPr/>
            <a:lstStyle/>
            <a:p>
              <a:endParaRPr lang="zh-CN" altLang="en-US"/>
            </a:p>
          </p:txBody>
        </p:sp>
        <p:sp>
          <p:nvSpPr>
            <p:cNvPr id="38964" name="任意多边形 38963"/>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C0C0">
                <a:alpha val="100000"/>
              </a:srgbClr>
            </a:solidFill>
            <a:ln w="6350">
              <a:noFill/>
            </a:ln>
          </p:spPr>
          <p:txBody>
            <a:bodyPr/>
            <a:lstStyle/>
            <a:p>
              <a:endParaRPr lang="zh-CN" altLang="en-US"/>
            </a:p>
          </p:txBody>
        </p:sp>
        <p:sp>
          <p:nvSpPr>
            <p:cNvPr id="38965" name="任意多边形 38964"/>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C0">
                <a:alpha val="100000"/>
              </a:srgbClr>
            </a:solidFill>
            <a:ln w="0">
              <a:noFill/>
            </a:ln>
          </p:spPr>
          <p:txBody>
            <a:bodyPr/>
            <a:lstStyle/>
            <a:p>
              <a:endParaRPr lang="zh-CN" altLang="en-US"/>
            </a:p>
          </p:txBody>
        </p:sp>
        <p:sp>
          <p:nvSpPr>
            <p:cNvPr id="38966" name="任意多边形 38965"/>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rgbClr val="C0C0C0">
                <a:alpha val="100000"/>
              </a:srgbClr>
            </a:solidFill>
            <a:ln w="6350">
              <a:noFill/>
            </a:ln>
          </p:spPr>
          <p:txBody>
            <a:bodyPr/>
            <a:lstStyle/>
            <a:p>
              <a:endParaRPr lang="zh-CN" altLang="en-US"/>
            </a:p>
          </p:txBody>
        </p:sp>
        <p:sp>
          <p:nvSpPr>
            <p:cNvPr id="38967" name="任意多边形 38966"/>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C0">
                <a:alpha val="100000"/>
              </a:srgbClr>
            </a:solidFill>
            <a:ln w="0">
              <a:noFill/>
            </a:ln>
          </p:spPr>
          <p:txBody>
            <a:bodyPr/>
            <a:lstStyle/>
            <a:p>
              <a:endParaRPr lang="zh-CN" altLang="en-US"/>
            </a:p>
          </p:txBody>
        </p:sp>
        <p:sp>
          <p:nvSpPr>
            <p:cNvPr id="38968" name="任意多边形 38967"/>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rgbClr val="C0C0C0">
                <a:alpha val="100000"/>
              </a:srgbClr>
            </a:solidFill>
            <a:ln w="6350">
              <a:noFill/>
            </a:ln>
          </p:spPr>
          <p:txBody>
            <a:bodyPr/>
            <a:lstStyle/>
            <a:p>
              <a:endParaRPr lang="zh-CN" altLang="en-US"/>
            </a:p>
          </p:txBody>
        </p:sp>
        <p:sp>
          <p:nvSpPr>
            <p:cNvPr id="38969" name="任意多边形 38968"/>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C0">
                <a:alpha val="100000"/>
              </a:srgbClr>
            </a:solidFill>
            <a:ln w="0">
              <a:noFill/>
            </a:ln>
          </p:spPr>
          <p:txBody>
            <a:bodyPr/>
            <a:lstStyle/>
            <a:p>
              <a:endParaRPr lang="zh-CN" altLang="en-US"/>
            </a:p>
          </p:txBody>
        </p:sp>
        <p:sp>
          <p:nvSpPr>
            <p:cNvPr id="38970" name="任意多边形 38969"/>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C0C0">
                <a:alpha val="100000"/>
              </a:srgbClr>
            </a:solidFill>
            <a:ln w="6350">
              <a:noFill/>
            </a:ln>
          </p:spPr>
          <p:txBody>
            <a:bodyPr/>
            <a:lstStyle/>
            <a:p>
              <a:endParaRPr lang="zh-CN" altLang="en-US"/>
            </a:p>
          </p:txBody>
        </p:sp>
        <p:sp>
          <p:nvSpPr>
            <p:cNvPr id="38971" name="任意多边形 38970"/>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C0">
                <a:alpha val="100000"/>
              </a:srgbClr>
            </a:solidFill>
            <a:ln w="0">
              <a:noFill/>
            </a:ln>
          </p:spPr>
          <p:txBody>
            <a:bodyPr/>
            <a:lstStyle/>
            <a:p>
              <a:endParaRPr lang="zh-CN" altLang="en-US"/>
            </a:p>
          </p:txBody>
        </p:sp>
        <p:sp>
          <p:nvSpPr>
            <p:cNvPr id="38972" name="任意多边形 38971"/>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rgbClr val="C0C0C0">
                <a:alpha val="100000"/>
              </a:srgbClr>
            </a:solidFill>
            <a:ln w="6350">
              <a:noFill/>
            </a:ln>
          </p:spPr>
          <p:txBody>
            <a:bodyPr/>
            <a:lstStyle/>
            <a:p>
              <a:endParaRPr lang="zh-CN" altLang="en-US"/>
            </a:p>
          </p:txBody>
        </p:sp>
        <p:sp>
          <p:nvSpPr>
            <p:cNvPr id="38973" name="任意多边形 38972"/>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C0">
                <a:alpha val="100000"/>
              </a:srgbClr>
            </a:solidFill>
            <a:ln w="0">
              <a:noFill/>
            </a:ln>
          </p:spPr>
          <p:txBody>
            <a:bodyPr/>
            <a:lstStyle/>
            <a:p>
              <a:endParaRPr lang="zh-CN" altLang="en-US"/>
            </a:p>
          </p:txBody>
        </p:sp>
        <p:sp>
          <p:nvSpPr>
            <p:cNvPr id="38974" name="任意多边形 38973"/>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rgbClr val="C0C0C0">
                <a:alpha val="100000"/>
              </a:srgbClr>
            </a:solidFill>
            <a:ln w="6350">
              <a:noFill/>
            </a:ln>
          </p:spPr>
          <p:txBody>
            <a:bodyPr/>
            <a:lstStyle/>
            <a:p>
              <a:endParaRPr lang="zh-CN" altLang="en-US"/>
            </a:p>
          </p:txBody>
        </p:sp>
        <p:sp>
          <p:nvSpPr>
            <p:cNvPr id="38975" name="任意多边形 38974"/>
            <p:cNvSpPr/>
            <p:nvPr/>
          </p:nvSpPr>
          <p:spPr>
            <a:xfrm>
              <a:off x="2736" y="2154"/>
              <a:ext cx="464" cy="664"/>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C0C0C0">
                <a:alpha val="100000"/>
              </a:srgbClr>
            </a:solidFill>
            <a:ln w="6350">
              <a:noFill/>
            </a:ln>
          </p:spPr>
          <p:txBody>
            <a:bodyPr/>
            <a:lstStyle/>
            <a:p>
              <a:endParaRPr lang="zh-CN" altLang="en-US"/>
            </a:p>
          </p:txBody>
        </p:sp>
        <p:sp>
          <p:nvSpPr>
            <p:cNvPr id="38976" name="任意多边形 38975"/>
            <p:cNvSpPr/>
            <p:nvPr/>
          </p:nvSpPr>
          <p:spPr>
            <a:xfrm>
              <a:off x="3987" y="3238"/>
              <a:ext cx="121" cy="305"/>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C0C0C0">
                <a:alpha val="100000"/>
              </a:srgbClr>
            </a:solidFill>
            <a:ln w="6350">
              <a:noFill/>
            </a:ln>
          </p:spPr>
          <p:txBody>
            <a:bodyPr/>
            <a:lstStyle/>
            <a:p>
              <a:endParaRPr lang="zh-CN" altLang="en-US"/>
            </a:p>
          </p:txBody>
        </p:sp>
      </p:grpSp>
      <p:sp>
        <p:nvSpPr>
          <p:cNvPr id="38977" name="任意多边形 38976"/>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78" name="任意多边形 38977"/>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79" name="任意多边形 38978"/>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0" name="任意多边形 38979"/>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1" name="任意多边形 38980"/>
          <p:cNvSpPr/>
          <p:nvPr/>
        </p:nvSpPr>
        <p:spPr>
          <a:xfrm>
            <a:off x="3977217" y="4275139"/>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0000"/>
          </a:solidFill>
          <a:ln w="0" cap="flat" cmpd="sng">
            <a:solidFill>
              <a:srgbClr val="000000"/>
            </a:solidFill>
            <a:prstDash val="solid"/>
            <a:headEnd type="none" w="med" len="med"/>
            <a:tailEnd type="none" w="med" len="med"/>
          </a:ln>
        </p:spPr>
        <p:txBody>
          <a:bodyPr/>
          <a:lstStyle/>
          <a:p>
            <a:endParaRPr lang="zh-CN" altLang="en-US"/>
          </a:p>
        </p:txBody>
      </p:sp>
      <p:sp>
        <p:nvSpPr>
          <p:cNvPr id="38982" name="任意多边形 38981"/>
          <p:cNvSpPr/>
          <p:nvPr/>
        </p:nvSpPr>
        <p:spPr>
          <a:xfrm>
            <a:off x="3977217" y="3266283"/>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3" name="任意多边形 38982"/>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4" name="任意多边形 38983"/>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5" name="任意多边形 38984"/>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6" name="任意多边形 38985"/>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7" name="任意多边形 38986"/>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8" name="任意多边形 38987"/>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89" name="任意多边形 38988"/>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0" name="任意多边形 38989"/>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1" name="任意多边形 38990"/>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2" name="任意多边形 38991"/>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3" name="任意多边形 38992"/>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4" name="任意多边形 38993"/>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8995" name="任意多边形 38994"/>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6" name="任意多边形 38995"/>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7" name="任意多边形 38996"/>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8" name="任意多边形 38997"/>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9" name="任意多边形 38998"/>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0" name="任意多边形 38999"/>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9001" name="任意多边形 39000"/>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2" name="任意多边形 39001"/>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03" name="任意多边形 39002"/>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4" name="任意多边形 39003"/>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5" name="任意多边形 39004"/>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6" name="任意多边形 39005"/>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7" name="任意多边形 39006"/>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8" name="任意多边形 39007"/>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9" name="任意多边形 39008"/>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0" name="任意多边形 39009"/>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1" name="任意多边形 39010"/>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2" name="任意多边形 39011"/>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13" name="任意多边形 39012"/>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4" name="任意多边形 39013"/>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5" name="任意多边形 39014"/>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6" name="任意多边形 39015"/>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7" name="任意多边形 39016"/>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8" name="任意多边形 39017"/>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9" name="任意多边形 39018"/>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0" name="任意多边形 39019"/>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1" name="任意多边形 39020"/>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2" name="任意多边形 39021"/>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0000"/>
          </a:solidFill>
          <a:ln w="6350" cap="flat" cmpd="sng">
            <a:solidFill>
              <a:schemeClr val="tx1"/>
            </a:solidFill>
            <a:prstDash val="solid"/>
            <a:headEnd type="none" w="med" len="med"/>
            <a:tailEnd type="none" w="med" len="med"/>
          </a:ln>
        </p:spPr>
        <p:txBody>
          <a:bodyPr/>
          <a:lstStyle/>
          <a:p>
            <a:endParaRPr lang="zh-CN" altLang="en-US"/>
          </a:p>
        </p:txBody>
      </p:sp>
      <p:sp>
        <p:nvSpPr>
          <p:cNvPr id="39023" name="任意多边形 39022"/>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4" name="任意多边形 39023"/>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5" name="任意多边形 39024"/>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6" name="任意多边形 39025"/>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7" name="任意多边形 39026"/>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8" name="任意多边形 39027"/>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9" name="任意多边形 39028"/>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0" name="任意多边形 39029"/>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1" name="任意多边形 39030"/>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2" name="任意多边形 39031"/>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3" name="任意多边形 39032"/>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4" name="任意多边形 39033"/>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5" name="任意多边形 39034"/>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6" name="任意多边形 39035"/>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7" name="任意多边形 39036"/>
          <p:cNvSpPr/>
          <p:nvPr/>
        </p:nvSpPr>
        <p:spPr>
          <a:xfrm>
            <a:off x="5080000" y="2849563"/>
            <a:ext cx="982133" cy="1054100"/>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8" name="任意多边形 39037"/>
          <p:cNvSpPr/>
          <p:nvPr/>
        </p:nvSpPr>
        <p:spPr>
          <a:xfrm>
            <a:off x="7727951" y="4570414"/>
            <a:ext cx="256116" cy="484187"/>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4" name="矩形 3"/>
          <p:cNvSpPr/>
          <p:nvPr/>
        </p:nvSpPr>
        <p:spPr>
          <a:xfrm>
            <a:off x="927099" y="1093499"/>
            <a:ext cx="5771092" cy="369332"/>
          </a:xfrm>
          <a:prstGeom prst="rect">
            <a:avLst/>
          </a:prstGeom>
        </p:spPr>
        <p:txBody>
          <a:bodyPr wrap="square">
            <a:spAutoFit/>
          </a:bodyPr>
          <a:lstStyle/>
          <a:p>
            <a:pPr algn="ctr"/>
            <a:r>
              <a:rPr lang="el-GR" altLang="zh-CN" b="1" dirty="0">
                <a:solidFill>
                  <a:srgbClr val="C00000"/>
                </a:solidFill>
                <a:latin typeface="微软雅黑" panose="020B0503020204020204" pitchFamily="34" charset="-122"/>
                <a:ea typeface="微软雅黑" panose="020B0503020204020204" pitchFamily="34" charset="-122"/>
              </a:rPr>
              <a:t>β</a:t>
            </a:r>
            <a:r>
              <a:rPr lang="en-US" altLang="zh-CN" b="1" dirty="0">
                <a:solidFill>
                  <a:srgbClr val="C00000"/>
                </a:solidFill>
                <a:latin typeface="微软雅黑" panose="020B0503020204020204" pitchFamily="34" charset="-122"/>
                <a:ea typeface="微软雅黑" panose="020B0503020204020204" pitchFamily="34" charset="-122"/>
              </a:rPr>
              <a:t>-</a:t>
            </a:r>
            <a:r>
              <a:rPr lang="zh-CN" altLang="en-US" b="1" dirty="0">
                <a:solidFill>
                  <a:srgbClr val="C00000"/>
                </a:solidFill>
                <a:latin typeface="微软雅黑" panose="020B0503020204020204" pitchFamily="34" charset="-122"/>
                <a:ea typeface="微软雅黑" panose="020B0503020204020204" pitchFamily="34" charset="-122"/>
              </a:rPr>
              <a:t>内酰胺酶基因</a:t>
            </a:r>
            <a:r>
              <a:rPr lang="en-US" altLang="zh-CN"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bla</a:t>
            </a:r>
            <a:r>
              <a:rPr lang="en-US" altLang="zh-CN"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p>
        </p:txBody>
      </p:sp>
      <p:sp>
        <p:nvSpPr>
          <p:cNvPr id="5" name="灯片编号占位符 4"/>
          <p:cNvSpPr>
            <a:spLocks noGrp="1"/>
          </p:cNvSpPr>
          <p:nvPr>
            <p:ph type="sldNum" sz="quarter" idx="12"/>
          </p:nvPr>
        </p:nvSpPr>
        <p:spPr>
          <a:xfrm>
            <a:off x="9391650" y="6445250"/>
            <a:ext cx="2743200" cy="365125"/>
          </a:xfrm>
        </p:spPr>
        <p:txBody>
          <a:bodyPr/>
          <a:lstStyle/>
          <a:p>
            <a:fld id="{4EF9EDCC-6796-41D4-8762-5DE66AB96056}" type="slidenum">
              <a:rPr lang="zh-CN" altLang="en-US" sz="2000" smtClean="0">
                <a:solidFill>
                  <a:srgbClr val="C00000"/>
                </a:solidFill>
              </a:rPr>
              <a:t>51</a:t>
            </a:fld>
            <a:endParaRPr lang="zh-CN" altLang="en-US" sz="2000" dirty="0">
              <a:solidFill>
                <a:srgbClr val="C00000"/>
              </a:solidFill>
            </a:endParaRPr>
          </a:p>
        </p:txBody>
      </p:sp>
      <p:sp>
        <p:nvSpPr>
          <p:cNvPr id="6" name="矩形 5"/>
          <p:cNvSpPr/>
          <p:nvPr/>
        </p:nvSpPr>
        <p:spPr>
          <a:xfrm>
            <a:off x="8237009" y="2773782"/>
            <a:ext cx="3459691" cy="1518429"/>
          </a:xfrm>
          <a:prstGeom prst="rect">
            <a:avLst/>
          </a:prstGeom>
        </p:spPr>
        <p:txBody>
          <a:bodyPr wrap="square">
            <a:spAutoFit/>
          </a:bodyPr>
          <a:lstStyle/>
          <a:p>
            <a:pPr>
              <a:lnSpc>
                <a:spcPct val="180000"/>
              </a:lnSpc>
            </a:pPr>
            <a:r>
              <a:rPr lang="en-US" altLang="zh-CN"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bla-1 </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83.3% RA</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分离株阳性</a:t>
            </a:r>
            <a:endPar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80000"/>
              </a:lnSpc>
            </a:pPr>
            <a:endParaRPr lang="en-US" altLang="zh-CN"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80000"/>
              </a:lnSpc>
            </a:pPr>
            <a:r>
              <a:rPr lang="en-US" altLang="zh-CN"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0.9%RA</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分离株阳性</a:t>
            </a:r>
            <a:endPar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2AA3E412-9040-4E71-7311-49F2438F7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 name="矩形 2">
            <a:extLst>
              <a:ext uri="{FF2B5EF4-FFF2-40B4-BE49-F238E27FC236}">
                <a16:creationId xmlns:a16="http://schemas.microsoft.com/office/drawing/2014/main" id="{BDEA5722-9C74-057D-E162-88AAD7609124}"/>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7" name="文本框 6">
            <a:extLst>
              <a:ext uri="{FF2B5EF4-FFF2-40B4-BE49-F238E27FC236}">
                <a16:creationId xmlns:a16="http://schemas.microsoft.com/office/drawing/2014/main" id="{D01B896C-FDED-0675-163F-C6CD0F05EFD3}"/>
              </a:ext>
            </a:extLst>
          </p:cNvPr>
          <p:cNvSpPr txBox="1"/>
          <p:nvPr/>
        </p:nvSpPr>
        <p:spPr>
          <a:xfrm>
            <a:off x="9060873" y="353881"/>
            <a:ext cx="3036916" cy="276998"/>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bla-1</a:t>
            </a:r>
            <a:r>
              <a:rPr lang="zh-CN" altLang="en-US" sz="1200"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RAA-1</a:t>
            </a:r>
            <a:endParaRPr lang="zh-CN" altLang="en-US" sz="1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52</a:t>
            </a:fld>
            <a:endParaRPr lang="zh-CN" altLang="en-US" sz="2400" dirty="0">
              <a:solidFill>
                <a:srgbClr val="FF0000"/>
              </a:solidFill>
            </a:endParaRPr>
          </a:p>
        </p:txBody>
      </p:sp>
      <p:sp>
        <p:nvSpPr>
          <p:cNvPr id="2" name="文本框 1">
            <a:extLst>
              <a:ext uri="{FF2B5EF4-FFF2-40B4-BE49-F238E27FC236}">
                <a16:creationId xmlns:a16="http://schemas.microsoft.com/office/drawing/2014/main" id="{9323A3E8-5BD4-27D9-D2F6-992FC6EFD79D}"/>
              </a:ext>
            </a:extLst>
          </p:cNvPr>
          <p:cNvSpPr txBox="1"/>
          <p:nvPr/>
        </p:nvSpPr>
        <p:spPr>
          <a:xfrm>
            <a:off x="629689" y="812861"/>
            <a:ext cx="7042958" cy="523220"/>
          </a:xfrm>
          <a:prstGeom prst="rect">
            <a:avLst/>
          </a:prstGeom>
          <a:noFill/>
        </p:spPr>
        <p:txBody>
          <a:bodyPr wrap="square">
            <a:spAutoFit/>
          </a:bodyPr>
          <a:lstStyle/>
          <a:p>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28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28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2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2800" b="1" i="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2800"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8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RASA-1</a:t>
            </a:r>
            <a:endParaRPr lang="zh-CN" altLang="en-US" sz="28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04660327-6F9B-7456-4EAE-2B9D17359FB3}"/>
              </a:ext>
            </a:extLst>
          </p:cNvPr>
          <p:cNvSpPr txBox="1"/>
          <p:nvPr/>
        </p:nvSpPr>
        <p:spPr>
          <a:xfrm>
            <a:off x="-43180" y="6445772"/>
            <a:ext cx="8356369" cy="376834"/>
          </a:xfrm>
          <a:prstGeom prst="rect">
            <a:avLst/>
          </a:prstGeom>
          <a:noFill/>
        </p:spPr>
        <p:txBody>
          <a:bodyPr wrap="square">
            <a:spAutoFit/>
          </a:bodyPr>
          <a:lstStyle/>
          <a:p>
            <a:pPr indent="127000" algn="just">
              <a:lnSpc>
                <a:spcPct val="150000"/>
              </a:lnSpc>
            </a:pPr>
            <a:r>
              <a:rPr lang="en-US" altLang="zh-CN" sz="11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51] Luo H…</a:t>
            </a:r>
            <a:r>
              <a:rPr lang="en-US" altLang="zh-CN" sz="1400" kern="100" dirty="0">
                <a:latin typeface="Times New Roman" panose="02020603050405020304" pitchFamily="18" charset="0"/>
                <a:cs typeface="Times New Roman" panose="02020603050405020304" pitchFamily="18" charset="0"/>
              </a:rPr>
              <a:t>DK Zhu*,</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Li P *. Veterinary Microbiology, </a:t>
            </a:r>
            <a:r>
              <a:rPr lang="en-US" altLang="zh-CN" sz="14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2022</a:t>
            </a:r>
            <a:r>
              <a:rPr lang="en-US" altLang="zh-CN" sz="1400" kern="100" dirty="0">
                <a:effectLst/>
                <a:latin typeface="Times New Roman" panose="02020603050405020304" pitchFamily="18" charset="0"/>
                <a:ea typeface="宋体" panose="02010600030101010101" pitchFamily="2" charset="-122"/>
                <a:cs typeface="Times New Roman" panose="02020603050405020304" pitchFamily="18" charset="0"/>
              </a:rPr>
              <a:t>, 270: 109456</a:t>
            </a:r>
            <a:r>
              <a:rPr lang="en-US" altLang="zh-CN" sz="11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1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46590B98-8AFC-21F3-A111-0759171CF422}"/>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13" name="文本框 12">
            <a:extLst>
              <a:ext uri="{FF2B5EF4-FFF2-40B4-BE49-F238E27FC236}">
                <a16:creationId xmlns:a16="http://schemas.microsoft.com/office/drawing/2014/main" id="{D2B65AD5-FEBB-A6F4-31BA-8CCC6C6F06DE}"/>
              </a:ext>
            </a:extLst>
          </p:cNvPr>
          <p:cNvSpPr txBox="1"/>
          <p:nvPr/>
        </p:nvSpPr>
        <p:spPr>
          <a:xfrm>
            <a:off x="9060873" y="353881"/>
            <a:ext cx="3036916" cy="276999"/>
          </a:xfrm>
          <a:prstGeom prst="rect">
            <a:avLst/>
          </a:prstGeom>
          <a:noFill/>
        </p:spPr>
        <p:txBody>
          <a:bodyPr wrap="square">
            <a:spAutoFit/>
          </a:bodyPr>
          <a:lstStyle/>
          <a:p>
            <a:pPr algn="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b="1" i="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b="1" dirty="0">
                <a:solidFill>
                  <a:srgbClr val="FF33CC"/>
                </a:solidFill>
                <a:latin typeface="微软雅黑" panose="020B0503020204020204" pitchFamily="34" charset="-122"/>
                <a:ea typeface="微软雅黑" panose="020B0503020204020204" pitchFamily="34" charset="-122"/>
                <a:cs typeface="Times New Roman" panose="02020603050405020304" pitchFamily="18" charset="0"/>
              </a:rPr>
              <a:t>类  </a:t>
            </a:r>
            <a:r>
              <a:rPr lang="en-US" altLang="zh-CN"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r>
              <a:rPr lang="en-US" altLang="zh-CN" sz="1200" b="1" i="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bla</a:t>
            </a:r>
            <a:r>
              <a:rPr lang="en-US" altLang="zh-CN" sz="1200" b="1" i="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b="1" baseline="-25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RASA-1</a:t>
            </a:r>
            <a:endParaRPr lang="zh-CN" altLang="en-US" sz="1000" dirty="0">
              <a:latin typeface="微软雅黑" panose="020B0503020204020204" pitchFamily="34" charset="-122"/>
              <a:ea typeface="微软雅黑" panose="020B0503020204020204" pitchFamily="34" charset="-122"/>
            </a:endParaRPr>
          </a:p>
        </p:txBody>
      </p:sp>
      <p:grpSp>
        <p:nvGrpSpPr>
          <p:cNvPr id="25" name="组合 24">
            <a:extLst>
              <a:ext uri="{FF2B5EF4-FFF2-40B4-BE49-F238E27FC236}">
                <a16:creationId xmlns:a16="http://schemas.microsoft.com/office/drawing/2014/main" id="{7EA6768E-8474-0560-DB3A-41CEB44938A8}"/>
              </a:ext>
            </a:extLst>
          </p:cNvPr>
          <p:cNvGrpSpPr/>
          <p:nvPr/>
        </p:nvGrpSpPr>
        <p:grpSpPr>
          <a:xfrm>
            <a:off x="1339772" y="1837350"/>
            <a:ext cx="8952785" cy="4000513"/>
            <a:chOff x="1339772" y="1837350"/>
            <a:chExt cx="8952785" cy="4000513"/>
          </a:xfrm>
        </p:grpSpPr>
        <p:pic>
          <p:nvPicPr>
            <p:cNvPr id="8" name="图片 7">
              <a:extLst>
                <a:ext uri="{FF2B5EF4-FFF2-40B4-BE49-F238E27FC236}">
                  <a16:creationId xmlns:a16="http://schemas.microsoft.com/office/drawing/2014/main" id="{5D64196E-2971-95F9-202E-C9E932638298}"/>
                </a:ext>
              </a:extLst>
            </p:cNvPr>
            <p:cNvPicPr>
              <a:picLocks noChangeAspect="1"/>
            </p:cNvPicPr>
            <p:nvPr/>
          </p:nvPicPr>
          <p:blipFill>
            <a:blip r:embed="rId4"/>
            <a:stretch>
              <a:fillRect/>
            </a:stretch>
          </p:blipFill>
          <p:spPr>
            <a:xfrm>
              <a:off x="1339772" y="1837350"/>
              <a:ext cx="4291571" cy="3964531"/>
            </a:xfrm>
            <a:prstGeom prst="rect">
              <a:avLst/>
            </a:prstGeom>
            <a:ln>
              <a:solidFill>
                <a:schemeClr val="tx1"/>
              </a:solidFill>
            </a:ln>
          </p:spPr>
        </p:pic>
        <p:pic>
          <p:nvPicPr>
            <p:cNvPr id="12" name="图片 11">
              <a:extLst>
                <a:ext uri="{FF2B5EF4-FFF2-40B4-BE49-F238E27FC236}">
                  <a16:creationId xmlns:a16="http://schemas.microsoft.com/office/drawing/2014/main" id="{7777A804-E4C1-DF4F-CFEC-DC0AF93B4FFA}"/>
                </a:ext>
              </a:extLst>
            </p:cNvPr>
            <p:cNvPicPr>
              <a:picLocks noChangeAspect="1"/>
            </p:cNvPicPr>
            <p:nvPr/>
          </p:nvPicPr>
          <p:blipFill>
            <a:blip r:embed="rId5"/>
            <a:stretch>
              <a:fillRect/>
            </a:stretch>
          </p:blipFill>
          <p:spPr>
            <a:xfrm>
              <a:off x="6591251" y="1837350"/>
              <a:ext cx="3701306" cy="4000513"/>
            </a:xfrm>
            <a:prstGeom prst="rect">
              <a:avLst/>
            </a:prstGeom>
            <a:ln>
              <a:solidFill>
                <a:schemeClr val="tx1"/>
              </a:solidFill>
            </a:ln>
          </p:spPr>
        </p:pic>
        <p:sp>
          <p:nvSpPr>
            <p:cNvPr id="16" name="文本框 15">
              <a:extLst>
                <a:ext uri="{FF2B5EF4-FFF2-40B4-BE49-F238E27FC236}">
                  <a16:creationId xmlns:a16="http://schemas.microsoft.com/office/drawing/2014/main" id="{BF8123D7-EF25-CDB8-069A-1A5FDC6001DA}"/>
                </a:ext>
              </a:extLst>
            </p:cNvPr>
            <p:cNvSpPr txBox="1"/>
            <p:nvPr/>
          </p:nvSpPr>
          <p:spPr>
            <a:xfrm>
              <a:off x="3173129" y="2571899"/>
              <a:ext cx="2458214" cy="276999"/>
            </a:xfrm>
            <a:prstGeom prst="rect">
              <a:avLst/>
            </a:prstGeom>
            <a:solidFill>
              <a:schemeClr val="bg1"/>
            </a:solidFill>
          </p:spPr>
          <p:txBody>
            <a:bodyPr wrap="square">
              <a:spAutoFit/>
            </a:bodyPr>
            <a:lstStyle/>
            <a:p>
              <a:pPr algn="ctr"/>
              <a:r>
                <a:rPr lang="zh-CN" altLang="en-US" sz="1200" dirty="0">
                  <a:solidFill>
                    <a:srgbClr val="C00000"/>
                  </a:solidFill>
                </a:rPr>
                <a:t>shared 42.7% identities with RAA-1</a:t>
              </a:r>
            </a:p>
          </p:txBody>
        </p:sp>
        <p:sp>
          <p:nvSpPr>
            <p:cNvPr id="18" name="文本框 17">
              <a:extLst>
                <a:ext uri="{FF2B5EF4-FFF2-40B4-BE49-F238E27FC236}">
                  <a16:creationId xmlns:a16="http://schemas.microsoft.com/office/drawing/2014/main" id="{AC6D9A2B-777E-FEAB-F919-AEFD786ED050}"/>
                </a:ext>
              </a:extLst>
            </p:cNvPr>
            <p:cNvSpPr txBox="1"/>
            <p:nvPr/>
          </p:nvSpPr>
          <p:spPr>
            <a:xfrm>
              <a:off x="3224260" y="2294900"/>
              <a:ext cx="2241661" cy="276999"/>
            </a:xfrm>
            <a:prstGeom prst="rect">
              <a:avLst/>
            </a:prstGeom>
            <a:solidFill>
              <a:schemeClr val="bg1"/>
            </a:solidFill>
          </p:spPr>
          <p:txBody>
            <a:bodyPr wrap="square">
              <a:spAutoFit/>
            </a:bodyPr>
            <a:lstStyle/>
            <a:p>
              <a:r>
                <a:rPr lang="zh-CN" altLang="en-US" sz="1200" dirty="0">
                  <a:solidFill>
                    <a:srgbClr val="C00000"/>
                  </a:solidFill>
                </a:rPr>
                <a:t>RASA-1 </a:t>
              </a:r>
              <a:r>
                <a:rPr lang="en-US" altLang="zh-CN" sz="1200" dirty="0">
                  <a:solidFill>
                    <a:srgbClr val="C00000"/>
                  </a:solidFill>
                </a:rPr>
                <a:t>:</a:t>
              </a:r>
              <a:r>
                <a:rPr lang="zh-CN" altLang="en-US" sz="1200" dirty="0">
                  <a:solidFill>
                    <a:srgbClr val="C00000"/>
                  </a:solidFill>
                </a:rPr>
                <a:t>GenBank AKP72088.</a:t>
              </a:r>
            </a:p>
          </p:txBody>
        </p:sp>
        <p:sp>
          <p:nvSpPr>
            <p:cNvPr id="9" name="矩形 8">
              <a:extLst>
                <a:ext uri="{FF2B5EF4-FFF2-40B4-BE49-F238E27FC236}">
                  <a16:creationId xmlns:a16="http://schemas.microsoft.com/office/drawing/2014/main" id="{11FB650E-98FE-A664-D965-F193CA61E786}"/>
                </a:ext>
              </a:extLst>
            </p:cNvPr>
            <p:cNvSpPr/>
            <p:nvPr/>
          </p:nvSpPr>
          <p:spPr bwMode="auto">
            <a:xfrm>
              <a:off x="6865257" y="2587591"/>
              <a:ext cx="3252651" cy="1228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矩形 13">
              <a:extLst>
                <a:ext uri="{FF2B5EF4-FFF2-40B4-BE49-F238E27FC236}">
                  <a16:creationId xmlns:a16="http://schemas.microsoft.com/office/drawing/2014/main" id="{DED813AF-978F-FA22-CC52-4B83E8922B4D}"/>
                </a:ext>
              </a:extLst>
            </p:cNvPr>
            <p:cNvSpPr/>
            <p:nvPr/>
          </p:nvSpPr>
          <p:spPr bwMode="auto">
            <a:xfrm>
              <a:off x="6865255" y="4266436"/>
              <a:ext cx="3252651" cy="1228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5" name="矩形 14">
              <a:extLst>
                <a:ext uri="{FF2B5EF4-FFF2-40B4-BE49-F238E27FC236}">
                  <a16:creationId xmlns:a16="http://schemas.microsoft.com/office/drawing/2014/main" id="{FD3162A2-9E4E-473D-540B-157EE672C0E1}"/>
                </a:ext>
              </a:extLst>
            </p:cNvPr>
            <p:cNvSpPr/>
            <p:nvPr/>
          </p:nvSpPr>
          <p:spPr bwMode="auto">
            <a:xfrm>
              <a:off x="6865256" y="3051202"/>
              <a:ext cx="3252651" cy="1228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7" name="矩形 16">
              <a:extLst>
                <a:ext uri="{FF2B5EF4-FFF2-40B4-BE49-F238E27FC236}">
                  <a16:creationId xmlns:a16="http://schemas.microsoft.com/office/drawing/2014/main" id="{D030C069-720D-7596-26B2-BFA35D15011F}"/>
                </a:ext>
              </a:extLst>
            </p:cNvPr>
            <p:cNvSpPr/>
            <p:nvPr/>
          </p:nvSpPr>
          <p:spPr bwMode="auto">
            <a:xfrm>
              <a:off x="6865256" y="3386642"/>
              <a:ext cx="3252651" cy="434243"/>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3" name="矩形 22">
              <a:extLst>
                <a:ext uri="{FF2B5EF4-FFF2-40B4-BE49-F238E27FC236}">
                  <a16:creationId xmlns:a16="http://schemas.microsoft.com/office/drawing/2014/main" id="{46C5C494-E722-963C-CC89-0A5251424EF6}"/>
                </a:ext>
              </a:extLst>
            </p:cNvPr>
            <p:cNvSpPr/>
            <p:nvPr/>
          </p:nvSpPr>
          <p:spPr bwMode="auto">
            <a:xfrm>
              <a:off x="6865254" y="5505591"/>
              <a:ext cx="3252651" cy="1228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4" name="矩形 23">
              <a:extLst>
                <a:ext uri="{FF2B5EF4-FFF2-40B4-BE49-F238E27FC236}">
                  <a16:creationId xmlns:a16="http://schemas.microsoft.com/office/drawing/2014/main" id="{7AE5E934-2A22-7DC0-2552-682FA932D297}"/>
                </a:ext>
              </a:extLst>
            </p:cNvPr>
            <p:cNvSpPr/>
            <p:nvPr/>
          </p:nvSpPr>
          <p:spPr bwMode="auto">
            <a:xfrm>
              <a:off x="6865255" y="4958965"/>
              <a:ext cx="3252651" cy="41795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26" name="矩形 25">
            <a:extLst>
              <a:ext uri="{FF2B5EF4-FFF2-40B4-BE49-F238E27FC236}">
                <a16:creationId xmlns:a16="http://schemas.microsoft.com/office/drawing/2014/main" id="{0AC21FE2-7EB9-3DA1-F63C-F6D413F5122E}"/>
              </a:ext>
            </a:extLst>
          </p:cNvPr>
          <p:cNvSpPr/>
          <p:nvPr/>
        </p:nvSpPr>
        <p:spPr bwMode="auto">
          <a:xfrm>
            <a:off x="8925691" y="1837350"/>
            <a:ext cx="1192213" cy="3791048"/>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7" name="文本框 26">
            <a:extLst>
              <a:ext uri="{FF2B5EF4-FFF2-40B4-BE49-F238E27FC236}">
                <a16:creationId xmlns:a16="http://schemas.microsoft.com/office/drawing/2014/main" id="{FA298AD9-ED1D-9EEF-9119-DB7D1D1F827D}"/>
              </a:ext>
            </a:extLst>
          </p:cNvPr>
          <p:cNvSpPr txBox="1"/>
          <p:nvPr/>
        </p:nvSpPr>
        <p:spPr>
          <a:xfrm>
            <a:off x="2765054" y="5802666"/>
            <a:ext cx="7042958" cy="276999"/>
          </a:xfrm>
          <a:prstGeom prst="rect">
            <a:avLst/>
          </a:prstGeom>
          <a:noFill/>
        </p:spPr>
        <p:txBody>
          <a:bodyPr wrap="square">
            <a:spAutoFit/>
          </a:bodyPr>
          <a:lstStyle/>
          <a:p>
            <a:pPr algn="ctr"/>
            <a:r>
              <a:rPr lang="zh-CN" altLang="en-US" sz="1200" dirty="0">
                <a:solidFill>
                  <a:srgbClr val="C00000"/>
                </a:solidFill>
                <a:latin typeface="Times New Roman" panose="02020603050405020304" pitchFamily="18" charset="0"/>
                <a:cs typeface="Times New Roman" panose="02020603050405020304" pitchFamily="18" charset="0"/>
              </a:rPr>
              <a:t>N</a:t>
            </a:r>
            <a:r>
              <a:rPr lang="en-US" altLang="zh-CN" sz="1200" dirty="0">
                <a:solidFill>
                  <a:srgbClr val="C00000"/>
                </a:solidFill>
                <a:latin typeface="Times New Roman" panose="02020603050405020304" pitchFamily="18" charset="0"/>
                <a:cs typeface="Times New Roman" panose="02020603050405020304" pitchFamily="18" charset="0"/>
              </a:rPr>
              <a:t>C</a:t>
            </a:r>
            <a:r>
              <a:rPr lang="zh-CN" altLang="en-US" sz="1200" dirty="0">
                <a:solidFill>
                  <a:srgbClr val="C00000"/>
                </a:solidFill>
                <a:latin typeface="Times New Roman" panose="02020603050405020304" pitchFamily="18" charset="0"/>
                <a:cs typeface="Times New Roman" panose="02020603050405020304" pitchFamily="18" charset="0"/>
              </a:rPr>
              <a:t>BI</a:t>
            </a:r>
            <a:r>
              <a:rPr lang="en-US" altLang="zh-CN" sz="1200" b="0" i="0" dirty="0">
                <a:solidFill>
                  <a:srgbClr val="C00000"/>
                </a:solidFill>
                <a:effectLst/>
                <a:latin typeface="微软雅黑" panose="020B0503020204020204" pitchFamily="34" charset="-122"/>
                <a:ea typeface="微软雅黑" panose="020B0503020204020204" pitchFamily="34" charset="-122"/>
              </a:rPr>
              <a:t> β-</a:t>
            </a:r>
            <a:r>
              <a:rPr lang="zh-CN" altLang="en-US" sz="1200" b="0" i="0" dirty="0">
                <a:solidFill>
                  <a:srgbClr val="C00000"/>
                </a:solidFill>
                <a:effectLst/>
                <a:latin typeface="微软雅黑" panose="020B0503020204020204" pitchFamily="34" charset="-122"/>
                <a:ea typeface="微软雅黑" panose="020B0503020204020204" pitchFamily="34" charset="-122"/>
              </a:rPr>
              <a:t>内酰胺酶学术命名</a:t>
            </a:r>
            <a:r>
              <a:rPr lang="zh-CN" altLang="en-US" sz="1200" dirty="0">
                <a:solidFill>
                  <a:srgbClr val="C00000"/>
                </a:solidFill>
                <a:latin typeface="Times New Roman" panose="02020603050405020304" pitchFamily="18" charset="0"/>
                <a:cs typeface="Times New Roman" panose="02020603050405020304" pitchFamily="18" charset="0"/>
              </a:rPr>
              <a:t>中心  https://www.ncbi.nlm.nih.gov/pathogens!submit-beta-lactamase/</a:t>
            </a:r>
          </a:p>
        </p:txBody>
      </p:sp>
      <p:sp>
        <p:nvSpPr>
          <p:cNvPr id="6" name="文本框 5">
            <a:extLst>
              <a:ext uri="{FF2B5EF4-FFF2-40B4-BE49-F238E27FC236}">
                <a16:creationId xmlns:a16="http://schemas.microsoft.com/office/drawing/2014/main" id="{D26ED26F-8129-E469-1AF9-3BA6A0F22218}"/>
              </a:ext>
            </a:extLst>
          </p:cNvPr>
          <p:cNvSpPr txBox="1"/>
          <p:nvPr/>
        </p:nvSpPr>
        <p:spPr>
          <a:xfrm>
            <a:off x="1216025" y="1429180"/>
            <a:ext cx="6165850" cy="369332"/>
          </a:xfrm>
          <a:prstGeom prst="rect">
            <a:avLst/>
          </a:prstGeom>
          <a:noFill/>
        </p:spPr>
        <p:txBody>
          <a:bodyPr wrap="square">
            <a:spAutoFit/>
          </a:bodyPr>
          <a:lstStyle/>
          <a:p>
            <a:r>
              <a:rPr lang="en-US" altLang="zh-CN" b="1" kern="100" dirty="0">
                <a:solidFill>
                  <a:srgbClr val="C00000"/>
                </a:solidFill>
                <a:effectLst/>
                <a:latin typeface="微软雅黑" panose="020B0503020204020204" pitchFamily="34" charset="-122"/>
                <a:ea typeface="微软雅黑" panose="020B0503020204020204" pitchFamily="34" charset="-122"/>
              </a:rPr>
              <a:t>RA-CH-2</a:t>
            </a:r>
            <a:r>
              <a:rPr lang="zh-CN" altLang="en-US" b="1" kern="100" dirty="0">
                <a:solidFill>
                  <a:srgbClr val="C00000"/>
                </a:solidFill>
                <a:effectLst/>
                <a:latin typeface="微软雅黑" panose="020B0503020204020204" pitchFamily="34" charset="-122"/>
                <a:ea typeface="微软雅黑" panose="020B0503020204020204" pitchFamily="34" charset="-122"/>
              </a:rPr>
              <a:t>株 </a:t>
            </a:r>
            <a:r>
              <a:rPr lang="en-US" altLang="zh-CN"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内酰胺类高度耐药</a:t>
            </a:r>
            <a:endParaRPr lang="zh-CN" altLang="en-US" dirty="0"/>
          </a:p>
        </p:txBody>
      </p:sp>
    </p:spTree>
    <p:extLst>
      <p:ext uri="{BB962C8B-B14F-4D97-AF65-F5344CB8AC3E}">
        <p14:creationId xmlns:p14="http://schemas.microsoft.com/office/powerpoint/2010/main" val="31972724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20914" y="1179294"/>
            <a:ext cx="11350171" cy="3589648"/>
          </a:xfrm>
          <a:prstGeom prst="rect">
            <a:avLst/>
          </a:prstGeom>
        </p:spPr>
        <p:txBody>
          <a:bodyPr>
            <a:noAutofit/>
          </a:bodyPr>
          <a:lstStyle/>
          <a:p>
            <a:pPr>
              <a:lnSpc>
                <a:spcPct val="100000"/>
              </a:lnSpc>
            </a:pPr>
            <a:r>
              <a:rPr lang="zh-CN" altLang="en-US" sz="2400" dirty="0">
                <a:solidFill>
                  <a:srgbClr val="C00000"/>
                </a:solidFill>
              </a:rPr>
              <a:t>（</a:t>
            </a:r>
            <a:r>
              <a:rPr lang="en-US" altLang="zh-CN" sz="2400" dirty="0">
                <a:solidFill>
                  <a:srgbClr val="C00000"/>
                </a:solidFill>
              </a:rPr>
              <a:t>3</a:t>
            </a:r>
            <a:r>
              <a:rPr lang="zh-CN" altLang="en-US" sz="2400" dirty="0">
                <a:solidFill>
                  <a:srgbClr val="C00000"/>
                </a:solidFill>
              </a:rPr>
              <a:t>）</a:t>
            </a:r>
            <a:r>
              <a:rPr lang="en-US" altLang="zh-CN" sz="2400" dirty="0">
                <a:solidFill>
                  <a:srgbClr val="C00000"/>
                </a:solidFill>
              </a:rPr>
              <a:t>RAD-1</a:t>
            </a:r>
            <a:r>
              <a:rPr lang="zh-CN" altLang="en-US" sz="2400" dirty="0">
                <a:solidFill>
                  <a:srgbClr val="C00000"/>
                </a:solidFill>
              </a:rPr>
              <a:t>：</a:t>
            </a:r>
            <a:r>
              <a:rPr lang="en-US" altLang="zh-CN" sz="2400" dirty="0">
                <a:solidFill>
                  <a:srgbClr val="C00000"/>
                </a:solidFill>
              </a:rPr>
              <a:t>RA</a:t>
            </a:r>
            <a:r>
              <a:rPr lang="zh-CN" altLang="en-US" sz="2400" dirty="0">
                <a:solidFill>
                  <a:srgbClr val="C00000"/>
                </a:solidFill>
              </a:rPr>
              <a:t>第一个被鉴定可水解碳青霉烯的新型</a:t>
            </a:r>
            <a:r>
              <a:rPr lang="en-US" altLang="zh-CN" sz="2400" dirty="0">
                <a:solidFill>
                  <a:srgbClr val="C00000"/>
                </a:solidFill>
              </a:rPr>
              <a:t>D</a:t>
            </a:r>
            <a:r>
              <a:rPr lang="zh-CN" altLang="en-US" sz="2400" dirty="0">
                <a:solidFill>
                  <a:srgbClr val="C00000"/>
                </a:solidFill>
              </a:rPr>
              <a:t>类</a:t>
            </a:r>
            <a:r>
              <a:rPr lang="el-GR" altLang="zh-CN" sz="2400" dirty="0">
                <a:solidFill>
                  <a:srgbClr val="C00000"/>
                </a:solidFill>
              </a:rPr>
              <a:t>β-</a:t>
            </a:r>
            <a:r>
              <a:rPr lang="zh-CN" altLang="en-US" sz="2400" dirty="0">
                <a:solidFill>
                  <a:srgbClr val="C00000"/>
                </a:solidFill>
              </a:rPr>
              <a:t>内酰胺酶</a:t>
            </a:r>
            <a:br>
              <a:rPr lang="en-US" altLang="zh-CN" sz="2400" dirty="0">
                <a:solidFill>
                  <a:srgbClr val="C00000"/>
                </a:solidFill>
              </a:rPr>
            </a:br>
            <a:br>
              <a:rPr lang="en-US" altLang="zh-CN" sz="4000" dirty="0">
                <a:solidFill>
                  <a:srgbClr val="C00000"/>
                </a:solidFill>
              </a:rPr>
            </a:br>
            <a:r>
              <a:rPr lang="en-US" altLang="zh-CN" sz="2400" dirty="0">
                <a:latin typeface="Times New Roman" panose="02020603050405020304" pitchFamily="18" charset="0"/>
                <a:cs typeface="Times New Roman" panose="02020603050405020304" pitchFamily="18" charset="0"/>
              </a:rPr>
              <a:t>Identification of a novel carbapenem-</a:t>
            </a:r>
            <a:r>
              <a:rPr lang="en-US" altLang="zh-CN" sz="2400" dirty="0" err="1">
                <a:latin typeface="Times New Roman" panose="02020603050405020304" pitchFamily="18" charset="0"/>
                <a:cs typeface="Times New Roman" panose="02020603050405020304" pitchFamily="18" charset="0"/>
              </a:rPr>
              <a:t>hydrolysing</a:t>
            </a:r>
            <a:r>
              <a:rPr lang="en-US" altLang="zh-CN" sz="2400" dirty="0">
                <a:latin typeface="Times New Roman" panose="02020603050405020304" pitchFamily="18" charset="0"/>
                <a:cs typeface="Times New Roman" panose="02020603050405020304" pitchFamily="18" charset="0"/>
              </a:rPr>
              <a:t> class D B-lactamase RAD-1 in </a:t>
            </a:r>
            <a:r>
              <a:rPr lang="en-US" altLang="zh-CN" sz="2400" dirty="0" err="1">
                <a:latin typeface="Times New Roman" panose="02020603050405020304" pitchFamily="18" charset="0"/>
                <a:cs typeface="Times New Roman" panose="02020603050405020304" pitchFamily="18" charset="0"/>
              </a:rPr>
              <a:t>Riemerella</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anatipestifer</a:t>
            </a:r>
            <a:endParaRPr lang="zh-CN" altLang="en-US" sz="4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9A20F247-58E7-851C-A895-C6C2031536BB}"/>
              </a:ext>
            </a:extLst>
          </p:cNvPr>
          <p:cNvSpPr txBox="1"/>
          <p:nvPr/>
        </p:nvSpPr>
        <p:spPr>
          <a:xfrm>
            <a:off x="0" y="6432006"/>
            <a:ext cx="9194800" cy="307777"/>
          </a:xfrm>
          <a:prstGeom prst="rect">
            <a:avLst/>
          </a:prstGeom>
          <a:noFill/>
        </p:spPr>
        <p:txBody>
          <a:bodyPr wrap="square">
            <a:spAutoFit/>
          </a:bodyPr>
          <a:lstStyle/>
          <a:p>
            <a:pPr algn="just"/>
            <a:r>
              <a:rPr lang="en-US" altLang="zh-CN" sz="1400" kern="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52] Pei Li….</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Zhu* and </a:t>
            </a:r>
            <a:r>
              <a:rPr lang="en-US" altLang="zh-CN" sz="1400" dirty="0" err="1">
                <a:latin typeface="Times New Roman" panose="02020603050405020304" pitchFamily="18" charset="0"/>
                <a:ea typeface="宋体" panose="02010600030101010101" pitchFamily="2" charset="-122"/>
                <a:cs typeface="Times New Roman" panose="02020603050405020304" pitchFamily="18" charset="0"/>
              </a:rPr>
              <a:t>Hongyan</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Luo*. Journal of Antimicrobial Chemotherapy</a:t>
            </a:r>
            <a:r>
              <a:rPr lang="en-US" altLang="zh-CN"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2023</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 78(4): 1117-1124</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2A766929-0AB3-9567-E0DC-9A26155CC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矩形 5">
            <a:extLst>
              <a:ext uri="{FF2B5EF4-FFF2-40B4-BE49-F238E27FC236}">
                <a16:creationId xmlns:a16="http://schemas.microsoft.com/office/drawing/2014/main" id="{575A2483-5B8F-F071-6A4F-955601A6EDF9}"/>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7" name="文本框 6">
            <a:extLst>
              <a:ext uri="{FF2B5EF4-FFF2-40B4-BE49-F238E27FC236}">
                <a16:creationId xmlns:a16="http://schemas.microsoft.com/office/drawing/2014/main" id="{B800D900-345D-AD17-D09D-85BE32714411}"/>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40A63084-8424-1F09-BD25-4020B7C1CEFF}"/>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53</a:t>
            </a:fld>
            <a:endParaRPr lang="zh-CN" altLang="en-US" sz="2400" dirty="0">
              <a:solidFill>
                <a:srgbClr val="FF0000"/>
              </a:solidFill>
            </a:endParaRPr>
          </a:p>
        </p:txBody>
      </p:sp>
    </p:spTree>
    <p:extLst>
      <p:ext uri="{BB962C8B-B14F-4D97-AF65-F5344CB8AC3E}">
        <p14:creationId xmlns:p14="http://schemas.microsoft.com/office/powerpoint/2010/main" val="2271741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39275F2-6921-DFD0-116C-A59CD18CEFAC}"/>
              </a:ext>
            </a:extLst>
          </p:cNvPr>
          <p:cNvSpPr txBox="1"/>
          <p:nvPr/>
        </p:nvSpPr>
        <p:spPr>
          <a:xfrm>
            <a:off x="539750" y="2230315"/>
            <a:ext cx="10688491" cy="2677656"/>
          </a:xfrm>
          <a:prstGeom prst="rect">
            <a:avLst/>
          </a:prstGeom>
          <a:noFill/>
        </p:spPr>
        <p:txBody>
          <a:bodyPr wrap="square">
            <a:spAutoFit/>
          </a:bodyPr>
          <a:lstStyle/>
          <a:p>
            <a:r>
              <a:rPr lang="zh-CN" altLang="zh-CN" sz="2400" b="1" u="sng" dirty="0">
                <a:solidFill>
                  <a:srgbClr val="C00000"/>
                </a:solidFill>
                <a:latin typeface="微软雅黑" panose="020B0503020204020204" pitchFamily="34" charset="-122"/>
                <a:ea typeface="微软雅黑" panose="020B0503020204020204" pitchFamily="34" charset="-122"/>
              </a:rPr>
              <a:t>染色体</a:t>
            </a:r>
            <a:r>
              <a:rPr lang="zh-CN" altLang="zh-CN" b="1" dirty="0">
                <a:solidFill>
                  <a:srgbClr val="C00000"/>
                </a:solidFill>
                <a:latin typeface="微软雅黑" panose="020B0503020204020204" pitchFamily="34" charset="-122"/>
                <a:ea typeface="微软雅黑" panose="020B0503020204020204" pitchFamily="34" charset="-122"/>
              </a:rPr>
              <a:t>编码的</a:t>
            </a:r>
            <a:r>
              <a:rPr lang="en-US" altLang="zh-CN" b="1" dirty="0">
                <a:solidFill>
                  <a:srgbClr val="C00000"/>
                </a:solidFill>
                <a:latin typeface="微软雅黑" panose="020B0503020204020204" pitchFamily="34" charset="-122"/>
                <a:ea typeface="微软雅黑" panose="020B0503020204020204" pitchFamily="34" charset="-122"/>
              </a:rPr>
              <a:t>A</a:t>
            </a:r>
            <a:r>
              <a:rPr lang="zh-CN" altLang="zh-CN" b="1" dirty="0">
                <a:solidFill>
                  <a:srgbClr val="C00000"/>
                </a:solidFill>
                <a:latin typeface="微软雅黑" panose="020B0503020204020204" pitchFamily="34" charset="-122"/>
                <a:ea typeface="微软雅黑" panose="020B0503020204020204" pitchFamily="34" charset="-122"/>
              </a:rPr>
              <a:t>类</a:t>
            </a:r>
            <a:r>
              <a:rPr lang="en-US" altLang="zh-CN" b="1" dirty="0">
                <a:solidFill>
                  <a:srgbClr val="C00000"/>
                </a:solidFill>
                <a:latin typeface="微软雅黑" panose="020B0503020204020204" pitchFamily="34" charset="-122"/>
                <a:ea typeface="微软雅黑" panose="020B0503020204020204" pitchFamily="34" charset="-122"/>
              </a:rPr>
              <a:t>β-</a:t>
            </a:r>
            <a:r>
              <a:rPr lang="zh-CN" altLang="zh-CN" b="1" dirty="0">
                <a:solidFill>
                  <a:srgbClr val="C00000"/>
                </a:solidFill>
                <a:latin typeface="微软雅黑" panose="020B0503020204020204" pitchFamily="34" charset="-122"/>
                <a:ea typeface="微软雅黑" panose="020B0503020204020204" pitchFamily="34" charset="-122"/>
              </a:rPr>
              <a:t>内酰胺酶</a:t>
            </a:r>
            <a:r>
              <a:rPr lang="en-US" altLang="zh-CN" b="1" dirty="0">
                <a:solidFill>
                  <a:srgbClr val="C00000"/>
                </a:solidFill>
                <a:latin typeface="微软雅黑" panose="020B0503020204020204" pitchFamily="34" charset="-122"/>
                <a:ea typeface="微软雅黑" panose="020B0503020204020204" pitchFamily="34" charset="-122"/>
              </a:rPr>
              <a:t>TEM-1</a:t>
            </a:r>
            <a:r>
              <a:rPr lang="zh-CN" altLang="zh-CN" b="1" dirty="0">
                <a:solidFill>
                  <a:srgbClr val="C00000"/>
                </a:solidFill>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rPr>
              <a:t>RAA-1</a:t>
            </a:r>
            <a:r>
              <a:rPr lang="zh-CN" altLang="zh-CN" b="1" dirty="0">
                <a:solidFill>
                  <a:srgbClr val="C00000"/>
                </a:solidFill>
                <a:latin typeface="微软雅黑" panose="020B0503020204020204" pitchFamily="34" charset="-122"/>
                <a:ea typeface="微软雅黑" panose="020B0503020204020204" pitchFamily="34" charset="-122"/>
              </a:rPr>
              <a:t>和</a:t>
            </a:r>
            <a:r>
              <a:rPr lang="en-US" altLang="zh-CN" b="1" dirty="0">
                <a:solidFill>
                  <a:srgbClr val="C00000"/>
                </a:solidFill>
                <a:latin typeface="微软雅黑" panose="020B0503020204020204" pitchFamily="34" charset="-122"/>
                <a:ea typeface="微软雅黑" panose="020B0503020204020204" pitchFamily="34" charset="-122"/>
              </a:rPr>
              <a:t>RASA-1</a:t>
            </a:r>
          </a:p>
          <a:p>
            <a:endParaRPr lang="en-US" altLang="zh-CN" b="1" dirty="0">
              <a:solidFill>
                <a:srgbClr val="C00000"/>
              </a:solidFill>
              <a:latin typeface="微软雅黑" panose="020B0503020204020204" pitchFamily="34" charset="-122"/>
              <a:ea typeface="微软雅黑" panose="020B0503020204020204" pitchFamily="34" charset="-122"/>
            </a:endParaRPr>
          </a:p>
          <a:p>
            <a:pPr algn="just"/>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9. Na Sun…</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ZhenLing</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Zeng*,. Molecular characterization of the antimicrobial resistance of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Riemerella</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anatipestifer</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isolated from ducks. Vet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Microbiol</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2012;158:376-383.  </a:t>
            </a:r>
          </a:p>
          <a:p>
            <a:pPr algn="just"/>
            <a:r>
              <a:rPr lang="en-US" altLang="zh-CN" sz="18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10</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Luo H…Li P *. RAA enzyme is a new family of class A extended-spectrum B-lactamase from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Riemerella</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anatipestifer</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strain RCAD0122.Antimicrob Agents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Chemother</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2022; 66: e0175721.  </a:t>
            </a:r>
          </a:p>
          <a:p>
            <a:pPr algn="just"/>
            <a:r>
              <a:rPr lang="en-US" altLang="zh-CN" sz="1800"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rPr>
              <a:t>11</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Luo H…Zhu DK, *Li P *l. Characterization of RASA-1, a novel class A extended-spectrum beta-lactamase from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Riemerella</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anatipestifer</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Vet </a:t>
            </a:r>
            <a:r>
              <a:rPr lang="en-US" altLang="zh-CN" sz="1800" kern="100" dirty="0" err="1">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Microbiol</a:t>
            </a:r>
            <a:r>
              <a:rPr lang="en-US" altLang="zh-CN" sz="1800"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rPr>
              <a:t> 2022;270:109456. </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3B0DD612-26FE-EB60-36DB-F7FA144BE705}"/>
              </a:ext>
            </a:extLst>
          </p:cNvPr>
          <p:cNvSpPr txBox="1"/>
          <p:nvPr/>
        </p:nvSpPr>
        <p:spPr>
          <a:xfrm>
            <a:off x="457200" y="4927361"/>
            <a:ext cx="11441526" cy="1846659"/>
          </a:xfrm>
          <a:prstGeom prst="rect">
            <a:avLst/>
          </a:prstGeom>
          <a:noFill/>
        </p:spPr>
        <p:txBody>
          <a:bodyPr wrap="square">
            <a:spAutoFit/>
          </a:bodyPr>
          <a:lstStyle/>
          <a:p>
            <a:r>
              <a:rPr lang="zh-CN" altLang="zh-CN" sz="2400" b="1" u="sng" dirty="0">
                <a:solidFill>
                  <a:srgbClr val="C00000"/>
                </a:solidFill>
                <a:latin typeface="微软雅黑" panose="020B0503020204020204" pitchFamily="34" charset="-122"/>
                <a:ea typeface="微软雅黑" panose="020B0503020204020204" pitchFamily="34" charset="-122"/>
              </a:rPr>
              <a:t>质粒</a:t>
            </a:r>
            <a:r>
              <a:rPr lang="zh-CN" altLang="zh-CN" b="1" dirty="0">
                <a:solidFill>
                  <a:srgbClr val="C00000"/>
                </a:solidFill>
                <a:latin typeface="微软雅黑" panose="020B0503020204020204" pitchFamily="34" charset="-122"/>
                <a:ea typeface="微软雅黑" panose="020B0503020204020204" pitchFamily="34" charset="-122"/>
              </a:rPr>
              <a:t>介导的</a:t>
            </a:r>
            <a:r>
              <a:rPr lang="en-US" altLang="zh-CN" b="1" dirty="0">
                <a:solidFill>
                  <a:srgbClr val="C00000"/>
                </a:solidFill>
                <a:latin typeface="微软雅黑" panose="020B0503020204020204" pitchFamily="34" charset="-122"/>
                <a:ea typeface="微软雅黑" panose="020B0503020204020204" pitchFamily="34" charset="-122"/>
              </a:rPr>
              <a:t>D</a:t>
            </a:r>
            <a:r>
              <a:rPr lang="zh-CN" altLang="zh-CN" b="1" dirty="0">
                <a:solidFill>
                  <a:srgbClr val="C00000"/>
                </a:solidFill>
                <a:latin typeface="微软雅黑" panose="020B0503020204020204" pitchFamily="34" charset="-122"/>
                <a:ea typeface="微软雅黑" panose="020B0503020204020204" pitchFamily="34" charset="-122"/>
              </a:rPr>
              <a:t>类</a:t>
            </a:r>
            <a:r>
              <a:rPr lang="en-US" altLang="zh-CN" b="1" dirty="0">
                <a:solidFill>
                  <a:srgbClr val="C00000"/>
                </a:solidFill>
                <a:latin typeface="微软雅黑" panose="020B0503020204020204" pitchFamily="34" charset="-122"/>
                <a:ea typeface="微软雅黑" panose="020B0503020204020204" pitchFamily="34" charset="-122"/>
              </a:rPr>
              <a:t>β-</a:t>
            </a:r>
            <a:r>
              <a:rPr lang="zh-CN" altLang="zh-CN" b="1" dirty="0">
                <a:solidFill>
                  <a:srgbClr val="C00000"/>
                </a:solidFill>
                <a:latin typeface="微软雅黑" panose="020B0503020204020204" pitchFamily="34" charset="-122"/>
                <a:ea typeface="微软雅黑" panose="020B0503020204020204" pitchFamily="34" charset="-122"/>
              </a:rPr>
              <a:t>内酰胺酶</a:t>
            </a:r>
            <a:r>
              <a:rPr lang="en-US" altLang="zh-CN" b="1" dirty="0">
                <a:solidFill>
                  <a:srgbClr val="C00000"/>
                </a:solidFill>
                <a:latin typeface="微软雅黑" panose="020B0503020204020204" pitchFamily="34" charset="-122"/>
                <a:ea typeface="微软雅黑" panose="020B0503020204020204" pitchFamily="34" charset="-122"/>
              </a:rPr>
              <a:t>OXA-209</a:t>
            </a:r>
            <a:r>
              <a:rPr lang="zh-CN" altLang="zh-CN" b="1" dirty="0">
                <a:solidFill>
                  <a:srgbClr val="C00000"/>
                </a:solidFill>
                <a:latin typeface="微软雅黑" panose="020B0503020204020204" pitchFamily="34" charset="-122"/>
                <a:ea typeface="微软雅黑" panose="020B0503020204020204" pitchFamily="34" charset="-122"/>
              </a:rPr>
              <a:t>和</a:t>
            </a:r>
            <a:r>
              <a:rPr lang="en-US" altLang="zh-CN" b="1" dirty="0">
                <a:solidFill>
                  <a:srgbClr val="C00000"/>
                </a:solidFill>
                <a:latin typeface="微软雅黑" panose="020B0503020204020204" pitchFamily="34" charset="-122"/>
                <a:ea typeface="微软雅黑" panose="020B0503020204020204" pitchFamily="34" charset="-122"/>
              </a:rPr>
              <a:t>OXA-347</a:t>
            </a:r>
          </a:p>
          <a:p>
            <a:endParaRPr lang="en-US" altLang="zh-CN" sz="1800" dirty="0">
              <a:solidFill>
                <a:srgbClr val="FF0000"/>
              </a:solidFill>
              <a:effectLst/>
              <a:latin typeface="Arial" panose="020B0604020202020204" pitchFamily="34" charset="0"/>
              <a:ea typeface="等线" panose="02010600030101010101" pitchFamily="2" charset="-122"/>
            </a:endParaRPr>
          </a:p>
          <a:p>
            <a:pPr algn="just"/>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12.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YenPing</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Chen…</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Hsiangung</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Tsai*. Detection of florfenicol resistance genes in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Riemerella</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anatipestifer</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isolated from ducks and geese. Vet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Microbiol</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2012;154:325-31.</a:t>
            </a:r>
            <a:endParaRPr lang="zh-CN"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kern="1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13</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Zhu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DeKang</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Anchun</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Cheng* Emergence of plasmid-mediated tigecycline.</a:t>
            </a:r>
            <a:r>
              <a:rPr lang="zh-CN"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β</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-lactam and florfenicol resistance genes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tet</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(X), blaoxA-347 and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floR</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in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Riemerella</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anatipestifer</a:t>
            </a:r>
            <a:r>
              <a:rPr lang="en-US"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 isolated in China. Poult Sci 2022; 101:102057 </a:t>
            </a:r>
            <a:endParaRPr lang="zh-CN" altLang="zh-CN" kern="100" dirty="0">
              <a:solidFill>
                <a:srgbClr val="002060"/>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922C322F-E009-E7C2-0988-AC8BD8B1F319}"/>
              </a:ext>
            </a:extLst>
          </p:cNvPr>
          <p:cNvSpPr txBox="1"/>
          <p:nvPr/>
        </p:nvSpPr>
        <p:spPr>
          <a:xfrm>
            <a:off x="152399" y="1232712"/>
            <a:ext cx="11945389" cy="523220"/>
          </a:xfrm>
          <a:prstGeom prst="rect">
            <a:avLst/>
          </a:prstGeom>
          <a:noFill/>
        </p:spPr>
        <p:txBody>
          <a:bodyPr wrap="square">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本工作前，</a:t>
            </a:r>
            <a:r>
              <a:rPr lang="zh-CN" altLang="en-US" sz="2800" b="1"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鸭疫里默氏菌报道了</a:t>
            </a:r>
            <a:r>
              <a:rPr lang="en-US" altLang="zh-CN" sz="2800" b="1"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种</a:t>
            </a:r>
            <a:r>
              <a:rPr lang="en-US" altLang="zh-CN" sz="2800" b="1" dirty="0">
                <a:solidFill>
                  <a:srgbClr val="C00000"/>
                </a:solidFill>
                <a:latin typeface="微软雅黑" panose="020B0503020204020204" pitchFamily="34" charset="-122"/>
                <a:ea typeface="微软雅黑" panose="020B0503020204020204" pitchFamily="34" charset="-122"/>
              </a:rPr>
              <a:t>β-</a:t>
            </a:r>
            <a:r>
              <a:rPr lang="zh-CN" altLang="zh-CN" sz="2800" b="1" dirty="0">
                <a:solidFill>
                  <a:srgbClr val="C00000"/>
                </a:solidFill>
                <a:latin typeface="微软雅黑" panose="020B0503020204020204" pitchFamily="34" charset="-122"/>
                <a:ea typeface="微软雅黑" panose="020B0503020204020204" pitchFamily="34" charset="-122"/>
              </a:rPr>
              <a:t>内酰胺酶</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，未发现</a:t>
            </a:r>
            <a:r>
              <a:rPr lang="zh-CN" altLang="en-US" sz="2800" b="1"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碳青霉烯酶</a:t>
            </a:r>
            <a:endPar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A9287DBC-A216-43EB-C2E8-E3986CD5B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矩形 3">
            <a:extLst>
              <a:ext uri="{FF2B5EF4-FFF2-40B4-BE49-F238E27FC236}">
                <a16:creationId xmlns:a16="http://schemas.microsoft.com/office/drawing/2014/main" id="{56AD72C7-CE2E-371C-B3D3-DCFFD030329F}"/>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6" name="文本框 5">
            <a:extLst>
              <a:ext uri="{FF2B5EF4-FFF2-40B4-BE49-F238E27FC236}">
                <a16:creationId xmlns:a16="http://schemas.microsoft.com/office/drawing/2014/main" id="{E8822653-63DF-3647-EC7E-CE34A55DB22E}"/>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A0EF95BC-1923-242E-919E-88CE6CB15D69}"/>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54</a:t>
            </a:fld>
            <a:endParaRPr lang="zh-CN" altLang="en-US" sz="2400" dirty="0">
              <a:solidFill>
                <a:srgbClr val="FF0000"/>
              </a:solidFill>
            </a:endParaRPr>
          </a:p>
        </p:txBody>
      </p:sp>
    </p:spTree>
    <p:extLst>
      <p:ext uri="{BB962C8B-B14F-4D97-AF65-F5344CB8AC3E}">
        <p14:creationId xmlns:p14="http://schemas.microsoft.com/office/powerpoint/2010/main" val="605072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3417C9DA-B33B-1DA1-9057-A69A2EE89715}"/>
              </a:ext>
            </a:extLst>
          </p:cNvPr>
          <p:cNvSpPr txBox="1"/>
          <p:nvPr/>
        </p:nvSpPr>
        <p:spPr>
          <a:xfrm>
            <a:off x="493487" y="2733879"/>
            <a:ext cx="3113314" cy="2462213"/>
          </a:xfrm>
          <a:prstGeom prst="rect">
            <a:avLst/>
          </a:prstGeom>
          <a:noFill/>
        </p:spPr>
        <p:txBody>
          <a:bodyPr wrap="square">
            <a:spAutoFit/>
          </a:bodyPr>
          <a:lstStyle/>
          <a:p>
            <a:pPr algn="ctr"/>
            <a:r>
              <a:rPr lang="en-US" altLang="zh-CN" sz="2000" b="1" kern="0" dirty="0">
                <a:solidFill>
                  <a:srgbClr val="C00000"/>
                </a:solidFill>
                <a:effectLst/>
                <a:latin typeface="微软雅黑" panose="020B0503020204020204" pitchFamily="34" charset="-122"/>
                <a:ea typeface="微软雅黑" panose="020B0503020204020204" pitchFamily="34" charset="-122"/>
              </a:rPr>
              <a:t>2019</a:t>
            </a:r>
            <a:r>
              <a:rPr lang="zh-CN" altLang="en-US" sz="2000" b="1" kern="0" dirty="0">
                <a:solidFill>
                  <a:srgbClr val="C00000"/>
                </a:solidFill>
                <a:effectLst/>
                <a:latin typeface="微软雅黑" panose="020B0503020204020204" pitchFamily="34" charset="-122"/>
                <a:ea typeface="微软雅黑" panose="020B0503020204020204" pitchFamily="34" charset="-122"/>
              </a:rPr>
              <a:t>年临床分离</a:t>
            </a:r>
            <a:endParaRPr lang="en-US" altLang="zh-CN" sz="2000" b="1" kern="0" dirty="0">
              <a:solidFill>
                <a:srgbClr val="C00000"/>
              </a:solidFill>
              <a:effectLst/>
              <a:latin typeface="微软雅黑" panose="020B0503020204020204" pitchFamily="34" charset="-122"/>
              <a:ea typeface="微软雅黑" panose="020B0503020204020204" pitchFamily="34" charset="-122"/>
            </a:endParaRPr>
          </a:p>
          <a:p>
            <a:pPr algn="ctr"/>
            <a:endParaRPr lang="en-US" altLang="zh-CN" sz="2000" b="1" kern="0" dirty="0">
              <a:solidFill>
                <a:srgbClr val="C00000"/>
              </a:solidFill>
              <a:latin typeface="微软雅黑" panose="020B0503020204020204" pitchFamily="34" charset="-122"/>
              <a:ea typeface="微软雅黑" panose="020B0503020204020204" pitchFamily="34" charset="-122"/>
            </a:endParaRPr>
          </a:p>
          <a:p>
            <a:pPr algn="ctr"/>
            <a:r>
              <a:rPr lang="en-US" altLang="zh-CN" sz="2000" b="1" kern="0" dirty="0">
                <a:solidFill>
                  <a:srgbClr val="C00000"/>
                </a:solidFill>
                <a:effectLst/>
                <a:latin typeface="微软雅黑" panose="020B0503020204020204" pitchFamily="34" charset="-122"/>
                <a:ea typeface="微软雅黑" panose="020B0503020204020204" pitchFamily="34" charset="-122"/>
              </a:rPr>
              <a:t>SCVM0004</a:t>
            </a:r>
            <a:r>
              <a:rPr lang="zh-CN" altLang="en-US" sz="2000" b="1" kern="0" dirty="0">
                <a:solidFill>
                  <a:srgbClr val="C00000"/>
                </a:solidFill>
                <a:effectLst/>
                <a:latin typeface="微软雅黑" panose="020B0503020204020204" pitchFamily="34" charset="-122"/>
                <a:ea typeface="微软雅黑" panose="020B0503020204020204" pitchFamily="34" charset="-122"/>
              </a:rPr>
              <a:t>株</a:t>
            </a:r>
            <a:endParaRPr lang="en-US" altLang="zh-CN" sz="2000" b="1" kern="0" dirty="0">
              <a:solidFill>
                <a:srgbClr val="C00000"/>
              </a:solidFill>
              <a:effectLst/>
              <a:latin typeface="微软雅黑" panose="020B0503020204020204" pitchFamily="34" charset="-122"/>
              <a:ea typeface="微软雅黑" panose="020B0503020204020204" pitchFamily="34" charset="-122"/>
            </a:endParaRPr>
          </a:p>
          <a:p>
            <a:pPr algn="ctr"/>
            <a:endParaRPr lang="en-US" altLang="zh-CN" sz="2000" b="1" kern="0" dirty="0">
              <a:solidFill>
                <a:srgbClr val="C00000"/>
              </a:solidFill>
              <a:effectLst/>
              <a:latin typeface="微软雅黑" panose="020B0503020204020204" pitchFamily="34" charset="-122"/>
              <a:ea typeface="微软雅黑" panose="020B0503020204020204" pitchFamily="34" charset="-122"/>
            </a:endParaRPr>
          </a:p>
          <a:p>
            <a:pPr algn="ctr"/>
            <a:r>
              <a:rPr lang="en-US" altLang="zh-CN" sz="2000" b="1"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2000" b="1"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内酰胺类药物耐药</a:t>
            </a:r>
            <a:endParaRPr lang="en-US" altLang="zh-CN" sz="2000" b="1"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cs typeface="Times New Roman" panose="02020603050405020304" pitchFamily="18" charset="0"/>
            </a:endParaRPr>
          </a:p>
          <a:p>
            <a:endParaRPr lang="en-US" altLang="zh-CN" sz="1800" i="0" dirty="0">
              <a:effectLst/>
              <a:cs typeface="Times New Roman" panose="02020603050405020304" pitchFamily="18" charset="0"/>
            </a:endParaRPr>
          </a:p>
          <a:p>
            <a:endParaRPr lang="en-US" altLang="zh-CN" sz="1800" i="0" dirty="0">
              <a:effectLst/>
              <a:cs typeface="Times New Roman" panose="02020603050405020304" pitchFamily="18" charset="0"/>
            </a:endParaRPr>
          </a:p>
        </p:txBody>
      </p:sp>
      <p:grpSp>
        <p:nvGrpSpPr>
          <p:cNvPr id="11" name="组合 10">
            <a:extLst>
              <a:ext uri="{FF2B5EF4-FFF2-40B4-BE49-F238E27FC236}">
                <a16:creationId xmlns:a16="http://schemas.microsoft.com/office/drawing/2014/main" id="{19FAB7E1-C279-8448-76D1-59212510BFE1}"/>
              </a:ext>
            </a:extLst>
          </p:cNvPr>
          <p:cNvGrpSpPr/>
          <p:nvPr/>
        </p:nvGrpSpPr>
        <p:grpSpPr>
          <a:xfrm>
            <a:off x="3751944" y="1128951"/>
            <a:ext cx="5924550" cy="5001747"/>
            <a:chOff x="3751944" y="1128951"/>
            <a:chExt cx="5924550" cy="5001747"/>
          </a:xfrm>
        </p:grpSpPr>
        <p:pic>
          <p:nvPicPr>
            <p:cNvPr id="3" name="图片 2">
              <a:extLst>
                <a:ext uri="{FF2B5EF4-FFF2-40B4-BE49-F238E27FC236}">
                  <a16:creationId xmlns:a16="http://schemas.microsoft.com/office/drawing/2014/main" id="{2780BA40-883A-E87B-22C1-67510D320F31}"/>
                </a:ext>
              </a:extLst>
            </p:cNvPr>
            <p:cNvPicPr>
              <a:picLocks noChangeAspect="1"/>
            </p:cNvPicPr>
            <p:nvPr/>
          </p:nvPicPr>
          <p:blipFill>
            <a:blip r:embed="rId2"/>
            <a:stretch>
              <a:fillRect/>
            </a:stretch>
          </p:blipFill>
          <p:spPr>
            <a:xfrm>
              <a:off x="3751944" y="1128951"/>
              <a:ext cx="5924550" cy="5001747"/>
            </a:xfrm>
            <a:prstGeom prst="rect">
              <a:avLst/>
            </a:prstGeom>
            <a:ln>
              <a:solidFill>
                <a:schemeClr val="tx1"/>
              </a:solidFill>
            </a:ln>
          </p:spPr>
        </p:pic>
        <p:sp>
          <p:nvSpPr>
            <p:cNvPr id="9" name="文本框 8">
              <a:extLst>
                <a:ext uri="{FF2B5EF4-FFF2-40B4-BE49-F238E27FC236}">
                  <a16:creationId xmlns:a16="http://schemas.microsoft.com/office/drawing/2014/main" id="{DD4D11AC-009A-4CBE-C1DE-F7E91DC20027}"/>
                </a:ext>
              </a:extLst>
            </p:cNvPr>
            <p:cNvSpPr txBox="1"/>
            <p:nvPr/>
          </p:nvSpPr>
          <p:spPr>
            <a:xfrm>
              <a:off x="8614227" y="1154815"/>
              <a:ext cx="965202" cy="261610"/>
            </a:xfrm>
            <a:prstGeom prst="rect">
              <a:avLst/>
            </a:prstGeom>
            <a:noFill/>
            <a:ln>
              <a:noFill/>
            </a:ln>
          </p:spPr>
          <p:txBody>
            <a:bodyPr wrap="square">
              <a:spAutoFit/>
            </a:bodyPr>
            <a:lstStyle/>
            <a:p>
              <a:r>
                <a:rPr lang="en-US" altLang="zh-CN" sz="1100" b="1" dirty="0">
                  <a:solidFill>
                    <a:srgbClr val="C00000"/>
                  </a:solidFill>
                  <a:latin typeface="Times New Roman" panose="02020603050405020304" pitchFamily="18" charset="0"/>
                  <a:cs typeface="Times New Roman" panose="02020603050405020304" pitchFamily="18" charset="0"/>
                </a:rPr>
                <a:t>MIC (mg/L) </a:t>
              </a:r>
              <a:endParaRPr lang="zh-CN" altLang="en-US" sz="1100" dirty="0">
                <a:solidFill>
                  <a:srgbClr val="C00000"/>
                </a:solidFill>
              </a:endParaRPr>
            </a:p>
          </p:txBody>
        </p:sp>
      </p:grpSp>
      <p:pic>
        <p:nvPicPr>
          <p:cNvPr id="2" name="图片 1">
            <a:extLst>
              <a:ext uri="{FF2B5EF4-FFF2-40B4-BE49-F238E27FC236}">
                <a16:creationId xmlns:a16="http://schemas.microsoft.com/office/drawing/2014/main" id="{A3F68B16-87F0-2A02-CFEA-BBE42C8A4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矩形 3">
            <a:extLst>
              <a:ext uri="{FF2B5EF4-FFF2-40B4-BE49-F238E27FC236}">
                <a16:creationId xmlns:a16="http://schemas.microsoft.com/office/drawing/2014/main" id="{6608AF88-8547-5364-43C0-BF2CAAA2B98F}"/>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BB1CBF37-E28F-EBFB-DFFB-0EFAFFA18EF4}"/>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6" name="灯片编号占位符 2">
            <a:extLst>
              <a:ext uri="{FF2B5EF4-FFF2-40B4-BE49-F238E27FC236}">
                <a16:creationId xmlns:a16="http://schemas.microsoft.com/office/drawing/2014/main" id="{18113BC4-4C95-4964-FBA2-3176DBB15E5D}"/>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55</a:t>
            </a:fld>
            <a:endParaRPr lang="zh-CN" altLang="en-US" sz="2400" dirty="0">
              <a:solidFill>
                <a:srgbClr val="FF0000"/>
              </a:solidFill>
            </a:endParaRPr>
          </a:p>
        </p:txBody>
      </p:sp>
    </p:spTree>
    <p:extLst>
      <p:ext uri="{BB962C8B-B14F-4D97-AF65-F5344CB8AC3E}">
        <p14:creationId xmlns:p14="http://schemas.microsoft.com/office/powerpoint/2010/main" val="3544556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898A71-E1AD-4EE8-EB00-5964392C95BE}"/>
              </a:ext>
            </a:extLst>
          </p:cNvPr>
          <p:cNvPicPr>
            <a:picLocks noChangeAspect="1"/>
          </p:cNvPicPr>
          <p:nvPr/>
        </p:nvPicPr>
        <p:blipFill>
          <a:blip r:embed="rId2"/>
          <a:stretch>
            <a:fillRect/>
          </a:stretch>
        </p:blipFill>
        <p:spPr>
          <a:xfrm>
            <a:off x="4593134" y="1062978"/>
            <a:ext cx="4734787" cy="4978788"/>
          </a:xfrm>
          <a:prstGeom prst="rect">
            <a:avLst/>
          </a:prstGeom>
          <a:ln>
            <a:solidFill>
              <a:schemeClr val="tx1"/>
            </a:solidFill>
          </a:ln>
        </p:spPr>
      </p:pic>
      <p:sp>
        <p:nvSpPr>
          <p:cNvPr id="6" name="文本框 5">
            <a:extLst>
              <a:ext uri="{FF2B5EF4-FFF2-40B4-BE49-F238E27FC236}">
                <a16:creationId xmlns:a16="http://schemas.microsoft.com/office/drawing/2014/main" id="{5AA002D3-6033-9B1B-5E3F-9EBE720E73A6}"/>
              </a:ext>
            </a:extLst>
          </p:cNvPr>
          <p:cNvSpPr txBox="1"/>
          <p:nvPr/>
        </p:nvSpPr>
        <p:spPr>
          <a:xfrm>
            <a:off x="856343" y="1908406"/>
            <a:ext cx="3599543" cy="923330"/>
          </a:xfrm>
          <a:prstGeom prst="rect">
            <a:avLst/>
          </a:prstGeom>
          <a:noFill/>
        </p:spPr>
        <p:txBody>
          <a:bodyPr wrap="square">
            <a:spAutoFit/>
          </a:bodyPr>
          <a:lstStyle/>
          <a:p>
            <a:r>
              <a:rPr lang="en-US" altLang="zh-CN" sz="1800" dirty="0">
                <a:effectLst/>
                <a:latin typeface="Times New Roman" panose="02020603050405020304" pitchFamily="18" charset="0"/>
                <a:cs typeface="Times New Roman" panose="02020603050405020304" pitchFamily="18" charset="0"/>
              </a:rPr>
              <a:t>It was distinct from all characterized class D  B-lactamases </a:t>
            </a:r>
            <a:r>
              <a:rPr lang="en-US" altLang="zh-CN" sz="1800" b="1" dirty="0">
                <a:solidFill>
                  <a:srgbClr val="C00000"/>
                </a:solidFill>
                <a:effectLst/>
                <a:latin typeface="Times New Roman" panose="02020603050405020304" pitchFamily="18" charset="0"/>
                <a:cs typeface="Times New Roman" panose="02020603050405020304" pitchFamily="18" charset="0"/>
              </a:rPr>
              <a:t>(&lt;42% </a:t>
            </a:r>
            <a:r>
              <a:rPr lang="en-US" altLang="zh-CN" sz="1800" dirty="0">
                <a:effectLst/>
                <a:latin typeface="Times New Roman" panose="02020603050405020304" pitchFamily="18" charset="0"/>
                <a:cs typeface="Times New Roman" panose="02020603050405020304" pitchFamily="18" charset="0"/>
              </a:rPr>
              <a:t>amino acid sequence identity)</a:t>
            </a:r>
            <a:endParaRPr lang="zh-CN" altLang="en-US"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35884FB8-D5B7-0903-968C-E9C9B304EFBC}"/>
              </a:ext>
            </a:extLst>
          </p:cNvPr>
          <p:cNvSpPr txBox="1"/>
          <p:nvPr/>
        </p:nvSpPr>
        <p:spPr>
          <a:xfrm>
            <a:off x="2198277" y="3737820"/>
            <a:ext cx="2134238" cy="923330"/>
          </a:xfrm>
          <a:prstGeom prst="rect">
            <a:avLst/>
          </a:prstGeom>
          <a:noFill/>
        </p:spPr>
        <p:txBody>
          <a:bodyPr wrap="square">
            <a:spAutoFit/>
          </a:bodyPr>
          <a:lstStyle/>
          <a:p>
            <a:r>
              <a:rPr lang="en-US" altLang="zh-CN" sz="1800" kern="0" dirty="0">
                <a:solidFill>
                  <a:srgbClr val="434343"/>
                </a:solidFill>
                <a:effectLst/>
                <a:latin typeface="Times New Roman" panose="02020603050405020304" pitchFamily="18" charset="0"/>
                <a:ea typeface="微软雅黑" panose="020B0503020204020204" pitchFamily="34" charset="-122"/>
                <a:cs typeface="Times New Roman" panose="02020603050405020304" pitchFamily="18" charset="0"/>
              </a:rPr>
              <a:t>774bp</a:t>
            </a:r>
          </a:p>
          <a:p>
            <a:r>
              <a:rPr lang="zh-CN" altLang="zh-CN" sz="1800" kern="0" dirty="0">
                <a:solidFill>
                  <a:srgbClr val="434343"/>
                </a:solidFill>
                <a:effectLst/>
                <a:latin typeface="Times New Roman" panose="02020603050405020304" pitchFamily="18" charset="0"/>
                <a:ea typeface="微软雅黑" panose="020B0503020204020204" pitchFamily="34" charset="-122"/>
                <a:cs typeface="Times New Roman" panose="02020603050405020304" pitchFamily="18" charset="0"/>
              </a:rPr>
              <a:t>编码</a:t>
            </a:r>
            <a:r>
              <a:rPr lang="en-US" altLang="zh-CN" sz="1800" kern="0" dirty="0">
                <a:solidFill>
                  <a:srgbClr val="434343"/>
                </a:solidFill>
                <a:effectLst/>
                <a:latin typeface="Times New Roman" panose="02020603050405020304" pitchFamily="18" charset="0"/>
                <a:ea typeface="微软雅黑" panose="020B0503020204020204" pitchFamily="34" charset="-122"/>
                <a:cs typeface="Times New Roman" panose="02020603050405020304" pitchFamily="18" charset="0"/>
              </a:rPr>
              <a:t>258aa</a:t>
            </a:r>
          </a:p>
          <a:p>
            <a:r>
              <a:rPr lang="en-US" altLang="zh-CN" sz="1800" kern="0" dirty="0">
                <a:solidFill>
                  <a:srgbClr val="434343"/>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800" kern="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蛋白</a:t>
            </a:r>
            <a:r>
              <a:rPr lang="en-US" altLang="zh-CN" sz="1800" kern="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id: UwS41116</a:t>
            </a:r>
            <a:r>
              <a:rPr lang="en-US" altLang="zh-CN" sz="1800" kern="0" dirty="0">
                <a:solidFill>
                  <a:srgbClr val="434343"/>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F9ACA900-5B23-44BE-0D82-8F260527C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矩形 4">
            <a:extLst>
              <a:ext uri="{FF2B5EF4-FFF2-40B4-BE49-F238E27FC236}">
                <a16:creationId xmlns:a16="http://schemas.microsoft.com/office/drawing/2014/main" id="{27A7BFFF-9478-2D27-EEAF-98F8AA998EF8}"/>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7" name="文本框 6">
            <a:extLst>
              <a:ext uri="{FF2B5EF4-FFF2-40B4-BE49-F238E27FC236}">
                <a16:creationId xmlns:a16="http://schemas.microsoft.com/office/drawing/2014/main" id="{B7365FDA-CCFF-A2E9-C18C-DB797A7E2A78}"/>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F1C4FB5C-3E3C-1519-E852-7D136320A8E0}"/>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56</a:t>
            </a:fld>
            <a:endParaRPr lang="zh-CN" altLang="en-US" sz="2400" dirty="0">
              <a:solidFill>
                <a:srgbClr val="FF0000"/>
              </a:solidFill>
            </a:endParaRPr>
          </a:p>
        </p:txBody>
      </p:sp>
    </p:spTree>
    <p:extLst>
      <p:ext uri="{BB962C8B-B14F-4D97-AF65-F5344CB8AC3E}">
        <p14:creationId xmlns:p14="http://schemas.microsoft.com/office/powerpoint/2010/main" val="39534880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BF8D68A7-EFA6-757C-70DC-AC90EE471DF0}"/>
              </a:ext>
            </a:extLst>
          </p:cNvPr>
          <p:cNvGrpSpPr/>
          <p:nvPr/>
        </p:nvGrpSpPr>
        <p:grpSpPr>
          <a:xfrm>
            <a:off x="3383775" y="1284457"/>
            <a:ext cx="6552935" cy="3590586"/>
            <a:chOff x="2906617" y="1322236"/>
            <a:chExt cx="6552935" cy="3590586"/>
          </a:xfrm>
        </p:grpSpPr>
        <p:pic>
          <p:nvPicPr>
            <p:cNvPr id="5" name="图片 4">
              <a:extLst>
                <a:ext uri="{FF2B5EF4-FFF2-40B4-BE49-F238E27FC236}">
                  <a16:creationId xmlns:a16="http://schemas.microsoft.com/office/drawing/2014/main" id="{5E976DF1-6337-4F88-48F9-A4E03367E542}"/>
                </a:ext>
              </a:extLst>
            </p:cNvPr>
            <p:cNvPicPr>
              <a:picLocks noChangeAspect="1"/>
            </p:cNvPicPr>
            <p:nvPr/>
          </p:nvPicPr>
          <p:blipFill>
            <a:blip r:embed="rId2"/>
            <a:stretch>
              <a:fillRect/>
            </a:stretch>
          </p:blipFill>
          <p:spPr>
            <a:xfrm>
              <a:off x="2906618" y="1322236"/>
              <a:ext cx="6552934" cy="3590586"/>
            </a:xfrm>
            <a:prstGeom prst="rect">
              <a:avLst/>
            </a:prstGeom>
            <a:ln>
              <a:solidFill>
                <a:schemeClr val="tx1"/>
              </a:solidFill>
            </a:ln>
          </p:spPr>
        </p:pic>
        <p:sp>
          <p:nvSpPr>
            <p:cNvPr id="4" name="矩形 3">
              <a:extLst>
                <a:ext uri="{FF2B5EF4-FFF2-40B4-BE49-F238E27FC236}">
                  <a16:creationId xmlns:a16="http://schemas.microsoft.com/office/drawing/2014/main" id="{253FAD7F-B91B-9BB8-DE0E-1763AEFAF7E8}"/>
                </a:ext>
              </a:extLst>
            </p:cNvPr>
            <p:cNvSpPr/>
            <p:nvPr/>
          </p:nvSpPr>
          <p:spPr bwMode="auto">
            <a:xfrm>
              <a:off x="2906617" y="4022421"/>
              <a:ext cx="6552933" cy="41169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 name="文本框 7">
            <a:extLst>
              <a:ext uri="{FF2B5EF4-FFF2-40B4-BE49-F238E27FC236}">
                <a16:creationId xmlns:a16="http://schemas.microsoft.com/office/drawing/2014/main" id="{034202DA-404C-44C8-B7BD-1D5F1A53AA54}"/>
              </a:ext>
            </a:extLst>
          </p:cNvPr>
          <p:cNvSpPr txBox="1"/>
          <p:nvPr/>
        </p:nvSpPr>
        <p:spPr>
          <a:xfrm>
            <a:off x="5486402" y="6222928"/>
            <a:ext cx="3374570" cy="400110"/>
          </a:xfrm>
          <a:prstGeom prst="rect">
            <a:avLst/>
          </a:prstGeom>
          <a:noFill/>
        </p:spPr>
        <p:txBody>
          <a:bodyPr wrap="square">
            <a:spAutoFit/>
          </a:bodyPr>
          <a:lstStyle/>
          <a:p>
            <a:r>
              <a:rPr lang="zh-CN" altLang="en-US" sz="20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具有碳青霉烯酶活性</a:t>
            </a:r>
            <a:r>
              <a:rPr lang="en-US" altLang="zh-CN" sz="20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3417C9DA-B33B-1DA1-9057-A69A2EE89715}"/>
              </a:ext>
            </a:extLst>
          </p:cNvPr>
          <p:cNvSpPr txBox="1"/>
          <p:nvPr/>
        </p:nvSpPr>
        <p:spPr>
          <a:xfrm>
            <a:off x="624116" y="2788819"/>
            <a:ext cx="2351312" cy="923330"/>
          </a:xfrm>
          <a:prstGeom prst="rect">
            <a:avLst/>
          </a:prstGeom>
          <a:noFill/>
        </p:spPr>
        <p:txBody>
          <a:bodyPr wrap="square">
            <a:spAutoFit/>
          </a:bodyPr>
          <a:lstStyle/>
          <a:p>
            <a:pPr algn="ctr"/>
            <a:r>
              <a:rPr lang="en-US" altLang="zh-CN" sz="1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转移</a:t>
            </a:r>
            <a:endParaRPr lang="en-US" altLang="zh-CN" sz="18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endParaRPr lang="zh-CN" altLang="en-US" dirty="0">
              <a:solidFill>
                <a:srgbClr val="C00000"/>
              </a:solidFill>
              <a:latin typeface="微软雅黑" panose="020B0503020204020204" pitchFamily="34" charset="-122"/>
              <a:ea typeface="微软雅黑" panose="020B0503020204020204" pitchFamily="34" charset="-122"/>
            </a:endParaRPr>
          </a:p>
          <a:p>
            <a:pPr algn="ctr"/>
            <a:r>
              <a:rPr lang="en-US" altLang="zh-CN" sz="1800"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800"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内酰胺类药物耐药</a:t>
            </a:r>
            <a:endParaRPr lang="en-US" altLang="zh-CN" sz="1800" i="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箭头: 下弧形 10">
            <a:extLst>
              <a:ext uri="{FF2B5EF4-FFF2-40B4-BE49-F238E27FC236}">
                <a16:creationId xmlns:a16="http://schemas.microsoft.com/office/drawing/2014/main" id="{8C078D54-0DF5-6ECF-804E-95ED808F259E}"/>
              </a:ext>
            </a:extLst>
          </p:cNvPr>
          <p:cNvSpPr/>
          <p:nvPr/>
        </p:nvSpPr>
        <p:spPr>
          <a:xfrm>
            <a:off x="5283200" y="4898912"/>
            <a:ext cx="2902858" cy="13240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文本框 12">
            <a:extLst>
              <a:ext uri="{FF2B5EF4-FFF2-40B4-BE49-F238E27FC236}">
                <a16:creationId xmlns:a16="http://schemas.microsoft.com/office/drawing/2014/main" id="{583A473D-6EE1-41AB-B98F-66B0511D2028}"/>
              </a:ext>
            </a:extLst>
          </p:cNvPr>
          <p:cNvSpPr txBox="1"/>
          <p:nvPr/>
        </p:nvSpPr>
        <p:spPr>
          <a:xfrm>
            <a:off x="6175829" y="5631907"/>
            <a:ext cx="1574800"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RAD-1</a:t>
            </a:r>
            <a:endParaRPr lang="zh-CN" altLang="en-US" dirty="0"/>
          </a:p>
        </p:txBody>
      </p:sp>
      <p:sp>
        <p:nvSpPr>
          <p:cNvPr id="15" name="文本框 14">
            <a:extLst>
              <a:ext uri="{FF2B5EF4-FFF2-40B4-BE49-F238E27FC236}">
                <a16:creationId xmlns:a16="http://schemas.microsoft.com/office/drawing/2014/main" id="{FA298AD9-ED1D-9EEF-9119-DB7D1D1F827D}"/>
              </a:ext>
            </a:extLst>
          </p:cNvPr>
          <p:cNvSpPr txBox="1"/>
          <p:nvPr/>
        </p:nvSpPr>
        <p:spPr>
          <a:xfrm>
            <a:off x="203200" y="5560920"/>
            <a:ext cx="4963886" cy="584775"/>
          </a:xfrm>
          <a:prstGeom prst="rect">
            <a:avLst/>
          </a:prstGeom>
          <a:noFill/>
        </p:spPr>
        <p:txBody>
          <a:bodyPr wrap="square">
            <a:spAutoFit/>
          </a:bodyPr>
          <a:lstStyle/>
          <a:p>
            <a:pPr algn="ctr"/>
            <a:r>
              <a:rPr lang="zh-CN" altLang="en-US" dirty="0">
                <a:solidFill>
                  <a:srgbClr val="C00000"/>
                </a:solidFill>
                <a:latin typeface="Times New Roman" panose="02020603050405020304" pitchFamily="18" charset="0"/>
                <a:cs typeface="Times New Roman" panose="02020603050405020304" pitchFamily="18" charset="0"/>
              </a:rPr>
              <a:t>N</a:t>
            </a:r>
            <a:r>
              <a:rPr lang="en-US" altLang="zh-CN" dirty="0">
                <a:solidFill>
                  <a:srgbClr val="C00000"/>
                </a:solidFill>
                <a:latin typeface="Times New Roman" panose="02020603050405020304" pitchFamily="18" charset="0"/>
                <a:cs typeface="Times New Roman" panose="02020603050405020304" pitchFamily="18" charset="0"/>
              </a:rPr>
              <a:t>C</a:t>
            </a:r>
            <a:r>
              <a:rPr lang="zh-CN" altLang="en-US" dirty="0">
                <a:solidFill>
                  <a:srgbClr val="C00000"/>
                </a:solidFill>
                <a:latin typeface="Times New Roman" panose="02020603050405020304" pitchFamily="18" charset="0"/>
                <a:cs typeface="Times New Roman" panose="02020603050405020304" pitchFamily="18" charset="0"/>
              </a:rPr>
              <a:t>BI</a:t>
            </a:r>
            <a:r>
              <a:rPr lang="en-US" altLang="zh-CN" sz="1800" b="0" i="0" dirty="0">
                <a:solidFill>
                  <a:srgbClr val="C00000"/>
                </a:solidFill>
                <a:effectLst/>
                <a:latin typeface="微软雅黑" panose="020B0503020204020204" pitchFamily="34" charset="-122"/>
                <a:ea typeface="微软雅黑" panose="020B0503020204020204" pitchFamily="34" charset="-122"/>
              </a:rPr>
              <a:t> β-</a:t>
            </a:r>
            <a:r>
              <a:rPr lang="zh-CN" altLang="en-US" sz="1800" b="0" i="0" dirty="0">
                <a:solidFill>
                  <a:srgbClr val="C00000"/>
                </a:solidFill>
                <a:effectLst/>
                <a:latin typeface="微软雅黑" panose="020B0503020204020204" pitchFamily="34" charset="-122"/>
                <a:ea typeface="微软雅黑" panose="020B0503020204020204" pitchFamily="34" charset="-122"/>
              </a:rPr>
              <a:t>内酰胺酶学术命名中心</a:t>
            </a:r>
            <a:r>
              <a:rPr lang="zh-CN" altLang="en-US" sz="1400" dirty="0">
                <a:latin typeface="Times New Roman" panose="02020603050405020304" pitchFamily="18" charset="0"/>
                <a:cs typeface="Times New Roman" panose="02020603050405020304" pitchFamily="18" charset="0"/>
              </a:rPr>
              <a:t>https://www.ncbi.nlm.nih.gov/pathogens!submit-beta-lactamase/</a:t>
            </a:r>
            <a:endParaRPr lang="zh-CN" altLang="en-US"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83B9CFD3-1D10-CC63-1CD2-9B73B46C1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 name="矩形 2">
            <a:extLst>
              <a:ext uri="{FF2B5EF4-FFF2-40B4-BE49-F238E27FC236}">
                <a16:creationId xmlns:a16="http://schemas.microsoft.com/office/drawing/2014/main" id="{1ED80651-7E4B-179E-385E-82B830315419}"/>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7" name="文本框 6">
            <a:extLst>
              <a:ext uri="{FF2B5EF4-FFF2-40B4-BE49-F238E27FC236}">
                <a16:creationId xmlns:a16="http://schemas.microsoft.com/office/drawing/2014/main" id="{F949BDC7-E84E-A4BB-A9DA-C15AA6B752E6}"/>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9" name="灯片编号占位符 2">
            <a:extLst>
              <a:ext uri="{FF2B5EF4-FFF2-40B4-BE49-F238E27FC236}">
                <a16:creationId xmlns:a16="http://schemas.microsoft.com/office/drawing/2014/main" id="{D175427D-7571-24EB-8360-41E77BCFB2E4}"/>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57</a:t>
            </a:fld>
            <a:endParaRPr lang="zh-CN" altLang="en-US" sz="2400" dirty="0">
              <a:solidFill>
                <a:srgbClr val="FF0000"/>
              </a:solidFill>
            </a:endParaRPr>
          </a:p>
        </p:txBody>
      </p:sp>
      <p:sp>
        <p:nvSpPr>
          <p:cNvPr id="12" name="矩形 11">
            <a:extLst>
              <a:ext uri="{FF2B5EF4-FFF2-40B4-BE49-F238E27FC236}">
                <a16:creationId xmlns:a16="http://schemas.microsoft.com/office/drawing/2014/main" id="{253FAD7F-B91B-9BB8-DE0E-1763AEFAF7E8}"/>
              </a:ext>
            </a:extLst>
          </p:cNvPr>
          <p:cNvSpPr/>
          <p:nvPr/>
        </p:nvSpPr>
        <p:spPr bwMode="auto">
          <a:xfrm>
            <a:off x="7465333" y="1932155"/>
            <a:ext cx="2326555" cy="110609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a:extLst>
              <a:ext uri="{FF2B5EF4-FFF2-40B4-BE49-F238E27FC236}">
                <a16:creationId xmlns:a16="http://schemas.microsoft.com/office/drawing/2014/main" id="{9100CC6A-FDEA-4D06-ED42-2153FAB4177B}"/>
              </a:ext>
            </a:extLst>
          </p:cNvPr>
          <p:cNvSpPr/>
          <p:nvPr/>
        </p:nvSpPr>
        <p:spPr bwMode="auto">
          <a:xfrm>
            <a:off x="7465333" y="3151332"/>
            <a:ext cx="2326555" cy="14743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18">
            <a:extLst>
              <a:ext uri="{FF2B5EF4-FFF2-40B4-BE49-F238E27FC236}">
                <a16:creationId xmlns:a16="http://schemas.microsoft.com/office/drawing/2014/main" id="{6735CE3B-40C7-CAEC-4239-E2B176BAD242}"/>
              </a:ext>
            </a:extLst>
          </p:cNvPr>
          <p:cNvSpPr/>
          <p:nvPr/>
        </p:nvSpPr>
        <p:spPr bwMode="auto">
          <a:xfrm>
            <a:off x="7465333" y="3443398"/>
            <a:ext cx="2326555" cy="50894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a:extLst>
              <a:ext uri="{FF2B5EF4-FFF2-40B4-BE49-F238E27FC236}">
                <a16:creationId xmlns:a16="http://schemas.microsoft.com/office/drawing/2014/main" id="{27467FDA-C6C6-846C-C31D-5173C130644E}"/>
              </a:ext>
            </a:extLst>
          </p:cNvPr>
          <p:cNvSpPr/>
          <p:nvPr/>
        </p:nvSpPr>
        <p:spPr bwMode="auto">
          <a:xfrm>
            <a:off x="10360744" y="3602849"/>
            <a:ext cx="2326555" cy="19830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a:extLst>
              <a:ext uri="{FF2B5EF4-FFF2-40B4-BE49-F238E27FC236}">
                <a16:creationId xmlns:a16="http://schemas.microsoft.com/office/drawing/2014/main" id="{50DE8F96-8197-E018-B853-9A85C71FB7BF}"/>
              </a:ext>
            </a:extLst>
          </p:cNvPr>
          <p:cNvSpPr/>
          <p:nvPr/>
        </p:nvSpPr>
        <p:spPr bwMode="auto">
          <a:xfrm>
            <a:off x="7465333" y="4428635"/>
            <a:ext cx="2326555" cy="19830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09777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2">
            <a:extLst>
              <a:ext uri="{FF2B5EF4-FFF2-40B4-BE49-F238E27FC236}">
                <a16:creationId xmlns:a16="http://schemas.microsoft.com/office/drawing/2014/main" id="{6558ED9F-361C-48B6-9CE4-91D62B7FE5BE}"/>
              </a:ext>
            </a:extLst>
          </p:cNvPr>
          <p:cNvGrpSpPr>
            <a:grpSpLocks/>
          </p:cNvGrpSpPr>
          <p:nvPr/>
        </p:nvGrpSpPr>
        <p:grpSpPr bwMode="auto">
          <a:xfrm>
            <a:off x="4709334" y="3477913"/>
            <a:ext cx="1344515" cy="1002963"/>
            <a:chOff x="431" y="73"/>
            <a:chExt cx="5141" cy="3936"/>
          </a:xfrm>
          <a:solidFill>
            <a:schemeClr val="accent2">
              <a:lumMod val="60000"/>
              <a:lumOff val="40000"/>
            </a:schemeClr>
          </a:solidFill>
        </p:grpSpPr>
        <p:sp>
          <p:nvSpPr>
            <p:cNvPr id="152" name="Freeform 3">
              <a:extLst>
                <a:ext uri="{FF2B5EF4-FFF2-40B4-BE49-F238E27FC236}">
                  <a16:creationId xmlns:a16="http://schemas.microsoft.com/office/drawing/2014/main" id="{567DCEA6-5196-42C7-B369-84DBF3518A29}"/>
                </a:ext>
              </a:extLst>
            </p:cNvPr>
            <p:cNvSpPr>
              <a:spLocks noChangeAspect="1"/>
            </p:cNvSpPr>
            <p:nvPr/>
          </p:nvSpPr>
          <p:spPr bwMode="gray">
            <a:xfrm>
              <a:off x="3432" y="1204"/>
              <a:ext cx="2140" cy="2013"/>
            </a:xfrm>
            <a:custGeom>
              <a:avLst/>
              <a:gdLst>
                <a:gd name="T0" fmla="*/ 1707 w 2140"/>
                <a:gd name="T1" fmla="*/ 1913 h 2013"/>
                <a:gd name="T2" fmla="*/ 1545 w 2140"/>
                <a:gd name="T3" fmla="*/ 2013 h 2013"/>
                <a:gd name="T4" fmla="*/ 1437 w 2140"/>
                <a:gd name="T5" fmla="*/ 1913 h 2013"/>
                <a:gd name="T6" fmla="*/ 1112 w 2140"/>
                <a:gd name="T7" fmla="*/ 1564 h 2013"/>
                <a:gd name="T8" fmla="*/ 950 w 2140"/>
                <a:gd name="T9" fmla="*/ 1514 h 2013"/>
                <a:gd name="T10" fmla="*/ 733 w 2140"/>
                <a:gd name="T11" fmla="*/ 1614 h 2013"/>
                <a:gd name="T12" fmla="*/ 625 w 2140"/>
                <a:gd name="T13" fmla="*/ 1813 h 2013"/>
                <a:gd name="T14" fmla="*/ 463 w 2140"/>
                <a:gd name="T15" fmla="*/ 1764 h 2013"/>
                <a:gd name="T16" fmla="*/ 396 w 2140"/>
                <a:gd name="T17" fmla="*/ 1488 h 2013"/>
                <a:gd name="T18" fmla="*/ 288 w 2140"/>
                <a:gd name="T19" fmla="*/ 1432 h 2013"/>
                <a:gd name="T20" fmla="*/ 192 w 2140"/>
                <a:gd name="T21" fmla="*/ 1336 h 2013"/>
                <a:gd name="T22" fmla="*/ 68 w 2140"/>
                <a:gd name="T23" fmla="*/ 1252 h 2013"/>
                <a:gd name="T24" fmla="*/ 48 w 2140"/>
                <a:gd name="T25" fmla="*/ 1148 h 2013"/>
                <a:gd name="T26" fmla="*/ 184 w 2140"/>
                <a:gd name="T27" fmla="*/ 1000 h 2013"/>
                <a:gd name="T28" fmla="*/ 220 w 2140"/>
                <a:gd name="T29" fmla="*/ 804 h 2013"/>
                <a:gd name="T30" fmla="*/ 376 w 2140"/>
                <a:gd name="T31" fmla="*/ 896 h 2013"/>
                <a:gd name="T32" fmla="*/ 560 w 2140"/>
                <a:gd name="T33" fmla="*/ 964 h 2013"/>
                <a:gd name="T34" fmla="*/ 708 w 2140"/>
                <a:gd name="T35" fmla="*/ 932 h 2013"/>
                <a:gd name="T36" fmla="*/ 844 w 2140"/>
                <a:gd name="T37" fmla="*/ 580 h 2013"/>
                <a:gd name="T38" fmla="*/ 944 w 2140"/>
                <a:gd name="T39" fmla="*/ 592 h 2013"/>
                <a:gd name="T40" fmla="*/ 1016 w 2140"/>
                <a:gd name="T41" fmla="*/ 504 h 2013"/>
                <a:gd name="T42" fmla="*/ 1056 w 2140"/>
                <a:gd name="T43" fmla="*/ 380 h 2013"/>
                <a:gd name="T44" fmla="*/ 1204 w 2140"/>
                <a:gd name="T45" fmla="*/ 204 h 2013"/>
                <a:gd name="T46" fmla="*/ 1116 w 2140"/>
                <a:gd name="T47" fmla="*/ 68 h 2013"/>
                <a:gd name="T48" fmla="*/ 1220 w 2140"/>
                <a:gd name="T49" fmla="*/ 20 h 2013"/>
                <a:gd name="T50" fmla="*/ 1761 w 2140"/>
                <a:gd name="T51" fmla="*/ 269 h 2013"/>
                <a:gd name="T52" fmla="*/ 2140 w 2140"/>
                <a:gd name="T53" fmla="*/ 468 h 2013"/>
                <a:gd name="T54" fmla="*/ 2032 w 2140"/>
                <a:gd name="T55" fmla="*/ 717 h 2013"/>
                <a:gd name="T56" fmla="*/ 1491 w 2140"/>
                <a:gd name="T57" fmla="*/ 817 h 2013"/>
                <a:gd name="T58" fmla="*/ 1383 w 2140"/>
                <a:gd name="T59" fmla="*/ 966 h 2013"/>
                <a:gd name="T60" fmla="*/ 1437 w 2140"/>
                <a:gd name="T61" fmla="*/ 1116 h 2013"/>
                <a:gd name="T62" fmla="*/ 1437 w 2140"/>
                <a:gd name="T63" fmla="*/ 1216 h 2013"/>
                <a:gd name="T64" fmla="*/ 1761 w 2140"/>
                <a:gd name="T65" fmla="*/ 1714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0" h="2013">
                  <a:moveTo>
                    <a:pt x="1707" y="1863"/>
                  </a:moveTo>
                  <a:lnTo>
                    <a:pt x="1707" y="1913"/>
                  </a:lnTo>
                  <a:lnTo>
                    <a:pt x="1653" y="2013"/>
                  </a:lnTo>
                  <a:lnTo>
                    <a:pt x="1545" y="2013"/>
                  </a:lnTo>
                  <a:lnTo>
                    <a:pt x="1491" y="1913"/>
                  </a:lnTo>
                  <a:lnTo>
                    <a:pt x="1437" y="1913"/>
                  </a:lnTo>
                  <a:lnTo>
                    <a:pt x="1274" y="1564"/>
                  </a:lnTo>
                  <a:lnTo>
                    <a:pt x="1112" y="1564"/>
                  </a:lnTo>
                  <a:lnTo>
                    <a:pt x="1004" y="1465"/>
                  </a:lnTo>
                  <a:lnTo>
                    <a:pt x="950" y="1514"/>
                  </a:lnTo>
                  <a:lnTo>
                    <a:pt x="896" y="1714"/>
                  </a:lnTo>
                  <a:lnTo>
                    <a:pt x="733" y="1614"/>
                  </a:lnTo>
                  <a:lnTo>
                    <a:pt x="733" y="1764"/>
                  </a:lnTo>
                  <a:lnTo>
                    <a:pt x="625" y="1813"/>
                  </a:lnTo>
                  <a:lnTo>
                    <a:pt x="571" y="1764"/>
                  </a:lnTo>
                  <a:lnTo>
                    <a:pt x="463" y="1764"/>
                  </a:lnTo>
                  <a:lnTo>
                    <a:pt x="428" y="1564"/>
                  </a:lnTo>
                  <a:lnTo>
                    <a:pt x="396" y="1488"/>
                  </a:lnTo>
                  <a:lnTo>
                    <a:pt x="328" y="1480"/>
                  </a:lnTo>
                  <a:lnTo>
                    <a:pt x="288" y="1432"/>
                  </a:lnTo>
                  <a:lnTo>
                    <a:pt x="232" y="1468"/>
                  </a:lnTo>
                  <a:lnTo>
                    <a:pt x="192" y="1336"/>
                  </a:lnTo>
                  <a:lnTo>
                    <a:pt x="84" y="1324"/>
                  </a:lnTo>
                  <a:lnTo>
                    <a:pt x="68" y="1252"/>
                  </a:lnTo>
                  <a:lnTo>
                    <a:pt x="0" y="1208"/>
                  </a:lnTo>
                  <a:lnTo>
                    <a:pt x="48" y="1148"/>
                  </a:lnTo>
                  <a:lnTo>
                    <a:pt x="172" y="1040"/>
                  </a:lnTo>
                  <a:lnTo>
                    <a:pt x="184" y="1000"/>
                  </a:lnTo>
                  <a:lnTo>
                    <a:pt x="124" y="896"/>
                  </a:lnTo>
                  <a:lnTo>
                    <a:pt x="220" y="804"/>
                  </a:lnTo>
                  <a:lnTo>
                    <a:pt x="300" y="808"/>
                  </a:lnTo>
                  <a:lnTo>
                    <a:pt x="376" y="896"/>
                  </a:lnTo>
                  <a:lnTo>
                    <a:pt x="456" y="888"/>
                  </a:lnTo>
                  <a:lnTo>
                    <a:pt x="560" y="964"/>
                  </a:lnTo>
                  <a:lnTo>
                    <a:pt x="652" y="924"/>
                  </a:lnTo>
                  <a:lnTo>
                    <a:pt x="708" y="932"/>
                  </a:lnTo>
                  <a:lnTo>
                    <a:pt x="848" y="644"/>
                  </a:lnTo>
                  <a:lnTo>
                    <a:pt x="844" y="580"/>
                  </a:lnTo>
                  <a:lnTo>
                    <a:pt x="912" y="568"/>
                  </a:lnTo>
                  <a:lnTo>
                    <a:pt x="944" y="592"/>
                  </a:lnTo>
                  <a:lnTo>
                    <a:pt x="1020" y="540"/>
                  </a:lnTo>
                  <a:lnTo>
                    <a:pt x="1016" y="504"/>
                  </a:lnTo>
                  <a:lnTo>
                    <a:pt x="1044" y="460"/>
                  </a:lnTo>
                  <a:lnTo>
                    <a:pt x="1056" y="380"/>
                  </a:lnTo>
                  <a:lnTo>
                    <a:pt x="1072" y="280"/>
                  </a:lnTo>
                  <a:lnTo>
                    <a:pt x="1204" y="204"/>
                  </a:lnTo>
                  <a:lnTo>
                    <a:pt x="1212" y="132"/>
                  </a:lnTo>
                  <a:lnTo>
                    <a:pt x="1116" y="68"/>
                  </a:lnTo>
                  <a:lnTo>
                    <a:pt x="1140" y="0"/>
                  </a:lnTo>
                  <a:lnTo>
                    <a:pt x="1220" y="20"/>
                  </a:lnTo>
                  <a:lnTo>
                    <a:pt x="1437" y="70"/>
                  </a:lnTo>
                  <a:lnTo>
                    <a:pt x="1761" y="269"/>
                  </a:lnTo>
                  <a:lnTo>
                    <a:pt x="1924" y="319"/>
                  </a:lnTo>
                  <a:lnTo>
                    <a:pt x="2140" y="468"/>
                  </a:lnTo>
                  <a:lnTo>
                    <a:pt x="2140" y="717"/>
                  </a:lnTo>
                  <a:lnTo>
                    <a:pt x="2032" y="717"/>
                  </a:lnTo>
                  <a:lnTo>
                    <a:pt x="1816" y="817"/>
                  </a:lnTo>
                  <a:lnTo>
                    <a:pt x="1491" y="817"/>
                  </a:lnTo>
                  <a:lnTo>
                    <a:pt x="1383" y="917"/>
                  </a:lnTo>
                  <a:lnTo>
                    <a:pt x="1383" y="966"/>
                  </a:lnTo>
                  <a:lnTo>
                    <a:pt x="1437" y="1066"/>
                  </a:lnTo>
                  <a:lnTo>
                    <a:pt x="1437" y="1116"/>
                  </a:lnTo>
                  <a:lnTo>
                    <a:pt x="1383" y="1216"/>
                  </a:lnTo>
                  <a:lnTo>
                    <a:pt x="1437" y="1216"/>
                  </a:lnTo>
                  <a:lnTo>
                    <a:pt x="1707" y="1514"/>
                  </a:lnTo>
                  <a:lnTo>
                    <a:pt x="1761" y="1714"/>
                  </a:lnTo>
                  <a:lnTo>
                    <a:pt x="1707" y="1863"/>
                  </a:lnTo>
                </a:path>
              </a:pathLst>
            </a:custGeom>
            <a:solidFill>
              <a:srgbClr val="C00000"/>
            </a:solidFill>
            <a:ln w="12700" cap="rnd" cmpd="sng">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800">
                <a:latin typeface="宋体" panose="02010600030101010101" pitchFamily="2" charset="-122"/>
                <a:ea typeface="宋体" panose="02010600030101010101" pitchFamily="2" charset="-122"/>
              </a:endParaRPr>
            </a:p>
          </p:txBody>
        </p:sp>
        <p:sp>
          <p:nvSpPr>
            <p:cNvPr id="153" name="Freeform 4">
              <a:extLst>
                <a:ext uri="{FF2B5EF4-FFF2-40B4-BE49-F238E27FC236}">
                  <a16:creationId xmlns:a16="http://schemas.microsoft.com/office/drawing/2014/main" id="{834D7DD8-B65A-4C8D-A8EC-AB5AA0A3FB18}"/>
                </a:ext>
              </a:extLst>
            </p:cNvPr>
            <p:cNvSpPr>
              <a:spLocks noChangeAspect="1"/>
            </p:cNvSpPr>
            <p:nvPr/>
          </p:nvSpPr>
          <p:spPr bwMode="gray">
            <a:xfrm>
              <a:off x="431" y="73"/>
              <a:ext cx="4209" cy="3936"/>
            </a:xfrm>
            <a:custGeom>
              <a:avLst/>
              <a:gdLst>
                <a:gd name="T0" fmla="*/ 3217 w 4209"/>
                <a:gd name="T1" fmla="*/ 1939 h 3936"/>
                <a:gd name="T2" fmla="*/ 3189 w 4209"/>
                <a:gd name="T3" fmla="*/ 2135 h 3936"/>
                <a:gd name="T4" fmla="*/ 3113 w 4209"/>
                <a:gd name="T5" fmla="*/ 2231 h 3936"/>
                <a:gd name="T6" fmla="*/ 2997 w 4209"/>
                <a:gd name="T7" fmla="*/ 2335 h 3936"/>
                <a:gd name="T8" fmla="*/ 3089 w 4209"/>
                <a:gd name="T9" fmla="*/ 2459 h 3936"/>
                <a:gd name="T10" fmla="*/ 3229 w 4209"/>
                <a:gd name="T11" fmla="*/ 2611 h 3936"/>
                <a:gd name="T12" fmla="*/ 3325 w 4209"/>
                <a:gd name="T13" fmla="*/ 2615 h 3936"/>
                <a:gd name="T14" fmla="*/ 3429 w 4209"/>
                <a:gd name="T15" fmla="*/ 2691 h 3936"/>
                <a:gd name="T16" fmla="*/ 3301 w 4209"/>
                <a:gd name="T17" fmla="*/ 2840 h 3936"/>
                <a:gd name="T18" fmla="*/ 3247 w 4209"/>
                <a:gd name="T19" fmla="*/ 3089 h 3936"/>
                <a:gd name="T20" fmla="*/ 3464 w 4209"/>
                <a:gd name="T21" fmla="*/ 3288 h 3936"/>
                <a:gd name="T22" fmla="*/ 2977 w 4209"/>
                <a:gd name="T23" fmla="*/ 3139 h 3936"/>
                <a:gd name="T24" fmla="*/ 2652 w 4209"/>
                <a:gd name="T25" fmla="*/ 3139 h 3936"/>
                <a:gd name="T26" fmla="*/ 2435 w 4209"/>
                <a:gd name="T27" fmla="*/ 2840 h 3936"/>
                <a:gd name="T28" fmla="*/ 2273 w 4209"/>
                <a:gd name="T29" fmla="*/ 3089 h 3936"/>
                <a:gd name="T30" fmla="*/ 2111 w 4209"/>
                <a:gd name="T31" fmla="*/ 3338 h 3936"/>
                <a:gd name="T32" fmla="*/ 2002 w 4209"/>
                <a:gd name="T33" fmla="*/ 3936 h 3936"/>
                <a:gd name="T34" fmla="*/ 1786 w 4209"/>
                <a:gd name="T35" fmla="*/ 3836 h 3936"/>
                <a:gd name="T36" fmla="*/ 1461 w 4209"/>
                <a:gd name="T37" fmla="*/ 3936 h 3936"/>
                <a:gd name="T38" fmla="*/ 1353 w 4209"/>
                <a:gd name="T39" fmla="*/ 3836 h 3936"/>
                <a:gd name="T40" fmla="*/ 1082 w 4209"/>
                <a:gd name="T41" fmla="*/ 3089 h 3936"/>
                <a:gd name="T42" fmla="*/ 974 w 4209"/>
                <a:gd name="T43" fmla="*/ 3139 h 3936"/>
                <a:gd name="T44" fmla="*/ 920 w 4209"/>
                <a:gd name="T45" fmla="*/ 2939 h 3936"/>
                <a:gd name="T46" fmla="*/ 595 w 4209"/>
                <a:gd name="T47" fmla="*/ 2690 h 3936"/>
                <a:gd name="T48" fmla="*/ 433 w 4209"/>
                <a:gd name="T49" fmla="*/ 2939 h 3936"/>
                <a:gd name="T50" fmla="*/ 379 w 4209"/>
                <a:gd name="T51" fmla="*/ 1395 h 3936"/>
                <a:gd name="T52" fmla="*/ 271 w 4209"/>
                <a:gd name="T53" fmla="*/ 996 h 3936"/>
                <a:gd name="T54" fmla="*/ 108 w 4209"/>
                <a:gd name="T55" fmla="*/ 697 h 3936"/>
                <a:gd name="T56" fmla="*/ 0 w 4209"/>
                <a:gd name="T57" fmla="*/ 598 h 3936"/>
                <a:gd name="T58" fmla="*/ 162 w 4209"/>
                <a:gd name="T59" fmla="*/ 299 h 3936"/>
                <a:gd name="T60" fmla="*/ 108 w 4209"/>
                <a:gd name="T61" fmla="*/ 0 h 3936"/>
                <a:gd name="T62" fmla="*/ 271 w 4209"/>
                <a:gd name="T63" fmla="*/ 100 h 3936"/>
                <a:gd name="T64" fmla="*/ 595 w 4209"/>
                <a:gd name="T65" fmla="*/ 249 h 3936"/>
                <a:gd name="T66" fmla="*/ 704 w 4209"/>
                <a:gd name="T67" fmla="*/ 498 h 3936"/>
                <a:gd name="T68" fmla="*/ 1028 w 4209"/>
                <a:gd name="T69" fmla="*/ 697 h 3936"/>
                <a:gd name="T70" fmla="*/ 1082 w 4209"/>
                <a:gd name="T71" fmla="*/ 697 h 3936"/>
                <a:gd name="T72" fmla="*/ 1461 w 4209"/>
                <a:gd name="T73" fmla="*/ 797 h 3936"/>
                <a:gd name="T74" fmla="*/ 1732 w 4209"/>
                <a:gd name="T75" fmla="*/ 548 h 3936"/>
                <a:gd name="T76" fmla="*/ 2056 w 4209"/>
                <a:gd name="T77" fmla="*/ 448 h 3936"/>
                <a:gd name="T78" fmla="*/ 2002 w 4209"/>
                <a:gd name="T79" fmla="*/ 199 h 3936"/>
                <a:gd name="T80" fmla="*/ 2273 w 4209"/>
                <a:gd name="T81" fmla="*/ 149 h 3936"/>
                <a:gd name="T82" fmla="*/ 2598 w 4209"/>
                <a:gd name="T83" fmla="*/ 448 h 3936"/>
                <a:gd name="T84" fmla="*/ 2706 w 4209"/>
                <a:gd name="T85" fmla="*/ 548 h 3936"/>
                <a:gd name="T86" fmla="*/ 2922 w 4209"/>
                <a:gd name="T87" fmla="*/ 947 h 3936"/>
                <a:gd name="T88" fmla="*/ 3355 w 4209"/>
                <a:gd name="T89" fmla="*/ 797 h 3936"/>
                <a:gd name="T90" fmla="*/ 3518 w 4209"/>
                <a:gd name="T91" fmla="*/ 947 h 3936"/>
                <a:gd name="T92" fmla="*/ 4005 w 4209"/>
                <a:gd name="T93" fmla="*/ 1096 h 3936"/>
                <a:gd name="T94" fmla="*/ 4117 w 4209"/>
                <a:gd name="T95" fmla="*/ 1195 h 3936"/>
                <a:gd name="T96" fmla="*/ 4201 w 4209"/>
                <a:gd name="T97" fmla="*/ 1339 h 3936"/>
                <a:gd name="T98" fmla="*/ 4057 w 4209"/>
                <a:gd name="T99" fmla="*/ 1507 h 3936"/>
                <a:gd name="T100" fmla="*/ 4017 w 4209"/>
                <a:gd name="T101" fmla="*/ 1639 h 3936"/>
                <a:gd name="T102" fmla="*/ 3949 w 4209"/>
                <a:gd name="T103" fmla="*/ 1723 h 3936"/>
                <a:gd name="T104" fmla="*/ 3845 w 4209"/>
                <a:gd name="T105" fmla="*/ 1703 h 3936"/>
                <a:gd name="T106" fmla="*/ 3709 w 4209"/>
                <a:gd name="T107" fmla="*/ 2059 h 3936"/>
                <a:gd name="T108" fmla="*/ 3565 w 4209"/>
                <a:gd name="T109" fmla="*/ 2091 h 3936"/>
                <a:gd name="T110" fmla="*/ 3377 w 4209"/>
                <a:gd name="T111" fmla="*/ 2023 h 3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09" h="3936">
                  <a:moveTo>
                    <a:pt x="3301" y="1935"/>
                  </a:moveTo>
                  <a:lnTo>
                    <a:pt x="3217" y="1939"/>
                  </a:lnTo>
                  <a:lnTo>
                    <a:pt x="3125" y="2035"/>
                  </a:lnTo>
                  <a:lnTo>
                    <a:pt x="3189" y="2135"/>
                  </a:lnTo>
                  <a:lnTo>
                    <a:pt x="3161" y="2183"/>
                  </a:lnTo>
                  <a:lnTo>
                    <a:pt x="3113" y="2231"/>
                  </a:lnTo>
                  <a:lnTo>
                    <a:pt x="3033" y="2291"/>
                  </a:lnTo>
                  <a:lnTo>
                    <a:pt x="2997" y="2335"/>
                  </a:lnTo>
                  <a:lnTo>
                    <a:pt x="3073" y="2387"/>
                  </a:lnTo>
                  <a:lnTo>
                    <a:pt x="3089" y="2459"/>
                  </a:lnTo>
                  <a:lnTo>
                    <a:pt x="3193" y="2467"/>
                  </a:lnTo>
                  <a:lnTo>
                    <a:pt x="3229" y="2611"/>
                  </a:lnTo>
                  <a:lnTo>
                    <a:pt x="3289" y="2567"/>
                  </a:lnTo>
                  <a:lnTo>
                    <a:pt x="3325" y="2615"/>
                  </a:lnTo>
                  <a:lnTo>
                    <a:pt x="3393" y="2623"/>
                  </a:lnTo>
                  <a:lnTo>
                    <a:pt x="3429" y="2691"/>
                  </a:lnTo>
                  <a:lnTo>
                    <a:pt x="3464" y="2890"/>
                  </a:lnTo>
                  <a:lnTo>
                    <a:pt x="3301" y="2840"/>
                  </a:lnTo>
                  <a:lnTo>
                    <a:pt x="3193" y="2939"/>
                  </a:lnTo>
                  <a:lnTo>
                    <a:pt x="3247" y="3089"/>
                  </a:lnTo>
                  <a:lnTo>
                    <a:pt x="3409" y="3089"/>
                  </a:lnTo>
                  <a:lnTo>
                    <a:pt x="3464" y="3288"/>
                  </a:lnTo>
                  <a:lnTo>
                    <a:pt x="3085" y="3288"/>
                  </a:lnTo>
                  <a:lnTo>
                    <a:pt x="2977" y="3139"/>
                  </a:lnTo>
                  <a:lnTo>
                    <a:pt x="2814" y="3238"/>
                  </a:lnTo>
                  <a:lnTo>
                    <a:pt x="2652" y="3139"/>
                  </a:lnTo>
                  <a:lnTo>
                    <a:pt x="2652" y="2840"/>
                  </a:lnTo>
                  <a:lnTo>
                    <a:pt x="2435" y="2840"/>
                  </a:lnTo>
                  <a:lnTo>
                    <a:pt x="2435" y="3039"/>
                  </a:lnTo>
                  <a:lnTo>
                    <a:pt x="2273" y="3089"/>
                  </a:lnTo>
                  <a:lnTo>
                    <a:pt x="2273" y="3139"/>
                  </a:lnTo>
                  <a:lnTo>
                    <a:pt x="2111" y="3338"/>
                  </a:lnTo>
                  <a:lnTo>
                    <a:pt x="2002" y="3338"/>
                  </a:lnTo>
                  <a:lnTo>
                    <a:pt x="2002" y="3936"/>
                  </a:lnTo>
                  <a:lnTo>
                    <a:pt x="1840" y="3936"/>
                  </a:lnTo>
                  <a:lnTo>
                    <a:pt x="1786" y="3836"/>
                  </a:lnTo>
                  <a:lnTo>
                    <a:pt x="1678" y="3936"/>
                  </a:lnTo>
                  <a:lnTo>
                    <a:pt x="1461" y="3936"/>
                  </a:lnTo>
                  <a:lnTo>
                    <a:pt x="1461" y="3886"/>
                  </a:lnTo>
                  <a:lnTo>
                    <a:pt x="1353" y="3836"/>
                  </a:lnTo>
                  <a:lnTo>
                    <a:pt x="1353" y="3587"/>
                  </a:lnTo>
                  <a:lnTo>
                    <a:pt x="1082" y="3089"/>
                  </a:lnTo>
                  <a:lnTo>
                    <a:pt x="974" y="3089"/>
                  </a:lnTo>
                  <a:lnTo>
                    <a:pt x="974" y="3139"/>
                  </a:lnTo>
                  <a:lnTo>
                    <a:pt x="866" y="2989"/>
                  </a:lnTo>
                  <a:lnTo>
                    <a:pt x="920" y="2939"/>
                  </a:lnTo>
                  <a:lnTo>
                    <a:pt x="704" y="2640"/>
                  </a:lnTo>
                  <a:lnTo>
                    <a:pt x="595" y="2690"/>
                  </a:lnTo>
                  <a:lnTo>
                    <a:pt x="541" y="2890"/>
                  </a:lnTo>
                  <a:lnTo>
                    <a:pt x="433" y="2939"/>
                  </a:lnTo>
                  <a:lnTo>
                    <a:pt x="487" y="1544"/>
                  </a:lnTo>
                  <a:lnTo>
                    <a:pt x="379" y="1395"/>
                  </a:lnTo>
                  <a:lnTo>
                    <a:pt x="487" y="1345"/>
                  </a:lnTo>
                  <a:lnTo>
                    <a:pt x="271" y="996"/>
                  </a:lnTo>
                  <a:lnTo>
                    <a:pt x="271" y="847"/>
                  </a:lnTo>
                  <a:lnTo>
                    <a:pt x="108" y="697"/>
                  </a:lnTo>
                  <a:lnTo>
                    <a:pt x="0" y="648"/>
                  </a:lnTo>
                  <a:lnTo>
                    <a:pt x="0" y="598"/>
                  </a:lnTo>
                  <a:lnTo>
                    <a:pt x="54" y="399"/>
                  </a:lnTo>
                  <a:lnTo>
                    <a:pt x="162" y="299"/>
                  </a:lnTo>
                  <a:lnTo>
                    <a:pt x="108" y="199"/>
                  </a:lnTo>
                  <a:lnTo>
                    <a:pt x="108" y="0"/>
                  </a:lnTo>
                  <a:lnTo>
                    <a:pt x="216" y="0"/>
                  </a:lnTo>
                  <a:lnTo>
                    <a:pt x="271" y="100"/>
                  </a:lnTo>
                  <a:lnTo>
                    <a:pt x="433" y="100"/>
                  </a:lnTo>
                  <a:lnTo>
                    <a:pt x="595" y="249"/>
                  </a:lnTo>
                  <a:lnTo>
                    <a:pt x="595" y="498"/>
                  </a:lnTo>
                  <a:lnTo>
                    <a:pt x="704" y="498"/>
                  </a:lnTo>
                  <a:lnTo>
                    <a:pt x="866" y="747"/>
                  </a:lnTo>
                  <a:lnTo>
                    <a:pt x="1028" y="697"/>
                  </a:lnTo>
                  <a:lnTo>
                    <a:pt x="1028" y="648"/>
                  </a:lnTo>
                  <a:lnTo>
                    <a:pt x="1082" y="697"/>
                  </a:lnTo>
                  <a:lnTo>
                    <a:pt x="1191" y="797"/>
                  </a:lnTo>
                  <a:lnTo>
                    <a:pt x="1461" y="797"/>
                  </a:lnTo>
                  <a:lnTo>
                    <a:pt x="1515" y="598"/>
                  </a:lnTo>
                  <a:lnTo>
                    <a:pt x="1732" y="548"/>
                  </a:lnTo>
                  <a:lnTo>
                    <a:pt x="1948" y="598"/>
                  </a:lnTo>
                  <a:lnTo>
                    <a:pt x="2056" y="448"/>
                  </a:lnTo>
                  <a:lnTo>
                    <a:pt x="2002" y="249"/>
                  </a:lnTo>
                  <a:lnTo>
                    <a:pt x="2002" y="199"/>
                  </a:lnTo>
                  <a:lnTo>
                    <a:pt x="2165" y="199"/>
                  </a:lnTo>
                  <a:lnTo>
                    <a:pt x="2273" y="149"/>
                  </a:lnTo>
                  <a:lnTo>
                    <a:pt x="2327" y="299"/>
                  </a:lnTo>
                  <a:lnTo>
                    <a:pt x="2598" y="448"/>
                  </a:lnTo>
                  <a:lnTo>
                    <a:pt x="2706" y="448"/>
                  </a:lnTo>
                  <a:lnTo>
                    <a:pt x="2706" y="548"/>
                  </a:lnTo>
                  <a:lnTo>
                    <a:pt x="2814" y="847"/>
                  </a:lnTo>
                  <a:lnTo>
                    <a:pt x="2922" y="947"/>
                  </a:lnTo>
                  <a:lnTo>
                    <a:pt x="3193" y="996"/>
                  </a:lnTo>
                  <a:lnTo>
                    <a:pt x="3355" y="797"/>
                  </a:lnTo>
                  <a:lnTo>
                    <a:pt x="3464" y="847"/>
                  </a:lnTo>
                  <a:lnTo>
                    <a:pt x="3518" y="947"/>
                  </a:lnTo>
                  <a:lnTo>
                    <a:pt x="3734" y="897"/>
                  </a:lnTo>
                  <a:lnTo>
                    <a:pt x="4005" y="1096"/>
                  </a:lnTo>
                  <a:lnTo>
                    <a:pt x="4141" y="1127"/>
                  </a:lnTo>
                  <a:lnTo>
                    <a:pt x="4117" y="1195"/>
                  </a:lnTo>
                  <a:lnTo>
                    <a:pt x="4209" y="1267"/>
                  </a:lnTo>
                  <a:lnTo>
                    <a:pt x="4201" y="1339"/>
                  </a:lnTo>
                  <a:lnTo>
                    <a:pt x="4081" y="1411"/>
                  </a:lnTo>
                  <a:lnTo>
                    <a:pt x="4057" y="1507"/>
                  </a:lnTo>
                  <a:lnTo>
                    <a:pt x="4045" y="1591"/>
                  </a:lnTo>
                  <a:lnTo>
                    <a:pt x="4017" y="1639"/>
                  </a:lnTo>
                  <a:lnTo>
                    <a:pt x="4017" y="1663"/>
                  </a:lnTo>
                  <a:lnTo>
                    <a:pt x="3949" y="1723"/>
                  </a:lnTo>
                  <a:lnTo>
                    <a:pt x="3909" y="1695"/>
                  </a:lnTo>
                  <a:lnTo>
                    <a:pt x="3845" y="1703"/>
                  </a:lnTo>
                  <a:lnTo>
                    <a:pt x="3849" y="1775"/>
                  </a:lnTo>
                  <a:lnTo>
                    <a:pt x="3709" y="2059"/>
                  </a:lnTo>
                  <a:lnTo>
                    <a:pt x="3653" y="2055"/>
                  </a:lnTo>
                  <a:lnTo>
                    <a:pt x="3565" y="2091"/>
                  </a:lnTo>
                  <a:lnTo>
                    <a:pt x="3461" y="2019"/>
                  </a:lnTo>
                  <a:lnTo>
                    <a:pt x="3377" y="2023"/>
                  </a:lnTo>
                </a:path>
              </a:pathLst>
            </a:custGeom>
            <a:grpFill/>
            <a:ln w="12700" cap="rnd" cmpd="sng">
              <a:solidFill>
                <a:schemeClr val="bg2">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800">
                <a:latin typeface="宋体" panose="02010600030101010101" pitchFamily="2" charset="-122"/>
                <a:ea typeface="宋体" panose="02010600030101010101" pitchFamily="2" charset="-122"/>
              </a:endParaRPr>
            </a:p>
          </p:txBody>
        </p:sp>
      </p:grpSp>
      <p:sp>
        <p:nvSpPr>
          <p:cNvPr id="154" name="Freeform 145">
            <a:extLst>
              <a:ext uri="{FF2B5EF4-FFF2-40B4-BE49-F238E27FC236}">
                <a16:creationId xmlns:a16="http://schemas.microsoft.com/office/drawing/2014/main" id="{51B1B91B-80B4-48C0-99E9-13D4F44AD156}"/>
              </a:ext>
            </a:extLst>
          </p:cNvPr>
          <p:cNvSpPr>
            <a:spLocks/>
          </p:cNvSpPr>
          <p:nvPr/>
        </p:nvSpPr>
        <p:spPr bwMode="gray">
          <a:xfrm>
            <a:off x="5582937" y="5237791"/>
            <a:ext cx="307163" cy="248464"/>
          </a:xfrm>
          <a:custGeom>
            <a:avLst/>
            <a:gdLst>
              <a:gd name="T0" fmla="*/ 48 w 177"/>
              <a:gd name="T1" fmla="*/ 16 h 161"/>
              <a:gd name="T2" fmla="*/ 64 w 177"/>
              <a:gd name="T3" fmla="*/ 16 h 161"/>
              <a:gd name="T4" fmla="*/ 80 w 177"/>
              <a:gd name="T5" fmla="*/ 8 h 161"/>
              <a:gd name="T6" fmla="*/ 96 w 177"/>
              <a:gd name="T7" fmla="*/ 16 h 161"/>
              <a:gd name="T8" fmla="*/ 120 w 177"/>
              <a:gd name="T9" fmla="*/ 0 h 161"/>
              <a:gd name="T10" fmla="*/ 152 w 177"/>
              <a:gd name="T11" fmla="*/ 8 h 161"/>
              <a:gd name="T12" fmla="*/ 168 w 177"/>
              <a:gd name="T13" fmla="*/ 0 h 161"/>
              <a:gd name="T14" fmla="*/ 176 w 177"/>
              <a:gd name="T15" fmla="*/ 32 h 161"/>
              <a:gd name="T16" fmla="*/ 152 w 177"/>
              <a:gd name="T17" fmla="*/ 48 h 161"/>
              <a:gd name="T18" fmla="*/ 144 w 177"/>
              <a:gd name="T19" fmla="*/ 104 h 161"/>
              <a:gd name="T20" fmla="*/ 128 w 177"/>
              <a:gd name="T21" fmla="*/ 120 h 161"/>
              <a:gd name="T22" fmla="*/ 128 w 177"/>
              <a:gd name="T23" fmla="*/ 144 h 161"/>
              <a:gd name="T24" fmla="*/ 104 w 177"/>
              <a:gd name="T25" fmla="*/ 136 h 161"/>
              <a:gd name="T26" fmla="*/ 96 w 177"/>
              <a:gd name="T27" fmla="*/ 144 h 161"/>
              <a:gd name="T28" fmla="*/ 96 w 177"/>
              <a:gd name="T29" fmla="*/ 160 h 161"/>
              <a:gd name="T30" fmla="*/ 80 w 177"/>
              <a:gd name="T31" fmla="*/ 160 h 161"/>
              <a:gd name="T32" fmla="*/ 48 w 177"/>
              <a:gd name="T33" fmla="*/ 144 h 161"/>
              <a:gd name="T34" fmla="*/ 8 w 177"/>
              <a:gd name="T35" fmla="*/ 136 h 161"/>
              <a:gd name="T36" fmla="*/ 0 w 177"/>
              <a:gd name="T37" fmla="*/ 88 h 161"/>
              <a:gd name="T38" fmla="*/ 0 w 177"/>
              <a:gd name="T39" fmla="*/ 64 h 161"/>
              <a:gd name="T40" fmla="*/ 40 w 177"/>
              <a:gd name="T41" fmla="*/ 32 h 161"/>
              <a:gd name="T42" fmla="*/ 48 w 177"/>
              <a:gd name="T43" fmla="*/ 1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chemeClr val="accent4">
              <a:lumMod val="20000"/>
              <a:lumOff val="80000"/>
            </a:schemeClr>
          </a:solidFill>
          <a:ln w="12700" cap="rnd" algn="ctr">
            <a:solidFill>
              <a:schemeClr val="bg2">
                <a:lumMod val="50000"/>
              </a:schemeClr>
            </a:solidFill>
            <a:round/>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55" name="Rectangle 146">
            <a:extLst>
              <a:ext uri="{FF2B5EF4-FFF2-40B4-BE49-F238E27FC236}">
                <a16:creationId xmlns:a16="http://schemas.microsoft.com/office/drawing/2014/main" id="{BA59B773-8094-4250-9F24-42E868AF48D8}"/>
              </a:ext>
            </a:extLst>
          </p:cNvPr>
          <p:cNvSpPr>
            <a:spLocks noChangeArrowheads="1"/>
          </p:cNvSpPr>
          <p:nvPr/>
        </p:nvSpPr>
        <p:spPr bwMode="invGray">
          <a:xfrm>
            <a:off x="5617344" y="5289712"/>
            <a:ext cx="323511" cy="176644"/>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海南</a:t>
            </a:r>
          </a:p>
        </p:txBody>
      </p:sp>
      <p:sp>
        <p:nvSpPr>
          <p:cNvPr id="156" name="Freeform 147">
            <a:extLst>
              <a:ext uri="{FF2B5EF4-FFF2-40B4-BE49-F238E27FC236}">
                <a16:creationId xmlns:a16="http://schemas.microsoft.com/office/drawing/2014/main" id="{2A88E72F-379F-429E-8283-F07FE6A216C9}"/>
              </a:ext>
            </a:extLst>
          </p:cNvPr>
          <p:cNvSpPr>
            <a:spLocks/>
          </p:cNvSpPr>
          <p:nvPr/>
        </p:nvSpPr>
        <p:spPr bwMode="invGray">
          <a:xfrm>
            <a:off x="6936759" y="1201614"/>
            <a:ext cx="1224614" cy="1078413"/>
          </a:xfrm>
          <a:custGeom>
            <a:avLst/>
            <a:gdLst>
              <a:gd name="T0" fmla="*/ 16 w 705"/>
              <a:gd name="T1" fmla="*/ 64 h 697"/>
              <a:gd name="T2" fmla="*/ 32 w 705"/>
              <a:gd name="T3" fmla="*/ 104 h 697"/>
              <a:gd name="T4" fmla="*/ 72 w 705"/>
              <a:gd name="T5" fmla="*/ 104 h 697"/>
              <a:gd name="T6" fmla="*/ 104 w 705"/>
              <a:gd name="T7" fmla="*/ 176 h 697"/>
              <a:gd name="T8" fmla="*/ 160 w 705"/>
              <a:gd name="T9" fmla="*/ 160 h 697"/>
              <a:gd name="T10" fmla="*/ 232 w 705"/>
              <a:gd name="T11" fmla="*/ 168 h 697"/>
              <a:gd name="T12" fmla="*/ 216 w 705"/>
              <a:gd name="T13" fmla="*/ 312 h 697"/>
              <a:gd name="T14" fmla="*/ 192 w 705"/>
              <a:gd name="T15" fmla="*/ 392 h 697"/>
              <a:gd name="T16" fmla="*/ 104 w 705"/>
              <a:gd name="T17" fmla="*/ 464 h 697"/>
              <a:gd name="T18" fmla="*/ 152 w 705"/>
              <a:gd name="T19" fmla="*/ 488 h 697"/>
              <a:gd name="T20" fmla="*/ 136 w 705"/>
              <a:gd name="T21" fmla="*/ 520 h 697"/>
              <a:gd name="T22" fmla="*/ 176 w 705"/>
              <a:gd name="T23" fmla="*/ 544 h 697"/>
              <a:gd name="T24" fmla="*/ 192 w 705"/>
              <a:gd name="T25" fmla="*/ 576 h 697"/>
              <a:gd name="T26" fmla="*/ 288 w 705"/>
              <a:gd name="T27" fmla="*/ 584 h 697"/>
              <a:gd name="T28" fmla="*/ 320 w 705"/>
              <a:gd name="T29" fmla="*/ 592 h 697"/>
              <a:gd name="T30" fmla="*/ 384 w 705"/>
              <a:gd name="T31" fmla="*/ 640 h 697"/>
              <a:gd name="T32" fmla="*/ 424 w 705"/>
              <a:gd name="T33" fmla="*/ 664 h 697"/>
              <a:gd name="T34" fmla="*/ 432 w 705"/>
              <a:gd name="T35" fmla="*/ 624 h 697"/>
              <a:gd name="T36" fmla="*/ 480 w 705"/>
              <a:gd name="T37" fmla="*/ 696 h 697"/>
              <a:gd name="T38" fmla="*/ 496 w 705"/>
              <a:gd name="T39" fmla="*/ 680 h 697"/>
              <a:gd name="T40" fmla="*/ 552 w 705"/>
              <a:gd name="T41" fmla="*/ 680 h 697"/>
              <a:gd name="T42" fmla="*/ 592 w 705"/>
              <a:gd name="T43" fmla="*/ 632 h 697"/>
              <a:gd name="T44" fmla="*/ 600 w 705"/>
              <a:gd name="T45" fmla="*/ 528 h 697"/>
              <a:gd name="T46" fmla="*/ 664 w 705"/>
              <a:gd name="T47" fmla="*/ 536 h 697"/>
              <a:gd name="T48" fmla="*/ 680 w 705"/>
              <a:gd name="T49" fmla="*/ 344 h 697"/>
              <a:gd name="T50" fmla="*/ 696 w 705"/>
              <a:gd name="T51" fmla="*/ 296 h 697"/>
              <a:gd name="T52" fmla="*/ 704 w 705"/>
              <a:gd name="T53" fmla="*/ 256 h 697"/>
              <a:gd name="T54" fmla="*/ 608 w 705"/>
              <a:gd name="T55" fmla="*/ 320 h 697"/>
              <a:gd name="T56" fmla="*/ 560 w 705"/>
              <a:gd name="T57" fmla="*/ 360 h 697"/>
              <a:gd name="T58" fmla="*/ 488 w 705"/>
              <a:gd name="T59" fmla="*/ 304 h 697"/>
              <a:gd name="T60" fmla="*/ 440 w 705"/>
              <a:gd name="T61" fmla="*/ 280 h 697"/>
              <a:gd name="T62" fmla="*/ 376 w 705"/>
              <a:gd name="T63" fmla="*/ 256 h 697"/>
              <a:gd name="T64" fmla="*/ 360 w 705"/>
              <a:gd name="T65" fmla="*/ 240 h 697"/>
              <a:gd name="T66" fmla="*/ 336 w 705"/>
              <a:gd name="T67" fmla="*/ 248 h 697"/>
              <a:gd name="T68" fmla="*/ 264 w 705"/>
              <a:gd name="T69" fmla="*/ 128 h 697"/>
              <a:gd name="T70" fmla="*/ 248 w 705"/>
              <a:gd name="T71" fmla="*/ 88 h 697"/>
              <a:gd name="T72" fmla="*/ 144 w 705"/>
              <a:gd name="T73" fmla="*/ 24 h 697"/>
              <a:gd name="T74" fmla="*/ 16 w 705"/>
              <a:gd name="T75" fmla="*/ 1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57" name="Freeform 148">
            <a:extLst>
              <a:ext uri="{FF2B5EF4-FFF2-40B4-BE49-F238E27FC236}">
                <a16:creationId xmlns:a16="http://schemas.microsoft.com/office/drawing/2014/main" id="{F6DDEF36-D0A4-471B-AE83-A3D5BB28854C}"/>
              </a:ext>
            </a:extLst>
          </p:cNvPr>
          <p:cNvSpPr>
            <a:spLocks/>
          </p:cNvSpPr>
          <p:nvPr/>
        </p:nvSpPr>
        <p:spPr bwMode="invGray">
          <a:xfrm>
            <a:off x="7054836" y="2030334"/>
            <a:ext cx="920144" cy="623111"/>
          </a:xfrm>
          <a:custGeom>
            <a:avLst/>
            <a:gdLst>
              <a:gd name="T0" fmla="*/ 528 w 529"/>
              <a:gd name="T1" fmla="*/ 144 h 401"/>
              <a:gd name="T2" fmla="*/ 480 w 529"/>
              <a:gd name="T3" fmla="*/ 144 h 401"/>
              <a:gd name="T4" fmla="*/ 456 w 529"/>
              <a:gd name="T5" fmla="*/ 120 h 401"/>
              <a:gd name="T6" fmla="*/ 424 w 529"/>
              <a:gd name="T7" fmla="*/ 152 h 401"/>
              <a:gd name="T8" fmla="*/ 416 w 529"/>
              <a:gd name="T9" fmla="*/ 136 h 401"/>
              <a:gd name="T10" fmla="*/ 408 w 529"/>
              <a:gd name="T11" fmla="*/ 160 h 401"/>
              <a:gd name="T12" fmla="*/ 360 w 529"/>
              <a:gd name="T13" fmla="*/ 128 h 401"/>
              <a:gd name="T14" fmla="*/ 360 w 529"/>
              <a:gd name="T15" fmla="*/ 88 h 401"/>
              <a:gd name="T16" fmla="*/ 344 w 529"/>
              <a:gd name="T17" fmla="*/ 96 h 401"/>
              <a:gd name="T18" fmla="*/ 352 w 529"/>
              <a:gd name="T19" fmla="*/ 128 h 401"/>
              <a:gd name="T20" fmla="*/ 328 w 529"/>
              <a:gd name="T21" fmla="*/ 128 h 401"/>
              <a:gd name="T22" fmla="*/ 312 w 529"/>
              <a:gd name="T23" fmla="*/ 104 h 401"/>
              <a:gd name="T24" fmla="*/ 296 w 529"/>
              <a:gd name="T25" fmla="*/ 104 h 401"/>
              <a:gd name="T26" fmla="*/ 248 w 529"/>
              <a:gd name="T27" fmla="*/ 56 h 401"/>
              <a:gd name="T28" fmla="*/ 216 w 529"/>
              <a:gd name="T29" fmla="*/ 72 h 401"/>
              <a:gd name="T30" fmla="*/ 216 w 529"/>
              <a:gd name="T31" fmla="*/ 56 h 401"/>
              <a:gd name="T32" fmla="*/ 160 w 529"/>
              <a:gd name="T33" fmla="*/ 64 h 401"/>
              <a:gd name="T34" fmla="*/ 120 w 529"/>
              <a:gd name="T35" fmla="*/ 40 h 401"/>
              <a:gd name="T36" fmla="*/ 120 w 529"/>
              <a:gd name="T37" fmla="*/ 0 h 401"/>
              <a:gd name="T38" fmla="*/ 104 w 529"/>
              <a:gd name="T39" fmla="*/ 8 h 401"/>
              <a:gd name="T40" fmla="*/ 64 w 529"/>
              <a:gd name="T41" fmla="*/ 8 h 401"/>
              <a:gd name="T42" fmla="*/ 72 w 529"/>
              <a:gd name="T43" fmla="*/ 56 h 401"/>
              <a:gd name="T44" fmla="*/ 48 w 529"/>
              <a:gd name="T45" fmla="*/ 56 h 401"/>
              <a:gd name="T46" fmla="*/ 8 w 529"/>
              <a:gd name="T47" fmla="*/ 32 h 401"/>
              <a:gd name="T48" fmla="*/ 0 w 529"/>
              <a:gd name="T49" fmla="*/ 56 h 401"/>
              <a:gd name="T50" fmla="*/ 32 w 529"/>
              <a:gd name="T51" fmla="*/ 88 h 401"/>
              <a:gd name="T52" fmla="*/ 24 w 529"/>
              <a:gd name="T53" fmla="*/ 120 h 401"/>
              <a:gd name="T54" fmla="*/ 48 w 529"/>
              <a:gd name="T55" fmla="*/ 160 h 401"/>
              <a:gd name="T56" fmla="*/ 88 w 529"/>
              <a:gd name="T57" fmla="*/ 136 h 401"/>
              <a:gd name="T58" fmla="*/ 112 w 529"/>
              <a:gd name="T59" fmla="*/ 184 h 401"/>
              <a:gd name="T60" fmla="*/ 112 w 529"/>
              <a:gd name="T61" fmla="*/ 224 h 401"/>
              <a:gd name="T62" fmla="*/ 152 w 529"/>
              <a:gd name="T63" fmla="*/ 224 h 401"/>
              <a:gd name="T64" fmla="*/ 168 w 529"/>
              <a:gd name="T65" fmla="*/ 264 h 401"/>
              <a:gd name="T66" fmla="*/ 176 w 529"/>
              <a:gd name="T67" fmla="*/ 232 h 401"/>
              <a:gd name="T68" fmla="*/ 208 w 529"/>
              <a:gd name="T69" fmla="*/ 280 h 401"/>
              <a:gd name="T70" fmla="*/ 232 w 529"/>
              <a:gd name="T71" fmla="*/ 320 h 401"/>
              <a:gd name="T72" fmla="*/ 232 w 529"/>
              <a:gd name="T73" fmla="*/ 344 h 401"/>
              <a:gd name="T74" fmla="*/ 264 w 529"/>
              <a:gd name="T75" fmla="*/ 400 h 401"/>
              <a:gd name="T76" fmla="*/ 288 w 529"/>
              <a:gd name="T77" fmla="*/ 376 h 401"/>
              <a:gd name="T78" fmla="*/ 304 w 529"/>
              <a:gd name="T79" fmla="*/ 328 h 401"/>
              <a:gd name="T80" fmla="*/ 320 w 529"/>
              <a:gd name="T81" fmla="*/ 320 h 401"/>
              <a:gd name="T82" fmla="*/ 336 w 529"/>
              <a:gd name="T83" fmla="*/ 328 h 401"/>
              <a:gd name="T84" fmla="*/ 328 w 529"/>
              <a:gd name="T85" fmla="*/ 344 h 401"/>
              <a:gd name="T86" fmla="*/ 376 w 529"/>
              <a:gd name="T87" fmla="*/ 344 h 401"/>
              <a:gd name="T88" fmla="*/ 392 w 529"/>
              <a:gd name="T89" fmla="*/ 328 h 401"/>
              <a:gd name="T90" fmla="*/ 392 w 529"/>
              <a:gd name="T91" fmla="*/ 312 h 401"/>
              <a:gd name="T92" fmla="*/ 384 w 529"/>
              <a:gd name="T93" fmla="*/ 296 h 401"/>
              <a:gd name="T94" fmla="*/ 432 w 529"/>
              <a:gd name="T95" fmla="*/ 272 h 401"/>
              <a:gd name="T96" fmla="*/ 440 w 529"/>
              <a:gd name="T97" fmla="*/ 264 h 401"/>
              <a:gd name="T98" fmla="*/ 440 w 529"/>
              <a:gd name="T99" fmla="*/ 248 h 401"/>
              <a:gd name="T100" fmla="*/ 456 w 529"/>
              <a:gd name="T101" fmla="*/ 240 h 401"/>
              <a:gd name="T102" fmla="*/ 456 w 529"/>
              <a:gd name="T103" fmla="*/ 192 h 401"/>
              <a:gd name="T104" fmla="*/ 472 w 529"/>
              <a:gd name="T105" fmla="*/ 192 h 401"/>
              <a:gd name="T106" fmla="*/ 480 w 529"/>
              <a:gd name="T107" fmla="*/ 216 h 401"/>
              <a:gd name="T108" fmla="*/ 504 w 529"/>
              <a:gd name="T109" fmla="*/ 232 h 401"/>
              <a:gd name="T110" fmla="*/ 512 w 529"/>
              <a:gd name="T111" fmla="*/ 224 h 401"/>
              <a:gd name="T112" fmla="*/ 504 w 529"/>
              <a:gd name="T113" fmla="*/ 208 h 401"/>
              <a:gd name="T114" fmla="*/ 504 w 529"/>
              <a:gd name="T115" fmla="*/ 192 h 401"/>
              <a:gd name="T116" fmla="*/ 528 w 529"/>
              <a:gd name="T117" fmla="*/ 184 h 401"/>
              <a:gd name="T118" fmla="*/ 528 w 529"/>
              <a:gd name="T119" fmla="*/ 1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58" name="Freeform 149">
            <a:extLst>
              <a:ext uri="{FF2B5EF4-FFF2-40B4-BE49-F238E27FC236}">
                <a16:creationId xmlns:a16="http://schemas.microsoft.com/office/drawing/2014/main" id="{7D59363C-2918-4713-A93D-1ACFA1086D52}"/>
              </a:ext>
            </a:extLst>
          </p:cNvPr>
          <p:cNvSpPr>
            <a:spLocks/>
          </p:cNvSpPr>
          <p:nvPr/>
        </p:nvSpPr>
        <p:spPr bwMode="invGray">
          <a:xfrm>
            <a:off x="6860170" y="2379473"/>
            <a:ext cx="656090" cy="611404"/>
          </a:xfrm>
          <a:custGeom>
            <a:avLst/>
            <a:gdLst>
              <a:gd name="T0" fmla="*/ 376 w 377"/>
              <a:gd name="T1" fmla="*/ 176 h 393"/>
              <a:gd name="T2" fmla="*/ 336 w 377"/>
              <a:gd name="T3" fmla="*/ 120 h 393"/>
              <a:gd name="T4" fmla="*/ 344 w 377"/>
              <a:gd name="T5" fmla="*/ 96 h 393"/>
              <a:gd name="T6" fmla="*/ 312 w 377"/>
              <a:gd name="T7" fmla="*/ 40 h 393"/>
              <a:gd name="T8" fmla="*/ 288 w 377"/>
              <a:gd name="T9" fmla="*/ 8 h 393"/>
              <a:gd name="T10" fmla="*/ 280 w 377"/>
              <a:gd name="T11" fmla="*/ 40 h 393"/>
              <a:gd name="T12" fmla="*/ 264 w 377"/>
              <a:gd name="T13" fmla="*/ 0 h 393"/>
              <a:gd name="T14" fmla="*/ 232 w 377"/>
              <a:gd name="T15" fmla="*/ 0 h 393"/>
              <a:gd name="T16" fmla="*/ 240 w 377"/>
              <a:gd name="T17" fmla="*/ 24 h 393"/>
              <a:gd name="T18" fmla="*/ 200 w 377"/>
              <a:gd name="T19" fmla="*/ 56 h 393"/>
              <a:gd name="T20" fmla="*/ 176 w 377"/>
              <a:gd name="T21" fmla="*/ 56 h 393"/>
              <a:gd name="T22" fmla="*/ 48 w 377"/>
              <a:gd name="T23" fmla="*/ 144 h 393"/>
              <a:gd name="T24" fmla="*/ 24 w 377"/>
              <a:gd name="T25" fmla="*/ 112 h 393"/>
              <a:gd name="T26" fmla="*/ 8 w 377"/>
              <a:gd name="T27" fmla="*/ 112 h 393"/>
              <a:gd name="T28" fmla="*/ 16 w 377"/>
              <a:gd name="T29" fmla="*/ 136 h 393"/>
              <a:gd name="T30" fmla="*/ 16 w 377"/>
              <a:gd name="T31" fmla="*/ 160 h 393"/>
              <a:gd name="T32" fmla="*/ 24 w 377"/>
              <a:gd name="T33" fmla="*/ 184 h 393"/>
              <a:gd name="T34" fmla="*/ 8 w 377"/>
              <a:gd name="T35" fmla="*/ 184 h 393"/>
              <a:gd name="T36" fmla="*/ 8 w 377"/>
              <a:gd name="T37" fmla="*/ 216 h 393"/>
              <a:gd name="T38" fmla="*/ 0 w 377"/>
              <a:gd name="T39" fmla="*/ 232 h 393"/>
              <a:gd name="T40" fmla="*/ 32 w 377"/>
              <a:gd name="T41" fmla="*/ 240 h 393"/>
              <a:gd name="T42" fmla="*/ 64 w 377"/>
              <a:gd name="T43" fmla="*/ 296 h 393"/>
              <a:gd name="T44" fmla="*/ 104 w 377"/>
              <a:gd name="T45" fmla="*/ 240 h 393"/>
              <a:gd name="T46" fmla="*/ 120 w 377"/>
              <a:gd name="T47" fmla="*/ 208 h 393"/>
              <a:gd name="T48" fmla="*/ 160 w 377"/>
              <a:gd name="T49" fmla="*/ 200 h 393"/>
              <a:gd name="T50" fmla="*/ 184 w 377"/>
              <a:gd name="T51" fmla="*/ 216 h 393"/>
              <a:gd name="T52" fmla="*/ 184 w 377"/>
              <a:gd name="T53" fmla="*/ 224 h 393"/>
              <a:gd name="T54" fmla="*/ 192 w 377"/>
              <a:gd name="T55" fmla="*/ 224 h 393"/>
              <a:gd name="T56" fmla="*/ 168 w 377"/>
              <a:gd name="T57" fmla="*/ 280 h 393"/>
              <a:gd name="T58" fmla="*/ 152 w 377"/>
              <a:gd name="T59" fmla="*/ 280 h 393"/>
              <a:gd name="T60" fmla="*/ 160 w 377"/>
              <a:gd name="T61" fmla="*/ 312 h 393"/>
              <a:gd name="T62" fmla="*/ 152 w 377"/>
              <a:gd name="T63" fmla="*/ 320 h 393"/>
              <a:gd name="T64" fmla="*/ 168 w 377"/>
              <a:gd name="T65" fmla="*/ 320 h 393"/>
              <a:gd name="T66" fmla="*/ 136 w 377"/>
              <a:gd name="T67" fmla="*/ 376 h 393"/>
              <a:gd name="T68" fmla="*/ 144 w 377"/>
              <a:gd name="T69" fmla="*/ 392 h 393"/>
              <a:gd name="T70" fmla="*/ 160 w 377"/>
              <a:gd name="T71" fmla="*/ 376 h 393"/>
              <a:gd name="T72" fmla="*/ 168 w 377"/>
              <a:gd name="T73" fmla="*/ 352 h 393"/>
              <a:gd name="T74" fmla="*/ 184 w 377"/>
              <a:gd name="T75" fmla="*/ 352 h 393"/>
              <a:gd name="T76" fmla="*/ 200 w 377"/>
              <a:gd name="T77" fmla="*/ 336 h 393"/>
              <a:gd name="T78" fmla="*/ 200 w 377"/>
              <a:gd name="T79" fmla="*/ 312 h 393"/>
              <a:gd name="T80" fmla="*/ 256 w 377"/>
              <a:gd name="T81" fmla="*/ 280 h 393"/>
              <a:gd name="T82" fmla="*/ 304 w 377"/>
              <a:gd name="T83" fmla="*/ 264 h 393"/>
              <a:gd name="T84" fmla="*/ 312 w 377"/>
              <a:gd name="T85" fmla="*/ 224 h 393"/>
              <a:gd name="T86" fmla="*/ 344 w 377"/>
              <a:gd name="T87" fmla="*/ 200 h 393"/>
              <a:gd name="T88" fmla="*/ 368 w 377"/>
              <a:gd name="T89" fmla="*/ 192 h 393"/>
              <a:gd name="T90" fmla="*/ 376 w 377"/>
              <a:gd name="T91" fmla="*/ 17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chemeClr val="accent4">
              <a:lumMod val="20000"/>
              <a:lumOff val="80000"/>
            </a:schemeClr>
          </a:solidFill>
          <a:ln w="12700" cap="rnd" algn="ctr">
            <a:solidFill>
              <a:schemeClr val="bg2">
                <a:lumMod val="50000"/>
              </a:schemeClr>
            </a:solidFill>
            <a:round/>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59" name="Freeform 150">
            <a:extLst>
              <a:ext uri="{FF2B5EF4-FFF2-40B4-BE49-F238E27FC236}">
                <a16:creationId xmlns:a16="http://schemas.microsoft.com/office/drawing/2014/main" id="{96EEBC47-1174-41C7-8144-BEB571DEEF94}"/>
              </a:ext>
            </a:extLst>
          </p:cNvPr>
          <p:cNvSpPr>
            <a:spLocks/>
          </p:cNvSpPr>
          <p:nvPr/>
        </p:nvSpPr>
        <p:spPr bwMode="gray">
          <a:xfrm>
            <a:off x="6362249" y="2513909"/>
            <a:ext cx="614328" cy="832550"/>
          </a:xfrm>
          <a:custGeom>
            <a:avLst/>
            <a:gdLst>
              <a:gd name="T0" fmla="*/ 320 w 353"/>
              <a:gd name="T1" fmla="*/ 160 h 537"/>
              <a:gd name="T2" fmla="*/ 296 w 353"/>
              <a:gd name="T3" fmla="*/ 96 h 537"/>
              <a:gd name="T4" fmla="*/ 248 w 353"/>
              <a:gd name="T5" fmla="*/ 88 h 537"/>
              <a:gd name="T6" fmla="*/ 224 w 353"/>
              <a:gd name="T7" fmla="*/ 0 h 537"/>
              <a:gd name="T8" fmla="*/ 176 w 353"/>
              <a:gd name="T9" fmla="*/ 64 h 537"/>
              <a:gd name="T10" fmla="*/ 136 w 353"/>
              <a:gd name="T11" fmla="*/ 80 h 537"/>
              <a:gd name="T12" fmla="*/ 80 w 353"/>
              <a:gd name="T13" fmla="*/ 104 h 537"/>
              <a:gd name="T14" fmla="*/ 32 w 353"/>
              <a:gd name="T15" fmla="*/ 72 h 537"/>
              <a:gd name="T16" fmla="*/ 8 w 353"/>
              <a:gd name="T17" fmla="*/ 120 h 537"/>
              <a:gd name="T18" fmla="*/ 56 w 353"/>
              <a:gd name="T19" fmla="*/ 200 h 537"/>
              <a:gd name="T20" fmla="*/ 24 w 353"/>
              <a:gd name="T21" fmla="*/ 232 h 537"/>
              <a:gd name="T22" fmla="*/ 64 w 353"/>
              <a:gd name="T23" fmla="*/ 272 h 537"/>
              <a:gd name="T24" fmla="*/ 32 w 353"/>
              <a:gd name="T25" fmla="*/ 288 h 537"/>
              <a:gd name="T26" fmla="*/ 16 w 353"/>
              <a:gd name="T27" fmla="*/ 328 h 537"/>
              <a:gd name="T28" fmla="*/ 32 w 353"/>
              <a:gd name="T29" fmla="*/ 400 h 537"/>
              <a:gd name="T30" fmla="*/ 24 w 353"/>
              <a:gd name="T31" fmla="*/ 512 h 537"/>
              <a:gd name="T32" fmla="*/ 88 w 353"/>
              <a:gd name="T33" fmla="*/ 528 h 537"/>
              <a:gd name="T34" fmla="*/ 112 w 353"/>
              <a:gd name="T35" fmla="*/ 512 h 537"/>
              <a:gd name="T36" fmla="*/ 152 w 353"/>
              <a:gd name="T37" fmla="*/ 424 h 537"/>
              <a:gd name="T38" fmla="*/ 232 w 353"/>
              <a:gd name="T39" fmla="*/ 376 h 537"/>
              <a:gd name="T40" fmla="*/ 240 w 353"/>
              <a:gd name="T41" fmla="*/ 344 h 537"/>
              <a:gd name="T42" fmla="*/ 192 w 353"/>
              <a:gd name="T43" fmla="*/ 320 h 537"/>
              <a:gd name="T44" fmla="*/ 184 w 353"/>
              <a:gd name="T45" fmla="*/ 288 h 537"/>
              <a:gd name="T46" fmla="*/ 160 w 353"/>
              <a:gd name="T47" fmla="*/ 264 h 537"/>
              <a:gd name="T48" fmla="*/ 104 w 353"/>
              <a:gd name="T49" fmla="*/ 256 h 537"/>
              <a:gd name="T50" fmla="*/ 136 w 353"/>
              <a:gd name="T51" fmla="*/ 168 h 537"/>
              <a:gd name="T52" fmla="*/ 160 w 353"/>
              <a:gd name="T53" fmla="*/ 136 h 537"/>
              <a:gd name="T54" fmla="*/ 192 w 353"/>
              <a:gd name="T55" fmla="*/ 152 h 537"/>
              <a:gd name="T56" fmla="*/ 208 w 353"/>
              <a:gd name="T57" fmla="*/ 184 h 537"/>
              <a:gd name="T58" fmla="*/ 224 w 353"/>
              <a:gd name="T59" fmla="*/ 200 h 537"/>
              <a:gd name="T60" fmla="*/ 256 w 353"/>
              <a:gd name="T61" fmla="*/ 256 h 537"/>
              <a:gd name="T62" fmla="*/ 272 w 353"/>
              <a:gd name="T63" fmla="*/ 288 h 537"/>
              <a:gd name="T64" fmla="*/ 328 w 353"/>
              <a:gd name="T65" fmla="*/ 21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0" name="Freeform 151">
            <a:extLst>
              <a:ext uri="{FF2B5EF4-FFF2-40B4-BE49-F238E27FC236}">
                <a16:creationId xmlns:a16="http://schemas.microsoft.com/office/drawing/2014/main" id="{88634C7E-8903-441A-A13D-8CDD3671F727}"/>
              </a:ext>
            </a:extLst>
          </p:cNvPr>
          <p:cNvSpPr>
            <a:spLocks/>
          </p:cNvSpPr>
          <p:nvPr/>
        </p:nvSpPr>
        <p:spPr bwMode="gray">
          <a:xfrm>
            <a:off x="6549096" y="2725599"/>
            <a:ext cx="196693" cy="199032"/>
          </a:xfrm>
          <a:custGeom>
            <a:avLst/>
            <a:gdLst>
              <a:gd name="T0" fmla="*/ 112 w 113"/>
              <a:gd name="T1" fmla="*/ 64 h 129"/>
              <a:gd name="T2" fmla="*/ 96 w 113"/>
              <a:gd name="T3" fmla="*/ 40 h 129"/>
              <a:gd name="T4" fmla="*/ 112 w 113"/>
              <a:gd name="T5" fmla="*/ 16 h 129"/>
              <a:gd name="T6" fmla="*/ 80 w 113"/>
              <a:gd name="T7" fmla="*/ 16 h 129"/>
              <a:gd name="T8" fmla="*/ 72 w 113"/>
              <a:gd name="T9" fmla="*/ 0 h 129"/>
              <a:gd name="T10" fmla="*/ 56 w 113"/>
              <a:gd name="T11" fmla="*/ 0 h 129"/>
              <a:gd name="T12" fmla="*/ 48 w 113"/>
              <a:gd name="T13" fmla="*/ 32 h 129"/>
              <a:gd name="T14" fmla="*/ 32 w 113"/>
              <a:gd name="T15" fmla="*/ 32 h 129"/>
              <a:gd name="T16" fmla="*/ 0 w 113"/>
              <a:gd name="T17" fmla="*/ 88 h 129"/>
              <a:gd name="T18" fmla="*/ 0 w 113"/>
              <a:gd name="T19" fmla="*/ 120 h 129"/>
              <a:gd name="T20" fmla="*/ 32 w 113"/>
              <a:gd name="T21" fmla="*/ 120 h 129"/>
              <a:gd name="T22" fmla="*/ 48 w 113"/>
              <a:gd name="T23" fmla="*/ 128 h 129"/>
              <a:gd name="T24" fmla="*/ 80 w 113"/>
              <a:gd name="T25" fmla="*/ 112 h 129"/>
              <a:gd name="T26" fmla="*/ 80 w 113"/>
              <a:gd name="T27" fmla="*/ 96 h 129"/>
              <a:gd name="T28" fmla="*/ 72 w 113"/>
              <a:gd name="T29" fmla="*/ 80 h 129"/>
              <a:gd name="T30" fmla="*/ 96 w 113"/>
              <a:gd name="T31" fmla="*/ 80 h 129"/>
              <a:gd name="T32" fmla="*/ 112 w 113"/>
              <a:gd name="T33" fmla="*/ 64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1" name="Freeform 152">
            <a:extLst>
              <a:ext uri="{FF2B5EF4-FFF2-40B4-BE49-F238E27FC236}">
                <a16:creationId xmlns:a16="http://schemas.microsoft.com/office/drawing/2014/main" id="{D1AAFFDA-E788-4A09-87EB-C71CA46DC0E5}"/>
              </a:ext>
            </a:extLst>
          </p:cNvPr>
          <p:cNvSpPr>
            <a:spLocks/>
          </p:cNvSpPr>
          <p:nvPr/>
        </p:nvSpPr>
        <p:spPr bwMode="gray">
          <a:xfrm>
            <a:off x="6667560" y="2822152"/>
            <a:ext cx="153582" cy="184722"/>
          </a:xfrm>
          <a:custGeom>
            <a:avLst/>
            <a:gdLst>
              <a:gd name="T0" fmla="*/ 106 w 106"/>
              <a:gd name="T1" fmla="*/ 89 h 133"/>
              <a:gd name="T2" fmla="*/ 96 w 106"/>
              <a:gd name="T3" fmla="*/ 62 h 133"/>
              <a:gd name="T4" fmla="*/ 67 w 106"/>
              <a:gd name="T5" fmla="*/ 44 h 133"/>
              <a:gd name="T6" fmla="*/ 58 w 106"/>
              <a:gd name="T7" fmla="*/ 9 h 133"/>
              <a:gd name="T8" fmla="*/ 38 w 106"/>
              <a:gd name="T9" fmla="*/ 0 h 133"/>
              <a:gd name="T10" fmla="*/ 29 w 106"/>
              <a:gd name="T11" fmla="*/ 9 h 133"/>
              <a:gd name="T12" fmla="*/ 6 w 106"/>
              <a:gd name="T13" fmla="*/ 20 h 133"/>
              <a:gd name="T14" fmla="*/ 10 w 106"/>
              <a:gd name="T15" fmla="*/ 53 h 133"/>
              <a:gd name="T16" fmla="*/ 0 w 106"/>
              <a:gd name="T17" fmla="*/ 124 h 133"/>
              <a:gd name="T18" fmla="*/ 19 w 106"/>
              <a:gd name="T19" fmla="*/ 133 h 133"/>
              <a:gd name="T20" fmla="*/ 67 w 106"/>
              <a:gd name="T21" fmla="*/ 124 h 133"/>
              <a:gd name="T22" fmla="*/ 67 w 106"/>
              <a:gd name="T23" fmla="*/ 89 h 133"/>
              <a:gd name="T24" fmla="*/ 106 w 106"/>
              <a:gd name="T25" fmla="*/ 89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133"/>
              <a:gd name="T41" fmla="*/ 106 w 106"/>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133">
                <a:moveTo>
                  <a:pt x="106" y="89"/>
                </a:moveTo>
                <a:lnTo>
                  <a:pt x="96" y="62"/>
                </a:lnTo>
                <a:lnTo>
                  <a:pt x="67" y="44"/>
                </a:lnTo>
                <a:lnTo>
                  <a:pt x="58" y="9"/>
                </a:lnTo>
                <a:lnTo>
                  <a:pt x="38" y="0"/>
                </a:lnTo>
                <a:lnTo>
                  <a:pt x="29" y="9"/>
                </a:lnTo>
                <a:lnTo>
                  <a:pt x="6" y="20"/>
                </a:lnTo>
                <a:lnTo>
                  <a:pt x="10" y="53"/>
                </a:lnTo>
                <a:lnTo>
                  <a:pt x="0" y="124"/>
                </a:lnTo>
                <a:lnTo>
                  <a:pt x="19" y="133"/>
                </a:lnTo>
                <a:lnTo>
                  <a:pt x="67" y="124"/>
                </a:lnTo>
                <a:lnTo>
                  <a:pt x="67" y="89"/>
                </a:lnTo>
                <a:lnTo>
                  <a:pt x="106" y="89"/>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2" name="Freeform 153">
            <a:extLst>
              <a:ext uri="{FF2B5EF4-FFF2-40B4-BE49-F238E27FC236}">
                <a16:creationId xmlns:a16="http://schemas.microsoft.com/office/drawing/2014/main" id="{1360DD4A-251F-4C2E-A69E-676402CA1747}"/>
              </a:ext>
            </a:extLst>
          </p:cNvPr>
          <p:cNvSpPr>
            <a:spLocks/>
          </p:cNvSpPr>
          <p:nvPr/>
        </p:nvSpPr>
        <p:spPr bwMode="gray">
          <a:xfrm>
            <a:off x="6532631" y="3059762"/>
            <a:ext cx="755784" cy="450098"/>
          </a:xfrm>
          <a:custGeom>
            <a:avLst/>
            <a:gdLst>
              <a:gd name="T0" fmla="*/ 152 w 433"/>
              <a:gd name="T1" fmla="*/ 8 h 289"/>
              <a:gd name="T2" fmla="*/ 136 w 433"/>
              <a:gd name="T3" fmla="*/ 24 h 289"/>
              <a:gd name="T4" fmla="*/ 96 w 433"/>
              <a:gd name="T5" fmla="*/ 32 h 289"/>
              <a:gd name="T6" fmla="*/ 56 w 433"/>
              <a:gd name="T7" fmla="*/ 72 h 289"/>
              <a:gd name="T8" fmla="*/ 16 w 433"/>
              <a:gd name="T9" fmla="*/ 128 h 289"/>
              <a:gd name="T10" fmla="*/ 16 w 433"/>
              <a:gd name="T11" fmla="*/ 160 h 289"/>
              <a:gd name="T12" fmla="*/ 32 w 433"/>
              <a:gd name="T13" fmla="*/ 184 h 289"/>
              <a:gd name="T14" fmla="*/ 48 w 433"/>
              <a:gd name="T15" fmla="*/ 176 h 289"/>
              <a:gd name="T16" fmla="*/ 64 w 433"/>
              <a:gd name="T17" fmla="*/ 176 h 289"/>
              <a:gd name="T18" fmla="*/ 8 w 433"/>
              <a:gd name="T19" fmla="*/ 224 h 289"/>
              <a:gd name="T20" fmla="*/ 0 w 433"/>
              <a:gd name="T21" fmla="*/ 248 h 289"/>
              <a:gd name="T22" fmla="*/ 16 w 433"/>
              <a:gd name="T23" fmla="*/ 256 h 289"/>
              <a:gd name="T24" fmla="*/ 48 w 433"/>
              <a:gd name="T25" fmla="*/ 288 h 289"/>
              <a:gd name="T26" fmla="*/ 80 w 433"/>
              <a:gd name="T27" fmla="*/ 288 h 289"/>
              <a:gd name="T28" fmla="*/ 96 w 433"/>
              <a:gd name="T29" fmla="*/ 272 h 289"/>
              <a:gd name="T30" fmla="*/ 96 w 433"/>
              <a:gd name="T31" fmla="*/ 256 h 289"/>
              <a:gd name="T32" fmla="*/ 112 w 433"/>
              <a:gd name="T33" fmla="*/ 264 h 289"/>
              <a:gd name="T34" fmla="*/ 120 w 433"/>
              <a:gd name="T35" fmla="*/ 272 h 289"/>
              <a:gd name="T36" fmla="*/ 152 w 433"/>
              <a:gd name="T37" fmla="*/ 288 h 289"/>
              <a:gd name="T38" fmla="*/ 168 w 433"/>
              <a:gd name="T39" fmla="*/ 272 h 289"/>
              <a:gd name="T40" fmla="*/ 192 w 433"/>
              <a:gd name="T41" fmla="*/ 272 h 289"/>
              <a:gd name="T42" fmla="*/ 192 w 433"/>
              <a:gd name="T43" fmla="*/ 288 h 289"/>
              <a:gd name="T44" fmla="*/ 208 w 433"/>
              <a:gd name="T45" fmla="*/ 280 h 289"/>
              <a:gd name="T46" fmla="*/ 240 w 433"/>
              <a:gd name="T47" fmla="*/ 232 h 289"/>
              <a:gd name="T48" fmla="*/ 256 w 433"/>
              <a:gd name="T49" fmla="*/ 232 h 289"/>
              <a:gd name="T50" fmla="*/ 296 w 433"/>
              <a:gd name="T51" fmla="*/ 168 h 289"/>
              <a:gd name="T52" fmla="*/ 296 w 433"/>
              <a:gd name="T53" fmla="*/ 144 h 289"/>
              <a:gd name="T54" fmla="*/ 304 w 433"/>
              <a:gd name="T55" fmla="*/ 136 h 289"/>
              <a:gd name="T56" fmla="*/ 312 w 433"/>
              <a:gd name="T57" fmla="*/ 152 h 289"/>
              <a:gd name="T58" fmla="*/ 344 w 433"/>
              <a:gd name="T59" fmla="*/ 96 h 289"/>
              <a:gd name="T60" fmla="*/ 376 w 433"/>
              <a:gd name="T61" fmla="*/ 80 h 289"/>
              <a:gd name="T62" fmla="*/ 376 w 433"/>
              <a:gd name="T63" fmla="*/ 88 h 289"/>
              <a:gd name="T64" fmla="*/ 400 w 433"/>
              <a:gd name="T65" fmla="*/ 64 h 289"/>
              <a:gd name="T66" fmla="*/ 416 w 433"/>
              <a:gd name="T67" fmla="*/ 72 h 289"/>
              <a:gd name="T68" fmla="*/ 432 w 433"/>
              <a:gd name="T69" fmla="*/ 24 h 289"/>
              <a:gd name="T70" fmla="*/ 424 w 433"/>
              <a:gd name="T71" fmla="*/ 16 h 289"/>
              <a:gd name="T72" fmla="*/ 400 w 433"/>
              <a:gd name="T73" fmla="*/ 16 h 289"/>
              <a:gd name="T74" fmla="*/ 384 w 433"/>
              <a:gd name="T75" fmla="*/ 24 h 289"/>
              <a:gd name="T76" fmla="*/ 344 w 433"/>
              <a:gd name="T77" fmla="*/ 24 h 289"/>
              <a:gd name="T78" fmla="*/ 328 w 433"/>
              <a:gd name="T79" fmla="*/ 0 h 289"/>
              <a:gd name="T80" fmla="*/ 272 w 433"/>
              <a:gd name="T81" fmla="*/ 40 h 289"/>
              <a:gd name="T82" fmla="*/ 264 w 433"/>
              <a:gd name="T83" fmla="*/ 64 h 289"/>
              <a:gd name="T84" fmla="*/ 248 w 433"/>
              <a:gd name="T85" fmla="*/ 64 h 289"/>
              <a:gd name="T86" fmla="*/ 200 w 433"/>
              <a:gd name="T87" fmla="*/ 64 h 289"/>
              <a:gd name="T88" fmla="*/ 200 w 433"/>
              <a:gd name="T89" fmla="*/ 48 h 289"/>
              <a:gd name="T90" fmla="*/ 216 w 433"/>
              <a:gd name="T91" fmla="*/ 32 h 289"/>
              <a:gd name="T92" fmla="*/ 200 w 433"/>
              <a:gd name="T93" fmla="*/ 0 h 289"/>
              <a:gd name="T94" fmla="*/ 176 w 433"/>
              <a:gd name="T95" fmla="*/ 0 h 289"/>
              <a:gd name="T96" fmla="*/ 168 w 433"/>
              <a:gd name="T97" fmla="*/ 0 h 289"/>
              <a:gd name="T98" fmla="*/ 160 w 433"/>
              <a:gd name="T99" fmla="*/ 16 h 289"/>
              <a:gd name="T100" fmla="*/ 152 w 433"/>
              <a:gd name="T101" fmla="*/ 8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3" name="Freeform 154">
            <a:extLst>
              <a:ext uri="{FF2B5EF4-FFF2-40B4-BE49-F238E27FC236}">
                <a16:creationId xmlns:a16="http://schemas.microsoft.com/office/drawing/2014/main" id="{DEE39730-2ADB-4560-8A6E-EE2139A2C791}"/>
              </a:ext>
            </a:extLst>
          </p:cNvPr>
          <p:cNvSpPr>
            <a:spLocks/>
          </p:cNvSpPr>
          <p:nvPr/>
        </p:nvSpPr>
        <p:spPr bwMode="gray">
          <a:xfrm>
            <a:off x="6689489" y="3410593"/>
            <a:ext cx="625105" cy="495628"/>
          </a:xfrm>
          <a:custGeom>
            <a:avLst/>
            <a:gdLst>
              <a:gd name="T0" fmla="*/ 168 w 361"/>
              <a:gd name="T1" fmla="*/ 0 h 321"/>
              <a:gd name="T2" fmla="*/ 152 w 361"/>
              <a:gd name="T3" fmla="*/ 0 h 321"/>
              <a:gd name="T4" fmla="*/ 120 w 361"/>
              <a:gd name="T5" fmla="*/ 48 h 321"/>
              <a:gd name="T6" fmla="*/ 96 w 361"/>
              <a:gd name="T7" fmla="*/ 56 h 321"/>
              <a:gd name="T8" fmla="*/ 96 w 361"/>
              <a:gd name="T9" fmla="*/ 40 h 321"/>
              <a:gd name="T10" fmla="*/ 80 w 361"/>
              <a:gd name="T11" fmla="*/ 40 h 321"/>
              <a:gd name="T12" fmla="*/ 64 w 361"/>
              <a:gd name="T13" fmla="*/ 56 h 321"/>
              <a:gd name="T14" fmla="*/ 32 w 361"/>
              <a:gd name="T15" fmla="*/ 40 h 321"/>
              <a:gd name="T16" fmla="*/ 24 w 361"/>
              <a:gd name="T17" fmla="*/ 32 h 321"/>
              <a:gd name="T18" fmla="*/ 8 w 361"/>
              <a:gd name="T19" fmla="*/ 24 h 321"/>
              <a:gd name="T20" fmla="*/ 8 w 361"/>
              <a:gd name="T21" fmla="*/ 40 h 321"/>
              <a:gd name="T22" fmla="*/ 0 w 361"/>
              <a:gd name="T23" fmla="*/ 48 h 321"/>
              <a:gd name="T24" fmla="*/ 32 w 361"/>
              <a:gd name="T25" fmla="*/ 56 h 321"/>
              <a:gd name="T26" fmla="*/ 40 w 361"/>
              <a:gd name="T27" fmla="*/ 80 h 321"/>
              <a:gd name="T28" fmla="*/ 56 w 361"/>
              <a:gd name="T29" fmla="*/ 80 h 321"/>
              <a:gd name="T30" fmla="*/ 80 w 361"/>
              <a:gd name="T31" fmla="*/ 112 h 321"/>
              <a:gd name="T32" fmla="*/ 104 w 361"/>
              <a:gd name="T33" fmla="*/ 104 h 321"/>
              <a:gd name="T34" fmla="*/ 104 w 361"/>
              <a:gd name="T35" fmla="*/ 144 h 321"/>
              <a:gd name="T36" fmla="*/ 136 w 361"/>
              <a:gd name="T37" fmla="*/ 184 h 321"/>
              <a:gd name="T38" fmla="*/ 152 w 361"/>
              <a:gd name="T39" fmla="*/ 184 h 321"/>
              <a:gd name="T40" fmla="*/ 160 w 361"/>
              <a:gd name="T41" fmla="*/ 168 h 321"/>
              <a:gd name="T42" fmla="*/ 184 w 361"/>
              <a:gd name="T43" fmla="*/ 192 h 321"/>
              <a:gd name="T44" fmla="*/ 168 w 361"/>
              <a:gd name="T45" fmla="*/ 208 h 321"/>
              <a:gd name="T46" fmla="*/ 160 w 361"/>
              <a:gd name="T47" fmla="*/ 200 h 321"/>
              <a:gd name="T48" fmla="*/ 144 w 361"/>
              <a:gd name="T49" fmla="*/ 192 h 321"/>
              <a:gd name="T50" fmla="*/ 144 w 361"/>
              <a:gd name="T51" fmla="*/ 224 h 321"/>
              <a:gd name="T52" fmla="*/ 136 w 361"/>
              <a:gd name="T53" fmla="*/ 240 h 321"/>
              <a:gd name="T54" fmla="*/ 160 w 361"/>
              <a:gd name="T55" fmla="*/ 272 h 321"/>
              <a:gd name="T56" fmla="*/ 160 w 361"/>
              <a:gd name="T57" fmla="*/ 296 h 321"/>
              <a:gd name="T58" fmla="*/ 200 w 361"/>
              <a:gd name="T59" fmla="*/ 296 h 321"/>
              <a:gd name="T60" fmla="*/ 216 w 361"/>
              <a:gd name="T61" fmla="*/ 312 h 321"/>
              <a:gd name="T62" fmla="*/ 240 w 361"/>
              <a:gd name="T63" fmla="*/ 304 h 321"/>
              <a:gd name="T64" fmla="*/ 272 w 361"/>
              <a:gd name="T65" fmla="*/ 320 h 321"/>
              <a:gd name="T66" fmla="*/ 296 w 361"/>
              <a:gd name="T67" fmla="*/ 296 h 321"/>
              <a:gd name="T68" fmla="*/ 320 w 361"/>
              <a:gd name="T69" fmla="*/ 256 h 321"/>
              <a:gd name="T70" fmla="*/ 288 w 361"/>
              <a:gd name="T71" fmla="*/ 240 h 321"/>
              <a:gd name="T72" fmla="*/ 320 w 361"/>
              <a:gd name="T73" fmla="*/ 232 h 321"/>
              <a:gd name="T74" fmla="*/ 328 w 361"/>
              <a:gd name="T75" fmla="*/ 240 h 321"/>
              <a:gd name="T76" fmla="*/ 360 w 361"/>
              <a:gd name="T77" fmla="*/ 232 h 321"/>
              <a:gd name="T78" fmla="*/ 360 w 361"/>
              <a:gd name="T79" fmla="*/ 224 h 321"/>
              <a:gd name="T80" fmla="*/ 320 w 361"/>
              <a:gd name="T81" fmla="*/ 200 h 321"/>
              <a:gd name="T82" fmla="*/ 320 w 361"/>
              <a:gd name="T83" fmla="*/ 184 h 321"/>
              <a:gd name="T84" fmla="*/ 304 w 361"/>
              <a:gd name="T85" fmla="*/ 176 h 321"/>
              <a:gd name="T86" fmla="*/ 288 w 361"/>
              <a:gd name="T87" fmla="*/ 168 h 321"/>
              <a:gd name="T88" fmla="*/ 272 w 361"/>
              <a:gd name="T89" fmla="*/ 128 h 321"/>
              <a:gd name="T90" fmla="*/ 232 w 361"/>
              <a:gd name="T91" fmla="*/ 64 h 321"/>
              <a:gd name="T92" fmla="*/ 232 w 361"/>
              <a:gd name="T93" fmla="*/ 40 h 321"/>
              <a:gd name="T94" fmla="*/ 192 w 361"/>
              <a:gd name="T95" fmla="*/ 32 h 321"/>
              <a:gd name="T96" fmla="*/ 176 w 361"/>
              <a:gd name="T97" fmla="*/ 24 h 321"/>
              <a:gd name="T98" fmla="*/ 168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4" name="Freeform 155">
            <a:extLst>
              <a:ext uri="{FF2B5EF4-FFF2-40B4-BE49-F238E27FC236}">
                <a16:creationId xmlns:a16="http://schemas.microsoft.com/office/drawing/2014/main" id="{D4B60F7B-E20F-4F86-B620-E273E69154A8}"/>
              </a:ext>
            </a:extLst>
          </p:cNvPr>
          <p:cNvSpPr>
            <a:spLocks/>
          </p:cNvSpPr>
          <p:nvPr/>
        </p:nvSpPr>
        <p:spPr bwMode="invGray">
          <a:xfrm>
            <a:off x="7209084" y="3811041"/>
            <a:ext cx="78476" cy="74619"/>
          </a:xfrm>
          <a:custGeom>
            <a:avLst/>
            <a:gdLst>
              <a:gd name="T0" fmla="*/ 24 w 65"/>
              <a:gd name="T1" fmla="*/ 0 h 57"/>
              <a:gd name="T2" fmla="*/ 0 w 65"/>
              <a:gd name="T3" fmla="*/ 40 h 57"/>
              <a:gd name="T4" fmla="*/ 24 w 65"/>
              <a:gd name="T5" fmla="*/ 56 h 57"/>
              <a:gd name="T6" fmla="*/ 64 w 65"/>
              <a:gd name="T7" fmla="*/ 40 h 57"/>
              <a:gd name="T8" fmla="*/ 64 w 65"/>
              <a:gd name="T9" fmla="*/ 24 h 57"/>
              <a:gd name="T10" fmla="*/ 2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5" name="Freeform 156">
            <a:extLst>
              <a:ext uri="{FF2B5EF4-FFF2-40B4-BE49-F238E27FC236}">
                <a16:creationId xmlns:a16="http://schemas.microsoft.com/office/drawing/2014/main" id="{692FB48F-7816-44F2-B97E-DB36B9483260}"/>
              </a:ext>
            </a:extLst>
          </p:cNvPr>
          <p:cNvSpPr>
            <a:spLocks/>
          </p:cNvSpPr>
          <p:nvPr/>
        </p:nvSpPr>
        <p:spPr bwMode="gray">
          <a:xfrm>
            <a:off x="6915830" y="3861182"/>
            <a:ext cx="416288" cy="459203"/>
          </a:xfrm>
          <a:custGeom>
            <a:avLst/>
            <a:gdLst>
              <a:gd name="T0" fmla="*/ 184 w 241"/>
              <a:gd name="T1" fmla="*/ 16 h 297"/>
              <a:gd name="T2" fmla="*/ 160 w 241"/>
              <a:gd name="T3" fmla="*/ 0 h 297"/>
              <a:gd name="T4" fmla="*/ 136 w 241"/>
              <a:gd name="T5" fmla="*/ 24 h 297"/>
              <a:gd name="T6" fmla="*/ 104 w 241"/>
              <a:gd name="T7" fmla="*/ 8 h 297"/>
              <a:gd name="T8" fmla="*/ 80 w 241"/>
              <a:gd name="T9" fmla="*/ 16 h 297"/>
              <a:gd name="T10" fmla="*/ 72 w 241"/>
              <a:gd name="T11" fmla="*/ 32 h 297"/>
              <a:gd name="T12" fmla="*/ 64 w 241"/>
              <a:gd name="T13" fmla="*/ 48 h 297"/>
              <a:gd name="T14" fmla="*/ 72 w 241"/>
              <a:gd name="T15" fmla="*/ 72 h 297"/>
              <a:gd name="T16" fmla="*/ 56 w 241"/>
              <a:gd name="T17" fmla="*/ 72 h 297"/>
              <a:gd name="T18" fmla="*/ 48 w 241"/>
              <a:gd name="T19" fmla="*/ 64 h 297"/>
              <a:gd name="T20" fmla="*/ 40 w 241"/>
              <a:gd name="T21" fmla="*/ 64 h 297"/>
              <a:gd name="T22" fmla="*/ 40 w 241"/>
              <a:gd name="T23" fmla="*/ 80 h 297"/>
              <a:gd name="T24" fmla="*/ 40 w 241"/>
              <a:gd name="T25" fmla="*/ 96 h 297"/>
              <a:gd name="T26" fmla="*/ 40 w 241"/>
              <a:gd name="T27" fmla="*/ 96 h 297"/>
              <a:gd name="T28" fmla="*/ 40 w 241"/>
              <a:gd name="T29" fmla="*/ 112 h 297"/>
              <a:gd name="T30" fmla="*/ 8 w 241"/>
              <a:gd name="T31" fmla="*/ 136 h 297"/>
              <a:gd name="T32" fmla="*/ 0 w 241"/>
              <a:gd name="T33" fmla="*/ 144 h 297"/>
              <a:gd name="T34" fmla="*/ 0 w 241"/>
              <a:gd name="T35" fmla="*/ 176 h 297"/>
              <a:gd name="T36" fmla="*/ 24 w 241"/>
              <a:gd name="T37" fmla="*/ 192 h 297"/>
              <a:gd name="T38" fmla="*/ 24 w 241"/>
              <a:gd name="T39" fmla="*/ 232 h 297"/>
              <a:gd name="T40" fmla="*/ 48 w 241"/>
              <a:gd name="T41" fmla="*/ 232 h 297"/>
              <a:gd name="T42" fmla="*/ 48 w 241"/>
              <a:gd name="T43" fmla="*/ 248 h 297"/>
              <a:gd name="T44" fmla="*/ 56 w 241"/>
              <a:gd name="T45" fmla="*/ 264 h 297"/>
              <a:gd name="T46" fmla="*/ 64 w 241"/>
              <a:gd name="T47" fmla="*/ 288 h 297"/>
              <a:gd name="T48" fmla="*/ 88 w 241"/>
              <a:gd name="T49" fmla="*/ 288 h 297"/>
              <a:gd name="T50" fmla="*/ 104 w 241"/>
              <a:gd name="T51" fmla="*/ 264 h 297"/>
              <a:gd name="T52" fmla="*/ 112 w 241"/>
              <a:gd name="T53" fmla="*/ 264 h 297"/>
              <a:gd name="T54" fmla="*/ 112 w 241"/>
              <a:gd name="T55" fmla="*/ 280 h 297"/>
              <a:gd name="T56" fmla="*/ 120 w 241"/>
              <a:gd name="T57" fmla="*/ 288 h 297"/>
              <a:gd name="T58" fmla="*/ 136 w 241"/>
              <a:gd name="T59" fmla="*/ 288 h 297"/>
              <a:gd name="T60" fmla="*/ 136 w 241"/>
              <a:gd name="T61" fmla="*/ 280 h 297"/>
              <a:gd name="T62" fmla="*/ 152 w 241"/>
              <a:gd name="T63" fmla="*/ 280 h 297"/>
              <a:gd name="T64" fmla="*/ 152 w 241"/>
              <a:gd name="T65" fmla="*/ 288 h 297"/>
              <a:gd name="T66" fmla="*/ 160 w 241"/>
              <a:gd name="T67" fmla="*/ 296 h 297"/>
              <a:gd name="T68" fmla="*/ 176 w 241"/>
              <a:gd name="T69" fmla="*/ 288 h 297"/>
              <a:gd name="T70" fmla="*/ 184 w 241"/>
              <a:gd name="T71" fmla="*/ 256 h 297"/>
              <a:gd name="T72" fmla="*/ 184 w 241"/>
              <a:gd name="T73" fmla="*/ 224 h 297"/>
              <a:gd name="T74" fmla="*/ 200 w 241"/>
              <a:gd name="T75" fmla="*/ 224 h 297"/>
              <a:gd name="T76" fmla="*/ 200 w 241"/>
              <a:gd name="T77" fmla="*/ 216 h 297"/>
              <a:gd name="T78" fmla="*/ 200 w 241"/>
              <a:gd name="T79" fmla="*/ 200 h 297"/>
              <a:gd name="T80" fmla="*/ 216 w 241"/>
              <a:gd name="T81" fmla="*/ 216 h 297"/>
              <a:gd name="T82" fmla="*/ 232 w 241"/>
              <a:gd name="T83" fmla="*/ 192 h 297"/>
              <a:gd name="T84" fmla="*/ 216 w 241"/>
              <a:gd name="T85" fmla="*/ 176 h 297"/>
              <a:gd name="T86" fmla="*/ 216 w 241"/>
              <a:gd name="T87" fmla="*/ 168 h 297"/>
              <a:gd name="T88" fmla="*/ 232 w 241"/>
              <a:gd name="T89" fmla="*/ 160 h 297"/>
              <a:gd name="T90" fmla="*/ 224 w 241"/>
              <a:gd name="T91" fmla="*/ 136 h 297"/>
              <a:gd name="T92" fmla="*/ 216 w 241"/>
              <a:gd name="T93" fmla="*/ 128 h 297"/>
              <a:gd name="T94" fmla="*/ 240 w 241"/>
              <a:gd name="T95" fmla="*/ 136 h 297"/>
              <a:gd name="T96" fmla="*/ 240 w 241"/>
              <a:gd name="T97" fmla="*/ 104 h 297"/>
              <a:gd name="T98" fmla="*/ 216 w 241"/>
              <a:gd name="T99" fmla="*/ 120 h 297"/>
              <a:gd name="T100" fmla="*/ 240 w 241"/>
              <a:gd name="T101" fmla="*/ 80 h 297"/>
              <a:gd name="T102" fmla="*/ 200 w 241"/>
              <a:gd name="T103" fmla="*/ 56 h 297"/>
              <a:gd name="T104" fmla="*/ 176 w 241"/>
              <a:gd name="T105" fmla="*/ 56 h 297"/>
              <a:gd name="T106" fmla="*/ 160 w 241"/>
              <a:gd name="T107" fmla="*/ 72 h 297"/>
              <a:gd name="T108" fmla="*/ 152 w 241"/>
              <a:gd name="T109" fmla="*/ 48 h 297"/>
              <a:gd name="T110" fmla="*/ 160 w 241"/>
              <a:gd name="T111" fmla="*/ 40 h 297"/>
              <a:gd name="T112" fmla="*/ 184 w 241"/>
              <a:gd name="T113" fmla="*/ 1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6" name="Freeform 157">
            <a:extLst>
              <a:ext uri="{FF2B5EF4-FFF2-40B4-BE49-F238E27FC236}">
                <a16:creationId xmlns:a16="http://schemas.microsoft.com/office/drawing/2014/main" id="{D7FFA338-219F-4894-9EF6-CA2A543E5FBF}"/>
              </a:ext>
            </a:extLst>
          </p:cNvPr>
          <p:cNvSpPr>
            <a:spLocks/>
          </p:cNvSpPr>
          <p:nvPr/>
        </p:nvSpPr>
        <p:spPr bwMode="gray">
          <a:xfrm>
            <a:off x="6708424" y="4223972"/>
            <a:ext cx="474217" cy="571077"/>
          </a:xfrm>
          <a:custGeom>
            <a:avLst/>
            <a:gdLst>
              <a:gd name="T0" fmla="*/ 272 w 273"/>
              <a:gd name="T1" fmla="*/ 56 h 369"/>
              <a:gd name="T2" fmla="*/ 272 w 273"/>
              <a:gd name="T3" fmla="*/ 48 h 369"/>
              <a:gd name="T4" fmla="*/ 256 w 273"/>
              <a:gd name="T5" fmla="*/ 48 h 369"/>
              <a:gd name="T6" fmla="*/ 256 w 273"/>
              <a:gd name="T7" fmla="*/ 56 h 369"/>
              <a:gd name="T8" fmla="*/ 240 w 273"/>
              <a:gd name="T9" fmla="*/ 56 h 369"/>
              <a:gd name="T10" fmla="*/ 232 w 273"/>
              <a:gd name="T11" fmla="*/ 56 h 369"/>
              <a:gd name="T12" fmla="*/ 232 w 273"/>
              <a:gd name="T13" fmla="*/ 32 h 369"/>
              <a:gd name="T14" fmla="*/ 224 w 273"/>
              <a:gd name="T15" fmla="*/ 32 h 369"/>
              <a:gd name="T16" fmla="*/ 208 w 273"/>
              <a:gd name="T17" fmla="*/ 56 h 369"/>
              <a:gd name="T18" fmla="*/ 184 w 273"/>
              <a:gd name="T19" fmla="*/ 56 h 369"/>
              <a:gd name="T20" fmla="*/ 176 w 273"/>
              <a:gd name="T21" fmla="*/ 32 h 369"/>
              <a:gd name="T22" fmla="*/ 168 w 273"/>
              <a:gd name="T23" fmla="*/ 16 h 369"/>
              <a:gd name="T24" fmla="*/ 160 w 273"/>
              <a:gd name="T25" fmla="*/ 0 h 369"/>
              <a:gd name="T26" fmla="*/ 144 w 273"/>
              <a:gd name="T27" fmla="*/ 0 h 369"/>
              <a:gd name="T28" fmla="*/ 144 w 273"/>
              <a:gd name="T29" fmla="*/ 8 h 369"/>
              <a:gd name="T30" fmla="*/ 112 w 273"/>
              <a:gd name="T31" fmla="*/ 16 h 369"/>
              <a:gd name="T32" fmla="*/ 112 w 273"/>
              <a:gd name="T33" fmla="*/ 32 h 369"/>
              <a:gd name="T34" fmla="*/ 80 w 273"/>
              <a:gd name="T35" fmla="*/ 32 h 369"/>
              <a:gd name="T36" fmla="*/ 64 w 273"/>
              <a:gd name="T37" fmla="*/ 48 h 369"/>
              <a:gd name="T38" fmla="*/ 64 w 273"/>
              <a:gd name="T39" fmla="*/ 72 h 369"/>
              <a:gd name="T40" fmla="*/ 72 w 273"/>
              <a:gd name="T41" fmla="*/ 88 h 369"/>
              <a:gd name="T42" fmla="*/ 48 w 273"/>
              <a:gd name="T43" fmla="*/ 112 h 369"/>
              <a:gd name="T44" fmla="*/ 40 w 273"/>
              <a:gd name="T45" fmla="*/ 112 h 369"/>
              <a:gd name="T46" fmla="*/ 32 w 273"/>
              <a:gd name="T47" fmla="*/ 144 h 369"/>
              <a:gd name="T48" fmla="*/ 32 w 273"/>
              <a:gd name="T49" fmla="*/ 160 h 369"/>
              <a:gd name="T50" fmla="*/ 32 w 273"/>
              <a:gd name="T51" fmla="*/ 176 h 369"/>
              <a:gd name="T52" fmla="*/ 16 w 273"/>
              <a:gd name="T53" fmla="*/ 200 h 369"/>
              <a:gd name="T54" fmla="*/ 8 w 273"/>
              <a:gd name="T55" fmla="*/ 216 h 369"/>
              <a:gd name="T56" fmla="*/ 0 w 273"/>
              <a:gd name="T57" fmla="*/ 256 h 369"/>
              <a:gd name="T58" fmla="*/ 8 w 273"/>
              <a:gd name="T59" fmla="*/ 272 h 369"/>
              <a:gd name="T60" fmla="*/ 56 w 273"/>
              <a:gd name="T61" fmla="*/ 272 h 369"/>
              <a:gd name="T62" fmla="*/ 80 w 273"/>
              <a:gd name="T63" fmla="*/ 328 h 369"/>
              <a:gd name="T64" fmla="*/ 88 w 273"/>
              <a:gd name="T65" fmla="*/ 368 h 369"/>
              <a:gd name="T66" fmla="*/ 112 w 273"/>
              <a:gd name="T67" fmla="*/ 328 h 369"/>
              <a:gd name="T68" fmla="*/ 120 w 273"/>
              <a:gd name="T69" fmla="*/ 336 h 369"/>
              <a:gd name="T70" fmla="*/ 152 w 273"/>
              <a:gd name="T71" fmla="*/ 304 h 369"/>
              <a:gd name="T72" fmla="*/ 152 w 273"/>
              <a:gd name="T73" fmla="*/ 280 h 369"/>
              <a:gd name="T74" fmla="*/ 184 w 273"/>
              <a:gd name="T75" fmla="*/ 272 h 369"/>
              <a:gd name="T76" fmla="*/ 200 w 273"/>
              <a:gd name="T77" fmla="*/ 232 h 369"/>
              <a:gd name="T78" fmla="*/ 216 w 273"/>
              <a:gd name="T79" fmla="*/ 224 h 369"/>
              <a:gd name="T80" fmla="*/ 216 w 273"/>
              <a:gd name="T81" fmla="*/ 200 h 369"/>
              <a:gd name="T82" fmla="*/ 240 w 273"/>
              <a:gd name="T83" fmla="*/ 200 h 369"/>
              <a:gd name="T84" fmla="*/ 248 w 273"/>
              <a:gd name="T85" fmla="*/ 160 h 369"/>
              <a:gd name="T86" fmla="*/ 240 w 273"/>
              <a:gd name="T87" fmla="*/ 128 h 369"/>
              <a:gd name="T88" fmla="*/ 248 w 273"/>
              <a:gd name="T89" fmla="*/ 120 h 369"/>
              <a:gd name="T90" fmla="*/ 232 w 273"/>
              <a:gd name="T91" fmla="*/ 104 h 369"/>
              <a:gd name="T92" fmla="*/ 248 w 273"/>
              <a:gd name="T93" fmla="*/ 96 h 369"/>
              <a:gd name="T94" fmla="*/ 256 w 273"/>
              <a:gd name="T95" fmla="*/ 104 h 369"/>
              <a:gd name="T96" fmla="*/ 272 w 273"/>
              <a:gd name="T97" fmla="*/ 80 h 369"/>
              <a:gd name="T98" fmla="*/ 272 w 273"/>
              <a:gd name="T99" fmla="*/ 5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7" name="Freeform 158">
            <a:extLst>
              <a:ext uri="{FF2B5EF4-FFF2-40B4-BE49-F238E27FC236}">
                <a16:creationId xmlns:a16="http://schemas.microsoft.com/office/drawing/2014/main" id="{72EF0E5C-9A49-4B9E-BDB5-5410262AC0D5}"/>
              </a:ext>
            </a:extLst>
          </p:cNvPr>
          <p:cNvSpPr>
            <a:spLocks/>
          </p:cNvSpPr>
          <p:nvPr/>
        </p:nvSpPr>
        <p:spPr bwMode="gray">
          <a:xfrm>
            <a:off x="5993914" y="4588138"/>
            <a:ext cx="866256" cy="568476"/>
          </a:xfrm>
          <a:custGeom>
            <a:avLst/>
            <a:gdLst>
              <a:gd name="T0" fmla="*/ 496 w 505"/>
              <a:gd name="T1" fmla="*/ 96 h 385"/>
              <a:gd name="T2" fmla="*/ 424 w 505"/>
              <a:gd name="T3" fmla="*/ 40 h 385"/>
              <a:gd name="T4" fmla="*/ 408 w 505"/>
              <a:gd name="T5" fmla="*/ 56 h 385"/>
              <a:gd name="T6" fmla="*/ 376 w 505"/>
              <a:gd name="T7" fmla="*/ 40 h 385"/>
              <a:gd name="T8" fmla="*/ 312 w 505"/>
              <a:gd name="T9" fmla="*/ 56 h 385"/>
              <a:gd name="T10" fmla="*/ 312 w 505"/>
              <a:gd name="T11" fmla="*/ 0 h 385"/>
              <a:gd name="T12" fmla="*/ 280 w 505"/>
              <a:gd name="T13" fmla="*/ 0 h 385"/>
              <a:gd name="T14" fmla="*/ 216 w 505"/>
              <a:gd name="T15" fmla="*/ 8 h 385"/>
              <a:gd name="T16" fmla="*/ 208 w 505"/>
              <a:gd name="T17" fmla="*/ 40 h 385"/>
              <a:gd name="T18" fmla="*/ 168 w 505"/>
              <a:gd name="T19" fmla="*/ 24 h 385"/>
              <a:gd name="T20" fmla="*/ 144 w 505"/>
              <a:gd name="T21" fmla="*/ 48 h 385"/>
              <a:gd name="T22" fmla="*/ 152 w 505"/>
              <a:gd name="T23" fmla="*/ 88 h 385"/>
              <a:gd name="T24" fmla="*/ 144 w 505"/>
              <a:gd name="T25" fmla="*/ 112 h 385"/>
              <a:gd name="T26" fmla="*/ 112 w 505"/>
              <a:gd name="T27" fmla="*/ 168 h 385"/>
              <a:gd name="T28" fmla="*/ 72 w 505"/>
              <a:gd name="T29" fmla="*/ 224 h 385"/>
              <a:gd name="T30" fmla="*/ 32 w 505"/>
              <a:gd name="T31" fmla="*/ 272 h 385"/>
              <a:gd name="T32" fmla="*/ 0 w 505"/>
              <a:gd name="T33" fmla="*/ 296 h 385"/>
              <a:gd name="T34" fmla="*/ 8 w 505"/>
              <a:gd name="T35" fmla="*/ 312 h 385"/>
              <a:gd name="T36" fmla="*/ 16 w 505"/>
              <a:gd name="T37" fmla="*/ 360 h 385"/>
              <a:gd name="T38" fmla="*/ 56 w 505"/>
              <a:gd name="T39" fmla="*/ 384 h 385"/>
              <a:gd name="T40" fmla="*/ 40 w 505"/>
              <a:gd name="T41" fmla="*/ 344 h 385"/>
              <a:gd name="T42" fmla="*/ 80 w 505"/>
              <a:gd name="T43" fmla="*/ 304 h 385"/>
              <a:gd name="T44" fmla="*/ 152 w 505"/>
              <a:gd name="T45" fmla="*/ 280 h 385"/>
              <a:gd name="T46" fmla="*/ 192 w 505"/>
              <a:gd name="T47" fmla="*/ 296 h 385"/>
              <a:gd name="T48" fmla="*/ 240 w 505"/>
              <a:gd name="T49" fmla="*/ 248 h 385"/>
              <a:gd name="T50" fmla="*/ 264 w 505"/>
              <a:gd name="T51" fmla="*/ 240 h 385"/>
              <a:gd name="T52" fmla="*/ 264 w 505"/>
              <a:gd name="T53" fmla="*/ 216 h 385"/>
              <a:gd name="T54" fmla="*/ 280 w 505"/>
              <a:gd name="T55" fmla="*/ 208 h 385"/>
              <a:gd name="T56" fmla="*/ 336 w 505"/>
              <a:gd name="T57" fmla="*/ 232 h 385"/>
              <a:gd name="T58" fmla="*/ 336 w 505"/>
              <a:gd name="T59" fmla="*/ 200 h 385"/>
              <a:gd name="T60" fmla="*/ 376 w 505"/>
              <a:gd name="T61" fmla="*/ 192 h 385"/>
              <a:gd name="T62" fmla="*/ 392 w 505"/>
              <a:gd name="T63" fmla="*/ 200 h 385"/>
              <a:gd name="T64" fmla="*/ 400 w 505"/>
              <a:gd name="T65" fmla="*/ 184 h 385"/>
              <a:gd name="T66" fmla="*/ 448 w 505"/>
              <a:gd name="T67" fmla="*/ 176 h 385"/>
              <a:gd name="T68" fmla="*/ 480 w 505"/>
              <a:gd name="T69" fmla="*/ 13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8" name="Freeform 159">
            <a:extLst>
              <a:ext uri="{FF2B5EF4-FFF2-40B4-BE49-F238E27FC236}">
                <a16:creationId xmlns:a16="http://schemas.microsoft.com/office/drawing/2014/main" id="{42088425-7C12-413E-BA4C-8CDABD963ADE}"/>
              </a:ext>
            </a:extLst>
          </p:cNvPr>
          <p:cNvSpPr>
            <a:spLocks/>
          </p:cNvSpPr>
          <p:nvPr/>
        </p:nvSpPr>
        <p:spPr bwMode="gray">
          <a:xfrm>
            <a:off x="5402427" y="4472899"/>
            <a:ext cx="866256" cy="594493"/>
          </a:xfrm>
          <a:custGeom>
            <a:avLst/>
            <a:gdLst>
              <a:gd name="T0" fmla="*/ 344 w 497"/>
              <a:gd name="T1" fmla="*/ 344 h 385"/>
              <a:gd name="T2" fmla="*/ 416 w 497"/>
              <a:gd name="T3" fmla="*/ 296 h 385"/>
              <a:gd name="T4" fmla="*/ 448 w 497"/>
              <a:gd name="T5" fmla="*/ 240 h 385"/>
              <a:gd name="T6" fmla="*/ 480 w 497"/>
              <a:gd name="T7" fmla="*/ 184 h 385"/>
              <a:gd name="T8" fmla="*/ 496 w 497"/>
              <a:gd name="T9" fmla="*/ 160 h 385"/>
              <a:gd name="T10" fmla="*/ 480 w 497"/>
              <a:gd name="T11" fmla="*/ 128 h 385"/>
              <a:gd name="T12" fmla="*/ 456 w 497"/>
              <a:gd name="T13" fmla="*/ 96 h 385"/>
              <a:gd name="T14" fmla="*/ 440 w 497"/>
              <a:gd name="T15" fmla="*/ 112 h 385"/>
              <a:gd name="T16" fmla="*/ 424 w 497"/>
              <a:gd name="T17" fmla="*/ 104 h 385"/>
              <a:gd name="T18" fmla="*/ 440 w 497"/>
              <a:gd name="T19" fmla="*/ 56 h 385"/>
              <a:gd name="T20" fmla="*/ 440 w 497"/>
              <a:gd name="T21" fmla="*/ 16 h 385"/>
              <a:gd name="T22" fmla="*/ 408 w 497"/>
              <a:gd name="T23" fmla="*/ 8 h 385"/>
              <a:gd name="T24" fmla="*/ 376 w 497"/>
              <a:gd name="T25" fmla="*/ 24 h 385"/>
              <a:gd name="T26" fmla="*/ 360 w 497"/>
              <a:gd name="T27" fmla="*/ 24 h 385"/>
              <a:gd name="T28" fmla="*/ 320 w 497"/>
              <a:gd name="T29" fmla="*/ 32 h 385"/>
              <a:gd name="T30" fmla="*/ 288 w 497"/>
              <a:gd name="T31" fmla="*/ 64 h 385"/>
              <a:gd name="T32" fmla="*/ 264 w 497"/>
              <a:gd name="T33" fmla="*/ 72 h 385"/>
              <a:gd name="T34" fmla="*/ 224 w 497"/>
              <a:gd name="T35" fmla="*/ 96 h 385"/>
              <a:gd name="T36" fmla="*/ 184 w 497"/>
              <a:gd name="T37" fmla="*/ 88 h 385"/>
              <a:gd name="T38" fmla="*/ 160 w 497"/>
              <a:gd name="T39" fmla="*/ 72 h 385"/>
              <a:gd name="T40" fmla="*/ 144 w 497"/>
              <a:gd name="T41" fmla="*/ 88 h 385"/>
              <a:gd name="T42" fmla="*/ 96 w 497"/>
              <a:gd name="T43" fmla="*/ 128 h 385"/>
              <a:gd name="T44" fmla="*/ 32 w 497"/>
              <a:gd name="T45" fmla="*/ 112 h 385"/>
              <a:gd name="T46" fmla="*/ 0 w 497"/>
              <a:gd name="T47" fmla="*/ 128 h 385"/>
              <a:gd name="T48" fmla="*/ 32 w 497"/>
              <a:gd name="T49" fmla="*/ 144 h 385"/>
              <a:gd name="T50" fmla="*/ 88 w 497"/>
              <a:gd name="T51" fmla="*/ 168 h 385"/>
              <a:gd name="T52" fmla="*/ 104 w 497"/>
              <a:gd name="T53" fmla="*/ 208 h 385"/>
              <a:gd name="T54" fmla="*/ 56 w 497"/>
              <a:gd name="T55" fmla="*/ 224 h 385"/>
              <a:gd name="T56" fmla="*/ 88 w 497"/>
              <a:gd name="T57" fmla="*/ 248 h 385"/>
              <a:gd name="T58" fmla="*/ 136 w 497"/>
              <a:gd name="T59" fmla="*/ 280 h 385"/>
              <a:gd name="T60" fmla="*/ 136 w 497"/>
              <a:gd name="T61" fmla="*/ 304 h 385"/>
              <a:gd name="T62" fmla="*/ 208 w 497"/>
              <a:gd name="T63" fmla="*/ 360 h 385"/>
              <a:gd name="T64" fmla="*/ 248 w 497"/>
              <a:gd name="T65" fmla="*/ 360 h 385"/>
              <a:gd name="T66" fmla="*/ 256 w 497"/>
              <a:gd name="T67" fmla="*/ 344 h 385"/>
              <a:gd name="T68" fmla="*/ 296 w 497"/>
              <a:gd name="T69" fmla="*/ 376 h 385"/>
              <a:gd name="T70" fmla="*/ 336 w 497"/>
              <a:gd name="T71" fmla="*/ 368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69" name="Freeform 160">
            <a:extLst>
              <a:ext uri="{FF2B5EF4-FFF2-40B4-BE49-F238E27FC236}">
                <a16:creationId xmlns:a16="http://schemas.microsoft.com/office/drawing/2014/main" id="{019D1293-973D-4A21-AADA-6CE0D21F30D3}"/>
              </a:ext>
            </a:extLst>
          </p:cNvPr>
          <p:cNvSpPr>
            <a:spLocks/>
          </p:cNvSpPr>
          <p:nvPr/>
        </p:nvSpPr>
        <p:spPr bwMode="invGray">
          <a:xfrm>
            <a:off x="5319382" y="4137494"/>
            <a:ext cx="642618" cy="547662"/>
          </a:xfrm>
          <a:custGeom>
            <a:avLst/>
            <a:gdLst>
              <a:gd name="T0" fmla="*/ 48 w 369"/>
              <a:gd name="T1" fmla="*/ 320 h 353"/>
              <a:gd name="T2" fmla="*/ 32 w 369"/>
              <a:gd name="T3" fmla="*/ 264 h 353"/>
              <a:gd name="T4" fmla="*/ 56 w 369"/>
              <a:gd name="T5" fmla="*/ 192 h 353"/>
              <a:gd name="T6" fmla="*/ 8 w 369"/>
              <a:gd name="T7" fmla="*/ 160 h 353"/>
              <a:gd name="T8" fmla="*/ 16 w 369"/>
              <a:gd name="T9" fmla="*/ 136 h 353"/>
              <a:gd name="T10" fmla="*/ 48 w 369"/>
              <a:gd name="T11" fmla="*/ 136 h 353"/>
              <a:gd name="T12" fmla="*/ 104 w 369"/>
              <a:gd name="T13" fmla="*/ 120 h 353"/>
              <a:gd name="T14" fmla="*/ 168 w 369"/>
              <a:gd name="T15" fmla="*/ 112 h 353"/>
              <a:gd name="T16" fmla="*/ 136 w 369"/>
              <a:gd name="T17" fmla="*/ 80 h 353"/>
              <a:gd name="T18" fmla="*/ 144 w 369"/>
              <a:gd name="T19" fmla="*/ 40 h 353"/>
              <a:gd name="T20" fmla="*/ 184 w 369"/>
              <a:gd name="T21" fmla="*/ 40 h 353"/>
              <a:gd name="T22" fmla="*/ 208 w 369"/>
              <a:gd name="T23" fmla="*/ 48 h 353"/>
              <a:gd name="T24" fmla="*/ 232 w 369"/>
              <a:gd name="T25" fmla="*/ 40 h 353"/>
              <a:gd name="T26" fmla="*/ 248 w 369"/>
              <a:gd name="T27" fmla="*/ 0 h 353"/>
              <a:gd name="T28" fmla="*/ 288 w 369"/>
              <a:gd name="T29" fmla="*/ 16 h 353"/>
              <a:gd name="T30" fmla="*/ 320 w 369"/>
              <a:gd name="T31" fmla="*/ 72 h 353"/>
              <a:gd name="T32" fmla="*/ 344 w 369"/>
              <a:gd name="T33" fmla="*/ 88 h 353"/>
              <a:gd name="T34" fmla="*/ 360 w 369"/>
              <a:gd name="T35" fmla="*/ 64 h 353"/>
              <a:gd name="T36" fmla="*/ 360 w 369"/>
              <a:gd name="T37" fmla="*/ 96 h 353"/>
              <a:gd name="T38" fmla="*/ 360 w 369"/>
              <a:gd name="T39" fmla="*/ 128 h 353"/>
              <a:gd name="T40" fmla="*/ 336 w 369"/>
              <a:gd name="T41" fmla="*/ 168 h 353"/>
              <a:gd name="T42" fmla="*/ 368 w 369"/>
              <a:gd name="T43" fmla="*/ 184 h 353"/>
              <a:gd name="T44" fmla="*/ 360 w 369"/>
              <a:gd name="T45" fmla="*/ 208 h 353"/>
              <a:gd name="T46" fmla="*/ 368 w 369"/>
              <a:gd name="T47" fmla="*/ 232 h 353"/>
              <a:gd name="T48" fmla="*/ 344 w 369"/>
              <a:gd name="T49" fmla="*/ 256 h 353"/>
              <a:gd name="T50" fmla="*/ 344 w 369"/>
              <a:gd name="T51" fmla="*/ 280 h 353"/>
              <a:gd name="T52" fmla="*/ 312 w 369"/>
              <a:gd name="T53" fmla="*/ 288 h 353"/>
              <a:gd name="T54" fmla="*/ 272 w 369"/>
              <a:gd name="T55" fmla="*/ 312 h 353"/>
              <a:gd name="T56" fmla="*/ 232 w 369"/>
              <a:gd name="T57" fmla="*/ 304 h 353"/>
              <a:gd name="T58" fmla="*/ 208 w 369"/>
              <a:gd name="T59" fmla="*/ 288 h 353"/>
              <a:gd name="T60" fmla="*/ 192 w 369"/>
              <a:gd name="T61" fmla="*/ 304 h 353"/>
              <a:gd name="T62" fmla="*/ 144 w 369"/>
              <a:gd name="T63" fmla="*/ 352 h 353"/>
              <a:gd name="T64" fmla="*/ 80 w 369"/>
              <a:gd name="T65" fmla="*/ 328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0" name="Freeform 161">
            <a:extLst>
              <a:ext uri="{FF2B5EF4-FFF2-40B4-BE49-F238E27FC236}">
                <a16:creationId xmlns:a16="http://schemas.microsoft.com/office/drawing/2014/main" id="{2122CA41-AC69-472F-987E-A7769FC0C0B8}"/>
              </a:ext>
            </a:extLst>
          </p:cNvPr>
          <p:cNvSpPr>
            <a:spLocks/>
          </p:cNvSpPr>
          <p:nvPr/>
        </p:nvSpPr>
        <p:spPr bwMode="invGray">
          <a:xfrm>
            <a:off x="4590891" y="4102703"/>
            <a:ext cx="990198" cy="953531"/>
          </a:xfrm>
          <a:custGeom>
            <a:avLst/>
            <a:gdLst>
              <a:gd name="T0" fmla="*/ 528 w 569"/>
              <a:gd name="T1" fmla="*/ 448 h 617"/>
              <a:gd name="T2" fmla="*/ 560 w 569"/>
              <a:gd name="T3" fmla="*/ 416 h 617"/>
              <a:gd name="T4" fmla="*/ 528 w 569"/>
              <a:gd name="T5" fmla="*/ 408 h 617"/>
              <a:gd name="T6" fmla="*/ 496 w 569"/>
              <a:gd name="T7" fmla="*/ 384 h 617"/>
              <a:gd name="T8" fmla="*/ 464 w 569"/>
              <a:gd name="T9" fmla="*/ 360 h 617"/>
              <a:gd name="T10" fmla="*/ 480 w 569"/>
              <a:gd name="T11" fmla="*/ 320 h 617"/>
              <a:gd name="T12" fmla="*/ 472 w 569"/>
              <a:gd name="T13" fmla="*/ 248 h 617"/>
              <a:gd name="T14" fmla="*/ 424 w 569"/>
              <a:gd name="T15" fmla="*/ 224 h 617"/>
              <a:gd name="T16" fmla="*/ 416 w 569"/>
              <a:gd name="T17" fmla="*/ 176 h 617"/>
              <a:gd name="T18" fmla="*/ 448 w 569"/>
              <a:gd name="T19" fmla="*/ 168 h 617"/>
              <a:gd name="T20" fmla="*/ 512 w 569"/>
              <a:gd name="T21" fmla="*/ 160 h 617"/>
              <a:gd name="T22" fmla="*/ 512 w 569"/>
              <a:gd name="T23" fmla="*/ 112 h 617"/>
              <a:gd name="T24" fmla="*/ 464 w 569"/>
              <a:gd name="T25" fmla="*/ 112 h 617"/>
              <a:gd name="T26" fmla="*/ 432 w 569"/>
              <a:gd name="T27" fmla="*/ 64 h 617"/>
              <a:gd name="T28" fmla="*/ 408 w 569"/>
              <a:gd name="T29" fmla="*/ 96 h 617"/>
              <a:gd name="T30" fmla="*/ 384 w 569"/>
              <a:gd name="T31" fmla="*/ 144 h 617"/>
              <a:gd name="T32" fmla="*/ 368 w 569"/>
              <a:gd name="T33" fmla="*/ 240 h 617"/>
              <a:gd name="T34" fmla="*/ 336 w 569"/>
              <a:gd name="T35" fmla="*/ 224 h 617"/>
              <a:gd name="T36" fmla="*/ 288 w 569"/>
              <a:gd name="T37" fmla="*/ 240 h 617"/>
              <a:gd name="T38" fmla="*/ 272 w 569"/>
              <a:gd name="T39" fmla="*/ 224 h 617"/>
              <a:gd name="T40" fmla="*/ 232 w 569"/>
              <a:gd name="T41" fmla="*/ 104 h 617"/>
              <a:gd name="T42" fmla="*/ 216 w 569"/>
              <a:gd name="T43" fmla="*/ 112 h 617"/>
              <a:gd name="T44" fmla="*/ 208 w 569"/>
              <a:gd name="T45" fmla="*/ 72 h 617"/>
              <a:gd name="T46" fmla="*/ 160 w 569"/>
              <a:gd name="T47" fmla="*/ 40 h 617"/>
              <a:gd name="T48" fmla="*/ 136 w 569"/>
              <a:gd name="T49" fmla="*/ 80 h 617"/>
              <a:gd name="T50" fmla="*/ 136 w 569"/>
              <a:gd name="T51" fmla="*/ 0 h 617"/>
              <a:gd name="T52" fmla="*/ 112 w 569"/>
              <a:gd name="T53" fmla="*/ 0 h 617"/>
              <a:gd name="T54" fmla="*/ 96 w 569"/>
              <a:gd name="T55" fmla="*/ 32 h 617"/>
              <a:gd name="T56" fmla="*/ 88 w 569"/>
              <a:gd name="T57" fmla="*/ 64 h 617"/>
              <a:gd name="T58" fmla="*/ 80 w 569"/>
              <a:gd name="T59" fmla="*/ 96 h 617"/>
              <a:gd name="T60" fmla="*/ 104 w 569"/>
              <a:gd name="T61" fmla="*/ 112 h 617"/>
              <a:gd name="T62" fmla="*/ 88 w 569"/>
              <a:gd name="T63" fmla="*/ 240 h 617"/>
              <a:gd name="T64" fmla="*/ 24 w 569"/>
              <a:gd name="T65" fmla="*/ 280 h 617"/>
              <a:gd name="T66" fmla="*/ 8 w 569"/>
              <a:gd name="T67" fmla="*/ 312 h 617"/>
              <a:gd name="T68" fmla="*/ 0 w 569"/>
              <a:gd name="T69" fmla="*/ 376 h 617"/>
              <a:gd name="T70" fmla="*/ 48 w 569"/>
              <a:gd name="T71" fmla="*/ 368 h 617"/>
              <a:gd name="T72" fmla="*/ 80 w 569"/>
              <a:gd name="T73" fmla="*/ 392 h 617"/>
              <a:gd name="T74" fmla="*/ 88 w 569"/>
              <a:gd name="T75" fmla="*/ 408 h 617"/>
              <a:gd name="T76" fmla="*/ 96 w 569"/>
              <a:gd name="T77" fmla="*/ 448 h 617"/>
              <a:gd name="T78" fmla="*/ 120 w 569"/>
              <a:gd name="T79" fmla="*/ 464 h 617"/>
              <a:gd name="T80" fmla="*/ 112 w 569"/>
              <a:gd name="T81" fmla="*/ 504 h 617"/>
              <a:gd name="T82" fmla="*/ 104 w 569"/>
              <a:gd name="T83" fmla="*/ 528 h 617"/>
              <a:gd name="T84" fmla="*/ 144 w 569"/>
              <a:gd name="T85" fmla="*/ 560 h 617"/>
              <a:gd name="T86" fmla="*/ 200 w 569"/>
              <a:gd name="T87" fmla="*/ 576 h 617"/>
              <a:gd name="T88" fmla="*/ 224 w 569"/>
              <a:gd name="T89" fmla="*/ 568 h 617"/>
              <a:gd name="T90" fmla="*/ 232 w 569"/>
              <a:gd name="T91" fmla="*/ 600 h 617"/>
              <a:gd name="T92" fmla="*/ 264 w 569"/>
              <a:gd name="T93" fmla="*/ 592 h 617"/>
              <a:gd name="T94" fmla="*/ 272 w 569"/>
              <a:gd name="T95" fmla="*/ 512 h 617"/>
              <a:gd name="T96" fmla="*/ 328 w 569"/>
              <a:gd name="T97" fmla="*/ 504 h 617"/>
              <a:gd name="T98" fmla="*/ 352 w 569"/>
              <a:gd name="T99" fmla="*/ 512 h 617"/>
              <a:gd name="T100" fmla="*/ 384 w 569"/>
              <a:gd name="T101" fmla="*/ 512 h 617"/>
              <a:gd name="T102" fmla="*/ 416 w 569"/>
              <a:gd name="T103" fmla="*/ 520 h 617"/>
              <a:gd name="T104" fmla="*/ 440 w 569"/>
              <a:gd name="T105" fmla="*/ 504 h 617"/>
              <a:gd name="T106" fmla="*/ 488 w 569"/>
              <a:gd name="T107" fmla="*/ 472 h 617"/>
              <a:gd name="T108" fmla="*/ 520 w 569"/>
              <a:gd name="T109" fmla="*/ 464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1" name="Freeform 162">
            <a:extLst>
              <a:ext uri="{FF2B5EF4-FFF2-40B4-BE49-F238E27FC236}">
                <a16:creationId xmlns:a16="http://schemas.microsoft.com/office/drawing/2014/main" id="{01D718FA-86C0-4266-8861-860C0DAD527C}"/>
              </a:ext>
            </a:extLst>
          </p:cNvPr>
          <p:cNvSpPr>
            <a:spLocks/>
          </p:cNvSpPr>
          <p:nvPr/>
        </p:nvSpPr>
        <p:spPr bwMode="invGray">
          <a:xfrm>
            <a:off x="2741548" y="2990931"/>
            <a:ext cx="2105687" cy="1215003"/>
          </a:xfrm>
          <a:custGeom>
            <a:avLst/>
            <a:gdLst>
              <a:gd name="T0" fmla="*/ 1184 w 1209"/>
              <a:gd name="T1" fmla="*/ 728 h 785"/>
              <a:gd name="T2" fmla="*/ 1160 w 1209"/>
              <a:gd name="T3" fmla="*/ 728 h 785"/>
              <a:gd name="T4" fmla="*/ 1160 w 1209"/>
              <a:gd name="T5" fmla="*/ 784 h 785"/>
              <a:gd name="T6" fmla="*/ 1112 w 1209"/>
              <a:gd name="T7" fmla="*/ 760 h 785"/>
              <a:gd name="T8" fmla="*/ 1088 w 1209"/>
              <a:gd name="T9" fmla="*/ 752 h 785"/>
              <a:gd name="T10" fmla="*/ 1024 w 1209"/>
              <a:gd name="T11" fmla="*/ 720 h 785"/>
              <a:gd name="T12" fmla="*/ 1040 w 1209"/>
              <a:gd name="T13" fmla="*/ 696 h 785"/>
              <a:gd name="T14" fmla="*/ 1032 w 1209"/>
              <a:gd name="T15" fmla="*/ 680 h 785"/>
              <a:gd name="T16" fmla="*/ 1000 w 1209"/>
              <a:gd name="T17" fmla="*/ 664 h 785"/>
              <a:gd name="T18" fmla="*/ 976 w 1209"/>
              <a:gd name="T19" fmla="*/ 680 h 785"/>
              <a:gd name="T20" fmla="*/ 928 w 1209"/>
              <a:gd name="T21" fmla="*/ 648 h 785"/>
              <a:gd name="T22" fmla="*/ 832 w 1209"/>
              <a:gd name="T23" fmla="*/ 696 h 785"/>
              <a:gd name="T24" fmla="*/ 808 w 1209"/>
              <a:gd name="T25" fmla="*/ 720 h 785"/>
              <a:gd name="T26" fmla="*/ 728 w 1209"/>
              <a:gd name="T27" fmla="*/ 736 h 785"/>
              <a:gd name="T28" fmla="*/ 656 w 1209"/>
              <a:gd name="T29" fmla="*/ 712 h 785"/>
              <a:gd name="T30" fmla="*/ 632 w 1209"/>
              <a:gd name="T31" fmla="*/ 680 h 785"/>
              <a:gd name="T32" fmla="*/ 584 w 1209"/>
              <a:gd name="T33" fmla="*/ 704 h 785"/>
              <a:gd name="T34" fmla="*/ 536 w 1209"/>
              <a:gd name="T35" fmla="*/ 728 h 785"/>
              <a:gd name="T36" fmla="*/ 456 w 1209"/>
              <a:gd name="T37" fmla="*/ 672 h 785"/>
              <a:gd name="T38" fmla="*/ 408 w 1209"/>
              <a:gd name="T39" fmla="*/ 640 h 785"/>
              <a:gd name="T40" fmla="*/ 360 w 1209"/>
              <a:gd name="T41" fmla="*/ 624 h 785"/>
              <a:gd name="T42" fmla="*/ 320 w 1209"/>
              <a:gd name="T43" fmla="*/ 592 h 785"/>
              <a:gd name="T44" fmla="*/ 272 w 1209"/>
              <a:gd name="T45" fmla="*/ 520 h 785"/>
              <a:gd name="T46" fmla="*/ 248 w 1209"/>
              <a:gd name="T47" fmla="*/ 512 h 785"/>
              <a:gd name="T48" fmla="*/ 208 w 1209"/>
              <a:gd name="T49" fmla="*/ 456 h 785"/>
              <a:gd name="T50" fmla="*/ 160 w 1209"/>
              <a:gd name="T51" fmla="*/ 384 h 785"/>
              <a:gd name="T52" fmla="*/ 120 w 1209"/>
              <a:gd name="T53" fmla="*/ 408 h 785"/>
              <a:gd name="T54" fmla="*/ 64 w 1209"/>
              <a:gd name="T55" fmla="*/ 328 h 785"/>
              <a:gd name="T56" fmla="*/ 32 w 1209"/>
              <a:gd name="T57" fmla="*/ 272 h 785"/>
              <a:gd name="T58" fmla="*/ 0 w 1209"/>
              <a:gd name="T59" fmla="*/ 256 h 785"/>
              <a:gd name="T60" fmla="*/ 16 w 1209"/>
              <a:gd name="T61" fmla="*/ 176 h 785"/>
              <a:gd name="T62" fmla="*/ 48 w 1209"/>
              <a:gd name="T63" fmla="*/ 192 h 785"/>
              <a:gd name="T64" fmla="*/ 80 w 1209"/>
              <a:gd name="T65" fmla="*/ 184 h 785"/>
              <a:gd name="T66" fmla="*/ 80 w 1209"/>
              <a:gd name="T67" fmla="*/ 128 h 785"/>
              <a:gd name="T68" fmla="*/ 56 w 1209"/>
              <a:gd name="T69" fmla="*/ 96 h 785"/>
              <a:gd name="T70" fmla="*/ 80 w 1209"/>
              <a:gd name="T71" fmla="*/ 48 h 785"/>
              <a:gd name="T72" fmla="*/ 152 w 1209"/>
              <a:gd name="T73" fmla="*/ 40 h 785"/>
              <a:gd name="T74" fmla="*/ 208 w 1209"/>
              <a:gd name="T75" fmla="*/ 8 h 785"/>
              <a:gd name="T76" fmla="*/ 288 w 1209"/>
              <a:gd name="T77" fmla="*/ 16 h 785"/>
              <a:gd name="T78" fmla="*/ 344 w 1209"/>
              <a:gd name="T79" fmla="*/ 56 h 785"/>
              <a:gd name="T80" fmla="*/ 432 w 1209"/>
              <a:gd name="T81" fmla="*/ 56 h 785"/>
              <a:gd name="T82" fmla="*/ 528 w 1209"/>
              <a:gd name="T83" fmla="*/ 40 h 785"/>
              <a:gd name="T84" fmla="*/ 664 w 1209"/>
              <a:gd name="T85" fmla="*/ 56 h 785"/>
              <a:gd name="T86" fmla="*/ 712 w 1209"/>
              <a:gd name="T87" fmla="*/ 72 h 785"/>
              <a:gd name="T88" fmla="*/ 704 w 1209"/>
              <a:gd name="T89" fmla="*/ 96 h 785"/>
              <a:gd name="T90" fmla="*/ 728 w 1209"/>
              <a:gd name="T91" fmla="*/ 136 h 785"/>
              <a:gd name="T92" fmla="*/ 712 w 1209"/>
              <a:gd name="T93" fmla="*/ 184 h 785"/>
              <a:gd name="T94" fmla="*/ 696 w 1209"/>
              <a:gd name="T95" fmla="*/ 248 h 785"/>
              <a:gd name="T96" fmla="*/ 736 w 1209"/>
              <a:gd name="T97" fmla="*/ 320 h 785"/>
              <a:gd name="T98" fmla="*/ 832 w 1209"/>
              <a:gd name="T99" fmla="*/ 368 h 785"/>
              <a:gd name="T100" fmla="*/ 936 w 1209"/>
              <a:gd name="T101" fmla="*/ 416 h 785"/>
              <a:gd name="T102" fmla="*/ 992 w 1209"/>
              <a:gd name="T103" fmla="*/ 424 h 785"/>
              <a:gd name="T104" fmla="*/ 1008 w 1209"/>
              <a:gd name="T105" fmla="*/ 480 h 785"/>
              <a:gd name="T106" fmla="*/ 1040 w 1209"/>
              <a:gd name="T107" fmla="*/ 496 h 785"/>
              <a:gd name="T108" fmla="*/ 1056 w 1209"/>
              <a:gd name="T109" fmla="*/ 472 h 785"/>
              <a:gd name="T110" fmla="*/ 1080 w 1209"/>
              <a:gd name="T111" fmla="*/ 480 h 785"/>
              <a:gd name="T112" fmla="*/ 1096 w 1209"/>
              <a:gd name="T113" fmla="*/ 464 h 785"/>
              <a:gd name="T114" fmla="*/ 1136 w 1209"/>
              <a:gd name="T115" fmla="*/ 440 h 785"/>
              <a:gd name="T116" fmla="*/ 1176 w 1209"/>
              <a:gd name="T117" fmla="*/ 456 h 785"/>
              <a:gd name="T118" fmla="*/ 1208 w 1209"/>
              <a:gd name="T119" fmla="*/ 536 h 785"/>
              <a:gd name="T120" fmla="*/ 1208 w 1209"/>
              <a:gd name="T121" fmla="*/ 576 h 785"/>
              <a:gd name="T122" fmla="*/ 1200 w 1209"/>
              <a:gd name="T123" fmla="*/ 712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chemeClr val="accent4">
              <a:lumMod val="20000"/>
              <a:lumOff val="80000"/>
            </a:schemeClr>
          </a:solidFill>
          <a:ln w="12700" cap="rnd" algn="ctr">
            <a:solidFill>
              <a:schemeClr val="bg2">
                <a:lumMod val="50000"/>
              </a:schemeClr>
            </a:solidFill>
            <a:round/>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2" name="Freeform 164">
            <a:extLst>
              <a:ext uri="{FF2B5EF4-FFF2-40B4-BE49-F238E27FC236}">
                <a16:creationId xmlns:a16="http://schemas.microsoft.com/office/drawing/2014/main" id="{69CE5121-CD9E-4D4B-891D-3BA90EE01612}"/>
              </a:ext>
            </a:extLst>
          </p:cNvPr>
          <p:cNvSpPr>
            <a:spLocks/>
          </p:cNvSpPr>
          <p:nvPr/>
        </p:nvSpPr>
        <p:spPr bwMode="invGray">
          <a:xfrm>
            <a:off x="3960098" y="2812672"/>
            <a:ext cx="1364723" cy="954831"/>
          </a:xfrm>
          <a:custGeom>
            <a:avLst/>
            <a:gdLst>
              <a:gd name="T0" fmla="*/ 672 w 785"/>
              <a:gd name="T1" fmla="*/ 536 h 617"/>
              <a:gd name="T2" fmla="*/ 616 w 785"/>
              <a:gd name="T3" fmla="*/ 568 h 617"/>
              <a:gd name="T4" fmla="*/ 592 w 785"/>
              <a:gd name="T5" fmla="*/ 544 h 617"/>
              <a:gd name="T6" fmla="*/ 568 w 785"/>
              <a:gd name="T7" fmla="*/ 560 h 617"/>
              <a:gd name="T8" fmla="*/ 528 w 785"/>
              <a:gd name="T9" fmla="*/ 520 h 617"/>
              <a:gd name="T10" fmla="*/ 504 w 785"/>
              <a:gd name="T11" fmla="*/ 456 h 617"/>
              <a:gd name="T12" fmla="*/ 472 w 785"/>
              <a:gd name="T13" fmla="*/ 440 h 617"/>
              <a:gd name="T14" fmla="*/ 456 w 785"/>
              <a:gd name="T15" fmla="*/ 456 h 617"/>
              <a:gd name="T16" fmla="*/ 464 w 785"/>
              <a:gd name="T17" fmla="*/ 480 h 617"/>
              <a:gd name="T18" fmla="*/ 440 w 785"/>
              <a:gd name="T19" fmla="*/ 536 h 617"/>
              <a:gd name="T20" fmla="*/ 456 w 785"/>
              <a:gd name="T21" fmla="*/ 552 h 617"/>
              <a:gd name="T22" fmla="*/ 424 w 785"/>
              <a:gd name="T23" fmla="*/ 584 h 617"/>
              <a:gd name="T24" fmla="*/ 400 w 785"/>
              <a:gd name="T25" fmla="*/ 600 h 617"/>
              <a:gd name="T26" fmla="*/ 376 w 785"/>
              <a:gd name="T27" fmla="*/ 592 h 617"/>
              <a:gd name="T28" fmla="*/ 368 w 785"/>
              <a:gd name="T29" fmla="*/ 608 h 617"/>
              <a:gd name="T30" fmla="*/ 336 w 785"/>
              <a:gd name="T31" fmla="*/ 600 h 617"/>
              <a:gd name="T32" fmla="*/ 320 w 785"/>
              <a:gd name="T33" fmla="*/ 568 h 617"/>
              <a:gd name="T34" fmla="*/ 232 w 785"/>
              <a:gd name="T35" fmla="*/ 536 h 617"/>
              <a:gd name="T36" fmla="*/ 136 w 785"/>
              <a:gd name="T37" fmla="*/ 496 h 617"/>
              <a:gd name="T38" fmla="*/ 40 w 785"/>
              <a:gd name="T39" fmla="*/ 440 h 617"/>
              <a:gd name="T40" fmla="*/ 0 w 785"/>
              <a:gd name="T41" fmla="*/ 368 h 617"/>
              <a:gd name="T42" fmla="*/ 16 w 785"/>
              <a:gd name="T43" fmla="*/ 304 h 617"/>
              <a:gd name="T44" fmla="*/ 32 w 785"/>
              <a:gd name="T45" fmla="*/ 248 h 617"/>
              <a:gd name="T46" fmla="*/ 8 w 785"/>
              <a:gd name="T47" fmla="*/ 216 h 617"/>
              <a:gd name="T48" fmla="*/ 48 w 785"/>
              <a:gd name="T49" fmla="*/ 208 h 617"/>
              <a:gd name="T50" fmla="*/ 104 w 785"/>
              <a:gd name="T51" fmla="*/ 224 h 617"/>
              <a:gd name="T52" fmla="*/ 96 w 785"/>
              <a:gd name="T53" fmla="*/ 184 h 617"/>
              <a:gd name="T54" fmla="*/ 128 w 785"/>
              <a:gd name="T55" fmla="*/ 136 h 617"/>
              <a:gd name="T56" fmla="*/ 88 w 785"/>
              <a:gd name="T57" fmla="*/ 72 h 617"/>
              <a:gd name="T58" fmla="*/ 152 w 785"/>
              <a:gd name="T59" fmla="*/ 16 h 617"/>
              <a:gd name="T60" fmla="*/ 288 w 785"/>
              <a:gd name="T61" fmla="*/ 0 h 617"/>
              <a:gd name="T62" fmla="*/ 384 w 785"/>
              <a:gd name="T63" fmla="*/ 40 h 617"/>
              <a:gd name="T64" fmla="*/ 456 w 785"/>
              <a:gd name="T65" fmla="*/ 104 h 617"/>
              <a:gd name="T66" fmla="*/ 472 w 785"/>
              <a:gd name="T67" fmla="*/ 48 h 617"/>
              <a:gd name="T68" fmla="*/ 528 w 785"/>
              <a:gd name="T69" fmla="*/ 72 h 617"/>
              <a:gd name="T70" fmla="*/ 592 w 785"/>
              <a:gd name="T71" fmla="*/ 96 h 617"/>
              <a:gd name="T72" fmla="*/ 656 w 785"/>
              <a:gd name="T73" fmla="*/ 120 h 617"/>
              <a:gd name="T74" fmla="*/ 728 w 785"/>
              <a:gd name="T75" fmla="*/ 176 h 617"/>
              <a:gd name="T76" fmla="*/ 768 w 785"/>
              <a:gd name="T77" fmla="*/ 232 h 617"/>
              <a:gd name="T78" fmla="*/ 784 w 785"/>
              <a:gd name="T79" fmla="*/ 336 h 617"/>
              <a:gd name="T80" fmla="*/ 752 w 785"/>
              <a:gd name="T81" fmla="*/ 360 h 617"/>
              <a:gd name="T82" fmla="*/ 712 w 785"/>
              <a:gd name="T83" fmla="*/ 408 h 617"/>
              <a:gd name="T84" fmla="*/ 736 w 785"/>
              <a:gd name="T85" fmla="*/ 432 h 617"/>
              <a:gd name="T86" fmla="*/ 704 w 785"/>
              <a:gd name="T87" fmla="*/ 456 h 617"/>
              <a:gd name="T88" fmla="*/ 656 w 785"/>
              <a:gd name="T89" fmla="*/ 448 h 617"/>
              <a:gd name="T90" fmla="*/ 664 w 785"/>
              <a:gd name="T91" fmla="*/ 488 h 617"/>
              <a:gd name="T92" fmla="*/ 712 w 785"/>
              <a:gd name="T93" fmla="*/ 504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chemeClr val="accent4">
              <a:lumMod val="20000"/>
              <a:lumOff val="80000"/>
            </a:schemeClr>
          </a:solidFill>
          <a:ln w="12700" cap="rnd" algn="ctr">
            <a:solidFill>
              <a:schemeClr val="bg2">
                <a:lumMod val="50000"/>
              </a:schemeClr>
            </a:solidFill>
            <a:round/>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3" name="Freeform 165">
            <a:extLst>
              <a:ext uri="{FF2B5EF4-FFF2-40B4-BE49-F238E27FC236}">
                <a16:creationId xmlns:a16="http://schemas.microsoft.com/office/drawing/2014/main" id="{30A49740-1CF5-442D-B80C-48D77C90E93B}"/>
              </a:ext>
            </a:extLst>
          </p:cNvPr>
          <p:cNvSpPr>
            <a:spLocks/>
          </p:cNvSpPr>
          <p:nvPr/>
        </p:nvSpPr>
        <p:spPr bwMode="gray">
          <a:xfrm>
            <a:off x="6437056" y="4030691"/>
            <a:ext cx="532148" cy="660837"/>
          </a:xfrm>
          <a:custGeom>
            <a:avLst/>
            <a:gdLst>
              <a:gd name="T0" fmla="*/ 272 w 305"/>
              <a:gd name="T1" fmla="*/ 40 h 425"/>
              <a:gd name="T2" fmla="*/ 280 w 305"/>
              <a:gd name="T3" fmla="*/ 72 h 425"/>
              <a:gd name="T4" fmla="*/ 304 w 305"/>
              <a:gd name="T5" fmla="*/ 88 h 425"/>
              <a:gd name="T6" fmla="*/ 304 w 305"/>
              <a:gd name="T7" fmla="*/ 136 h 425"/>
              <a:gd name="T8" fmla="*/ 272 w 305"/>
              <a:gd name="T9" fmla="*/ 152 h 425"/>
              <a:gd name="T10" fmla="*/ 272 w 305"/>
              <a:gd name="T11" fmla="*/ 160 h 425"/>
              <a:gd name="T12" fmla="*/ 240 w 305"/>
              <a:gd name="T13" fmla="*/ 160 h 425"/>
              <a:gd name="T14" fmla="*/ 224 w 305"/>
              <a:gd name="T15" fmla="*/ 176 h 425"/>
              <a:gd name="T16" fmla="*/ 224 w 305"/>
              <a:gd name="T17" fmla="*/ 200 h 425"/>
              <a:gd name="T18" fmla="*/ 232 w 305"/>
              <a:gd name="T19" fmla="*/ 208 h 425"/>
              <a:gd name="T20" fmla="*/ 208 w 305"/>
              <a:gd name="T21" fmla="*/ 240 h 425"/>
              <a:gd name="T22" fmla="*/ 192 w 305"/>
              <a:gd name="T23" fmla="*/ 240 h 425"/>
              <a:gd name="T24" fmla="*/ 192 w 305"/>
              <a:gd name="T25" fmla="*/ 272 h 425"/>
              <a:gd name="T26" fmla="*/ 192 w 305"/>
              <a:gd name="T27" fmla="*/ 280 h 425"/>
              <a:gd name="T28" fmla="*/ 192 w 305"/>
              <a:gd name="T29" fmla="*/ 304 h 425"/>
              <a:gd name="T30" fmla="*/ 176 w 305"/>
              <a:gd name="T31" fmla="*/ 320 h 425"/>
              <a:gd name="T32" fmla="*/ 168 w 305"/>
              <a:gd name="T33" fmla="*/ 360 h 425"/>
              <a:gd name="T34" fmla="*/ 160 w 305"/>
              <a:gd name="T35" fmla="*/ 384 h 425"/>
              <a:gd name="T36" fmla="*/ 160 w 305"/>
              <a:gd name="T37" fmla="*/ 392 h 425"/>
              <a:gd name="T38" fmla="*/ 152 w 305"/>
              <a:gd name="T39" fmla="*/ 416 h 425"/>
              <a:gd name="T40" fmla="*/ 136 w 305"/>
              <a:gd name="T41" fmla="*/ 416 h 425"/>
              <a:gd name="T42" fmla="*/ 128 w 305"/>
              <a:gd name="T43" fmla="*/ 408 h 425"/>
              <a:gd name="T44" fmla="*/ 64 w 305"/>
              <a:gd name="T45" fmla="*/ 424 h 425"/>
              <a:gd name="T46" fmla="*/ 56 w 305"/>
              <a:gd name="T47" fmla="*/ 416 h 425"/>
              <a:gd name="T48" fmla="*/ 80 w 305"/>
              <a:gd name="T49" fmla="*/ 368 h 425"/>
              <a:gd name="T50" fmla="*/ 56 w 305"/>
              <a:gd name="T51" fmla="*/ 360 h 425"/>
              <a:gd name="T52" fmla="*/ 40 w 305"/>
              <a:gd name="T53" fmla="*/ 368 h 425"/>
              <a:gd name="T54" fmla="*/ 24 w 305"/>
              <a:gd name="T55" fmla="*/ 360 h 425"/>
              <a:gd name="T56" fmla="*/ 24 w 305"/>
              <a:gd name="T57" fmla="*/ 320 h 425"/>
              <a:gd name="T58" fmla="*/ 40 w 305"/>
              <a:gd name="T59" fmla="*/ 312 h 425"/>
              <a:gd name="T60" fmla="*/ 48 w 305"/>
              <a:gd name="T61" fmla="*/ 312 h 425"/>
              <a:gd name="T62" fmla="*/ 48 w 305"/>
              <a:gd name="T63" fmla="*/ 288 h 425"/>
              <a:gd name="T64" fmla="*/ 32 w 305"/>
              <a:gd name="T65" fmla="*/ 288 h 425"/>
              <a:gd name="T66" fmla="*/ 32 w 305"/>
              <a:gd name="T67" fmla="*/ 272 h 425"/>
              <a:gd name="T68" fmla="*/ 16 w 305"/>
              <a:gd name="T69" fmla="*/ 264 h 425"/>
              <a:gd name="T70" fmla="*/ 16 w 305"/>
              <a:gd name="T71" fmla="*/ 216 h 425"/>
              <a:gd name="T72" fmla="*/ 0 w 305"/>
              <a:gd name="T73" fmla="*/ 200 h 425"/>
              <a:gd name="T74" fmla="*/ 8 w 305"/>
              <a:gd name="T75" fmla="*/ 176 h 425"/>
              <a:gd name="T76" fmla="*/ 32 w 305"/>
              <a:gd name="T77" fmla="*/ 152 h 425"/>
              <a:gd name="T78" fmla="*/ 32 w 305"/>
              <a:gd name="T79" fmla="*/ 128 h 425"/>
              <a:gd name="T80" fmla="*/ 24 w 305"/>
              <a:gd name="T81" fmla="*/ 120 h 425"/>
              <a:gd name="T82" fmla="*/ 32 w 305"/>
              <a:gd name="T83" fmla="*/ 104 h 425"/>
              <a:gd name="T84" fmla="*/ 16 w 305"/>
              <a:gd name="T85" fmla="*/ 80 h 425"/>
              <a:gd name="T86" fmla="*/ 32 w 305"/>
              <a:gd name="T87" fmla="*/ 64 h 425"/>
              <a:gd name="T88" fmla="*/ 56 w 305"/>
              <a:gd name="T89" fmla="*/ 56 h 425"/>
              <a:gd name="T90" fmla="*/ 112 w 305"/>
              <a:gd name="T91" fmla="*/ 24 h 425"/>
              <a:gd name="T92" fmla="*/ 144 w 305"/>
              <a:gd name="T93" fmla="*/ 8 h 425"/>
              <a:gd name="T94" fmla="*/ 168 w 305"/>
              <a:gd name="T95" fmla="*/ 8 h 425"/>
              <a:gd name="T96" fmla="*/ 184 w 305"/>
              <a:gd name="T97" fmla="*/ 0 h 425"/>
              <a:gd name="T98" fmla="*/ 192 w 305"/>
              <a:gd name="T99" fmla="*/ 8 h 425"/>
              <a:gd name="T100" fmla="*/ 184 w 305"/>
              <a:gd name="T101" fmla="*/ 16 h 425"/>
              <a:gd name="T102" fmla="*/ 184 w 305"/>
              <a:gd name="T103" fmla="*/ 32 h 425"/>
              <a:gd name="T104" fmla="*/ 208 w 305"/>
              <a:gd name="T105" fmla="*/ 32 h 425"/>
              <a:gd name="T106" fmla="*/ 208 w 305"/>
              <a:gd name="T107" fmla="*/ 16 h 425"/>
              <a:gd name="T108" fmla="*/ 216 w 305"/>
              <a:gd name="T109" fmla="*/ 0 h 425"/>
              <a:gd name="T110" fmla="*/ 232 w 305"/>
              <a:gd name="T111" fmla="*/ 16 h 425"/>
              <a:gd name="T112" fmla="*/ 240 w 305"/>
              <a:gd name="T113" fmla="*/ 32 h 425"/>
              <a:gd name="T114" fmla="*/ 272 w 305"/>
              <a:gd name="T115" fmla="*/ 32 h 425"/>
              <a:gd name="T116" fmla="*/ 272 w 305"/>
              <a:gd name="T117" fmla="*/ 40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4" name="Freeform 166">
            <a:extLst>
              <a:ext uri="{FF2B5EF4-FFF2-40B4-BE49-F238E27FC236}">
                <a16:creationId xmlns:a16="http://schemas.microsoft.com/office/drawing/2014/main" id="{1FF14332-5190-4800-90FC-D054F0867C63}"/>
              </a:ext>
            </a:extLst>
          </p:cNvPr>
          <p:cNvSpPr>
            <a:spLocks/>
          </p:cNvSpPr>
          <p:nvPr/>
        </p:nvSpPr>
        <p:spPr bwMode="gray">
          <a:xfrm>
            <a:off x="5910583" y="4029531"/>
            <a:ext cx="614328" cy="647829"/>
          </a:xfrm>
          <a:custGeom>
            <a:avLst/>
            <a:gdLst>
              <a:gd name="T0" fmla="*/ 336 w 353"/>
              <a:gd name="T1" fmla="*/ 104 h 417"/>
              <a:gd name="T2" fmla="*/ 344 w 353"/>
              <a:gd name="T3" fmla="*/ 128 h 417"/>
              <a:gd name="T4" fmla="*/ 312 w 353"/>
              <a:gd name="T5" fmla="*/ 176 h 417"/>
              <a:gd name="T6" fmla="*/ 320 w 353"/>
              <a:gd name="T7" fmla="*/ 216 h 417"/>
              <a:gd name="T8" fmla="*/ 320 w 353"/>
              <a:gd name="T9" fmla="*/ 264 h 417"/>
              <a:gd name="T10" fmla="*/ 328 w 353"/>
              <a:gd name="T11" fmla="*/ 288 h 417"/>
              <a:gd name="T12" fmla="*/ 352 w 353"/>
              <a:gd name="T13" fmla="*/ 312 h 417"/>
              <a:gd name="T14" fmla="*/ 328 w 353"/>
              <a:gd name="T15" fmla="*/ 320 h 417"/>
              <a:gd name="T16" fmla="*/ 320 w 353"/>
              <a:gd name="T17" fmla="*/ 368 h 417"/>
              <a:gd name="T18" fmla="*/ 272 w 353"/>
              <a:gd name="T19" fmla="*/ 400 h 417"/>
              <a:gd name="T20" fmla="*/ 224 w 353"/>
              <a:gd name="T21" fmla="*/ 376 h 417"/>
              <a:gd name="T22" fmla="*/ 216 w 353"/>
              <a:gd name="T23" fmla="*/ 408 h 417"/>
              <a:gd name="T24" fmla="*/ 192 w 353"/>
              <a:gd name="T25" fmla="*/ 416 h 417"/>
              <a:gd name="T26" fmla="*/ 168 w 353"/>
              <a:gd name="T27" fmla="*/ 384 h 417"/>
              <a:gd name="T28" fmla="*/ 152 w 353"/>
              <a:gd name="T29" fmla="*/ 400 h 417"/>
              <a:gd name="T30" fmla="*/ 144 w 353"/>
              <a:gd name="T31" fmla="*/ 352 h 417"/>
              <a:gd name="T32" fmla="*/ 152 w 353"/>
              <a:gd name="T33" fmla="*/ 312 h 417"/>
              <a:gd name="T34" fmla="*/ 144 w 353"/>
              <a:gd name="T35" fmla="*/ 288 h 417"/>
              <a:gd name="T36" fmla="*/ 96 w 353"/>
              <a:gd name="T37" fmla="*/ 312 h 417"/>
              <a:gd name="T38" fmla="*/ 64 w 353"/>
              <a:gd name="T39" fmla="*/ 304 h 417"/>
              <a:gd name="T40" fmla="*/ 32 w 353"/>
              <a:gd name="T41" fmla="*/ 312 h 417"/>
              <a:gd name="T42" fmla="*/ 24 w 353"/>
              <a:gd name="T43" fmla="*/ 304 h 417"/>
              <a:gd name="T44" fmla="*/ 16 w 353"/>
              <a:gd name="T45" fmla="*/ 264 h 417"/>
              <a:gd name="T46" fmla="*/ 24 w 353"/>
              <a:gd name="T47" fmla="*/ 240 h 417"/>
              <a:gd name="T48" fmla="*/ 0 w 353"/>
              <a:gd name="T49" fmla="*/ 224 h 417"/>
              <a:gd name="T50" fmla="*/ 24 w 353"/>
              <a:gd name="T51" fmla="*/ 168 h 417"/>
              <a:gd name="T52" fmla="*/ 24 w 353"/>
              <a:gd name="T53" fmla="*/ 136 h 417"/>
              <a:gd name="T54" fmla="*/ 24 w 353"/>
              <a:gd name="T55" fmla="*/ 120 h 417"/>
              <a:gd name="T56" fmla="*/ 48 w 353"/>
              <a:gd name="T57" fmla="*/ 32 h 417"/>
              <a:gd name="T58" fmla="*/ 104 w 353"/>
              <a:gd name="T59" fmla="*/ 40 h 417"/>
              <a:gd name="T60" fmla="*/ 112 w 353"/>
              <a:gd name="T61" fmla="*/ 0 h 417"/>
              <a:gd name="T62" fmla="*/ 184 w 353"/>
              <a:gd name="T63" fmla="*/ 16 h 417"/>
              <a:gd name="T64" fmla="*/ 248 w 353"/>
              <a:gd name="T65" fmla="*/ 40 h 417"/>
              <a:gd name="T66" fmla="*/ 288 w 353"/>
              <a:gd name="T67" fmla="*/ 32 h 417"/>
              <a:gd name="T68" fmla="*/ 304 w 353"/>
              <a:gd name="T69" fmla="*/ 80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5" name="Freeform 167">
            <a:extLst>
              <a:ext uri="{FF2B5EF4-FFF2-40B4-BE49-F238E27FC236}">
                <a16:creationId xmlns:a16="http://schemas.microsoft.com/office/drawing/2014/main" id="{C1A6D457-C485-4222-9E4D-8DF7878A5FBD}"/>
              </a:ext>
            </a:extLst>
          </p:cNvPr>
          <p:cNvSpPr>
            <a:spLocks/>
          </p:cNvSpPr>
          <p:nvPr/>
        </p:nvSpPr>
        <p:spPr bwMode="gray">
          <a:xfrm>
            <a:off x="5845091" y="3662095"/>
            <a:ext cx="850089" cy="494326"/>
          </a:xfrm>
          <a:custGeom>
            <a:avLst/>
            <a:gdLst>
              <a:gd name="T0" fmla="*/ 488 w 489"/>
              <a:gd name="T1" fmla="*/ 248 h 321"/>
              <a:gd name="T2" fmla="*/ 448 w 489"/>
              <a:gd name="T3" fmla="*/ 264 h 321"/>
              <a:gd name="T4" fmla="*/ 392 w 489"/>
              <a:gd name="T5" fmla="*/ 296 h 321"/>
              <a:gd name="T6" fmla="*/ 368 w 489"/>
              <a:gd name="T7" fmla="*/ 304 h 321"/>
              <a:gd name="T8" fmla="*/ 352 w 489"/>
              <a:gd name="T9" fmla="*/ 320 h 321"/>
              <a:gd name="T10" fmla="*/ 328 w 489"/>
              <a:gd name="T11" fmla="*/ 320 h 321"/>
              <a:gd name="T12" fmla="*/ 336 w 489"/>
              <a:gd name="T13" fmla="*/ 272 h 321"/>
              <a:gd name="T14" fmla="*/ 320 w 489"/>
              <a:gd name="T15" fmla="*/ 272 h 321"/>
              <a:gd name="T16" fmla="*/ 288 w 489"/>
              <a:gd name="T17" fmla="*/ 288 h 321"/>
              <a:gd name="T18" fmla="*/ 280 w 489"/>
              <a:gd name="T19" fmla="*/ 280 h 321"/>
              <a:gd name="T20" fmla="*/ 240 w 489"/>
              <a:gd name="T21" fmla="*/ 280 h 321"/>
              <a:gd name="T22" fmla="*/ 224 w 489"/>
              <a:gd name="T23" fmla="*/ 256 h 321"/>
              <a:gd name="T24" fmla="*/ 184 w 489"/>
              <a:gd name="T25" fmla="*/ 256 h 321"/>
              <a:gd name="T26" fmla="*/ 144 w 489"/>
              <a:gd name="T27" fmla="*/ 240 h 321"/>
              <a:gd name="T28" fmla="*/ 128 w 489"/>
              <a:gd name="T29" fmla="*/ 248 h 321"/>
              <a:gd name="T30" fmla="*/ 136 w 489"/>
              <a:gd name="T31" fmla="*/ 280 h 321"/>
              <a:gd name="T32" fmla="*/ 112 w 489"/>
              <a:gd name="T33" fmla="*/ 272 h 321"/>
              <a:gd name="T34" fmla="*/ 80 w 489"/>
              <a:gd name="T35" fmla="*/ 272 h 321"/>
              <a:gd name="T36" fmla="*/ 48 w 489"/>
              <a:gd name="T37" fmla="*/ 320 h 321"/>
              <a:gd name="T38" fmla="*/ 8 w 489"/>
              <a:gd name="T39" fmla="*/ 272 h 321"/>
              <a:gd name="T40" fmla="*/ 0 w 489"/>
              <a:gd name="T41" fmla="*/ 272 h 321"/>
              <a:gd name="T42" fmla="*/ 8 w 489"/>
              <a:gd name="T43" fmla="*/ 256 h 321"/>
              <a:gd name="T44" fmla="*/ 16 w 489"/>
              <a:gd name="T45" fmla="*/ 248 h 321"/>
              <a:gd name="T46" fmla="*/ 0 w 489"/>
              <a:gd name="T47" fmla="*/ 232 h 321"/>
              <a:gd name="T48" fmla="*/ 0 w 489"/>
              <a:gd name="T49" fmla="*/ 224 h 321"/>
              <a:gd name="T50" fmla="*/ 16 w 489"/>
              <a:gd name="T51" fmla="*/ 208 h 321"/>
              <a:gd name="T52" fmla="*/ 72 w 489"/>
              <a:gd name="T53" fmla="*/ 208 h 321"/>
              <a:gd name="T54" fmla="*/ 96 w 489"/>
              <a:gd name="T55" fmla="*/ 192 h 321"/>
              <a:gd name="T56" fmla="*/ 112 w 489"/>
              <a:gd name="T57" fmla="*/ 184 h 321"/>
              <a:gd name="T58" fmla="*/ 112 w 489"/>
              <a:gd name="T59" fmla="*/ 160 h 321"/>
              <a:gd name="T60" fmla="*/ 80 w 489"/>
              <a:gd name="T61" fmla="*/ 120 h 321"/>
              <a:gd name="T62" fmla="*/ 72 w 489"/>
              <a:gd name="T63" fmla="*/ 80 h 321"/>
              <a:gd name="T64" fmla="*/ 88 w 489"/>
              <a:gd name="T65" fmla="*/ 56 h 321"/>
              <a:gd name="T66" fmla="*/ 88 w 489"/>
              <a:gd name="T67" fmla="*/ 40 h 321"/>
              <a:gd name="T68" fmla="*/ 72 w 489"/>
              <a:gd name="T69" fmla="*/ 8 h 321"/>
              <a:gd name="T70" fmla="*/ 128 w 489"/>
              <a:gd name="T71" fmla="*/ 8 h 321"/>
              <a:gd name="T72" fmla="*/ 144 w 489"/>
              <a:gd name="T73" fmla="*/ 16 h 321"/>
              <a:gd name="T74" fmla="*/ 168 w 489"/>
              <a:gd name="T75" fmla="*/ 0 h 321"/>
              <a:gd name="T76" fmla="*/ 208 w 489"/>
              <a:gd name="T77" fmla="*/ 72 h 321"/>
              <a:gd name="T78" fmla="*/ 280 w 489"/>
              <a:gd name="T79" fmla="*/ 72 h 321"/>
              <a:gd name="T80" fmla="*/ 296 w 489"/>
              <a:gd name="T81" fmla="*/ 80 h 321"/>
              <a:gd name="T82" fmla="*/ 312 w 489"/>
              <a:gd name="T83" fmla="*/ 72 h 321"/>
              <a:gd name="T84" fmla="*/ 336 w 489"/>
              <a:gd name="T85" fmla="*/ 88 h 321"/>
              <a:gd name="T86" fmla="*/ 336 w 489"/>
              <a:gd name="T87" fmla="*/ 112 h 321"/>
              <a:gd name="T88" fmla="*/ 352 w 489"/>
              <a:gd name="T89" fmla="*/ 128 h 321"/>
              <a:gd name="T90" fmla="*/ 360 w 489"/>
              <a:gd name="T91" fmla="*/ 112 h 321"/>
              <a:gd name="T92" fmla="*/ 376 w 489"/>
              <a:gd name="T93" fmla="*/ 128 h 321"/>
              <a:gd name="T94" fmla="*/ 408 w 489"/>
              <a:gd name="T95" fmla="*/ 128 h 321"/>
              <a:gd name="T96" fmla="*/ 416 w 489"/>
              <a:gd name="T97" fmla="*/ 120 h 321"/>
              <a:gd name="T98" fmla="*/ 464 w 489"/>
              <a:gd name="T99" fmla="*/ 152 h 321"/>
              <a:gd name="T100" fmla="*/ 472 w 489"/>
              <a:gd name="T101" fmla="*/ 192 h 321"/>
              <a:gd name="T102" fmla="*/ 472 w 489"/>
              <a:gd name="T103" fmla="*/ 216 h 321"/>
              <a:gd name="T104" fmla="*/ 488 w 489"/>
              <a:gd name="T105" fmla="*/ 248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6" name="Freeform 168">
            <a:extLst>
              <a:ext uri="{FF2B5EF4-FFF2-40B4-BE49-F238E27FC236}">
                <a16:creationId xmlns:a16="http://schemas.microsoft.com/office/drawing/2014/main" id="{6767408F-148F-45FA-9C20-5875A23AAF05}"/>
              </a:ext>
            </a:extLst>
          </p:cNvPr>
          <p:cNvSpPr>
            <a:spLocks/>
          </p:cNvSpPr>
          <p:nvPr/>
        </p:nvSpPr>
        <p:spPr bwMode="gray">
          <a:xfrm>
            <a:off x="6535065" y="3489006"/>
            <a:ext cx="529453" cy="597095"/>
          </a:xfrm>
          <a:custGeom>
            <a:avLst/>
            <a:gdLst>
              <a:gd name="T0" fmla="*/ 88 w 305"/>
              <a:gd name="T1" fmla="*/ 0 h 385"/>
              <a:gd name="T2" fmla="*/ 128 w 305"/>
              <a:gd name="T3" fmla="*/ 32 h 385"/>
              <a:gd name="T4" fmla="*/ 176 w 305"/>
              <a:gd name="T5" fmla="*/ 64 h 385"/>
              <a:gd name="T6" fmla="*/ 200 w 305"/>
              <a:gd name="T7" fmla="*/ 96 h 385"/>
              <a:gd name="T8" fmla="*/ 240 w 305"/>
              <a:gd name="T9" fmla="*/ 136 h 385"/>
              <a:gd name="T10" fmla="*/ 272 w 305"/>
              <a:gd name="T11" fmla="*/ 144 h 385"/>
              <a:gd name="T12" fmla="*/ 248 w 305"/>
              <a:gd name="T13" fmla="*/ 144 h 385"/>
              <a:gd name="T14" fmla="*/ 232 w 305"/>
              <a:gd name="T15" fmla="*/ 176 h 385"/>
              <a:gd name="T16" fmla="*/ 248 w 305"/>
              <a:gd name="T17" fmla="*/ 224 h 385"/>
              <a:gd name="T18" fmla="*/ 288 w 305"/>
              <a:gd name="T19" fmla="*/ 248 h 385"/>
              <a:gd name="T20" fmla="*/ 288 w 305"/>
              <a:gd name="T21" fmla="*/ 296 h 385"/>
              <a:gd name="T22" fmla="*/ 280 w 305"/>
              <a:gd name="T23" fmla="*/ 320 h 385"/>
              <a:gd name="T24" fmla="*/ 264 w 305"/>
              <a:gd name="T25" fmla="*/ 312 h 385"/>
              <a:gd name="T26" fmla="*/ 272 w 305"/>
              <a:gd name="T27" fmla="*/ 344 h 385"/>
              <a:gd name="T28" fmla="*/ 264 w 305"/>
              <a:gd name="T29" fmla="*/ 360 h 385"/>
              <a:gd name="T30" fmla="*/ 224 w 305"/>
              <a:gd name="T31" fmla="*/ 384 h 385"/>
              <a:gd name="T32" fmla="*/ 184 w 305"/>
              <a:gd name="T33" fmla="*/ 384 h 385"/>
              <a:gd name="T34" fmla="*/ 152 w 305"/>
              <a:gd name="T35" fmla="*/ 368 h 385"/>
              <a:gd name="T36" fmla="*/ 128 w 305"/>
              <a:gd name="T37" fmla="*/ 384 h 385"/>
              <a:gd name="T38" fmla="*/ 136 w 305"/>
              <a:gd name="T39" fmla="*/ 360 h 385"/>
              <a:gd name="T40" fmla="*/ 120 w 305"/>
              <a:gd name="T41" fmla="*/ 368 h 385"/>
              <a:gd name="T42" fmla="*/ 80 w 305"/>
              <a:gd name="T43" fmla="*/ 312 h 385"/>
              <a:gd name="T44" fmla="*/ 72 w 305"/>
              <a:gd name="T45" fmla="*/ 264 h 385"/>
              <a:gd name="T46" fmla="*/ 72 w 305"/>
              <a:gd name="T47" fmla="*/ 216 h 385"/>
              <a:gd name="T48" fmla="*/ 72 w 305"/>
              <a:gd name="T49" fmla="*/ 160 h 385"/>
              <a:gd name="T50" fmla="*/ 24 w 305"/>
              <a:gd name="T51" fmla="*/ 152 h 385"/>
              <a:gd name="T52" fmla="*/ 0 w 305"/>
              <a:gd name="T53" fmla="*/ 136 h 385"/>
              <a:gd name="T54" fmla="*/ 32 w 305"/>
              <a:gd name="T55" fmla="*/ 120 h 385"/>
              <a:gd name="T56" fmla="*/ 40 w 305"/>
              <a:gd name="T57" fmla="*/ 40 h 385"/>
              <a:gd name="T58" fmla="*/ 72 w 305"/>
              <a:gd name="T59" fmla="*/ 56 h 385"/>
              <a:gd name="T60" fmla="*/ 104 w 305"/>
              <a:gd name="T61" fmla="*/ 48 h 385"/>
              <a:gd name="T62" fmla="*/ 80 w 305"/>
              <a:gd name="T63" fmla="*/ 1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7" name="Freeform 169">
            <a:extLst>
              <a:ext uri="{FF2B5EF4-FFF2-40B4-BE49-F238E27FC236}">
                <a16:creationId xmlns:a16="http://schemas.microsoft.com/office/drawing/2014/main" id="{C96B2CBD-2229-4F69-BE42-62E732D32C6E}"/>
              </a:ext>
            </a:extLst>
          </p:cNvPr>
          <p:cNvSpPr>
            <a:spLocks/>
          </p:cNvSpPr>
          <p:nvPr/>
        </p:nvSpPr>
        <p:spPr bwMode="gray">
          <a:xfrm>
            <a:off x="6061834" y="3304414"/>
            <a:ext cx="656091" cy="556768"/>
          </a:xfrm>
          <a:custGeom>
            <a:avLst/>
            <a:gdLst>
              <a:gd name="T0" fmla="*/ 200 w 377"/>
              <a:gd name="T1" fmla="*/ 8 h 361"/>
              <a:gd name="T2" fmla="*/ 248 w 377"/>
              <a:gd name="T3" fmla="*/ 0 h 361"/>
              <a:gd name="T4" fmla="*/ 264 w 377"/>
              <a:gd name="T5" fmla="*/ 16 h 361"/>
              <a:gd name="T6" fmla="*/ 304 w 377"/>
              <a:gd name="T7" fmla="*/ 24 h 361"/>
              <a:gd name="T8" fmla="*/ 320 w 377"/>
              <a:gd name="T9" fmla="*/ 16 h 361"/>
              <a:gd name="T10" fmla="*/ 336 w 377"/>
              <a:gd name="T11" fmla="*/ 16 h 361"/>
              <a:gd name="T12" fmla="*/ 280 w 377"/>
              <a:gd name="T13" fmla="*/ 64 h 361"/>
              <a:gd name="T14" fmla="*/ 272 w 377"/>
              <a:gd name="T15" fmla="*/ 88 h 361"/>
              <a:gd name="T16" fmla="*/ 280 w 377"/>
              <a:gd name="T17" fmla="*/ 96 h 361"/>
              <a:gd name="T18" fmla="*/ 288 w 377"/>
              <a:gd name="T19" fmla="*/ 96 h 361"/>
              <a:gd name="T20" fmla="*/ 320 w 377"/>
              <a:gd name="T21" fmla="*/ 128 h 361"/>
              <a:gd name="T22" fmla="*/ 352 w 377"/>
              <a:gd name="T23" fmla="*/ 128 h 361"/>
              <a:gd name="T24" fmla="*/ 352 w 377"/>
              <a:gd name="T25" fmla="*/ 144 h 361"/>
              <a:gd name="T26" fmla="*/ 376 w 377"/>
              <a:gd name="T27" fmla="*/ 152 h 361"/>
              <a:gd name="T28" fmla="*/ 376 w 377"/>
              <a:gd name="T29" fmla="*/ 168 h 361"/>
              <a:gd name="T30" fmla="*/ 352 w 377"/>
              <a:gd name="T31" fmla="*/ 192 h 361"/>
              <a:gd name="T32" fmla="*/ 352 w 377"/>
              <a:gd name="T33" fmla="*/ 176 h 361"/>
              <a:gd name="T34" fmla="*/ 328 w 377"/>
              <a:gd name="T35" fmla="*/ 160 h 361"/>
              <a:gd name="T36" fmla="*/ 312 w 377"/>
              <a:gd name="T37" fmla="*/ 160 h 361"/>
              <a:gd name="T38" fmla="*/ 312 w 377"/>
              <a:gd name="T39" fmla="*/ 208 h 361"/>
              <a:gd name="T40" fmla="*/ 304 w 377"/>
              <a:gd name="T41" fmla="*/ 240 h 361"/>
              <a:gd name="T42" fmla="*/ 280 w 377"/>
              <a:gd name="T43" fmla="*/ 240 h 361"/>
              <a:gd name="T44" fmla="*/ 272 w 377"/>
              <a:gd name="T45" fmla="*/ 248 h 361"/>
              <a:gd name="T46" fmla="*/ 288 w 377"/>
              <a:gd name="T47" fmla="*/ 256 h 361"/>
              <a:gd name="T48" fmla="*/ 296 w 377"/>
              <a:gd name="T49" fmla="*/ 272 h 361"/>
              <a:gd name="T50" fmla="*/ 320 w 377"/>
              <a:gd name="T51" fmla="*/ 288 h 361"/>
              <a:gd name="T52" fmla="*/ 344 w 377"/>
              <a:gd name="T53" fmla="*/ 280 h 361"/>
              <a:gd name="T54" fmla="*/ 352 w 377"/>
              <a:gd name="T55" fmla="*/ 336 h 361"/>
              <a:gd name="T56" fmla="*/ 304 w 377"/>
              <a:gd name="T57" fmla="*/ 360 h 361"/>
              <a:gd name="T58" fmla="*/ 296 w 377"/>
              <a:gd name="T59" fmla="*/ 352 h 361"/>
              <a:gd name="T60" fmla="*/ 288 w 377"/>
              <a:gd name="T61" fmla="*/ 360 h 361"/>
              <a:gd name="T62" fmla="*/ 256 w 377"/>
              <a:gd name="T63" fmla="*/ 360 h 361"/>
              <a:gd name="T64" fmla="*/ 240 w 377"/>
              <a:gd name="T65" fmla="*/ 344 h 361"/>
              <a:gd name="T66" fmla="*/ 232 w 377"/>
              <a:gd name="T67" fmla="*/ 360 h 361"/>
              <a:gd name="T68" fmla="*/ 216 w 377"/>
              <a:gd name="T69" fmla="*/ 344 h 361"/>
              <a:gd name="T70" fmla="*/ 216 w 377"/>
              <a:gd name="T71" fmla="*/ 320 h 361"/>
              <a:gd name="T72" fmla="*/ 192 w 377"/>
              <a:gd name="T73" fmla="*/ 304 h 361"/>
              <a:gd name="T74" fmla="*/ 176 w 377"/>
              <a:gd name="T75" fmla="*/ 312 h 361"/>
              <a:gd name="T76" fmla="*/ 160 w 377"/>
              <a:gd name="T77" fmla="*/ 304 h 361"/>
              <a:gd name="T78" fmla="*/ 88 w 377"/>
              <a:gd name="T79" fmla="*/ 296 h 361"/>
              <a:gd name="T80" fmla="*/ 48 w 377"/>
              <a:gd name="T81" fmla="*/ 232 h 361"/>
              <a:gd name="T82" fmla="*/ 16 w 377"/>
              <a:gd name="T83" fmla="*/ 184 h 361"/>
              <a:gd name="T84" fmla="*/ 0 w 377"/>
              <a:gd name="T85" fmla="*/ 128 h 361"/>
              <a:gd name="T86" fmla="*/ 32 w 377"/>
              <a:gd name="T87" fmla="*/ 128 h 361"/>
              <a:gd name="T88" fmla="*/ 112 w 377"/>
              <a:gd name="T89" fmla="*/ 80 h 361"/>
              <a:gd name="T90" fmla="*/ 136 w 377"/>
              <a:gd name="T91" fmla="*/ 80 h 361"/>
              <a:gd name="T92" fmla="*/ 168 w 377"/>
              <a:gd name="T93" fmla="*/ 80 h 361"/>
              <a:gd name="T94" fmla="*/ 192 w 377"/>
              <a:gd name="T95" fmla="*/ 48 h 361"/>
              <a:gd name="T96" fmla="*/ 200 w 377"/>
              <a:gd name="T97" fmla="*/ 8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8" name="Freeform 170">
            <a:extLst>
              <a:ext uri="{FF2B5EF4-FFF2-40B4-BE49-F238E27FC236}">
                <a16:creationId xmlns:a16="http://schemas.microsoft.com/office/drawing/2014/main" id="{CFB250F0-EEBC-4EF7-8230-FB4FF42E4FC3}"/>
              </a:ext>
            </a:extLst>
          </p:cNvPr>
          <p:cNvSpPr>
            <a:spLocks/>
          </p:cNvSpPr>
          <p:nvPr/>
        </p:nvSpPr>
        <p:spPr bwMode="invGray">
          <a:xfrm>
            <a:off x="6043220" y="2796619"/>
            <a:ext cx="433801" cy="710270"/>
          </a:xfrm>
          <a:custGeom>
            <a:avLst/>
            <a:gdLst>
              <a:gd name="T0" fmla="*/ 208 w 249"/>
              <a:gd name="T1" fmla="*/ 336 h 457"/>
              <a:gd name="T2" fmla="*/ 200 w 249"/>
              <a:gd name="T3" fmla="*/ 376 h 457"/>
              <a:gd name="T4" fmla="*/ 176 w 249"/>
              <a:gd name="T5" fmla="*/ 408 h 457"/>
              <a:gd name="T6" fmla="*/ 136 w 249"/>
              <a:gd name="T7" fmla="*/ 400 h 457"/>
              <a:gd name="T8" fmla="*/ 80 w 249"/>
              <a:gd name="T9" fmla="*/ 432 h 457"/>
              <a:gd name="T10" fmla="*/ 40 w 249"/>
              <a:gd name="T11" fmla="*/ 456 h 457"/>
              <a:gd name="T12" fmla="*/ 8 w 249"/>
              <a:gd name="T13" fmla="*/ 456 h 457"/>
              <a:gd name="T14" fmla="*/ 0 w 249"/>
              <a:gd name="T15" fmla="*/ 448 h 457"/>
              <a:gd name="T16" fmla="*/ 16 w 249"/>
              <a:gd name="T17" fmla="*/ 384 h 457"/>
              <a:gd name="T18" fmla="*/ 24 w 249"/>
              <a:gd name="T19" fmla="*/ 368 h 457"/>
              <a:gd name="T20" fmla="*/ 8 w 249"/>
              <a:gd name="T21" fmla="*/ 328 h 457"/>
              <a:gd name="T22" fmla="*/ 16 w 249"/>
              <a:gd name="T23" fmla="*/ 264 h 457"/>
              <a:gd name="T24" fmla="*/ 24 w 249"/>
              <a:gd name="T25" fmla="*/ 224 h 457"/>
              <a:gd name="T26" fmla="*/ 32 w 249"/>
              <a:gd name="T27" fmla="*/ 208 h 457"/>
              <a:gd name="T28" fmla="*/ 16 w 249"/>
              <a:gd name="T29" fmla="*/ 192 h 457"/>
              <a:gd name="T30" fmla="*/ 32 w 249"/>
              <a:gd name="T31" fmla="*/ 160 h 457"/>
              <a:gd name="T32" fmla="*/ 56 w 249"/>
              <a:gd name="T33" fmla="*/ 112 h 457"/>
              <a:gd name="T34" fmla="*/ 56 w 249"/>
              <a:gd name="T35" fmla="*/ 80 h 457"/>
              <a:gd name="T36" fmla="*/ 72 w 249"/>
              <a:gd name="T37" fmla="*/ 80 h 457"/>
              <a:gd name="T38" fmla="*/ 120 w 249"/>
              <a:gd name="T39" fmla="*/ 24 h 457"/>
              <a:gd name="T40" fmla="*/ 144 w 249"/>
              <a:gd name="T41" fmla="*/ 16 h 457"/>
              <a:gd name="T42" fmla="*/ 168 w 249"/>
              <a:gd name="T43" fmla="*/ 0 h 457"/>
              <a:gd name="T44" fmla="*/ 176 w 249"/>
              <a:gd name="T45" fmla="*/ 8 h 457"/>
              <a:gd name="T46" fmla="*/ 216 w 249"/>
              <a:gd name="T47" fmla="*/ 0 h 457"/>
              <a:gd name="T48" fmla="*/ 240 w 249"/>
              <a:gd name="T49" fmla="*/ 24 h 457"/>
              <a:gd name="T50" fmla="*/ 216 w 249"/>
              <a:gd name="T51" fmla="*/ 32 h 457"/>
              <a:gd name="T52" fmla="*/ 208 w 249"/>
              <a:gd name="T53" fmla="*/ 48 h 457"/>
              <a:gd name="T54" fmla="*/ 240 w 249"/>
              <a:gd name="T55" fmla="*/ 48 h 457"/>
              <a:gd name="T56" fmla="*/ 248 w 249"/>
              <a:gd name="T57" fmla="*/ 88 h 457"/>
              <a:gd name="T58" fmla="*/ 232 w 249"/>
              <a:gd name="T59" fmla="*/ 120 h 457"/>
              <a:gd name="T60" fmla="*/ 216 w 249"/>
              <a:gd name="T61" fmla="*/ 104 h 457"/>
              <a:gd name="T62" fmla="*/ 192 w 249"/>
              <a:gd name="T63" fmla="*/ 120 h 457"/>
              <a:gd name="T64" fmla="*/ 200 w 249"/>
              <a:gd name="T65" fmla="*/ 136 h 457"/>
              <a:gd name="T66" fmla="*/ 184 w 249"/>
              <a:gd name="T67" fmla="*/ 160 h 457"/>
              <a:gd name="T68" fmla="*/ 224 w 249"/>
              <a:gd name="T69" fmla="*/ 216 h 457"/>
              <a:gd name="T70" fmla="*/ 192 w 249"/>
              <a:gd name="T71" fmla="*/ 304 h 457"/>
              <a:gd name="T72" fmla="*/ 208 w 249"/>
              <a:gd name="T73" fmla="*/ 33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79" name="Freeform 171">
            <a:extLst>
              <a:ext uri="{FF2B5EF4-FFF2-40B4-BE49-F238E27FC236}">
                <a16:creationId xmlns:a16="http://schemas.microsoft.com/office/drawing/2014/main" id="{A8AF4C48-EB9B-4BAC-B2F9-978B7452C73F}"/>
              </a:ext>
            </a:extLst>
          </p:cNvPr>
          <p:cNvSpPr>
            <a:spLocks/>
          </p:cNvSpPr>
          <p:nvPr/>
        </p:nvSpPr>
        <p:spPr bwMode="gray">
          <a:xfrm>
            <a:off x="5584602" y="2912975"/>
            <a:ext cx="559092" cy="941823"/>
          </a:xfrm>
          <a:custGeom>
            <a:avLst/>
            <a:gdLst>
              <a:gd name="T0" fmla="*/ 320 w 321"/>
              <a:gd name="T1" fmla="*/ 480 h 609"/>
              <a:gd name="T2" fmla="*/ 296 w 321"/>
              <a:gd name="T3" fmla="*/ 496 h 609"/>
              <a:gd name="T4" fmla="*/ 280 w 321"/>
              <a:gd name="T5" fmla="*/ 488 h 609"/>
              <a:gd name="T6" fmla="*/ 224 w 321"/>
              <a:gd name="T7" fmla="*/ 488 h 609"/>
              <a:gd name="T8" fmla="*/ 240 w 321"/>
              <a:gd name="T9" fmla="*/ 520 h 609"/>
              <a:gd name="T10" fmla="*/ 224 w 321"/>
              <a:gd name="T11" fmla="*/ 560 h 609"/>
              <a:gd name="T12" fmla="*/ 232 w 321"/>
              <a:gd name="T13" fmla="*/ 608 h 609"/>
              <a:gd name="T14" fmla="*/ 200 w 321"/>
              <a:gd name="T15" fmla="*/ 600 h 609"/>
              <a:gd name="T16" fmla="*/ 152 w 321"/>
              <a:gd name="T17" fmla="*/ 568 h 609"/>
              <a:gd name="T18" fmla="*/ 96 w 321"/>
              <a:gd name="T19" fmla="*/ 552 h 609"/>
              <a:gd name="T20" fmla="*/ 56 w 321"/>
              <a:gd name="T21" fmla="*/ 520 h 609"/>
              <a:gd name="T22" fmla="*/ 16 w 321"/>
              <a:gd name="T23" fmla="*/ 520 h 609"/>
              <a:gd name="T24" fmla="*/ 16 w 321"/>
              <a:gd name="T25" fmla="*/ 512 h 609"/>
              <a:gd name="T26" fmla="*/ 0 w 321"/>
              <a:gd name="T27" fmla="*/ 504 h 609"/>
              <a:gd name="T28" fmla="*/ 8 w 321"/>
              <a:gd name="T29" fmla="*/ 496 h 609"/>
              <a:gd name="T30" fmla="*/ 8 w 321"/>
              <a:gd name="T31" fmla="*/ 472 h 609"/>
              <a:gd name="T32" fmla="*/ 0 w 321"/>
              <a:gd name="T33" fmla="*/ 464 h 609"/>
              <a:gd name="T34" fmla="*/ 16 w 321"/>
              <a:gd name="T35" fmla="*/ 456 h 609"/>
              <a:gd name="T36" fmla="*/ 48 w 321"/>
              <a:gd name="T37" fmla="*/ 456 h 609"/>
              <a:gd name="T38" fmla="*/ 48 w 321"/>
              <a:gd name="T39" fmla="*/ 344 h 609"/>
              <a:gd name="T40" fmla="*/ 88 w 321"/>
              <a:gd name="T41" fmla="*/ 344 h 609"/>
              <a:gd name="T42" fmla="*/ 88 w 321"/>
              <a:gd name="T43" fmla="*/ 360 h 609"/>
              <a:gd name="T44" fmla="*/ 112 w 321"/>
              <a:gd name="T45" fmla="*/ 360 h 609"/>
              <a:gd name="T46" fmla="*/ 112 w 321"/>
              <a:gd name="T47" fmla="*/ 328 h 609"/>
              <a:gd name="T48" fmla="*/ 160 w 321"/>
              <a:gd name="T49" fmla="*/ 328 h 609"/>
              <a:gd name="T50" fmla="*/ 168 w 321"/>
              <a:gd name="T51" fmla="*/ 280 h 609"/>
              <a:gd name="T52" fmla="*/ 168 w 321"/>
              <a:gd name="T53" fmla="*/ 248 h 609"/>
              <a:gd name="T54" fmla="*/ 144 w 321"/>
              <a:gd name="T55" fmla="*/ 232 h 609"/>
              <a:gd name="T56" fmla="*/ 112 w 321"/>
              <a:gd name="T57" fmla="*/ 208 h 609"/>
              <a:gd name="T58" fmla="*/ 96 w 321"/>
              <a:gd name="T59" fmla="*/ 184 h 609"/>
              <a:gd name="T60" fmla="*/ 104 w 321"/>
              <a:gd name="T61" fmla="*/ 144 h 609"/>
              <a:gd name="T62" fmla="*/ 120 w 321"/>
              <a:gd name="T63" fmla="*/ 128 h 609"/>
              <a:gd name="T64" fmla="*/ 144 w 321"/>
              <a:gd name="T65" fmla="*/ 144 h 609"/>
              <a:gd name="T66" fmla="*/ 176 w 321"/>
              <a:gd name="T67" fmla="*/ 144 h 609"/>
              <a:gd name="T68" fmla="*/ 184 w 321"/>
              <a:gd name="T69" fmla="*/ 120 h 609"/>
              <a:gd name="T70" fmla="*/ 200 w 321"/>
              <a:gd name="T71" fmla="*/ 120 h 609"/>
              <a:gd name="T72" fmla="*/ 192 w 321"/>
              <a:gd name="T73" fmla="*/ 88 h 609"/>
              <a:gd name="T74" fmla="*/ 248 w 321"/>
              <a:gd name="T75" fmla="*/ 32 h 609"/>
              <a:gd name="T76" fmla="*/ 248 w 321"/>
              <a:gd name="T77" fmla="*/ 16 h 609"/>
              <a:gd name="T78" fmla="*/ 280 w 321"/>
              <a:gd name="T79" fmla="*/ 16 h 609"/>
              <a:gd name="T80" fmla="*/ 288 w 321"/>
              <a:gd name="T81" fmla="*/ 24 h 609"/>
              <a:gd name="T82" fmla="*/ 296 w 321"/>
              <a:gd name="T83" fmla="*/ 8 h 609"/>
              <a:gd name="T84" fmla="*/ 304 w 321"/>
              <a:gd name="T85" fmla="*/ 0 h 609"/>
              <a:gd name="T86" fmla="*/ 320 w 321"/>
              <a:gd name="T87" fmla="*/ 24 h 609"/>
              <a:gd name="T88" fmla="*/ 320 w 321"/>
              <a:gd name="T89" fmla="*/ 32 h 609"/>
              <a:gd name="T90" fmla="*/ 280 w 321"/>
              <a:gd name="T91" fmla="*/ 112 h 609"/>
              <a:gd name="T92" fmla="*/ 296 w 321"/>
              <a:gd name="T93" fmla="*/ 128 h 609"/>
              <a:gd name="T94" fmla="*/ 280 w 321"/>
              <a:gd name="T95" fmla="*/ 184 h 609"/>
              <a:gd name="T96" fmla="*/ 272 w 321"/>
              <a:gd name="T97" fmla="*/ 248 h 609"/>
              <a:gd name="T98" fmla="*/ 288 w 321"/>
              <a:gd name="T99" fmla="*/ 288 h 609"/>
              <a:gd name="T100" fmla="*/ 264 w 321"/>
              <a:gd name="T101" fmla="*/ 360 h 609"/>
              <a:gd name="T102" fmla="*/ 272 w 321"/>
              <a:gd name="T103" fmla="*/ 376 h 609"/>
              <a:gd name="T104" fmla="*/ 288 w 321"/>
              <a:gd name="T105" fmla="*/ 432 h 609"/>
              <a:gd name="T106" fmla="*/ 320 w 321"/>
              <a:gd name="T107" fmla="*/ 480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0" name="Freeform 172">
            <a:extLst>
              <a:ext uri="{FF2B5EF4-FFF2-40B4-BE49-F238E27FC236}">
                <a16:creationId xmlns:a16="http://schemas.microsoft.com/office/drawing/2014/main" id="{3FD37357-1F6E-456D-A8B6-4C99C0CB8F9F}"/>
              </a:ext>
            </a:extLst>
          </p:cNvPr>
          <p:cNvSpPr>
            <a:spLocks/>
          </p:cNvSpPr>
          <p:nvPr/>
        </p:nvSpPr>
        <p:spPr bwMode="invGray">
          <a:xfrm>
            <a:off x="5491344" y="2924218"/>
            <a:ext cx="305816" cy="485221"/>
          </a:xfrm>
          <a:custGeom>
            <a:avLst/>
            <a:gdLst>
              <a:gd name="T0" fmla="*/ 176 w 177"/>
              <a:gd name="T1" fmla="*/ 120 h 313"/>
              <a:gd name="T2" fmla="*/ 160 w 177"/>
              <a:gd name="T3" fmla="*/ 104 h 313"/>
              <a:gd name="T4" fmla="*/ 120 w 177"/>
              <a:gd name="T5" fmla="*/ 88 h 313"/>
              <a:gd name="T6" fmla="*/ 136 w 177"/>
              <a:gd name="T7" fmla="*/ 32 h 313"/>
              <a:gd name="T8" fmla="*/ 128 w 177"/>
              <a:gd name="T9" fmla="*/ 0 h 313"/>
              <a:gd name="T10" fmla="*/ 72 w 177"/>
              <a:gd name="T11" fmla="*/ 56 h 313"/>
              <a:gd name="T12" fmla="*/ 64 w 177"/>
              <a:gd name="T13" fmla="*/ 112 h 313"/>
              <a:gd name="T14" fmla="*/ 40 w 177"/>
              <a:gd name="T15" fmla="*/ 120 h 313"/>
              <a:gd name="T16" fmla="*/ 8 w 177"/>
              <a:gd name="T17" fmla="*/ 144 h 313"/>
              <a:gd name="T18" fmla="*/ 0 w 177"/>
              <a:gd name="T19" fmla="*/ 168 h 313"/>
              <a:gd name="T20" fmla="*/ 40 w 177"/>
              <a:gd name="T21" fmla="*/ 192 h 313"/>
              <a:gd name="T22" fmla="*/ 40 w 177"/>
              <a:gd name="T23" fmla="*/ 224 h 313"/>
              <a:gd name="T24" fmla="*/ 48 w 177"/>
              <a:gd name="T25" fmla="*/ 240 h 313"/>
              <a:gd name="T26" fmla="*/ 40 w 177"/>
              <a:gd name="T27" fmla="*/ 264 h 313"/>
              <a:gd name="T28" fmla="*/ 48 w 177"/>
              <a:gd name="T29" fmla="*/ 280 h 313"/>
              <a:gd name="T30" fmla="*/ 96 w 177"/>
              <a:gd name="T31" fmla="*/ 312 h 313"/>
              <a:gd name="T32" fmla="*/ 112 w 177"/>
              <a:gd name="T33" fmla="*/ 312 h 313"/>
              <a:gd name="T34" fmla="*/ 112 w 177"/>
              <a:gd name="T35" fmla="*/ 296 h 313"/>
              <a:gd name="T36" fmla="*/ 128 w 177"/>
              <a:gd name="T37" fmla="*/ 272 h 313"/>
              <a:gd name="T38" fmla="*/ 120 w 177"/>
              <a:gd name="T39" fmla="*/ 240 h 313"/>
              <a:gd name="T40" fmla="*/ 112 w 177"/>
              <a:gd name="T41" fmla="*/ 240 h 313"/>
              <a:gd name="T42" fmla="*/ 104 w 177"/>
              <a:gd name="T43" fmla="*/ 208 h 313"/>
              <a:gd name="T44" fmla="*/ 120 w 177"/>
              <a:gd name="T45" fmla="*/ 208 h 313"/>
              <a:gd name="T46" fmla="*/ 120 w 177"/>
              <a:gd name="T47" fmla="*/ 176 h 313"/>
              <a:gd name="T48" fmla="*/ 136 w 177"/>
              <a:gd name="T49" fmla="*/ 176 h 313"/>
              <a:gd name="T50" fmla="*/ 152 w 177"/>
              <a:gd name="T51" fmla="*/ 184 h 313"/>
              <a:gd name="T52" fmla="*/ 160 w 177"/>
              <a:gd name="T53" fmla="*/ 136 h 313"/>
              <a:gd name="T54" fmla="*/ 176 w 177"/>
              <a:gd name="T55" fmla="*/ 120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1" name="Freeform 173">
            <a:extLst>
              <a:ext uri="{FF2B5EF4-FFF2-40B4-BE49-F238E27FC236}">
                <a16:creationId xmlns:a16="http://schemas.microsoft.com/office/drawing/2014/main" id="{4E085FFF-B3CA-4E56-AD68-EF6A68FD75A3}"/>
              </a:ext>
            </a:extLst>
          </p:cNvPr>
          <p:cNvSpPr>
            <a:spLocks/>
          </p:cNvSpPr>
          <p:nvPr/>
        </p:nvSpPr>
        <p:spPr bwMode="invGray">
          <a:xfrm>
            <a:off x="4387161" y="2442751"/>
            <a:ext cx="1491362" cy="1303462"/>
          </a:xfrm>
          <a:custGeom>
            <a:avLst/>
            <a:gdLst>
              <a:gd name="T0" fmla="*/ 632 w 857"/>
              <a:gd name="T1" fmla="*/ 480 h 841"/>
              <a:gd name="T2" fmla="*/ 672 w 857"/>
              <a:gd name="T3" fmla="*/ 536 h 841"/>
              <a:gd name="T4" fmla="*/ 672 w 857"/>
              <a:gd name="T5" fmla="*/ 568 h 841"/>
              <a:gd name="T6" fmla="*/ 736 w 857"/>
              <a:gd name="T7" fmla="*/ 624 h 841"/>
              <a:gd name="T8" fmla="*/ 744 w 857"/>
              <a:gd name="T9" fmla="*/ 600 h 841"/>
              <a:gd name="T10" fmla="*/ 752 w 857"/>
              <a:gd name="T11" fmla="*/ 552 h 841"/>
              <a:gd name="T12" fmla="*/ 736 w 857"/>
              <a:gd name="T13" fmla="*/ 520 h 841"/>
              <a:gd name="T14" fmla="*/ 752 w 857"/>
              <a:gd name="T15" fmla="*/ 488 h 841"/>
              <a:gd name="T16" fmla="*/ 800 w 857"/>
              <a:gd name="T17" fmla="*/ 512 h 841"/>
              <a:gd name="T18" fmla="*/ 856 w 857"/>
              <a:gd name="T19" fmla="*/ 552 h 841"/>
              <a:gd name="T20" fmla="*/ 800 w 857"/>
              <a:gd name="T21" fmla="*/ 632 h 841"/>
              <a:gd name="T22" fmla="*/ 776 w 857"/>
              <a:gd name="T23" fmla="*/ 664 h 841"/>
              <a:gd name="T24" fmla="*/ 736 w 857"/>
              <a:gd name="T25" fmla="*/ 648 h 841"/>
              <a:gd name="T26" fmla="*/ 704 w 857"/>
              <a:gd name="T27" fmla="*/ 752 h 841"/>
              <a:gd name="T28" fmla="*/ 696 w 857"/>
              <a:gd name="T29" fmla="*/ 776 h 841"/>
              <a:gd name="T30" fmla="*/ 688 w 857"/>
              <a:gd name="T31" fmla="*/ 808 h 841"/>
              <a:gd name="T32" fmla="*/ 632 w 857"/>
              <a:gd name="T33" fmla="*/ 840 h 841"/>
              <a:gd name="T34" fmla="*/ 592 w 857"/>
              <a:gd name="T35" fmla="*/ 760 h 841"/>
              <a:gd name="T36" fmla="*/ 576 w 857"/>
              <a:gd name="T37" fmla="*/ 752 h 841"/>
              <a:gd name="T38" fmla="*/ 528 w 857"/>
              <a:gd name="T39" fmla="*/ 696 h 841"/>
              <a:gd name="T40" fmla="*/ 496 w 857"/>
              <a:gd name="T41" fmla="*/ 712 h 841"/>
              <a:gd name="T42" fmla="*/ 488 w 857"/>
              <a:gd name="T43" fmla="*/ 728 h 841"/>
              <a:gd name="T44" fmla="*/ 480 w 857"/>
              <a:gd name="T45" fmla="*/ 776 h 841"/>
              <a:gd name="T46" fmla="*/ 464 w 857"/>
              <a:gd name="T47" fmla="*/ 744 h 841"/>
              <a:gd name="T48" fmla="*/ 416 w 857"/>
              <a:gd name="T49" fmla="*/ 728 h 841"/>
              <a:gd name="T50" fmla="*/ 408 w 857"/>
              <a:gd name="T51" fmla="*/ 688 h 841"/>
              <a:gd name="T52" fmla="*/ 456 w 857"/>
              <a:gd name="T53" fmla="*/ 696 h 841"/>
              <a:gd name="T54" fmla="*/ 488 w 857"/>
              <a:gd name="T55" fmla="*/ 672 h 841"/>
              <a:gd name="T56" fmla="*/ 464 w 857"/>
              <a:gd name="T57" fmla="*/ 640 h 841"/>
              <a:gd name="T58" fmla="*/ 504 w 857"/>
              <a:gd name="T59" fmla="*/ 600 h 841"/>
              <a:gd name="T60" fmla="*/ 536 w 857"/>
              <a:gd name="T61" fmla="*/ 568 h 841"/>
              <a:gd name="T62" fmla="*/ 480 w 857"/>
              <a:gd name="T63" fmla="*/ 408 h 841"/>
              <a:gd name="T64" fmla="*/ 408 w 857"/>
              <a:gd name="T65" fmla="*/ 360 h 841"/>
              <a:gd name="T66" fmla="*/ 344 w 857"/>
              <a:gd name="T67" fmla="*/ 336 h 841"/>
              <a:gd name="T68" fmla="*/ 280 w 857"/>
              <a:gd name="T69" fmla="*/ 312 h 841"/>
              <a:gd name="T70" fmla="*/ 208 w 857"/>
              <a:gd name="T71" fmla="*/ 336 h 841"/>
              <a:gd name="T72" fmla="*/ 48 w 857"/>
              <a:gd name="T73" fmla="*/ 240 h 841"/>
              <a:gd name="T74" fmla="*/ 8 w 857"/>
              <a:gd name="T75" fmla="*/ 160 h 841"/>
              <a:gd name="T76" fmla="*/ 48 w 857"/>
              <a:gd name="T77" fmla="*/ 152 h 841"/>
              <a:gd name="T78" fmla="*/ 112 w 857"/>
              <a:gd name="T79" fmla="*/ 96 h 841"/>
              <a:gd name="T80" fmla="*/ 136 w 857"/>
              <a:gd name="T81" fmla="*/ 64 h 841"/>
              <a:gd name="T82" fmla="*/ 216 w 857"/>
              <a:gd name="T83" fmla="*/ 32 h 841"/>
              <a:gd name="T84" fmla="*/ 232 w 857"/>
              <a:gd name="T85" fmla="*/ 0 h 841"/>
              <a:gd name="T86" fmla="*/ 288 w 857"/>
              <a:gd name="T87" fmla="*/ 72 h 841"/>
              <a:gd name="T88" fmla="*/ 296 w 857"/>
              <a:gd name="T89" fmla="*/ 128 h 841"/>
              <a:gd name="T90" fmla="*/ 312 w 857"/>
              <a:gd name="T91" fmla="*/ 176 h 841"/>
              <a:gd name="T92" fmla="*/ 336 w 857"/>
              <a:gd name="T93" fmla="*/ 192 h 841"/>
              <a:gd name="T94" fmla="*/ 408 w 857"/>
              <a:gd name="T95" fmla="*/ 176 h 841"/>
              <a:gd name="T96" fmla="*/ 408 w 857"/>
              <a:gd name="T97" fmla="*/ 216 h 841"/>
              <a:gd name="T98" fmla="*/ 384 w 857"/>
              <a:gd name="T99" fmla="*/ 256 h 841"/>
              <a:gd name="T100" fmla="*/ 432 w 857"/>
              <a:gd name="T101" fmla="*/ 328 h 841"/>
              <a:gd name="T102" fmla="*/ 496 w 857"/>
              <a:gd name="T103" fmla="*/ 344 h 841"/>
              <a:gd name="T104" fmla="*/ 528 w 857"/>
              <a:gd name="T105" fmla="*/ 320 h 841"/>
              <a:gd name="T106" fmla="*/ 584 w 857"/>
              <a:gd name="T107" fmla="*/ 320 h 841"/>
              <a:gd name="T108" fmla="*/ 624 w 857"/>
              <a:gd name="T109" fmla="*/ 336 h 841"/>
              <a:gd name="T110" fmla="*/ 576 w 857"/>
              <a:gd name="T111" fmla="*/ 392 h 841"/>
              <a:gd name="T112" fmla="*/ 600 w 857"/>
              <a:gd name="T113" fmla="*/ 45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2" name="Freeform 174">
            <a:extLst>
              <a:ext uri="{FF2B5EF4-FFF2-40B4-BE49-F238E27FC236}">
                <a16:creationId xmlns:a16="http://schemas.microsoft.com/office/drawing/2014/main" id="{6F09FFC7-055A-48C3-8BA0-B020DE5AFFA8}"/>
              </a:ext>
            </a:extLst>
          </p:cNvPr>
          <p:cNvSpPr>
            <a:spLocks/>
          </p:cNvSpPr>
          <p:nvPr/>
        </p:nvSpPr>
        <p:spPr bwMode="invGray">
          <a:xfrm>
            <a:off x="4857241" y="1251237"/>
            <a:ext cx="2477518" cy="1922671"/>
          </a:xfrm>
          <a:custGeom>
            <a:avLst/>
            <a:gdLst>
              <a:gd name="T0" fmla="*/ 16 w 1425"/>
              <a:gd name="T1" fmla="*/ 896 h 1241"/>
              <a:gd name="T2" fmla="*/ 64 w 1425"/>
              <a:gd name="T3" fmla="*/ 968 h 1241"/>
              <a:gd name="T4" fmla="*/ 136 w 1425"/>
              <a:gd name="T5" fmla="*/ 976 h 1241"/>
              <a:gd name="T6" fmla="*/ 112 w 1425"/>
              <a:gd name="T7" fmla="*/ 1032 h 1241"/>
              <a:gd name="T8" fmla="*/ 216 w 1425"/>
              <a:gd name="T9" fmla="*/ 1128 h 1241"/>
              <a:gd name="T10" fmla="*/ 256 w 1425"/>
              <a:gd name="T11" fmla="*/ 1096 h 1241"/>
              <a:gd name="T12" fmla="*/ 352 w 1425"/>
              <a:gd name="T13" fmla="*/ 1104 h 1241"/>
              <a:gd name="T14" fmla="*/ 328 w 1425"/>
              <a:gd name="T15" fmla="*/ 1240 h 1241"/>
              <a:gd name="T16" fmla="*/ 424 w 1425"/>
              <a:gd name="T17" fmla="*/ 1200 h 1241"/>
              <a:gd name="T18" fmla="*/ 496 w 1425"/>
              <a:gd name="T19" fmla="*/ 1112 h 1241"/>
              <a:gd name="T20" fmla="*/ 560 w 1425"/>
              <a:gd name="T21" fmla="*/ 1224 h 1241"/>
              <a:gd name="T22" fmla="*/ 600 w 1425"/>
              <a:gd name="T23" fmla="*/ 1200 h 1241"/>
              <a:gd name="T24" fmla="*/ 664 w 1425"/>
              <a:gd name="T25" fmla="*/ 1112 h 1241"/>
              <a:gd name="T26" fmla="*/ 704 w 1425"/>
              <a:gd name="T27" fmla="*/ 1096 h 1241"/>
              <a:gd name="T28" fmla="*/ 736 w 1425"/>
              <a:gd name="T29" fmla="*/ 1096 h 1241"/>
              <a:gd name="T30" fmla="*/ 800 w 1425"/>
              <a:gd name="T31" fmla="*/ 1024 h 1241"/>
              <a:gd name="T32" fmla="*/ 864 w 1425"/>
              <a:gd name="T33" fmla="*/ 1008 h 1241"/>
              <a:gd name="T34" fmla="*/ 896 w 1425"/>
              <a:gd name="T35" fmla="*/ 920 h 1241"/>
              <a:gd name="T36" fmla="*/ 944 w 1425"/>
              <a:gd name="T37" fmla="*/ 912 h 1241"/>
              <a:gd name="T38" fmla="*/ 1008 w 1425"/>
              <a:gd name="T39" fmla="*/ 872 h 1241"/>
              <a:gd name="T40" fmla="*/ 1088 w 1425"/>
              <a:gd name="T41" fmla="*/ 824 h 1241"/>
              <a:gd name="T42" fmla="*/ 1128 w 1425"/>
              <a:gd name="T43" fmla="*/ 920 h 1241"/>
              <a:gd name="T44" fmla="*/ 1176 w 1425"/>
              <a:gd name="T45" fmla="*/ 888 h 1241"/>
              <a:gd name="T46" fmla="*/ 1176 w 1425"/>
              <a:gd name="T47" fmla="*/ 840 h 1241"/>
              <a:gd name="T48" fmla="*/ 1352 w 1425"/>
              <a:gd name="T49" fmla="*/ 784 h 1241"/>
              <a:gd name="T50" fmla="*/ 1376 w 1425"/>
              <a:gd name="T51" fmla="*/ 728 h 1241"/>
              <a:gd name="T52" fmla="*/ 1312 w 1425"/>
              <a:gd name="T53" fmla="*/ 672 h 1241"/>
              <a:gd name="T54" fmla="*/ 1264 w 1425"/>
              <a:gd name="T55" fmla="*/ 560 h 1241"/>
              <a:gd name="T56" fmla="*/ 1336 w 1425"/>
              <a:gd name="T57" fmla="*/ 560 h 1241"/>
              <a:gd name="T58" fmla="*/ 1352 w 1425"/>
              <a:gd name="T59" fmla="*/ 472 h 1241"/>
              <a:gd name="T60" fmla="*/ 1296 w 1425"/>
              <a:gd name="T61" fmla="*/ 432 h 1241"/>
              <a:gd name="T62" fmla="*/ 1392 w 1425"/>
              <a:gd name="T63" fmla="*/ 296 h 1241"/>
              <a:gd name="T64" fmla="*/ 1424 w 1425"/>
              <a:gd name="T65" fmla="*/ 128 h 1241"/>
              <a:gd name="T66" fmla="*/ 1344 w 1425"/>
              <a:gd name="T67" fmla="*/ 128 h 1241"/>
              <a:gd name="T68" fmla="*/ 1264 w 1425"/>
              <a:gd name="T69" fmla="*/ 72 h 1241"/>
              <a:gd name="T70" fmla="*/ 1192 w 1425"/>
              <a:gd name="T71" fmla="*/ 64 h 1241"/>
              <a:gd name="T72" fmla="*/ 1168 w 1425"/>
              <a:gd name="T73" fmla="*/ 0 h 1241"/>
              <a:gd name="T74" fmla="*/ 1160 w 1425"/>
              <a:gd name="T75" fmla="*/ 64 h 1241"/>
              <a:gd name="T76" fmla="*/ 1128 w 1425"/>
              <a:gd name="T77" fmla="*/ 168 h 1241"/>
              <a:gd name="T78" fmla="*/ 1120 w 1425"/>
              <a:gd name="T79" fmla="*/ 240 h 1241"/>
              <a:gd name="T80" fmla="*/ 992 w 1425"/>
              <a:gd name="T81" fmla="*/ 280 h 1241"/>
              <a:gd name="T82" fmla="*/ 992 w 1425"/>
              <a:gd name="T83" fmla="*/ 432 h 1241"/>
              <a:gd name="T84" fmla="*/ 1056 w 1425"/>
              <a:gd name="T85" fmla="*/ 416 h 1241"/>
              <a:gd name="T86" fmla="*/ 1136 w 1425"/>
              <a:gd name="T87" fmla="*/ 448 h 1241"/>
              <a:gd name="T88" fmla="*/ 1136 w 1425"/>
              <a:gd name="T89" fmla="*/ 504 h 1241"/>
              <a:gd name="T90" fmla="*/ 1040 w 1425"/>
              <a:gd name="T91" fmla="*/ 536 h 1241"/>
              <a:gd name="T92" fmla="*/ 992 w 1425"/>
              <a:gd name="T93" fmla="*/ 592 h 1241"/>
              <a:gd name="T94" fmla="*/ 864 w 1425"/>
              <a:gd name="T95" fmla="*/ 664 h 1241"/>
              <a:gd name="T96" fmla="*/ 760 w 1425"/>
              <a:gd name="T97" fmla="*/ 648 h 1241"/>
              <a:gd name="T98" fmla="*/ 768 w 1425"/>
              <a:gd name="T99" fmla="*/ 752 h 1241"/>
              <a:gd name="T100" fmla="*/ 640 w 1425"/>
              <a:gd name="T101" fmla="*/ 848 h 1241"/>
              <a:gd name="T102" fmla="*/ 456 w 1425"/>
              <a:gd name="T103" fmla="*/ 880 h 1241"/>
              <a:gd name="T104" fmla="*/ 352 w 1425"/>
              <a:gd name="T105" fmla="*/ 888 h 1241"/>
              <a:gd name="T106" fmla="*/ 248 w 1425"/>
              <a:gd name="T107" fmla="*/ 864 h 1241"/>
              <a:gd name="T108" fmla="*/ 96 w 1425"/>
              <a:gd name="T109" fmla="*/ 81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chemeClr val="accent4">
              <a:lumMod val="20000"/>
              <a:lumOff val="80000"/>
            </a:schemeClr>
          </a:solidFill>
          <a:ln w="12700" cap="rnd">
            <a:solidFill>
              <a:schemeClr val="bg2">
                <a:lumMod val="5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3" name="Freeform 175">
            <a:extLst>
              <a:ext uri="{FF2B5EF4-FFF2-40B4-BE49-F238E27FC236}">
                <a16:creationId xmlns:a16="http://schemas.microsoft.com/office/drawing/2014/main" id="{E1CBA050-0D15-4F01-8776-603B77CAA7C8}"/>
              </a:ext>
            </a:extLst>
          </p:cNvPr>
          <p:cNvSpPr>
            <a:spLocks/>
          </p:cNvSpPr>
          <p:nvPr/>
        </p:nvSpPr>
        <p:spPr bwMode="gray">
          <a:xfrm>
            <a:off x="2585199" y="1571800"/>
            <a:ext cx="2213465" cy="1601358"/>
          </a:xfrm>
          <a:custGeom>
            <a:avLst/>
            <a:gdLst>
              <a:gd name="T0" fmla="*/ 1256 w 1273"/>
              <a:gd name="T1" fmla="*/ 576 h 1033"/>
              <a:gd name="T2" fmla="*/ 1240 w 1273"/>
              <a:gd name="T3" fmla="*/ 632 h 1033"/>
              <a:gd name="T4" fmla="*/ 1176 w 1273"/>
              <a:gd name="T5" fmla="*/ 632 h 1033"/>
              <a:gd name="T6" fmla="*/ 1152 w 1273"/>
              <a:gd name="T7" fmla="*/ 664 h 1033"/>
              <a:gd name="T8" fmla="*/ 1080 w 1273"/>
              <a:gd name="T9" fmla="*/ 720 h 1033"/>
              <a:gd name="T10" fmla="*/ 1048 w 1273"/>
              <a:gd name="T11" fmla="*/ 728 h 1033"/>
              <a:gd name="T12" fmla="*/ 936 w 1273"/>
              <a:gd name="T13" fmla="*/ 824 h 1033"/>
              <a:gd name="T14" fmla="*/ 880 w 1273"/>
              <a:gd name="T15" fmla="*/ 880 h 1033"/>
              <a:gd name="T16" fmla="*/ 920 w 1273"/>
              <a:gd name="T17" fmla="*/ 944 h 1033"/>
              <a:gd name="T18" fmla="*/ 888 w 1273"/>
              <a:gd name="T19" fmla="*/ 992 h 1033"/>
              <a:gd name="T20" fmla="*/ 896 w 1273"/>
              <a:gd name="T21" fmla="*/ 1032 h 1033"/>
              <a:gd name="T22" fmla="*/ 840 w 1273"/>
              <a:gd name="T23" fmla="*/ 1016 h 1033"/>
              <a:gd name="T24" fmla="*/ 808 w 1273"/>
              <a:gd name="T25" fmla="*/ 1000 h 1033"/>
              <a:gd name="T26" fmla="*/ 736 w 1273"/>
              <a:gd name="T27" fmla="*/ 960 h 1033"/>
              <a:gd name="T28" fmla="*/ 600 w 1273"/>
              <a:gd name="T29" fmla="*/ 984 h 1033"/>
              <a:gd name="T30" fmla="*/ 512 w 1273"/>
              <a:gd name="T31" fmla="*/ 992 h 1033"/>
              <a:gd name="T32" fmla="*/ 432 w 1273"/>
              <a:gd name="T33" fmla="*/ 952 h 1033"/>
              <a:gd name="T34" fmla="*/ 368 w 1273"/>
              <a:gd name="T35" fmla="*/ 960 h 1033"/>
              <a:gd name="T36" fmla="*/ 272 w 1273"/>
              <a:gd name="T37" fmla="*/ 928 h 1033"/>
              <a:gd name="T38" fmla="*/ 216 w 1273"/>
              <a:gd name="T39" fmla="*/ 984 h 1033"/>
              <a:gd name="T40" fmla="*/ 152 w 1273"/>
              <a:gd name="T41" fmla="*/ 944 h 1033"/>
              <a:gd name="T42" fmla="*/ 104 w 1273"/>
              <a:gd name="T43" fmla="*/ 864 h 1033"/>
              <a:gd name="T44" fmla="*/ 56 w 1273"/>
              <a:gd name="T45" fmla="*/ 800 h 1033"/>
              <a:gd name="T46" fmla="*/ 64 w 1273"/>
              <a:gd name="T47" fmla="*/ 776 h 1033"/>
              <a:gd name="T48" fmla="*/ 40 w 1273"/>
              <a:gd name="T49" fmla="*/ 712 h 1033"/>
              <a:gd name="T50" fmla="*/ 0 w 1273"/>
              <a:gd name="T51" fmla="*/ 688 h 1033"/>
              <a:gd name="T52" fmla="*/ 32 w 1273"/>
              <a:gd name="T53" fmla="*/ 688 h 1033"/>
              <a:gd name="T54" fmla="*/ 32 w 1273"/>
              <a:gd name="T55" fmla="*/ 616 h 1033"/>
              <a:gd name="T56" fmla="*/ 24 w 1273"/>
              <a:gd name="T57" fmla="*/ 568 h 1033"/>
              <a:gd name="T58" fmla="*/ 0 w 1273"/>
              <a:gd name="T59" fmla="*/ 520 h 1033"/>
              <a:gd name="T60" fmla="*/ 88 w 1273"/>
              <a:gd name="T61" fmla="*/ 464 h 1033"/>
              <a:gd name="T62" fmla="*/ 136 w 1273"/>
              <a:gd name="T63" fmla="*/ 456 h 1033"/>
              <a:gd name="T64" fmla="*/ 152 w 1273"/>
              <a:gd name="T65" fmla="*/ 480 h 1033"/>
              <a:gd name="T66" fmla="*/ 200 w 1273"/>
              <a:gd name="T67" fmla="*/ 480 h 1033"/>
              <a:gd name="T68" fmla="*/ 304 w 1273"/>
              <a:gd name="T69" fmla="*/ 456 h 1033"/>
              <a:gd name="T70" fmla="*/ 416 w 1273"/>
              <a:gd name="T71" fmla="*/ 424 h 1033"/>
              <a:gd name="T72" fmla="*/ 424 w 1273"/>
              <a:gd name="T73" fmla="*/ 376 h 1033"/>
              <a:gd name="T74" fmla="*/ 472 w 1273"/>
              <a:gd name="T75" fmla="*/ 232 h 1033"/>
              <a:gd name="T76" fmla="*/ 456 w 1273"/>
              <a:gd name="T77" fmla="*/ 200 h 1033"/>
              <a:gd name="T78" fmla="*/ 592 w 1273"/>
              <a:gd name="T79" fmla="*/ 224 h 1033"/>
              <a:gd name="T80" fmla="*/ 664 w 1273"/>
              <a:gd name="T81" fmla="*/ 96 h 1033"/>
              <a:gd name="T82" fmla="*/ 784 w 1273"/>
              <a:gd name="T83" fmla="*/ 128 h 1033"/>
              <a:gd name="T84" fmla="*/ 784 w 1273"/>
              <a:gd name="T85" fmla="*/ 80 h 1033"/>
              <a:gd name="T86" fmla="*/ 840 w 1273"/>
              <a:gd name="T87" fmla="*/ 40 h 1033"/>
              <a:gd name="T88" fmla="*/ 880 w 1273"/>
              <a:gd name="T89" fmla="*/ 0 h 1033"/>
              <a:gd name="T90" fmla="*/ 928 w 1273"/>
              <a:gd name="T91" fmla="*/ 16 h 1033"/>
              <a:gd name="T92" fmla="*/ 928 w 1273"/>
              <a:gd name="T93" fmla="*/ 48 h 1033"/>
              <a:gd name="T94" fmla="*/ 960 w 1273"/>
              <a:gd name="T95" fmla="*/ 112 h 1033"/>
              <a:gd name="T96" fmla="*/ 1024 w 1273"/>
              <a:gd name="T97" fmla="*/ 144 h 1033"/>
              <a:gd name="T98" fmla="*/ 1040 w 1273"/>
              <a:gd name="T99" fmla="*/ 248 h 1033"/>
              <a:gd name="T100" fmla="*/ 1016 w 1273"/>
              <a:gd name="T101" fmla="*/ 336 h 1033"/>
              <a:gd name="T102" fmla="*/ 1112 w 1273"/>
              <a:gd name="T103" fmla="*/ 368 h 1033"/>
              <a:gd name="T104" fmla="*/ 1208 w 1273"/>
              <a:gd name="T105" fmla="*/ 440 h 1033"/>
              <a:gd name="T106" fmla="*/ 1232 w 1273"/>
              <a:gd name="T107" fmla="*/ 480 h 1033"/>
              <a:gd name="T108" fmla="*/ 1272 w 1273"/>
              <a:gd name="T109" fmla="*/ 568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chemeClr val="accent4">
              <a:lumMod val="20000"/>
              <a:lumOff val="80000"/>
            </a:schemeClr>
          </a:solidFill>
          <a:ln w="12700" cap="rnd" algn="ctr">
            <a:solidFill>
              <a:schemeClr val="bg2">
                <a:lumMod val="50000"/>
              </a:schemeClr>
            </a:solidFill>
            <a:round/>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4" name="Freeform 176">
            <a:extLst>
              <a:ext uri="{FF2B5EF4-FFF2-40B4-BE49-F238E27FC236}">
                <a16:creationId xmlns:a16="http://schemas.microsoft.com/office/drawing/2014/main" id="{5A57A5A9-09C4-41C2-B720-E261C117F4F7}"/>
              </a:ext>
            </a:extLst>
          </p:cNvPr>
          <p:cNvSpPr>
            <a:spLocks/>
          </p:cNvSpPr>
          <p:nvPr/>
        </p:nvSpPr>
        <p:spPr bwMode="invGray">
          <a:xfrm>
            <a:off x="7086907" y="4517671"/>
            <a:ext cx="220942" cy="396763"/>
          </a:xfrm>
          <a:custGeom>
            <a:avLst/>
            <a:gdLst>
              <a:gd name="T0" fmla="*/ 24 w 129"/>
              <a:gd name="T1" fmla="*/ 232 h 257"/>
              <a:gd name="T2" fmla="*/ 32 w 129"/>
              <a:gd name="T3" fmla="*/ 248 h 257"/>
              <a:gd name="T4" fmla="*/ 56 w 129"/>
              <a:gd name="T5" fmla="*/ 256 h 257"/>
              <a:gd name="T6" fmla="*/ 64 w 129"/>
              <a:gd name="T7" fmla="*/ 224 h 257"/>
              <a:gd name="T8" fmla="*/ 104 w 129"/>
              <a:gd name="T9" fmla="*/ 184 h 257"/>
              <a:gd name="T10" fmla="*/ 104 w 129"/>
              <a:gd name="T11" fmla="*/ 128 h 257"/>
              <a:gd name="T12" fmla="*/ 120 w 129"/>
              <a:gd name="T13" fmla="*/ 96 h 257"/>
              <a:gd name="T14" fmla="*/ 128 w 129"/>
              <a:gd name="T15" fmla="*/ 72 h 257"/>
              <a:gd name="T16" fmla="*/ 112 w 129"/>
              <a:gd name="T17" fmla="*/ 56 h 257"/>
              <a:gd name="T18" fmla="*/ 104 w 129"/>
              <a:gd name="T19" fmla="*/ 0 h 257"/>
              <a:gd name="T20" fmla="*/ 64 w 129"/>
              <a:gd name="T21" fmla="*/ 24 h 257"/>
              <a:gd name="T22" fmla="*/ 48 w 129"/>
              <a:gd name="T23" fmla="*/ 24 h 257"/>
              <a:gd name="T24" fmla="*/ 56 w 129"/>
              <a:gd name="T25" fmla="*/ 40 h 257"/>
              <a:gd name="T26" fmla="*/ 24 w 129"/>
              <a:gd name="T27" fmla="*/ 72 h 257"/>
              <a:gd name="T28" fmla="*/ 24 w 129"/>
              <a:gd name="T29" fmla="*/ 112 h 257"/>
              <a:gd name="T30" fmla="*/ 0 w 129"/>
              <a:gd name="T31" fmla="*/ 136 h 257"/>
              <a:gd name="T32" fmla="*/ 8 w 129"/>
              <a:gd name="T33" fmla="*/ 168 h 257"/>
              <a:gd name="T34" fmla="*/ 16 w 129"/>
              <a:gd name="T35" fmla="*/ 224 h 257"/>
              <a:gd name="T36" fmla="*/ 24 w 129"/>
              <a:gd name="T37" fmla="*/ 232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chemeClr val="bg1">
              <a:lumMod val="85000"/>
            </a:schemeClr>
          </a:solidFill>
          <a:ln w="25400" cap="rnd">
            <a:solidFill>
              <a:schemeClr val="bg2">
                <a:lumMod val="90000"/>
              </a:schemeClr>
            </a:solidFill>
            <a:round/>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t">
              <a:lnSpc>
                <a:spcPct val="80000"/>
              </a:lnSpc>
              <a:spcBef>
                <a:spcPct val="20000"/>
              </a:spcBef>
            </a:pPr>
            <a:endParaRPr lang="zh-CN" altLang="zh-CN" sz="800">
              <a:latin typeface="宋体" panose="02010600030101010101" pitchFamily="2" charset="-122"/>
            </a:endParaRPr>
          </a:p>
        </p:txBody>
      </p:sp>
      <p:sp>
        <p:nvSpPr>
          <p:cNvPr id="185" name="Rectangle 177">
            <a:extLst>
              <a:ext uri="{FF2B5EF4-FFF2-40B4-BE49-F238E27FC236}">
                <a16:creationId xmlns:a16="http://schemas.microsoft.com/office/drawing/2014/main" id="{57497A39-3CF9-4629-84F2-3F44E12978A3}"/>
              </a:ext>
            </a:extLst>
          </p:cNvPr>
          <p:cNvSpPr>
            <a:spLocks noChangeArrowheads="1"/>
          </p:cNvSpPr>
          <p:nvPr/>
        </p:nvSpPr>
        <p:spPr bwMode="white">
          <a:xfrm>
            <a:off x="7459818" y="1839132"/>
            <a:ext cx="512657" cy="146070"/>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黑龙江</a:t>
            </a:r>
          </a:p>
        </p:txBody>
      </p:sp>
      <p:sp>
        <p:nvSpPr>
          <p:cNvPr id="186" name="Rectangle 178">
            <a:extLst>
              <a:ext uri="{FF2B5EF4-FFF2-40B4-BE49-F238E27FC236}">
                <a16:creationId xmlns:a16="http://schemas.microsoft.com/office/drawing/2014/main" id="{26B9DA12-DCDA-44FB-B17F-397FC741CD44}"/>
              </a:ext>
            </a:extLst>
          </p:cNvPr>
          <p:cNvSpPr>
            <a:spLocks noChangeArrowheads="1"/>
          </p:cNvSpPr>
          <p:nvPr/>
        </p:nvSpPr>
        <p:spPr bwMode="white">
          <a:xfrm>
            <a:off x="7457256" y="2267740"/>
            <a:ext cx="292498" cy="148298"/>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吉林</a:t>
            </a:r>
            <a:endParaRPr lang="en-US" altLang="zh-CN" sz="800">
              <a:latin typeface="宋体" panose="02010600030101010101" pitchFamily="2" charset="-122"/>
            </a:endParaRPr>
          </a:p>
          <a:p>
            <a:pPr eaLnBrk="0" hangingPunct="0">
              <a:lnSpc>
                <a:spcPts val="1138"/>
              </a:lnSpc>
            </a:pPr>
            <a:endParaRPr lang="zh-CN" altLang="en-US" sz="800">
              <a:latin typeface="宋体" panose="02010600030101010101" pitchFamily="2" charset="-122"/>
            </a:endParaRPr>
          </a:p>
        </p:txBody>
      </p:sp>
      <p:sp>
        <p:nvSpPr>
          <p:cNvPr id="187" name="Rectangle 179">
            <a:extLst>
              <a:ext uri="{FF2B5EF4-FFF2-40B4-BE49-F238E27FC236}">
                <a16:creationId xmlns:a16="http://schemas.microsoft.com/office/drawing/2014/main" id="{AC8C88A7-CB23-4A58-B11C-FB6910126ADC}"/>
              </a:ext>
            </a:extLst>
          </p:cNvPr>
          <p:cNvSpPr>
            <a:spLocks noChangeArrowheads="1"/>
          </p:cNvSpPr>
          <p:nvPr/>
        </p:nvSpPr>
        <p:spPr bwMode="white">
          <a:xfrm>
            <a:off x="7103664" y="2538966"/>
            <a:ext cx="292344" cy="126184"/>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ts val="1138"/>
              </a:lnSpc>
            </a:pPr>
            <a:r>
              <a:rPr lang="zh-CN" altLang="en-US" sz="800">
                <a:latin typeface="宋体" panose="02010600030101010101" pitchFamily="2" charset="-122"/>
              </a:rPr>
              <a:t>辽宁</a:t>
            </a:r>
            <a:endParaRPr lang="zh-CN" altLang="zh-CN" sz="800">
              <a:latin typeface="宋体" panose="02010600030101010101" pitchFamily="2" charset="-122"/>
            </a:endParaRPr>
          </a:p>
        </p:txBody>
      </p:sp>
      <p:sp>
        <p:nvSpPr>
          <p:cNvPr id="188" name="Rectangle 180">
            <a:extLst>
              <a:ext uri="{FF2B5EF4-FFF2-40B4-BE49-F238E27FC236}">
                <a16:creationId xmlns:a16="http://schemas.microsoft.com/office/drawing/2014/main" id="{0D2EBBC9-2761-476D-BDC1-E891FBF55049}"/>
              </a:ext>
            </a:extLst>
          </p:cNvPr>
          <p:cNvSpPr>
            <a:spLocks noChangeArrowheads="1"/>
          </p:cNvSpPr>
          <p:nvPr/>
        </p:nvSpPr>
        <p:spPr bwMode="invGray">
          <a:xfrm>
            <a:off x="6450518" y="2983514"/>
            <a:ext cx="292699" cy="183046"/>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河北</a:t>
            </a:r>
          </a:p>
        </p:txBody>
      </p:sp>
      <p:sp>
        <p:nvSpPr>
          <p:cNvPr id="189" name="Rectangle 181">
            <a:extLst>
              <a:ext uri="{FF2B5EF4-FFF2-40B4-BE49-F238E27FC236}">
                <a16:creationId xmlns:a16="http://schemas.microsoft.com/office/drawing/2014/main" id="{DE131068-6D63-4280-B566-64879FFAD281}"/>
              </a:ext>
            </a:extLst>
          </p:cNvPr>
          <p:cNvSpPr>
            <a:spLocks noChangeArrowheads="1"/>
          </p:cNvSpPr>
          <p:nvPr/>
        </p:nvSpPr>
        <p:spPr bwMode="invGray">
          <a:xfrm>
            <a:off x="6717925" y="3247437"/>
            <a:ext cx="403613" cy="162877"/>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山东</a:t>
            </a:r>
          </a:p>
        </p:txBody>
      </p:sp>
      <p:sp>
        <p:nvSpPr>
          <p:cNvPr id="190" name="Rectangle 182">
            <a:extLst>
              <a:ext uri="{FF2B5EF4-FFF2-40B4-BE49-F238E27FC236}">
                <a16:creationId xmlns:a16="http://schemas.microsoft.com/office/drawing/2014/main" id="{0C527B50-E192-4207-AB96-FC02DE004636}"/>
              </a:ext>
            </a:extLst>
          </p:cNvPr>
          <p:cNvSpPr>
            <a:spLocks noChangeArrowheads="1"/>
          </p:cNvSpPr>
          <p:nvPr/>
        </p:nvSpPr>
        <p:spPr bwMode="white">
          <a:xfrm>
            <a:off x="6795015" y="4444855"/>
            <a:ext cx="297733" cy="139192"/>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ts val="1138"/>
              </a:lnSpc>
            </a:pPr>
            <a:r>
              <a:rPr lang="zh-CN" altLang="en-US" sz="800">
                <a:latin typeface="宋体" panose="02010600030101010101" pitchFamily="2" charset="-122"/>
              </a:rPr>
              <a:t>福建</a:t>
            </a:r>
          </a:p>
        </p:txBody>
      </p:sp>
      <p:sp>
        <p:nvSpPr>
          <p:cNvPr id="191" name="Rectangle 183">
            <a:extLst>
              <a:ext uri="{FF2B5EF4-FFF2-40B4-BE49-F238E27FC236}">
                <a16:creationId xmlns:a16="http://schemas.microsoft.com/office/drawing/2014/main" id="{F9C7FEA6-EE6E-409C-A931-8298E4F8777A}"/>
              </a:ext>
            </a:extLst>
          </p:cNvPr>
          <p:cNvSpPr>
            <a:spLocks noChangeArrowheads="1"/>
          </p:cNvSpPr>
          <p:nvPr/>
        </p:nvSpPr>
        <p:spPr bwMode="invGray">
          <a:xfrm>
            <a:off x="6552916" y="4245281"/>
            <a:ext cx="224984" cy="146998"/>
          </a:xfrm>
          <a:prstGeom prst="rect">
            <a:avLst/>
          </a:prstGeom>
          <a:solidFill>
            <a:schemeClr val="accent4">
              <a:lumMod val="20000"/>
              <a:lumOff val="80000"/>
            </a:schemeClr>
          </a:solid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江西</a:t>
            </a:r>
          </a:p>
        </p:txBody>
      </p:sp>
      <p:sp>
        <p:nvSpPr>
          <p:cNvPr id="192" name="Rectangle 184">
            <a:extLst>
              <a:ext uri="{FF2B5EF4-FFF2-40B4-BE49-F238E27FC236}">
                <a16:creationId xmlns:a16="http://schemas.microsoft.com/office/drawing/2014/main" id="{B7FA7907-E19C-4AB2-B34D-46A0B4E3B2EE}"/>
              </a:ext>
            </a:extLst>
          </p:cNvPr>
          <p:cNvSpPr>
            <a:spLocks noChangeArrowheads="1"/>
          </p:cNvSpPr>
          <p:nvPr/>
        </p:nvSpPr>
        <p:spPr bwMode="white">
          <a:xfrm>
            <a:off x="6692263" y="3819751"/>
            <a:ext cx="268095" cy="166510"/>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安徽</a:t>
            </a:r>
          </a:p>
        </p:txBody>
      </p:sp>
      <p:sp>
        <p:nvSpPr>
          <p:cNvPr id="193" name="Rectangle 185">
            <a:extLst>
              <a:ext uri="{FF2B5EF4-FFF2-40B4-BE49-F238E27FC236}">
                <a16:creationId xmlns:a16="http://schemas.microsoft.com/office/drawing/2014/main" id="{17A6AA23-2A2B-489C-A936-7445B53AF623}"/>
              </a:ext>
            </a:extLst>
          </p:cNvPr>
          <p:cNvSpPr>
            <a:spLocks noChangeArrowheads="1"/>
          </p:cNvSpPr>
          <p:nvPr/>
        </p:nvSpPr>
        <p:spPr bwMode="invGray">
          <a:xfrm>
            <a:off x="6106990" y="3848351"/>
            <a:ext cx="219596" cy="14959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湖北</a:t>
            </a:r>
          </a:p>
        </p:txBody>
      </p:sp>
      <p:sp>
        <p:nvSpPr>
          <p:cNvPr id="194" name="Rectangle 186">
            <a:extLst>
              <a:ext uri="{FF2B5EF4-FFF2-40B4-BE49-F238E27FC236}">
                <a16:creationId xmlns:a16="http://schemas.microsoft.com/office/drawing/2014/main" id="{E22E164F-C007-4BE9-9060-95BF4A0D2B38}"/>
              </a:ext>
            </a:extLst>
          </p:cNvPr>
          <p:cNvSpPr>
            <a:spLocks noChangeArrowheads="1"/>
          </p:cNvSpPr>
          <p:nvPr/>
        </p:nvSpPr>
        <p:spPr bwMode="invGray">
          <a:xfrm>
            <a:off x="6097376" y="4291109"/>
            <a:ext cx="274830" cy="149599"/>
          </a:xfrm>
          <a:prstGeom prst="rect">
            <a:avLst/>
          </a:prstGeom>
          <a:solidFill>
            <a:schemeClr val="accent4">
              <a:lumMod val="20000"/>
              <a:lumOff val="80000"/>
            </a:schemeClr>
          </a:solid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湖南</a:t>
            </a:r>
          </a:p>
        </p:txBody>
      </p:sp>
      <p:sp>
        <p:nvSpPr>
          <p:cNvPr id="195" name="Rectangle 187">
            <a:extLst>
              <a:ext uri="{FF2B5EF4-FFF2-40B4-BE49-F238E27FC236}">
                <a16:creationId xmlns:a16="http://schemas.microsoft.com/office/drawing/2014/main" id="{3D5FFD80-209B-4817-9A88-4BAEC9CD322B}"/>
              </a:ext>
            </a:extLst>
          </p:cNvPr>
          <p:cNvSpPr>
            <a:spLocks noChangeArrowheads="1"/>
          </p:cNvSpPr>
          <p:nvPr/>
        </p:nvSpPr>
        <p:spPr bwMode="invGray">
          <a:xfrm>
            <a:off x="6326727" y="4756697"/>
            <a:ext cx="246539" cy="14179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广东</a:t>
            </a:r>
          </a:p>
        </p:txBody>
      </p:sp>
      <p:sp>
        <p:nvSpPr>
          <p:cNvPr id="196" name="Rectangle 188">
            <a:extLst>
              <a:ext uri="{FF2B5EF4-FFF2-40B4-BE49-F238E27FC236}">
                <a16:creationId xmlns:a16="http://schemas.microsoft.com/office/drawing/2014/main" id="{17066581-FE04-49AA-A09F-3989BF6D4341}"/>
              </a:ext>
            </a:extLst>
          </p:cNvPr>
          <p:cNvSpPr>
            <a:spLocks noChangeArrowheads="1"/>
          </p:cNvSpPr>
          <p:nvPr/>
        </p:nvSpPr>
        <p:spPr bwMode="white">
          <a:xfrm>
            <a:off x="5779314" y="4743721"/>
            <a:ext cx="237109" cy="106670"/>
          </a:xfrm>
          <a:prstGeom prst="rect">
            <a:avLst/>
          </a:prstGeom>
          <a:solidFill>
            <a:schemeClr val="accent4">
              <a:lumMod val="20000"/>
              <a:lumOff val="80000"/>
            </a:schemeClr>
          </a:solid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广西</a:t>
            </a:r>
          </a:p>
        </p:txBody>
      </p:sp>
      <p:sp>
        <p:nvSpPr>
          <p:cNvPr id="197" name="Rectangle 189">
            <a:extLst>
              <a:ext uri="{FF2B5EF4-FFF2-40B4-BE49-F238E27FC236}">
                <a16:creationId xmlns:a16="http://schemas.microsoft.com/office/drawing/2014/main" id="{1EEE6DE6-32F3-4DEA-A7BA-4B8CDFEDF7B9}"/>
              </a:ext>
            </a:extLst>
          </p:cNvPr>
          <p:cNvSpPr>
            <a:spLocks noChangeArrowheads="1"/>
          </p:cNvSpPr>
          <p:nvPr/>
        </p:nvSpPr>
        <p:spPr bwMode="invGray">
          <a:xfrm>
            <a:off x="7332118" y="3789956"/>
            <a:ext cx="268094" cy="141880"/>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上海</a:t>
            </a:r>
          </a:p>
        </p:txBody>
      </p:sp>
      <p:sp>
        <p:nvSpPr>
          <p:cNvPr id="198" name="Rectangle 190">
            <a:extLst>
              <a:ext uri="{FF2B5EF4-FFF2-40B4-BE49-F238E27FC236}">
                <a16:creationId xmlns:a16="http://schemas.microsoft.com/office/drawing/2014/main" id="{6CC52478-9759-470B-8750-A80725509677}"/>
              </a:ext>
            </a:extLst>
          </p:cNvPr>
          <p:cNvSpPr>
            <a:spLocks noChangeArrowheads="1"/>
          </p:cNvSpPr>
          <p:nvPr/>
        </p:nvSpPr>
        <p:spPr bwMode="white">
          <a:xfrm>
            <a:off x="6262785" y="3553004"/>
            <a:ext cx="264053" cy="14959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河南</a:t>
            </a:r>
          </a:p>
        </p:txBody>
      </p:sp>
      <p:sp>
        <p:nvSpPr>
          <p:cNvPr id="199" name="Rectangle 191">
            <a:extLst>
              <a:ext uri="{FF2B5EF4-FFF2-40B4-BE49-F238E27FC236}">
                <a16:creationId xmlns:a16="http://schemas.microsoft.com/office/drawing/2014/main" id="{A08DEEE7-0BC9-4C62-9D36-F36D913F28B7}"/>
              </a:ext>
            </a:extLst>
          </p:cNvPr>
          <p:cNvSpPr>
            <a:spLocks noChangeArrowheads="1"/>
          </p:cNvSpPr>
          <p:nvPr/>
        </p:nvSpPr>
        <p:spPr bwMode="invGray">
          <a:xfrm>
            <a:off x="6126804" y="3145078"/>
            <a:ext cx="258665" cy="146997"/>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山西</a:t>
            </a:r>
          </a:p>
        </p:txBody>
      </p:sp>
      <p:sp>
        <p:nvSpPr>
          <p:cNvPr id="200" name="Rectangle 192">
            <a:extLst>
              <a:ext uri="{FF2B5EF4-FFF2-40B4-BE49-F238E27FC236}">
                <a16:creationId xmlns:a16="http://schemas.microsoft.com/office/drawing/2014/main" id="{233FB19D-E745-43A2-A95C-1D0CDC9C9E21}"/>
              </a:ext>
            </a:extLst>
          </p:cNvPr>
          <p:cNvSpPr>
            <a:spLocks noChangeArrowheads="1"/>
          </p:cNvSpPr>
          <p:nvPr/>
        </p:nvSpPr>
        <p:spPr bwMode="invGray">
          <a:xfrm>
            <a:off x="5745453" y="2789293"/>
            <a:ext cx="380737" cy="15765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内蒙古</a:t>
            </a:r>
          </a:p>
        </p:txBody>
      </p:sp>
      <p:sp>
        <p:nvSpPr>
          <p:cNvPr id="201" name="Rectangle 193">
            <a:extLst>
              <a:ext uri="{FF2B5EF4-FFF2-40B4-BE49-F238E27FC236}">
                <a16:creationId xmlns:a16="http://schemas.microsoft.com/office/drawing/2014/main" id="{FA9062E3-7949-4FE6-BCE6-A81E599D04BA}"/>
              </a:ext>
            </a:extLst>
          </p:cNvPr>
          <p:cNvSpPr>
            <a:spLocks noChangeArrowheads="1"/>
          </p:cNvSpPr>
          <p:nvPr/>
        </p:nvSpPr>
        <p:spPr bwMode="invGray">
          <a:xfrm>
            <a:off x="5770298" y="3468004"/>
            <a:ext cx="245192" cy="148298"/>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陕西</a:t>
            </a:r>
          </a:p>
        </p:txBody>
      </p:sp>
      <p:sp>
        <p:nvSpPr>
          <p:cNvPr id="202" name="Rectangle 194">
            <a:extLst>
              <a:ext uri="{FF2B5EF4-FFF2-40B4-BE49-F238E27FC236}">
                <a16:creationId xmlns:a16="http://schemas.microsoft.com/office/drawing/2014/main" id="{F88546FC-A12B-478C-B990-CC885FB461EC}"/>
              </a:ext>
            </a:extLst>
          </p:cNvPr>
          <p:cNvSpPr>
            <a:spLocks noChangeArrowheads="1"/>
          </p:cNvSpPr>
          <p:nvPr/>
        </p:nvSpPr>
        <p:spPr bwMode="invGray">
          <a:xfrm>
            <a:off x="5340269" y="3338109"/>
            <a:ext cx="246540" cy="148298"/>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宁夏</a:t>
            </a:r>
          </a:p>
        </p:txBody>
      </p:sp>
      <p:sp>
        <p:nvSpPr>
          <p:cNvPr id="203" name="Rectangle 195">
            <a:extLst>
              <a:ext uri="{FF2B5EF4-FFF2-40B4-BE49-F238E27FC236}">
                <a16:creationId xmlns:a16="http://schemas.microsoft.com/office/drawing/2014/main" id="{E5C2EC96-8721-4174-8663-B125E48F3AA4}"/>
              </a:ext>
            </a:extLst>
          </p:cNvPr>
          <p:cNvSpPr>
            <a:spLocks noChangeArrowheads="1"/>
          </p:cNvSpPr>
          <p:nvPr/>
        </p:nvSpPr>
        <p:spPr bwMode="invGray">
          <a:xfrm>
            <a:off x="4653075" y="2695122"/>
            <a:ext cx="264053" cy="148298"/>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甘肃</a:t>
            </a:r>
          </a:p>
        </p:txBody>
      </p:sp>
      <p:sp>
        <p:nvSpPr>
          <p:cNvPr id="204" name="Rectangle 196">
            <a:extLst>
              <a:ext uri="{FF2B5EF4-FFF2-40B4-BE49-F238E27FC236}">
                <a16:creationId xmlns:a16="http://schemas.microsoft.com/office/drawing/2014/main" id="{9DE20E85-96F3-4FDD-9BBC-33E77F3E31E5}"/>
              </a:ext>
            </a:extLst>
          </p:cNvPr>
          <p:cNvSpPr>
            <a:spLocks noChangeArrowheads="1"/>
          </p:cNvSpPr>
          <p:nvPr/>
        </p:nvSpPr>
        <p:spPr bwMode="invGray">
          <a:xfrm>
            <a:off x="4520744" y="3196272"/>
            <a:ext cx="226331" cy="14959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青海</a:t>
            </a:r>
          </a:p>
        </p:txBody>
      </p:sp>
      <p:sp>
        <p:nvSpPr>
          <p:cNvPr id="205" name="Rectangle 197">
            <a:extLst>
              <a:ext uri="{FF2B5EF4-FFF2-40B4-BE49-F238E27FC236}">
                <a16:creationId xmlns:a16="http://schemas.microsoft.com/office/drawing/2014/main" id="{0D09FE63-4D92-4412-A36E-970ED91D9DFF}"/>
              </a:ext>
            </a:extLst>
          </p:cNvPr>
          <p:cNvSpPr>
            <a:spLocks noChangeArrowheads="1"/>
          </p:cNvSpPr>
          <p:nvPr/>
        </p:nvSpPr>
        <p:spPr bwMode="invGray">
          <a:xfrm>
            <a:off x="5070817" y="3887381"/>
            <a:ext cx="293691" cy="14049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lnSpc>
                <a:spcPts val="1138"/>
              </a:lnSpc>
            </a:pPr>
            <a:r>
              <a:rPr lang="zh-CN" altLang="en-US" sz="800">
                <a:latin typeface="宋体" panose="02010600030101010101" pitchFamily="2" charset="-122"/>
              </a:rPr>
              <a:t>四川</a:t>
            </a:r>
          </a:p>
          <a:p>
            <a:pPr algn="ctr" eaLnBrk="0" hangingPunct="0">
              <a:lnSpc>
                <a:spcPts val="1138"/>
              </a:lnSpc>
            </a:pPr>
            <a:endParaRPr lang="zh-CN" altLang="zh-CN" sz="800">
              <a:latin typeface="宋体" panose="02010600030101010101" pitchFamily="2" charset="-122"/>
            </a:endParaRPr>
          </a:p>
        </p:txBody>
      </p:sp>
      <p:sp>
        <p:nvSpPr>
          <p:cNvPr id="206" name="Rectangle 198">
            <a:extLst>
              <a:ext uri="{FF2B5EF4-FFF2-40B4-BE49-F238E27FC236}">
                <a16:creationId xmlns:a16="http://schemas.microsoft.com/office/drawing/2014/main" id="{1E772697-1D11-4E35-9CFA-44ECA8A2A46B}"/>
              </a:ext>
            </a:extLst>
          </p:cNvPr>
          <p:cNvSpPr>
            <a:spLocks noChangeArrowheads="1"/>
          </p:cNvSpPr>
          <p:nvPr/>
        </p:nvSpPr>
        <p:spPr bwMode="invGray">
          <a:xfrm>
            <a:off x="5573761" y="4365565"/>
            <a:ext cx="270789" cy="145697"/>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贵州</a:t>
            </a:r>
          </a:p>
        </p:txBody>
      </p:sp>
      <p:sp>
        <p:nvSpPr>
          <p:cNvPr id="207" name="Rectangle 199">
            <a:extLst>
              <a:ext uri="{FF2B5EF4-FFF2-40B4-BE49-F238E27FC236}">
                <a16:creationId xmlns:a16="http://schemas.microsoft.com/office/drawing/2014/main" id="{C3158DAF-7822-4E2F-AEC7-EA827B8AB3FE}"/>
              </a:ext>
            </a:extLst>
          </p:cNvPr>
          <p:cNvSpPr>
            <a:spLocks noChangeArrowheads="1"/>
          </p:cNvSpPr>
          <p:nvPr/>
        </p:nvSpPr>
        <p:spPr bwMode="invGray">
          <a:xfrm>
            <a:off x="4953183" y="4602466"/>
            <a:ext cx="270788" cy="12641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云南</a:t>
            </a:r>
          </a:p>
        </p:txBody>
      </p:sp>
      <p:sp>
        <p:nvSpPr>
          <p:cNvPr id="208" name="Rectangle 200">
            <a:extLst>
              <a:ext uri="{FF2B5EF4-FFF2-40B4-BE49-F238E27FC236}">
                <a16:creationId xmlns:a16="http://schemas.microsoft.com/office/drawing/2014/main" id="{720DCB12-73B2-49C5-8653-B237BAE8ED1F}"/>
              </a:ext>
            </a:extLst>
          </p:cNvPr>
          <p:cNvSpPr>
            <a:spLocks noChangeArrowheads="1"/>
          </p:cNvSpPr>
          <p:nvPr/>
        </p:nvSpPr>
        <p:spPr bwMode="invGray">
          <a:xfrm>
            <a:off x="3595412" y="3502198"/>
            <a:ext cx="254622" cy="14959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西藏</a:t>
            </a:r>
          </a:p>
        </p:txBody>
      </p:sp>
      <p:sp>
        <p:nvSpPr>
          <p:cNvPr id="209" name="Rectangle 201">
            <a:extLst>
              <a:ext uri="{FF2B5EF4-FFF2-40B4-BE49-F238E27FC236}">
                <a16:creationId xmlns:a16="http://schemas.microsoft.com/office/drawing/2014/main" id="{3CAD0F24-D6CD-4D9E-8BFC-0EDC852D1637}"/>
              </a:ext>
            </a:extLst>
          </p:cNvPr>
          <p:cNvSpPr>
            <a:spLocks noChangeArrowheads="1"/>
          </p:cNvSpPr>
          <p:nvPr/>
        </p:nvSpPr>
        <p:spPr bwMode="invGray">
          <a:xfrm>
            <a:off x="3703867" y="2365897"/>
            <a:ext cx="247886" cy="14179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新疆</a:t>
            </a:r>
          </a:p>
        </p:txBody>
      </p:sp>
      <p:sp>
        <p:nvSpPr>
          <p:cNvPr id="210" name="Rectangle 202">
            <a:extLst>
              <a:ext uri="{FF2B5EF4-FFF2-40B4-BE49-F238E27FC236}">
                <a16:creationId xmlns:a16="http://schemas.microsoft.com/office/drawing/2014/main" id="{13462270-7FD5-494A-8E0B-3993E25D792D}"/>
              </a:ext>
            </a:extLst>
          </p:cNvPr>
          <p:cNvSpPr>
            <a:spLocks noChangeArrowheads="1"/>
          </p:cNvSpPr>
          <p:nvPr/>
        </p:nvSpPr>
        <p:spPr bwMode="invGray">
          <a:xfrm>
            <a:off x="6930211" y="3552361"/>
            <a:ext cx="278873" cy="10276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江苏</a:t>
            </a:r>
          </a:p>
        </p:txBody>
      </p:sp>
      <p:sp>
        <p:nvSpPr>
          <p:cNvPr id="211" name="Rectangle 203">
            <a:extLst>
              <a:ext uri="{FF2B5EF4-FFF2-40B4-BE49-F238E27FC236}">
                <a16:creationId xmlns:a16="http://schemas.microsoft.com/office/drawing/2014/main" id="{F8AF0825-9211-4E14-BD6A-400DB2A3DCD1}"/>
              </a:ext>
            </a:extLst>
          </p:cNvPr>
          <p:cNvSpPr>
            <a:spLocks noChangeArrowheads="1"/>
          </p:cNvSpPr>
          <p:nvPr/>
        </p:nvSpPr>
        <p:spPr bwMode="invGray">
          <a:xfrm>
            <a:off x="7012555" y="4029531"/>
            <a:ext cx="245192" cy="156555"/>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浙江</a:t>
            </a:r>
          </a:p>
        </p:txBody>
      </p:sp>
      <p:sp>
        <p:nvSpPr>
          <p:cNvPr id="212" name="Rectangle 204">
            <a:extLst>
              <a:ext uri="{FF2B5EF4-FFF2-40B4-BE49-F238E27FC236}">
                <a16:creationId xmlns:a16="http://schemas.microsoft.com/office/drawing/2014/main" id="{C7A86622-17E3-4C53-99E5-F8E5FA624CA0}"/>
              </a:ext>
            </a:extLst>
          </p:cNvPr>
          <p:cNvSpPr>
            <a:spLocks noChangeArrowheads="1"/>
          </p:cNvSpPr>
          <p:nvPr/>
        </p:nvSpPr>
        <p:spPr bwMode="invGray">
          <a:xfrm>
            <a:off x="6558428" y="2767876"/>
            <a:ext cx="338314" cy="151089"/>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北京</a:t>
            </a:r>
          </a:p>
        </p:txBody>
      </p:sp>
      <p:sp>
        <p:nvSpPr>
          <p:cNvPr id="213" name="Rectangle 205">
            <a:extLst>
              <a:ext uri="{FF2B5EF4-FFF2-40B4-BE49-F238E27FC236}">
                <a16:creationId xmlns:a16="http://schemas.microsoft.com/office/drawing/2014/main" id="{E8BE3A84-EB7E-4D94-8145-BEE5F6FFD0ED}"/>
              </a:ext>
            </a:extLst>
          </p:cNvPr>
          <p:cNvSpPr>
            <a:spLocks noChangeArrowheads="1"/>
          </p:cNvSpPr>
          <p:nvPr/>
        </p:nvSpPr>
        <p:spPr bwMode="invGray">
          <a:xfrm rot="18521103">
            <a:off x="7088756" y="4626974"/>
            <a:ext cx="271879" cy="152235"/>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台湾</a:t>
            </a:r>
          </a:p>
        </p:txBody>
      </p:sp>
      <p:sp>
        <p:nvSpPr>
          <p:cNvPr id="214" name="Rectangle 206">
            <a:extLst>
              <a:ext uri="{FF2B5EF4-FFF2-40B4-BE49-F238E27FC236}">
                <a16:creationId xmlns:a16="http://schemas.microsoft.com/office/drawing/2014/main" id="{233A5660-B363-4D8F-9B36-26BCCEF30C61}"/>
              </a:ext>
            </a:extLst>
          </p:cNvPr>
          <p:cNvSpPr>
            <a:spLocks noChangeArrowheads="1"/>
          </p:cNvSpPr>
          <p:nvPr/>
        </p:nvSpPr>
        <p:spPr bwMode="invGray">
          <a:xfrm>
            <a:off x="6806907" y="2941811"/>
            <a:ext cx="306754" cy="157973"/>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天津</a:t>
            </a:r>
          </a:p>
        </p:txBody>
      </p:sp>
      <p:sp>
        <p:nvSpPr>
          <p:cNvPr id="215" name="Rectangle 198">
            <a:extLst>
              <a:ext uri="{FF2B5EF4-FFF2-40B4-BE49-F238E27FC236}">
                <a16:creationId xmlns:a16="http://schemas.microsoft.com/office/drawing/2014/main" id="{5B3135B3-0643-4C13-B46C-F720A91989F4}"/>
              </a:ext>
            </a:extLst>
          </p:cNvPr>
          <p:cNvSpPr>
            <a:spLocks noChangeArrowheads="1"/>
          </p:cNvSpPr>
          <p:nvPr/>
        </p:nvSpPr>
        <p:spPr bwMode="invGray">
          <a:xfrm>
            <a:off x="5639794" y="3981182"/>
            <a:ext cx="270789" cy="145697"/>
          </a:xfrm>
          <a:prstGeom prst="rect">
            <a:avLst/>
          </a:prstGeom>
          <a:noFill/>
          <a:ln>
            <a:noFill/>
          </a:ln>
        </p:spPr>
        <p:txBody>
          <a:bodyPr lIns="0" tIns="0" rIns="0" bIns="0"/>
          <a:lstStyle>
            <a:lvl1pPr defTabSz="804863">
              <a:defRPr>
                <a:solidFill>
                  <a:schemeClr val="tx1"/>
                </a:solidFill>
                <a:latin typeface="Arial" panose="020B0604020202020204" pitchFamily="34" charset="0"/>
                <a:ea typeface="宋体" panose="02010600030101010101" pitchFamily="2" charset="-122"/>
              </a:defRPr>
            </a:lvl1pPr>
            <a:lvl2pPr marL="742950" indent="-285750" defTabSz="804863">
              <a:defRPr>
                <a:solidFill>
                  <a:schemeClr val="tx1"/>
                </a:solidFill>
                <a:latin typeface="Arial" panose="020B0604020202020204" pitchFamily="34" charset="0"/>
                <a:ea typeface="宋体" panose="02010600030101010101" pitchFamily="2" charset="-122"/>
              </a:defRPr>
            </a:lvl2pPr>
            <a:lvl3pPr marL="1143000" indent="-228600" defTabSz="804863">
              <a:defRPr>
                <a:solidFill>
                  <a:schemeClr val="tx1"/>
                </a:solidFill>
                <a:latin typeface="Arial" panose="020B0604020202020204" pitchFamily="34" charset="0"/>
                <a:ea typeface="宋体" panose="02010600030101010101" pitchFamily="2" charset="-122"/>
              </a:defRPr>
            </a:lvl3pPr>
            <a:lvl4pPr marL="1600200" indent="-228600" defTabSz="804863">
              <a:defRPr>
                <a:solidFill>
                  <a:schemeClr val="tx1"/>
                </a:solidFill>
                <a:latin typeface="Arial" panose="020B0604020202020204" pitchFamily="34" charset="0"/>
                <a:ea typeface="宋体" panose="02010600030101010101" pitchFamily="2" charset="-122"/>
              </a:defRPr>
            </a:lvl4pPr>
            <a:lvl5pPr marL="2057400" indent="-228600" defTabSz="804863">
              <a:defRPr>
                <a:solidFill>
                  <a:schemeClr val="tx1"/>
                </a:solidFill>
                <a:latin typeface="Arial" panose="020B0604020202020204" pitchFamily="34" charset="0"/>
                <a:ea typeface="宋体" panose="02010600030101010101" pitchFamily="2" charset="-122"/>
              </a:defRPr>
            </a:lvl5pPr>
            <a:lvl6pPr marL="25146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804863"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ts val="1138"/>
              </a:lnSpc>
            </a:pPr>
            <a:r>
              <a:rPr lang="zh-CN" altLang="en-US" sz="800">
                <a:latin typeface="宋体" panose="02010600030101010101" pitchFamily="2" charset="-122"/>
              </a:rPr>
              <a:t>重庆</a:t>
            </a:r>
          </a:p>
        </p:txBody>
      </p:sp>
      <p:sp>
        <p:nvSpPr>
          <p:cNvPr id="216" name="文本框 215">
            <a:extLst>
              <a:ext uri="{FF2B5EF4-FFF2-40B4-BE49-F238E27FC236}">
                <a16:creationId xmlns:a16="http://schemas.microsoft.com/office/drawing/2014/main" id="{8209553A-81A0-4A4E-8B18-8700A57E69F0}"/>
              </a:ext>
            </a:extLst>
          </p:cNvPr>
          <p:cNvSpPr txBox="1"/>
          <p:nvPr/>
        </p:nvSpPr>
        <p:spPr>
          <a:xfrm>
            <a:off x="6361953" y="4900174"/>
            <a:ext cx="428549" cy="215444"/>
          </a:xfrm>
          <a:prstGeom prst="rect">
            <a:avLst/>
          </a:prstGeom>
          <a:noFill/>
        </p:spPr>
        <p:txBody>
          <a:bodyPr wrap="square" rtlCol="0">
            <a:spAutoFit/>
          </a:bodyPr>
          <a:lstStyle/>
          <a:p>
            <a:r>
              <a:rPr lang="zh-CN" altLang="en-US" sz="800">
                <a:latin typeface="宋体" panose="02010600030101010101" pitchFamily="2" charset="-122"/>
                <a:ea typeface="宋体" panose="02010600030101010101" pitchFamily="2" charset="-122"/>
              </a:rPr>
              <a:t>香港</a:t>
            </a:r>
          </a:p>
        </p:txBody>
      </p:sp>
      <p:sp>
        <p:nvSpPr>
          <p:cNvPr id="217" name="文本框 216">
            <a:extLst>
              <a:ext uri="{FF2B5EF4-FFF2-40B4-BE49-F238E27FC236}">
                <a16:creationId xmlns:a16="http://schemas.microsoft.com/office/drawing/2014/main" id="{C5A4AA53-E844-4B4A-9A2E-FE56137CC1DA}"/>
              </a:ext>
            </a:extLst>
          </p:cNvPr>
          <p:cNvSpPr txBox="1"/>
          <p:nvPr/>
        </p:nvSpPr>
        <p:spPr>
          <a:xfrm>
            <a:off x="6056114" y="5011629"/>
            <a:ext cx="428549" cy="215444"/>
          </a:xfrm>
          <a:prstGeom prst="rect">
            <a:avLst/>
          </a:prstGeom>
          <a:noFill/>
        </p:spPr>
        <p:txBody>
          <a:bodyPr wrap="square" rtlCol="0">
            <a:spAutoFit/>
          </a:bodyPr>
          <a:lstStyle/>
          <a:p>
            <a:r>
              <a:rPr lang="zh-CN" altLang="en-US" sz="800">
                <a:latin typeface="宋体" panose="02010600030101010101" pitchFamily="2" charset="-122"/>
                <a:ea typeface="宋体" panose="02010600030101010101" pitchFamily="2" charset="-122"/>
              </a:rPr>
              <a:t>澳门</a:t>
            </a:r>
          </a:p>
        </p:txBody>
      </p:sp>
      <p:pic>
        <p:nvPicPr>
          <p:cNvPr id="219" name="图片 218" descr="图示&#10;&#10;描述已自动生成">
            <a:extLst>
              <a:ext uri="{FF2B5EF4-FFF2-40B4-BE49-F238E27FC236}">
                <a16:creationId xmlns:a16="http://schemas.microsoft.com/office/drawing/2014/main" id="{84D2A6B6-002A-4560-8049-2BE943B0BC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6146" y="4872376"/>
            <a:ext cx="1023708" cy="1501946"/>
          </a:xfrm>
          <a:prstGeom prst="rect">
            <a:avLst/>
          </a:prstGeom>
          <a:ln w="12700">
            <a:solidFill>
              <a:schemeClr val="bg2">
                <a:lumMod val="75000"/>
              </a:schemeClr>
            </a:solidFill>
          </a:ln>
        </p:spPr>
      </p:pic>
      <p:sp>
        <p:nvSpPr>
          <p:cNvPr id="220" name="文本框 219">
            <a:extLst>
              <a:ext uri="{FF2B5EF4-FFF2-40B4-BE49-F238E27FC236}">
                <a16:creationId xmlns:a16="http://schemas.microsoft.com/office/drawing/2014/main" id="{7D32A598-DBA5-4343-AD63-0DC3FBE1D244}"/>
              </a:ext>
            </a:extLst>
          </p:cNvPr>
          <p:cNvSpPr txBox="1"/>
          <p:nvPr/>
        </p:nvSpPr>
        <p:spPr>
          <a:xfrm>
            <a:off x="8478794" y="5293853"/>
            <a:ext cx="797011" cy="215444"/>
          </a:xfrm>
          <a:prstGeom prst="rect">
            <a:avLst/>
          </a:prstGeom>
          <a:noFill/>
        </p:spPr>
        <p:txBody>
          <a:bodyPr wrap="square" rtlCol="0">
            <a:spAutoFit/>
          </a:bodyPr>
          <a:lstStyle/>
          <a:p>
            <a:r>
              <a:rPr lang="zh-CN" altLang="en-US" sz="800">
                <a:latin typeface="宋体" panose="02010600030101010101" pitchFamily="2" charset="-122"/>
                <a:ea typeface="宋体" panose="02010600030101010101" pitchFamily="2" charset="-122"/>
              </a:rPr>
              <a:t>南海诸岛</a:t>
            </a:r>
          </a:p>
        </p:txBody>
      </p:sp>
      <p:sp>
        <p:nvSpPr>
          <p:cNvPr id="3" name="文本框 2">
            <a:extLst>
              <a:ext uri="{FF2B5EF4-FFF2-40B4-BE49-F238E27FC236}">
                <a16:creationId xmlns:a16="http://schemas.microsoft.com/office/drawing/2014/main" id="{57A8B298-E472-F142-511B-5DFC777CA294}"/>
              </a:ext>
            </a:extLst>
          </p:cNvPr>
          <p:cNvSpPr txBox="1"/>
          <p:nvPr/>
        </p:nvSpPr>
        <p:spPr>
          <a:xfrm>
            <a:off x="1085850" y="4217640"/>
            <a:ext cx="3831278" cy="1384995"/>
          </a:xfrm>
          <a:prstGeom prst="rect">
            <a:avLst/>
          </a:prstGeom>
          <a:noFill/>
        </p:spPr>
        <p:txBody>
          <a:bodyPr wrap="square">
            <a:spAutoFit/>
          </a:bodyPr>
          <a:lstStyle/>
          <a:p>
            <a:r>
              <a:rPr lang="zh-CN" altLang="en-US" dirty="0">
                <a:solidFill>
                  <a:srgbClr val="002060"/>
                </a:solidFill>
                <a:latin typeface="Times New Roman" panose="02020603050405020304" pitchFamily="18" charset="0"/>
                <a:cs typeface="Times New Roman" panose="02020603050405020304" pitchFamily="18" charset="0"/>
              </a:rPr>
              <a:t>The earliest </a:t>
            </a:r>
            <a:r>
              <a:rPr lang="en-US" altLang="zh-CN" sz="1800" dirty="0">
                <a:solidFill>
                  <a:srgbClr val="002060"/>
                </a:solidFill>
                <a:latin typeface="Times New Roman" panose="02020603050405020304" pitchFamily="18" charset="0"/>
                <a:cs typeface="Times New Roman" panose="02020603050405020304" pitchFamily="18" charset="0"/>
              </a:rPr>
              <a:t>RAD-1 </a:t>
            </a:r>
            <a:r>
              <a:rPr lang="zh-CN" altLang="en-US" dirty="0">
                <a:solidFill>
                  <a:srgbClr val="002060"/>
                </a:solidFill>
                <a:latin typeface="Times New Roman" panose="02020603050405020304" pitchFamily="18" charset="0"/>
                <a:cs typeface="Times New Roman" panose="02020603050405020304" pitchFamily="18" charset="0"/>
              </a:rPr>
              <a:t>positive R. anatipestiferstrain was RCAD0179, collected from </a:t>
            </a:r>
            <a:r>
              <a:rPr lang="zh-CN" altLang="en-US" sz="2400" u="sng" dirty="0">
                <a:solidFill>
                  <a:srgbClr val="C00000"/>
                </a:solidFill>
                <a:latin typeface="Times New Roman" panose="02020603050405020304" pitchFamily="18" charset="0"/>
                <a:cs typeface="Times New Roman" panose="02020603050405020304" pitchFamily="18" charset="0"/>
              </a:rPr>
              <a:t>Sichuan Province</a:t>
            </a:r>
            <a:r>
              <a:rPr lang="zh-CN" altLang="en-US" dirty="0">
                <a:solidFill>
                  <a:srgbClr val="C00000"/>
                </a:solidFill>
                <a:latin typeface="Times New Roman" panose="02020603050405020304" pitchFamily="18" charset="0"/>
                <a:cs typeface="Times New Roman" panose="02020603050405020304" pitchFamily="18" charset="0"/>
              </a:rPr>
              <a:t>, </a:t>
            </a:r>
            <a:r>
              <a:rPr lang="zh-CN" altLang="en-US" dirty="0">
                <a:solidFill>
                  <a:srgbClr val="002060"/>
                </a:solidFill>
                <a:latin typeface="Times New Roman" panose="02020603050405020304" pitchFamily="18" charset="0"/>
                <a:cs typeface="Times New Roman" panose="02020603050405020304" pitchFamily="18" charset="0"/>
              </a:rPr>
              <a:t>China in</a:t>
            </a:r>
            <a:r>
              <a:rPr lang="zh-CN" altLang="en-US" sz="2400" u="sng" dirty="0">
                <a:solidFill>
                  <a:srgbClr val="C00000"/>
                </a:solidFill>
                <a:latin typeface="Times New Roman" panose="02020603050405020304" pitchFamily="18" charset="0"/>
                <a:cs typeface="Times New Roman" panose="02020603050405020304" pitchFamily="18" charset="0"/>
              </a:rPr>
              <a:t>1995</a:t>
            </a:r>
            <a:endParaRPr lang="zh-CN" altLang="en-US" u="sng" dirty="0">
              <a:solidFill>
                <a:srgbClr val="C00000"/>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20CF5C5-D2FB-6A74-7DC3-608293AB7819}"/>
              </a:ext>
            </a:extLst>
          </p:cNvPr>
          <p:cNvSpPr txBox="1"/>
          <p:nvPr/>
        </p:nvSpPr>
        <p:spPr>
          <a:xfrm>
            <a:off x="8007700" y="2005307"/>
            <a:ext cx="3760175" cy="2677656"/>
          </a:xfrm>
          <a:prstGeom prst="rect">
            <a:avLst/>
          </a:prstGeom>
          <a:noFill/>
        </p:spPr>
        <p:txBody>
          <a:bodyPr wrap="square">
            <a:spAutoFit/>
          </a:bodyPr>
          <a:lstStyle/>
          <a:p>
            <a:r>
              <a:rPr lang="zh-CN" altLang="en-US" dirty="0">
                <a:solidFill>
                  <a:srgbClr val="002060"/>
                </a:solidFill>
                <a:latin typeface="Times New Roman" panose="02020603050405020304" pitchFamily="18" charset="0"/>
                <a:cs typeface="Times New Roman" panose="02020603050405020304" pitchFamily="18" charset="0"/>
              </a:rPr>
              <a:t>Genome </a:t>
            </a:r>
            <a:r>
              <a:rPr lang="zh-CN" altLang="en-US" sz="2400" u="sng" dirty="0">
                <a:solidFill>
                  <a:srgbClr val="C00000"/>
                </a:solidFill>
                <a:latin typeface="Times New Roman" panose="02020603050405020304" pitchFamily="18" charset="0"/>
                <a:cs typeface="Times New Roman" panose="02020603050405020304" pitchFamily="18" charset="0"/>
              </a:rPr>
              <a:t>database search </a:t>
            </a:r>
            <a:r>
              <a:rPr lang="zh-CN" altLang="en-US" dirty="0">
                <a:solidFill>
                  <a:srgbClr val="002060"/>
                </a:solidFill>
                <a:latin typeface="Times New Roman" panose="02020603050405020304" pitchFamily="18" charset="0"/>
                <a:cs typeface="Times New Roman" panose="02020603050405020304" pitchFamily="18" charset="0"/>
              </a:rPr>
              <a:t>results showed that the  </a:t>
            </a:r>
            <a:r>
              <a:rPr lang="zh-CN" altLang="en-US" sz="2400" u="sng" dirty="0">
                <a:solidFill>
                  <a:srgbClr val="C00000"/>
                </a:solidFill>
                <a:latin typeface="Times New Roman" panose="02020603050405020304" pitchFamily="18" charset="0"/>
                <a:cs typeface="Times New Roman" panose="02020603050405020304" pitchFamily="18" charset="0"/>
              </a:rPr>
              <a:t>bla</a:t>
            </a:r>
            <a:r>
              <a:rPr lang="zh-CN" altLang="en-US" sz="2400" i="1" u="sng" baseline="-25000" dirty="0">
                <a:solidFill>
                  <a:srgbClr val="C00000"/>
                </a:solidFill>
                <a:latin typeface="Times New Roman" panose="02020603050405020304" pitchFamily="18" charset="0"/>
                <a:cs typeface="Times New Roman" panose="02020603050405020304" pitchFamily="18" charset="0"/>
              </a:rPr>
              <a:t>RAD-1</a:t>
            </a:r>
            <a:r>
              <a:rPr lang="zh-CN" altLang="en-US" sz="2400" u="sng" dirty="0">
                <a:solidFill>
                  <a:srgbClr val="C00000"/>
                </a:solidFill>
                <a:latin typeface="Times New Roman" panose="02020603050405020304" pitchFamily="18" charset="0"/>
                <a:cs typeface="Times New Roman" panose="02020603050405020304" pitchFamily="18" charset="0"/>
              </a:rPr>
              <a:t> </a:t>
            </a:r>
            <a:r>
              <a:rPr lang="zh-CN" altLang="en-US" dirty="0">
                <a:solidFill>
                  <a:srgbClr val="002060"/>
                </a:solidFill>
                <a:latin typeface="Times New Roman" panose="02020603050405020304" pitchFamily="18" charset="0"/>
                <a:cs typeface="Times New Roman" panose="02020603050405020304" pitchFamily="18" charset="0"/>
              </a:rPr>
              <a:t>positive R. anatipestifer strains </a:t>
            </a:r>
            <a:r>
              <a:rPr lang="zh-CN" altLang="en-US" sz="2400" u="sng" dirty="0">
                <a:solidFill>
                  <a:srgbClr val="C00000"/>
                </a:solidFill>
                <a:latin typeface="Times New Roman" panose="02020603050405020304" pitchFamily="18" charset="0"/>
                <a:cs typeface="Times New Roman" panose="02020603050405020304" pitchFamily="18" charset="0"/>
              </a:rPr>
              <a:t>were mainly collected from China (70/75</a:t>
            </a:r>
            <a:r>
              <a:rPr lang="zh-CN" altLang="en-US" dirty="0">
                <a:solidFill>
                  <a:srgbClr val="C00000"/>
                </a:solidFill>
                <a:latin typeface="Times New Roman" panose="02020603050405020304" pitchFamily="18" charset="0"/>
                <a:cs typeface="Times New Roman" panose="02020603050405020304" pitchFamily="18" charset="0"/>
              </a:rPr>
              <a:t>).</a:t>
            </a:r>
            <a:endParaRPr lang="en-US" altLang="zh-CN" dirty="0">
              <a:solidFill>
                <a:srgbClr val="C00000"/>
              </a:solidFill>
              <a:latin typeface="Times New Roman" panose="02020603050405020304" pitchFamily="18" charset="0"/>
              <a:cs typeface="Times New Roman" panose="02020603050405020304" pitchFamily="18" charset="0"/>
            </a:endParaRPr>
          </a:p>
          <a:p>
            <a:endParaRPr lang="en-US" altLang="zh-CN" dirty="0">
              <a:solidFill>
                <a:srgbClr val="C00000"/>
              </a:solidFill>
              <a:latin typeface="Times New Roman" panose="02020603050405020304" pitchFamily="18" charset="0"/>
              <a:cs typeface="Times New Roman" panose="02020603050405020304" pitchFamily="18" charset="0"/>
            </a:endParaRPr>
          </a:p>
          <a:p>
            <a:r>
              <a:rPr lang="zh-CN" altLang="en-US" dirty="0">
                <a:solidFill>
                  <a:srgbClr val="C00000"/>
                </a:solidFill>
                <a:latin typeface="Times New Roman" panose="02020603050405020304" pitchFamily="18" charset="0"/>
                <a:cs typeface="Times New Roman" panose="02020603050405020304" pitchFamily="18" charset="0"/>
              </a:rPr>
              <a:t> RA1(</a:t>
            </a:r>
            <a:r>
              <a:rPr lang="zh-CN" altLang="en-US" dirty="0">
                <a:solidFill>
                  <a:srgbClr val="002060"/>
                </a:solidFill>
                <a:latin typeface="Times New Roman" panose="02020603050405020304" pitchFamily="18" charset="0"/>
                <a:cs typeface="Times New Roman" panose="02020603050405020304" pitchFamily="18" charset="0"/>
              </a:rPr>
              <a:t>2011</a:t>
            </a:r>
            <a:r>
              <a:rPr lang="zh-CN" altLang="en-US" dirty="0">
                <a:solidFill>
                  <a:srgbClr val="C00000"/>
                </a:solidFill>
                <a:latin typeface="Times New Roman" panose="02020603050405020304" pitchFamily="18" charset="0"/>
                <a:cs typeface="Times New Roman" panose="02020603050405020304" pitchFamily="18" charset="0"/>
              </a:rPr>
              <a:t>),17CS0503(</a:t>
            </a:r>
            <a:r>
              <a:rPr lang="zh-CN" altLang="en-US" dirty="0">
                <a:solidFill>
                  <a:srgbClr val="002060"/>
                </a:solidFill>
                <a:latin typeface="Times New Roman" panose="02020603050405020304" pitchFamily="18" charset="0"/>
                <a:cs typeface="Times New Roman" panose="02020603050405020304" pitchFamily="18" charset="0"/>
              </a:rPr>
              <a:t>2017</a:t>
            </a:r>
            <a:r>
              <a:rPr lang="zh-CN" altLang="en-US" dirty="0">
                <a:solidFill>
                  <a:srgbClr val="C00000"/>
                </a:solidFill>
                <a:latin typeface="Times New Roman" panose="02020603050405020304" pitchFamily="18" charset="0"/>
                <a:cs typeface="Times New Roman" panose="02020603050405020304" pitchFamily="18" charset="0"/>
              </a:rPr>
              <a:t>),and 1879 (</a:t>
            </a:r>
            <a:r>
              <a:rPr lang="zh-CN" altLang="en-US" dirty="0">
                <a:solidFill>
                  <a:srgbClr val="002060"/>
                </a:solidFill>
                <a:latin typeface="Times New Roman" panose="02020603050405020304" pitchFamily="18" charset="0"/>
                <a:cs typeface="Times New Roman" panose="02020603050405020304" pitchFamily="18" charset="0"/>
              </a:rPr>
              <a:t>2018</a:t>
            </a:r>
            <a:r>
              <a:rPr lang="zh-CN" altLang="en-US" dirty="0">
                <a:solidFill>
                  <a:srgbClr val="C00000"/>
                </a:solidFill>
                <a:latin typeface="Times New Roman" panose="02020603050405020304" pitchFamily="18" charset="0"/>
                <a:cs typeface="Times New Roman" panose="02020603050405020304" pitchFamily="18" charset="0"/>
              </a:rPr>
              <a:t>) were collected from </a:t>
            </a:r>
            <a:r>
              <a:rPr lang="zh-CN" altLang="en-US" dirty="0">
                <a:solidFill>
                  <a:srgbClr val="002060"/>
                </a:solidFill>
                <a:latin typeface="Times New Roman" panose="02020603050405020304" pitchFamily="18" charset="0"/>
                <a:cs typeface="Times New Roman" panose="02020603050405020304" pitchFamily="18" charset="0"/>
              </a:rPr>
              <a:t>India, Germany and Russia</a:t>
            </a:r>
            <a:r>
              <a:rPr lang="zh-CN" altLang="en-US" dirty="0">
                <a:solidFill>
                  <a:srgbClr val="C00000"/>
                </a:solidFill>
                <a:latin typeface="Times New Roman" panose="02020603050405020304" pitchFamily="18" charset="0"/>
                <a:cs typeface="Times New Roman" panose="02020603050405020304" pitchFamily="18" charset="0"/>
              </a:rPr>
              <a:t>, respectively.</a:t>
            </a:r>
          </a:p>
        </p:txBody>
      </p:sp>
      <p:pic>
        <p:nvPicPr>
          <p:cNvPr id="2" name="图片 1">
            <a:extLst>
              <a:ext uri="{FF2B5EF4-FFF2-40B4-BE49-F238E27FC236}">
                <a16:creationId xmlns:a16="http://schemas.microsoft.com/office/drawing/2014/main" id="{A3B3CCF4-65CC-011C-FDE3-23FE722C5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矩形 3">
            <a:extLst>
              <a:ext uri="{FF2B5EF4-FFF2-40B4-BE49-F238E27FC236}">
                <a16:creationId xmlns:a16="http://schemas.microsoft.com/office/drawing/2014/main" id="{E5A3B372-7F05-AD0C-9B30-B97477FCFD1C}"/>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6" name="文本框 5">
            <a:extLst>
              <a:ext uri="{FF2B5EF4-FFF2-40B4-BE49-F238E27FC236}">
                <a16:creationId xmlns:a16="http://schemas.microsoft.com/office/drawing/2014/main" id="{C679679B-E8D3-454A-C270-1A05B2B31FF4}"/>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RAD-1</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a:t>
            </a:r>
            <a:r>
              <a:rPr lang="el-GR"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a:t>
            </a:r>
            <a:endParaRPr lang="zh-CN" altLang="en-US" sz="1000" dirty="0">
              <a:latin typeface="微软雅黑" panose="020B0503020204020204" pitchFamily="34" charset="-122"/>
              <a:ea typeface="微软雅黑" panose="020B0503020204020204" pitchFamily="34" charset="-122"/>
            </a:endParaRPr>
          </a:p>
        </p:txBody>
      </p:sp>
      <p:sp>
        <p:nvSpPr>
          <p:cNvPr id="7" name="灯片编号占位符 2">
            <a:extLst>
              <a:ext uri="{FF2B5EF4-FFF2-40B4-BE49-F238E27FC236}">
                <a16:creationId xmlns:a16="http://schemas.microsoft.com/office/drawing/2014/main" id="{4832811E-9DD8-6AE5-DBE0-CFF6FCD35689}"/>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58</a:t>
            </a:fld>
            <a:endParaRPr lang="zh-CN" altLang="en-US" sz="2400" dirty="0">
              <a:solidFill>
                <a:srgbClr val="FF0000"/>
              </a:solidFill>
            </a:endParaRPr>
          </a:p>
        </p:txBody>
      </p:sp>
    </p:spTree>
    <p:extLst>
      <p:ext uri="{BB962C8B-B14F-4D97-AF65-F5344CB8AC3E}">
        <p14:creationId xmlns:p14="http://schemas.microsoft.com/office/powerpoint/2010/main" val="3326712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20189" y="2359164"/>
            <a:ext cx="10914611" cy="743986"/>
          </a:xfrm>
          <a:prstGeom prst="rect">
            <a:avLst/>
          </a:prstGeom>
        </p:spPr>
        <p:txBody>
          <a:bodyPr wrap="square">
            <a:spAutoFit/>
          </a:bodyPr>
          <a:lstStyle/>
          <a:p>
            <a:pPr algn="ctr">
              <a:lnSpc>
                <a:spcPct val="150000"/>
              </a:lnSpc>
              <a:defRPr/>
            </a:pPr>
            <a:r>
              <a:rPr lang="zh-CN" altLang="en-US" sz="3200" dirty="0">
                <a:solidFill>
                  <a:srgbClr val="C00000"/>
                </a:solidFill>
                <a:latin typeface="微软雅黑" panose="020B0503020204020204" pitchFamily="34" charset="-122"/>
                <a:ea typeface="微软雅黑" panose="020B0503020204020204" pitchFamily="34" charset="-122"/>
              </a:rPr>
              <a:t>（</a:t>
            </a:r>
            <a:r>
              <a:rPr lang="en-US" altLang="zh-CN" sz="3200" dirty="0">
                <a:solidFill>
                  <a:srgbClr val="C00000"/>
                </a:solidFill>
                <a:latin typeface="微软雅黑" panose="020B0503020204020204" pitchFamily="34" charset="-122"/>
                <a:ea typeface="微软雅黑" panose="020B0503020204020204" pitchFamily="34" charset="-122"/>
              </a:rPr>
              <a:t>4</a:t>
            </a:r>
            <a:r>
              <a:rPr lang="zh-CN" altLang="en-US" sz="3200" dirty="0">
                <a:solidFill>
                  <a:srgbClr val="C00000"/>
                </a:solidFill>
                <a:latin typeface="微软雅黑" panose="020B0503020204020204" pitchFamily="34" charset="-122"/>
                <a:ea typeface="微软雅黑" panose="020B0503020204020204" pitchFamily="34" charset="-122"/>
              </a:rPr>
              <a:t>）</a:t>
            </a:r>
            <a:r>
              <a:rPr lang="en-US" altLang="zh-CN" sz="3200" dirty="0">
                <a:solidFill>
                  <a:srgbClr val="C00000"/>
                </a:solidFill>
                <a:latin typeface="微软雅黑" panose="020B0503020204020204" pitchFamily="34" charset="-122"/>
                <a:ea typeface="微软雅黑" panose="020B0503020204020204" pitchFamily="34" charset="-122"/>
              </a:rPr>
              <a:t>RATA</a:t>
            </a:r>
            <a:r>
              <a:rPr lang="zh-CN" altLang="en-US" sz="3200" dirty="0">
                <a:solidFill>
                  <a:srgbClr val="C00000"/>
                </a:solidFill>
                <a:latin typeface="微软雅黑" panose="020B0503020204020204" pitchFamily="34" charset="-122"/>
                <a:ea typeface="微软雅黑" panose="020B0503020204020204" pitchFamily="34" charset="-122"/>
              </a:rPr>
              <a:t>：一种的新型</a:t>
            </a:r>
            <a:r>
              <a:rPr lang="en-US" altLang="zh-CN" sz="3200" dirty="0">
                <a:solidFill>
                  <a:srgbClr val="C00000"/>
                </a:solidFill>
                <a:latin typeface="微软雅黑" panose="020B0503020204020204" pitchFamily="34" charset="-122"/>
                <a:ea typeface="微软雅黑" panose="020B0503020204020204" pitchFamily="34" charset="-122"/>
              </a:rPr>
              <a:t>A</a:t>
            </a:r>
            <a:r>
              <a:rPr lang="zh-CN" altLang="en-US" sz="3200" dirty="0">
                <a:solidFill>
                  <a:srgbClr val="C00000"/>
                </a:solidFill>
                <a:latin typeface="微软雅黑" panose="020B0503020204020204" pitchFamily="34" charset="-122"/>
                <a:ea typeface="微软雅黑" panose="020B0503020204020204" pitchFamily="34" charset="-122"/>
              </a:rPr>
              <a:t>类碳青霉烯酶发现及流行病学</a:t>
            </a:r>
          </a:p>
        </p:txBody>
      </p:sp>
      <p:sp>
        <p:nvSpPr>
          <p:cNvPr id="6" name="文本框 5">
            <a:extLst>
              <a:ext uri="{FF2B5EF4-FFF2-40B4-BE49-F238E27FC236}">
                <a16:creationId xmlns:a16="http://schemas.microsoft.com/office/drawing/2014/main" id="{86A27000-8B79-7B41-05A6-1B6BEA2A8874}"/>
              </a:ext>
            </a:extLst>
          </p:cNvPr>
          <p:cNvSpPr txBox="1"/>
          <p:nvPr/>
        </p:nvSpPr>
        <p:spPr>
          <a:xfrm>
            <a:off x="-43180" y="6516568"/>
            <a:ext cx="9448800" cy="307777"/>
          </a:xfrm>
          <a:prstGeom prst="rect">
            <a:avLst/>
          </a:prstGeom>
          <a:noFill/>
        </p:spPr>
        <p:txBody>
          <a:bodyPr wrap="square">
            <a:spAutoFit/>
          </a:bodyPr>
          <a:lstStyle/>
          <a:p>
            <a:pPr algn="just"/>
            <a:r>
              <a:rPr lang="en-US" altLang="zh-CN" sz="1400" kern="100" dirty="0" err="1">
                <a:solidFill>
                  <a:srgbClr val="00206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Hongyan</a:t>
            </a:r>
            <a:r>
              <a:rPr lang="en-US" altLang="zh-CN" sz="1400" kern="100" dirty="0">
                <a:solidFill>
                  <a:srgbClr val="00206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 Luo…</a:t>
            </a:r>
            <a:r>
              <a:rPr lang="en-US" altLang="zh-CN" sz="1400" kern="100" dirty="0" err="1">
                <a:solidFill>
                  <a:srgbClr val="00206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Anchun</a:t>
            </a:r>
            <a:r>
              <a:rPr lang="en-US" altLang="zh-CN" sz="1400" kern="100" dirty="0">
                <a:solidFill>
                  <a:srgbClr val="00206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 Cheng*. Science of The Total Environment, </a:t>
            </a:r>
            <a:r>
              <a:rPr lang="en-US" altLang="zh-CN" sz="1400" kern="100" dirty="0">
                <a:solidFill>
                  <a:srgbClr val="C0000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2024</a:t>
            </a:r>
            <a:r>
              <a:rPr lang="en-US" altLang="zh-CN" sz="1400" kern="100" dirty="0">
                <a:solidFill>
                  <a:srgbClr val="002060"/>
                </a:solidFill>
                <a:effectLst/>
                <a:highlight>
                  <a:srgbClr val="FFFFFF"/>
                </a:highlight>
                <a:latin typeface="Times New Roman" panose="02020603050405020304" pitchFamily="18" charset="0"/>
                <a:ea typeface="等线" panose="02010600030101010101" pitchFamily="2" charset="-122"/>
                <a:cs typeface="Times New Roman" panose="02020603050405020304" pitchFamily="18" charset="0"/>
              </a:rPr>
              <a:t>, 931:172873</a:t>
            </a:r>
            <a:endParaRPr lang="zh-CN" altLang="zh-CN" kern="100" dirty="0">
              <a:solidFill>
                <a:srgbClr val="002060"/>
              </a:solidFill>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575A2483-5B8F-F071-6A4F-955601A6EDF9}"/>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B800D900-345D-AD17-D09D-85BE32714411}"/>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46E8068F-A5FF-60F0-A9AF-041E75417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2" name="灯片编号占位符 2">
            <a:extLst>
              <a:ext uri="{FF2B5EF4-FFF2-40B4-BE49-F238E27FC236}">
                <a16:creationId xmlns:a16="http://schemas.microsoft.com/office/drawing/2014/main" id="{9453D19A-76B6-C1F0-1D52-E1ACE67A1C10}"/>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59</a:t>
            </a:fld>
            <a:endParaRPr lang="zh-CN" altLang="en-US" sz="2400" dirty="0">
              <a:solidFill>
                <a:srgbClr val="FF0000"/>
              </a:solidFill>
            </a:endParaRPr>
          </a:p>
        </p:txBody>
      </p:sp>
      <p:sp>
        <p:nvSpPr>
          <p:cNvPr id="7" name="文本框 6">
            <a:extLst>
              <a:ext uri="{FF2B5EF4-FFF2-40B4-BE49-F238E27FC236}">
                <a16:creationId xmlns:a16="http://schemas.microsoft.com/office/drawing/2014/main" id="{26FF912F-8AF8-4D14-DEF5-F96D1B6A2BD9}"/>
              </a:ext>
            </a:extLst>
          </p:cNvPr>
          <p:cNvSpPr txBox="1"/>
          <p:nvPr/>
        </p:nvSpPr>
        <p:spPr>
          <a:xfrm>
            <a:off x="1720850" y="3350310"/>
            <a:ext cx="9525000" cy="1077218"/>
          </a:xfrm>
          <a:prstGeom prst="rect">
            <a:avLst/>
          </a:prstGeom>
          <a:noFill/>
        </p:spPr>
        <p:txBody>
          <a:bodyPr wrap="square">
            <a:spAutoFit/>
          </a:bodyPr>
          <a:lstStyle/>
          <a:p>
            <a:pPr algn="dist"/>
            <a:r>
              <a:rPr lang="en-US" altLang="zh-CN" sz="3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RATA: A novel class A </a:t>
            </a:r>
            <a:r>
              <a:rPr lang="en-US" altLang="zh-CN" sz="32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carbapenemase</a:t>
            </a:r>
            <a:r>
              <a:rPr lang="en-US" altLang="zh-CN" sz="3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with broad geographic distribution and potential for global spread</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30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5790" y="3706495"/>
            <a:ext cx="272415" cy="276860"/>
          </a:xfrm>
          <a:prstGeom prst="rect">
            <a:avLst/>
          </a:prstGeom>
          <a:noFill/>
        </p:spPr>
        <p:txBody>
          <a:bodyPr wrap="square" rtlCol="0">
            <a:noAutofit/>
          </a:bodyPr>
          <a:lstStyle/>
          <a:p>
            <a:r>
              <a:rPr lang="en-US" altLang="zh-CN" sz="1200" b="1" dirty="0">
                <a:solidFill>
                  <a:schemeClr val="accent1">
                    <a:lumMod val="75000"/>
                  </a:schemeClr>
                </a:solidFill>
                <a:uFillTx/>
                <a:latin typeface="Times New Roman" panose="02020603050405020304" pitchFamily="18" charset="0"/>
                <a:cs typeface="Times New Roman" panose="02020603050405020304" pitchFamily="18" charset="0"/>
              </a:rPr>
              <a:t>%</a:t>
            </a:r>
          </a:p>
        </p:txBody>
      </p:sp>
      <p:pic>
        <p:nvPicPr>
          <p:cNvPr id="7" name="图片 6">
            <a:extLst>
              <a:ext uri="{FF2B5EF4-FFF2-40B4-BE49-F238E27FC236}">
                <a16:creationId xmlns:a16="http://schemas.microsoft.com/office/drawing/2014/main" id="{FE58504F-88B3-4642-ADA2-025AD7492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73"/>
            <a:ext cx="2819400" cy="698500"/>
          </a:xfrm>
          <a:prstGeom prst="rect">
            <a:avLst/>
          </a:prstGeom>
        </p:spPr>
      </p:pic>
      <p:graphicFrame>
        <p:nvGraphicFramePr>
          <p:cNvPr id="4" name="表格 3">
            <a:extLst>
              <a:ext uri="{FF2B5EF4-FFF2-40B4-BE49-F238E27FC236}">
                <a16:creationId xmlns:a16="http://schemas.microsoft.com/office/drawing/2014/main" id="{D1EEB58E-6D4D-3B1D-3BD4-D05B8D0D16E7}"/>
              </a:ext>
            </a:extLst>
          </p:cNvPr>
          <p:cNvGraphicFramePr>
            <a:graphicFrameLocks noGrp="1"/>
          </p:cNvGraphicFramePr>
          <p:nvPr>
            <p:extLst>
              <p:ext uri="{D42A27DB-BD31-4B8C-83A1-F6EECF244321}">
                <p14:modId xmlns:p14="http://schemas.microsoft.com/office/powerpoint/2010/main" val="2512630654"/>
              </p:ext>
            </p:extLst>
          </p:nvPr>
        </p:nvGraphicFramePr>
        <p:xfrm>
          <a:off x="1455576" y="1499464"/>
          <a:ext cx="4157855" cy="486374"/>
        </p:xfrm>
        <a:graphic>
          <a:graphicData uri="http://schemas.openxmlformats.org/drawingml/2006/table">
            <a:tbl>
              <a:tblPr firstRow="1" firstCol="1" bandRow="1">
                <a:tableStyleId>{5C22544A-7EE6-4342-B048-85BDC9FD1C3A}</a:tableStyleId>
              </a:tblPr>
              <a:tblGrid>
                <a:gridCol w="826897">
                  <a:extLst>
                    <a:ext uri="{9D8B030D-6E8A-4147-A177-3AD203B41FA5}">
                      <a16:colId xmlns:a16="http://schemas.microsoft.com/office/drawing/2014/main" val="1284735625"/>
                    </a:ext>
                  </a:extLst>
                </a:gridCol>
                <a:gridCol w="162560">
                  <a:extLst>
                    <a:ext uri="{9D8B030D-6E8A-4147-A177-3AD203B41FA5}">
                      <a16:colId xmlns:a16="http://schemas.microsoft.com/office/drawing/2014/main" val="4210213794"/>
                    </a:ext>
                  </a:extLst>
                </a:gridCol>
                <a:gridCol w="3168398">
                  <a:extLst>
                    <a:ext uri="{9D8B030D-6E8A-4147-A177-3AD203B41FA5}">
                      <a16:colId xmlns:a16="http://schemas.microsoft.com/office/drawing/2014/main" val="74587569"/>
                    </a:ext>
                  </a:extLst>
                </a:gridCol>
              </a:tblGrid>
              <a:tr h="486374">
                <a:tc>
                  <a:txBody>
                    <a:bodyPr/>
                    <a:lstStyle/>
                    <a:p>
                      <a:pPr algn="dist">
                        <a:spcAft>
                          <a:spcPts val="0"/>
                        </a:spcAft>
                      </a:pPr>
                      <a:endParaRPr lang="zh-CN" sz="1600" kern="100" dirty="0">
                        <a:solidFill>
                          <a:srgbClr val="C00000"/>
                        </a:solidFill>
                        <a:effectLst/>
                        <a:latin typeface="微软雅黑" pitchFamily="34" charset="-122"/>
                        <a:ea typeface="微软雅黑" pitchFamily="34" charset="-122"/>
                        <a:cs typeface="Times New Roman"/>
                      </a:endParaRPr>
                    </a:p>
                  </a:txBody>
                  <a:tcPr marL="68580" marR="68580" marT="0" marB="0">
                    <a:noFill/>
                  </a:tcPr>
                </a:tc>
                <a:tc>
                  <a:txBody>
                    <a:bodyPr/>
                    <a:lstStyle/>
                    <a:p>
                      <a:pPr algn="just">
                        <a:spcAft>
                          <a:spcPts val="0"/>
                        </a:spcAft>
                      </a:pPr>
                      <a:endParaRPr lang="zh-CN" sz="1600" kern="100">
                        <a:solidFill>
                          <a:srgbClr val="C00000"/>
                        </a:solidFill>
                        <a:effectLst/>
                        <a:latin typeface="微软雅黑" pitchFamily="34" charset="-122"/>
                        <a:ea typeface="微软雅黑" pitchFamily="34" charset="-122"/>
                        <a:cs typeface="Times New Roman"/>
                      </a:endParaRPr>
                    </a:p>
                  </a:txBody>
                  <a:tcPr marL="68580" marR="68580" marT="0" marB="0">
                    <a:noFill/>
                  </a:tcPr>
                </a:tc>
                <a:tc>
                  <a:txBody>
                    <a:bodyPr/>
                    <a:lstStyle/>
                    <a:p>
                      <a:pPr>
                        <a:spcAft>
                          <a:spcPts val="0"/>
                        </a:spcAft>
                      </a:pPr>
                      <a:endParaRPr lang="zh-CN" sz="1600" b="1" kern="100" dirty="0">
                        <a:solidFill>
                          <a:srgbClr val="002060"/>
                        </a:solidFill>
                        <a:effectLst/>
                        <a:latin typeface="微软雅黑" pitchFamily="34" charset="-122"/>
                        <a:ea typeface="微软雅黑" pitchFamily="34" charset="-122"/>
                        <a:cs typeface="Times New Roman"/>
                      </a:endParaRPr>
                    </a:p>
                  </a:txBody>
                  <a:tcPr marL="68580" marR="68580" marT="0" marB="0">
                    <a:noFill/>
                  </a:tcPr>
                </a:tc>
                <a:extLst>
                  <a:ext uri="{0D108BD9-81ED-4DB2-BD59-A6C34878D82A}">
                    <a16:rowId xmlns:a16="http://schemas.microsoft.com/office/drawing/2014/main" val="2127729879"/>
                  </a:ext>
                </a:extLst>
              </a:tr>
            </a:tbl>
          </a:graphicData>
        </a:graphic>
      </p:graphicFrame>
      <p:grpSp>
        <p:nvGrpSpPr>
          <p:cNvPr id="8" name="组合 7">
            <a:extLst>
              <a:ext uri="{FF2B5EF4-FFF2-40B4-BE49-F238E27FC236}">
                <a16:creationId xmlns:a16="http://schemas.microsoft.com/office/drawing/2014/main" id="{7068837D-5131-99F8-3672-70EC5F7E4070}"/>
              </a:ext>
            </a:extLst>
          </p:cNvPr>
          <p:cNvGrpSpPr/>
          <p:nvPr/>
        </p:nvGrpSpPr>
        <p:grpSpPr>
          <a:xfrm>
            <a:off x="582447" y="243410"/>
            <a:ext cx="11027105" cy="6312965"/>
            <a:chOff x="582447" y="243410"/>
            <a:chExt cx="11027105" cy="6312965"/>
          </a:xfrm>
        </p:grpSpPr>
        <p:graphicFrame>
          <p:nvGraphicFramePr>
            <p:cNvPr id="13" name="图表 12"/>
            <p:cNvGraphicFramePr/>
            <p:nvPr>
              <p:extLst>
                <p:ext uri="{D42A27DB-BD31-4B8C-83A1-F6EECF244321}">
                  <p14:modId xmlns:p14="http://schemas.microsoft.com/office/powerpoint/2010/main" val="2277006195"/>
                </p:ext>
              </p:extLst>
            </p:nvPr>
          </p:nvGraphicFramePr>
          <p:xfrm>
            <a:off x="582447" y="243410"/>
            <a:ext cx="11027105" cy="6312965"/>
          </p:xfrm>
          <a:graphic>
            <a:graphicData uri="http://schemas.openxmlformats.org/drawingml/2006/chart">
              <c:chart xmlns:c="http://schemas.openxmlformats.org/drawingml/2006/chart" xmlns:r="http://schemas.openxmlformats.org/officeDocument/2006/relationships" r:id="rId4"/>
            </a:graphicData>
          </a:graphic>
        </p:graphicFrame>
        <p:sp>
          <p:nvSpPr>
            <p:cNvPr id="3" name="左大括号 2"/>
            <p:cNvSpPr/>
            <p:nvPr/>
          </p:nvSpPr>
          <p:spPr>
            <a:xfrm rot="5400000">
              <a:off x="1948384" y="3782294"/>
              <a:ext cx="277001" cy="1322808"/>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 name="文本框 4"/>
            <p:cNvSpPr txBox="1"/>
            <p:nvPr/>
          </p:nvSpPr>
          <p:spPr>
            <a:xfrm>
              <a:off x="1409700" y="4040274"/>
              <a:ext cx="1391484" cy="230832"/>
            </a:xfrm>
            <a:prstGeom prst="rect">
              <a:avLst/>
            </a:prstGeom>
            <a:noFill/>
          </p:spPr>
          <p:txBody>
            <a:bodyPr wrap="square" rtlCol="0">
              <a:spAutoFit/>
            </a:bodyPr>
            <a:lstStyle/>
            <a:p>
              <a:pPr algn="ctr"/>
              <a:r>
                <a:rPr lang="zh-CN" altLang="en-US" sz="900" b="1" dirty="0">
                  <a:solidFill>
                    <a:schemeClr val="accent1"/>
                  </a:solidFill>
                  <a:effectLst>
                    <a:outerShdw blurRad="38100" dist="25400" dir="5400000" algn="ctr" rotWithShape="0">
                      <a:srgbClr val="6E747A">
                        <a:alpha val="43000"/>
                      </a:srgbClr>
                    </a:outerShdw>
                  </a:effectLst>
                </a:rPr>
                <a:t>可选药物不多</a:t>
              </a:r>
            </a:p>
          </p:txBody>
        </p:sp>
        <p:sp>
          <p:nvSpPr>
            <p:cNvPr id="6" name="文本框 5"/>
            <p:cNvSpPr txBox="1"/>
            <p:nvPr/>
          </p:nvSpPr>
          <p:spPr>
            <a:xfrm>
              <a:off x="3806926" y="6094710"/>
              <a:ext cx="4578148" cy="461665"/>
            </a:xfrm>
            <a:prstGeom prst="rect">
              <a:avLst/>
            </a:prstGeom>
            <a:noFill/>
          </p:spPr>
          <p:txBody>
            <a:bodyPr wrap="square" rtlCol="0">
              <a:spAutoFit/>
            </a:bodyPr>
            <a:lstStyle/>
            <a:p>
              <a:r>
                <a:rPr lang="zh-CN" altLang="en-US" sz="12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水禽源大肠杆菌来源主要是四川、安徽、黑龙江、广东、福建、浙江、江苏、山东、广西和贵州等地；本实验室的样本量为</a:t>
              </a:r>
              <a:r>
                <a:rPr lang="en-US" altLang="zh-CN" sz="12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686</a:t>
              </a:r>
              <a:r>
                <a:rPr lang="zh-CN" altLang="en-US" sz="12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株</a:t>
              </a:r>
            </a:p>
          </p:txBody>
        </p:sp>
        <p:sp>
          <p:nvSpPr>
            <p:cNvPr id="10" name="矩形 9">
              <a:extLst>
                <a:ext uri="{FF2B5EF4-FFF2-40B4-BE49-F238E27FC236}">
                  <a16:creationId xmlns:a16="http://schemas.microsoft.com/office/drawing/2014/main" id="{34D190E1-750E-7428-234E-002512D9DB9F}"/>
                </a:ext>
              </a:extLst>
            </p:cNvPr>
            <p:cNvSpPr/>
            <p:nvPr/>
          </p:nvSpPr>
          <p:spPr bwMode="auto">
            <a:xfrm>
              <a:off x="3745519" y="4190104"/>
              <a:ext cx="420081" cy="1026193"/>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10">
              <a:extLst>
                <a:ext uri="{FF2B5EF4-FFF2-40B4-BE49-F238E27FC236}">
                  <a16:creationId xmlns:a16="http://schemas.microsoft.com/office/drawing/2014/main" id="{4F59BE66-1EFD-FE14-7042-3C0FBD454BE2}"/>
                </a:ext>
              </a:extLst>
            </p:cNvPr>
            <p:cNvSpPr/>
            <p:nvPr/>
          </p:nvSpPr>
          <p:spPr bwMode="auto">
            <a:xfrm>
              <a:off x="4574835" y="4098471"/>
              <a:ext cx="426575" cy="1148039"/>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a:extLst>
                <a:ext uri="{FF2B5EF4-FFF2-40B4-BE49-F238E27FC236}">
                  <a16:creationId xmlns:a16="http://schemas.microsoft.com/office/drawing/2014/main" id="{250CB387-2374-72D0-C926-918A42A9609C}"/>
                </a:ext>
              </a:extLst>
            </p:cNvPr>
            <p:cNvSpPr/>
            <p:nvPr/>
          </p:nvSpPr>
          <p:spPr bwMode="auto">
            <a:xfrm>
              <a:off x="8697850" y="2011295"/>
              <a:ext cx="462479" cy="3215162"/>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a:extLst>
                <a:ext uri="{FF2B5EF4-FFF2-40B4-BE49-F238E27FC236}">
                  <a16:creationId xmlns:a16="http://schemas.microsoft.com/office/drawing/2014/main" id="{37F4C39A-71AE-FB6B-250F-EA6C0E27C4AD}"/>
                </a:ext>
              </a:extLst>
            </p:cNvPr>
            <p:cNvSpPr/>
            <p:nvPr/>
          </p:nvSpPr>
          <p:spPr bwMode="auto">
            <a:xfrm>
              <a:off x="9947439" y="1266092"/>
              <a:ext cx="361861" cy="3960365"/>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a:extLst>
                <a:ext uri="{FF2B5EF4-FFF2-40B4-BE49-F238E27FC236}">
                  <a16:creationId xmlns:a16="http://schemas.microsoft.com/office/drawing/2014/main" id="{E5017086-10E6-431F-27D0-A243A7130C9E}"/>
                </a:ext>
              </a:extLst>
            </p:cNvPr>
            <p:cNvSpPr/>
            <p:nvPr/>
          </p:nvSpPr>
          <p:spPr bwMode="auto">
            <a:xfrm>
              <a:off x="6660044" y="2883877"/>
              <a:ext cx="361861" cy="2430158"/>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9" name="文本框 8">
            <a:extLst>
              <a:ext uri="{FF2B5EF4-FFF2-40B4-BE49-F238E27FC236}">
                <a16:creationId xmlns:a16="http://schemas.microsoft.com/office/drawing/2014/main" id="{EB16FC0E-AA05-60A4-5725-D1337906A00B}"/>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sp>
        <p:nvSpPr>
          <p:cNvPr id="16" name="灯片编号占位符 2">
            <a:extLst>
              <a:ext uri="{FF2B5EF4-FFF2-40B4-BE49-F238E27FC236}">
                <a16:creationId xmlns:a16="http://schemas.microsoft.com/office/drawing/2014/main" id="{80153551-DCD0-711D-9835-368B6B7FD173}"/>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a:t>
            </a:fld>
            <a:endParaRPr lang="zh-CN" altLang="en-US" sz="2400"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9ECC17FE-9952-49CD-9661-DD68109C860D}"/>
              </a:ext>
            </a:extLst>
          </p:cNvPr>
          <p:cNvSpPr>
            <a:spLocks noGrp="1"/>
          </p:cNvSpPr>
          <p:nvPr>
            <p:ph sz="quarter" idx="11"/>
          </p:nvPr>
        </p:nvSpPr>
        <p:spPr>
          <a:xfrm>
            <a:off x="1090742" y="1318120"/>
            <a:ext cx="10434051" cy="5099941"/>
          </a:xfrm>
        </p:spPr>
        <p:txBody>
          <a:bodyPr/>
          <a:lstStyle/>
          <a:p>
            <a:pPr marL="457200" lvl="1" indent="-457200">
              <a:spcAft>
                <a:spcPts val="1800"/>
              </a:spcAft>
              <a:buClr>
                <a:schemeClr val="bg2">
                  <a:lumMod val="25000"/>
                </a:schemeClr>
              </a:buClr>
              <a:buSzPct val="100000"/>
              <a:buFont typeface="Wingdings" panose="05000000000000000000" pitchFamily="2" charset="2"/>
              <a:buChar char="u"/>
            </a:pPr>
            <a:r>
              <a:rPr lang="zh-CN" altLang="en-US" sz="2600" i="0" dirty="0">
                <a:effectLst/>
                <a:latin typeface="Times New Roman" panose="02020603050405020304" pitchFamily="18" charset="0"/>
                <a:cs typeface="Times New Roman" panose="02020603050405020304" pitchFamily="18" charset="0"/>
              </a:rPr>
              <a:t>碳青霉烯类抗生素（如亚胺培南、美罗培南等）是</a:t>
            </a:r>
            <a:r>
              <a:rPr lang="en-US" altLang="zh-CN" sz="2600" i="0" dirty="0">
                <a:effectLst/>
                <a:latin typeface="Times New Roman" panose="02020603050405020304" pitchFamily="18" charset="0"/>
                <a:cs typeface="Times New Roman" panose="02020603050405020304" pitchFamily="18" charset="0"/>
              </a:rPr>
              <a:t>β-</a:t>
            </a:r>
            <a:r>
              <a:rPr lang="zh-CN" altLang="en-US" sz="2600" i="0" dirty="0">
                <a:effectLst/>
                <a:latin typeface="Times New Roman" panose="02020603050405020304" pitchFamily="18" charset="0"/>
                <a:cs typeface="Times New Roman" panose="02020603050405020304" pitchFamily="18" charset="0"/>
              </a:rPr>
              <a:t>内酰胺类抗菌剂，具有广谱的抗菌活性，常用于治疗由多重耐药（</a:t>
            </a:r>
            <a:r>
              <a:rPr lang="en-US" altLang="zh-CN" sz="2600" i="0" dirty="0" err="1">
                <a:effectLst/>
                <a:latin typeface="Times New Roman" panose="02020603050405020304" pitchFamily="18" charset="0"/>
                <a:cs typeface="Times New Roman" panose="02020603050405020304" pitchFamily="18" charset="0"/>
              </a:rPr>
              <a:t>MDR</a:t>
            </a:r>
            <a:r>
              <a:rPr lang="zh-CN" altLang="en-US" sz="2600" i="0" dirty="0">
                <a:effectLst/>
                <a:latin typeface="Times New Roman" panose="02020603050405020304" pitchFamily="18" charset="0"/>
                <a:cs typeface="Times New Roman" panose="02020603050405020304" pitchFamily="18" charset="0"/>
              </a:rPr>
              <a:t>）细菌引起的严重感染​</a:t>
            </a:r>
            <a:endParaRPr lang="en-US" altLang="zh-CN" sz="2600" i="0" dirty="0">
              <a:effectLst/>
              <a:latin typeface="Times New Roman" panose="02020603050405020304" pitchFamily="18" charset="0"/>
              <a:cs typeface="Times New Roman" panose="02020603050405020304" pitchFamily="18" charset="0"/>
            </a:endParaRPr>
          </a:p>
          <a:p>
            <a:pPr marL="457200" lvl="1" indent="-457200">
              <a:spcAft>
                <a:spcPts val="1800"/>
              </a:spcAft>
              <a:buClr>
                <a:schemeClr val="bg2">
                  <a:lumMod val="25000"/>
                </a:schemeClr>
              </a:buClr>
              <a:buSzPct val="100000"/>
              <a:buFont typeface="Wingdings" panose="05000000000000000000" pitchFamily="2" charset="2"/>
              <a:buChar char="u"/>
            </a:pPr>
            <a:r>
              <a:rPr lang="zh-CN" altLang="en-US" sz="2600" dirty="0">
                <a:latin typeface="Times New Roman" panose="02020603050405020304" pitchFamily="18" charset="0"/>
                <a:cs typeface="Times New Roman" panose="02020603050405020304" pitchFamily="18" charset="0"/>
              </a:rPr>
              <a:t>碳青霉烯耐药机制包括：外膜通透性降低、外排泵、青霉素结合蛋白的修饰或改变以及碳青霉烯酶的产生。其中</a:t>
            </a:r>
            <a:r>
              <a:rPr lang="zh-CN" altLang="en-US" sz="2600" b="1" dirty="0">
                <a:solidFill>
                  <a:srgbClr val="C00000"/>
                </a:solidFill>
                <a:latin typeface="Times New Roman" panose="02020603050405020304" pitchFamily="18" charset="0"/>
                <a:cs typeface="Times New Roman" panose="02020603050405020304" pitchFamily="18" charset="0"/>
              </a:rPr>
              <a:t>碳青霉烯酶的产生、迅速出现和传播，构成了重大的公共卫生威胁​</a:t>
            </a:r>
            <a:endParaRPr lang="en-US" altLang="zh-CN" sz="2600" b="1" dirty="0">
              <a:solidFill>
                <a:srgbClr val="C00000"/>
              </a:solidFill>
              <a:latin typeface="Times New Roman" panose="02020603050405020304" pitchFamily="18" charset="0"/>
              <a:cs typeface="Times New Roman" panose="02020603050405020304" pitchFamily="18" charset="0"/>
            </a:endParaRPr>
          </a:p>
          <a:p>
            <a:pPr marL="457200" lvl="1" indent="-457200">
              <a:spcAft>
                <a:spcPts val="1800"/>
              </a:spcAft>
              <a:buClr>
                <a:schemeClr val="bg2">
                  <a:lumMod val="25000"/>
                </a:schemeClr>
              </a:buClr>
              <a:buSzPct val="100000"/>
              <a:buFont typeface="Wingdings" panose="05000000000000000000" pitchFamily="2" charset="2"/>
              <a:buChar char="u"/>
            </a:pPr>
            <a:r>
              <a:rPr lang="zh-CN" altLang="en-US" sz="2600" i="0" dirty="0">
                <a:effectLst/>
                <a:cs typeface="Times New Roman" panose="02020603050405020304" pitchFamily="18" charset="0"/>
              </a:rPr>
              <a:t>鸭疫里默氏菌中</a:t>
            </a:r>
            <a:r>
              <a:rPr lang="en-US" altLang="zh-CN" sz="2600" b="1" dirty="0">
                <a:solidFill>
                  <a:srgbClr val="C00000"/>
                </a:solidFill>
                <a:effectLst/>
                <a:latin typeface="Times New Roman" panose="02020603050405020304" pitchFamily="18" charset="0"/>
                <a:cs typeface="Times New Roman" panose="02020603050405020304" pitchFamily="18" charset="0"/>
              </a:rPr>
              <a:t>TEM-1</a:t>
            </a:r>
            <a:r>
              <a:rPr lang="zh-CN" altLang="en-US" sz="2600" b="1" dirty="0">
                <a:solidFill>
                  <a:srgbClr val="C00000"/>
                </a:solidFill>
                <a:effectLst/>
                <a:latin typeface="Times New Roman" panose="02020603050405020304" pitchFamily="18" charset="0"/>
                <a:cs typeface="Times New Roman" panose="02020603050405020304" pitchFamily="18" charset="0"/>
              </a:rPr>
              <a:t>、</a:t>
            </a:r>
            <a:r>
              <a:rPr lang="en-US" altLang="zh-CN" sz="2600" b="1" dirty="0">
                <a:solidFill>
                  <a:srgbClr val="C00000"/>
                </a:solidFill>
                <a:effectLst/>
                <a:latin typeface="Times New Roman" panose="02020603050405020304" pitchFamily="18" charset="0"/>
                <a:cs typeface="Times New Roman" panose="02020603050405020304" pitchFamily="18" charset="0"/>
              </a:rPr>
              <a:t>RAA-1</a:t>
            </a:r>
            <a:r>
              <a:rPr lang="zh-CN" altLang="en-US" sz="2600" b="1" dirty="0">
                <a:solidFill>
                  <a:srgbClr val="C00000"/>
                </a:solidFill>
                <a:effectLst/>
                <a:latin typeface="Times New Roman" panose="02020603050405020304" pitchFamily="18" charset="0"/>
                <a:cs typeface="Times New Roman" panose="02020603050405020304" pitchFamily="18" charset="0"/>
              </a:rPr>
              <a:t>和</a:t>
            </a:r>
            <a:r>
              <a:rPr lang="en-US" altLang="zh-CN" sz="2600" b="1" dirty="0" err="1">
                <a:solidFill>
                  <a:srgbClr val="C00000"/>
                </a:solidFill>
                <a:effectLst/>
                <a:latin typeface="Times New Roman" panose="02020603050405020304" pitchFamily="18" charset="0"/>
                <a:cs typeface="Times New Roman" panose="02020603050405020304" pitchFamily="18" charset="0"/>
              </a:rPr>
              <a:t>RASA-1（A</a:t>
            </a:r>
            <a:r>
              <a:rPr lang="zh-CN" altLang="en-US" sz="2600" b="1" dirty="0">
                <a:solidFill>
                  <a:srgbClr val="C00000"/>
                </a:solidFill>
                <a:effectLst/>
                <a:latin typeface="Times New Roman" panose="02020603050405020304" pitchFamily="18" charset="0"/>
                <a:cs typeface="Times New Roman" panose="02020603050405020304" pitchFamily="18" charset="0"/>
              </a:rPr>
              <a:t>类），</a:t>
            </a:r>
            <a:r>
              <a:rPr lang="en-US" altLang="zh-CN" sz="2600" b="1" dirty="0" err="1">
                <a:solidFill>
                  <a:srgbClr val="C00000"/>
                </a:solidFill>
                <a:effectLst/>
                <a:latin typeface="Times New Roman" panose="02020603050405020304" pitchFamily="18" charset="0"/>
                <a:cs typeface="Times New Roman" panose="02020603050405020304" pitchFamily="18" charset="0"/>
              </a:rPr>
              <a:t>OXA</a:t>
            </a:r>
            <a:r>
              <a:rPr lang="en-US" altLang="zh-CN" sz="2600" b="1" dirty="0">
                <a:solidFill>
                  <a:srgbClr val="C00000"/>
                </a:solidFill>
                <a:effectLst/>
                <a:latin typeface="Times New Roman" panose="02020603050405020304" pitchFamily="18" charset="0"/>
                <a:cs typeface="Times New Roman" panose="02020603050405020304" pitchFamily="18" charset="0"/>
              </a:rPr>
              <a:t>-209</a:t>
            </a:r>
            <a:r>
              <a:rPr lang="zh-CN" altLang="en-US" sz="2600" b="1" dirty="0">
                <a:solidFill>
                  <a:srgbClr val="C00000"/>
                </a:solidFill>
                <a:effectLst/>
                <a:latin typeface="Times New Roman" panose="02020603050405020304" pitchFamily="18" charset="0"/>
                <a:cs typeface="Times New Roman" panose="02020603050405020304" pitchFamily="18" charset="0"/>
              </a:rPr>
              <a:t>、</a:t>
            </a:r>
            <a:r>
              <a:rPr lang="en-US" altLang="zh-CN" sz="2600" b="1" dirty="0" err="1">
                <a:solidFill>
                  <a:srgbClr val="C00000"/>
                </a:solidFill>
                <a:effectLst/>
                <a:latin typeface="Times New Roman" panose="02020603050405020304" pitchFamily="18" charset="0"/>
                <a:cs typeface="Times New Roman" panose="02020603050405020304" pitchFamily="18" charset="0"/>
              </a:rPr>
              <a:t>OXA</a:t>
            </a:r>
            <a:r>
              <a:rPr lang="en-US" altLang="zh-CN" sz="2600" b="1" dirty="0">
                <a:solidFill>
                  <a:srgbClr val="C00000"/>
                </a:solidFill>
                <a:effectLst/>
                <a:latin typeface="Times New Roman" panose="02020603050405020304" pitchFamily="18" charset="0"/>
                <a:cs typeface="Times New Roman" panose="02020603050405020304" pitchFamily="18" charset="0"/>
              </a:rPr>
              <a:t>-347</a:t>
            </a:r>
            <a:r>
              <a:rPr lang="zh-CN" altLang="en-US" sz="2600" b="1" dirty="0">
                <a:solidFill>
                  <a:srgbClr val="C00000"/>
                </a:solidFill>
                <a:effectLst/>
                <a:latin typeface="Times New Roman" panose="02020603050405020304" pitchFamily="18" charset="0"/>
                <a:cs typeface="Times New Roman" panose="02020603050405020304" pitchFamily="18" charset="0"/>
              </a:rPr>
              <a:t>和</a:t>
            </a:r>
            <a:r>
              <a:rPr lang="en-US" altLang="zh-CN" sz="2600" b="1" dirty="0">
                <a:solidFill>
                  <a:srgbClr val="C00000"/>
                </a:solidFill>
                <a:effectLst/>
                <a:highlight>
                  <a:srgbClr val="FFFF00"/>
                </a:highlight>
                <a:latin typeface="Times New Roman" panose="02020603050405020304" pitchFamily="18" charset="0"/>
                <a:cs typeface="Times New Roman" panose="02020603050405020304" pitchFamily="18" charset="0"/>
              </a:rPr>
              <a:t>RAD-1</a:t>
            </a:r>
            <a:r>
              <a:rPr lang="en-US" altLang="zh-CN" sz="2600" b="1" dirty="0">
                <a:solidFill>
                  <a:srgbClr val="C00000"/>
                </a:solidFill>
                <a:effectLst/>
                <a:latin typeface="Times New Roman" panose="02020603050405020304" pitchFamily="18" charset="0"/>
                <a:cs typeface="Times New Roman" panose="02020603050405020304" pitchFamily="18" charset="0"/>
              </a:rPr>
              <a:t> （ D</a:t>
            </a:r>
            <a:r>
              <a:rPr lang="zh-CN" altLang="en-US" sz="2600" b="1" dirty="0">
                <a:solidFill>
                  <a:srgbClr val="C00000"/>
                </a:solidFill>
                <a:effectLst/>
                <a:latin typeface="Times New Roman" panose="02020603050405020304" pitchFamily="18" charset="0"/>
                <a:cs typeface="Times New Roman" panose="02020603050405020304" pitchFamily="18" charset="0"/>
              </a:rPr>
              <a:t>类</a:t>
            </a:r>
            <a:r>
              <a:rPr lang="en-US" altLang="zh-CN" sz="2600" b="1" dirty="0">
                <a:solidFill>
                  <a:srgbClr val="C00000"/>
                </a:solidFill>
                <a:effectLst/>
                <a:latin typeface="Times New Roman" panose="02020603050405020304" pitchFamily="18" charset="0"/>
                <a:cs typeface="Times New Roman" panose="02020603050405020304" pitchFamily="18" charset="0"/>
              </a:rPr>
              <a:t>）</a:t>
            </a:r>
            <a:r>
              <a:rPr lang="el-GR" altLang="zh-CN" sz="2600" b="1" dirty="0">
                <a:solidFill>
                  <a:srgbClr val="C00000"/>
                </a:solidFill>
                <a:effectLst/>
                <a:latin typeface="Times New Roman" panose="02020603050405020304" pitchFamily="18" charset="0"/>
                <a:cs typeface="Times New Roman" panose="02020603050405020304" pitchFamily="18" charset="0"/>
              </a:rPr>
              <a:t>β-</a:t>
            </a:r>
            <a:r>
              <a:rPr lang="zh-CN" altLang="en-US" sz="2600" b="1" dirty="0">
                <a:solidFill>
                  <a:srgbClr val="C00000"/>
                </a:solidFill>
                <a:effectLst/>
                <a:latin typeface="Times New Roman" panose="02020603050405020304" pitchFamily="18" charset="0"/>
                <a:cs typeface="Times New Roman" panose="02020603050405020304" pitchFamily="18" charset="0"/>
              </a:rPr>
              <a:t>内酰胺酶</a:t>
            </a:r>
            <a:r>
              <a:rPr lang="zh-CN" altLang="en-US" sz="2600" i="0" dirty="0">
                <a:effectLst/>
                <a:cs typeface="Times New Roman" panose="02020603050405020304" pitchFamily="18" charset="0"/>
              </a:rPr>
              <a:t>介导的</a:t>
            </a:r>
            <a:r>
              <a:rPr lang="en-US" altLang="zh-CN" sz="2600" i="0" dirty="0">
                <a:effectLst/>
                <a:cs typeface="Times New Roman" panose="02020603050405020304" pitchFamily="18" charset="0"/>
              </a:rPr>
              <a:t>β-</a:t>
            </a:r>
            <a:r>
              <a:rPr lang="zh-CN" altLang="en-US" sz="2600" i="0" dirty="0">
                <a:effectLst/>
                <a:cs typeface="Times New Roman" panose="02020603050405020304" pitchFamily="18" charset="0"/>
              </a:rPr>
              <a:t>内酰胺类药物耐药</a:t>
            </a:r>
            <a:endParaRPr lang="en-US" altLang="zh-CN" sz="2600" i="0" dirty="0">
              <a:effectLst/>
              <a:cs typeface="Times New Roman" panose="02020603050405020304" pitchFamily="18" charset="0"/>
            </a:endParaRPr>
          </a:p>
          <a:p>
            <a:pPr marL="457200" lvl="1" indent="-457200">
              <a:spcAft>
                <a:spcPts val="1800"/>
              </a:spcAft>
              <a:buClr>
                <a:schemeClr val="bg2">
                  <a:lumMod val="25000"/>
                </a:schemeClr>
              </a:buClr>
              <a:buSzPct val="100000"/>
              <a:buFont typeface="Wingdings" panose="05000000000000000000" pitchFamily="2" charset="2"/>
              <a:buChar char="u"/>
            </a:pPr>
            <a:r>
              <a:rPr lang="zh-CN" altLang="en-US" sz="2600" i="0" dirty="0">
                <a:effectLst/>
                <a:cs typeface="Times New Roman" panose="02020603050405020304" pitchFamily="18" charset="0"/>
              </a:rPr>
              <a:t>本工作开展前：鸭疫里默氏菌中仅报道了</a:t>
            </a:r>
            <a:r>
              <a:rPr lang="zh-CN" altLang="en-US" sz="2600" dirty="0">
                <a:effectLst/>
                <a:latin typeface="Times New Roman" panose="02020603050405020304" pitchFamily="18" charset="0"/>
                <a:cs typeface="Times New Roman" panose="02020603050405020304" pitchFamily="18" charset="0"/>
              </a:rPr>
              <a:t>一种碳青霉烯酶</a:t>
            </a:r>
            <a:r>
              <a:rPr lang="en-US" altLang="zh-CN" sz="2600" b="1" dirty="0">
                <a:solidFill>
                  <a:srgbClr val="C00000"/>
                </a:solidFill>
                <a:effectLst/>
                <a:highlight>
                  <a:srgbClr val="FFFF00"/>
                </a:highlight>
                <a:latin typeface="Times New Roman" panose="02020603050405020304" pitchFamily="18" charset="0"/>
                <a:cs typeface="Times New Roman" panose="02020603050405020304" pitchFamily="18" charset="0"/>
              </a:rPr>
              <a:t>RAD-1</a:t>
            </a:r>
            <a:endParaRPr lang="en-US" altLang="zh-CN" sz="2600" b="1" i="0" dirty="0">
              <a:solidFill>
                <a:srgbClr val="C00000"/>
              </a:solidFill>
              <a:effectLst/>
              <a:highlight>
                <a:srgbClr val="FFFF00"/>
              </a:highlight>
              <a:cs typeface="Times New Roman" panose="02020603050405020304" pitchFamily="18" charset="0"/>
            </a:endParaRPr>
          </a:p>
        </p:txBody>
      </p:sp>
      <p:sp>
        <p:nvSpPr>
          <p:cNvPr id="2" name="矩形 1">
            <a:extLst>
              <a:ext uri="{FF2B5EF4-FFF2-40B4-BE49-F238E27FC236}">
                <a16:creationId xmlns:a16="http://schemas.microsoft.com/office/drawing/2014/main" id="{6DC45643-15D6-FF2B-B7F7-C8B20F7CA5EE}"/>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3" name="文本框 2">
            <a:extLst>
              <a:ext uri="{FF2B5EF4-FFF2-40B4-BE49-F238E27FC236}">
                <a16:creationId xmlns:a16="http://schemas.microsoft.com/office/drawing/2014/main" id="{9BE1D495-324A-27D5-2F34-2C556687F783}"/>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0F8EAA5C-AF99-5CCB-AF09-2E3502EB2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a:extLst>
              <a:ext uri="{FF2B5EF4-FFF2-40B4-BE49-F238E27FC236}">
                <a16:creationId xmlns:a16="http://schemas.microsoft.com/office/drawing/2014/main" id="{6370A68A-5811-4648-C4BE-1567860C35D2}"/>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60</a:t>
            </a:fld>
            <a:endParaRPr lang="zh-CN" altLang="en-US" sz="2400" dirty="0">
              <a:solidFill>
                <a:srgbClr val="FF0000"/>
              </a:solidFill>
            </a:endParaRPr>
          </a:p>
        </p:txBody>
      </p:sp>
    </p:spTree>
    <p:extLst>
      <p:ext uri="{BB962C8B-B14F-4D97-AF65-F5344CB8AC3E}">
        <p14:creationId xmlns:p14="http://schemas.microsoft.com/office/powerpoint/2010/main" val="36360831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9ECC17FE-9952-49CD-9661-DD68109C860D}"/>
              </a:ext>
            </a:extLst>
          </p:cNvPr>
          <p:cNvSpPr>
            <a:spLocks noGrp="1"/>
          </p:cNvSpPr>
          <p:nvPr>
            <p:ph sz="quarter" idx="11"/>
          </p:nvPr>
        </p:nvSpPr>
        <p:spPr>
          <a:xfrm>
            <a:off x="606642" y="764704"/>
            <a:ext cx="10232379" cy="1011071"/>
          </a:xfrm>
        </p:spPr>
        <p:txBody>
          <a:bodyPr>
            <a:normAutofit lnSpcReduction="10000"/>
          </a:bodyPr>
          <a:lstStyle/>
          <a:p>
            <a:pPr marL="457200" lvl="1" indent="-457200">
              <a:spcAft>
                <a:spcPts val="1800"/>
              </a:spcAft>
              <a:buClr>
                <a:schemeClr val="bg2">
                  <a:lumMod val="25000"/>
                </a:schemeClr>
              </a:buClr>
              <a:buSzPct val="100000"/>
              <a:buFont typeface="Wingdings" panose="05000000000000000000" pitchFamily="2" charset="2"/>
              <a:buChar char="u"/>
            </a:pPr>
            <a:r>
              <a:rPr lang="en-US" altLang="zh-CN"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内酰胺类抗菌素</a:t>
            </a:r>
            <a:r>
              <a:rPr lang="zh-CN" altLang="en-US" b="1" dirty="0">
                <a:solidFill>
                  <a:srgbClr val="C00000"/>
                </a:solidFill>
                <a:latin typeface="Times New Roman" panose="02020603050405020304" pitchFamily="18" charset="0"/>
                <a:cs typeface="Times New Roman" panose="02020603050405020304" pitchFamily="18" charset="0"/>
              </a:rPr>
              <a:t>高度耐药</a:t>
            </a:r>
            <a:r>
              <a:rPr lang="en-US" altLang="zh-CN" b="1" dirty="0">
                <a:solidFill>
                  <a:srgbClr val="C00000"/>
                </a:solidFill>
                <a:latin typeface="Times New Roman" panose="02020603050405020304" pitchFamily="18" charset="0"/>
                <a:cs typeface="Times New Roman" panose="02020603050405020304" pitchFamily="18" charset="0"/>
              </a:rPr>
              <a:t>RCAD0125</a:t>
            </a:r>
            <a:r>
              <a:rPr lang="zh-CN" altLang="en-US" b="1" dirty="0">
                <a:solidFill>
                  <a:srgbClr val="C00000"/>
                </a:solidFill>
                <a:latin typeface="Times New Roman" panose="02020603050405020304" pitchFamily="18" charset="0"/>
                <a:cs typeface="Times New Roman" panose="02020603050405020304" pitchFamily="18" charset="0"/>
              </a:rPr>
              <a:t>、</a:t>
            </a:r>
            <a:r>
              <a:rPr lang="en-US" altLang="zh-CN" b="1" dirty="0">
                <a:solidFill>
                  <a:srgbClr val="C00000"/>
                </a:solidFill>
                <a:latin typeface="Times New Roman" panose="02020603050405020304" pitchFamily="18" charset="0"/>
                <a:cs typeface="Times New Roman" panose="02020603050405020304" pitchFamily="18" charset="0"/>
              </a:rPr>
              <a:t>RCAD0421</a:t>
            </a:r>
            <a:r>
              <a:rPr lang="zh-CN" altLang="en-US" b="1" dirty="0">
                <a:solidFill>
                  <a:srgbClr val="C00000"/>
                </a:solidFill>
                <a:latin typeface="Times New Roman" panose="02020603050405020304" pitchFamily="18" charset="0"/>
                <a:cs typeface="Times New Roman" panose="02020603050405020304" pitchFamily="18" charset="0"/>
              </a:rPr>
              <a:t>菌</a:t>
            </a:r>
            <a:endParaRPr lang="en-US" altLang="zh-CN" b="1" dirty="0">
              <a:solidFill>
                <a:srgbClr val="C00000"/>
              </a:solidFill>
              <a:latin typeface="Times New Roman" panose="02020603050405020304" pitchFamily="18" charset="0"/>
              <a:cs typeface="Times New Roman" panose="02020603050405020304" pitchFamily="18" charset="0"/>
            </a:endParaRPr>
          </a:p>
          <a:p>
            <a:pPr marL="457200" lvl="1" indent="-457200">
              <a:spcAft>
                <a:spcPts val="1800"/>
              </a:spcAft>
              <a:buClr>
                <a:schemeClr val="bg2">
                  <a:lumMod val="25000"/>
                </a:schemeClr>
              </a:buClr>
              <a:buSzPct val="100000"/>
              <a:buFont typeface="Wingdings" panose="05000000000000000000" pitchFamily="2" charset="2"/>
              <a:buChar char="u"/>
            </a:pP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已知数据库无对应</a:t>
            </a:r>
            <a:r>
              <a:rPr lang="zh-CN" altLang="en-US"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碳青霉烯酶</a:t>
            </a:r>
            <a:r>
              <a:rPr lang="zh-CN" altLang="en-US"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编码基因</a:t>
            </a:r>
            <a:endParaRPr lang="en-US" altLang="zh-CN" b="1" i="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9" name="图片 18">
            <a:extLst>
              <a:ext uri="{FF2B5EF4-FFF2-40B4-BE49-F238E27FC236}">
                <a16:creationId xmlns:a16="http://schemas.microsoft.com/office/drawing/2014/main" id="{5ED04559-F331-4C23-A33D-AF1E78F15DF3}"/>
              </a:ext>
            </a:extLst>
          </p:cNvPr>
          <p:cNvPicPr>
            <a:picLocks noChangeAspect="1"/>
          </p:cNvPicPr>
          <p:nvPr/>
        </p:nvPicPr>
        <p:blipFill>
          <a:blip r:embed="rId3" cstate="print">
            <a:extLst>
              <a:ext uri="{28A0092B-C50C-407E-A947-70E740481C1C}">
                <a14:useLocalDpi xmlns:a14="http://schemas.microsoft.com/office/drawing/2010/main" val="0"/>
              </a:ext>
            </a:extLst>
          </a:blip>
          <a:srcRect l="12756" t="945" r="12756"/>
          <a:stretch>
            <a:fillRect/>
          </a:stretch>
        </p:blipFill>
        <p:spPr>
          <a:xfrm>
            <a:off x="5859590" y="2680147"/>
            <a:ext cx="2154225" cy="2148528"/>
          </a:xfrm>
          <a:custGeom>
            <a:avLst/>
            <a:gdLst>
              <a:gd name="connsiteX0" fmla="*/ 1221695 w 2443390"/>
              <a:gd name="connsiteY0" fmla="*/ 0 h 2436928"/>
              <a:gd name="connsiteX1" fmla="*/ 2443390 w 2443390"/>
              <a:gd name="connsiteY1" fmla="*/ 1221695 h 2436928"/>
              <a:gd name="connsiteX2" fmla="*/ 1467909 w 2443390"/>
              <a:gd name="connsiteY2" fmla="*/ 2418570 h 2436928"/>
              <a:gd name="connsiteX3" fmla="*/ 1347619 w 2443390"/>
              <a:gd name="connsiteY3" fmla="*/ 2436928 h 2436928"/>
              <a:gd name="connsiteX4" fmla="*/ 1095771 w 2443390"/>
              <a:gd name="connsiteY4" fmla="*/ 2436928 h 2436928"/>
              <a:gd name="connsiteX5" fmla="*/ 975481 w 2443390"/>
              <a:gd name="connsiteY5" fmla="*/ 2418570 h 2436928"/>
              <a:gd name="connsiteX6" fmla="*/ 0 w 2443390"/>
              <a:gd name="connsiteY6" fmla="*/ 1221695 h 2436928"/>
              <a:gd name="connsiteX7" fmla="*/ 1221695 w 2443390"/>
              <a:gd name="connsiteY7" fmla="*/ 0 h 24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390" h="2436928">
                <a:moveTo>
                  <a:pt x="1221695" y="0"/>
                </a:moveTo>
                <a:cubicBezTo>
                  <a:pt x="1896419" y="0"/>
                  <a:pt x="2443390" y="546971"/>
                  <a:pt x="2443390" y="1221695"/>
                </a:cubicBezTo>
                <a:cubicBezTo>
                  <a:pt x="2443390" y="1812079"/>
                  <a:pt x="2024615" y="2304651"/>
                  <a:pt x="1467909" y="2418570"/>
                </a:cubicBezTo>
                <a:lnTo>
                  <a:pt x="1347619" y="2436928"/>
                </a:lnTo>
                <a:lnTo>
                  <a:pt x="1095771" y="2436928"/>
                </a:lnTo>
                <a:lnTo>
                  <a:pt x="975481" y="2418570"/>
                </a:lnTo>
                <a:cubicBezTo>
                  <a:pt x="418775" y="2304651"/>
                  <a:pt x="0" y="1812079"/>
                  <a:pt x="0" y="1221695"/>
                </a:cubicBezTo>
                <a:cubicBezTo>
                  <a:pt x="0" y="546971"/>
                  <a:pt x="546971" y="0"/>
                  <a:pt x="1221695" y="0"/>
                </a:cubicBezTo>
                <a:close/>
              </a:path>
            </a:pathLst>
          </a:custGeom>
        </p:spPr>
      </p:pic>
      <p:pic>
        <p:nvPicPr>
          <p:cNvPr id="23" name="图片 22">
            <a:extLst>
              <a:ext uri="{FF2B5EF4-FFF2-40B4-BE49-F238E27FC236}">
                <a16:creationId xmlns:a16="http://schemas.microsoft.com/office/drawing/2014/main" id="{0EA97A3E-1E02-4D9C-BD14-852F071BAB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999065" y="2680147"/>
            <a:ext cx="2148528" cy="2148528"/>
          </a:xfrm>
          <a:custGeom>
            <a:avLst/>
            <a:gdLst>
              <a:gd name="connsiteX0" fmla="*/ 1520557 w 3041113"/>
              <a:gd name="connsiteY0" fmla="*/ 0 h 3041113"/>
              <a:gd name="connsiteX1" fmla="*/ 3033264 w 3041113"/>
              <a:gd name="connsiteY1" fmla="*/ 1365089 h 3041113"/>
              <a:gd name="connsiteX2" fmla="*/ 3041113 w 3041113"/>
              <a:gd name="connsiteY2" fmla="*/ 1520537 h 3041113"/>
              <a:gd name="connsiteX3" fmla="*/ 3041113 w 3041113"/>
              <a:gd name="connsiteY3" fmla="*/ 1520577 h 3041113"/>
              <a:gd name="connsiteX4" fmla="*/ 3033264 w 3041113"/>
              <a:gd name="connsiteY4" fmla="*/ 1676025 h 3041113"/>
              <a:gd name="connsiteX5" fmla="*/ 1676025 w 3041113"/>
              <a:gd name="connsiteY5" fmla="*/ 3033264 h 3041113"/>
              <a:gd name="connsiteX6" fmla="*/ 1520577 w 3041113"/>
              <a:gd name="connsiteY6" fmla="*/ 3041113 h 3041113"/>
              <a:gd name="connsiteX7" fmla="*/ 1520537 w 3041113"/>
              <a:gd name="connsiteY7" fmla="*/ 3041113 h 3041113"/>
              <a:gd name="connsiteX8" fmla="*/ 1365089 w 3041113"/>
              <a:gd name="connsiteY8" fmla="*/ 3033264 h 3041113"/>
              <a:gd name="connsiteX9" fmla="*/ 0 w 3041113"/>
              <a:gd name="connsiteY9" fmla="*/ 1520557 h 3041113"/>
              <a:gd name="connsiteX10" fmla="*/ 1520557 w 3041113"/>
              <a:gd name="connsiteY10" fmla="*/ 0 h 304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1113" h="3041113">
                <a:moveTo>
                  <a:pt x="1520557" y="0"/>
                </a:moveTo>
                <a:cubicBezTo>
                  <a:pt x="2307851" y="0"/>
                  <a:pt x="2955396" y="598339"/>
                  <a:pt x="3033264" y="1365089"/>
                </a:cubicBezTo>
                <a:lnTo>
                  <a:pt x="3041113" y="1520537"/>
                </a:lnTo>
                <a:lnTo>
                  <a:pt x="3041113" y="1520577"/>
                </a:lnTo>
                <a:lnTo>
                  <a:pt x="3033264" y="1676025"/>
                </a:lnTo>
                <a:cubicBezTo>
                  <a:pt x="2960587" y="2391658"/>
                  <a:pt x="2391658" y="2960587"/>
                  <a:pt x="1676025" y="3033264"/>
                </a:cubicBezTo>
                <a:lnTo>
                  <a:pt x="1520577" y="3041113"/>
                </a:lnTo>
                <a:lnTo>
                  <a:pt x="1520537" y="3041113"/>
                </a:lnTo>
                <a:lnTo>
                  <a:pt x="1365089" y="3033264"/>
                </a:lnTo>
                <a:cubicBezTo>
                  <a:pt x="598339" y="2955396"/>
                  <a:pt x="0" y="2307851"/>
                  <a:pt x="0" y="1520557"/>
                </a:cubicBezTo>
                <a:cubicBezTo>
                  <a:pt x="0" y="680777"/>
                  <a:pt x="680777" y="0"/>
                  <a:pt x="1520557" y="0"/>
                </a:cubicBezTo>
                <a:close/>
              </a:path>
            </a:pathLst>
          </a:custGeom>
          <a:noFill/>
        </p:spPr>
      </p:pic>
      <p:sp>
        <p:nvSpPr>
          <p:cNvPr id="12" name="文本框 11">
            <a:extLst>
              <a:ext uri="{FF2B5EF4-FFF2-40B4-BE49-F238E27FC236}">
                <a16:creationId xmlns:a16="http://schemas.microsoft.com/office/drawing/2014/main" id="{2F56F20B-B9D7-40C5-BC7A-16F320AA4851}"/>
              </a:ext>
            </a:extLst>
          </p:cNvPr>
          <p:cNvSpPr txBox="1"/>
          <p:nvPr/>
        </p:nvSpPr>
        <p:spPr>
          <a:xfrm>
            <a:off x="6224481" y="4950553"/>
            <a:ext cx="14224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药敏表型</a:t>
            </a:r>
          </a:p>
        </p:txBody>
      </p:sp>
      <p:sp>
        <p:nvSpPr>
          <p:cNvPr id="13" name="文本框 12">
            <a:extLst>
              <a:ext uri="{FF2B5EF4-FFF2-40B4-BE49-F238E27FC236}">
                <a16:creationId xmlns:a16="http://schemas.microsoft.com/office/drawing/2014/main" id="{C2E93612-FA2A-4647-89E9-184ED3446EC1}"/>
              </a:ext>
            </a:extLst>
          </p:cNvPr>
          <p:cNvSpPr txBox="1"/>
          <p:nvPr/>
        </p:nvSpPr>
        <p:spPr>
          <a:xfrm>
            <a:off x="8701729" y="4950554"/>
            <a:ext cx="274320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全基因组测序数据</a:t>
            </a:r>
          </a:p>
        </p:txBody>
      </p:sp>
      <p:sp>
        <p:nvSpPr>
          <p:cNvPr id="4" name="十字形 3">
            <a:extLst>
              <a:ext uri="{FF2B5EF4-FFF2-40B4-BE49-F238E27FC236}">
                <a16:creationId xmlns:a16="http://schemas.microsoft.com/office/drawing/2014/main" id="{EA09D081-92CA-4469-8AAA-560824BBCDED}"/>
              </a:ext>
            </a:extLst>
          </p:cNvPr>
          <p:cNvSpPr/>
          <p:nvPr/>
        </p:nvSpPr>
        <p:spPr>
          <a:xfrm>
            <a:off x="8288581" y="3515613"/>
            <a:ext cx="530569" cy="530569"/>
          </a:xfrm>
          <a:prstGeom prst="plus">
            <a:avLst>
              <a:gd name="adj" fmla="val 3965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15F3F78-FFFD-D481-E452-149F2B6FCD95}"/>
              </a:ext>
            </a:extLst>
          </p:cNvPr>
          <p:cNvPicPr>
            <a:picLocks noChangeAspect="1"/>
          </p:cNvPicPr>
          <p:nvPr/>
        </p:nvPicPr>
        <p:blipFill>
          <a:blip r:embed="rId5"/>
          <a:stretch>
            <a:fillRect/>
          </a:stretch>
        </p:blipFill>
        <p:spPr>
          <a:xfrm>
            <a:off x="677305" y="2462755"/>
            <a:ext cx="4907519" cy="3248025"/>
          </a:xfrm>
          <a:prstGeom prst="rect">
            <a:avLst/>
          </a:prstGeom>
          <a:ln>
            <a:solidFill>
              <a:schemeClr val="tx1"/>
            </a:solidFill>
          </a:ln>
        </p:spPr>
      </p:pic>
      <p:sp>
        <p:nvSpPr>
          <p:cNvPr id="8" name="文本框 7">
            <a:extLst>
              <a:ext uri="{FF2B5EF4-FFF2-40B4-BE49-F238E27FC236}">
                <a16:creationId xmlns:a16="http://schemas.microsoft.com/office/drawing/2014/main" id="{03780B3E-419B-3ACC-ED2F-112B07B2BB06}"/>
              </a:ext>
            </a:extLst>
          </p:cNvPr>
          <p:cNvSpPr txBox="1"/>
          <p:nvPr/>
        </p:nvSpPr>
        <p:spPr>
          <a:xfrm>
            <a:off x="839585" y="1998129"/>
            <a:ext cx="5169329" cy="369332"/>
          </a:xfrm>
          <a:prstGeom prst="rect">
            <a:avLst/>
          </a:prstGeom>
          <a:noFill/>
        </p:spPr>
        <p:txBody>
          <a:bodyPr wrap="square">
            <a:spAutoFit/>
          </a:bodyPr>
          <a:lstStyle/>
          <a:p>
            <a:r>
              <a:rPr lang="zh-CN" altLang="en-US" sz="1800" b="1" i="0" dirty="0">
                <a:effectLst/>
                <a:latin typeface="Times New Roman" panose="02020603050405020304" pitchFamily="18" charset="0"/>
                <a:ea typeface="微软雅黑" panose="020B0503020204020204" pitchFamily="34" charset="-122"/>
                <a:cs typeface="Times New Roman" panose="02020603050405020304" pitchFamily="18" charset="0"/>
              </a:rPr>
              <a:t>不同菌株</a:t>
            </a:r>
            <a:r>
              <a:rPr lang="en-US" altLang="zh-CN" sz="1800" b="1" i="0" dirty="0">
                <a:effectLst/>
                <a:latin typeface="Times New Roman" panose="02020603050405020304" pitchFamily="18" charset="0"/>
                <a:ea typeface="微软雅黑" panose="020B0503020204020204" pitchFamily="34" charset="-122"/>
                <a:cs typeface="Times New Roman" panose="02020603050405020304" pitchFamily="18" charset="0"/>
              </a:rPr>
              <a:t>RA</a:t>
            </a:r>
            <a:r>
              <a:rPr lang="zh-CN" altLang="en-US" sz="1800" b="1" i="0" dirty="0">
                <a:effectLst/>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sz="1800" b="1" i="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内酰胺类抗菌素耐药（</a:t>
            </a:r>
            <a:r>
              <a:rPr lang="en-US" altLang="zh-CN"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MIC</a:t>
            </a:r>
            <a:r>
              <a:rPr lang="zh-CN" altLang="en-US" sz="1800" b="1"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p>
        </p:txBody>
      </p:sp>
      <p:sp>
        <p:nvSpPr>
          <p:cNvPr id="2" name="矩形 1">
            <a:extLst>
              <a:ext uri="{FF2B5EF4-FFF2-40B4-BE49-F238E27FC236}">
                <a16:creationId xmlns:a16="http://schemas.microsoft.com/office/drawing/2014/main" id="{0FD0C3A8-D151-FD44-0B94-DE9D91F7979E}"/>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793D9E71-CF81-74F0-5253-69D9C9C23722}"/>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7DD27EB1-5039-AFDA-3B0B-1919CB2FDE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0" name="灯片编号占位符 2">
            <a:extLst>
              <a:ext uri="{FF2B5EF4-FFF2-40B4-BE49-F238E27FC236}">
                <a16:creationId xmlns:a16="http://schemas.microsoft.com/office/drawing/2014/main" id="{6B13D9B5-F436-7338-8768-C14CB3D570A5}"/>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61</a:t>
            </a:fld>
            <a:endParaRPr lang="zh-CN" altLang="en-US" sz="2400" dirty="0">
              <a:solidFill>
                <a:srgbClr val="FF0000"/>
              </a:solidFill>
            </a:endParaRPr>
          </a:p>
        </p:txBody>
      </p:sp>
    </p:spTree>
    <p:extLst>
      <p:ext uri="{BB962C8B-B14F-4D97-AF65-F5344CB8AC3E}">
        <p14:creationId xmlns:p14="http://schemas.microsoft.com/office/powerpoint/2010/main" val="2812391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3A91BC4C-6777-F259-1FAC-1682796E4979}"/>
              </a:ext>
            </a:extLst>
          </p:cNvPr>
          <p:cNvGrpSpPr/>
          <p:nvPr/>
        </p:nvGrpSpPr>
        <p:grpSpPr>
          <a:xfrm>
            <a:off x="4049574" y="269651"/>
            <a:ext cx="4845046" cy="6165035"/>
            <a:chOff x="5396235" y="327840"/>
            <a:chExt cx="4845046" cy="6165035"/>
          </a:xfrm>
        </p:grpSpPr>
        <p:pic>
          <p:nvPicPr>
            <p:cNvPr id="6" name="图片 5">
              <a:extLst>
                <a:ext uri="{FF2B5EF4-FFF2-40B4-BE49-F238E27FC236}">
                  <a16:creationId xmlns:a16="http://schemas.microsoft.com/office/drawing/2014/main" id="{151FB257-F682-8191-3034-51C32DEECECB}"/>
                </a:ext>
              </a:extLst>
            </p:cNvPr>
            <p:cNvPicPr>
              <a:picLocks noChangeAspect="1"/>
            </p:cNvPicPr>
            <p:nvPr/>
          </p:nvPicPr>
          <p:blipFill>
            <a:blip r:embed="rId3"/>
            <a:stretch>
              <a:fillRect/>
            </a:stretch>
          </p:blipFill>
          <p:spPr>
            <a:xfrm>
              <a:off x="5396235" y="327840"/>
              <a:ext cx="4845046" cy="6165035"/>
            </a:xfrm>
            <a:prstGeom prst="rect">
              <a:avLst/>
            </a:prstGeom>
            <a:ln>
              <a:solidFill>
                <a:schemeClr val="accent1"/>
              </a:solidFill>
            </a:ln>
          </p:spPr>
        </p:pic>
        <p:sp>
          <p:nvSpPr>
            <p:cNvPr id="7" name="矩形 6">
              <a:extLst>
                <a:ext uri="{FF2B5EF4-FFF2-40B4-BE49-F238E27FC236}">
                  <a16:creationId xmlns:a16="http://schemas.microsoft.com/office/drawing/2014/main" id="{75DB072A-96E6-C356-E415-5ADC1706B369}"/>
                </a:ext>
              </a:extLst>
            </p:cNvPr>
            <p:cNvSpPr/>
            <p:nvPr/>
          </p:nvSpPr>
          <p:spPr bwMode="auto">
            <a:xfrm>
              <a:off x="6029498" y="4971011"/>
              <a:ext cx="2274915" cy="19119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3" name="文本框 12">
            <a:extLst>
              <a:ext uri="{FF2B5EF4-FFF2-40B4-BE49-F238E27FC236}">
                <a16:creationId xmlns:a16="http://schemas.microsoft.com/office/drawing/2014/main" id="{B66ADEE2-71E1-50C6-532E-4660CC710C19}"/>
              </a:ext>
            </a:extLst>
          </p:cNvPr>
          <p:cNvSpPr txBox="1"/>
          <p:nvPr/>
        </p:nvSpPr>
        <p:spPr>
          <a:xfrm>
            <a:off x="9326881" y="4546753"/>
            <a:ext cx="2099073" cy="923330"/>
          </a:xfrm>
          <a:prstGeom prst="rect">
            <a:avLst/>
          </a:prstGeom>
          <a:noFill/>
        </p:spPr>
        <p:txBody>
          <a:bodyPr wrap="square">
            <a:spAutoFit/>
          </a:bodyPr>
          <a:lstStyle/>
          <a:p>
            <a:r>
              <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与已知</a:t>
            </a:r>
            <a:r>
              <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β-</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内酰胺酶氨基酸序列</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一致性</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小于</a:t>
            </a:r>
            <a:r>
              <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52%</a:t>
            </a:r>
            <a:endPar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箭头: 右 14">
            <a:extLst>
              <a:ext uri="{FF2B5EF4-FFF2-40B4-BE49-F238E27FC236}">
                <a16:creationId xmlns:a16="http://schemas.microsoft.com/office/drawing/2014/main" id="{62814294-3AA3-9643-719B-E455408A2CB4}"/>
              </a:ext>
            </a:extLst>
          </p:cNvPr>
          <p:cNvSpPr/>
          <p:nvPr/>
        </p:nvSpPr>
        <p:spPr>
          <a:xfrm>
            <a:off x="6957752" y="4958542"/>
            <a:ext cx="2369129" cy="6234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206D77D2-DF4B-9AAC-EBD4-386B34B6FCF2}"/>
              </a:ext>
            </a:extLst>
          </p:cNvPr>
          <p:cNvSpPr txBox="1"/>
          <p:nvPr/>
        </p:nvSpPr>
        <p:spPr>
          <a:xfrm>
            <a:off x="348586" y="1890353"/>
            <a:ext cx="3700988" cy="2031325"/>
          </a:xfrm>
          <a:prstGeom prst="rect">
            <a:avLst/>
          </a:prstGeom>
          <a:noFill/>
        </p:spPr>
        <p:txBody>
          <a:bodyPr wrap="square">
            <a:spAutoFit/>
          </a:bodyPr>
          <a:lstStyle/>
          <a:p>
            <a:r>
              <a:rPr lang="en-US" altLang="zh-CN" b="1" i="0" dirty="0">
                <a:solidFill>
                  <a:srgbClr val="C00000"/>
                </a:solidFill>
                <a:effectLst/>
                <a:latin typeface="微软雅黑" panose="020B0503020204020204" pitchFamily="34" charset="-122"/>
                <a:ea typeface="微软雅黑" panose="020B0503020204020204" pitchFamily="34" charset="-122"/>
              </a:rPr>
              <a:t>RATA(912bp</a:t>
            </a:r>
            <a:r>
              <a:rPr lang="zh-CN" altLang="en-US" b="1" i="0" dirty="0">
                <a:solidFill>
                  <a:srgbClr val="C00000"/>
                </a:solidFill>
                <a:effectLst/>
                <a:latin typeface="微软雅黑" panose="020B0503020204020204" pitchFamily="34" charset="-122"/>
                <a:ea typeface="微软雅黑" panose="020B0503020204020204" pitchFamily="34" charset="-122"/>
              </a:rPr>
              <a:t>、</a:t>
            </a:r>
            <a:r>
              <a:rPr lang="en-US" altLang="zh-CN" b="1" i="0" dirty="0">
                <a:solidFill>
                  <a:srgbClr val="C00000"/>
                </a:solidFill>
                <a:effectLst/>
                <a:latin typeface="微软雅黑" panose="020B0503020204020204" pitchFamily="34" charset="-122"/>
                <a:ea typeface="微软雅黑" panose="020B0503020204020204" pitchFamily="34" charset="-122"/>
              </a:rPr>
              <a:t>304aa)</a:t>
            </a:r>
            <a:r>
              <a:rPr lang="zh-CN" altLang="en-US" sz="18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位于</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染色</a:t>
            </a:r>
            <a:endPar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b="1"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表达纯化产物：</a:t>
            </a:r>
            <a:r>
              <a:rPr lang="zh-CN" altLang="zh-CN"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能够水解多种抗生素，包括青霉素、广谱头孢菌素、单环内酰胺、头霉素和</a:t>
            </a:r>
            <a:r>
              <a:rPr lang="zh-CN" altLang="zh-CN" sz="18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碳青霉烯类抗生素</a:t>
            </a:r>
            <a:r>
              <a:rPr lang="zh-CN" altLang="en-US"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，其</a:t>
            </a:r>
            <a:r>
              <a:rPr lang="zh-CN" altLang="zh-CN"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活性容易被</a:t>
            </a:r>
            <a:r>
              <a:rPr lang="en-US" altLang="zh-CN"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β-</a:t>
            </a:r>
            <a:r>
              <a:rPr lang="zh-CN" altLang="zh-CN" sz="1800"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内酰胺酶抑制剂所抑制</a:t>
            </a:r>
            <a:endParaRPr lang="zh-CN" altLang="en-US" b="1" dirty="0">
              <a:solidFill>
                <a:srgbClr val="C00000"/>
              </a:solidFill>
              <a:latin typeface="微软雅黑" panose="020B0503020204020204" pitchFamily="34" charset="-122"/>
              <a:ea typeface="微软雅黑" panose="020B0503020204020204" pitchFamily="34" charset="-122"/>
            </a:endParaRPr>
          </a:p>
        </p:txBody>
      </p:sp>
      <p:graphicFrame>
        <p:nvGraphicFramePr>
          <p:cNvPr id="19" name="表格 18">
            <a:extLst>
              <a:ext uri="{FF2B5EF4-FFF2-40B4-BE49-F238E27FC236}">
                <a16:creationId xmlns:a16="http://schemas.microsoft.com/office/drawing/2014/main" id="{CEB7A8B8-B630-664A-43CE-FEFD2215A04B}"/>
              </a:ext>
            </a:extLst>
          </p:cNvPr>
          <p:cNvGraphicFramePr>
            <a:graphicFrameLocks noGrp="1"/>
          </p:cNvGraphicFramePr>
          <p:nvPr/>
        </p:nvGraphicFramePr>
        <p:xfrm>
          <a:off x="348586" y="4324508"/>
          <a:ext cx="3585210" cy="972694"/>
        </p:xfrm>
        <a:graphic>
          <a:graphicData uri="http://schemas.openxmlformats.org/drawingml/2006/table">
            <a:tbl>
              <a:tblPr firstRow="1" firstCol="1" bandRow="1">
                <a:tableStyleId>{5C22544A-7EE6-4342-B048-85BDC9FD1C3A}</a:tableStyleId>
              </a:tblPr>
              <a:tblGrid>
                <a:gridCol w="1900672">
                  <a:extLst>
                    <a:ext uri="{9D8B030D-6E8A-4147-A177-3AD203B41FA5}">
                      <a16:colId xmlns:a16="http://schemas.microsoft.com/office/drawing/2014/main" val="25585395"/>
                    </a:ext>
                  </a:extLst>
                </a:gridCol>
                <a:gridCol w="326736">
                  <a:extLst>
                    <a:ext uri="{9D8B030D-6E8A-4147-A177-3AD203B41FA5}">
                      <a16:colId xmlns:a16="http://schemas.microsoft.com/office/drawing/2014/main" val="4034714004"/>
                    </a:ext>
                  </a:extLst>
                </a:gridCol>
                <a:gridCol w="1357802">
                  <a:extLst>
                    <a:ext uri="{9D8B030D-6E8A-4147-A177-3AD203B41FA5}">
                      <a16:colId xmlns:a16="http://schemas.microsoft.com/office/drawing/2014/main" val="2331670486"/>
                    </a:ext>
                  </a:extLst>
                </a:gridCol>
              </a:tblGrid>
              <a:tr h="0">
                <a:tc>
                  <a:txBody>
                    <a:bodyPr/>
                    <a:lstStyle/>
                    <a:p>
                      <a:pPr algn="l">
                        <a:lnSpc>
                          <a:spcPts val="1800"/>
                        </a:lnSpc>
                      </a:pPr>
                      <a:r>
                        <a:rPr lang="en-US" sz="1200" kern="100" dirty="0">
                          <a:solidFill>
                            <a:srgbClr val="002060"/>
                          </a:solidFill>
                          <a:effectLst/>
                        </a:rPr>
                        <a:t>RCAD0125</a:t>
                      </a:r>
                      <a:r>
                        <a:rPr lang="zh-CN" sz="1200" kern="100" dirty="0">
                          <a:solidFill>
                            <a:srgbClr val="002060"/>
                          </a:solidFill>
                          <a:effectLst/>
                        </a:rPr>
                        <a:t>株</a:t>
                      </a:r>
                      <a:r>
                        <a:rPr lang="en-US" sz="1200" kern="100" dirty="0">
                          <a:solidFill>
                            <a:srgbClr val="002060"/>
                          </a:solidFill>
                          <a:effectLst/>
                        </a:rPr>
                        <a:t>(2.15Mb)</a:t>
                      </a:r>
                      <a:endParaRPr lang="zh-CN" sz="12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a:txBody>
                    <a:bodyPr/>
                    <a:lstStyle/>
                    <a:p>
                      <a:pPr algn="l">
                        <a:lnSpc>
                          <a:spcPts val="1800"/>
                        </a:lnSpc>
                      </a:pPr>
                      <a:r>
                        <a:rPr lang="en-US" sz="1200" kern="100">
                          <a:solidFill>
                            <a:srgbClr val="C00000"/>
                          </a:solidFill>
                          <a:effectLst/>
                        </a:rPr>
                        <a:t> </a:t>
                      </a:r>
                      <a:endParaRPr lang="zh-CN" sz="1200" kern="10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a:txBody>
                    <a:bodyPr/>
                    <a:lstStyle/>
                    <a:p>
                      <a:pPr algn="l">
                        <a:lnSpc>
                          <a:spcPts val="1800"/>
                        </a:lnSpc>
                      </a:pPr>
                      <a:r>
                        <a:rPr lang="en-US" sz="1200" kern="100" dirty="0">
                          <a:solidFill>
                            <a:srgbClr val="002060"/>
                          </a:solidFill>
                          <a:effectLst/>
                        </a:rPr>
                        <a:t>RATA-1</a:t>
                      </a:r>
                      <a:endParaRPr lang="zh-CN" sz="105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465274276"/>
                  </a:ext>
                </a:extLst>
              </a:tr>
              <a:tr h="0">
                <a:tc>
                  <a:txBody>
                    <a:bodyPr/>
                    <a:lstStyle/>
                    <a:p>
                      <a:pPr algn="l">
                        <a:lnSpc>
                          <a:spcPts val="1800"/>
                        </a:lnSpc>
                      </a:pPr>
                      <a:r>
                        <a:rPr lang="en-US" sz="1200" kern="100" dirty="0">
                          <a:solidFill>
                            <a:srgbClr val="C00000"/>
                          </a:solidFill>
                          <a:effectLst/>
                        </a:rPr>
                        <a:t> </a:t>
                      </a:r>
                      <a:endParaRPr lang="zh-CN" sz="12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gridSpan="2">
                  <a:txBody>
                    <a:bodyPr/>
                    <a:lstStyle/>
                    <a:p>
                      <a:pPr algn="l">
                        <a:lnSpc>
                          <a:spcPct val="100000"/>
                        </a:lnSpc>
                      </a:pPr>
                      <a:r>
                        <a:rPr lang="en-US" sz="1200" kern="100" dirty="0">
                          <a:solidFill>
                            <a:srgbClr val="C00000"/>
                          </a:solidFill>
                          <a:effectLst/>
                        </a:rPr>
                        <a:t>Shared 93.11% </a:t>
                      </a:r>
                      <a:endParaRPr lang="zh-CN" sz="1200" kern="100" dirty="0">
                        <a:solidFill>
                          <a:srgbClr val="C00000"/>
                        </a:solidFill>
                        <a:effectLst/>
                      </a:endParaRPr>
                    </a:p>
                    <a:p>
                      <a:pPr algn="l">
                        <a:lnSpc>
                          <a:spcPct val="100000"/>
                        </a:lnSpc>
                      </a:pPr>
                      <a:r>
                        <a:rPr lang="en-US" sz="1200" kern="100" dirty="0">
                          <a:solidFill>
                            <a:srgbClr val="C00000"/>
                          </a:solidFill>
                          <a:effectLst/>
                        </a:rPr>
                        <a:t> </a:t>
                      </a:r>
                      <a:endParaRPr lang="zh-CN" sz="1200" kern="100" dirty="0">
                        <a:solidFill>
                          <a:srgbClr val="C00000"/>
                        </a:solidFill>
                        <a:effectLst/>
                      </a:endParaRPr>
                    </a:p>
                    <a:p>
                      <a:pPr algn="l">
                        <a:lnSpc>
                          <a:spcPct val="100000"/>
                        </a:lnSpc>
                      </a:pPr>
                      <a:r>
                        <a:rPr lang="en-US" sz="1200" kern="100" dirty="0">
                          <a:solidFill>
                            <a:srgbClr val="C00000"/>
                          </a:solidFill>
                          <a:effectLst/>
                        </a:rPr>
                        <a:t>identity</a:t>
                      </a:r>
                      <a:endParaRPr lang="zh-CN" sz="12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hMerge="1">
                  <a:txBody>
                    <a:bodyPr/>
                    <a:lstStyle/>
                    <a:p>
                      <a:endParaRPr lang="zh-CN" altLang="en-US"/>
                    </a:p>
                  </a:txBody>
                  <a:tcPr/>
                </a:tc>
                <a:extLst>
                  <a:ext uri="{0D108BD9-81ED-4DB2-BD59-A6C34878D82A}">
                    <a16:rowId xmlns:a16="http://schemas.microsoft.com/office/drawing/2014/main" val="558383118"/>
                  </a:ext>
                </a:extLst>
              </a:tr>
              <a:tr h="0">
                <a:tc>
                  <a:txBody>
                    <a:bodyPr/>
                    <a:lstStyle/>
                    <a:p>
                      <a:pPr algn="l">
                        <a:lnSpc>
                          <a:spcPts val="1800"/>
                        </a:lnSpc>
                      </a:pPr>
                      <a:r>
                        <a:rPr lang="en-US" sz="1200" kern="100" dirty="0">
                          <a:solidFill>
                            <a:srgbClr val="002060"/>
                          </a:solidFill>
                          <a:effectLst/>
                        </a:rPr>
                        <a:t>RCAD0421</a:t>
                      </a:r>
                      <a:r>
                        <a:rPr lang="zh-CN" sz="1200" kern="100" dirty="0">
                          <a:solidFill>
                            <a:srgbClr val="002060"/>
                          </a:solidFill>
                          <a:effectLst/>
                        </a:rPr>
                        <a:t>株</a:t>
                      </a:r>
                      <a:r>
                        <a:rPr lang="en-US" sz="1200" kern="100" dirty="0">
                          <a:solidFill>
                            <a:srgbClr val="002060"/>
                          </a:solidFill>
                          <a:effectLst/>
                        </a:rPr>
                        <a:t>(2.14Mb)</a:t>
                      </a:r>
                      <a:endParaRPr lang="zh-CN" sz="12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a:txBody>
                    <a:bodyPr/>
                    <a:lstStyle/>
                    <a:p>
                      <a:pPr algn="l">
                        <a:lnSpc>
                          <a:spcPts val="1800"/>
                        </a:lnSpc>
                      </a:pPr>
                      <a:r>
                        <a:rPr lang="en-US" sz="1200" kern="100" dirty="0">
                          <a:solidFill>
                            <a:srgbClr val="C00000"/>
                          </a:solidFill>
                          <a:effectLst/>
                        </a:rPr>
                        <a:t> </a:t>
                      </a:r>
                      <a:endParaRPr lang="zh-CN" sz="12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tc>
                  <a:txBody>
                    <a:bodyPr/>
                    <a:lstStyle/>
                    <a:p>
                      <a:pPr algn="l">
                        <a:lnSpc>
                          <a:spcPts val="1800"/>
                        </a:lnSpc>
                      </a:pPr>
                      <a:r>
                        <a:rPr lang="en-US" sz="1200" kern="100" dirty="0">
                          <a:solidFill>
                            <a:srgbClr val="002060"/>
                          </a:solidFill>
                          <a:effectLst/>
                        </a:rPr>
                        <a:t>RATA-1</a:t>
                      </a:r>
                      <a:endParaRPr lang="zh-CN" sz="1200" kern="100" dirty="0">
                        <a:solidFill>
                          <a:srgbClr val="00206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oFill/>
                  </a:tcPr>
                </a:tc>
                <a:extLst>
                  <a:ext uri="{0D108BD9-81ED-4DB2-BD59-A6C34878D82A}">
                    <a16:rowId xmlns:a16="http://schemas.microsoft.com/office/drawing/2014/main" val="12937581"/>
                  </a:ext>
                </a:extLst>
              </a:tr>
            </a:tbl>
          </a:graphicData>
        </a:graphic>
      </p:graphicFrame>
      <p:sp>
        <p:nvSpPr>
          <p:cNvPr id="20" name="箭头: 右 19">
            <a:extLst>
              <a:ext uri="{FF2B5EF4-FFF2-40B4-BE49-F238E27FC236}">
                <a16:creationId xmlns:a16="http://schemas.microsoft.com/office/drawing/2014/main" id="{BE6EE4DD-0104-FE45-EB79-53E8B60EAF39}"/>
              </a:ext>
            </a:extLst>
          </p:cNvPr>
          <p:cNvSpPr/>
          <p:nvPr/>
        </p:nvSpPr>
        <p:spPr>
          <a:xfrm>
            <a:off x="438093" y="4719175"/>
            <a:ext cx="3020002" cy="1936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68B1C88B-219F-F10C-5FF6-0FF5CA4B6396}"/>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3" name="文本框 2">
            <a:extLst>
              <a:ext uri="{FF2B5EF4-FFF2-40B4-BE49-F238E27FC236}">
                <a16:creationId xmlns:a16="http://schemas.microsoft.com/office/drawing/2014/main" id="{0E30DD45-327D-D6EC-71E1-6FCD4432716A}"/>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64A55A75-AB38-3DC9-5686-020E4BAD0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灯片编号占位符 2">
            <a:extLst>
              <a:ext uri="{FF2B5EF4-FFF2-40B4-BE49-F238E27FC236}">
                <a16:creationId xmlns:a16="http://schemas.microsoft.com/office/drawing/2014/main" id="{18675F88-CCAB-F71C-FEFB-8E987CECF6E7}"/>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62</a:t>
            </a:fld>
            <a:endParaRPr lang="zh-CN" altLang="en-US" sz="2400" dirty="0">
              <a:solidFill>
                <a:srgbClr val="FF0000"/>
              </a:solidFill>
            </a:endParaRPr>
          </a:p>
        </p:txBody>
      </p:sp>
    </p:spTree>
    <p:extLst>
      <p:ext uri="{BB962C8B-B14F-4D97-AF65-F5344CB8AC3E}">
        <p14:creationId xmlns:p14="http://schemas.microsoft.com/office/powerpoint/2010/main" val="864591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a:extLst>
              <a:ext uri="{FF2B5EF4-FFF2-40B4-BE49-F238E27FC236}">
                <a16:creationId xmlns:a16="http://schemas.microsoft.com/office/drawing/2014/main" id="{5EB46622-A0C5-4614-8285-D692FFD77977}"/>
              </a:ext>
            </a:extLst>
          </p:cNvPr>
          <p:cNvGraphicFramePr>
            <a:graphicFrameLocks noGrp="1"/>
          </p:cNvGraphicFramePr>
          <p:nvPr>
            <p:extLst>
              <p:ext uri="{D42A27DB-BD31-4B8C-83A1-F6EECF244321}">
                <p14:modId xmlns:p14="http://schemas.microsoft.com/office/powerpoint/2010/main" val="2270759323"/>
              </p:ext>
            </p:extLst>
          </p:nvPr>
        </p:nvGraphicFramePr>
        <p:xfrm>
          <a:off x="1969509" y="1086731"/>
          <a:ext cx="7434186" cy="4525235"/>
        </p:xfrm>
        <a:graphic>
          <a:graphicData uri="http://schemas.openxmlformats.org/drawingml/2006/table">
            <a:tbl>
              <a:tblPr firstRow="1" firstCol="1" bandRow="1">
                <a:tableStyleId>{8799B23B-EC83-4686-B30A-512413B5E67A}</a:tableStyleId>
              </a:tblPr>
              <a:tblGrid>
                <a:gridCol w="2098257">
                  <a:extLst>
                    <a:ext uri="{9D8B030D-6E8A-4147-A177-3AD203B41FA5}">
                      <a16:colId xmlns:a16="http://schemas.microsoft.com/office/drawing/2014/main" val="1881865629"/>
                    </a:ext>
                  </a:extLst>
                </a:gridCol>
                <a:gridCol w="1929577">
                  <a:extLst>
                    <a:ext uri="{9D8B030D-6E8A-4147-A177-3AD203B41FA5}">
                      <a16:colId xmlns:a16="http://schemas.microsoft.com/office/drawing/2014/main" val="4179517288"/>
                    </a:ext>
                  </a:extLst>
                </a:gridCol>
                <a:gridCol w="2001173">
                  <a:extLst>
                    <a:ext uri="{9D8B030D-6E8A-4147-A177-3AD203B41FA5}">
                      <a16:colId xmlns:a16="http://schemas.microsoft.com/office/drawing/2014/main" val="2716157403"/>
                    </a:ext>
                  </a:extLst>
                </a:gridCol>
                <a:gridCol w="1405179">
                  <a:extLst>
                    <a:ext uri="{9D8B030D-6E8A-4147-A177-3AD203B41FA5}">
                      <a16:colId xmlns:a16="http://schemas.microsoft.com/office/drawing/2014/main" val="3945451949"/>
                    </a:ext>
                  </a:extLst>
                </a:gridCol>
              </a:tblGrid>
              <a:tr h="268294">
                <a:tc rowSpan="3">
                  <a:txBody>
                    <a:bodyPr/>
                    <a:lstStyle/>
                    <a:p>
                      <a:pPr algn="ctr">
                        <a:lnSpc>
                          <a:spcPts val="1400"/>
                        </a:lnSpc>
                      </a:pPr>
                      <a:r>
                        <a:rPr lang="en-US" sz="1100" b="1" kern="100" dirty="0">
                          <a:effectLst/>
                          <a:latin typeface="Times New Roman" panose="02020603050405020304" pitchFamily="18" charset="0"/>
                          <a:cs typeface="Times New Roman" panose="02020603050405020304" pitchFamily="18" charset="0"/>
                        </a:rPr>
                        <a:t> </a:t>
                      </a:r>
                      <a:endParaRPr lang="zh-CN" sz="1500" b="1" kern="100" dirty="0">
                        <a:effectLst/>
                        <a:latin typeface="Times New Roman" panose="02020603050405020304" pitchFamily="18" charset="0"/>
                        <a:cs typeface="Times New Roman" panose="02020603050405020304" pitchFamily="18" charset="0"/>
                      </a:endParaRPr>
                    </a:p>
                    <a:p>
                      <a:pPr algn="ctr">
                        <a:lnSpc>
                          <a:spcPts val="1400"/>
                        </a:lnSpc>
                      </a:pPr>
                      <a:r>
                        <a:rPr lang="en-US" sz="1100" b="1" kern="100" dirty="0">
                          <a:effectLst/>
                          <a:latin typeface="Times New Roman" panose="02020603050405020304" pitchFamily="18" charset="0"/>
                          <a:cs typeface="Times New Roman" panose="02020603050405020304" pitchFamily="18" charset="0"/>
                        </a:rPr>
                        <a:t>Antimicrobial</a:t>
                      </a:r>
                      <a:endParaRPr lang="zh-CN" sz="15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9879" marR="129879" marT="41564" marB="4156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ts val="1600"/>
                        </a:lnSpc>
                      </a:pPr>
                      <a:r>
                        <a:rPr lang="en-US" altLang="zh-CN" sz="1100" b="1" dirty="0">
                          <a:latin typeface="Times New Roman" panose="02020603050405020304" pitchFamily="18" charset="0"/>
                          <a:cs typeface="Times New Roman" panose="02020603050405020304" pitchFamily="18" charset="0"/>
                        </a:rPr>
                        <a:t>MIC (mg/L) for strains</a:t>
                      </a:r>
                      <a:endParaRPr lang="zh-CN" altLang="en-US" sz="1100" b="1" dirty="0">
                        <a:latin typeface="Times New Roman" panose="02020603050405020304" pitchFamily="18" charset="0"/>
                        <a:cs typeface="Times New Roman" panose="02020603050405020304" pitchFamily="18" charset="0"/>
                      </a:endParaRPr>
                    </a:p>
                  </a:txBody>
                  <a:tcPr marT="41564" marB="41564">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3311924458"/>
                  </a:ext>
                </a:extLst>
              </a:tr>
              <a:tr h="279709">
                <a:tc vMerge="1">
                  <a:txBody>
                    <a:bodyPr/>
                    <a:lstStyle/>
                    <a:p>
                      <a:endParaRPr lang="zh-CN" altLang="en-US"/>
                    </a:p>
                  </a:txBody>
                  <a:tcPr/>
                </a:tc>
                <a:tc gridSpan="3">
                  <a:txBody>
                    <a:bodyPr/>
                    <a:lstStyle/>
                    <a:p>
                      <a:pPr algn="ctr">
                        <a:lnSpc>
                          <a:spcPts val="1400"/>
                        </a:lnSpc>
                      </a:pPr>
                      <a:r>
                        <a:rPr lang="en-US" sz="1100" b="1" kern="100" dirty="0">
                          <a:effectLst/>
                          <a:latin typeface="Times New Roman" panose="02020603050405020304" pitchFamily="18" charset="0"/>
                          <a:cs typeface="Times New Roman" panose="02020603050405020304" pitchFamily="18" charset="0"/>
                        </a:rPr>
                        <a:t>E. coli</a:t>
                      </a:r>
                      <a:endParaRPr lang="zh-CN" sz="15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9879" marR="129879" marT="41564" marB="41564">
                    <a:lnL w="254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01550004"/>
                  </a:ext>
                </a:extLst>
              </a:tr>
              <a:tr h="166116">
                <a:tc vMerge="1">
                  <a:txBody>
                    <a:bodyPr/>
                    <a:lstStyle/>
                    <a:p>
                      <a:endParaRPr lang="zh-CN" altLang="en-US"/>
                    </a:p>
                  </a:txBody>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BL21 (</a:t>
                      </a:r>
                      <a:r>
                        <a:rPr lang="en-US" sz="1100" kern="100" dirty="0" err="1">
                          <a:effectLst/>
                          <a:latin typeface="Times New Roman" panose="02020603050405020304" pitchFamily="18" charset="0"/>
                          <a:cs typeface="Times New Roman" panose="02020603050405020304" pitchFamily="18" charset="0"/>
                        </a:rPr>
                        <a:t>pET9a</a:t>
                      </a:r>
                      <a:r>
                        <a:rPr lang="en-US" sz="1100" kern="100" dirty="0">
                          <a:effectLst/>
                          <a:latin typeface="Times New Roman" panose="02020603050405020304" pitchFamily="18" charset="0"/>
                          <a:cs typeface="Times New Roman" panose="02020603050405020304" pitchFamily="18" charset="0"/>
                        </a:rPr>
                        <a:t>-</a:t>
                      </a:r>
                      <a:r>
                        <a:rPr lang="en-US" sz="1100" kern="100" dirty="0" err="1">
                          <a:effectLst/>
                          <a:latin typeface="Times New Roman" panose="02020603050405020304" pitchFamily="18" charset="0"/>
                          <a:cs typeface="Times New Roman" panose="02020603050405020304" pitchFamily="18" charset="0"/>
                        </a:rPr>
                        <a:t>bla</a:t>
                      </a:r>
                      <a:r>
                        <a:rPr lang="en-US" sz="1100" b="1" kern="100" baseline="-25000" dirty="0" err="1">
                          <a:solidFill>
                            <a:srgbClr val="C00000"/>
                          </a:solidFill>
                          <a:effectLst/>
                          <a:latin typeface="Times New Roman" panose="02020603050405020304" pitchFamily="18" charset="0"/>
                          <a:cs typeface="Times New Roman" panose="02020603050405020304" pitchFamily="18" charset="0"/>
                        </a:rPr>
                        <a:t>RATA</a:t>
                      </a:r>
                      <a:r>
                        <a:rPr lang="en-US" sz="1100" b="1" kern="100" baseline="-25000" dirty="0">
                          <a:solidFill>
                            <a:srgbClr val="C00000"/>
                          </a:solidFill>
                          <a:effectLst/>
                          <a:latin typeface="Times New Roman" panose="02020603050405020304" pitchFamily="18" charset="0"/>
                          <a:cs typeface="Times New Roman" panose="02020603050405020304" pitchFamily="18" charset="0"/>
                        </a:rPr>
                        <a:t>-1</a:t>
                      </a:r>
                      <a:r>
                        <a:rPr lang="en-US" sz="1100" kern="100" dirty="0">
                          <a:effectLst/>
                          <a:latin typeface="Times New Roman" panose="02020603050405020304" pitchFamily="18" charset="0"/>
                          <a:cs typeface="Times New Roman" panose="02020603050405020304" pitchFamily="18" charset="0"/>
                        </a:rPr>
                        <a:t>) </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254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BL21 (</a:t>
                      </a:r>
                      <a:r>
                        <a:rPr lang="en-US" sz="1100" kern="100" dirty="0" err="1">
                          <a:effectLst/>
                          <a:latin typeface="Times New Roman" panose="02020603050405020304" pitchFamily="18" charset="0"/>
                          <a:cs typeface="Times New Roman" panose="02020603050405020304" pitchFamily="18" charset="0"/>
                        </a:rPr>
                        <a:t>pET9a</a:t>
                      </a:r>
                      <a:r>
                        <a:rPr lang="en-US" sz="1100" kern="100" dirty="0">
                          <a:effectLst/>
                          <a:latin typeface="Times New Roman" panose="02020603050405020304" pitchFamily="18" charset="0"/>
                          <a:cs typeface="Times New Roman" panose="02020603050405020304" pitchFamily="18" charset="0"/>
                        </a:rPr>
                        <a:t>-</a:t>
                      </a:r>
                      <a:r>
                        <a:rPr lang="en-US" sz="1100" kern="100" dirty="0" err="1">
                          <a:effectLst/>
                          <a:latin typeface="Times New Roman" panose="02020603050405020304" pitchFamily="18" charset="0"/>
                          <a:cs typeface="Times New Roman" panose="02020603050405020304" pitchFamily="18" charset="0"/>
                        </a:rPr>
                        <a:t>bla</a:t>
                      </a:r>
                      <a:r>
                        <a:rPr lang="en-US" sz="1100" b="1" kern="100" baseline="-25000" dirty="0" err="1">
                          <a:solidFill>
                            <a:srgbClr val="C00000"/>
                          </a:solidFill>
                          <a:effectLst/>
                          <a:latin typeface="Times New Roman" panose="02020603050405020304" pitchFamily="18" charset="0"/>
                          <a:cs typeface="Times New Roman" panose="02020603050405020304" pitchFamily="18" charset="0"/>
                        </a:rPr>
                        <a:t>RATA</a:t>
                      </a:r>
                      <a:r>
                        <a:rPr lang="en-US" sz="1100" b="1" kern="100" baseline="-25000" dirty="0">
                          <a:solidFill>
                            <a:srgbClr val="C00000"/>
                          </a:solidFill>
                          <a:effectLst/>
                          <a:latin typeface="Times New Roman" panose="02020603050405020304" pitchFamily="18" charset="0"/>
                          <a:cs typeface="Times New Roman" panose="02020603050405020304" pitchFamily="18" charset="0"/>
                        </a:rPr>
                        <a:t>-2</a:t>
                      </a:r>
                      <a:r>
                        <a:rPr lang="en-US" sz="1100" kern="100" dirty="0">
                          <a:effectLst/>
                          <a:latin typeface="Times New Roman" panose="02020603050405020304" pitchFamily="18" charset="0"/>
                          <a:cs typeface="Times New Roman" panose="02020603050405020304" pitchFamily="18" charset="0"/>
                        </a:rPr>
                        <a:t>)</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BL21 (</a:t>
                      </a:r>
                      <a:r>
                        <a:rPr lang="en-US" sz="1100" kern="100" dirty="0" err="1">
                          <a:effectLst/>
                          <a:latin typeface="Times New Roman" panose="02020603050405020304" pitchFamily="18" charset="0"/>
                          <a:cs typeface="Times New Roman" panose="02020603050405020304" pitchFamily="18" charset="0"/>
                        </a:rPr>
                        <a:t>pET9a</a:t>
                      </a:r>
                      <a:r>
                        <a:rPr lang="en-US" sz="1100" kern="100" dirty="0">
                          <a:effectLst/>
                          <a:latin typeface="Times New Roman" panose="02020603050405020304" pitchFamily="18" charset="0"/>
                          <a:cs typeface="Times New Roman" panose="02020603050405020304" pitchFamily="18" charset="0"/>
                        </a:rPr>
                        <a:t>) </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1320343"/>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Amoxicillin</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256</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1024</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1</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71300628"/>
                  </a:ext>
                </a:extLst>
              </a:tr>
              <a:tr h="27367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Amoxicillin-Clavulanic acid</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833417"/>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Ampicillin</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128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512</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8132596"/>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Ampicillin-Sulbactam</a:t>
                      </a:r>
                      <a:r>
                        <a:rPr lang="en-US" sz="1100" kern="100" baseline="30000" dirty="0">
                          <a:effectLst/>
                          <a:latin typeface="Times New Roman" panose="02020603050405020304" pitchFamily="18" charset="0"/>
                          <a:cs typeface="Times New Roman" panose="02020603050405020304" pitchFamily="18" charset="0"/>
                        </a:rPr>
                        <a:t> </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4</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7399077"/>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Aztreonam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0.5</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≤0.125</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4096132"/>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Benzylpenicillin</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256</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&gt;512</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4</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745866"/>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Cefepime</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≤0.125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≤0.125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1530354"/>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Cefotaxime</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128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128</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≤0.125</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6628590"/>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Cefquinome</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≤0.125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4407859"/>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Cefoxitin</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16</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128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1</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25665589"/>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Ceftazidime</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≤0.125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8485667"/>
                  </a:ext>
                </a:extLst>
              </a:tr>
              <a:tr h="27367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Ceftazidime-Avibactam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≤0.063</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≤0.063</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≤0.063</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59453068"/>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Ceftiofur</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&gt;512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256</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1945327"/>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Cefuroxime</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&gt;512</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&gt;512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6906639"/>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Cefalotin</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512</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512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2</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3833245"/>
                  </a:ext>
                </a:extLst>
              </a:tr>
              <a:tr h="166116">
                <a:tc>
                  <a:txBody>
                    <a:bodyPr/>
                    <a:lstStyle/>
                    <a:p>
                      <a:pPr algn="ctr">
                        <a:lnSpc>
                          <a:spcPts val="1400"/>
                        </a:lnSpc>
                      </a:pPr>
                      <a:r>
                        <a:rPr lang="en-US" sz="1100" kern="100">
                          <a:effectLst/>
                          <a:latin typeface="Times New Roman" panose="02020603050405020304" pitchFamily="18" charset="0"/>
                          <a:cs typeface="Times New Roman" panose="02020603050405020304" pitchFamily="18" charset="0"/>
                        </a:rPr>
                        <a:t>Cefradine</a:t>
                      </a:r>
                      <a:endParaRPr lang="zh-CN" sz="1500"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&gt;512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64</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8</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158709"/>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Ertapenem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0.125</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2</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≤0.016</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4962711"/>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Imipenem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0.25</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1</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0.063</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1432491"/>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Meropenem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0.25</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4</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b="1" kern="100" dirty="0">
                          <a:solidFill>
                            <a:srgbClr val="C00000"/>
                          </a:solidFill>
                          <a:effectLst/>
                          <a:latin typeface="Times New Roman" panose="02020603050405020304" pitchFamily="18" charset="0"/>
                          <a:cs typeface="Times New Roman" panose="02020603050405020304" pitchFamily="18" charset="0"/>
                        </a:rPr>
                        <a:t>0.031</a:t>
                      </a:r>
                      <a:endParaRPr lang="zh-CN" sz="1500" b="1" kern="100" dirty="0">
                        <a:solidFill>
                          <a:srgbClr val="C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71930"/>
                  </a:ext>
                </a:extLst>
              </a:tr>
              <a:tr h="16611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Piperacillin</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64</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32</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1698532"/>
                  </a:ext>
                </a:extLst>
              </a:tr>
              <a:tr h="273676">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Piperacillin-Tazobactam</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0.25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400"/>
                        </a:lnSpc>
                      </a:pPr>
                      <a:r>
                        <a:rPr lang="en-US" sz="1100" kern="100" dirty="0">
                          <a:effectLst/>
                          <a:latin typeface="Times New Roman" panose="02020603050405020304" pitchFamily="18" charset="0"/>
                          <a:cs typeface="Times New Roman" panose="02020603050405020304" pitchFamily="18" charset="0"/>
                        </a:rPr>
                        <a:t>0.5</a:t>
                      </a:r>
                      <a:endParaRPr lang="zh-CN" sz="1500"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97409" marR="97409"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2642664"/>
                  </a:ext>
                </a:extLst>
              </a:tr>
            </a:tbl>
          </a:graphicData>
        </a:graphic>
      </p:graphicFrame>
      <p:sp>
        <p:nvSpPr>
          <p:cNvPr id="14" name="矩形 13">
            <a:extLst>
              <a:ext uri="{FF2B5EF4-FFF2-40B4-BE49-F238E27FC236}">
                <a16:creationId xmlns:a16="http://schemas.microsoft.com/office/drawing/2014/main" id="{3D0180F6-8437-4B57-90B6-530416482844}"/>
              </a:ext>
            </a:extLst>
          </p:cNvPr>
          <p:cNvSpPr/>
          <p:nvPr/>
        </p:nvSpPr>
        <p:spPr>
          <a:xfrm>
            <a:off x="1969509" y="4627992"/>
            <a:ext cx="7434186" cy="5412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034202DA-404C-44C8-B7BD-1D5F1A53AA54}"/>
              </a:ext>
            </a:extLst>
          </p:cNvPr>
          <p:cNvSpPr txBox="1"/>
          <p:nvPr/>
        </p:nvSpPr>
        <p:spPr>
          <a:xfrm>
            <a:off x="9359303" y="4637029"/>
            <a:ext cx="2381847" cy="707886"/>
          </a:xfrm>
          <a:prstGeom prst="rect">
            <a:avLst/>
          </a:prstGeom>
          <a:noFill/>
        </p:spPr>
        <p:txBody>
          <a:bodyPr wrap="square">
            <a:spAutoFit/>
          </a:bodyPr>
          <a:lstStyle/>
          <a:p>
            <a:pPr algn="ctr"/>
            <a:r>
              <a:rPr lang="zh-CN" altLang="en-US" sz="20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rPr>
              <a:t>抗碳青霉烯类活性</a:t>
            </a:r>
            <a:endParaRPr lang="en-US" altLang="zh-CN" sz="2000" b="1" kern="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8-125</a:t>
            </a:r>
            <a:r>
              <a:rPr lang="zh-CN" altLang="en-US" sz="20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倍</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7F6537A6-4514-BC44-994B-E058958BEBB9}"/>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3" name="文本框 2">
            <a:extLst>
              <a:ext uri="{FF2B5EF4-FFF2-40B4-BE49-F238E27FC236}">
                <a16:creationId xmlns:a16="http://schemas.microsoft.com/office/drawing/2014/main" id="{F07183A4-DFFF-37DA-E808-F1F73C24F43D}"/>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D9C36C3E-5857-FC74-04B7-2E45949E2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a:extLst>
              <a:ext uri="{FF2B5EF4-FFF2-40B4-BE49-F238E27FC236}">
                <a16:creationId xmlns:a16="http://schemas.microsoft.com/office/drawing/2014/main" id="{7A826E15-3B8C-A702-8E5F-3CF2D5C8DDA8}"/>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63</a:t>
            </a:fld>
            <a:endParaRPr lang="zh-CN" altLang="en-US" sz="2400" dirty="0">
              <a:solidFill>
                <a:srgbClr val="FF0000"/>
              </a:solidFill>
            </a:endParaRPr>
          </a:p>
        </p:txBody>
      </p:sp>
    </p:spTree>
    <p:extLst>
      <p:ext uri="{BB962C8B-B14F-4D97-AF65-F5344CB8AC3E}">
        <p14:creationId xmlns:p14="http://schemas.microsoft.com/office/powerpoint/2010/main" val="4207825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E85F43B-A581-4765-89D1-6281C5CE4183}"/>
              </a:ext>
            </a:extLst>
          </p:cNvPr>
          <p:cNvSpPr txBox="1"/>
          <p:nvPr/>
        </p:nvSpPr>
        <p:spPr>
          <a:xfrm>
            <a:off x="2454893" y="1350716"/>
            <a:ext cx="7581595" cy="523220"/>
          </a:xfrm>
          <a:prstGeom prst="rect">
            <a:avLst/>
          </a:prstGeom>
          <a:noFill/>
        </p:spPr>
        <p:txBody>
          <a:bodyPr wrap="square">
            <a:spAutoFit/>
          </a:bodyPr>
          <a:lstStyle/>
          <a:p>
            <a:pPr>
              <a:buClrTx/>
              <a:buSzPct val="100000"/>
              <a:buFont typeface="Wingdings" panose="05000000000000000000" pitchFamily="2" charset="2"/>
              <a:buChar char="Ø"/>
            </a:pPr>
            <a:r>
              <a:rPr lang="en-US" altLang="zh-CN" sz="2800" b="1" dirty="0">
                <a:latin typeface="微软雅黑" panose="020B0503020204020204" pitchFamily="34" charset="-122"/>
                <a:ea typeface="微软雅黑" panose="020B0503020204020204" pitchFamily="34" charset="-122"/>
                <a:cs typeface="+mn-ea"/>
                <a:sym typeface="+mn-lt"/>
              </a:rPr>
              <a:t>RATA</a:t>
            </a:r>
            <a:r>
              <a:rPr lang="zh-CN" altLang="en-US" sz="2800" b="1" dirty="0">
                <a:latin typeface="微软雅黑" panose="020B0503020204020204" pitchFamily="34" charset="-122"/>
                <a:ea typeface="微软雅黑" panose="020B0503020204020204" pitchFamily="34" charset="-122"/>
                <a:cs typeface="+mn-ea"/>
                <a:sym typeface="+mn-lt"/>
              </a:rPr>
              <a:t>酶介导碳青霉烯类药物耐药的结构基础</a:t>
            </a:r>
            <a:endParaRPr lang="zh-CN" altLang="en-US" sz="2800" b="1" dirty="0">
              <a:latin typeface="微软雅黑" panose="020B0503020204020204" pitchFamily="34" charset="-122"/>
              <a:ea typeface="微软雅黑" panose="020B0503020204020204" pitchFamily="34" charset="-122"/>
            </a:endParaRPr>
          </a:p>
        </p:txBody>
      </p:sp>
      <p:sp>
        <p:nvSpPr>
          <p:cNvPr id="7" name="标题 1">
            <a:extLst>
              <a:ext uri="{FF2B5EF4-FFF2-40B4-BE49-F238E27FC236}">
                <a16:creationId xmlns:a16="http://schemas.microsoft.com/office/drawing/2014/main" id="{B5E728FF-2EFA-409A-8C06-AAEB1E5C020C}"/>
              </a:ext>
            </a:extLst>
          </p:cNvPr>
          <p:cNvSpPr txBox="1">
            <a:spLocks/>
          </p:cNvSpPr>
          <p:nvPr/>
        </p:nvSpPr>
        <p:spPr>
          <a:xfrm>
            <a:off x="1289320" y="740382"/>
            <a:ext cx="7878769" cy="46522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sym typeface="+mn-lt"/>
              </a:rPr>
              <a:t>酶</a:t>
            </a:r>
            <a:r>
              <a:rPr lang="zh-CN" altLang="en-US" sz="3200" b="1" dirty="0">
                <a:latin typeface="Times New Roman" panose="02020603050405020304" pitchFamily="18" charset="0"/>
                <a:ea typeface="微软雅黑" panose="020B0503020204020204" pitchFamily="34" charset="-122"/>
                <a:cs typeface="+mn-ea"/>
                <a:sym typeface="+mn-lt"/>
              </a:rPr>
              <a:t>的鉴定和</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特征分析</a:t>
            </a:r>
            <a:endParaRPr lang="zh-CN" altLang="en-US" dirty="0">
              <a:solidFill>
                <a:srgbClr val="C00000"/>
              </a:solidFill>
            </a:endParaRPr>
          </a:p>
        </p:txBody>
      </p:sp>
      <p:pic>
        <p:nvPicPr>
          <p:cNvPr id="5" name="图片 4">
            <a:extLst>
              <a:ext uri="{FF2B5EF4-FFF2-40B4-BE49-F238E27FC236}">
                <a16:creationId xmlns:a16="http://schemas.microsoft.com/office/drawing/2014/main" id="{71E77865-43A5-439B-AA08-442C1B472E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856"/>
          <a:stretch/>
        </p:blipFill>
        <p:spPr>
          <a:xfrm>
            <a:off x="773084" y="1909547"/>
            <a:ext cx="4455621" cy="3817383"/>
          </a:xfrm>
          <a:prstGeom prst="rect">
            <a:avLst/>
          </a:prstGeom>
          <a:ln>
            <a:solidFill>
              <a:schemeClr val="tx1"/>
            </a:solidFill>
          </a:ln>
        </p:spPr>
      </p:pic>
      <p:pic>
        <p:nvPicPr>
          <p:cNvPr id="9" name="图片 8">
            <a:extLst>
              <a:ext uri="{FF2B5EF4-FFF2-40B4-BE49-F238E27FC236}">
                <a16:creationId xmlns:a16="http://schemas.microsoft.com/office/drawing/2014/main" id="{8A1CA7D1-CCC6-4640-A03B-5EE8D393C8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4337"/>
          <a:stretch/>
        </p:blipFill>
        <p:spPr>
          <a:xfrm>
            <a:off x="5965370" y="1909547"/>
            <a:ext cx="5255160" cy="3817383"/>
          </a:xfrm>
          <a:prstGeom prst="rect">
            <a:avLst/>
          </a:prstGeom>
          <a:ln>
            <a:solidFill>
              <a:schemeClr val="tx1"/>
            </a:solidFill>
          </a:ln>
        </p:spPr>
      </p:pic>
      <p:sp>
        <p:nvSpPr>
          <p:cNvPr id="11" name="文本框 10">
            <a:extLst>
              <a:ext uri="{FF2B5EF4-FFF2-40B4-BE49-F238E27FC236}">
                <a16:creationId xmlns:a16="http://schemas.microsoft.com/office/drawing/2014/main" id="{59407E29-46FE-4E81-AA7E-4336A462BEB1}"/>
              </a:ext>
            </a:extLst>
          </p:cNvPr>
          <p:cNvSpPr txBox="1"/>
          <p:nvPr/>
        </p:nvSpPr>
        <p:spPr>
          <a:xfrm>
            <a:off x="6186323" y="5897164"/>
            <a:ext cx="4884576" cy="646331"/>
          </a:xfrm>
          <a:prstGeom prst="rect">
            <a:avLst/>
          </a:prstGeom>
          <a:noFill/>
        </p:spPr>
        <p:txBody>
          <a:bodyPr wrap="square">
            <a:spAutoFit/>
          </a:bodyPr>
          <a:lstStyle/>
          <a:p>
            <a:pPr algn="ctr"/>
            <a:r>
              <a:rPr lang="zh-CN" altLang="en-US" b="1" dirty="0">
                <a:solidFill>
                  <a:srgbClr val="C00000"/>
                </a:solidFill>
                <a:latin typeface="Times New Roman" panose="02020603050405020304" pitchFamily="18" charset="0"/>
                <a:ea typeface="微软雅黑" panose="020B0503020204020204" pitchFamily="34" charset="-122"/>
                <a:cs typeface="+mn-ea"/>
              </a:rPr>
              <a:t>第</a:t>
            </a:r>
            <a:r>
              <a:rPr lang="en-US" altLang="zh-CN" b="1" dirty="0">
                <a:solidFill>
                  <a:srgbClr val="C00000"/>
                </a:solidFill>
                <a:latin typeface="Times New Roman" panose="02020603050405020304" pitchFamily="18" charset="0"/>
                <a:ea typeface="微软雅黑" panose="020B0503020204020204" pitchFamily="34" charset="-122"/>
                <a:cs typeface="+mn-ea"/>
              </a:rPr>
              <a:t>241</a:t>
            </a:r>
            <a:r>
              <a:rPr lang="zh-CN" altLang="en-US" b="1" dirty="0">
                <a:solidFill>
                  <a:srgbClr val="C00000"/>
                </a:solidFill>
                <a:latin typeface="Times New Roman" panose="02020603050405020304" pitchFamily="18" charset="0"/>
                <a:ea typeface="微软雅黑" panose="020B0503020204020204" pitchFamily="34" charset="-122"/>
                <a:cs typeface="+mn-ea"/>
              </a:rPr>
              <a:t>位色氨酸残基突变显著增强催化效率</a:t>
            </a:r>
            <a:endParaRPr lang="en-US" altLang="zh-CN" b="1" dirty="0">
              <a:solidFill>
                <a:srgbClr val="C00000"/>
              </a:solidFill>
              <a:latin typeface="Times New Roman" panose="02020603050405020304" pitchFamily="18" charset="0"/>
              <a:ea typeface="微软雅黑" panose="020B0503020204020204" pitchFamily="34" charset="-122"/>
              <a:cs typeface="+mn-ea"/>
            </a:endParaRPr>
          </a:p>
          <a:p>
            <a:pPr algn="ctr"/>
            <a:r>
              <a:rPr lang="zh-CN" altLang="en-US" b="1" dirty="0">
                <a:solidFill>
                  <a:srgbClr val="002060"/>
                </a:solidFill>
              </a:rPr>
              <a:t>（</a:t>
            </a:r>
            <a:r>
              <a:rPr lang="zh-CN" altLang="en-US" sz="1400" dirty="0">
                <a:solidFill>
                  <a:srgbClr val="002060"/>
                </a:solidFill>
              </a:rPr>
              <a:t>对头孢西丁、头孢噻肟、头孢呋辛和头孢噻吩</a:t>
            </a:r>
            <a:r>
              <a:rPr lang="zh-CN" altLang="en-US" sz="1400" b="1" dirty="0">
                <a:solidFill>
                  <a:srgbClr val="002060"/>
                </a:solidFill>
              </a:rPr>
              <a:t>）</a:t>
            </a:r>
            <a:endParaRPr lang="zh-CN" altLang="en-US" b="1" dirty="0">
              <a:solidFill>
                <a:srgbClr val="002060"/>
              </a:solidFill>
            </a:endParaRPr>
          </a:p>
        </p:txBody>
      </p:sp>
      <p:sp>
        <p:nvSpPr>
          <p:cNvPr id="12" name="文本框 11">
            <a:extLst>
              <a:ext uri="{FF2B5EF4-FFF2-40B4-BE49-F238E27FC236}">
                <a16:creationId xmlns:a16="http://schemas.microsoft.com/office/drawing/2014/main" id="{B849E338-A51E-4864-9E5F-AB56E4C36ECA}"/>
              </a:ext>
            </a:extLst>
          </p:cNvPr>
          <p:cNvSpPr txBox="1"/>
          <p:nvPr/>
        </p:nvSpPr>
        <p:spPr>
          <a:xfrm>
            <a:off x="0" y="5920382"/>
            <a:ext cx="6019800" cy="369332"/>
          </a:xfrm>
          <a:prstGeom prst="rect">
            <a:avLst/>
          </a:prstGeom>
          <a:noFill/>
        </p:spPr>
        <p:txBody>
          <a:bodyPr wrap="square">
            <a:spAutoFit/>
          </a:bodyPr>
          <a:lstStyle/>
          <a:p>
            <a:pPr algn="ctr"/>
            <a:r>
              <a:rPr lang="en-US" altLang="zh-CN" b="1" dirty="0">
                <a:solidFill>
                  <a:srgbClr val="C00000"/>
                </a:solidFill>
                <a:latin typeface="Times New Roman" panose="02020603050405020304" pitchFamily="18" charset="0"/>
                <a:ea typeface="微软雅黑" panose="020B0503020204020204" pitchFamily="34" charset="-122"/>
                <a:cs typeface="+mn-ea"/>
              </a:rPr>
              <a:t>RATA</a:t>
            </a:r>
            <a:r>
              <a:rPr lang="zh-CN" altLang="en-US" b="1" dirty="0">
                <a:solidFill>
                  <a:srgbClr val="C00000"/>
                </a:solidFill>
                <a:latin typeface="Times New Roman" panose="02020603050405020304" pitchFamily="18" charset="0"/>
                <a:ea typeface="微软雅黑" panose="020B0503020204020204" pitchFamily="34" charset="-122"/>
                <a:cs typeface="+mn-ea"/>
              </a:rPr>
              <a:t>具有</a:t>
            </a:r>
            <a:r>
              <a:rPr lang="en-US" altLang="zh-CN" b="1" dirty="0">
                <a:solidFill>
                  <a:srgbClr val="C00000"/>
                </a:solidFill>
                <a:latin typeface="Times New Roman" panose="02020603050405020304" pitchFamily="18" charset="0"/>
                <a:ea typeface="微软雅黑" panose="020B0503020204020204" pitchFamily="34" charset="-122"/>
                <a:cs typeface="+mn-ea"/>
              </a:rPr>
              <a:t>“</a:t>
            </a:r>
            <a:r>
              <a:rPr lang="zh-CN" altLang="en-US" b="1" dirty="0">
                <a:solidFill>
                  <a:srgbClr val="C00000"/>
                </a:solidFill>
                <a:latin typeface="Times New Roman" panose="02020603050405020304" pitchFamily="18" charset="0"/>
                <a:ea typeface="微软雅黑" panose="020B0503020204020204" pitchFamily="34" charset="-122"/>
                <a:cs typeface="+mn-ea"/>
              </a:rPr>
              <a:t>更浅</a:t>
            </a:r>
            <a:r>
              <a:rPr lang="en-US" altLang="zh-CN" b="1" dirty="0">
                <a:solidFill>
                  <a:srgbClr val="C00000"/>
                </a:solidFill>
                <a:latin typeface="Times New Roman" panose="02020603050405020304" pitchFamily="18" charset="0"/>
                <a:ea typeface="微软雅黑" panose="020B0503020204020204" pitchFamily="34" charset="-122"/>
                <a:cs typeface="+mn-ea"/>
              </a:rPr>
              <a:t>”</a:t>
            </a:r>
            <a:r>
              <a:rPr lang="zh-CN" altLang="en-US" b="1" dirty="0">
                <a:solidFill>
                  <a:srgbClr val="C00000"/>
                </a:solidFill>
                <a:latin typeface="Times New Roman" panose="02020603050405020304" pitchFamily="18" charset="0"/>
                <a:ea typeface="微软雅黑" panose="020B0503020204020204" pitchFamily="34" charset="-122"/>
                <a:cs typeface="+mn-ea"/>
              </a:rPr>
              <a:t>的催化口袋促进</a:t>
            </a:r>
            <a:r>
              <a:rPr lang="zh-CN" altLang="en-US" b="1" dirty="0">
                <a:solidFill>
                  <a:srgbClr val="C00000"/>
                </a:solidFill>
                <a:latin typeface="Times New Roman" panose="02020603050405020304" pitchFamily="18" charset="0"/>
                <a:ea typeface="微软雅黑" panose="020B0503020204020204" pitchFamily="34" charset="-122"/>
                <a:cs typeface="+mn-ea"/>
                <a:sym typeface="+mn-lt"/>
              </a:rPr>
              <a:t>碳青霉烯类药物的结合</a:t>
            </a:r>
            <a:endParaRPr lang="zh-CN" altLang="en-US" b="1" dirty="0">
              <a:solidFill>
                <a:srgbClr val="C00000"/>
              </a:solidFill>
              <a:latin typeface="Times New Roman" panose="02020603050405020304" pitchFamily="18" charset="0"/>
              <a:ea typeface="微软雅黑" panose="020B0503020204020204" pitchFamily="34" charset="-122"/>
              <a:cs typeface="+mn-ea"/>
            </a:endParaRPr>
          </a:p>
        </p:txBody>
      </p:sp>
      <p:sp>
        <p:nvSpPr>
          <p:cNvPr id="2" name="矩形 1">
            <a:extLst>
              <a:ext uri="{FF2B5EF4-FFF2-40B4-BE49-F238E27FC236}">
                <a16:creationId xmlns:a16="http://schemas.microsoft.com/office/drawing/2014/main" id="{B7114E57-B1B0-2565-75E1-A18FB0FEB33F}"/>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3" name="文本框 2">
            <a:extLst>
              <a:ext uri="{FF2B5EF4-FFF2-40B4-BE49-F238E27FC236}">
                <a16:creationId xmlns:a16="http://schemas.microsoft.com/office/drawing/2014/main" id="{53B7F739-D9CD-1B97-2EBB-33D342DD7FE7}"/>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F690DA3A-6B41-1699-4C54-766BFFE32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灯片编号占位符 2">
            <a:extLst>
              <a:ext uri="{FF2B5EF4-FFF2-40B4-BE49-F238E27FC236}">
                <a16:creationId xmlns:a16="http://schemas.microsoft.com/office/drawing/2014/main" id="{BE495B8B-8D82-E55D-C87B-344654689930}"/>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64</a:t>
            </a:fld>
            <a:endParaRPr lang="zh-CN" altLang="en-US" sz="2400" dirty="0">
              <a:solidFill>
                <a:srgbClr val="FF0000"/>
              </a:solidFill>
            </a:endParaRPr>
          </a:p>
        </p:txBody>
      </p:sp>
    </p:spTree>
    <p:extLst>
      <p:ext uri="{BB962C8B-B14F-4D97-AF65-F5344CB8AC3E}">
        <p14:creationId xmlns:p14="http://schemas.microsoft.com/office/powerpoint/2010/main" val="3128808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609600" y="1833235"/>
            <a:ext cx="7878769" cy="465222"/>
          </a:xfrm>
        </p:spPr>
        <p:txBody>
          <a:bodyPr>
            <a:normAutofit fontScale="90000"/>
          </a:bodyPr>
          <a:lstStyle/>
          <a:p>
            <a:r>
              <a:rPr lang="en-US" altLang="zh-CN" sz="3200" dirty="0">
                <a:cs typeface="+mn-ea"/>
                <a:sym typeface="+mn-lt"/>
              </a:rPr>
              <a:t>RATA:RA</a:t>
            </a:r>
            <a:r>
              <a:rPr lang="zh-CN" altLang="en-US" sz="3200" b="1" dirty="0">
                <a:cs typeface="+mn-ea"/>
                <a:sym typeface="+mn-lt"/>
              </a:rPr>
              <a:t>的流行性</a:t>
            </a:r>
          </a:p>
        </p:txBody>
      </p:sp>
      <p:sp>
        <p:nvSpPr>
          <p:cNvPr id="11" name="内容占位符 14">
            <a:extLst>
              <a:ext uri="{FF2B5EF4-FFF2-40B4-BE49-F238E27FC236}">
                <a16:creationId xmlns:a16="http://schemas.microsoft.com/office/drawing/2014/main" id="{6D751EAE-0AAC-46E7-957C-6B39C9BE0464}"/>
              </a:ext>
            </a:extLst>
          </p:cNvPr>
          <p:cNvSpPr>
            <a:spLocks noGrp="1"/>
          </p:cNvSpPr>
          <p:nvPr>
            <p:ph sz="quarter" idx="11"/>
          </p:nvPr>
        </p:nvSpPr>
        <p:spPr>
          <a:xfrm>
            <a:off x="373067" y="2877946"/>
            <a:ext cx="4883386" cy="2108655"/>
          </a:xfrm>
        </p:spPr>
        <p:txBody>
          <a:bodyPr/>
          <a:lstStyle/>
          <a:p>
            <a:pPr>
              <a:spcBef>
                <a:spcPts val="0"/>
              </a:spcBef>
              <a:spcAft>
                <a:spcPts val="1800"/>
              </a:spcAft>
              <a:buClrTx/>
              <a:buSzPct val="100000"/>
              <a:buFont typeface="Wingdings" panose="05000000000000000000" pitchFamily="2" charset="2"/>
              <a:buChar char="Ø"/>
            </a:pPr>
            <a:r>
              <a:rPr lang="zh-CN" altLang="en-US" sz="2400" dirty="0">
                <a:latin typeface="Times New Roman" panose="02020603050405020304" pitchFamily="18" charset="0"/>
                <a:cs typeface="+mn-ea"/>
                <a:sym typeface="+mn-lt"/>
              </a:rPr>
              <a:t>流行率</a:t>
            </a:r>
            <a:r>
              <a:rPr lang="en-US" altLang="zh-CN" sz="2400" dirty="0">
                <a:latin typeface="Times New Roman" panose="02020603050405020304" pitchFamily="18" charset="0"/>
                <a:cs typeface="+mn-ea"/>
                <a:sym typeface="+mn-lt"/>
              </a:rPr>
              <a:t>:5.03% </a:t>
            </a:r>
            <a:r>
              <a:rPr lang="zh-CN" altLang="en-US" sz="2400" dirty="0">
                <a:latin typeface="Times New Roman" panose="02020603050405020304" pitchFamily="18" charset="0"/>
                <a:cs typeface="+mn-ea"/>
                <a:sym typeface="+mn-lt"/>
              </a:rPr>
              <a:t> </a:t>
            </a:r>
            <a:r>
              <a:rPr lang="en-US" altLang="zh-CN" sz="2400" dirty="0">
                <a:latin typeface="Times New Roman" panose="02020603050405020304" pitchFamily="18" charset="0"/>
                <a:cs typeface="+mn-ea"/>
                <a:sym typeface="+mn-lt"/>
              </a:rPr>
              <a:t>41/ 815(</a:t>
            </a:r>
            <a:r>
              <a:rPr lang="en-US" altLang="zh-CN" sz="2400" dirty="0">
                <a:solidFill>
                  <a:srgbClr val="C00000"/>
                </a:solidFill>
                <a:latin typeface="Times New Roman" panose="02020603050405020304" pitchFamily="18" charset="0"/>
                <a:cs typeface="+mn-ea"/>
                <a:sym typeface="+mn-lt"/>
              </a:rPr>
              <a:t>639</a:t>
            </a:r>
            <a:r>
              <a:rPr lang="en-US" altLang="zh-CN" sz="2400" dirty="0">
                <a:latin typeface="Times New Roman" panose="02020603050405020304" pitchFamily="18" charset="0"/>
                <a:cs typeface="+mn-ea"/>
                <a:sym typeface="+mn-lt"/>
              </a:rPr>
              <a:t>+176)</a:t>
            </a:r>
          </a:p>
          <a:p>
            <a:pPr>
              <a:spcBef>
                <a:spcPts val="0"/>
              </a:spcBef>
              <a:spcAft>
                <a:spcPts val="1800"/>
              </a:spcAft>
              <a:buClrTx/>
              <a:buSzPct val="100000"/>
              <a:buFont typeface="Wingdings" panose="05000000000000000000" pitchFamily="2" charset="2"/>
              <a:buChar char="Ø"/>
            </a:pPr>
            <a:r>
              <a:rPr lang="zh-CN" altLang="en-US" sz="2400" dirty="0">
                <a:latin typeface="Times New Roman" panose="02020603050405020304" pitchFamily="18" charset="0"/>
                <a:cs typeface="+mn-ea"/>
                <a:sym typeface="+mn-lt"/>
              </a:rPr>
              <a:t>时间追溯</a:t>
            </a:r>
            <a:r>
              <a:rPr lang="en-US" altLang="zh-CN" sz="2400" dirty="0">
                <a:latin typeface="Times New Roman" panose="02020603050405020304" pitchFamily="18" charset="0"/>
                <a:cs typeface="+mn-ea"/>
                <a:sym typeface="+mn-lt"/>
              </a:rPr>
              <a:t>:2012 – 2023 </a:t>
            </a:r>
          </a:p>
          <a:p>
            <a:pPr>
              <a:spcBef>
                <a:spcPts val="0"/>
              </a:spcBef>
              <a:spcAft>
                <a:spcPts val="1800"/>
              </a:spcAft>
              <a:buClrTx/>
              <a:buSzPct val="100000"/>
              <a:buFont typeface="Wingdings" panose="05000000000000000000" pitchFamily="2" charset="2"/>
              <a:buChar char="Ø"/>
            </a:pPr>
            <a:r>
              <a:rPr lang="zh-CN" altLang="en-US" sz="2400" dirty="0">
                <a:latin typeface="Times New Roman" panose="02020603050405020304" pitchFamily="18" charset="0"/>
                <a:cs typeface="+mn-ea"/>
                <a:sym typeface="+mn-lt"/>
              </a:rPr>
              <a:t>地域分布</a:t>
            </a:r>
            <a:r>
              <a:rPr lang="en-US" altLang="zh-CN" sz="2400" dirty="0">
                <a:latin typeface="Times New Roman" panose="02020603050405020304" pitchFamily="18" charset="0"/>
                <a:cs typeface="+mn-ea"/>
                <a:sym typeface="+mn-lt"/>
              </a:rPr>
              <a:t>:11</a:t>
            </a:r>
            <a:r>
              <a:rPr lang="zh-CN" altLang="en-US" sz="2400" dirty="0">
                <a:latin typeface="Times New Roman" panose="02020603050405020304" pitchFamily="18" charset="0"/>
                <a:cs typeface="+mn-ea"/>
                <a:sym typeface="+mn-lt"/>
              </a:rPr>
              <a:t>个省市</a:t>
            </a:r>
            <a:endParaRPr lang="en-US" altLang="zh-CN" sz="2400" dirty="0">
              <a:latin typeface="Times New Roman" panose="02020603050405020304" pitchFamily="18" charset="0"/>
              <a:cs typeface="+mn-ea"/>
              <a:sym typeface="+mn-lt"/>
            </a:endParaRPr>
          </a:p>
        </p:txBody>
      </p:sp>
      <p:pic>
        <p:nvPicPr>
          <p:cNvPr id="8" name="图片 7">
            <a:extLst>
              <a:ext uri="{FF2B5EF4-FFF2-40B4-BE49-F238E27FC236}">
                <a16:creationId xmlns:a16="http://schemas.microsoft.com/office/drawing/2014/main" id="{3D109ADB-24E6-49D7-899B-AA19E7659F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56453" y="1491688"/>
            <a:ext cx="6066590" cy="4725763"/>
          </a:xfrm>
          <a:prstGeom prst="rect">
            <a:avLst/>
          </a:prstGeom>
          <a:ln>
            <a:solidFill>
              <a:schemeClr val="tx1"/>
            </a:solidFill>
          </a:ln>
        </p:spPr>
      </p:pic>
      <p:sp>
        <p:nvSpPr>
          <p:cNvPr id="3" name="矩形 2">
            <a:extLst>
              <a:ext uri="{FF2B5EF4-FFF2-40B4-BE49-F238E27FC236}">
                <a16:creationId xmlns:a16="http://schemas.microsoft.com/office/drawing/2014/main" id="{151913B3-C7B2-EF5E-4258-C88A753BB9F7}"/>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D674F287-C815-09C2-1E40-ABFC320E13EB}"/>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22D2151-95C3-6B2C-ECB1-B9FCD6D51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7" name="灯片编号占位符 2">
            <a:extLst>
              <a:ext uri="{FF2B5EF4-FFF2-40B4-BE49-F238E27FC236}">
                <a16:creationId xmlns:a16="http://schemas.microsoft.com/office/drawing/2014/main" id="{9C2D25E4-4846-732F-B6A4-E010FED7FB67}"/>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65</a:t>
            </a:fld>
            <a:endParaRPr lang="zh-CN" altLang="en-US" sz="2400" dirty="0">
              <a:solidFill>
                <a:srgbClr val="FF0000"/>
              </a:solidFill>
            </a:endParaRPr>
          </a:p>
        </p:txBody>
      </p:sp>
    </p:spTree>
    <p:extLst>
      <p:ext uri="{BB962C8B-B14F-4D97-AF65-F5344CB8AC3E}">
        <p14:creationId xmlns:p14="http://schemas.microsoft.com/office/powerpoint/2010/main" val="1145788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1109550" y="1140749"/>
            <a:ext cx="5118965" cy="465222"/>
          </a:xfrm>
        </p:spPr>
        <p:txBody>
          <a:bodyPr/>
          <a:lstStyle/>
          <a:p>
            <a:r>
              <a:rPr lang="en-US" altLang="zh-CN" sz="2400" dirty="0">
                <a:cs typeface="+mn-ea"/>
                <a:sym typeface="+mn-lt"/>
              </a:rPr>
              <a:t>RATA</a:t>
            </a:r>
            <a:r>
              <a:rPr lang="zh-CN" altLang="en-US" sz="2400" dirty="0">
                <a:cs typeface="+mn-ea"/>
                <a:sym typeface="+mn-lt"/>
              </a:rPr>
              <a:t>酶</a:t>
            </a:r>
            <a:r>
              <a:rPr lang="zh-CN" altLang="en-US" sz="2400" b="1" dirty="0">
                <a:cs typeface="+mn-ea"/>
                <a:sym typeface="+mn-lt"/>
              </a:rPr>
              <a:t>的</a:t>
            </a:r>
            <a:r>
              <a:rPr lang="zh-CN" altLang="en-US" sz="2400" b="1" dirty="0">
                <a:solidFill>
                  <a:srgbClr val="C00000"/>
                </a:solidFill>
                <a:cs typeface="+mn-ea"/>
                <a:sym typeface="+mn-lt"/>
              </a:rPr>
              <a:t>多样性和全球分布特征</a:t>
            </a:r>
            <a:endParaRPr lang="zh-CN" altLang="en-US" sz="2400" dirty="0">
              <a:solidFill>
                <a:srgbClr val="C00000"/>
              </a:solidFill>
            </a:endParaRPr>
          </a:p>
        </p:txBody>
      </p:sp>
      <p:sp>
        <p:nvSpPr>
          <p:cNvPr id="7" name="内容占位符 14">
            <a:extLst>
              <a:ext uri="{FF2B5EF4-FFF2-40B4-BE49-F238E27FC236}">
                <a16:creationId xmlns:a16="http://schemas.microsoft.com/office/drawing/2014/main" id="{F51FB14F-3426-4C2E-AEE6-8290282911DC}"/>
              </a:ext>
            </a:extLst>
          </p:cNvPr>
          <p:cNvSpPr txBox="1">
            <a:spLocks/>
          </p:cNvSpPr>
          <p:nvPr/>
        </p:nvSpPr>
        <p:spPr>
          <a:xfrm>
            <a:off x="987142" y="1846754"/>
            <a:ext cx="5761558" cy="363133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Wingdings" panose="05000000000000000000" pitchFamily="2" charset="2"/>
              <a:buNone/>
              <a:defRPr sz="2400" kern="1200">
                <a:solidFill>
                  <a:schemeClr val="tx1"/>
                </a:solidFill>
                <a:latin typeface="微软雅黑" panose="020B0503020204020204" pitchFamily="34" charset="-122"/>
                <a:ea typeface="微软雅黑" panose="020B0503020204020204" pitchFamily="34" charset="-122"/>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1800"/>
              </a:spcAft>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cs typeface="+mn-ea"/>
                <a:sym typeface="+mn-lt"/>
              </a:rPr>
              <a:t>46</a:t>
            </a:r>
            <a:r>
              <a:rPr lang="zh-CN" altLang="en-US" sz="2400" dirty="0">
                <a:latin typeface="微软雅黑" panose="020B0503020204020204" pitchFamily="34" charset="-122"/>
                <a:ea typeface="微软雅黑" panose="020B0503020204020204" pitchFamily="34" charset="-122"/>
                <a:cs typeface="+mn-ea"/>
                <a:sym typeface="+mn-lt"/>
              </a:rPr>
              <a:t>个</a:t>
            </a:r>
            <a:r>
              <a:rPr lang="en-US" altLang="zh-CN" sz="2400" dirty="0">
                <a:latin typeface="微软雅黑" panose="020B0503020204020204" pitchFamily="34" charset="-122"/>
                <a:ea typeface="微软雅黑" panose="020B0503020204020204" pitchFamily="34" charset="-122"/>
                <a:cs typeface="+mn-ea"/>
                <a:sym typeface="+mn-lt"/>
              </a:rPr>
              <a:t>RATA</a:t>
            </a:r>
            <a:r>
              <a:rPr lang="zh-CN" altLang="en-US" sz="2400" dirty="0">
                <a:latin typeface="微软雅黑" panose="020B0503020204020204" pitchFamily="34" charset="-122"/>
                <a:ea typeface="微软雅黑" panose="020B0503020204020204" pitchFamily="34" charset="-122"/>
                <a:cs typeface="+mn-ea"/>
                <a:sym typeface="+mn-lt"/>
              </a:rPr>
              <a:t> 序列，至少</a:t>
            </a:r>
            <a:r>
              <a:rPr lang="en-US" altLang="zh-CN" sz="2400" dirty="0">
                <a:latin typeface="微软雅黑" panose="020B0503020204020204" pitchFamily="34" charset="-122"/>
                <a:ea typeface="微软雅黑" panose="020B0503020204020204" pitchFamily="34" charset="-122"/>
                <a:cs typeface="+mn-ea"/>
                <a:sym typeface="+mn-lt"/>
              </a:rPr>
              <a:t>21</a:t>
            </a:r>
            <a:r>
              <a:rPr lang="zh-CN" altLang="en-US" sz="2400" dirty="0">
                <a:latin typeface="微软雅黑" panose="020B0503020204020204" pitchFamily="34" charset="-122"/>
                <a:ea typeface="微软雅黑" panose="020B0503020204020204" pitchFamily="34" charset="-122"/>
                <a:cs typeface="+mn-ea"/>
                <a:sym typeface="+mn-lt"/>
              </a:rPr>
              <a:t>个细菌物种</a:t>
            </a:r>
            <a:endParaRPr lang="en-US" altLang="zh-CN" sz="2400" dirty="0">
              <a:latin typeface="微软雅黑" panose="020B0503020204020204" pitchFamily="34" charset="-122"/>
              <a:ea typeface="微软雅黑" panose="020B0503020204020204" pitchFamily="34" charset="-122"/>
              <a:cs typeface="+mn-ea"/>
              <a:sym typeface="+mn-lt"/>
            </a:endParaRPr>
          </a:p>
          <a:p>
            <a:pPr>
              <a:spcBef>
                <a:spcPts val="0"/>
              </a:spcBef>
              <a:spcAft>
                <a:spcPts val="1800"/>
              </a:spcAft>
              <a:buFont typeface="Wingdings" panose="05000000000000000000" pitchFamily="2" charset="2"/>
              <a:buChar char="Ø"/>
            </a:pP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环境源</a:t>
            </a:r>
            <a:r>
              <a:rPr lang="en-US" altLang="zh-CN" sz="2400" b="1" dirty="0">
                <a:solidFill>
                  <a:srgbClr val="C00000"/>
                </a:solidFill>
                <a:latin typeface="微软雅黑" panose="020B0503020204020204" pitchFamily="34" charset="-122"/>
                <a:ea typeface="微软雅黑" panose="020B0503020204020204" pitchFamily="34" charset="-122"/>
                <a:cs typeface="+mn-ea"/>
                <a:sym typeface="+mn-lt"/>
              </a:rPr>
              <a:t>(19), </a:t>
            </a:r>
            <a:r>
              <a:rPr lang="zh-CN" altLang="en-US" sz="2400" dirty="0">
                <a:latin typeface="微软雅黑" panose="020B0503020204020204" pitchFamily="34" charset="-122"/>
                <a:ea typeface="微软雅黑" panose="020B0503020204020204" pitchFamily="34" charset="-122"/>
                <a:cs typeface="+mn-ea"/>
                <a:sym typeface="+mn-lt"/>
              </a:rPr>
              <a:t>宿主相关</a:t>
            </a:r>
            <a:r>
              <a:rPr lang="en-US" altLang="zh-CN" sz="2400" dirty="0">
                <a:latin typeface="微软雅黑" panose="020B0503020204020204" pitchFamily="34" charset="-122"/>
                <a:ea typeface="微软雅黑" panose="020B0503020204020204" pitchFamily="34" charset="-122"/>
                <a:cs typeface="+mn-ea"/>
                <a:sym typeface="+mn-lt"/>
              </a:rPr>
              <a:t>(9), </a:t>
            </a: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致病菌</a:t>
            </a:r>
            <a:r>
              <a:rPr lang="en-US" altLang="zh-CN" sz="2400" b="1" dirty="0">
                <a:solidFill>
                  <a:srgbClr val="C00000"/>
                </a:solidFill>
                <a:latin typeface="微软雅黑" panose="020B0503020204020204" pitchFamily="34" charset="-122"/>
                <a:ea typeface="微软雅黑" panose="020B0503020204020204" pitchFamily="34" charset="-122"/>
                <a:cs typeface="+mn-ea"/>
                <a:sym typeface="+mn-lt"/>
              </a:rPr>
              <a:t>(18)</a:t>
            </a:r>
          </a:p>
          <a:p>
            <a:pPr>
              <a:spcBef>
                <a:spcPts val="0"/>
              </a:spcBef>
              <a:spcAft>
                <a:spcPts val="1800"/>
              </a:spcAft>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cs typeface="+mn-ea"/>
                <a:sym typeface="+mn-lt"/>
              </a:rPr>
              <a:t>27</a:t>
            </a:r>
            <a:r>
              <a:rPr lang="zh-CN" altLang="en-US" sz="2400" dirty="0">
                <a:latin typeface="微软雅黑" panose="020B0503020204020204" pitchFamily="34" charset="-122"/>
                <a:ea typeface="微软雅黑" panose="020B0503020204020204" pitchFamily="34" charset="-122"/>
                <a:cs typeface="+mn-ea"/>
                <a:sym typeface="+mn-lt"/>
              </a:rPr>
              <a:t>种变体被鉴定</a:t>
            </a:r>
            <a:endParaRPr lang="en-US" altLang="zh-CN" sz="2400" dirty="0">
              <a:latin typeface="微软雅黑" panose="020B0503020204020204" pitchFamily="34" charset="-122"/>
              <a:ea typeface="微软雅黑" panose="020B0503020204020204" pitchFamily="34" charset="-122"/>
              <a:cs typeface="+mn-ea"/>
              <a:sym typeface="+mn-lt"/>
            </a:endParaRPr>
          </a:p>
          <a:p>
            <a:pPr>
              <a:spcAft>
                <a:spcPts val="1800"/>
              </a:spcAft>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cs typeface="+mn-ea"/>
                <a:sym typeface="+mn-lt"/>
              </a:rPr>
              <a:t>分离来源主要是</a:t>
            </a:r>
            <a:r>
              <a:rPr lang="zh-CN" altLang="en-US" sz="2400" b="1" dirty="0">
                <a:solidFill>
                  <a:srgbClr val="C00000"/>
                </a:solidFill>
                <a:latin typeface="微软雅黑" panose="020B0503020204020204" pitchFamily="34" charset="-122"/>
                <a:ea typeface="微软雅黑" panose="020B0503020204020204" pitchFamily="34" charset="-122"/>
                <a:cs typeface="+mn-ea"/>
                <a:sym typeface="+mn-lt"/>
              </a:rPr>
              <a:t>海洋环境</a:t>
            </a:r>
            <a:endParaRPr lang="en-US" altLang="zh-CN" sz="2400" b="1" dirty="0">
              <a:solidFill>
                <a:srgbClr val="C00000"/>
              </a:solidFill>
              <a:latin typeface="微软雅黑" panose="020B0503020204020204" pitchFamily="34" charset="-122"/>
              <a:ea typeface="微软雅黑" panose="020B0503020204020204" pitchFamily="34" charset="-122"/>
              <a:cs typeface="+mn-ea"/>
              <a:sym typeface="+mn-lt"/>
            </a:endParaRPr>
          </a:p>
          <a:p>
            <a:pPr marL="0" marR="0" lvl="0" indent="0" algn="l" defTabSz="914400" rtl="0" eaLnBrk="1" fontAlgn="auto" latinLnBrk="0" hangingPunct="1">
              <a:lnSpc>
                <a:spcPct val="100000"/>
              </a:lnSpc>
              <a:spcBef>
                <a:spcPts val="0"/>
              </a:spcBef>
              <a:spcAft>
                <a:spcPts val="1800"/>
              </a:spcAft>
              <a:buClrTx/>
              <a:buSzTx/>
              <a:buFont typeface="Wingdings" panose="05000000000000000000" pitchFamily="2" charset="2"/>
              <a:buChar char="Ø"/>
              <a:tabLst/>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基因多样性：</a:t>
            </a:r>
            <a:endParaRPr lang="en-US" altLang="zh-CN" sz="2000" b="0" i="0" dirty="0">
              <a:solidFill>
                <a:srgbClr val="1F1F1F"/>
              </a:solidFill>
              <a:effectLst/>
              <a:latin typeface="微软雅黑" panose="020B0503020204020204" pitchFamily="34" charset="-122"/>
              <a:ea typeface="微软雅黑" panose="020B0503020204020204" pitchFamily="34" charset="-122"/>
            </a:endParaRPr>
          </a:p>
          <a:p>
            <a:pPr lvl="1" indent="-171450">
              <a:spcAft>
                <a:spcPts val="1800"/>
              </a:spcAft>
            </a:pPr>
            <a:r>
              <a:rPr lang="en-US" altLang="zh-CN" sz="2800" dirty="0">
                <a:cs typeface="+mn-ea"/>
                <a:sym typeface="+mn-lt"/>
              </a:rPr>
              <a:t>   </a:t>
            </a:r>
            <a:r>
              <a:rPr lang="zh-CN" altLang="en-US" dirty="0">
                <a:cs typeface="+mn-ea"/>
                <a:sym typeface="+mn-lt"/>
              </a:rPr>
              <a:t>环境来源 </a:t>
            </a:r>
            <a:r>
              <a:rPr lang="en-US" altLang="zh-CN" dirty="0">
                <a:cs typeface="+mn-ea"/>
                <a:sym typeface="+mn-lt"/>
              </a:rPr>
              <a:t>&gt; </a:t>
            </a:r>
            <a:r>
              <a:rPr lang="zh-CN" altLang="en-US" dirty="0">
                <a:cs typeface="+mn-ea"/>
                <a:sym typeface="+mn-lt"/>
              </a:rPr>
              <a:t>宿主相关细菌 、</a:t>
            </a:r>
            <a:r>
              <a:rPr lang="en-US" altLang="zh-CN" dirty="0">
                <a:cs typeface="+mn-ea"/>
                <a:sym typeface="+mn-lt"/>
              </a:rPr>
              <a:t> </a:t>
            </a:r>
            <a:r>
              <a:rPr lang="zh-CN" altLang="en-US" dirty="0">
                <a:cs typeface="+mn-ea"/>
                <a:sym typeface="+mn-lt"/>
              </a:rPr>
              <a:t>致病菌</a:t>
            </a:r>
            <a:endParaRPr lang="en-US" altLang="zh-CN" b="1" dirty="0">
              <a:latin typeface="Times New Roman" panose="02020603050405020304" pitchFamily="18" charset="0"/>
              <a:ea typeface="微软雅黑" panose="020B0503020204020204" pitchFamily="34" charset="-122"/>
              <a:cs typeface="+mn-ea"/>
              <a:sym typeface="+mn-lt"/>
            </a:endParaRPr>
          </a:p>
        </p:txBody>
      </p:sp>
      <p:pic>
        <p:nvPicPr>
          <p:cNvPr id="5" name="图片 4">
            <a:extLst>
              <a:ext uri="{FF2B5EF4-FFF2-40B4-BE49-F238E27FC236}">
                <a16:creationId xmlns:a16="http://schemas.microsoft.com/office/drawing/2014/main" id="{5E2E79D7-A380-4606-BAC0-5BA9E5A2A0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75" t="1637" r="30506" b="48876"/>
          <a:stretch/>
        </p:blipFill>
        <p:spPr>
          <a:xfrm>
            <a:off x="7013870" y="1140749"/>
            <a:ext cx="4068580" cy="5248386"/>
          </a:xfrm>
          <a:prstGeom prst="rect">
            <a:avLst/>
          </a:prstGeom>
          <a:ln>
            <a:solidFill>
              <a:schemeClr val="tx1"/>
            </a:solidFill>
          </a:ln>
        </p:spPr>
      </p:pic>
      <p:sp>
        <p:nvSpPr>
          <p:cNvPr id="3" name="矩形 2">
            <a:extLst>
              <a:ext uri="{FF2B5EF4-FFF2-40B4-BE49-F238E27FC236}">
                <a16:creationId xmlns:a16="http://schemas.microsoft.com/office/drawing/2014/main" id="{0B724438-9B21-83B9-1630-AAEB5E272EC8}"/>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6" name="文本框 5">
            <a:extLst>
              <a:ext uri="{FF2B5EF4-FFF2-40B4-BE49-F238E27FC236}">
                <a16:creationId xmlns:a16="http://schemas.microsoft.com/office/drawing/2014/main" id="{F5EB95BF-D166-1706-35FB-9DAAD17DBC80}"/>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3EFFC61B-4C74-56BA-FA2B-D137AC19B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灯片编号占位符 2">
            <a:extLst>
              <a:ext uri="{FF2B5EF4-FFF2-40B4-BE49-F238E27FC236}">
                <a16:creationId xmlns:a16="http://schemas.microsoft.com/office/drawing/2014/main" id="{22D5E642-5704-3367-E498-9C4758AD8F50}"/>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66</a:t>
            </a:fld>
            <a:endParaRPr lang="zh-CN" altLang="en-US" sz="2400" dirty="0">
              <a:solidFill>
                <a:srgbClr val="FF0000"/>
              </a:solidFill>
            </a:endParaRPr>
          </a:p>
        </p:txBody>
      </p:sp>
    </p:spTree>
    <p:extLst>
      <p:ext uri="{BB962C8B-B14F-4D97-AF65-F5344CB8AC3E}">
        <p14:creationId xmlns:p14="http://schemas.microsoft.com/office/powerpoint/2010/main" val="2941524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9891486" y="14697"/>
            <a:ext cx="2300514" cy="311874"/>
          </a:xfrm>
        </p:spPr>
        <p:txBody>
          <a:bodyPr/>
          <a:lstStyle/>
          <a:p>
            <a:pPr algn="r"/>
            <a:r>
              <a:rPr lang="en-US" altLang="zh-CN" sz="1100" b="0" dirty="0">
                <a:solidFill>
                  <a:srgbClr val="C00000"/>
                </a:solidFill>
                <a:latin typeface="Times New Roman" panose="02020603050405020304" pitchFamily="18" charset="0"/>
                <a:ea typeface="微软雅黑" panose="020B0503020204020204" pitchFamily="34" charset="-122"/>
                <a:cs typeface="+mn-ea"/>
                <a:sym typeface="+mn-lt"/>
              </a:rPr>
              <a:t>RATA</a:t>
            </a:r>
            <a:r>
              <a:rPr lang="zh-CN" altLang="en-US" sz="1100" b="0" dirty="0">
                <a:solidFill>
                  <a:srgbClr val="C00000"/>
                </a:solidFill>
                <a:latin typeface="Times New Roman" panose="02020603050405020304" pitchFamily="18" charset="0"/>
                <a:ea typeface="微软雅黑" panose="020B0503020204020204" pitchFamily="34" charset="-122"/>
                <a:cs typeface="+mn-ea"/>
                <a:sym typeface="+mn-lt"/>
              </a:rPr>
              <a:t>酶的多样性和全球分布特征</a:t>
            </a:r>
            <a:endParaRPr lang="zh-CN" altLang="en-US" sz="1100" b="0" dirty="0">
              <a:solidFill>
                <a:srgbClr val="C00000"/>
              </a:solidFill>
            </a:endParaRPr>
          </a:p>
        </p:txBody>
      </p:sp>
      <p:sp>
        <p:nvSpPr>
          <p:cNvPr id="8" name="内容占位符 14">
            <a:extLst>
              <a:ext uri="{FF2B5EF4-FFF2-40B4-BE49-F238E27FC236}">
                <a16:creationId xmlns:a16="http://schemas.microsoft.com/office/drawing/2014/main" id="{40988C8B-6EC3-4583-B459-B296922435B1}"/>
              </a:ext>
            </a:extLst>
          </p:cNvPr>
          <p:cNvSpPr txBox="1">
            <a:spLocks/>
          </p:cNvSpPr>
          <p:nvPr/>
        </p:nvSpPr>
        <p:spPr>
          <a:xfrm>
            <a:off x="1950376" y="834052"/>
            <a:ext cx="9314233" cy="102681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Wingdings" panose="05000000000000000000" pitchFamily="2" charset="2"/>
              <a:buNone/>
              <a:defRPr sz="2400" kern="1200">
                <a:solidFill>
                  <a:schemeClr val="tx1"/>
                </a:solidFill>
                <a:latin typeface="微软雅黑" panose="020B0503020204020204" pitchFamily="34" charset="-122"/>
                <a:ea typeface="微软雅黑" panose="020B0503020204020204" pitchFamily="34" charset="-122"/>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1800"/>
              </a:spcAft>
              <a:buFont typeface="Wingdings" panose="05000000000000000000"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cs typeface="+mn-ea"/>
                <a:sym typeface="+mn-lt"/>
              </a:rPr>
              <a:t>RATA</a:t>
            </a: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阳性菌株最早可追溯到</a:t>
            </a:r>
            <a:r>
              <a:rPr lang="en-US" altLang="zh-CN" sz="2000" b="1" dirty="0">
                <a:solidFill>
                  <a:srgbClr val="C00000"/>
                </a:solidFill>
                <a:latin typeface="微软雅黑" panose="020B0503020204020204" pitchFamily="34" charset="-122"/>
                <a:ea typeface="微软雅黑" panose="020B0503020204020204" pitchFamily="34" charset="-122"/>
                <a:cs typeface="+mn-ea"/>
                <a:sym typeface="+mn-lt"/>
              </a:rPr>
              <a:t>2007</a:t>
            </a: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年</a:t>
            </a:r>
            <a:r>
              <a:rPr lang="zh-CN" altLang="en-US" sz="2000" dirty="0">
                <a:latin typeface="Times New Roman" panose="02020603050405020304" pitchFamily="18" charset="0"/>
                <a:ea typeface="微软雅黑" panose="020B0503020204020204" pitchFamily="34" charset="-122"/>
                <a:cs typeface="+mn-ea"/>
                <a:sym typeface="+mn-lt"/>
              </a:rPr>
              <a:t>（</a:t>
            </a:r>
            <a:r>
              <a:rPr lang="zh-CN" altLang="en-US" sz="2000" dirty="0">
                <a:solidFill>
                  <a:srgbClr val="C00000"/>
                </a:solidFill>
                <a:latin typeface="Times New Roman" panose="02020603050405020304" pitchFamily="18" charset="0"/>
                <a:ea typeface="微软雅黑" panose="020B0503020204020204" pitchFamily="34" charset="-122"/>
                <a:cs typeface="+mn-ea"/>
              </a:rPr>
              <a:t>浙江的呼吸道病患者痰液</a:t>
            </a:r>
            <a:r>
              <a:rPr lang="zh-CN" altLang="en-US" sz="2000" dirty="0">
                <a:latin typeface="Times New Roman" panose="02020603050405020304" pitchFamily="18" charset="0"/>
                <a:ea typeface="微软雅黑" panose="020B0503020204020204" pitchFamily="34" charset="-122"/>
                <a:cs typeface="+mn-ea"/>
                <a:sym typeface="+mn-lt"/>
              </a:rPr>
              <a:t>）</a:t>
            </a:r>
            <a:endParaRPr lang="en-US" altLang="zh-CN" sz="2000" dirty="0">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Char char="Ø"/>
            </a:pPr>
            <a:r>
              <a:rPr lang="en-US" altLang="zh-CN" sz="2000" dirty="0">
                <a:latin typeface="Times New Roman" panose="02020603050405020304" pitchFamily="18" charset="0"/>
                <a:ea typeface="微软雅黑" panose="020B0503020204020204" pitchFamily="34" charset="-122"/>
                <a:cs typeface="+mn-ea"/>
                <a:sym typeface="+mn-lt"/>
              </a:rPr>
              <a:t>RATA</a:t>
            </a:r>
            <a:r>
              <a:rPr lang="zh-CN" altLang="en-US" sz="2000" dirty="0">
                <a:latin typeface="Times New Roman" panose="02020603050405020304" pitchFamily="18" charset="0"/>
                <a:ea typeface="微软雅黑" panose="020B0503020204020204" pitchFamily="34" charset="-122"/>
                <a:cs typeface="+mn-ea"/>
                <a:sym typeface="+mn-lt"/>
              </a:rPr>
              <a:t>阳性菌株呈</a:t>
            </a:r>
            <a:r>
              <a:rPr lang="zh-CN" altLang="en-US" sz="2000" b="1" dirty="0">
                <a:solidFill>
                  <a:srgbClr val="C00000"/>
                </a:solidFill>
                <a:latin typeface="Times New Roman" panose="02020603050405020304" pitchFamily="18" charset="0"/>
                <a:ea typeface="微软雅黑" panose="020B0503020204020204" pitchFamily="34" charset="-122"/>
                <a:cs typeface="+mn-ea"/>
                <a:sym typeface="+mn-lt"/>
              </a:rPr>
              <a:t>全球沿海分布</a:t>
            </a:r>
            <a:r>
              <a:rPr lang="en-US" altLang="zh-CN" sz="2000" dirty="0">
                <a:latin typeface="Times New Roman" panose="02020603050405020304" pitchFamily="18" charset="0"/>
                <a:ea typeface="微软雅黑" panose="020B0503020204020204" pitchFamily="34" charset="-122"/>
                <a:cs typeface="+mn-ea"/>
                <a:sym typeface="+mn-lt"/>
              </a:rPr>
              <a:t>, </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中国</a:t>
            </a:r>
            <a:r>
              <a:rPr lang="en-US" altLang="zh-CN" sz="2000" dirty="0">
                <a:solidFill>
                  <a:srgbClr val="C00000"/>
                </a:solidFill>
                <a:latin typeface="Times New Roman" panose="02020603050405020304" pitchFamily="18" charset="0"/>
                <a:ea typeface="微软雅黑" panose="020B0503020204020204" pitchFamily="34" charset="-122"/>
                <a:cs typeface="+mn-ea"/>
                <a:sym typeface="+mn-lt"/>
              </a:rPr>
              <a:t>(23),</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葡萄牙</a:t>
            </a:r>
            <a:r>
              <a:rPr lang="en-US" altLang="zh-CN" sz="2000" dirty="0">
                <a:solidFill>
                  <a:srgbClr val="C00000"/>
                </a:solidFill>
                <a:latin typeface="Times New Roman" panose="02020603050405020304" pitchFamily="18" charset="0"/>
                <a:ea typeface="微软雅黑" panose="020B0503020204020204" pitchFamily="34" charset="-122"/>
                <a:cs typeface="+mn-ea"/>
                <a:sym typeface="+mn-lt"/>
              </a:rPr>
              <a:t>(10)</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，韩国</a:t>
            </a:r>
            <a:r>
              <a:rPr lang="en-US" altLang="zh-CN" sz="2000" dirty="0">
                <a:solidFill>
                  <a:srgbClr val="C00000"/>
                </a:solidFill>
                <a:latin typeface="Times New Roman" panose="02020603050405020304" pitchFamily="18" charset="0"/>
                <a:ea typeface="微软雅黑" panose="020B0503020204020204" pitchFamily="34" charset="-122"/>
                <a:cs typeface="+mn-ea"/>
                <a:sym typeface="+mn-lt"/>
              </a:rPr>
              <a:t>(5)</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，美国</a:t>
            </a:r>
            <a:r>
              <a:rPr lang="en-US" altLang="zh-CN" sz="2000" dirty="0">
                <a:solidFill>
                  <a:srgbClr val="C00000"/>
                </a:solidFill>
                <a:latin typeface="Times New Roman" panose="02020603050405020304" pitchFamily="18" charset="0"/>
                <a:ea typeface="微软雅黑" panose="020B0503020204020204" pitchFamily="34" charset="-122"/>
                <a:cs typeface="+mn-ea"/>
                <a:sym typeface="+mn-lt"/>
              </a:rPr>
              <a:t>(3)</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 </a:t>
            </a:r>
            <a:r>
              <a:rPr lang="en-US" altLang="zh-CN" sz="2000" dirty="0">
                <a:latin typeface="Times New Roman" panose="02020603050405020304" pitchFamily="18" charset="0"/>
                <a:ea typeface="微软雅黑" panose="020B0503020204020204" pitchFamily="34" charset="-122"/>
                <a:cs typeface="+mn-ea"/>
                <a:sym typeface="+mn-lt"/>
              </a:rPr>
              <a:t>…</a:t>
            </a:r>
            <a:endParaRPr lang="en-US" altLang="zh-CN" sz="2000" b="1" dirty="0">
              <a:latin typeface="Times New Roman" panose="02020603050405020304" pitchFamily="18" charset="0"/>
              <a:ea typeface="微软雅黑" panose="020B0503020204020204" pitchFamily="34" charset="-122"/>
              <a:cs typeface="+mn-ea"/>
              <a:sym typeface="+mn-lt"/>
            </a:endParaRPr>
          </a:p>
        </p:txBody>
      </p:sp>
      <p:pic>
        <p:nvPicPr>
          <p:cNvPr id="5" name="图片 4">
            <a:extLst>
              <a:ext uri="{FF2B5EF4-FFF2-40B4-BE49-F238E27FC236}">
                <a16:creationId xmlns:a16="http://schemas.microsoft.com/office/drawing/2014/main" id="{F55D564C-1E3D-4217-B6B0-40E398898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961"/>
          <a:stretch/>
        </p:blipFill>
        <p:spPr>
          <a:xfrm>
            <a:off x="2168516" y="1917271"/>
            <a:ext cx="8562715" cy="4173867"/>
          </a:xfrm>
          <a:prstGeom prst="rect">
            <a:avLst/>
          </a:prstGeom>
          <a:ln>
            <a:solidFill>
              <a:schemeClr val="tx1"/>
            </a:solidFill>
          </a:ln>
        </p:spPr>
      </p:pic>
      <p:sp>
        <p:nvSpPr>
          <p:cNvPr id="20" name="箭头: 右 19">
            <a:extLst>
              <a:ext uri="{FF2B5EF4-FFF2-40B4-BE49-F238E27FC236}">
                <a16:creationId xmlns:a16="http://schemas.microsoft.com/office/drawing/2014/main" id="{BE6EE4DD-0104-FE45-EB79-53E8B60EAF39}"/>
              </a:ext>
            </a:extLst>
          </p:cNvPr>
          <p:cNvSpPr/>
          <p:nvPr/>
        </p:nvSpPr>
        <p:spPr>
          <a:xfrm>
            <a:off x="1740612" y="5828372"/>
            <a:ext cx="289592" cy="26276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182AF28-8552-37FE-12BB-6F00510DD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6" name="灯片编号占位符 2">
            <a:extLst>
              <a:ext uri="{FF2B5EF4-FFF2-40B4-BE49-F238E27FC236}">
                <a16:creationId xmlns:a16="http://schemas.microsoft.com/office/drawing/2014/main" id="{0E47D258-E8CC-DC14-5977-B95221C4800E}"/>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67</a:t>
            </a:fld>
            <a:endParaRPr lang="zh-CN" altLang="en-US" sz="2400" dirty="0">
              <a:solidFill>
                <a:srgbClr val="FF0000"/>
              </a:solidFill>
            </a:endParaRPr>
          </a:p>
        </p:txBody>
      </p:sp>
    </p:spTree>
    <p:extLst>
      <p:ext uri="{BB962C8B-B14F-4D97-AF65-F5344CB8AC3E}">
        <p14:creationId xmlns:p14="http://schemas.microsoft.com/office/powerpoint/2010/main" val="12575974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381826" y="1778110"/>
            <a:ext cx="5471649" cy="465222"/>
          </a:xfrm>
        </p:spPr>
        <p:txBody>
          <a:bodyPr>
            <a:normAutofit fontScale="90000"/>
          </a:bodyPr>
          <a:lstStyle/>
          <a:p>
            <a:r>
              <a:rPr lang="en-US" altLang="zh-CN" sz="3200" b="1"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3200" b="1"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3200" b="1" dirty="0">
                <a:latin typeface="Times New Roman" panose="02020603050405020304" pitchFamily="18" charset="0"/>
                <a:ea typeface="微软雅黑" panose="020B0503020204020204" pitchFamily="34" charset="-122"/>
                <a:cs typeface="+mn-ea"/>
                <a:sym typeface="+mn-lt"/>
              </a:rPr>
              <a:t>基因家族的</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起源分析</a:t>
            </a:r>
            <a:endParaRPr lang="zh-CN" altLang="en-US" dirty="0">
              <a:solidFill>
                <a:srgbClr val="C00000"/>
              </a:solidFill>
            </a:endParaRPr>
          </a:p>
        </p:txBody>
      </p:sp>
      <p:sp>
        <p:nvSpPr>
          <p:cNvPr id="3" name="内容占位符 2">
            <a:extLst>
              <a:ext uri="{FF2B5EF4-FFF2-40B4-BE49-F238E27FC236}">
                <a16:creationId xmlns:a16="http://schemas.microsoft.com/office/drawing/2014/main" id="{E71082D2-E249-48F6-ABA8-AAEE22BCF25F}"/>
              </a:ext>
            </a:extLst>
          </p:cNvPr>
          <p:cNvSpPr>
            <a:spLocks noGrp="1"/>
          </p:cNvSpPr>
          <p:nvPr>
            <p:ph sz="quarter" idx="11"/>
          </p:nvPr>
        </p:nvSpPr>
        <p:spPr>
          <a:xfrm>
            <a:off x="213558" y="3071857"/>
            <a:ext cx="5171242" cy="2520867"/>
          </a:xfrm>
        </p:spPr>
        <p:txBody>
          <a:bodyPr>
            <a:normAutofit/>
          </a:bodyPr>
          <a:lstStyle/>
          <a:p>
            <a:pPr>
              <a:lnSpc>
                <a:spcPct val="100000"/>
              </a:lnSpc>
              <a:spcBef>
                <a:spcPts val="0"/>
              </a:spcBef>
              <a:spcAft>
                <a:spcPts val="1800"/>
              </a:spcAft>
              <a:buClrTx/>
              <a:buSzPct val="100000"/>
              <a:buFont typeface="Wingdings" panose="05000000000000000000" pitchFamily="2" charset="2"/>
              <a:buChar char="Ø"/>
            </a:pPr>
            <a:r>
              <a:rPr lang="en-US" altLang="zh-CN" sz="2400" i="1" dirty="0" err="1">
                <a:latin typeface="微软雅黑" panose="020B0503020204020204" pitchFamily="34" charset="-122"/>
                <a:cs typeface="Times New Roman" panose="02020603050405020304" pitchFamily="18" charset="0"/>
                <a:sym typeface="+mn-lt"/>
              </a:rPr>
              <a:t>bla</a:t>
            </a:r>
            <a:r>
              <a:rPr lang="en-US" altLang="zh-CN" sz="2400" baseline="-25000" dirty="0" err="1">
                <a:latin typeface="微软雅黑" panose="020B0503020204020204" pitchFamily="34" charset="-122"/>
                <a:cs typeface="Times New Roman" panose="02020603050405020304" pitchFamily="18" charset="0"/>
                <a:sym typeface="+mn-lt"/>
              </a:rPr>
              <a:t>RATA</a:t>
            </a:r>
            <a:r>
              <a:rPr lang="zh-CN" altLang="en-US" sz="2400" dirty="0">
                <a:latin typeface="微软雅黑" panose="020B0503020204020204" pitchFamily="34" charset="-122"/>
                <a:cs typeface="+mn-ea"/>
                <a:sym typeface="+mn-lt"/>
              </a:rPr>
              <a:t>基因仅存在于</a:t>
            </a:r>
            <a:r>
              <a:rPr lang="zh-CN" altLang="en-US" sz="2400" dirty="0">
                <a:solidFill>
                  <a:srgbClr val="C00000"/>
                </a:solidFill>
                <a:latin typeface="微软雅黑" panose="020B0503020204020204" pitchFamily="34" charset="-122"/>
                <a:cs typeface="+mn-ea"/>
                <a:sym typeface="+mn-lt"/>
              </a:rPr>
              <a:t>拟杆菌门（</a:t>
            </a:r>
            <a:r>
              <a:rPr lang="en-US" altLang="zh-CN" sz="2400" dirty="0">
                <a:solidFill>
                  <a:srgbClr val="C00000"/>
                </a:solidFill>
                <a:latin typeface="微软雅黑" panose="020B0503020204020204" pitchFamily="34" charset="-122"/>
                <a:cs typeface="+mn-ea"/>
                <a:sym typeface="+mn-lt"/>
              </a:rPr>
              <a:t>G</a:t>
            </a:r>
            <a:r>
              <a:rPr lang="en-US" altLang="zh-CN" sz="2400" baseline="30000" dirty="0">
                <a:solidFill>
                  <a:srgbClr val="C00000"/>
                </a:solidFill>
                <a:latin typeface="微软雅黑" panose="020B0503020204020204" pitchFamily="34" charset="-122"/>
                <a:cs typeface="+mn-ea"/>
                <a:sym typeface="+mn-lt"/>
              </a:rPr>
              <a:t>-</a:t>
            </a:r>
            <a:r>
              <a:rPr lang="zh-CN" altLang="en-US" sz="2400" dirty="0">
                <a:solidFill>
                  <a:srgbClr val="C00000"/>
                </a:solidFill>
                <a:latin typeface="微软雅黑" panose="020B0503020204020204" pitchFamily="34" charset="-122"/>
                <a:cs typeface="+mn-ea"/>
                <a:sym typeface="+mn-lt"/>
              </a:rPr>
              <a:t>）</a:t>
            </a:r>
            <a:endParaRPr lang="en-US" altLang="zh-CN" sz="2400" dirty="0">
              <a:solidFill>
                <a:srgbClr val="C00000"/>
              </a:solidFill>
              <a:latin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400" dirty="0">
                <a:latin typeface="微软雅黑" panose="020B0503020204020204" pitchFamily="34" charset="-122"/>
                <a:cs typeface="+mn-ea"/>
                <a:sym typeface="+mn-lt"/>
              </a:rPr>
              <a:t>主要分布于黄杆菌科、</a:t>
            </a:r>
            <a:r>
              <a:rPr lang="zh-CN" altLang="en-US" sz="2400" dirty="0">
                <a:latin typeface="Times New Roman" panose="02020603050405020304" pitchFamily="18" charset="0"/>
                <a:ea typeface="微软雅黑" panose="020B0503020204020204" pitchFamily="34" charset="-122"/>
                <a:cs typeface="+mn-ea"/>
                <a:sym typeface="+mn-lt"/>
              </a:rPr>
              <a:t>噬纤维菌</a:t>
            </a:r>
            <a:endParaRPr lang="en-US" altLang="zh-CN" sz="2400" dirty="0">
              <a:latin typeface="Times New Roman" panose="02020603050405020304" pitchFamily="18" charset="0"/>
              <a:ea typeface="微软雅黑" panose="020B0503020204020204" pitchFamily="34" charset="-122"/>
              <a:cs typeface="+mn-ea"/>
              <a:sym typeface="+mn-lt"/>
            </a:endParaRPr>
          </a:p>
          <a:p>
            <a:pPr marL="109220" indent="0">
              <a:lnSpc>
                <a:spcPct val="100000"/>
              </a:lnSpc>
              <a:spcBef>
                <a:spcPts val="0"/>
              </a:spcBef>
              <a:spcAft>
                <a:spcPts val="1800"/>
              </a:spcAft>
              <a:buClrTx/>
              <a:buSzPct val="100000"/>
              <a:buNone/>
            </a:pPr>
            <a:r>
              <a:rPr lang="zh-CN" altLang="en-US" sz="2400" dirty="0">
                <a:latin typeface="微软雅黑" panose="020B0503020204020204" pitchFamily="34" charset="-122"/>
                <a:cs typeface="+mn-ea"/>
                <a:sym typeface="+mn-lt"/>
              </a:rPr>
              <a:t>和鞘氨醇杆菌科</a:t>
            </a:r>
            <a:endParaRPr lang="en-US" altLang="zh-CN" sz="2400" dirty="0">
              <a:latin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微软雅黑" panose="020B0503020204020204" pitchFamily="34" charset="-122"/>
                <a:cs typeface="+mn-ea"/>
                <a:sym typeface="+mn-lt"/>
              </a:rPr>
              <a:t>鸭疫里默氏菌</a:t>
            </a:r>
            <a:r>
              <a:rPr lang="zh-CN" altLang="en-US" sz="2400" dirty="0">
                <a:latin typeface="微软雅黑" panose="020B0503020204020204" pitchFamily="34" charset="-122"/>
                <a:cs typeface="+mn-ea"/>
                <a:sym typeface="+mn-lt"/>
              </a:rPr>
              <a:t>阳性菌株数量最多</a:t>
            </a:r>
            <a:endParaRPr lang="en-US" altLang="zh-CN" sz="2400" dirty="0">
              <a:latin typeface="微软雅黑" panose="020B0503020204020204" pitchFamily="34" charset="-122"/>
              <a:cs typeface="+mn-ea"/>
              <a:sym typeface="+mn-lt"/>
            </a:endParaRPr>
          </a:p>
        </p:txBody>
      </p:sp>
      <p:pic>
        <p:nvPicPr>
          <p:cNvPr id="6" name="图片 5">
            <a:extLst>
              <a:ext uri="{FF2B5EF4-FFF2-40B4-BE49-F238E27FC236}">
                <a16:creationId xmlns:a16="http://schemas.microsoft.com/office/drawing/2014/main" id="{0AE4BA8F-09DD-48F1-8061-3991C1A83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40" r="3899" b="64122"/>
          <a:stretch/>
        </p:blipFill>
        <p:spPr>
          <a:xfrm>
            <a:off x="5471649" y="1834878"/>
            <a:ext cx="6720351" cy="3835820"/>
          </a:xfrm>
          <a:prstGeom prst="rect">
            <a:avLst/>
          </a:prstGeom>
          <a:ln>
            <a:solidFill>
              <a:schemeClr val="tx1"/>
            </a:solidFill>
          </a:ln>
        </p:spPr>
      </p:pic>
      <p:sp>
        <p:nvSpPr>
          <p:cNvPr id="5" name="矩形 4">
            <a:extLst>
              <a:ext uri="{FF2B5EF4-FFF2-40B4-BE49-F238E27FC236}">
                <a16:creationId xmlns:a16="http://schemas.microsoft.com/office/drawing/2014/main" id="{AE803FE5-E5BC-4C28-A370-A632AF336BF7}"/>
              </a:ext>
            </a:extLst>
          </p:cNvPr>
          <p:cNvSpPr/>
          <p:nvPr/>
        </p:nvSpPr>
        <p:spPr>
          <a:xfrm>
            <a:off x="8966200" y="3519491"/>
            <a:ext cx="2659870" cy="812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CCF98B7D-AEAD-154A-811C-888A3A242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622" y="3358241"/>
            <a:ext cx="500756" cy="141518"/>
          </a:xfrm>
          <a:prstGeom prst="rect">
            <a:avLst/>
          </a:prstGeom>
        </p:spPr>
      </p:pic>
      <p:sp>
        <p:nvSpPr>
          <p:cNvPr id="7" name="矩形 6">
            <a:extLst>
              <a:ext uri="{FF2B5EF4-FFF2-40B4-BE49-F238E27FC236}">
                <a16:creationId xmlns:a16="http://schemas.microsoft.com/office/drawing/2014/main" id="{D2AC8FCA-99B5-3855-3178-DA592E7E1495}"/>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8" name="文本框 7">
            <a:extLst>
              <a:ext uri="{FF2B5EF4-FFF2-40B4-BE49-F238E27FC236}">
                <a16:creationId xmlns:a16="http://schemas.microsoft.com/office/drawing/2014/main" id="{4038F851-FE31-7969-6998-CBE0F46666A9}"/>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B28D12A7-0C7D-CBE8-8091-62AF2F03F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1" name="灯片编号占位符 2">
            <a:extLst>
              <a:ext uri="{FF2B5EF4-FFF2-40B4-BE49-F238E27FC236}">
                <a16:creationId xmlns:a16="http://schemas.microsoft.com/office/drawing/2014/main" id="{3C388CBA-C960-E54A-2470-E60420701EA3}"/>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68</a:t>
            </a:fld>
            <a:endParaRPr lang="zh-CN" altLang="en-US" sz="2400" dirty="0">
              <a:solidFill>
                <a:srgbClr val="FF0000"/>
              </a:solidFill>
            </a:endParaRPr>
          </a:p>
        </p:txBody>
      </p:sp>
    </p:spTree>
    <p:extLst>
      <p:ext uri="{BB962C8B-B14F-4D97-AF65-F5344CB8AC3E}">
        <p14:creationId xmlns:p14="http://schemas.microsoft.com/office/powerpoint/2010/main" val="788542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348644" y="1288473"/>
            <a:ext cx="7878769" cy="465222"/>
          </a:xfrm>
        </p:spPr>
        <p:txBody>
          <a:bodyPr>
            <a:normAutofit fontScale="90000"/>
          </a:bodyPr>
          <a:lstStyle/>
          <a:p>
            <a:r>
              <a:rPr lang="en-US" altLang="zh-CN" sz="3200" b="1"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3200" b="1"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基因家族起源分析</a:t>
            </a:r>
            <a:endParaRPr lang="zh-CN" altLang="en-US" dirty="0">
              <a:solidFill>
                <a:srgbClr val="C00000"/>
              </a:solidFill>
            </a:endParaRPr>
          </a:p>
        </p:txBody>
      </p:sp>
      <p:sp>
        <p:nvSpPr>
          <p:cNvPr id="6" name="内容占位符 2">
            <a:extLst>
              <a:ext uri="{FF2B5EF4-FFF2-40B4-BE49-F238E27FC236}">
                <a16:creationId xmlns:a16="http://schemas.microsoft.com/office/drawing/2014/main" id="{8202D0A7-9B1D-40ED-A52A-6ECD1C4FDE98}"/>
              </a:ext>
            </a:extLst>
          </p:cNvPr>
          <p:cNvSpPr txBox="1">
            <a:spLocks/>
          </p:cNvSpPr>
          <p:nvPr/>
        </p:nvSpPr>
        <p:spPr>
          <a:xfrm>
            <a:off x="348645" y="2402328"/>
            <a:ext cx="4578956" cy="336670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Wingdings" panose="05000000000000000000" pitchFamily="2" charset="2"/>
              <a:buNone/>
              <a:defRPr sz="2400" kern="1200">
                <a:solidFill>
                  <a:schemeClr val="tx1"/>
                </a:solidFill>
                <a:latin typeface="微软雅黑" panose="020B0503020204020204" pitchFamily="34" charset="-122"/>
                <a:ea typeface="微软雅黑" panose="020B0503020204020204" pitchFamily="34" charset="-122"/>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1800"/>
              </a:spcAft>
              <a:buFont typeface="Wingdings" panose="05000000000000000000" pitchFamily="2" charset="2"/>
              <a:buChar char="Ø"/>
            </a:pPr>
            <a:r>
              <a:rPr lang="zh-CN" altLang="en-US" sz="2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lt"/>
              </a:rPr>
              <a:t>海水杆菌属是</a:t>
            </a:r>
            <a:r>
              <a:rPr lang="en-US" altLang="zh-CN" sz="2000" b="1" i="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2000" b="1" baseline="-250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2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lt"/>
              </a:rPr>
              <a:t>基因的潜在起源</a:t>
            </a:r>
            <a:endParaRPr lang="en-US" altLang="zh-CN" sz="2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marL="1143000" lvl="2" indent="-457200">
              <a:spcAft>
                <a:spcPts val="1800"/>
              </a:spcAft>
              <a:buFont typeface="Wingdings" panose="05000000000000000000" pitchFamily="2" charset="2"/>
              <a:buChar char="ü"/>
            </a:pPr>
            <a:r>
              <a:rPr lang="en-US" altLang="zh-CN" sz="2000" dirty="0">
                <a:solidFill>
                  <a:srgbClr val="C00000"/>
                </a:solidFill>
                <a:latin typeface="Times New Roman" panose="02020603050405020304" pitchFamily="18" charset="0"/>
                <a:ea typeface="微软雅黑" panose="020B0503020204020204" pitchFamily="34" charset="-122"/>
                <a:cs typeface="+mn-ea"/>
                <a:sym typeface="+mn-lt"/>
              </a:rPr>
              <a:t>GC</a:t>
            </a: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含量接近</a:t>
            </a:r>
            <a:endParaRPr lang="en-US" altLang="zh-CN" sz="2000" dirty="0">
              <a:solidFill>
                <a:srgbClr val="C00000"/>
              </a:solidFill>
              <a:latin typeface="Times New Roman" panose="02020603050405020304" pitchFamily="18" charset="0"/>
              <a:ea typeface="微软雅黑" panose="020B0503020204020204" pitchFamily="34" charset="-122"/>
              <a:cs typeface="+mn-ea"/>
              <a:sym typeface="+mn-lt"/>
            </a:endParaRPr>
          </a:p>
          <a:p>
            <a:pPr marL="1143000" lvl="2" indent="-457200">
              <a:spcAft>
                <a:spcPts val="1800"/>
              </a:spcAft>
              <a:buFont typeface="Wingdings" panose="05000000000000000000" pitchFamily="2" charset="2"/>
              <a:buChar char="ü"/>
            </a:pP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基因多样性最高</a:t>
            </a:r>
            <a:endParaRPr lang="en-US" altLang="zh-CN" sz="2000" dirty="0">
              <a:solidFill>
                <a:srgbClr val="C00000"/>
              </a:solidFill>
              <a:latin typeface="Times New Roman" panose="02020603050405020304" pitchFamily="18" charset="0"/>
              <a:ea typeface="微软雅黑" panose="020B0503020204020204" pitchFamily="34" charset="-122"/>
              <a:cs typeface="+mn-ea"/>
              <a:sym typeface="+mn-lt"/>
            </a:endParaRPr>
          </a:p>
          <a:p>
            <a:pPr marL="1143000" lvl="2" indent="-457200">
              <a:spcAft>
                <a:spcPts val="1800"/>
              </a:spcAft>
              <a:buFont typeface="Wingdings" panose="05000000000000000000" pitchFamily="2" charset="2"/>
              <a:buChar char="ü"/>
            </a:pPr>
            <a:r>
              <a:rPr lang="zh-CN" altLang="en-US" sz="2000" dirty="0">
                <a:solidFill>
                  <a:srgbClr val="C00000"/>
                </a:solidFill>
                <a:latin typeface="Times New Roman" panose="02020603050405020304" pitchFamily="18" charset="0"/>
                <a:ea typeface="微软雅黑" panose="020B0503020204020204" pitchFamily="34" charset="-122"/>
                <a:cs typeface="+mn-ea"/>
                <a:sym typeface="+mn-lt"/>
              </a:rPr>
              <a:t>具有相对稳定遗传环境</a:t>
            </a:r>
            <a:endParaRPr lang="en-US" altLang="zh-CN" sz="2000" dirty="0">
              <a:solidFill>
                <a:srgbClr val="C00000"/>
              </a:solidFill>
              <a:latin typeface="Times New Roman" panose="02020603050405020304" pitchFamily="18" charset="0"/>
              <a:ea typeface="微软雅黑" panose="020B0503020204020204" pitchFamily="34" charset="-122"/>
              <a:cs typeface="+mn-ea"/>
              <a:sym typeface="+mn-lt"/>
            </a:endParaRPr>
          </a:p>
          <a:p>
            <a:pPr marL="0" indent="0">
              <a:lnSpc>
                <a:spcPct val="100000"/>
              </a:lnSpc>
              <a:spcBef>
                <a:spcPts val="0"/>
              </a:spcBef>
              <a:spcAft>
                <a:spcPts val="1800"/>
              </a:spcAft>
              <a:buNone/>
            </a:pPr>
            <a:endParaRPr lang="en-US" altLang="zh-CN" sz="2000" dirty="0">
              <a:solidFill>
                <a:srgbClr val="C00000"/>
              </a:solidFill>
              <a:latin typeface="Times New Roman" panose="02020603050405020304" pitchFamily="18" charset="0"/>
              <a:ea typeface="微软雅黑" panose="020B0503020204020204" pitchFamily="34" charset="-122"/>
              <a:cs typeface="+mn-ea"/>
              <a:sym typeface="+mn-lt"/>
            </a:endParaRPr>
          </a:p>
        </p:txBody>
      </p:sp>
      <p:pic>
        <p:nvPicPr>
          <p:cNvPr id="15" name="图片 14">
            <a:extLst>
              <a:ext uri="{FF2B5EF4-FFF2-40B4-BE49-F238E27FC236}">
                <a16:creationId xmlns:a16="http://schemas.microsoft.com/office/drawing/2014/main" id="{D3DEC258-97CA-4E90-B8B4-7F467D45F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840" y="1288473"/>
            <a:ext cx="6666209" cy="4928978"/>
          </a:xfrm>
          <a:prstGeom prst="rect">
            <a:avLst/>
          </a:prstGeom>
          <a:ln>
            <a:solidFill>
              <a:schemeClr val="tx1"/>
            </a:solidFill>
          </a:ln>
        </p:spPr>
      </p:pic>
      <p:sp>
        <p:nvSpPr>
          <p:cNvPr id="3" name="矩形 2">
            <a:extLst>
              <a:ext uri="{FF2B5EF4-FFF2-40B4-BE49-F238E27FC236}">
                <a16:creationId xmlns:a16="http://schemas.microsoft.com/office/drawing/2014/main" id="{B3048B10-144C-0673-E91D-B6F281E1B8F1}"/>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F3542D39-EBC7-F396-126D-E641E8D4AA40}"/>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A2D4BE16-D29F-8C23-0206-61ADB61FA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灯片编号占位符 2">
            <a:extLst>
              <a:ext uri="{FF2B5EF4-FFF2-40B4-BE49-F238E27FC236}">
                <a16:creationId xmlns:a16="http://schemas.microsoft.com/office/drawing/2014/main" id="{82E65C99-801F-DE98-20B5-CEB1502911BA}"/>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69</a:t>
            </a:fld>
            <a:endParaRPr lang="zh-CN" altLang="en-US" sz="2400" dirty="0">
              <a:solidFill>
                <a:srgbClr val="FF0000"/>
              </a:solidFill>
            </a:endParaRPr>
          </a:p>
        </p:txBody>
      </p:sp>
    </p:spTree>
    <p:extLst>
      <p:ext uri="{BB962C8B-B14F-4D97-AF65-F5344CB8AC3E}">
        <p14:creationId xmlns:p14="http://schemas.microsoft.com/office/powerpoint/2010/main" val="435060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F3310B4-3069-D9D9-68E5-F70AE6D2170E}"/>
              </a:ext>
            </a:extLst>
          </p:cNvPr>
          <p:cNvSpPr txBox="1"/>
          <p:nvPr/>
        </p:nvSpPr>
        <p:spPr>
          <a:xfrm>
            <a:off x="0" y="6603772"/>
            <a:ext cx="10457543" cy="261610"/>
          </a:xfrm>
          <a:prstGeom prst="rect">
            <a:avLst/>
          </a:prstGeom>
          <a:noFill/>
        </p:spPr>
        <p:txBody>
          <a:bodyPr wrap="square">
            <a:spAutoFit/>
          </a:bodyPr>
          <a:lstStyle/>
          <a:p>
            <a:pPr algn="just">
              <a:spcBef>
                <a:spcPts val="600"/>
              </a:spcBef>
              <a:spcAft>
                <a:spcPts val="300"/>
              </a:spcAft>
            </a:pPr>
            <a:r>
              <a:rPr lang="en-US" altLang="zh-CN" sz="1100" kern="0" dirty="0" err="1">
                <a:solidFill>
                  <a:srgbClr val="002060"/>
                </a:solidFill>
                <a:effectLst/>
                <a:latin typeface="Arial" panose="020B0604020202020204" pitchFamily="34" charset="0"/>
                <a:ea typeface="宋体" panose="02010600030101010101" pitchFamily="2" charset="-122"/>
              </a:rPr>
              <a:t>Shaqiu</a:t>
            </a:r>
            <a:r>
              <a:rPr lang="en-US" altLang="zh-CN" sz="1100" kern="0" dirty="0">
                <a:solidFill>
                  <a:srgbClr val="002060"/>
                </a:solidFill>
                <a:effectLst/>
                <a:latin typeface="Arial" panose="020B0604020202020204" pitchFamily="34" charset="0"/>
                <a:ea typeface="宋体" panose="02010600030101010101" pitchFamily="2" charset="-122"/>
              </a:rPr>
              <a:t> Zhang …</a:t>
            </a:r>
            <a:r>
              <a:rPr lang="en-US" altLang="zh-CN" sz="1100" kern="0" dirty="0" err="1">
                <a:solidFill>
                  <a:srgbClr val="002060"/>
                </a:solidFill>
                <a:effectLst/>
                <a:latin typeface="Arial" panose="020B0604020202020204" pitchFamily="34" charset="0"/>
                <a:ea typeface="宋体" panose="02010600030101010101" pitchFamily="2" charset="-122"/>
              </a:rPr>
              <a:t>Anchun</a:t>
            </a:r>
            <a:r>
              <a:rPr lang="en-US" altLang="zh-CN" sz="1100" kern="0" dirty="0">
                <a:solidFill>
                  <a:srgbClr val="002060"/>
                </a:solidFill>
                <a:effectLst/>
                <a:latin typeface="Arial" panose="020B0604020202020204" pitchFamily="34" charset="0"/>
                <a:ea typeface="宋体" panose="02010600030101010101" pitchFamily="2" charset="-122"/>
              </a:rPr>
              <a:t> Cheng*. Ecotoxicology and Environmental Safety, </a:t>
            </a:r>
            <a:r>
              <a:rPr lang="en-US" altLang="zh-CN" sz="1100" b="1" kern="0" dirty="0">
                <a:solidFill>
                  <a:srgbClr val="C00000"/>
                </a:solidFill>
                <a:effectLst/>
                <a:latin typeface="Arial" panose="020B0604020202020204" pitchFamily="34" charset="0"/>
                <a:ea typeface="宋体" panose="02010600030101010101" pitchFamily="2" charset="-122"/>
              </a:rPr>
              <a:t>2019</a:t>
            </a:r>
            <a:r>
              <a:rPr lang="en-US" altLang="zh-CN" sz="1100" kern="0" dirty="0">
                <a:solidFill>
                  <a:srgbClr val="002060"/>
                </a:solidFill>
                <a:effectLst/>
                <a:latin typeface="Arial" panose="020B0604020202020204" pitchFamily="34" charset="0"/>
                <a:ea typeface="宋体" panose="02010600030101010101" pitchFamily="2" charset="-122"/>
              </a:rPr>
              <a:t>,183 :109514</a:t>
            </a:r>
            <a:endParaRPr lang="zh-CN" altLang="zh-CN" sz="1100" kern="100" dirty="0">
              <a:solidFill>
                <a:srgbClr val="002060"/>
              </a:solidFill>
              <a:effectLst/>
              <a:latin typeface="Times New Roman" panose="02020603050405020304" pitchFamily="18" charset="0"/>
              <a:ea typeface="宋体" panose="02010600030101010101" pitchFamily="2" charset="-122"/>
            </a:endParaRPr>
          </a:p>
        </p:txBody>
      </p:sp>
      <p:pic>
        <p:nvPicPr>
          <p:cNvPr id="6" name="图片 5"/>
          <p:cNvPicPr/>
          <p:nvPr/>
        </p:nvPicPr>
        <p:blipFill rotWithShape="1">
          <a:blip r:embed="rId3">
            <a:extLst>
              <a:ext uri="{28A0092B-C50C-407E-A947-70E740481C1C}">
                <a14:useLocalDpi xmlns:a14="http://schemas.microsoft.com/office/drawing/2010/main" val="0"/>
              </a:ext>
            </a:extLst>
          </a:blip>
          <a:srcRect t="5771" b="2635"/>
          <a:stretch/>
        </p:blipFill>
        <p:spPr bwMode="auto">
          <a:xfrm>
            <a:off x="2483892" y="857461"/>
            <a:ext cx="7000240" cy="5400040"/>
          </a:xfrm>
          <a:prstGeom prst="rect">
            <a:avLst/>
          </a:prstGeom>
          <a:ln>
            <a:noFill/>
          </a:ln>
          <a:extLst>
            <a:ext uri="{53640926-AAD7-44D8-BBD7-CCE9431645EC}">
              <a14:shadowObscured xmlns:a14="http://schemas.microsoft.com/office/drawing/2010/main"/>
            </a:ext>
          </a:extLst>
        </p:spPr>
      </p:pic>
      <p:sp>
        <p:nvSpPr>
          <p:cNvPr id="7" name="矩形 6"/>
          <p:cNvSpPr/>
          <p:nvPr/>
        </p:nvSpPr>
        <p:spPr>
          <a:xfrm>
            <a:off x="6120216" y="1708645"/>
            <a:ext cx="673100" cy="12454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8165520" y="5445028"/>
            <a:ext cx="1318612" cy="106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1BBC7A48-CF2C-B093-4F8E-5F083F47D6F0}"/>
              </a:ext>
            </a:extLst>
          </p:cNvPr>
          <p:cNvSpPr txBox="1"/>
          <p:nvPr/>
        </p:nvSpPr>
        <p:spPr>
          <a:xfrm>
            <a:off x="6793316" y="2054916"/>
            <a:ext cx="4857549" cy="830997"/>
          </a:xfrm>
          <a:prstGeom prst="rect">
            <a:avLst/>
          </a:prstGeom>
          <a:noFill/>
        </p:spPr>
        <p:txBody>
          <a:bodyPr wrap="square">
            <a:spAutoFit/>
          </a:bodyPr>
          <a:lstStyle/>
          <a:p>
            <a:r>
              <a:rPr kumimoji="1" lang="zh-CN" altLang="zh-CN" sz="1600" dirty="0">
                <a:solidFill>
                  <a:srgbClr val="002060"/>
                </a:solidFill>
              </a:rPr>
              <a:t>AML-CTX-CRO-SXT-DO-C</a:t>
            </a:r>
            <a:endParaRPr kumimoji="1" lang="en-US" altLang="zh-CN" sz="1600" dirty="0">
              <a:solidFill>
                <a:srgbClr val="002060"/>
              </a:solidFill>
            </a:endParaRPr>
          </a:p>
          <a:p>
            <a:r>
              <a:rPr kumimoji="1" lang="zh-CN" altLang="en-US" sz="1400" b="1" dirty="0">
                <a:solidFill>
                  <a:srgbClr val="C00000"/>
                </a:solidFill>
                <a:latin typeface="微软雅黑" panose="020B0503020204020204" pitchFamily="34" charset="-122"/>
                <a:ea typeface="微软雅黑" panose="020B0503020204020204" pitchFamily="34" charset="-122"/>
              </a:rPr>
              <a:t>阿莫西林</a:t>
            </a:r>
            <a:r>
              <a:rPr kumimoji="1" lang="en-US" altLang="zh-CN" sz="1400" b="1" dirty="0">
                <a:solidFill>
                  <a:srgbClr val="C00000"/>
                </a:solidFill>
                <a:latin typeface="微软雅黑" panose="020B0503020204020204" pitchFamily="34" charset="-122"/>
                <a:ea typeface="微软雅黑" panose="020B0503020204020204" pitchFamily="34" charset="-122"/>
              </a:rPr>
              <a:t>-</a:t>
            </a:r>
            <a:r>
              <a:rPr kumimoji="1" lang="zh-CN" altLang="en-US" sz="1400" b="1" dirty="0">
                <a:solidFill>
                  <a:srgbClr val="C00000"/>
                </a:solidFill>
                <a:latin typeface="微软雅黑" panose="020B0503020204020204" pitchFamily="34" charset="-122"/>
                <a:ea typeface="微软雅黑" panose="020B0503020204020204" pitchFamily="34" charset="-122"/>
              </a:rPr>
              <a:t>头孢噻肟</a:t>
            </a:r>
            <a:r>
              <a:rPr kumimoji="1" lang="en-US" altLang="zh-CN" sz="1400" b="1" dirty="0">
                <a:solidFill>
                  <a:srgbClr val="C00000"/>
                </a:solidFill>
                <a:latin typeface="微软雅黑" panose="020B0503020204020204" pitchFamily="34" charset="-122"/>
                <a:ea typeface="微软雅黑" panose="020B0503020204020204" pitchFamily="34" charset="-122"/>
              </a:rPr>
              <a:t>-</a:t>
            </a:r>
            <a:r>
              <a:rPr kumimoji="1" lang="zh-CN" altLang="en-US" sz="1400" b="1" dirty="0">
                <a:solidFill>
                  <a:srgbClr val="C00000"/>
                </a:solidFill>
                <a:latin typeface="微软雅黑" panose="020B0503020204020204" pitchFamily="34" charset="-122"/>
                <a:ea typeface="微软雅黑" panose="020B0503020204020204" pitchFamily="34" charset="-122"/>
              </a:rPr>
              <a:t>头孢三嗪</a:t>
            </a:r>
            <a:r>
              <a:rPr kumimoji="1" lang="en-US" altLang="zh-CN" sz="1400" b="1" dirty="0">
                <a:solidFill>
                  <a:srgbClr val="C00000"/>
                </a:solidFill>
                <a:latin typeface="微软雅黑" panose="020B0503020204020204" pitchFamily="34" charset="-122"/>
                <a:ea typeface="微软雅黑" panose="020B0503020204020204" pitchFamily="34" charset="-122"/>
              </a:rPr>
              <a:t>-</a:t>
            </a:r>
            <a:r>
              <a:rPr kumimoji="1" lang="zh-CN" altLang="en-US" sz="1400" b="1" dirty="0">
                <a:solidFill>
                  <a:srgbClr val="C00000"/>
                </a:solidFill>
                <a:latin typeface="微软雅黑" panose="020B0503020204020204" pitchFamily="34" charset="-122"/>
                <a:ea typeface="微软雅黑" panose="020B0503020204020204" pitchFamily="34" charset="-122"/>
              </a:rPr>
              <a:t>甲氧苄啶</a:t>
            </a:r>
            <a:r>
              <a:rPr kumimoji="1" lang="en-US" altLang="zh-CN" sz="1400" b="1" dirty="0">
                <a:solidFill>
                  <a:srgbClr val="C00000"/>
                </a:solidFill>
                <a:latin typeface="微软雅黑" panose="020B0503020204020204" pitchFamily="34" charset="-122"/>
                <a:ea typeface="微软雅黑" panose="020B0503020204020204" pitchFamily="34" charset="-122"/>
              </a:rPr>
              <a:t>-</a:t>
            </a:r>
            <a:r>
              <a:rPr kumimoji="1" lang="zh-CN" altLang="en-US" sz="1400" b="1" dirty="0">
                <a:solidFill>
                  <a:srgbClr val="C00000"/>
                </a:solidFill>
                <a:latin typeface="微软雅黑" panose="020B0503020204020204" pitchFamily="34" charset="-122"/>
                <a:ea typeface="微软雅黑" panose="020B0503020204020204" pitchFamily="34" charset="-122"/>
              </a:rPr>
              <a:t>多西环素</a:t>
            </a:r>
            <a:r>
              <a:rPr kumimoji="1" lang="en-US" altLang="zh-CN" sz="1400" b="1" dirty="0">
                <a:solidFill>
                  <a:srgbClr val="C00000"/>
                </a:solidFill>
                <a:latin typeface="微软雅黑" panose="020B0503020204020204" pitchFamily="34" charset="-122"/>
                <a:ea typeface="微软雅黑" panose="020B0503020204020204" pitchFamily="34" charset="-122"/>
              </a:rPr>
              <a:t>-</a:t>
            </a:r>
            <a:r>
              <a:rPr kumimoji="1" lang="zh-CN" altLang="en-US" sz="1400" b="1" dirty="0">
                <a:solidFill>
                  <a:srgbClr val="C00000"/>
                </a:solidFill>
                <a:latin typeface="微软雅黑" panose="020B0503020204020204" pitchFamily="34" charset="-122"/>
                <a:ea typeface="微软雅黑" panose="020B0503020204020204" pitchFamily="34" charset="-122"/>
              </a:rPr>
              <a:t>氯霉素</a:t>
            </a:r>
            <a:endParaRPr kumimoji="1" lang="en-US" altLang="zh-CN" sz="1400" b="1" dirty="0">
              <a:solidFill>
                <a:srgbClr val="C00000"/>
              </a:solidFill>
              <a:latin typeface="微软雅黑" panose="020B0503020204020204" pitchFamily="34" charset="-122"/>
              <a:ea typeface="微软雅黑" panose="020B0503020204020204" pitchFamily="34" charset="-122"/>
            </a:endParaRPr>
          </a:p>
          <a:p>
            <a:r>
              <a:rPr kumimoji="1" lang="zh-CN" altLang="zh-CN" sz="1600" dirty="0">
                <a:solidFill>
                  <a:srgbClr val="002060"/>
                </a:solidFill>
              </a:rPr>
              <a:t>（2</a:t>
            </a:r>
            <a:r>
              <a:rPr kumimoji="1" lang="en-US" altLang="zh-CN" sz="1600" dirty="0">
                <a:solidFill>
                  <a:srgbClr val="002060"/>
                </a:solidFill>
              </a:rPr>
              <a:t>3/311</a:t>
            </a:r>
            <a:r>
              <a:rPr kumimoji="1" lang="zh-CN" altLang="en-US" sz="1600" dirty="0">
                <a:solidFill>
                  <a:srgbClr val="002060"/>
                </a:solidFill>
              </a:rPr>
              <a:t>，</a:t>
            </a:r>
            <a:r>
              <a:rPr kumimoji="1" lang="en-US" altLang="zh-CN" sz="1600" dirty="0">
                <a:solidFill>
                  <a:srgbClr val="002060"/>
                </a:solidFill>
              </a:rPr>
              <a:t>7.7%</a:t>
            </a:r>
            <a:r>
              <a:rPr kumimoji="1" lang="zh-CN" altLang="en-US" sz="1600" dirty="0">
                <a:solidFill>
                  <a:srgbClr val="002060"/>
                </a:solidFill>
              </a:rPr>
              <a:t>）</a:t>
            </a:r>
            <a:endParaRPr lang="zh-CN" altLang="en-US" sz="1600" dirty="0">
              <a:solidFill>
                <a:srgbClr val="002060"/>
              </a:solidFill>
            </a:endParaRPr>
          </a:p>
        </p:txBody>
      </p:sp>
      <p:sp>
        <p:nvSpPr>
          <p:cNvPr id="15" name="文本框 14">
            <a:extLst>
              <a:ext uri="{FF2B5EF4-FFF2-40B4-BE49-F238E27FC236}">
                <a16:creationId xmlns:a16="http://schemas.microsoft.com/office/drawing/2014/main" id="{3BFFE92A-C5DC-AB9D-9E48-5796BAAC9FFD}"/>
              </a:ext>
            </a:extLst>
          </p:cNvPr>
          <p:cNvSpPr txBox="1"/>
          <p:nvPr/>
        </p:nvSpPr>
        <p:spPr>
          <a:xfrm>
            <a:off x="634621" y="2562747"/>
            <a:ext cx="1849271" cy="523220"/>
          </a:xfrm>
          <a:prstGeom prst="rect">
            <a:avLst/>
          </a:prstGeom>
          <a:noFill/>
        </p:spPr>
        <p:txBody>
          <a:bodyPr wrap="square">
            <a:spAutoFit/>
          </a:bodyPr>
          <a:lstStyle/>
          <a:p>
            <a:pPr algn="dist"/>
            <a:r>
              <a:rPr kumimoji="1" lang="en-US" altLang="zh-CN" sz="1400" b="1" dirty="0">
                <a:solidFill>
                  <a:srgbClr val="C00000"/>
                </a:solidFill>
                <a:latin typeface="微软雅黑" panose="020B0503020204020204" pitchFamily="34" charset="-122"/>
                <a:ea typeface="微软雅黑" panose="020B0503020204020204" pitchFamily="34" charset="-122"/>
              </a:rPr>
              <a:t>80.7%</a:t>
            </a:r>
            <a:r>
              <a:rPr kumimoji="1" lang="zh-CN" altLang="en-US" sz="1400" b="1" dirty="0">
                <a:solidFill>
                  <a:srgbClr val="C00000"/>
                </a:solidFill>
                <a:latin typeface="微软雅黑" panose="020B0503020204020204" pitchFamily="34" charset="-122"/>
                <a:ea typeface="微软雅黑" panose="020B0503020204020204" pitchFamily="34" charset="-122"/>
              </a:rPr>
              <a:t>（</a:t>
            </a:r>
            <a:r>
              <a:rPr kumimoji="1" lang="en-US" altLang="zh-CN" sz="1400" b="1" dirty="0">
                <a:solidFill>
                  <a:srgbClr val="C00000"/>
                </a:solidFill>
                <a:latin typeface="微软雅黑" panose="020B0503020204020204" pitchFamily="34" charset="-122"/>
                <a:ea typeface="微软雅黑" panose="020B0503020204020204" pitchFamily="34" charset="-122"/>
              </a:rPr>
              <a:t>251/311</a:t>
            </a:r>
            <a:r>
              <a:rPr kumimoji="1" lang="zh-CN" altLang="en-US" sz="1400" b="1" dirty="0">
                <a:solidFill>
                  <a:srgbClr val="C00000"/>
                </a:solidFill>
                <a:latin typeface="微软雅黑" panose="020B0503020204020204" pitchFamily="34" charset="-122"/>
                <a:ea typeface="微软雅黑" panose="020B0503020204020204" pitchFamily="34" charset="-122"/>
              </a:rPr>
              <a:t>株）耐</a:t>
            </a:r>
            <a:r>
              <a:rPr kumimoji="1" lang="en-US" altLang="zh-CN" sz="1400" b="1" dirty="0">
                <a:solidFill>
                  <a:srgbClr val="C00000"/>
                </a:solidFill>
                <a:latin typeface="微软雅黑" panose="020B0503020204020204" pitchFamily="34" charset="-122"/>
                <a:ea typeface="微软雅黑" panose="020B0503020204020204" pitchFamily="34" charset="-122"/>
              </a:rPr>
              <a:t>3</a:t>
            </a:r>
            <a:r>
              <a:rPr kumimoji="1" lang="zh-CN" altLang="en-US" sz="1400" b="1" dirty="0">
                <a:solidFill>
                  <a:srgbClr val="C00000"/>
                </a:solidFill>
                <a:latin typeface="微软雅黑" panose="020B0503020204020204" pitchFamily="34" charset="-122"/>
                <a:ea typeface="微软雅黑" panose="020B0503020204020204" pitchFamily="34" charset="-122"/>
              </a:rPr>
              <a:t>种及更多抗生素</a:t>
            </a:r>
            <a:r>
              <a:rPr kumimoji="1" lang="en-US" altLang="zh-CN" sz="1400" b="1" dirty="0">
                <a:solidFill>
                  <a:srgbClr val="C00000"/>
                </a:solidFill>
                <a:latin typeface="微软雅黑" panose="020B0503020204020204" pitchFamily="34" charset="-122"/>
                <a:ea typeface="微软雅黑" panose="020B0503020204020204" pitchFamily="34" charset="-122"/>
              </a:rPr>
              <a:t> </a:t>
            </a:r>
            <a:endParaRPr kumimoji="1"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76EA939D-0B43-18BB-79EA-E282B2EB095A}"/>
              </a:ext>
            </a:extLst>
          </p:cNvPr>
          <p:cNvSpPr txBox="1"/>
          <p:nvPr/>
        </p:nvSpPr>
        <p:spPr>
          <a:xfrm>
            <a:off x="4778460" y="843012"/>
            <a:ext cx="6096000" cy="461665"/>
          </a:xfrm>
          <a:prstGeom prst="rect">
            <a:avLst/>
          </a:prstGeom>
          <a:noFill/>
        </p:spPr>
        <p:txBody>
          <a:bodyPr wrap="square">
            <a:spAutoFit/>
          </a:bodyPr>
          <a:lstStyle/>
          <a:p>
            <a:r>
              <a:rPr kumimoji="1" lang="zh-CN" altLang="en-US" sz="2400" b="1" dirty="0">
                <a:solidFill>
                  <a:srgbClr val="C00000"/>
                </a:solidFill>
                <a:latin typeface="微软雅黑" panose="020B0503020204020204" pitchFamily="34" charset="-122"/>
                <a:ea typeface="微软雅黑" panose="020B0503020204020204" pitchFamily="34" charset="-122"/>
              </a:rPr>
              <a:t>水禽大肠杆菌多重耐药表型至少有</a:t>
            </a:r>
            <a:r>
              <a:rPr kumimoji="1" lang="en-US" altLang="zh-CN" sz="2400" b="1" dirty="0">
                <a:solidFill>
                  <a:srgbClr val="C00000"/>
                </a:solidFill>
                <a:latin typeface="微软雅黑" panose="020B0503020204020204" pitchFamily="34" charset="-122"/>
                <a:ea typeface="微软雅黑" panose="020B0503020204020204" pitchFamily="34" charset="-122"/>
              </a:rPr>
              <a:t>89</a:t>
            </a:r>
            <a:r>
              <a:rPr kumimoji="1" lang="zh-CN" altLang="en-US" sz="2400" b="1" dirty="0">
                <a:solidFill>
                  <a:srgbClr val="C00000"/>
                </a:solidFill>
                <a:latin typeface="微软雅黑" panose="020B0503020204020204" pitchFamily="34" charset="-122"/>
                <a:ea typeface="微软雅黑" panose="020B0503020204020204" pitchFamily="34" charset="-122"/>
              </a:rPr>
              <a:t>种模式</a:t>
            </a:r>
          </a:p>
        </p:txBody>
      </p:sp>
      <p:pic>
        <p:nvPicPr>
          <p:cNvPr id="17" name="图片 16">
            <a:extLst>
              <a:ext uri="{FF2B5EF4-FFF2-40B4-BE49-F238E27FC236}">
                <a16:creationId xmlns:a16="http://schemas.microsoft.com/office/drawing/2014/main" id="{FEC33D56-D455-513B-562C-68588040E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8" name="灯片编号占位符 2">
            <a:extLst>
              <a:ext uri="{FF2B5EF4-FFF2-40B4-BE49-F238E27FC236}">
                <a16:creationId xmlns:a16="http://schemas.microsoft.com/office/drawing/2014/main" id="{56A74200-3CA4-033E-DB1A-D1776466F4AB}"/>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a:t>
            </a:fld>
            <a:endParaRPr lang="zh-CN" altLang="en-US" sz="2400"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423950" y="1342924"/>
            <a:ext cx="5261956" cy="465222"/>
          </a:xfrm>
        </p:spPr>
        <p:txBody>
          <a:bodyPr>
            <a:normAutofit fontScale="90000"/>
          </a:bodyPr>
          <a:lstStyle/>
          <a:p>
            <a:r>
              <a:rPr lang="en-US" altLang="zh-CN" sz="3200" b="1" i="1" dirty="0" err="1">
                <a:latin typeface="Times New Roman" panose="02020603050405020304" pitchFamily="18" charset="0"/>
                <a:ea typeface="微软雅黑" panose="020B0503020204020204" pitchFamily="34" charset="-122"/>
                <a:cs typeface="Times New Roman" panose="02020603050405020304" pitchFamily="18" charset="0"/>
                <a:sym typeface="+mn-lt"/>
              </a:rPr>
              <a:t>bla</a:t>
            </a:r>
            <a:r>
              <a:rPr lang="en-US" altLang="zh-CN" sz="3200" b="1" baseline="-25000" dirty="0" err="1">
                <a:latin typeface="Times New Roman" panose="02020603050405020304" pitchFamily="18" charset="0"/>
                <a:ea typeface="微软雅黑" panose="020B0503020204020204" pitchFamily="34" charset="-122"/>
                <a:cs typeface="Times New Roman" panose="02020603050405020304" pitchFamily="18" charset="0"/>
                <a:sym typeface="+mn-lt"/>
              </a:rPr>
              <a:t>RATA</a:t>
            </a:r>
            <a:r>
              <a:rPr lang="zh-CN" altLang="en-US" sz="3200" b="1" dirty="0">
                <a:latin typeface="Times New Roman" panose="02020603050405020304" pitchFamily="18" charset="0"/>
                <a:ea typeface="微软雅黑" panose="020B0503020204020204" pitchFamily="34" charset="-122"/>
                <a:cs typeface="+mn-ea"/>
                <a:sym typeface="+mn-lt"/>
              </a:rPr>
              <a:t>基因</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传播的遗传基础</a:t>
            </a:r>
          </a:p>
        </p:txBody>
      </p:sp>
      <p:sp>
        <p:nvSpPr>
          <p:cNvPr id="8" name="内容占位符 2">
            <a:extLst>
              <a:ext uri="{FF2B5EF4-FFF2-40B4-BE49-F238E27FC236}">
                <a16:creationId xmlns:a16="http://schemas.microsoft.com/office/drawing/2014/main" id="{926E5971-51A3-4517-964A-A23E12563369}"/>
              </a:ext>
            </a:extLst>
          </p:cNvPr>
          <p:cNvSpPr>
            <a:spLocks noGrp="1"/>
          </p:cNvSpPr>
          <p:nvPr>
            <p:ph sz="quarter" idx="11"/>
          </p:nvPr>
        </p:nvSpPr>
        <p:spPr>
          <a:xfrm>
            <a:off x="685800" y="2612680"/>
            <a:ext cx="5194300" cy="2845246"/>
          </a:xfrm>
        </p:spPr>
        <p:txBody>
          <a:bodyPr>
            <a:normAutofit/>
          </a:bodyPr>
          <a:lstStyle/>
          <a:p>
            <a:pPr>
              <a:lnSpc>
                <a:spcPct val="100000"/>
              </a:lnSpc>
              <a:spcBef>
                <a:spcPts val="0"/>
              </a:spcBef>
              <a:spcAft>
                <a:spcPts val="1800"/>
              </a:spcAft>
              <a:buClrTx/>
              <a:buSzPct val="100000"/>
              <a:buFont typeface="Wingdings" panose="05000000000000000000" pitchFamily="2" charset="2"/>
              <a:buChar char="Ø"/>
            </a:pPr>
            <a:r>
              <a:rPr lang="en-US" altLang="zh-CN" sz="2000" i="1"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lt"/>
              </a:rPr>
              <a:t>bla</a:t>
            </a:r>
            <a:r>
              <a:rPr lang="en-US" altLang="zh-CN" sz="2000" baseline="-2500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lt"/>
              </a:rPr>
              <a:t>RATA</a:t>
            </a:r>
            <a:r>
              <a:rPr lang="zh-CN" altLang="en-US" sz="2000" dirty="0">
                <a:solidFill>
                  <a:srgbClr val="C00000"/>
                </a:solidFill>
                <a:latin typeface="微软雅黑" panose="020B0503020204020204" pitchFamily="34" charset="-122"/>
                <a:ea typeface="微软雅黑" panose="020B0503020204020204" pitchFamily="34" charset="-122"/>
                <a:cs typeface="+mn-ea"/>
                <a:sym typeface="+mn-lt"/>
              </a:rPr>
              <a:t>基因与多种耐药基因共现</a:t>
            </a:r>
            <a:endParaRPr lang="en-US" altLang="zh-CN" sz="20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000" dirty="0">
                <a:solidFill>
                  <a:srgbClr val="C00000"/>
                </a:solidFill>
                <a:latin typeface="微软雅黑" panose="020B0503020204020204" pitchFamily="34" charset="-122"/>
                <a:ea typeface="微软雅黑" panose="020B0503020204020204" pitchFamily="34" charset="-122"/>
                <a:cs typeface="+mn-ea"/>
                <a:sym typeface="+mn-lt"/>
              </a:rPr>
              <a:t>插入序列（</a:t>
            </a:r>
            <a:r>
              <a:rPr lang="en-US" altLang="zh-CN" sz="2000" dirty="0">
                <a:solidFill>
                  <a:srgbClr val="C00000"/>
                </a:solidFill>
                <a:latin typeface="微软雅黑" panose="020B0503020204020204" pitchFamily="34" charset="-122"/>
                <a:ea typeface="微软雅黑" panose="020B0503020204020204" pitchFamily="34" charset="-122"/>
                <a:cs typeface="+mn-ea"/>
                <a:sym typeface="+mn-lt"/>
              </a:rPr>
              <a:t>IS</a:t>
            </a:r>
            <a:r>
              <a:rPr lang="zh-CN" altLang="en-US" sz="2000" dirty="0">
                <a:solidFill>
                  <a:srgbClr val="C00000"/>
                </a:solidFill>
                <a:latin typeface="微软雅黑" panose="020B0503020204020204" pitchFamily="34" charset="-122"/>
                <a:ea typeface="微软雅黑" panose="020B0503020204020204" pitchFamily="34" charset="-122"/>
                <a:cs typeface="+mn-ea"/>
                <a:sym typeface="+mn-lt"/>
              </a:rPr>
              <a:t>）和转座子可能</a:t>
            </a:r>
            <a:r>
              <a:rPr lang="zh-CN" altLang="en-US" sz="2000" dirty="0">
                <a:solidFill>
                  <a:srgbClr val="C00000"/>
                </a:solidFill>
                <a:latin typeface="微软雅黑" panose="020B0503020204020204" pitchFamily="34" charset="-122"/>
                <a:ea typeface="微软雅黑" panose="020B0503020204020204" pitchFamily="34" charset="-122"/>
              </a:rPr>
              <a:t>介导</a:t>
            </a:r>
            <a:r>
              <a:rPr lang="en-US" altLang="zh-CN" sz="2000" i="1" dirty="0" err="1">
                <a:solidFill>
                  <a:srgbClr val="C00000"/>
                </a:solidFill>
                <a:latin typeface="微软雅黑" panose="020B0503020204020204" pitchFamily="34" charset="-122"/>
                <a:ea typeface="微软雅黑" panose="020B0503020204020204" pitchFamily="34" charset="-122"/>
                <a:cs typeface="+mn-ea"/>
                <a:sym typeface="+mn-lt"/>
              </a:rPr>
              <a:t>bla</a:t>
            </a:r>
            <a:r>
              <a:rPr lang="en-US" altLang="zh-CN" sz="2000" baseline="-25000" dirty="0" err="1">
                <a:solidFill>
                  <a:srgbClr val="C00000"/>
                </a:solidFill>
                <a:latin typeface="微软雅黑" panose="020B0503020204020204" pitchFamily="34" charset="-122"/>
                <a:ea typeface="微软雅黑" panose="020B0503020204020204" pitchFamily="34" charset="-122"/>
                <a:cs typeface="+mn-ea"/>
                <a:sym typeface="+mn-lt"/>
              </a:rPr>
              <a:t>RATA</a:t>
            </a:r>
            <a:r>
              <a:rPr lang="zh-CN" altLang="en-US" sz="2000" dirty="0">
                <a:solidFill>
                  <a:srgbClr val="C00000"/>
                </a:solidFill>
                <a:latin typeface="微软雅黑" panose="020B0503020204020204" pitchFamily="34" charset="-122"/>
                <a:ea typeface="微软雅黑" panose="020B0503020204020204" pitchFamily="34" charset="-122"/>
              </a:rPr>
              <a:t>基因的跨物种传播</a:t>
            </a:r>
            <a:endParaRPr lang="en-US" altLang="zh-CN" sz="20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000" dirty="0">
                <a:solidFill>
                  <a:srgbClr val="C00000"/>
                </a:solidFill>
                <a:latin typeface="微软雅黑" panose="020B0503020204020204" pitchFamily="34" charset="-122"/>
                <a:ea typeface="微软雅黑" panose="020B0503020204020204" pitchFamily="34" charset="-122"/>
                <a:cs typeface="+mn-ea"/>
                <a:sym typeface="+mn-lt"/>
              </a:rPr>
              <a:t>可通过自然转化方式在菌株之间横向转移</a:t>
            </a:r>
            <a:endParaRPr lang="en-US" altLang="zh-CN" sz="2000" dirty="0">
              <a:solidFill>
                <a:srgbClr val="C00000"/>
              </a:solidFill>
              <a:latin typeface="微软雅黑" panose="020B0503020204020204" pitchFamily="34" charset="-122"/>
              <a:ea typeface="微软雅黑" panose="020B0503020204020204" pitchFamily="34" charset="-122"/>
              <a:cs typeface="+mn-ea"/>
              <a:sym typeface="+mn-lt"/>
            </a:endParaRPr>
          </a:p>
        </p:txBody>
      </p:sp>
      <p:pic>
        <p:nvPicPr>
          <p:cNvPr id="7" name="图片 6">
            <a:extLst>
              <a:ext uri="{FF2B5EF4-FFF2-40B4-BE49-F238E27FC236}">
                <a16:creationId xmlns:a16="http://schemas.microsoft.com/office/drawing/2014/main" id="{3414C79A-C780-4A7F-A5C8-A3D49D081969}"/>
              </a:ext>
            </a:extLst>
          </p:cNvPr>
          <p:cNvPicPr>
            <a:picLocks noChangeAspect="1"/>
          </p:cNvPicPr>
          <p:nvPr/>
        </p:nvPicPr>
        <p:blipFill>
          <a:blip r:embed="rId3"/>
          <a:stretch>
            <a:fillRect/>
          </a:stretch>
        </p:blipFill>
        <p:spPr>
          <a:xfrm>
            <a:off x="5930899" y="973355"/>
            <a:ext cx="6168163" cy="2551829"/>
          </a:xfrm>
          <a:prstGeom prst="rect">
            <a:avLst/>
          </a:prstGeom>
          <a:ln>
            <a:solidFill>
              <a:schemeClr val="tx1"/>
            </a:solidFill>
          </a:ln>
        </p:spPr>
      </p:pic>
      <p:pic>
        <p:nvPicPr>
          <p:cNvPr id="10" name="图片 9">
            <a:extLst>
              <a:ext uri="{FF2B5EF4-FFF2-40B4-BE49-F238E27FC236}">
                <a16:creationId xmlns:a16="http://schemas.microsoft.com/office/drawing/2014/main" id="{140F3B6B-910A-4887-AE33-3EC9B6AC24F0}"/>
              </a:ext>
            </a:extLst>
          </p:cNvPr>
          <p:cNvPicPr>
            <a:picLocks noChangeAspect="1"/>
          </p:cNvPicPr>
          <p:nvPr/>
        </p:nvPicPr>
        <p:blipFill>
          <a:blip r:embed="rId4"/>
          <a:stretch>
            <a:fillRect/>
          </a:stretch>
        </p:blipFill>
        <p:spPr>
          <a:xfrm>
            <a:off x="5930898" y="3596740"/>
            <a:ext cx="6168163" cy="2423867"/>
          </a:xfrm>
          <a:prstGeom prst="rect">
            <a:avLst/>
          </a:prstGeom>
          <a:ln>
            <a:solidFill>
              <a:schemeClr val="tx1"/>
            </a:solidFill>
          </a:ln>
        </p:spPr>
      </p:pic>
      <p:sp>
        <p:nvSpPr>
          <p:cNvPr id="3" name="矩形 2">
            <a:extLst>
              <a:ext uri="{FF2B5EF4-FFF2-40B4-BE49-F238E27FC236}">
                <a16:creationId xmlns:a16="http://schemas.microsoft.com/office/drawing/2014/main" id="{DEDDBD78-51E7-A26D-6E97-CE1618751AA9}"/>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5" name="文本框 4">
            <a:extLst>
              <a:ext uri="{FF2B5EF4-FFF2-40B4-BE49-F238E27FC236}">
                <a16:creationId xmlns:a16="http://schemas.microsoft.com/office/drawing/2014/main" id="{68C7FAA0-23A7-3A68-66F4-67AC76C972C8}"/>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DE7678F-E83A-7235-4434-8EB7B2A64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灯片编号占位符 2">
            <a:extLst>
              <a:ext uri="{FF2B5EF4-FFF2-40B4-BE49-F238E27FC236}">
                <a16:creationId xmlns:a16="http://schemas.microsoft.com/office/drawing/2014/main" id="{9672CFF9-3B5D-DB31-0CE5-5D2C6A1481FC}"/>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70</a:t>
            </a:fld>
            <a:endParaRPr lang="zh-CN" altLang="en-US" sz="2400" dirty="0">
              <a:solidFill>
                <a:srgbClr val="FF0000"/>
              </a:solidFill>
            </a:endParaRPr>
          </a:p>
        </p:txBody>
      </p:sp>
    </p:spTree>
    <p:extLst>
      <p:ext uri="{BB962C8B-B14F-4D97-AF65-F5344CB8AC3E}">
        <p14:creationId xmlns:p14="http://schemas.microsoft.com/office/powerpoint/2010/main" val="2276367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FF1CAE58-5C7A-4510-AF4A-461E04CFBD65}"/>
              </a:ext>
            </a:extLst>
          </p:cNvPr>
          <p:cNvSpPr>
            <a:spLocks noGrp="1"/>
          </p:cNvSpPr>
          <p:nvPr>
            <p:ph sz="quarter" idx="11"/>
          </p:nvPr>
        </p:nvSpPr>
        <p:spPr>
          <a:xfrm>
            <a:off x="134074" y="1661314"/>
            <a:ext cx="5961926" cy="4460086"/>
          </a:xfrm>
        </p:spPr>
        <p:txBody>
          <a:bodyPr/>
          <a:lstStyle/>
          <a:p>
            <a:pPr>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微软雅黑" panose="020B0503020204020204" pitchFamily="34" charset="-122"/>
                <a:ea typeface="微软雅黑" panose="020B0503020204020204" pitchFamily="34" charset="-122"/>
                <a:cs typeface="+mn-ea"/>
                <a:sym typeface="+mn-lt"/>
              </a:rPr>
              <a:t>新型 碳青霉烯酶</a:t>
            </a:r>
            <a:r>
              <a:rPr lang="en-US" altLang="zh-CN" sz="2400" dirty="0">
                <a:solidFill>
                  <a:srgbClr val="C00000"/>
                </a:solidFill>
                <a:latin typeface="微软雅黑" panose="020B0503020204020204" pitchFamily="34" charset="-122"/>
                <a:ea typeface="微软雅黑" panose="020B0503020204020204" pitchFamily="34" charset="-122"/>
                <a:cs typeface="+mn-ea"/>
                <a:sym typeface="+mn-lt"/>
              </a:rPr>
              <a:t>RATA</a:t>
            </a:r>
          </a:p>
          <a:p>
            <a:pPr>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微软雅黑" panose="020B0503020204020204" pitchFamily="34" charset="-122"/>
                <a:ea typeface="微软雅黑" panose="020B0503020204020204" pitchFamily="34" charset="-122"/>
                <a:cs typeface="+mn-ea"/>
                <a:sym typeface="+mn-lt"/>
              </a:rPr>
              <a:t>全球多种生态位中广泛分布</a:t>
            </a:r>
            <a:endParaRPr lang="en-US" altLang="zh-CN" sz="24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微软雅黑" panose="020B0503020204020204" pitchFamily="34" charset="-122"/>
                <a:ea typeface="微软雅黑" panose="020B0503020204020204" pitchFamily="34" charset="-122"/>
                <a:cs typeface="+mn-ea"/>
                <a:sym typeface="+mn-lt"/>
              </a:rPr>
              <a:t>海洋环境中的海水杆属物种是潜在起源</a:t>
            </a:r>
            <a:endParaRPr lang="en-US" altLang="zh-CN" sz="24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微软雅黑" panose="020B0503020204020204" pitchFamily="34" charset="-122"/>
                <a:ea typeface="微软雅黑" panose="020B0503020204020204" pitchFamily="34" charset="-122"/>
                <a:cs typeface="+mn-ea"/>
                <a:sym typeface="+mn-lt"/>
              </a:rPr>
              <a:t>海洋环境向陆地致病菌的横向转移</a:t>
            </a:r>
            <a:endParaRPr lang="en-US" altLang="zh-CN" sz="2400" dirty="0">
              <a:solidFill>
                <a:srgbClr val="C00000"/>
              </a:solidFill>
              <a:latin typeface="微软雅黑" panose="020B0503020204020204" pitchFamily="34" charset="-122"/>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endParaRPr lang="zh-CN" altLang="en-US" sz="28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B9BFAEDC-F649-47E1-921F-6C2DF13C21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967" y="3109337"/>
            <a:ext cx="4569611" cy="2996674"/>
          </a:xfrm>
          <a:prstGeom prst="rect">
            <a:avLst/>
          </a:prstGeom>
          <a:ln>
            <a:solidFill>
              <a:schemeClr val="tx1"/>
            </a:solidFill>
          </a:ln>
        </p:spPr>
      </p:pic>
      <p:pic>
        <p:nvPicPr>
          <p:cNvPr id="6" name="图片 5">
            <a:extLst>
              <a:ext uri="{FF2B5EF4-FFF2-40B4-BE49-F238E27FC236}">
                <a16:creationId xmlns:a16="http://schemas.microsoft.com/office/drawing/2014/main" id="{ACFB4E52-461D-4EC7-A159-7326AF676181}"/>
              </a:ext>
            </a:extLst>
          </p:cNvPr>
          <p:cNvPicPr>
            <a:picLocks noChangeAspect="1"/>
          </p:cNvPicPr>
          <p:nvPr/>
        </p:nvPicPr>
        <p:blipFill>
          <a:blip r:embed="rId4"/>
          <a:stretch>
            <a:fillRect/>
          </a:stretch>
        </p:blipFill>
        <p:spPr>
          <a:xfrm>
            <a:off x="6310967" y="751988"/>
            <a:ext cx="4569611" cy="2294325"/>
          </a:xfrm>
          <a:prstGeom prst="rect">
            <a:avLst/>
          </a:prstGeom>
          <a:ln>
            <a:solidFill>
              <a:schemeClr val="tx1"/>
            </a:solidFill>
          </a:ln>
        </p:spPr>
      </p:pic>
      <p:sp>
        <p:nvSpPr>
          <p:cNvPr id="8" name="文本框 7">
            <a:extLst>
              <a:ext uri="{FF2B5EF4-FFF2-40B4-BE49-F238E27FC236}">
                <a16:creationId xmlns:a16="http://schemas.microsoft.com/office/drawing/2014/main" id="{D0C2F92F-C239-4E07-9286-E26BE5400EE0}"/>
              </a:ext>
            </a:extLst>
          </p:cNvPr>
          <p:cNvSpPr txBox="1"/>
          <p:nvPr/>
        </p:nvSpPr>
        <p:spPr>
          <a:xfrm>
            <a:off x="181671" y="5798234"/>
            <a:ext cx="6280097" cy="307777"/>
          </a:xfrm>
          <a:prstGeom prst="rect">
            <a:avLst/>
          </a:prstGeom>
          <a:noFill/>
        </p:spPr>
        <p:txBody>
          <a:bodyPr wrap="square">
            <a:spAutoFit/>
          </a:bodyPr>
          <a:lstStyle/>
          <a:p>
            <a:r>
              <a:rPr lang="zh-CN" altLang="en-US" sz="1400" dirty="0">
                <a:solidFill>
                  <a:srgbClr val="C00000"/>
                </a:solidFill>
                <a:latin typeface="微软雅黑" panose="020B0503020204020204" pitchFamily="34" charset="-122"/>
                <a:ea typeface="微软雅黑" panose="020B0503020204020204" pitchFamily="34" charset="-122"/>
              </a:rPr>
              <a:t>https://www.ncbi.nlm.nih.gov/pathogens/submit-beta-lactamase/</a:t>
            </a:r>
          </a:p>
        </p:txBody>
      </p:sp>
      <p:sp>
        <p:nvSpPr>
          <p:cNvPr id="11" name="文本框 10">
            <a:extLst>
              <a:ext uri="{FF2B5EF4-FFF2-40B4-BE49-F238E27FC236}">
                <a16:creationId xmlns:a16="http://schemas.microsoft.com/office/drawing/2014/main" id="{625E3A6E-5E54-42BC-BB0D-AEE94EEAB0A1}"/>
              </a:ext>
            </a:extLst>
          </p:cNvPr>
          <p:cNvSpPr txBox="1"/>
          <p:nvPr/>
        </p:nvSpPr>
        <p:spPr>
          <a:xfrm>
            <a:off x="991485" y="5320408"/>
            <a:ext cx="4396733" cy="400110"/>
          </a:xfrm>
          <a:prstGeom prst="rect">
            <a:avLst/>
          </a:prstGeom>
          <a:noFill/>
        </p:spPr>
        <p:txBody>
          <a:bodyPr wrap="square">
            <a:spAutoFit/>
          </a:bodyPr>
          <a:lstStyle/>
          <a:p>
            <a:r>
              <a:rPr lang="en-US" altLang="zh-CN" sz="2000" b="0" i="0" dirty="0">
                <a:effectLst/>
                <a:latin typeface="微软雅黑" panose="020B0503020204020204" pitchFamily="34" charset="-122"/>
                <a:ea typeface="微软雅黑" panose="020B0503020204020204" pitchFamily="34" charset="-122"/>
              </a:rPr>
              <a:t>NCBI β-</a:t>
            </a:r>
            <a:r>
              <a:rPr lang="zh-CN" altLang="en-US" sz="2000" b="0" i="0" dirty="0">
                <a:effectLst/>
                <a:latin typeface="微软雅黑" panose="020B0503020204020204" pitchFamily="34" charset="-122"/>
                <a:ea typeface="微软雅黑" panose="020B0503020204020204" pitchFamily="34" charset="-122"/>
              </a:rPr>
              <a:t>内酰胺酶学术命名中心</a:t>
            </a:r>
            <a:endParaRPr lang="zh-CN" altLang="en-US" sz="2000"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9E273FFA-E43C-AFA9-2E00-9F8E52EE38B7}"/>
              </a:ext>
            </a:extLst>
          </p:cNvPr>
          <p:cNvSpPr/>
          <p:nvPr/>
        </p:nvSpPr>
        <p:spPr>
          <a:xfrm>
            <a:off x="8628611" y="56662"/>
            <a:ext cx="3563389" cy="276998"/>
          </a:xfrm>
          <a:prstGeom prst="rect">
            <a:avLst/>
          </a:prstGeom>
        </p:spPr>
        <p:txBody>
          <a:bodyPr wrap="square">
            <a:spAutoFit/>
          </a:bodyPr>
          <a:lstStyle/>
          <a:p>
            <a:pPr algn="r">
              <a:defRPr/>
            </a:pPr>
            <a:r>
              <a:rPr lang="en-US" altLang="zh-CN"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1.β-</a:t>
            </a:r>
            <a:r>
              <a:rPr lang="zh-CN" altLang="en-US" sz="1200"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内酰胺类系列新耐药基因的发现及流行病学 </a:t>
            </a:r>
          </a:p>
        </p:txBody>
      </p:sp>
      <p:sp>
        <p:nvSpPr>
          <p:cNvPr id="3" name="文本框 2">
            <a:extLst>
              <a:ext uri="{FF2B5EF4-FFF2-40B4-BE49-F238E27FC236}">
                <a16:creationId xmlns:a16="http://schemas.microsoft.com/office/drawing/2014/main" id="{EB1276DF-D833-2E1F-A8F1-C5A849DBD733}"/>
              </a:ext>
            </a:extLst>
          </p:cNvPr>
          <p:cNvSpPr txBox="1"/>
          <p:nvPr/>
        </p:nvSpPr>
        <p:spPr>
          <a:xfrm>
            <a:off x="9060873" y="353881"/>
            <a:ext cx="3036916" cy="276999"/>
          </a:xfrm>
          <a:prstGeom prst="rect">
            <a:avLst/>
          </a:prstGeom>
          <a:noFill/>
        </p:spPr>
        <p:txBody>
          <a:bodyPr wrap="square">
            <a:spAutoFit/>
          </a:bodyPr>
          <a:lstStyle/>
          <a:p>
            <a:pPr algn="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：一种的新型</a:t>
            </a:r>
            <a:r>
              <a:rPr lang="en-US" altLang="zh-CN"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a:t>
            </a:r>
            <a:r>
              <a:rPr lang="zh-CN" altLang="en-US" sz="1200"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类碳青霉烯酶</a:t>
            </a:r>
            <a:endParaRPr lang="zh-CN" altLang="en-US" sz="10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CCAC528-F9F6-E88A-9C43-82CE1F0E0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2" name="文本框 11">
            <a:extLst>
              <a:ext uri="{FF2B5EF4-FFF2-40B4-BE49-F238E27FC236}">
                <a16:creationId xmlns:a16="http://schemas.microsoft.com/office/drawing/2014/main" id="{FED5A7DF-75F1-2C95-A953-42DEF981012C}"/>
              </a:ext>
            </a:extLst>
          </p:cNvPr>
          <p:cNvSpPr txBox="1"/>
          <p:nvPr/>
        </p:nvSpPr>
        <p:spPr>
          <a:xfrm>
            <a:off x="6186488" y="6319453"/>
            <a:ext cx="4818969" cy="307777"/>
          </a:xfrm>
          <a:prstGeom prst="rect">
            <a:avLst/>
          </a:prstGeom>
          <a:noFill/>
        </p:spPr>
        <p:txBody>
          <a:bodyPr wrap="square">
            <a:spAutoFit/>
          </a:bodyPr>
          <a:lstStyle/>
          <a:p>
            <a:pPr algn="ctr"/>
            <a:r>
              <a:rPr lang="zh-CN" altLang="zh-CN" sz="1400" kern="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海洋环境中的黄杆菌科可能是</a:t>
            </a:r>
            <a:r>
              <a:rPr lang="en-US" altLang="zh-CN" sz="1400" i="1" kern="0" dirty="0" err="1">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bla</a:t>
            </a:r>
            <a:r>
              <a:rPr lang="en-US" altLang="zh-CN" sz="1400" kern="0" baseline="-25000" dirty="0" err="1">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RATA</a:t>
            </a:r>
            <a:r>
              <a:rPr lang="zh-CN" altLang="zh-CN" sz="1400" kern="0"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rPr>
              <a:t>基因的主要储库</a:t>
            </a:r>
            <a:endParaRPr lang="zh-CN" altLang="en-US" sz="1400" dirty="0">
              <a:solidFill>
                <a:srgbClr val="C00000"/>
              </a:solidFill>
              <a:latin typeface="微软雅黑" panose="020B0503020204020204" pitchFamily="34" charset="-122"/>
              <a:ea typeface="微软雅黑" panose="020B0503020204020204" pitchFamily="34" charset="-122"/>
            </a:endParaRPr>
          </a:p>
        </p:txBody>
      </p:sp>
      <p:sp>
        <p:nvSpPr>
          <p:cNvPr id="13" name="灯片编号占位符 2">
            <a:extLst>
              <a:ext uri="{FF2B5EF4-FFF2-40B4-BE49-F238E27FC236}">
                <a16:creationId xmlns:a16="http://schemas.microsoft.com/office/drawing/2014/main" id="{AD78CE02-D977-BE2A-F827-598B0FA65D25}"/>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71</a:t>
            </a:fld>
            <a:endParaRPr lang="zh-CN" altLang="en-US" sz="2400" dirty="0">
              <a:solidFill>
                <a:srgbClr val="FF0000"/>
              </a:solidFill>
            </a:endParaRPr>
          </a:p>
        </p:txBody>
      </p:sp>
    </p:spTree>
    <p:extLst>
      <p:ext uri="{BB962C8B-B14F-4D97-AF65-F5344CB8AC3E}">
        <p14:creationId xmlns:p14="http://schemas.microsoft.com/office/powerpoint/2010/main" val="237229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41880"/>
            <a:ext cx="12191999" cy="743986"/>
          </a:xfrm>
          <a:prstGeom prst="rect">
            <a:avLst/>
          </a:prstGeom>
        </p:spPr>
        <p:txBody>
          <a:bodyPr wrap="square">
            <a:spAutoFit/>
          </a:bodyPr>
          <a:lstStyle/>
          <a:p>
            <a:pPr algn="ctr">
              <a:lnSpc>
                <a:spcPct val="150000"/>
              </a:lnSpc>
              <a:defRPr/>
            </a:pPr>
            <a:r>
              <a:rPr lang="en-US" altLang="zh-CN" sz="3200" b="1" dirty="0">
                <a:solidFill>
                  <a:srgbClr val="C00000"/>
                </a:solidFill>
                <a:latin typeface="微软雅黑" panose="020B0503020204020204" pitchFamily="34" charset="-122"/>
                <a:ea typeface="微软雅黑" panose="020B0503020204020204" pitchFamily="34" charset="-122"/>
              </a:rPr>
              <a:t>2.</a:t>
            </a:r>
            <a:r>
              <a:rPr lang="zh-CN" altLang="zh-CN" sz="3200" b="1" dirty="0">
                <a:solidFill>
                  <a:srgbClr val="C00000"/>
                </a:solidFill>
                <a:latin typeface="微软雅黑" panose="020B0503020204020204" pitchFamily="34" charset="-122"/>
                <a:ea typeface="微软雅黑" panose="020B0503020204020204" pitchFamily="34" charset="-122"/>
              </a:rPr>
              <a:t>林可</a:t>
            </a:r>
            <a:r>
              <a:rPr lang="zh-CN" altLang="en-US" sz="3200" b="1" dirty="0">
                <a:solidFill>
                  <a:srgbClr val="C00000"/>
                </a:solidFill>
                <a:latin typeface="微软雅黑" panose="020B0503020204020204" pitchFamily="34" charset="-122"/>
                <a:ea typeface="微软雅黑" panose="020B0503020204020204" pitchFamily="34" charset="-122"/>
              </a:rPr>
              <a:t>酰</a:t>
            </a:r>
            <a:r>
              <a:rPr lang="zh-CN" altLang="zh-CN" sz="3200" b="1" dirty="0">
                <a:solidFill>
                  <a:srgbClr val="C00000"/>
                </a:solidFill>
                <a:latin typeface="微软雅黑" panose="020B0503020204020204" pitchFamily="34" charset="-122"/>
                <a:ea typeface="微软雅黑" panose="020B0503020204020204" pitchFamily="34" charset="-122"/>
              </a:rPr>
              <a:t>胺类新</a:t>
            </a:r>
            <a:r>
              <a:rPr lang="zh-CN" altLang="en-US"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耐药基因的发现、流行病学</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0C6A6673-34F7-A75A-3833-C55B555F2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a:extLst>
              <a:ext uri="{FF2B5EF4-FFF2-40B4-BE49-F238E27FC236}">
                <a16:creationId xmlns:a16="http://schemas.microsoft.com/office/drawing/2014/main" id="{5CE9B7F1-2693-9D47-BBDB-DB30CBCF57B0}"/>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72</a:t>
            </a:fld>
            <a:endParaRPr lang="zh-CN" altLang="en-US" sz="2400" dirty="0">
              <a:solidFill>
                <a:srgbClr val="FF0000"/>
              </a:solidFill>
            </a:endParaRPr>
          </a:p>
        </p:txBody>
      </p:sp>
      <p:sp>
        <p:nvSpPr>
          <p:cNvPr id="3" name="文本框 2">
            <a:extLst>
              <a:ext uri="{FF2B5EF4-FFF2-40B4-BE49-F238E27FC236}">
                <a16:creationId xmlns:a16="http://schemas.microsoft.com/office/drawing/2014/main" id="{6510DF13-701D-A2A9-D6E8-78BB44C0B4EB}"/>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73</a:t>
            </a:fld>
            <a:endParaRPr lang="zh-CN" altLang="en-US" sz="2400" dirty="0">
              <a:solidFill>
                <a:srgbClr val="FF0000"/>
              </a:solidFill>
            </a:endParaRPr>
          </a:p>
        </p:txBody>
      </p:sp>
      <p:graphicFrame>
        <p:nvGraphicFramePr>
          <p:cNvPr id="3" name="表格 2">
            <a:extLst>
              <a:ext uri="{FF2B5EF4-FFF2-40B4-BE49-F238E27FC236}">
                <a16:creationId xmlns:a16="http://schemas.microsoft.com/office/drawing/2014/main" id="{CA0CFA42-0AA1-43CD-EC1E-14BD0768FAD1}"/>
              </a:ext>
            </a:extLst>
          </p:cNvPr>
          <p:cNvGraphicFramePr>
            <a:graphicFrameLocks noGrp="1"/>
          </p:cNvGraphicFramePr>
          <p:nvPr>
            <p:extLst>
              <p:ext uri="{D42A27DB-BD31-4B8C-83A1-F6EECF244321}">
                <p14:modId xmlns:p14="http://schemas.microsoft.com/office/powerpoint/2010/main" val="4034911835"/>
              </p:ext>
            </p:extLst>
          </p:nvPr>
        </p:nvGraphicFramePr>
        <p:xfrm>
          <a:off x="2193522" y="2245363"/>
          <a:ext cx="8621336" cy="3404985"/>
        </p:xfrm>
        <a:graphic>
          <a:graphicData uri="http://schemas.openxmlformats.org/drawingml/2006/table">
            <a:tbl>
              <a:tblPr firstRow="1" firstCol="1" bandRow="1">
                <a:tableStyleId>{5C22544A-7EE6-4342-B048-85BDC9FD1C3A}</a:tableStyleId>
              </a:tblPr>
              <a:tblGrid>
                <a:gridCol w="3159617">
                  <a:extLst>
                    <a:ext uri="{9D8B030D-6E8A-4147-A177-3AD203B41FA5}">
                      <a16:colId xmlns:a16="http://schemas.microsoft.com/office/drawing/2014/main" val="2696775000"/>
                    </a:ext>
                  </a:extLst>
                </a:gridCol>
                <a:gridCol w="1531936">
                  <a:extLst>
                    <a:ext uri="{9D8B030D-6E8A-4147-A177-3AD203B41FA5}">
                      <a16:colId xmlns:a16="http://schemas.microsoft.com/office/drawing/2014/main" val="2346520452"/>
                    </a:ext>
                  </a:extLst>
                </a:gridCol>
                <a:gridCol w="3929783">
                  <a:extLst>
                    <a:ext uri="{9D8B030D-6E8A-4147-A177-3AD203B41FA5}">
                      <a16:colId xmlns:a16="http://schemas.microsoft.com/office/drawing/2014/main" val="2057096288"/>
                    </a:ext>
                  </a:extLst>
                </a:gridCol>
              </a:tblGrid>
              <a:tr h="69903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23S rRNA</a:t>
                      </a:r>
                      <a:r>
                        <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甲基化</a:t>
                      </a:r>
                    </a:p>
                    <a:p>
                      <a:pPr marL="0" algn="r" defTabSz="914400" rtl="0" eaLnBrk="1" latinLnBrk="0" hangingPunct="1"/>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994841518"/>
                  </a:ext>
                </a:extLst>
              </a:tr>
              <a:tr h="699038">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algn="dist" defTabSz="914400" rtl="0" eaLnBrk="1" latinLnBrk="0" hangingPunct="1"/>
                      <a:r>
                        <a:rPr lang="zh-CN" altLang="en-US" sz="23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由</a:t>
                      </a:r>
                      <a:r>
                        <a:rPr lang="en-US" sz="2300" b="1" kern="0" dirty="0" err="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lnu</a:t>
                      </a:r>
                      <a:r>
                        <a:rPr lang="zh-CN" altLang="en-US" sz="23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基因编码的林可酰胺</a:t>
                      </a:r>
                    </a:p>
                  </a:txBody>
                  <a:tcPr marL="68580" marR="68580" marT="0" marB="0">
                    <a:solidFill>
                      <a:schemeClr val="bg1"/>
                    </a:solidFill>
                  </a:tcPr>
                </a:tc>
                <a:extLst>
                  <a:ext uri="{0D108BD9-81ED-4DB2-BD59-A6C34878D82A}">
                    <a16:rowId xmlns:a16="http://schemas.microsoft.com/office/drawing/2014/main" val="3538655024"/>
                  </a:ext>
                </a:extLst>
              </a:tr>
              <a:tr h="69903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酶促腺苷化</a:t>
                      </a:r>
                    </a:p>
                    <a:p>
                      <a:pPr marL="0" algn="r" defTabSz="914400" rtl="0" eaLnBrk="1" latinLnBrk="0" hangingPunct="1"/>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algn="dist" defTabSz="914400" rtl="0" eaLnBrk="1" latinLnBrk="0" hangingPunct="1"/>
                      <a:endParaRPr lang="zh-CN" altLang="en-US" sz="23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943628535"/>
                  </a:ext>
                </a:extLst>
              </a:tr>
              <a:tr h="602827">
                <a:tc>
                  <a:txBody>
                    <a:bodyPr/>
                    <a:lstStyle/>
                    <a:p>
                      <a:pPr marL="0" algn="r" defTabSz="914400" rtl="0" eaLnBrk="1" latinLnBrk="0" hangingPunct="1"/>
                      <a:r>
                        <a:rPr lang="en-US" sz="2300" b="1" ker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algn="r" defTabSz="914400" rtl="0" eaLnBrk="1" latinLnBrk="0" hangingPunct="1"/>
                      <a:r>
                        <a:rPr lang="en-US" sz="2300" b="1" ker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bg1"/>
                    </a:solidFill>
                  </a:tcPr>
                </a:tc>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23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核苷酸转移酶所催化失活</a:t>
                      </a:r>
                    </a:p>
                  </a:txBody>
                  <a:tcPr marL="68580" marR="68580" marT="0" marB="0">
                    <a:solidFill>
                      <a:schemeClr val="bg1"/>
                    </a:solidFill>
                  </a:tcPr>
                </a:tc>
                <a:extLst>
                  <a:ext uri="{0D108BD9-81ED-4DB2-BD59-A6C34878D82A}">
                    <a16:rowId xmlns:a16="http://schemas.microsoft.com/office/drawing/2014/main" val="4153880764"/>
                  </a:ext>
                </a:extLst>
              </a:tr>
              <a:tr h="69903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外排泵</a:t>
                      </a:r>
                    </a:p>
                    <a:p>
                      <a:pPr marL="0" algn="r" defTabSz="914400" rtl="0" eaLnBrk="1" latinLnBrk="0" hangingPunct="1"/>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algn="r" defTabSz="914400" rtl="0" eaLnBrk="1" latinLnBrk="0" hangingPunct="1"/>
                      <a:r>
                        <a:rPr 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3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3117363146"/>
                  </a:ext>
                </a:extLst>
              </a:tr>
            </a:tbl>
          </a:graphicData>
        </a:graphic>
      </p:graphicFrame>
      <p:sp>
        <p:nvSpPr>
          <p:cNvPr id="8" name="文本框 7">
            <a:extLst>
              <a:ext uri="{FF2B5EF4-FFF2-40B4-BE49-F238E27FC236}">
                <a16:creationId xmlns:a16="http://schemas.microsoft.com/office/drawing/2014/main" id="{E9EB3A53-78AA-3265-9DAF-E8D1F170D2B2}"/>
              </a:ext>
            </a:extLst>
          </p:cNvPr>
          <p:cNvSpPr txBox="1"/>
          <p:nvPr/>
        </p:nvSpPr>
        <p:spPr>
          <a:xfrm>
            <a:off x="5084762" y="1319078"/>
            <a:ext cx="6163886" cy="461665"/>
          </a:xfrm>
          <a:prstGeom prst="rect">
            <a:avLst/>
          </a:prstGeom>
          <a:noFill/>
        </p:spPr>
        <p:txBody>
          <a:bodyPr wrap="square">
            <a:spAutoFit/>
          </a:bodyPr>
          <a:lstStyle/>
          <a:p>
            <a:pPr marL="0" algn="l" defTabSz="914400" rtl="0" eaLnBrk="1" latinLnBrk="0" hangingPunct="1"/>
            <a:r>
              <a:rPr lang="zh-CN" altLang="en-US" sz="24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林可酰胺类耐药机制</a:t>
            </a:r>
          </a:p>
        </p:txBody>
      </p:sp>
      <p:sp>
        <p:nvSpPr>
          <p:cNvPr id="9" name="箭头: 右 8">
            <a:extLst>
              <a:ext uri="{FF2B5EF4-FFF2-40B4-BE49-F238E27FC236}">
                <a16:creationId xmlns:a16="http://schemas.microsoft.com/office/drawing/2014/main" id="{B28A59E2-003B-BB88-9228-81974CB76041}"/>
              </a:ext>
            </a:extLst>
          </p:cNvPr>
          <p:cNvSpPr/>
          <p:nvPr/>
        </p:nvSpPr>
        <p:spPr>
          <a:xfrm>
            <a:off x="5403273" y="3624349"/>
            <a:ext cx="978408" cy="3990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左大括号 9">
            <a:extLst>
              <a:ext uri="{FF2B5EF4-FFF2-40B4-BE49-F238E27FC236}">
                <a16:creationId xmlns:a16="http://schemas.microsoft.com/office/drawing/2014/main" id="{57A83FE9-CCE0-13F2-933E-97348D9FFCC5}"/>
              </a:ext>
            </a:extLst>
          </p:cNvPr>
          <p:cNvSpPr/>
          <p:nvPr/>
        </p:nvSpPr>
        <p:spPr>
          <a:xfrm>
            <a:off x="6381680" y="3125587"/>
            <a:ext cx="567759" cy="140485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C65DD07C-AF7B-AA94-5382-9AF36496F360}"/>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extLst>
      <p:ext uri="{BB962C8B-B14F-4D97-AF65-F5344CB8AC3E}">
        <p14:creationId xmlns:p14="http://schemas.microsoft.com/office/powerpoint/2010/main" val="22640615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74</a:t>
            </a:fld>
            <a:endParaRPr lang="zh-CN" altLang="en-US" sz="2400" dirty="0">
              <a:solidFill>
                <a:srgbClr val="FF0000"/>
              </a:solidFill>
            </a:endParaRPr>
          </a:p>
        </p:txBody>
      </p:sp>
      <p:sp>
        <p:nvSpPr>
          <p:cNvPr id="3" name="文本框 2">
            <a:extLst>
              <a:ext uri="{FF2B5EF4-FFF2-40B4-BE49-F238E27FC236}">
                <a16:creationId xmlns:a16="http://schemas.microsoft.com/office/drawing/2014/main" id="{B4789D54-783B-5E77-46B4-A2F8E76A2643}"/>
              </a:ext>
            </a:extLst>
          </p:cNvPr>
          <p:cNvSpPr txBox="1"/>
          <p:nvPr/>
        </p:nvSpPr>
        <p:spPr>
          <a:xfrm>
            <a:off x="1" y="2710833"/>
            <a:ext cx="12191999" cy="461665"/>
          </a:xfrm>
          <a:prstGeom prst="rect">
            <a:avLst/>
          </a:prstGeom>
          <a:noFill/>
        </p:spPr>
        <p:txBody>
          <a:bodyPr wrap="square">
            <a:spAutoFit/>
          </a:bodyPr>
          <a:lstStyle/>
          <a:p>
            <a:pPr algn="ct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种：lnu(A)、 lnu(B)、 lnu(C)、 lnu(D)、 lnu(E)、 </a:t>
            </a:r>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lnu(F)</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、lnu(G) 和 lnu(P)</a:t>
            </a:r>
          </a:p>
        </p:txBody>
      </p:sp>
      <p:sp>
        <p:nvSpPr>
          <p:cNvPr id="6" name="文本框 5">
            <a:extLst>
              <a:ext uri="{FF2B5EF4-FFF2-40B4-BE49-F238E27FC236}">
                <a16:creationId xmlns:a16="http://schemas.microsoft.com/office/drawing/2014/main" id="{24788D79-5BD8-5B4F-B405-FD14CFA0945C}"/>
              </a:ext>
            </a:extLst>
          </p:cNvPr>
          <p:cNvSpPr txBox="1"/>
          <p:nvPr/>
        </p:nvSpPr>
        <p:spPr>
          <a:xfrm>
            <a:off x="677333" y="4016001"/>
            <a:ext cx="10809817" cy="461665"/>
          </a:xfrm>
          <a:prstGeom prst="rect">
            <a:avLst/>
          </a:prstGeom>
          <a:noFill/>
        </p:spPr>
        <p:txBody>
          <a:bodyPr wrap="square">
            <a:spAutoFit/>
          </a:bodyPr>
          <a:lstStyle/>
          <a:p>
            <a:pPr algn="ctr"/>
            <a:r>
              <a:rPr lang="zh-CN" altLang="en-US" sz="2400" b="1" i="0" dirty="0">
                <a:effectLst/>
                <a:latin typeface="Times New Roman" panose="02020603050405020304" pitchFamily="18" charset="0"/>
                <a:ea typeface="微软雅黑 Light" panose="020B0502040204020203" pitchFamily="34" charset="-122"/>
                <a:cs typeface="Times New Roman" panose="02020603050405020304" pitchFamily="18" charset="0"/>
              </a:rPr>
              <a:t>主要分布在</a:t>
            </a:r>
            <a:r>
              <a:rPr lang="zh-CN" altLang="en-US" sz="2400" b="1" i="0" dirty="0">
                <a:solidFill>
                  <a:srgbClr val="C00000"/>
                </a:solidFill>
                <a:effectLst/>
                <a:latin typeface="Times New Roman" panose="02020603050405020304" pitchFamily="18" charset="0"/>
                <a:ea typeface="微软雅黑 Light" panose="020B0502040204020203" pitchFamily="34" charset="-122"/>
                <a:cs typeface="Times New Roman" panose="02020603050405020304" pitchFamily="18" charset="0"/>
              </a:rPr>
              <a:t>革兰阳性菌</a:t>
            </a:r>
            <a:r>
              <a:rPr lang="zh-CN" altLang="en-US" sz="2400" b="1" i="0" dirty="0">
                <a:effectLst/>
                <a:latin typeface="Times New Roman" panose="02020603050405020304" pitchFamily="18" charset="0"/>
                <a:ea typeface="微软雅黑 Light" panose="020B0502040204020203" pitchFamily="34" charset="-122"/>
                <a:cs typeface="Times New Roman" panose="02020603050405020304" pitchFamily="18" charset="0"/>
              </a:rPr>
              <a:t>中；只有</a:t>
            </a:r>
            <a:r>
              <a:rPr lang="pt-BR" altLang="zh-CN" sz="2400" b="1" i="1"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lnu</a:t>
            </a:r>
            <a:r>
              <a:rPr lang="pt-BR" altLang="zh-CN" sz="2400" b="1"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(F)</a:t>
            </a:r>
            <a:r>
              <a:rPr lang="zh-CN" altLang="pt-BR" sz="2400" b="1" i="0" dirty="0">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zh-CN" altLang="en-US" sz="2400" b="1" i="0" dirty="0">
                <a:effectLst/>
                <a:latin typeface="Times New Roman" panose="02020603050405020304" pitchFamily="18" charset="0"/>
                <a:ea typeface="微软雅黑 Light" panose="020B0502040204020203" pitchFamily="34" charset="-122"/>
                <a:cs typeface="Times New Roman" panose="02020603050405020304" pitchFamily="18" charset="0"/>
              </a:rPr>
              <a:t>在</a:t>
            </a:r>
            <a:r>
              <a:rPr lang="zh-CN" altLang="en-US" sz="2400" b="1" i="0" dirty="0">
                <a:solidFill>
                  <a:srgbClr val="C00000"/>
                </a:solidFill>
                <a:effectLst/>
                <a:latin typeface="Times New Roman" panose="02020603050405020304" pitchFamily="18" charset="0"/>
                <a:ea typeface="微软雅黑 Light" panose="020B0502040204020203" pitchFamily="34" charset="-122"/>
                <a:cs typeface="Times New Roman" panose="02020603050405020304" pitchFamily="18" charset="0"/>
              </a:rPr>
              <a:t>革兰阴性菌</a:t>
            </a:r>
            <a:r>
              <a:rPr lang="zh-CN" altLang="en-US" sz="2400" b="1" i="0" dirty="0">
                <a:effectLst/>
                <a:latin typeface="Times New Roman" panose="02020603050405020304" pitchFamily="18" charset="0"/>
                <a:ea typeface="微软雅黑 Light" panose="020B0502040204020203" pitchFamily="34" charset="-122"/>
                <a:cs typeface="Times New Roman" panose="02020603050405020304" pitchFamily="18" charset="0"/>
              </a:rPr>
              <a:t>中被报道</a:t>
            </a:r>
            <a:endParaRPr lang="zh-CN" altLang="en-US" sz="2400" b="1" dirty="0">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F8644EE5-73B4-2B00-D8B8-2B88462FB979}"/>
              </a:ext>
            </a:extLst>
          </p:cNvPr>
          <p:cNvSpPr txBox="1"/>
          <p:nvPr/>
        </p:nvSpPr>
        <p:spPr>
          <a:xfrm>
            <a:off x="810337" y="2124021"/>
            <a:ext cx="6163886" cy="400110"/>
          </a:xfrm>
          <a:prstGeom prst="rect">
            <a:avLst/>
          </a:prstGeom>
          <a:noFill/>
        </p:spPr>
        <p:txBody>
          <a:bodyPr wrap="square">
            <a:spAutoFit/>
          </a:bodyPr>
          <a:lstStyle/>
          <a:p>
            <a:r>
              <a:rPr lang="en-US" altLang="zh-CN" sz="2000" b="1" kern="0" dirty="0" err="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lnu</a:t>
            </a:r>
            <a:r>
              <a:rPr lang="zh-CN" altLang="zh-CN"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基因编码的林可</a:t>
            </a:r>
            <a:r>
              <a:rPr lang="zh-CN" altLang="en-US"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酰胺</a:t>
            </a:r>
            <a:r>
              <a:rPr lang="zh-CN" altLang="zh-CN"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核苷酸转移酶</a:t>
            </a:r>
            <a:endParaRPr lang="zh-CN" altLang="en-US" sz="20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id="{F5D54F59-5A09-D4F0-281B-C4C9CD0D2DE4}"/>
              </a:ext>
            </a:extLst>
          </p:cNvPr>
          <p:cNvSpPr/>
          <p:nvPr/>
        </p:nvSpPr>
        <p:spPr>
          <a:xfrm>
            <a:off x="569559" y="936642"/>
            <a:ext cx="12191999" cy="743986"/>
          </a:xfrm>
          <a:prstGeom prst="rect">
            <a:avLst/>
          </a:prstGeom>
        </p:spPr>
        <p:txBody>
          <a:bodyPr wrap="square">
            <a:spAutoFit/>
          </a:bodyPr>
          <a:lstStyle/>
          <a:p>
            <a:pPr>
              <a:lnSpc>
                <a:spcPct val="150000"/>
              </a:lnSpc>
              <a:defRPr/>
            </a:pPr>
            <a:r>
              <a:rPr lang="zh-CN" altLang="en-US" sz="3200" b="1" dirty="0">
                <a:solidFill>
                  <a:srgbClr val="C00000"/>
                </a:solidFill>
                <a:latin typeface="微软雅黑" panose="020B0503020204020204" pitchFamily="34" charset="-122"/>
                <a:ea typeface="微软雅黑" panose="020B0503020204020204" pitchFamily="34" charset="-122"/>
              </a:rPr>
              <a:t>（</a:t>
            </a:r>
            <a:r>
              <a:rPr lang="en-US" altLang="zh-CN" sz="3200" b="1" dirty="0">
                <a:solidFill>
                  <a:srgbClr val="C00000"/>
                </a:solidFill>
                <a:latin typeface="微软雅黑" panose="020B0503020204020204" pitchFamily="34" charset="-122"/>
                <a:ea typeface="微软雅黑" panose="020B0503020204020204" pitchFamily="34" charset="-122"/>
              </a:rPr>
              <a:t>1</a:t>
            </a:r>
            <a:r>
              <a:rPr lang="zh-CN" altLang="en-US" sz="3200" b="1" dirty="0">
                <a:solidFill>
                  <a:srgbClr val="C00000"/>
                </a:solidFill>
                <a:latin typeface="微软雅黑" panose="020B0503020204020204" pitchFamily="34" charset="-122"/>
                <a:ea typeface="微软雅黑" panose="020B0503020204020204" pitchFamily="34" charset="-122"/>
              </a:rPr>
              <a:t>）</a:t>
            </a:r>
            <a:r>
              <a:rPr lang="zh-CN" altLang="zh-CN" sz="3200" b="1" dirty="0">
                <a:solidFill>
                  <a:srgbClr val="C00000"/>
                </a:solidFill>
                <a:latin typeface="微软雅黑" panose="020B0503020204020204" pitchFamily="34" charset="-122"/>
                <a:ea typeface="微软雅黑" panose="020B0503020204020204" pitchFamily="34" charset="-122"/>
              </a:rPr>
              <a:t>林可</a:t>
            </a:r>
            <a:r>
              <a:rPr lang="zh-CN" altLang="en-US" sz="3200" b="1" dirty="0">
                <a:solidFill>
                  <a:srgbClr val="C00000"/>
                </a:solidFill>
                <a:latin typeface="微软雅黑" panose="020B0503020204020204" pitchFamily="34" charset="-122"/>
                <a:ea typeface="微软雅黑" panose="020B0503020204020204" pitchFamily="34" charset="-122"/>
              </a:rPr>
              <a:t>酰</a:t>
            </a:r>
            <a:r>
              <a:rPr lang="zh-CN" altLang="zh-CN" sz="3200" b="1" dirty="0">
                <a:solidFill>
                  <a:srgbClr val="C00000"/>
                </a:solidFill>
                <a:latin typeface="微软雅黑" panose="020B0503020204020204" pitchFamily="34" charset="-122"/>
                <a:ea typeface="微软雅黑" panose="020B0503020204020204" pitchFamily="34" charset="-122"/>
              </a:rPr>
              <a:t>胺类新</a:t>
            </a:r>
            <a:r>
              <a:rPr lang="zh-CN" altLang="en-US"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a:t>
            </a:r>
            <a:r>
              <a:rPr lang="en-US" altLang="zh-CN" sz="3200" b="1" i="1" kern="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lnu</a:t>
            </a:r>
            <a:r>
              <a:rPr lang="en-US" altLang="zh-CN"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(H)</a:t>
            </a:r>
            <a:r>
              <a:rPr lang="zh-CN" altLang="en-US"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3200" dirty="0">
              <a:solidFill>
                <a:srgbClr val="C00000"/>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59FCEE92-0577-CB6B-165A-1EDB1F7E8DF8}"/>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002060"/>
                </a:solidFill>
                <a:effectLst/>
                <a:latin typeface="Times New Roman" panose="02020603050405020304" pitchFamily="18" charset="0"/>
                <a:ea typeface="宋体" panose="02010600030101010101" pitchFamily="2" charset="-122"/>
              </a:rPr>
              <a:t>Hongyan</a:t>
            </a:r>
            <a:r>
              <a:rPr lang="en-US" altLang="zh-CN" sz="1200" kern="100" dirty="0">
                <a:solidFill>
                  <a:srgbClr val="002060"/>
                </a:solidFill>
                <a:effectLst/>
                <a:latin typeface="Times New Roman" panose="02020603050405020304" pitchFamily="18" charset="0"/>
                <a:ea typeface="宋体" panose="02010600030101010101" pitchFamily="2" charset="-122"/>
              </a:rPr>
              <a:t> Luo</a:t>
            </a:r>
            <a:r>
              <a:rPr lang="en-US" altLang="zh-CN" sz="1200"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00206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002060"/>
                </a:solidFill>
                <a:effectLst/>
                <a:latin typeface="Times New Roman" panose="02020603050405020304" pitchFamily="18" charset="0"/>
                <a:ea typeface="宋体" panose="02010600030101010101" pitchFamily="2" charset="-122"/>
              </a:rPr>
              <a:t>, </a:t>
            </a:r>
            <a:r>
              <a:rPr lang="en-US" altLang="zh-CN" sz="1200" kern="100" dirty="0">
                <a:solidFill>
                  <a:srgbClr val="C00000"/>
                </a:solidFill>
                <a:effectLst/>
                <a:latin typeface="Times New Roman" panose="02020603050405020304" pitchFamily="18" charset="0"/>
                <a:ea typeface="宋体" panose="02010600030101010101" pitchFamily="2" charset="-122"/>
              </a:rPr>
              <a:t>201</a:t>
            </a:r>
            <a:r>
              <a:rPr lang="en-US" altLang="zh-CN" sz="1200" kern="100" dirty="0">
                <a:solidFill>
                  <a:srgbClr val="002060"/>
                </a:solidFill>
                <a:effectLst/>
                <a:latin typeface="Times New Roman" panose="02020603050405020304" pitchFamily="18" charset="0"/>
                <a:ea typeface="宋体" panose="02010600030101010101" pitchFamily="2" charset="-122"/>
              </a:rPr>
              <a:t>8,51:136-139</a:t>
            </a:r>
            <a:endParaRPr lang="zh-CN" altLang="en-US" sz="1200" dirty="0">
              <a:solidFill>
                <a:srgbClr val="002060"/>
              </a:solidFill>
            </a:endParaRPr>
          </a:p>
        </p:txBody>
      </p:sp>
    </p:spTree>
    <p:extLst>
      <p:ext uri="{BB962C8B-B14F-4D97-AF65-F5344CB8AC3E}">
        <p14:creationId xmlns:p14="http://schemas.microsoft.com/office/powerpoint/2010/main" val="401771924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1"/>
          <p:cNvSpPr>
            <a:spLocks noChangeArrowheads="1"/>
          </p:cNvSpPr>
          <p:nvPr/>
        </p:nvSpPr>
        <p:spPr bwMode="auto">
          <a:xfrm>
            <a:off x="1355725" y="157219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RA-CH-2</a:t>
            </a:r>
            <a:r>
              <a:rPr lang="zh-CN" altLang="zh-CN" sz="24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株</a:t>
            </a:r>
            <a:r>
              <a:rPr lang="zh-CN" altLang="en-US" sz="24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可能存在</a:t>
            </a:r>
            <a:r>
              <a:rPr lang="zh-CN" altLang="zh-CN" sz="2400" b="1" dirty="0">
                <a:solidFill>
                  <a:srgbClr val="002060"/>
                </a:solidFill>
                <a:latin typeface="微软雅黑" panose="020B0503020204020204" pitchFamily="34" charset="-122"/>
                <a:ea typeface="微软雅黑" panose="020B0503020204020204" pitchFamily="34" charset="-122"/>
              </a:rPr>
              <a:t>新的林可</a:t>
            </a:r>
            <a:r>
              <a:rPr lang="zh-CN" altLang="en-US" sz="2400" b="1" dirty="0">
                <a:solidFill>
                  <a:srgbClr val="002060"/>
                </a:solidFill>
                <a:latin typeface="微软雅黑" panose="020B0503020204020204" pitchFamily="34" charset="-122"/>
                <a:ea typeface="微软雅黑" panose="020B0503020204020204" pitchFamily="34" charset="-122"/>
              </a:rPr>
              <a:t>酰</a:t>
            </a:r>
            <a:r>
              <a:rPr lang="zh-CN" altLang="zh-CN" sz="2400" b="1" dirty="0">
                <a:solidFill>
                  <a:srgbClr val="002060"/>
                </a:solidFill>
                <a:latin typeface="微软雅黑" panose="020B0503020204020204" pitchFamily="34" charset="-122"/>
                <a:ea typeface="微软雅黑" panose="020B0503020204020204" pitchFamily="34" charset="-122"/>
              </a:rPr>
              <a:t>胺类耐药基因</a:t>
            </a:r>
            <a:r>
              <a:rPr lang="en-US" altLang="zh-CN" sz="2400" b="1" dirty="0">
                <a:solidFill>
                  <a:srgbClr val="002060"/>
                </a:solidFill>
                <a:latin typeface="微软雅黑" panose="020B0503020204020204" pitchFamily="34" charset="-122"/>
                <a:ea typeface="微软雅黑" panose="020B0503020204020204" pitchFamily="34" charset="-122"/>
              </a:rPr>
              <a:t> </a:t>
            </a:r>
          </a:p>
        </p:txBody>
      </p:sp>
      <p:sp>
        <p:nvSpPr>
          <p:cNvPr id="8" name="矩形 7"/>
          <p:cNvSpPr/>
          <p:nvPr/>
        </p:nvSpPr>
        <p:spPr>
          <a:xfrm>
            <a:off x="2594236" y="2794056"/>
            <a:ext cx="2363788" cy="1230593"/>
          </a:xfrm>
          <a:prstGeom prst="rect">
            <a:avLst/>
          </a:prstGeom>
        </p:spPr>
        <p:txBody>
          <a:bodyPr>
            <a:spAutoFit/>
          </a:bodyPr>
          <a:lstStyle/>
          <a:p>
            <a:pPr>
              <a:lnSpc>
                <a:spcPct val="200000"/>
              </a:lnSpc>
              <a:defRPr/>
            </a:pP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对林可</a:t>
            </a:r>
            <a:r>
              <a:rPr lang="zh-CN" altLang="en-US"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酰</a:t>
            </a: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胺类药物</a:t>
            </a:r>
          </a:p>
          <a:p>
            <a:pPr>
              <a:lnSpc>
                <a:spcPct val="200000"/>
              </a:lnSpc>
              <a:defRPr/>
            </a:pP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表现为高浓度耐药</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9" name="矩形 8"/>
          <p:cNvSpPr/>
          <p:nvPr/>
        </p:nvSpPr>
        <p:spPr>
          <a:xfrm>
            <a:off x="7173913" y="2806700"/>
            <a:ext cx="1911350" cy="1230593"/>
          </a:xfrm>
          <a:prstGeom prst="rect">
            <a:avLst/>
          </a:prstGeom>
        </p:spPr>
        <p:txBody>
          <a:bodyPr>
            <a:spAutoFit/>
          </a:bodyPr>
          <a:lstStyle/>
          <a:p>
            <a:pPr>
              <a:lnSpc>
                <a:spcPct val="200000"/>
              </a:lnSpc>
              <a:defRPr/>
            </a:pPr>
            <a:r>
              <a:rPr lang="zh-CN"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林可霉素</a:t>
            </a:r>
            <a:r>
              <a:rPr lang="en-US"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MIC</a:t>
            </a:r>
            <a:r>
              <a:rPr lang="zh-CN"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为</a:t>
            </a:r>
            <a:r>
              <a:rPr lang="en-US"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128µg/ml</a:t>
            </a:r>
            <a:endParaRPr lang="zh-CN" altLang="en-US"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8677" name="右箭头 9"/>
          <p:cNvSpPr>
            <a:spLocks noChangeArrowheads="1"/>
          </p:cNvSpPr>
          <p:nvPr/>
        </p:nvSpPr>
        <p:spPr bwMode="auto">
          <a:xfrm>
            <a:off x="5438775" y="3298825"/>
            <a:ext cx="977900" cy="336550"/>
          </a:xfrm>
          <a:prstGeom prst="rightArrow">
            <a:avLst>
              <a:gd name="adj1" fmla="val 50000"/>
              <a:gd name="adj2" fmla="val 49975"/>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3" name="图片 2">
            <a:extLst>
              <a:ext uri="{FF2B5EF4-FFF2-40B4-BE49-F238E27FC236}">
                <a16:creationId xmlns:a16="http://schemas.microsoft.com/office/drawing/2014/main" id="{D45923BE-30F0-C34D-968B-31E232D34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文本框 4">
            <a:extLst>
              <a:ext uri="{FF2B5EF4-FFF2-40B4-BE49-F238E27FC236}">
                <a16:creationId xmlns:a16="http://schemas.microsoft.com/office/drawing/2014/main" id="{A2433BFF-9471-6F1D-DBD9-51291DFFF85E}"/>
              </a:ext>
            </a:extLst>
          </p:cNvPr>
          <p:cNvSpPr txBox="1"/>
          <p:nvPr/>
        </p:nvSpPr>
        <p:spPr>
          <a:xfrm>
            <a:off x="2220685" y="5012155"/>
            <a:ext cx="8022771" cy="369332"/>
          </a:xfrm>
          <a:prstGeom prst="rect">
            <a:avLst/>
          </a:prstGeom>
          <a:noFill/>
        </p:spPr>
        <p:txBody>
          <a:bodyPr wrap="square">
            <a:spAutoFit/>
          </a:bodyPr>
          <a:lstStyle/>
          <a:p>
            <a:pPr algn="ct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找不到已知的</a:t>
            </a:r>
            <a:r>
              <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种编码基因</a:t>
            </a:r>
            <a:endParaRPr lang="zh-CN" altLang="en-US" dirty="0"/>
          </a:p>
        </p:txBody>
      </p:sp>
      <p:sp>
        <p:nvSpPr>
          <p:cNvPr id="4" name="灯片编号占位符 3">
            <a:extLst>
              <a:ext uri="{FF2B5EF4-FFF2-40B4-BE49-F238E27FC236}">
                <a16:creationId xmlns:a16="http://schemas.microsoft.com/office/drawing/2014/main" id="{9200499F-9DC9-435C-3B0F-E76BA6CB828C}"/>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75</a:t>
            </a:fld>
            <a:endParaRPr lang="zh-CN" altLang="en-US" sz="2400">
              <a:solidFill>
                <a:srgbClr val="C00000"/>
              </a:solidFill>
            </a:endParaRPr>
          </a:p>
        </p:txBody>
      </p:sp>
      <p:sp>
        <p:nvSpPr>
          <p:cNvPr id="2" name="文本框 1">
            <a:extLst>
              <a:ext uri="{FF2B5EF4-FFF2-40B4-BE49-F238E27FC236}">
                <a16:creationId xmlns:a16="http://schemas.microsoft.com/office/drawing/2014/main" id="{FD33851E-27F4-35B7-E03E-62B5BB498751}"/>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组合 6"/>
          <p:cNvGrpSpPr/>
          <p:nvPr/>
        </p:nvGrpSpPr>
        <p:grpSpPr bwMode="auto">
          <a:xfrm>
            <a:off x="3897443" y="2158583"/>
            <a:ext cx="5130670" cy="3662779"/>
            <a:chOff x="869625" y="2132013"/>
            <a:chExt cx="6015363" cy="4592637"/>
          </a:xfrm>
        </p:grpSpPr>
        <p:grpSp>
          <p:nvGrpSpPr>
            <p:cNvPr id="29702" name="组合 4"/>
            <p:cNvGrpSpPr/>
            <p:nvPr/>
          </p:nvGrpSpPr>
          <p:grpSpPr bwMode="auto">
            <a:xfrm>
              <a:off x="1828800" y="2132013"/>
              <a:ext cx="5056188" cy="4592637"/>
              <a:chOff x="1828872" y="2132229"/>
              <a:chExt cx="5056867" cy="4592746"/>
            </a:xfrm>
          </p:grpSpPr>
          <p:pic>
            <p:nvPicPr>
              <p:cNvPr id="29704" name="图片 3"/>
              <p:cNvPicPr>
                <a:picLocks noChangeAspect="1" noChangeArrowheads="1"/>
              </p:cNvPicPr>
              <p:nvPr/>
            </p:nvPicPr>
            <p:blipFill>
              <a:blip r:embed="rId2"/>
              <a:srcRect/>
              <a:stretch>
                <a:fillRect/>
              </a:stretch>
            </p:blipFill>
            <p:spPr bwMode="auto">
              <a:xfrm>
                <a:off x="1904365" y="2132229"/>
                <a:ext cx="4981374" cy="459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828871" y="2972923"/>
                <a:ext cx="966291" cy="380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grpSp>
        <p:sp>
          <p:nvSpPr>
            <p:cNvPr id="29703" name="文本框 5"/>
            <p:cNvSpPr txBox="1">
              <a:spLocks noChangeArrowheads="1"/>
            </p:cNvSpPr>
            <p:nvPr/>
          </p:nvSpPr>
          <p:spPr bwMode="auto">
            <a:xfrm>
              <a:off x="869625" y="2981381"/>
              <a:ext cx="816258" cy="42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r>
                <a:rPr lang="en-US" altLang="zh-CN" sz="1800" b="1">
                  <a:solidFill>
                    <a:srgbClr val="002060"/>
                  </a:solidFill>
                  <a:latin typeface="Times New Roman" panose="02020603050405020304" pitchFamily="18" charset="0"/>
                  <a:ea typeface="PMingLiU" pitchFamily="18" charset="-120"/>
                  <a:cs typeface="Times New Roman" panose="02020603050405020304" pitchFamily="18" charset="0"/>
                </a:rPr>
                <a:t>Novel</a:t>
              </a:r>
              <a:endParaRPr lang="zh-CN" altLang="en-US" sz="1800" b="1">
                <a:solidFill>
                  <a:srgbClr val="002060"/>
                </a:solidFill>
                <a:latin typeface="Times New Roman" panose="02020603050405020304" pitchFamily="18" charset="0"/>
                <a:ea typeface="PMingLiU" pitchFamily="18" charset="-120"/>
                <a:cs typeface="Times New Roman" panose="02020603050405020304" pitchFamily="18" charset="0"/>
              </a:endParaRPr>
            </a:p>
          </p:txBody>
        </p:sp>
      </p:grpSp>
      <p:sp>
        <p:nvSpPr>
          <p:cNvPr id="7" name="矩形 6"/>
          <p:cNvSpPr/>
          <p:nvPr/>
        </p:nvSpPr>
        <p:spPr>
          <a:xfrm>
            <a:off x="1657350" y="1511860"/>
            <a:ext cx="9144000" cy="398780"/>
          </a:xfrm>
          <a:prstGeom prst="rect">
            <a:avLst/>
          </a:prstGeom>
        </p:spPr>
        <p:txBody>
          <a:bodyPr>
            <a:spAutoFit/>
          </a:bodyPr>
          <a:lstStyle/>
          <a:p>
            <a:pPr algn="ctr">
              <a:defRPr/>
            </a:pP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基因组上一个大小为</a:t>
            </a:r>
            <a:r>
              <a:rPr lang="en-US"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783bp</a:t>
            </a: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的</a:t>
            </a:r>
            <a:r>
              <a:rPr lang="en-US" altLang="zh-CN" sz="2000" b="1" i="1" kern="200" dirty="0" err="1">
                <a:solidFill>
                  <a:srgbClr val="C00000"/>
                </a:solidFill>
                <a:latin typeface="微软雅黑" panose="020B0503020204020204" pitchFamily="34" charset="-122"/>
                <a:ea typeface="微软雅黑" panose="020B0503020204020204" pitchFamily="34" charset="-122"/>
              </a:rPr>
              <a:t>lnu</a:t>
            </a:r>
            <a:r>
              <a:rPr lang="en-US" altLang="zh-CN" sz="2000" b="1" i="1" kern="200" dirty="0">
                <a:solidFill>
                  <a:srgbClr val="C00000"/>
                </a:solidFill>
                <a:latin typeface="微软雅黑" panose="020B0503020204020204" pitchFamily="34" charset="-122"/>
                <a:ea typeface="微软雅黑" panose="020B0503020204020204" pitchFamily="34" charset="-122"/>
              </a:rPr>
              <a:t>(H)</a:t>
            </a:r>
            <a:r>
              <a:rPr lang="zh-CN" altLang="zh-CN" sz="20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基因</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29700" name="矩形 1"/>
          <p:cNvSpPr>
            <a:spLocks noChangeArrowheads="1"/>
          </p:cNvSpPr>
          <p:nvPr/>
        </p:nvSpPr>
        <p:spPr bwMode="auto">
          <a:xfrm>
            <a:off x="1524000" y="874713"/>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800" b="1">
                <a:latin typeface="Times New Roman" panose="02020603050405020304" pitchFamily="18" charset="0"/>
                <a:cs typeface="Times New Roman" panose="02020603050405020304" pitchFamily="18" charset="0"/>
              </a:rPr>
              <a:t>G148</a:t>
            </a:r>
            <a:r>
              <a:rPr lang="en-US" altLang="zh-CN" sz="1800" b="1">
                <a:latin typeface="Times New Roman" panose="02020603050405020304" pitchFamily="18" charset="0"/>
                <a:cs typeface="Times New Roman" panose="02020603050405020304" pitchFamily="18" charset="0"/>
              </a:rPr>
              <a:t>-</a:t>
            </a:r>
            <a:r>
              <a:rPr lang="zh-CN" altLang="en-US" sz="1800" b="1">
                <a:latin typeface="Times New Roman" panose="02020603050405020304" pitchFamily="18" charset="0"/>
                <a:cs typeface="Times New Roman" panose="02020603050405020304" pitchFamily="18" charset="0"/>
              </a:rPr>
              <a:t>1775 gene of R. anatipestifer  CH-2</a:t>
            </a:r>
          </a:p>
        </p:txBody>
      </p:sp>
      <p:pic>
        <p:nvPicPr>
          <p:cNvPr id="3" name="图片 2">
            <a:extLst>
              <a:ext uri="{FF2B5EF4-FFF2-40B4-BE49-F238E27FC236}">
                <a16:creationId xmlns:a16="http://schemas.microsoft.com/office/drawing/2014/main" id="{3EA83E12-0986-781B-D241-FD79FCE86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2">
            <a:extLst>
              <a:ext uri="{FF2B5EF4-FFF2-40B4-BE49-F238E27FC236}">
                <a16:creationId xmlns:a16="http://schemas.microsoft.com/office/drawing/2014/main" id="{2D0FB18B-027C-1882-F5D7-DB7B2DFD9BDD}"/>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76</a:t>
            </a:fld>
            <a:endParaRPr lang="zh-CN" altLang="en-US" sz="2400" dirty="0">
              <a:solidFill>
                <a:srgbClr val="FF0000"/>
              </a:solidFill>
            </a:endParaRPr>
          </a:p>
        </p:txBody>
      </p:sp>
      <p:sp>
        <p:nvSpPr>
          <p:cNvPr id="2" name="文本框 1">
            <a:extLst>
              <a:ext uri="{FF2B5EF4-FFF2-40B4-BE49-F238E27FC236}">
                <a16:creationId xmlns:a16="http://schemas.microsoft.com/office/drawing/2014/main" id="{88099137-C744-6D32-27DA-8C2C748D09D2}"/>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120257" y="2797629"/>
          <a:ext cx="7951486" cy="2335579"/>
        </p:xfrm>
        <a:graphic>
          <a:graphicData uri="http://schemas.openxmlformats.org/drawingml/2006/table">
            <a:tbl>
              <a:tblPr firstRow="1" firstCol="1" bandRow="1">
                <a:tableStyleId>{5C22544A-7EE6-4342-B048-85BDC9FD1C3A}</a:tableStyleId>
              </a:tblPr>
              <a:tblGrid>
                <a:gridCol w="2162175">
                  <a:extLst>
                    <a:ext uri="{9D8B030D-6E8A-4147-A177-3AD203B41FA5}">
                      <a16:colId xmlns:a16="http://schemas.microsoft.com/office/drawing/2014/main" val="20000"/>
                    </a:ext>
                  </a:extLst>
                </a:gridCol>
                <a:gridCol w="162576">
                  <a:extLst>
                    <a:ext uri="{9D8B030D-6E8A-4147-A177-3AD203B41FA5}">
                      <a16:colId xmlns:a16="http://schemas.microsoft.com/office/drawing/2014/main" val="20001"/>
                    </a:ext>
                  </a:extLst>
                </a:gridCol>
                <a:gridCol w="3886835">
                  <a:extLst>
                    <a:ext uri="{9D8B030D-6E8A-4147-A177-3AD203B41FA5}">
                      <a16:colId xmlns:a16="http://schemas.microsoft.com/office/drawing/2014/main" val="20002"/>
                    </a:ext>
                  </a:extLst>
                </a:gridCol>
                <a:gridCol w="1739900">
                  <a:extLst>
                    <a:ext uri="{9D8B030D-6E8A-4147-A177-3AD203B41FA5}">
                      <a16:colId xmlns:a16="http://schemas.microsoft.com/office/drawing/2014/main" val="20003"/>
                    </a:ext>
                  </a:extLst>
                </a:gridCol>
              </a:tblGrid>
              <a:tr h="342747">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0"/>
                  </a:ext>
                </a:extLst>
              </a:tr>
              <a:tr h="342747">
                <a:tc>
                  <a:txBody>
                    <a:bodyPr/>
                    <a:lstStyle/>
                    <a:p>
                      <a:pPr algn="just">
                        <a:lnSpc>
                          <a:spcPts val="2700"/>
                        </a:lnSpc>
                        <a:spcAft>
                          <a:spcPts val="0"/>
                        </a:spcAft>
                      </a:pP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1"/>
                  </a:ext>
                </a:extLst>
              </a:tr>
              <a:tr h="478067">
                <a:tc>
                  <a:txBody>
                    <a:bodyPr/>
                    <a:lstStyle/>
                    <a:p>
                      <a:pPr marL="0" marR="0" lvl="0" indent="0" algn="just" defTabSz="914400" rtl="0" eaLnBrk="1" fontAlgn="auto" latinLnBrk="0" hangingPunct="1">
                        <a:lnSpc>
                          <a:spcPts val="2700"/>
                        </a:lnSpc>
                        <a:spcBef>
                          <a:spcPts val="0"/>
                        </a:spcBef>
                        <a:spcAft>
                          <a:spcPts val="0"/>
                        </a:spcAft>
                        <a:buClrTx/>
                        <a:buSzTx/>
                        <a:buFontTx/>
                        <a:buNone/>
                        <a:defRPr/>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林可霉素</a:t>
                      </a:r>
                      <a:r>
                        <a:rPr lang="en-US" altLang="zh-CN"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128µg/ml</a:t>
                      </a:r>
                      <a:endParaRPr lang="zh-CN" alt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2700"/>
                        </a:lnSpc>
                        <a:spcAft>
                          <a:spcPts val="0"/>
                        </a:spcAft>
                      </a:pP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1024µg/ml</a:t>
                      </a:r>
                      <a:endParaRPr lang="zh-CN"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2"/>
                  </a:ext>
                </a:extLst>
              </a:tr>
              <a:tr h="342747">
                <a:tc>
                  <a:txBody>
                    <a:bodyPr/>
                    <a:lstStyle/>
                    <a:p>
                      <a:pPr algn="just">
                        <a:lnSpc>
                          <a:spcPts val="2700"/>
                        </a:lnSpc>
                        <a:spcAft>
                          <a:spcPts val="0"/>
                        </a:spcAft>
                      </a:pP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3"/>
                  </a:ext>
                </a:extLst>
              </a:tr>
              <a:tr h="478067">
                <a:tc>
                  <a:txBody>
                    <a:bodyPr/>
                    <a:lstStyle/>
                    <a:p>
                      <a:pPr marL="0" marR="0" lvl="0" indent="0" algn="just" defTabSz="914400" rtl="0" eaLnBrk="1" fontAlgn="auto" latinLnBrk="0" hangingPunct="1">
                        <a:lnSpc>
                          <a:spcPts val="2700"/>
                        </a:lnSpc>
                        <a:spcBef>
                          <a:spcPts val="0"/>
                        </a:spcBef>
                        <a:spcAft>
                          <a:spcPts val="0"/>
                        </a:spcAft>
                        <a:buClrTx/>
                        <a:buSzTx/>
                        <a:buFontTx/>
                        <a:buNone/>
                        <a:defRPr/>
                      </a:pPr>
                      <a:r>
                        <a:rPr lang="zh-CN" alt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克林霉素</a:t>
                      </a:r>
                      <a:r>
                        <a:rPr lang="en-US" alt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4µg/ml</a:t>
                      </a:r>
                      <a:endParaRPr lang="zh-CN" alt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2700"/>
                        </a:lnSpc>
                        <a:spcAft>
                          <a:spcPts val="0"/>
                        </a:spcAft>
                      </a:pP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128µg/ml</a:t>
                      </a:r>
                      <a:endParaRPr lang="zh-CN"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4"/>
                  </a:ext>
                </a:extLst>
              </a:tr>
            </a:tbl>
          </a:graphicData>
        </a:graphic>
      </p:graphicFrame>
      <p:sp>
        <p:nvSpPr>
          <p:cNvPr id="30754" name="右箭头 2"/>
          <p:cNvSpPr>
            <a:spLocks noChangeArrowheads="1"/>
          </p:cNvSpPr>
          <p:nvPr/>
        </p:nvSpPr>
        <p:spPr bwMode="auto">
          <a:xfrm>
            <a:off x="4485632" y="3753304"/>
            <a:ext cx="3635375" cy="815975"/>
          </a:xfrm>
          <a:prstGeom prst="rightArrow">
            <a:avLst>
              <a:gd name="adj1" fmla="val 50000"/>
              <a:gd name="adj2" fmla="val 49957"/>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0755" name="矩形 3"/>
          <p:cNvSpPr>
            <a:spLocks noChangeArrowheads="1"/>
          </p:cNvSpPr>
          <p:nvPr/>
        </p:nvSpPr>
        <p:spPr bwMode="auto">
          <a:xfrm>
            <a:off x="4825357" y="3991429"/>
            <a:ext cx="2578100" cy="33718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大肠杆菌</a:t>
            </a:r>
            <a:r>
              <a:rPr lang="en-US" altLang="zh-CN"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Rosetta</a:t>
            </a:r>
            <a:r>
              <a:rPr lang="zh-CN" altLang="zh-CN"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DE3</a:t>
            </a:r>
            <a:r>
              <a:rPr lang="zh-CN" altLang="zh-CN"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5201595" y="2521404"/>
            <a:ext cx="1790700" cy="337185"/>
          </a:xfrm>
          <a:prstGeom prst="rect">
            <a:avLst/>
          </a:prstGeom>
        </p:spPr>
        <p:txBody>
          <a:bodyPr>
            <a:spAutoFit/>
          </a:bodyPr>
          <a:lstStyle/>
          <a:p>
            <a:pPr algn="ctr">
              <a:defRPr/>
            </a:pPr>
            <a:r>
              <a:rPr lang="zh-CN" altLang="en-US"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转入</a:t>
            </a:r>
            <a:r>
              <a:rPr lang="en-US" altLang="zh-CN" sz="1600" b="1" i="1" kern="2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sz="1600" b="1" i="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a:t>
            </a:r>
            <a:r>
              <a:rPr lang="zh-CN" altLang="zh-CN"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757" name="下箭头 5"/>
          <p:cNvSpPr>
            <a:spLocks noChangeArrowheads="1"/>
          </p:cNvSpPr>
          <p:nvPr/>
        </p:nvSpPr>
        <p:spPr bwMode="auto">
          <a:xfrm>
            <a:off x="5817545" y="2907167"/>
            <a:ext cx="373062" cy="979487"/>
          </a:xfrm>
          <a:prstGeom prst="downArrow">
            <a:avLst>
              <a:gd name="adj1" fmla="val 50000"/>
              <a:gd name="adj2" fmla="val 50067"/>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0758" name="下箭头 6"/>
          <p:cNvSpPr>
            <a:spLocks noChangeArrowheads="1"/>
          </p:cNvSpPr>
          <p:nvPr/>
        </p:nvSpPr>
        <p:spPr bwMode="auto">
          <a:xfrm flipV="1">
            <a:off x="9732320" y="3199267"/>
            <a:ext cx="373062" cy="1924050"/>
          </a:xfrm>
          <a:prstGeom prst="downArrow">
            <a:avLst>
              <a:gd name="adj1" fmla="val 50000"/>
              <a:gd name="adj2" fmla="val 50023"/>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7" name="图片 6">
            <a:extLst>
              <a:ext uri="{FF2B5EF4-FFF2-40B4-BE49-F238E27FC236}">
                <a16:creationId xmlns:a16="http://schemas.microsoft.com/office/drawing/2014/main" id="{99A44868-775D-5941-C7F9-B67108947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3">
            <a:extLst>
              <a:ext uri="{FF2B5EF4-FFF2-40B4-BE49-F238E27FC236}">
                <a16:creationId xmlns:a16="http://schemas.microsoft.com/office/drawing/2014/main" id="{7963349C-6367-94EB-7DF2-52DAE08752E6}"/>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77</a:t>
            </a:fld>
            <a:endParaRPr lang="zh-CN" altLang="en-US" sz="2400">
              <a:solidFill>
                <a:srgbClr val="C00000"/>
              </a:solidFill>
            </a:endParaRPr>
          </a:p>
        </p:txBody>
      </p:sp>
      <p:sp>
        <p:nvSpPr>
          <p:cNvPr id="3" name="文本框 2">
            <a:extLst>
              <a:ext uri="{FF2B5EF4-FFF2-40B4-BE49-F238E27FC236}">
                <a16:creationId xmlns:a16="http://schemas.microsoft.com/office/drawing/2014/main" id="{AB7B2235-123A-2385-5DBD-E5F43F72502B}"/>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452915" y="2594202"/>
          <a:ext cx="7951486" cy="1984375"/>
        </p:xfrm>
        <a:graphic>
          <a:graphicData uri="http://schemas.openxmlformats.org/drawingml/2006/table">
            <a:tbl>
              <a:tblPr firstRow="1" firstCol="1" bandRow="1">
                <a:tableStyleId>{5C22544A-7EE6-4342-B048-85BDC9FD1C3A}</a:tableStyleId>
              </a:tblPr>
              <a:tblGrid>
                <a:gridCol w="2162175">
                  <a:extLst>
                    <a:ext uri="{9D8B030D-6E8A-4147-A177-3AD203B41FA5}">
                      <a16:colId xmlns:a16="http://schemas.microsoft.com/office/drawing/2014/main" val="20000"/>
                    </a:ext>
                  </a:extLst>
                </a:gridCol>
                <a:gridCol w="162576">
                  <a:extLst>
                    <a:ext uri="{9D8B030D-6E8A-4147-A177-3AD203B41FA5}">
                      <a16:colId xmlns:a16="http://schemas.microsoft.com/office/drawing/2014/main" val="20001"/>
                    </a:ext>
                  </a:extLst>
                </a:gridCol>
                <a:gridCol w="3886835">
                  <a:extLst>
                    <a:ext uri="{9D8B030D-6E8A-4147-A177-3AD203B41FA5}">
                      <a16:colId xmlns:a16="http://schemas.microsoft.com/office/drawing/2014/main" val="20002"/>
                    </a:ext>
                  </a:extLst>
                </a:gridCol>
                <a:gridCol w="1739900">
                  <a:extLst>
                    <a:ext uri="{9D8B030D-6E8A-4147-A177-3AD203B41FA5}">
                      <a16:colId xmlns:a16="http://schemas.microsoft.com/office/drawing/2014/main" val="20003"/>
                    </a:ext>
                  </a:extLst>
                </a:gridCol>
              </a:tblGrid>
              <a:tr h="342859">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0"/>
                  </a:ext>
                </a:extLst>
              </a:tr>
              <a:tr h="342859">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1"/>
                  </a:ext>
                </a:extLst>
              </a:tr>
              <a:tr h="477899">
                <a:tc>
                  <a:txBody>
                    <a:bodyPr/>
                    <a:lstStyle/>
                    <a:p>
                      <a:pPr algn="just">
                        <a:lnSpc>
                          <a:spcPts val="2700"/>
                        </a:lnSpc>
                        <a:spcAft>
                          <a:spcPts val="0"/>
                        </a:spcAft>
                      </a:pPr>
                      <a:r>
                        <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林可霉素</a:t>
                      </a:r>
                      <a:r>
                        <a:rPr lang="en-US" altLang="zh-CN"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128µg/ml</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0.25µg/ml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2"/>
                  </a:ext>
                </a:extLst>
              </a:tr>
              <a:tr h="342859">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3"/>
                  </a:ext>
                </a:extLst>
              </a:tr>
              <a:tr h="477899">
                <a:tc>
                  <a:txBody>
                    <a:bodyPr/>
                    <a:lstStyle/>
                    <a:p>
                      <a:pPr algn="just">
                        <a:lnSpc>
                          <a:spcPts val="2700"/>
                        </a:lnSpc>
                        <a:spcAft>
                          <a:spcPts val="0"/>
                        </a:spcAft>
                      </a:pPr>
                      <a:r>
                        <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克林霉素</a:t>
                      </a: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4µg/ml</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0.125µg/ml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4"/>
                  </a:ext>
                </a:extLst>
              </a:tr>
            </a:tbl>
          </a:graphicData>
        </a:graphic>
      </p:graphicFrame>
      <p:sp>
        <p:nvSpPr>
          <p:cNvPr id="31778" name="右箭头 2"/>
          <p:cNvSpPr>
            <a:spLocks noChangeArrowheads="1"/>
          </p:cNvSpPr>
          <p:nvPr/>
        </p:nvSpPr>
        <p:spPr bwMode="auto">
          <a:xfrm>
            <a:off x="4818290" y="3397477"/>
            <a:ext cx="3635375" cy="815975"/>
          </a:xfrm>
          <a:prstGeom prst="rightArrow">
            <a:avLst>
              <a:gd name="adj1" fmla="val 50000"/>
              <a:gd name="adj2" fmla="val 49957"/>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5" name="矩形 4"/>
          <p:cNvSpPr/>
          <p:nvPr/>
        </p:nvSpPr>
        <p:spPr>
          <a:xfrm>
            <a:off x="6756628" y="5254852"/>
            <a:ext cx="2354262" cy="337185"/>
          </a:xfrm>
          <a:prstGeom prst="rect">
            <a:avLst/>
          </a:prstGeom>
        </p:spPr>
        <p:txBody>
          <a:bodyPr>
            <a:spAutoFit/>
          </a:bodyPr>
          <a:lstStyle/>
          <a:p>
            <a:pPr algn="ctr">
              <a:defRPr/>
            </a:pPr>
            <a:r>
              <a:rPr lang="zh-CN" altLang="en-US"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敲出</a:t>
            </a:r>
            <a:r>
              <a:rPr lang="en-US" altLang="zh-CN" sz="1600" b="1" i="1" kern="2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sz="1600" b="1" i="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a:t>
            </a:r>
            <a:r>
              <a:rPr lang="zh-CN" altLang="zh-CN"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780" name="下箭头 5"/>
          <p:cNvSpPr>
            <a:spLocks noChangeArrowheads="1"/>
          </p:cNvSpPr>
          <p:nvPr/>
        </p:nvSpPr>
        <p:spPr bwMode="auto">
          <a:xfrm>
            <a:off x="7661503" y="4197577"/>
            <a:ext cx="373062" cy="977900"/>
          </a:xfrm>
          <a:prstGeom prst="downArrow">
            <a:avLst>
              <a:gd name="adj1" fmla="val 50000"/>
              <a:gd name="adj2" fmla="val 49986"/>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1" name="下箭头 7"/>
          <p:cNvSpPr>
            <a:spLocks noChangeArrowheads="1"/>
          </p:cNvSpPr>
          <p:nvPr/>
        </p:nvSpPr>
        <p:spPr bwMode="auto">
          <a:xfrm>
            <a:off x="10272940" y="2811689"/>
            <a:ext cx="373063" cy="2098675"/>
          </a:xfrm>
          <a:prstGeom prst="downArrow">
            <a:avLst>
              <a:gd name="adj1" fmla="val 50000"/>
              <a:gd name="adj2" fmla="val 50005"/>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2" name="下箭头 9"/>
          <p:cNvSpPr>
            <a:spLocks noChangeArrowheads="1"/>
          </p:cNvSpPr>
          <p:nvPr/>
        </p:nvSpPr>
        <p:spPr bwMode="auto">
          <a:xfrm>
            <a:off x="4818290" y="2427514"/>
            <a:ext cx="373063" cy="979488"/>
          </a:xfrm>
          <a:prstGeom prst="downArrow">
            <a:avLst>
              <a:gd name="adj1" fmla="val 50000"/>
              <a:gd name="adj2" fmla="val 50067"/>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11" name="矩形 10"/>
          <p:cNvSpPr/>
          <p:nvPr/>
        </p:nvSpPr>
        <p:spPr>
          <a:xfrm>
            <a:off x="4119790" y="2044927"/>
            <a:ext cx="1790700" cy="337185"/>
          </a:xfrm>
          <a:prstGeom prst="rect">
            <a:avLst/>
          </a:prstGeom>
        </p:spPr>
        <p:txBody>
          <a:bodyPr>
            <a:spAutoFit/>
          </a:bodyPr>
          <a:lstStyle/>
          <a:p>
            <a:pPr algn="ctr">
              <a:defRPr/>
            </a:pPr>
            <a:r>
              <a:rPr lang="zh-CN" altLang="en-US"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回补</a:t>
            </a:r>
            <a:r>
              <a:rPr lang="en-US" altLang="zh-CN" sz="1600" b="1" i="1" kern="200"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sz="1600" b="1" i="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a:t>
            </a:r>
            <a:r>
              <a:rPr lang="zh-CN" altLang="zh-CN" sz="1600" b="1" kern="2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784" name="右箭头 11"/>
          <p:cNvSpPr>
            <a:spLocks noChangeArrowheads="1"/>
          </p:cNvSpPr>
          <p:nvPr/>
        </p:nvSpPr>
        <p:spPr bwMode="auto">
          <a:xfrm flipH="1">
            <a:off x="4461103" y="3386364"/>
            <a:ext cx="962025" cy="817563"/>
          </a:xfrm>
          <a:prstGeom prst="rightArrow">
            <a:avLst>
              <a:gd name="adj1" fmla="val 50000"/>
              <a:gd name="adj2" fmla="val 50026"/>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5" name="矩形 12"/>
          <p:cNvSpPr>
            <a:spLocks noChangeArrowheads="1"/>
          </p:cNvSpPr>
          <p:nvPr/>
        </p:nvSpPr>
        <p:spPr bwMode="auto">
          <a:xfrm>
            <a:off x="5153253" y="3605439"/>
            <a:ext cx="2608580" cy="3987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sz="20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鸭疫里默氏菌</a:t>
            </a:r>
            <a:r>
              <a:rPr lang="en-US" altLang="zh-CN" sz="20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CH-2</a:t>
            </a:r>
            <a:r>
              <a:rPr lang="zh-CN" altLang="zh-CN" sz="20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株</a:t>
            </a:r>
            <a:endParaRPr lang="zh-CN" altLang="en-US" sz="2000"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下箭头 7"/>
          <p:cNvSpPr>
            <a:spLocks noChangeArrowheads="1"/>
          </p:cNvSpPr>
          <p:nvPr/>
        </p:nvSpPr>
        <p:spPr bwMode="auto">
          <a:xfrm rot="10800000">
            <a:off x="1647735" y="2811689"/>
            <a:ext cx="373063" cy="2098675"/>
          </a:xfrm>
          <a:prstGeom prst="downArrow">
            <a:avLst>
              <a:gd name="adj1" fmla="val 50000"/>
              <a:gd name="adj2" fmla="val 50005"/>
            </a:avLst>
          </a:prstGeom>
          <a:solidFill>
            <a:srgbClr val="002060"/>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6" name="图片 5">
            <a:extLst>
              <a:ext uri="{FF2B5EF4-FFF2-40B4-BE49-F238E27FC236}">
                <a16:creationId xmlns:a16="http://schemas.microsoft.com/office/drawing/2014/main" id="{1E58BFB8-E919-C15A-8968-E42B674DF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7" name="灯片编号占位符 3">
            <a:extLst>
              <a:ext uri="{FF2B5EF4-FFF2-40B4-BE49-F238E27FC236}">
                <a16:creationId xmlns:a16="http://schemas.microsoft.com/office/drawing/2014/main" id="{AC41C947-257C-FB37-E8B5-45D4811BAFAB}"/>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78</a:t>
            </a:fld>
            <a:endParaRPr lang="zh-CN" altLang="en-US" sz="2400">
              <a:solidFill>
                <a:srgbClr val="C00000"/>
              </a:solidFill>
            </a:endParaRPr>
          </a:p>
        </p:txBody>
      </p:sp>
      <p:sp>
        <p:nvSpPr>
          <p:cNvPr id="3" name="文本框 2">
            <a:extLst>
              <a:ext uri="{FF2B5EF4-FFF2-40B4-BE49-F238E27FC236}">
                <a16:creationId xmlns:a16="http://schemas.microsoft.com/office/drawing/2014/main" id="{F014A35B-00ED-13CD-5426-7F1CBCB63FA3}"/>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文本框 2"/>
          <p:cNvSpPr txBox="1">
            <a:spLocks noChangeArrowheads="1"/>
          </p:cNvSpPr>
          <p:nvPr/>
        </p:nvSpPr>
        <p:spPr bwMode="auto">
          <a:xfrm>
            <a:off x="1679575" y="5834063"/>
            <a:ext cx="898842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eaLnBrk="1" hangingPunct="1"/>
            <a:r>
              <a:rPr lang="en-US" altLang="zh-CN" sz="2000" b="1">
                <a:solidFill>
                  <a:srgbClr val="C00000"/>
                </a:solidFill>
                <a:latin typeface="Times New Roman" panose="02020603050405020304" pitchFamily="18" charset="0"/>
                <a:ea typeface="PMingLiU" pitchFamily="18" charset="-120"/>
                <a:cs typeface="Times New Roman" panose="02020603050405020304" pitchFamily="18" charset="0"/>
              </a:rPr>
              <a:t>Cloning, expression and purification of Lnu (H) protein</a:t>
            </a:r>
            <a:endParaRPr lang="zh-CN" altLang="en-US" sz="2000" b="1">
              <a:solidFill>
                <a:srgbClr val="C00000"/>
              </a:solidFill>
              <a:latin typeface="Times New Roman" panose="02020603050405020304" pitchFamily="18" charset="0"/>
              <a:ea typeface="PMingLiU" pitchFamily="18" charset="-120"/>
              <a:cs typeface="Times New Roman" panose="02020603050405020304" pitchFamily="18" charset="0"/>
            </a:endParaRPr>
          </a:p>
        </p:txBody>
      </p:sp>
      <p:sp>
        <p:nvSpPr>
          <p:cNvPr id="32771" name="文本框 1"/>
          <p:cNvSpPr txBox="1">
            <a:spLocks noChangeArrowheads="1"/>
          </p:cNvSpPr>
          <p:nvPr/>
        </p:nvSpPr>
        <p:spPr bwMode="auto">
          <a:xfrm>
            <a:off x="1836738" y="4713288"/>
            <a:ext cx="2511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buFontTx/>
              <a:buAutoNum type="arabicPeriod"/>
            </a:pPr>
            <a:r>
              <a:rPr lang="en-US" altLang="zh-CN" sz="1600" b="1">
                <a:solidFill>
                  <a:srgbClr val="C00000"/>
                </a:solidFill>
                <a:latin typeface="Times New Roman" panose="02020603050405020304" pitchFamily="18" charset="0"/>
                <a:ea typeface="PMingLiU" pitchFamily="18" charset="-120"/>
                <a:cs typeface="Times New Roman" panose="02020603050405020304" pitchFamily="18" charset="0"/>
              </a:rPr>
              <a:t>Control</a:t>
            </a:r>
          </a:p>
          <a:p>
            <a:pPr eaLnBrk="1" hangingPunct="1">
              <a:buFontTx/>
              <a:buAutoNum type="arabicPeriod"/>
            </a:pPr>
            <a:r>
              <a:rPr lang="en-US" altLang="zh-CN" sz="1600" b="1">
                <a:solidFill>
                  <a:srgbClr val="C00000"/>
                </a:solidFill>
                <a:latin typeface="Times New Roman" panose="02020603050405020304" pitchFamily="18" charset="0"/>
                <a:ea typeface="PMingLiU" pitchFamily="18" charset="-120"/>
                <a:cs typeface="Times New Roman" panose="02020603050405020304" pitchFamily="18" charset="0"/>
              </a:rPr>
              <a:t>Cleared supernatant</a:t>
            </a:r>
          </a:p>
          <a:p>
            <a:pPr eaLnBrk="1" hangingPunct="1">
              <a:buFontTx/>
              <a:buAutoNum type="arabicPeriod"/>
            </a:pPr>
            <a:r>
              <a:rPr lang="en-US" altLang="zh-CN" sz="1600" b="1">
                <a:solidFill>
                  <a:srgbClr val="C00000"/>
                </a:solidFill>
                <a:latin typeface="Times New Roman" panose="02020603050405020304" pitchFamily="18" charset="0"/>
                <a:ea typeface="PMingLiU" pitchFamily="18" charset="-120"/>
                <a:cs typeface="Times New Roman" panose="02020603050405020304" pitchFamily="18" charset="0"/>
              </a:rPr>
              <a:t>50mM imidazole</a:t>
            </a:r>
          </a:p>
          <a:p>
            <a:pPr eaLnBrk="1" hangingPunct="1">
              <a:buFontTx/>
              <a:buAutoNum type="arabicPeriod"/>
            </a:pPr>
            <a:r>
              <a:rPr lang="en-US" altLang="zh-CN" sz="1600" b="1">
                <a:solidFill>
                  <a:srgbClr val="C00000"/>
                </a:solidFill>
                <a:latin typeface="Times New Roman" panose="02020603050405020304" pitchFamily="18" charset="0"/>
                <a:ea typeface="PMingLiU" pitchFamily="18" charset="-120"/>
                <a:cs typeface="Times New Roman" panose="02020603050405020304" pitchFamily="18" charset="0"/>
              </a:rPr>
              <a:t>100mM imidazole</a:t>
            </a:r>
            <a:endParaRPr lang="en-US" altLang="zh-CN" sz="1600">
              <a:solidFill>
                <a:srgbClr val="C00000"/>
              </a:solidFill>
              <a:ea typeface="PMingLiU" pitchFamily="18" charset="-120"/>
              <a:cs typeface="Times New Roman" panose="02020603050405020304" pitchFamily="18" charset="0"/>
            </a:endParaRPr>
          </a:p>
        </p:txBody>
      </p:sp>
      <p:sp>
        <p:nvSpPr>
          <p:cNvPr id="4" name="矩形 3"/>
          <p:cNvSpPr/>
          <p:nvPr/>
        </p:nvSpPr>
        <p:spPr>
          <a:xfrm>
            <a:off x="5108575" y="3663950"/>
            <a:ext cx="1325880" cy="368300"/>
          </a:xfrm>
          <a:prstGeom prst="rect">
            <a:avLst/>
          </a:prstGeom>
        </p:spPr>
        <p:txBody>
          <a:bodyPr wrap="none">
            <a:spAutoFit/>
          </a:bodyPr>
          <a:lstStyle/>
          <a:p>
            <a:pPr>
              <a:defRPr/>
            </a:pPr>
            <a:r>
              <a:rPr lang="zh-CN" altLang="zh-CN" sz="1800" b="1"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酶活性测定</a:t>
            </a:r>
            <a:endParaRPr lang="zh-CN" altLang="en-US" sz="1800" b="1"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773" name="矩形 8"/>
          <p:cNvSpPr>
            <a:spLocks noChangeArrowheads="1"/>
          </p:cNvSpPr>
          <p:nvPr/>
        </p:nvSpPr>
        <p:spPr bwMode="auto">
          <a:xfrm>
            <a:off x="1690687" y="1598612"/>
            <a:ext cx="896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dirty="0">
                <a:solidFill>
                  <a:srgbClr val="002060"/>
                </a:solidFill>
                <a:latin typeface="微软雅黑" panose="020B0503020204020204" pitchFamily="34" charset="-122"/>
                <a:ea typeface="微软雅黑" panose="020B0503020204020204" pitchFamily="34" charset="-122"/>
              </a:rPr>
              <a:t>耐药作用机制 </a:t>
            </a:r>
            <a:endParaRPr lang="zh-CN" altLang="zh-CN" sz="2400" b="1" dirty="0">
              <a:solidFill>
                <a:srgbClr val="002060"/>
              </a:solidFill>
              <a:latin typeface="微软雅黑" panose="020B0503020204020204" pitchFamily="34" charset="-122"/>
              <a:ea typeface="微软雅黑" panose="020B0503020204020204" pitchFamily="34" charset="-122"/>
            </a:endParaRPr>
          </a:p>
        </p:txBody>
      </p:sp>
      <p:sp>
        <p:nvSpPr>
          <p:cNvPr id="32774" name="右箭头 4"/>
          <p:cNvSpPr>
            <a:spLocks noChangeArrowheads="1"/>
          </p:cNvSpPr>
          <p:nvPr/>
        </p:nvSpPr>
        <p:spPr bwMode="auto">
          <a:xfrm>
            <a:off x="4602163" y="3400425"/>
            <a:ext cx="2352675" cy="350838"/>
          </a:xfrm>
          <a:prstGeom prst="rightArrow">
            <a:avLst>
              <a:gd name="adj1" fmla="val 50000"/>
              <a:gd name="adj2" fmla="val 49953"/>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graphicFrame>
        <p:nvGraphicFramePr>
          <p:cNvPr id="6" name="表格 5"/>
          <p:cNvGraphicFramePr>
            <a:graphicFrameLocks noGrp="1"/>
          </p:cNvGraphicFramePr>
          <p:nvPr/>
        </p:nvGraphicFramePr>
        <p:xfrm>
          <a:off x="7199313" y="2927350"/>
          <a:ext cx="1249045" cy="1299210"/>
        </p:xfrm>
        <a:graphic>
          <a:graphicData uri="http://schemas.openxmlformats.org/drawingml/2006/table">
            <a:tbl>
              <a:tblPr firstRow="1" firstCol="1" bandRow="1">
                <a:tableStyleId>{5C22544A-7EE6-4342-B048-85BDC9FD1C3A}</a:tableStyleId>
              </a:tblPr>
              <a:tblGrid>
                <a:gridCol w="1249045">
                  <a:extLst>
                    <a:ext uri="{9D8B030D-6E8A-4147-A177-3AD203B41FA5}">
                      <a16:colId xmlns:a16="http://schemas.microsoft.com/office/drawing/2014/main" val="20000"/>
                    </a:ext>
                  </a:extLst>
                </a:gridCol>
              </a:tblGrid>
              <a:tr h="478155">
                <a:tc>
                  <a:txBody>
                    <a:bodyPr/>
                    <a:lstStyle/>
                    <a:p>
                      <a:pPr algn="just">
                        <a:lnSpc>
                          <a:spcPts val="2700"/>
                        </a:lnSpc>
                        <a:spcAft>
                          <a:spcPts val="0"/>
                        </a:spcAft>
                      </a:pPr>
                      <a:r>
                        <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林可霉素</a:t>
                      </a:r>
                    </a:p>
                  </a:txBody>
                  <a:tcPr marL="68603" marR="68603" marT="0" marB="0">
                    <a:solidFill>
                      <a:schemeClr val="bg1"/>
                    </a:solidFill>
                  </a:tcPr>
                </a:tc>
                <a:extLst>
                  <a:ext uri="{0D108BD9-81ED-4DB2-BD59-A6C34878D82A}">
                    <a16:rowId xmlns:a16="http://schemas.microsoft.com/office/drawing/2014/main" val="10000"/>
                  </a:ext>
                </a:extLst>
              </a:tr>
              <a:tr h="342900">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603" marR="68603" marT="0" marB="0">
                    <a:solidFill>
                      <a:schemeClr val="bg1"/>
                    </a:solidFill>
                  </a:tcPr>
                </a:tc>
                <a:extLst>
                  <a:ext uri="{0D108BD9-81ED-4DB2-BD59-A6C34878D82A}">
                    <a16:rowId xmlns:a16="http://schemas.microsoft.com/office/drawing/2014/main" val="10001"/>
                  </a:ext>
                </a:extLst>
              </a:tr>
              <a:tr h="478155">
                <a:tc>
                  <a:txBody>
                    <a:bodyPr/>
                    <a:lstStyle/>
                    <a:p>
                      <a:pPr algn="just">
                        <a:lnSpc>
                          <a:spcPts val="2700"/>
                        </a:lnSpc>
                        <a:spcAft>
                          <a:spcPts val="0"/>
                        </a:spcAft>
                      </a:pPr>
                      <a:r>
                        <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克林霉素</a:t>
                      </a:r>
                    </a:p>
                  </a:txBody>
                  <a:tcPr marL="68603" marR="68603" marT="0" marB="0">
                    <a:solidFill>
                      <a:schemeClr val="bg1"/>
                    </a:solidFill>
                  </a:tcPr>
                </a:tc>
                <a:extLst>
                  <a:ext uri="{0D108BD9-81ED-4DB2-BD59-A6C34878D82A}">
                    <a16:rowId xmlns:a16="http://schemas.microsoft.com/office/drawing/2014/main" val="10002"/>
                  </a:ext>
                </a:extLst>
              </a:tr>
            </a:tbl>
          </a:graphicData>
        </a:graphic>
      </p:graphicFrame>
      <p:pic>
        <p:nvPicPr>
          <p:cNvPr id="32785" name="图片 2"/>
          <p:cNvPicPr>
            <a:picLocks noChangeAspect="1" noChangeArrowheads="1"/>
          </p:cNvPicPr>
          <p:nvPr/>
        </p:nvPicPr>
        <p:blipFill>
          <a:blip r:embed="rId3"/>
          <a:srcRect/>
          <a:stretch>
            <a:fillRect/>
          </a:stretch>
        </p:blipFill>
        <p:spPr bwMode="auto">
          <a:xfrm>
            <a:off x="1492250" y="1458913"/>
            <a:ext cx="32972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3757613" y="3813175"/>
            <a:ext cx="863600" cy="460375"/>
          </a:xfrm>
          <a:prstGeom prst="rect">
            <a:avLst/>
          </a:prstGeom>
        </p:spPr>
        <p:txBody>
          <a:bodyPr>
            <a:spAutoFit/>
          </a:bodyPr>
          <a:lstStyle/>
          <a:p>
            <a:pPr>
              <a:defRPr/>
            </a:pPr>
            <a:r>
              <a:rPr lang="zh-CN" altLang="zh-CN" sz="12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编码</a:t>
            </a:r>
            <a:r>
              <a:rPr lang="en-US" altLang="zh-CN" sz="12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260</a:t>
            </a:r>
            <a:r>
              <a:rPr lang="zh-CN" altLang="zh-CN" sz="1200" b="1" kern="200" dirty="0">
                <a:solidFill>
                  <a:srgbClr val="C00000"/>
                </a:solidFill>
                <a:latin typeface="微软雅黑" panose="020B0503020204020204" pitchFamily="34" charset="-122"/>
                <a:ea typeface="微软雅黑" panose="020B0503020204020204" pitchFamily="34" charset="-122"/>
                <a:cs typeface="宋体" panose="02010600030101010101" pitchFamily="2" charset="-122"/>
              </a:rPr>
              <a:t>个氨基酸</a:t>
            </a:r>
            <a:endParaRPr lang="zh-CN" altLang="en-US" sz="1200" b="1" dirty="0"/>
          </a:p>
        </p:txBody>
      </p:sp>
      <p:sp>
        <p:nvSpPr>
          <p:cNvPr id="32787" name="矩形 7"/>
          <p:cNvSpPr>
            <a:spLocks noChangeArrowheads="1"/>
          </p:cNvSpPr>
          <p:nvPr/>
        </p:nvSpPr>
        <p:spPr bwMode="auto">
          <a:xfrm>
            <a:off x="9364663" y="3289300"/>
            <a:ext cx="6400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zh-CN"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失活</a:t>
            </a:r>
            <a:endParaRPr lang="zh-CN" altLang="en-US" b="1">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2788" name="右大括号 20"/>
          <p:cNvSpPr/>
          <p:nvPr/>
        </p:nvSpPr>
        <p:spPr bwMode="auto">
          <a:xfrm>
            <a:off x="8235950" y="3008313"/>
            <a:ext cx="468313" cy="1025525"/>
          </a:xfrm>
          <a:prstGeom prst="rightBrace">
            <a:avLst>
              <a:gd name="adj1" fmla="val 8344"/>
              <a:gd name="adj2" fmla="val 50000"/>
            </a:avLst>
          </a:prstGeom>
          <a:solidFill>
            <a:schemeClr val="bg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2789" name="右箭头 26"/>
          <p:cNvSpPr>
            <a:spLocks noChangeArrowheads="1"/>
          </p:cNvSpPr>
          <p:nvPr/>
        </p:nvSpPr>
        <p:spPr bwMode="auto">
          <a:xfrm>
            <a:off x="8791575" y="3344863"/>
            <a:ext cx="596900" cy="350837"/>
          </a:xfrm>
          <a:prstGeom prst="rightArrow">
            <a:avLst>
              <a:gd name="adj1" fmla="val 50000"/>
              <a:gd name="adj2" fmla="val 50040"/>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3" name="图片 2">
            <a:extLst>
              <a:ext uri="{FF2B5EF4-FFF2-40B4-BE49-F238E27FC236}">
                <a16:creationId xmlns:a16="http://schemas.microsoft.com/office/drawing/2014/main" id="{14F0BD58-4C84-0659-DD10-B0F364F40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3">
            <a:extLst>
              <a:ext uri="{FF2B5EF4-FFF2-40B4-BE49-F238E27FC236}">
                <a16:creationId xmlns:a16="http://schemas.microsoft.com/office/drawing/2014/main" id="{35B8A826-8E2F-8686-87C6-41BAD153F079}"/>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79</a:t>
            </a:fld>
            <a:endParaRPr lang="zh-CN" altLang="en-US" sz="2400">
              <a:solidFill>
                <a:srgbClr val="C00000"/>
              </a:solidFill>
            </a:endParaRPr>
          </a:p>
        </p:txBody>
      </p:sp>
      <p:sp>
        <p:nvSpPr>
          <p:cNvPr id="2" name="文本框 1">
            <a:extLst>
              <a:ext uri="{FF2B5EF4-FFF2-40B4-BE49-F238E27FC236}">
                <a16:creationId xmlns:a16="http://schemas.microsoft.com/office/drawing/2014/main" id="{7BCDDE24-B582-E0E3-8C4A-DE69E61C3970}"/>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p:cNvSpPr>
            <a:spLocks noChangeArrowheads="1"/>
          </p:cNvSpPr>
          <p:nvPr/>
        </p:nvSpPr>
        <p:spPr bwMode="auto">
          <a:xfrm>
            <a:off x="285429" y="5630979"/>
            <a:ext cx="116481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charset="0"/>
                <a:ea typeface="黑体" charset="-122"/>
              </a:defRPr>
            </a:lvl1pPr>
            <a:lvl2pPr marL="742950" indent="-285750">
              <a:defRPr sz="2400">
                <a:solidFill>
                  <a:schemeClr val="tx1"/>
                </a:solidFill>
                <a:latin typeface="Lucida Sans Unicode" charset="0"/>
                <a:ea typeface="黑体" charset="-122"/>
              </a:defRPr>
            </a:lvl2pPr>
            <a:lvl3pPr marL="1143000" indent="-228600">
              <a:defRPr sz="2400">
                <a:solidFill>
                  <a:schemeClr val="tx1"/>
                </a:solidFill>
                <a:latin typeface="Lucida Sans Unicode" charset="0"/>
                <a:ea typeface="黑体" charset="-122"/>
              </a:defRPr>
            </a:lvl3pPr>
            <a:lvl4pPr marL="1600200" indent="-228600">
              <a:defRPr sz="2400">
                <a:solidFill>
                  <a:schemeClr val="tx1"/>
                </a:solidFill>
                <a:latin typeface="Lucida Sans Unicode" charset="0"/>
                <a:ea typeface="黑体" charset="-122"/>
              </a:defRPr>
            </a:lvl4pPr>
            <a:lvl5pPr marL="2057400" indent="-228600">
              <a:defRPr sz="2400">
                <a:solidFill>
                  <a:schemeClr val="tx1"/>
                </a:solidFill>
                <a:latin typeface="Lucida Sans Unicode" charset="0"/>
                <a:ea typeface="黑体" charset="-122"/>
              </a:defRPr>
            </a:lvl5pPr>
            <a:lvl6pPr marL="2514600" indent="-228600" eaLnBrk="0" fontAlgn="base" hangingPunct="0">
              <a:spcBef>
                <a:spcPct val="0"/>
              </a:spcBef>
              <a:spcAft>
                <a:spcPct val="0"/>
              </a:spcAft>
              <a:defRPr sz="2400">
                <a:solidFill>
                  <a:schemeClr val="tx1"/>
                </a:solidFill>
                <a:latin typeface="Lucida Sans Unicode" charset="0"/>
                <a:ea typeface="黑体" charset="-122"/>
              </a:defRPr>
            </a:lvl6pPr>
            <a:lvl7pPr marL="2971800" indent="-228600" eaLnBrk="0" fontAlgn="base" hangingPunct="0">
              <a:spcBef>
                <a:spcPct val="0"/>
              </a:spcBef>
              <a:spcAft>
                <a:spcPct val="0"/>
              </a:spcAft>
              <a:defRPr sz="2400">
                <a:solidFill>
                  <a:schemeClr val="tx1"/>
                </a:solidFill>
                <a:latin typeface="Lucida Sans Unicode" charset="0"/>
                <a:ea typeface="黑体" charset="-122"/>
              </a:defRPr>
            </a:lvl7pPr>
            <a:lvl8pPr marL="3429000" indent="-228600" eaLnBrk="0" fontAlgn="base" hangingPunct="0">
              <a:spcBef>
                <a:spcPct val="0"/>
              </a:spcBef>
              <a:spcAft>
                <a:spcPct val="0"/>
              </a:spcAft>
              <a:defRPr sz="2400">
                <a:solidFill>
                  <a:schemeClr val="tx1"/>
                </a:solidFill>
                <a:latin typeface="Lucida Sans Unicode" charset="0"/>
                <a:ea typeface="黑体" charset="-122"/>
              </a:defRPr>
            </a:lvl8pPr>
            <a:lvl9pPr marL="3886200" indent="-228600" eaLnBrk="0" fontAlgn="base" hangingPunct="0">
              <a:spcBef>
                <a:spcPct val="0"/>
              </a:spcBef>
              <a:spcAft>
                <a:spcPct val="0"/>
              </a:spcAft>
              <a:defRPr sz="2400">
                <a:solidFill>
                  <a:schemeClr val="tx1"/>
                </a:solidFill>
                <a:latin typeface="Lucida Sans Unicode" charset="0"/>
                <a:ea typeface="黑体" charset="-122"/>
              </a:defRPr>
            </a:lvl9pPr>
          </a:lstStyle>
          <a:p>
            <a:r>
              <a:rPr lang="en-US" altLang="zh-CN" sz="1600" dirty="0">
                <a:solidFill>
                  <a:srgbClr val="0070C0"/>
                </a:solidFill>
                <a:latin typeface="微软雅黑" panose="020B0503020204020204" pitchFamily="34" charset="-122"/>
                <a:ea typeface="微软雅黑" panose="020B0503020204020204" pitchFamily="34" charset="-122"/>
                <a:cs typeface="SimHei" charset="-122"/>
              </a:rPr>
              <a:t>1</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类整合子包含</a:t>
            </a:r>
            <a:r>
              <a:rPr lang="en-US" altLang="zh-CN" sz="1600" i="1" dirty="0" err="1">
                <a:solidFill>
                  <a:srgbClr val="0070C0"/>
                </a:solidFill>
                <a:latin typeface="微软雅黑" panose="020B0503020204020204" pitchFamily="34" charset="-122"/>
                <a:ea typeface="微软雅黑" panose="020B0503020204020204" pitchFamily="34" charset="-122"/>
                <a:cs typeface="Times New Roman" charset="0"/>
              </a:rPr>
              <a:t>qacE</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和</a:t>
            </a:r>
            <a:r>
              <a:rPr lang="en-US" altLang="zh-CN" sz="1600" i="1" dirty="0">
                <a:solidFill>
                  <a:srgbClr val="0070C0"/>
                </a:solidFill>
                <a:latin typeface="微软雅黑" panose="020B0503020204020204" pitchFamily="34" charset="-122"/>
                <a:ea typeface="微软雅黑" panose="020B0503020204020204" pitchFamily="34" charset="-122"/>
                <a:cs typeface="Times New Roman" charset="0"/>
              </a:rPr>
              <a:t>sul1</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基因证实了经典</a:t>
            </a:r>
            <a:r>
              <a:rPr lang="en-US" altLang="zh-CN" sz="1600" dirty="0">
                <a:solidFill>
                  <a:srgbClr val="0070C0"/>
                </a:solidFill>
                <a:latin typeface="微软雅黑" panose="020B0503020204020204" pitchFamily="34" charset="-122"/>
                <a:ea typeface="微软雅黑" panose="020B0503020204020204" pitchFamily="34" charset="-122"/>
                <a:cs typeface="SimHei" charset="-122"/>
              </a:rPr>
              <a:t>1</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类整合子</a:t>
            </a:r>
            <a:r>
              <a:rPr lang="en-US" altLang="zh-CN" sz="1600" dirty="0">
                <a:solidFill>
                  <a:srgbClr val="0070C0"/>
                </a:solidFill>
                <a:latin typeface="微软雅黑" panose="020B0503020204020204" pitchFamily="34" charset="-122"/>
                <a:ea typeface="微软雅黑" panose="020B0503020204020204" pitchFamily="34" charset="-122"/>
                <a:cs typeface="Times New Roman" charset="0"/>
              </a:rPr>
              <a:t>3′-CS</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的结构</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a:t>
            </a:r>
            <a:r>
              <a:rPr lang="en-US" altLang="zh-CN" sz="1600" dirty="0">
                <a:solidFill>
                  <a:srgbClr val="0070C0"/>
                </a:solidFill>
                <a:latin typeface="微软雅黑" panose="020B0503020204020204" pitchFamily="34" charset="-122"/>
                <a:ea typeface="微软雅黑" panose="020B0503020204020204" pitchFamily="34" charset="-122"/>
                <a:cs typeface="SimHei" charset="-122"/>
              </a:rPr>
              <a:t>2</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类整合子中发现被认为是与转座子</a:t>
            </a:r>
            <a:r>
              <a:rPr lang="en-US" altLang="zh-CN" sz="1600" dirty="0">
                <a:solidFill>
                  <a:srgbClr val="0070C0"/>
                </a:solidFill>
                <a:latin typeface="微软雅黑" panose="020B0503020204020204" pitchFamily="34" charset="-122"/>
                <a:ea typeface="微软雅黑" panose="020B0503020204020204" pitchFamily="34" charset="-122"/>
                <a:cs typeface="Times New Roman" charset="0"/>
              </a:rPr>
              <a:t>Tn7</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连接的常规基因盒。这些整合子的</a:t>
            </a:r>
            <a:r>
              <a:rPr lang="en-US" altLang="zh-CN" sz="1600" dirty="0">
                <a:solidFill>
                  <a:srgbClr val="0070C0"/>
                </a:solidFill>
                <a:latin typeface="微软雅黑" panose="020B0503020204020204" pitchFamily="34" charset="-122"/>
                <a:ea typeface="微软雅黑" panose="020B0503020204020204" pitchFamily="34" charset="-122"/>
                <a:cs typeface="Times New Roman" charset="0"/>
              </a:rPr>
              <a:t>VRs</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（可变区）</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分别含有</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较多的</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二氢叶酸还原酶（</a:t>
            </a:r>
            <a:r>
              <a:rPr lang="en-US" altLang="zh-CN" sz="1600" i="1" dirty="0">
                <a:solidFill>
                  <a:srgbClr val="0070C0"/>
                </a:solidFill>
                <a:latin typeface="微软雅黑" panose="020B0503020204020204" pitchFamily="34" charset="-122"/>
                <a:ea typeface="微软雅黑" panose="020B0503020204020204" pitchFamily="34" charset="-122"/>
                <a:cs typeface="Times New Roman" charset="0"/>
              </a:rPr>
              <a:t>dfrA1</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），这</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类</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基因</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主要</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负责</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对</a:t>
            </a:r>
            <a:r>
              <a:rPr lang="zh-CN" altLang="en-US" sz="1600" b="1" dirty="0">
                <a:solidFill>
                  <a:srgbClr val="0070C0"/>
                </a:solidFill>
                <a:latin typeface="微软雅黑" panose="020B0503020204020204" pitchFamily="34" charset="-122"/>
                <a:ea typeface="微软雅黑" panose="020B0503020204020204" pitchFamily="34" charset="-122"/>
                <a:cs typeface="SimHei" charset="-122"/>
              </a:rPr>
              <a:t>磺胺类</a:t>
            </a:r>
            <a:r>
              <a:rPr lang="zh-CN" altLang="en-US" sz="1600" dirty="0">
                <a:solidFill>
                  <a:srgbClr val="0070C0"/>
                </a:solidFill>
                <a:latin typeface="微软雅黑" panose="020B0503020204020204" pitchFamily="34" charset="-122"/>
                <a:ea typeface="微软雅黑" panose="020B0503020204020204" pitchFamily="34" charset="-122"/>
                <a:cs typeface="SimHei" charset="-122"/>
              </a:rPr>
              <a:t>抗生素产生</a:t>
            </a:r>
            <a:r>
              <a:rPr lang="zh-CN" altLang="zh-CN" sz="1600" dirty="0">
                <a:solidFill>
                  <a:srgbClr val="0070C0"/>
                </a:solidFill>
                <a:latin typeface="微软雅黑" panose="020B0503020204020204" pitchFamily="34" charset="-122"/>
                <a:ea typeface="微软雅黑" panose="020B0503020204020204" pitchFamily="34" charset="-122"/>
                <a:cs typeface="SimHei" charset="-122"/>
              </a:rPr>
              <a:t>抗性。</a:t>
            </a:r>
          </a:p>
        </p:txBody>
      </p:sp>
      <p:pic>
        <p:nvPicPr>
          <p:cNvPr id="4" name="Picture 1" descr="F:\Article 2 data\Data\Unnamed QQ Screenshot201907221206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924710"/>
            <a:ext cx="5305873" cy="216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a:extLst>
              <a:ext uri="{FF2B5EF4-FFF2-40B4-BE49-F238E27FC236}">
                <a16:creationId xmlns:a16="http://schemas.microsoft.com/office/drawing/2014/main" id="{6EAED016-1557-8972-8BC5-266252D230C7}"/>
              </a:ext>
            </a:extLst>
          </p:cNvPr>
          <p:cNvGrpSpPr/>
          <p:nvPr/>
        </p:nvGrpSpPr>
        <p:grpSpPr>
          <a:xfrm>
            <a:off x="571928" y="3429000"/>
            <a:ext cx="8360253" cy="2030220"/>
            <a:chOff x="1783871" y="3352282"/>
            <a:chExt cx="8360253" cy="203022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871" y="3352282"/>
              <a:ext cx="8360253" cy="2030220"/>
            </a:xfrm>
            <a:prstGeom prst="rect">
              <a:avLst/>
            </a:prstGeom>
          </p:spPr>
        </p:pic>
        <p:sp>
          <p:nvSpPr>
            <p:cNvPr id="6" name="矩形 5"/>
            <p:cNvSpPr/>
            <p:nvPr/>
          </p:nvSpPr>
          <p:spPr>
            <a:xfrm>
              <a:off x="4052356" y="3766654"/>
              <a:ext cx="1522536" cy="1237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 name="文本框 6">
            <a:extLst>
              <a:ext uri="{FF2B5EF4-FFF2-40B4-BE49-F238E27FC236}">
                <a16:creationId xmlns:a16="http://schemas.microsoft.com/office/drawing/2014/main" id="{937C9B0F-8A6D-9747-0D25-445500EF9F81}"/>
              </a:ext>
            </a:extLst>
          </p:cNvPr>
          <p:cNvSpPr txBox="1"/>
          <p:nvPr/>
        </p:nvSpPr>
        <p:spPr>
          <a:xfrm>
            <a:off x="0" y="6603772"/>
            <a:ext cx="10457543" cy="261610"/>
          </a:xfrm>
          <a:prstGeom prst="rect">
            <a:avLst/>
          </a:prstGeom>
          <a:noFill/>
        </p:spPr>
        <p:txBody>
          <a:bodyPr wrap="square">
            <a:spAutoFit/>
          </a:bodyPr>
          <a:lstStyle/>
          <a:p>
            <a:pPr algn="just">
              <a:spcBef>
                <a:spcPts val="600"/>
              </a:spcBef>
              <a:spcAft>
                <a:spcPts val="300"/>
              </a:spcAft>
            </a:pPr>
            <a:r>
              <a:rPr lang="en-US" altLang="zh-CN" sz="1100" kern="0" dirty="0" err="1">
                <a:solidFill>
                  <a:srgbClr val="C00000"/>
                </a:solidFill>
                <a:effectLst/>
                <a:latin typeface="Arial" panose="020B0604020202020204" pitchFamily="34" charset="0"/>
                <a:ea typeface="宋体" panose="02010600030101010101" pitchFamily="2" charset="-122"/>
              </a:rPr>
              <a:t>Shaqiu</a:t>
            </a:r>
            <a:r>
              <a:rPr lang="en-US" altLang="zh-CN" sz="1100" kern="0" dirty="0">
                <a:solidFill>
                  <a:srgbClr val="C00000"/>
                </a:solidFill>
                <a:effectLst/>
                <a:latin typeface="Arial" panose="020B0604020202020204" pitchFamily="34" charset="0"/>
                <a:ea typeface="宋体" panose="02010600030101010101" pitchFamily="2" charset="-122"/>
              </a:rPr>
              <a:t> Zhang …</a:t>
            </a:r>
            <a:r>
              <a:rPr lang="en-US" altLang="zh-CN" sz="1100" kern="0" dirty="0" err="1">
                <a:solidFill>
                  <a:srgbClr val="C00000"/>
                </a:solidFill>
                <a:effectLst/>
                <a:latin typeface="Arial" panose="020B0604020202020204" pitchFamily="34" charset="0"/>
                <a:ea typeface="宋体" panose="02010600030101010101" pitchFamily="2" charset="-122"/>
              </a:rPr>
              <a:t>Anchun</a:t>
            </a:r>
            <a:r>
              <a:rPr lang="en-US" altLang="zh-CN" sz="1100" kern="0" dirty="0">
                <a:solidFill>
                  <a:srgbClr val="C00000"/>
                </a:solidFill>
                <a:effectLst/>
                <a:latin typeface="Arial" panose="020B0604020202020204" pitchFamily="34" charset="0"/>
                <a:ea typeface="宋体" panose="02010600030101010101" pitchFamily="2" charset="-122"/>
              </a:rPr>
              <a:t> Cheng*. Ecotoxicology and Environmental Safety, 2019,183 :109514</a:t>
            </a:r>
            <a:endParaRPr lang="zh-CN" altLang="zh-CN" sz="1100" kern="100" dirty="0">
              <a:solidFill>
                <a:srgbClr val="C00000"/>
              </a:solidFill>
              <a:effectLst/>
              <a:latin typeface="Times New Roman" panose="02020603050405020304" pitchFamily="18" charset="0"/>
              <a:ea typeface="宋体" panose="02010600030101010101" pitchFamily="2" charset="-122"/>
            </a:endParaRPr>
          </a:p>
        </p:txBody>
      </p:sp>
      <p:pic>
        <p:nvPicPr>
          <p:cNvPr id="10" name="图片 9">
            <a:extLst>
              <a:ext uri="{FF2B5EF4-FFF2-40B4-BE49-F238E27FC236}">
                <a16:creationId xmlns:a16="http://schemas.microsoft.com/office/drawing/2014/main" id="{C44BE942-C1D6-264A-6903-14EDC3202117}"/>
              </a:ext>
            </a:extLst>
          </p:cNvPr>
          <p:cNvPicPr>
            <a:picLocks noChangeAspect="1"/>
          </p:cNvPicPr>
          <p:nvPr/>
        </p:nvPicPr>
        <p:blipFill>
          <a:blip r:embed="rId5"/>
          <a:stretch>
            <a:fillRect/>
          </a:stretch>
        </p:blipFill>
        <p:spPr>
          <a:xfrm>
            <a:off x="9161236" y="1034760"/>
            <a:ext cx="2458835" cy="4103711"/>
          </a:xfrm>
          <a:prstGeom prst="rect">
            <a:avLst/>
          </a:prstGeom>
        </p:spPr>
      </p:pic>
      <p:sp>
        <p:nvSpPr>
          <p:cNvPr id="12" name="文本框 11">
            <a:extLst>
              <a:ext uri="{FF2B5EF4-FFF2-40B4-BE49-F238E27FC236}">
                <a16:creationId xmlns:a16="http://schemas.microsoft.com/office/drawing/2014/main" id="{9B62A9EC-EB1F-E74D-6087-C080F1F9AF75}"/>
              </a:ext>
            </a:extLst>
          </p:cNvPr>
          <p:cNvSpPr txBox="1"/>
          <p:nvPr/>
        </p:nvSpPr>
        <p:spPr>
          <a:xfrm>
            <a:off x="5524071" y="1549381"/>
            <a:ext cx="3026163" cy="1323439"/>
          </a:xfrm>
          <a:prstGeom prst="rect">
            <a:avLst/>
          </a:prstGeom>
          <a:noFill/>
        </p:spPr>
        <p:txBody>
          <a:bodyPr wrap="square">
            <a:spAutoFit/>
          </a:bodyPr>
          <a:lstStyle/>
          <a:p>
            <a:pPr algn="dist"/>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整合子以</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型为主（</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81%</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dist"/>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携带多种抗生素抗性基因盒</a:t>
            </a:r>
            <a:endPar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100" dirty="0">
                <a:solidFill>
                  <a:srgbClr val="00B0F0"/>
                </a:solidFill>
                <a:latin typeface="Times New Roman" panose="02020603050405020304" pitchFamily="18" charset="0"/>
                <a:cs typeface="Times New Roman" panose="02020603050405020304" pitchFamily="18" charset="0"/>
              </a:rPr>
              <a:t>（主要</a:t>
            </a:r>
            <a:r>
              <a:rPr lang="zh-CN" altLang="en-US" sz="1100" dirty="0">
                <a:solidFill>
                  <a:srgbClr val="00B0F0"/>
                </a:solidFill>
              </a:rPr>
              <a:t>包含氨基糖苷腺苷酸转移酶（</a:t>
            </a:r>
            <a:r>
              <a:rPr lang="zh-CN" altLang="zh-CN" sz="1100" dirty="0">
                <a:solidFill>
                  <a:srgbClr val="00B0F0"/>
                </a:solidFill>
              </a:rPr>
              <a:t>aadA1）、</a:t>
            </a:r>
            <a:r>
              <a:rPr lang="zh-CN" altLang="en-US" sz="1100" dirty="0">
                <a:solidFill>
                  <a:srgbClr val="00B0F0"/>
                </a:solidFill>
              </a:rPr>
              <a:t>二氢叶酸还原酶（</a:t>
            </a:r>
            <a:r>
              <a:rPr lang="zh-CN" altLang="zh-CN" sz="1100" dirty="0">
                <a:solidFill>
                  <a:srgbClr val="00B0F0"/>
                </a:solidFill>
              </a:rPr>
              <a:t>dfrA1）</a:t>
            </a:r>
            <a:r>
              <a:rPr lang="zh-CN" altLang="en-US" sz="1100" dirty="0">
                <a:solidFill>
                  <a:srgbClr val="00B0F0"/>
                </a:solidFill>
              </a:rPr>
              <a:t>和链霉素乙酰转移酶（</a:t>
            </a:r>
            <a:r>
              <a:rPr lang="zh-CN" altLang="zh-CN" sz="1100" dirty="0">
                <a:solidFill>
                  <a:srgbClr val="00B0F0"/>
                </a:solidFill>
              </a:rPr>
              <a:t>sat2）</a:t>
            </a:r>
            <a:r>
              <a:rPr lang="zh-CN" altLang="en-US" sz="1100" dirty="0">
                <a:solidFill>
                  <a:srgbClr val="00B0F0"/>
                </a:solidFill>
              </a:rPr>
              <a:t>基因，分别介导链霉素、大观霉素、甲氧苄啶和链霉素耐药性</a:t>
            </a:r>
            <a:r>
              <a:rPr lang="zh-CN" altLang="en-US" sz="1100" dirty="0">
                <a:solidFill>
                  <a:srgbClr val="00B0F0"/>
                </a:solidFill>
                <a:latin typeface="Times New Roman" panose="02020603050405020304" pitchFamily="18" charset="0"/>
                <a:cs typeface="Times New Roman" panose="02020603050405020304" pitchFamily="18" charset="0"/>
              </a:rPr>
              <a:t>）</a:t>
            </a:r>
            <a:endParaRPr lang="zh-CN" altLang="en-US" sz="1100" dirty="0">
              <a:solidFill>
                <a:srgbClr val="00B0F0"/>
              </a:solidFill>
            </a:endParaRPr>
          </a:p>
        </p:txBody>
      </p:sp>
      <p:sp>
        <p:nvSpPr>
          <p:cNvPr id="13" name="矩形 2"/>
          <p:cNvSpPr>
            <a:spLocks noChangeArrowheads="1"/>
          </p:cNvSpPr>
          <p:nvPr/>
        </p:nvSpPr>
        <p:spPr bwMode="auto">
          <a:xfrm>
            <a:off x="674534" y="2945873"/>
            <a:ext cx="8155040"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charset="0"/>
                <a:ea typeface="黑体" charset="-122"/>
              </a:defRPr>
            </a:lvl1pPr>
            <a:lvl2pPr marL="742950" indent="-285750">
              <a:defRPr sz="2400">
                <a:solidFill>
                  <a:schemeClr val="tx1"/>
                </a:solidFill>
                <a:latin typeface="Lucida Sans Unicode" charset="0"/>
                <a:ea typeface="黑体" charset="-122"/>
              </a:defRPr>
            </a:lvl2pPr>
            <a:lvl3pPr marL="1143000" indent="-228600">
              <a:defRPr sz="2400">
                <a:solidFill>
                  <a:schemeClr val="tx1"/>
                </a:solidFill>
                <a:latin typeface="Lucida Sans Unicode" charset="0"/>
                <a:ea typeface="黑体" charset="-122"/>
              </a:defRPr>
            </a:lvl3pPr>
            <a:lvl4pPr marL="1600200" indent="-228600">
              <a:defRPr sz="2400">
                <a:solidFill>
                  <a:schemeClr val="tx1"/>
                </a:solidFill>
                <a:latin typeface="Lucida Sans Unicode" charset="0"/>
                <a:ea typeface="黑体" charset="-122"/>
              </a:defRPr>
            </a:lvl4pPr>
            <a:lvl5pPr marL="2057400" indent="-228600">
              <a:defRPr sz="2400">
                <a:solidFill>
                  <a:schemeClr val="tx1"/>
                </a:solidFill>
                <a:latin typeface="Lucida Sans Unicode" charset="0"/>
                <a:ea typeface="黑体" charset="-122"/>
              </a:defRPr>
            </a:lvl5pPr>
            <a:lvl6pPr marL="2514600" indent="-228600" eaLnBrk="0" fontAlgn="base" hangingPunct="0">
              <a:spcBef>
                <a:spcPct val="0"/>
              </a:spcBef>
              <a:spcAft>
                <a:spcPct val="0"/>
              </a:spcAft>
              <a:defRPr sz="2400">
                <a:solidFill>
                  <a:schemeClr val="tx1"/>
                </a:solidFill>
                <a:latin typeface="Lucida Sans Unicode" charset="0"/>
                <a:ea typeface="黑体" charset="-122"/>
              </a:defRPr>
            </a:lvl6pPr>
            <a:lvl7pPr marL="2971800" indent="-228600" eaLnBrk="0" fontAlgn="base" hangingPunct="0">
              <a:spcBef>
                <a:spcPct val="0"/>
              </a:spcBef>
              <a:spcAft>
                <a:spcPct val="0"/>
              </a:spcAft>
              <a:defRPr sz="2400">
                <a:solidFill>
                  <a:schemeClr val="tx1"/>
                </a:solidFill>
                <a:latin typeface="Lucida Sans Unicode" charset="0"/>
                <a:ea typeface="黑体" charset="-122"/>
              </a:defRPr>
            </a:lvl7pPr>
            <a:lvl8pPr marL="3429000" indent="-228600" eaLnBrk="0" fontAlgn="base" hangingPunct="0">
              <a:spcBef>
                <a:spcPct val="0"/>
              </a:spcBef>
              <a:spcAft>
                <a:spcPct val="0"/>
              </a:spcAft>
              <a:defRPr sz="2400">
                <a:solidFill>
                  <a:schemeClr val="tx1"/>
                </a:solidFill>
                <a:latin typeface="Lucida Sans Unicode" charset="0"/>
                <a:ea typeface="黑体" charset="-122"/>
              </a:defRPr>
            </a:lvl8pPr>
            <a:lvl9pPr marL="3886200" indent="-228600" eaLnBrk="0" fontAlgn="base" hangingPunct="0">
              <a:spcBef>
                <a:spcPct val="0"/>
              </a:spcBef>
              <a:spcAft>
                <a:spcPct val="0"/>
              </a:spcAft>
              <a:defRPr sz="2400">
                <a:solidFill>
                  <a:schemeClr val="tx1"/>
                </a:solidFill>
                <a:latin typeface="Lucida Sans Unicode" charset="0"/>
                <a:ea typeface="黑体" charset="-122"/>
              </a:defRPr>
            </a:lvl9pPr>
          </a:lstStyle>
          <a:p>
            <a:pPr algn="ctr">
              <a:lnSpc>
                <a:spcPct val="150000"/>
              </a:lnSpc>
            </a:pPr>
            <a:r>
              <a:rPr lang="zh-CN" altLang="en-US" sz="1800" b="1" dirty="0">
                <a:solidFill>
                  <a:srgbClr val="0070C0"/>
                </a:solidFill>
                <a:latin typeface="微软雅黑" panose="020B0503020204020204" pitchFamily="34" charset="-122"/>
                <a:ea typeface="微软雅黑" panose="020B0503020204020204" pitchFamily="34" charset="-122"/>
                <a:cs typeface="SimHei" charset="-122"/>
              </a:rPr>
              <a:t>水禽</a:t>
            </a:r>
            <a:r>
              <a:rPr lang="zh-CN" altLang="zh-CN" sz="1800" b="1" dirty="0">
                <a:solidFill>
                  <a:srgbClr val="0070C0"/>
                </a:solidFill>
                <a:latin typeface="微软雅黑" panose="020B0503020204020204" pitchFamily="34" charset="-122"/>
                <a:ea typeface="微软雅黑" panose="020B0503020204020204" pitchFamily="34" charset="-122"/>
                <a:cs typeface="SimHei" charset="-122"/>
              </a:rPr>
              <a:t>大肠杆菌</a:t>
            </a:r>
            <a:r>
              <a:rPr lang="en-US" altLang="zh-CN" sz="1800" b="1" dirty="0">
                <a:solidFill>
                  <a:srgbClr val="0070C0"/>
                </a:solidFill>
                <a:latin typeface="微软雅黑" panose="020B0503020204020204" pitchFamily="34" charset="-122"/>
                <a:ea typeface="微软雅黑" panose="020B0503020204020204" pitchFamily="34" charset="-122"/>
                <a:cs typeface="SimHei" charset="-122"/>
              </a:rPr>
              <a:t>1</a:t>
            </a:r>
            <a:r>
              <a:rPr lang="zh-CN" altLang="zh-CN" sz="1800" b="1" dirty="0">
                <a:solidFill>
                  <a:srgbClr val="0070C0"/>
                </a:solidFill>
                <a:latin typeface="微软雅黑" panose="020B0503020204020204" pitchFamily="34" charset="-122"/>
                <a:ea typeface="微软雅黑" panose="020B0503020204020204" pitchFamily="34" charset="-122"/>
                <a:cs typeface="SimHei" charset="-122"/>
              </a:rPr>
              <a:t>类和</a:t>
            </a:r>
            <a:r>
              <a:rPr lang="en-US" altLang="zh-CN" sz="1800" b="1" dirty="0">
                <a:solidFill>
                  <a:srgbClr val="0070C0"/>
                </a:solidFill>
                <a:latin typeface="微软雅黑" panose="020B0503020204020204" pitchFamily="34" charset="-122"/>
                <a:ea typeface="微软雅黑" panose="020B0503020204020204" pitchFamily="34" charset="-122"/>
                <a:cs typeface="SimHei" charset="-122"/>
              </a:rPr>
              <a:t>2</a:t>
            </a:r>
            <a:r>
              <a:rPr lang="zh-CN" altLang="zh-CN" sz="1800" b="1" dirty="0">
                <a:solidFill>
                  <a:srgbClr val="0070C0"/>
                </a:solidFill>
                <a:latin typeface="微软雅黑" panose="020B0503020204020204" pitchFamily="34" charset="-122"/>
                <a:ea typeface="微软雅黑" panose="020B0503020204020204" pitchFamily="34" charset="-122"/>
                <a:cs typeface="SimHei" charset="-122"/>
              </a:rPr>
              <a:t>类整合子基因盒阵列的示意图 </a:t>
            </a:r>
          </a:p>
        </p:txBody>
      </p:sp>
      <p:sp>
        <p:nvSpPr>
          <p:cNvPr id="15" name="文本框 14">
            <a:extLst>
              <a:ext uri="{FF2B5EF4-FFF2-40B4-BE49-F238E27FC236}">
                <a16:creationId xmlns:a16="http://schemas.microsoft.com/office/drawing/2014/main" id="{8688F288-19D3-1B91-AA9D-B2523B5D807F}"/>
              </a:ext>
            </a:extLst>
          </p:cNvPr>
          <p:cNvSpPr txBox="1"/>
          <p:nvPr/>
        </p:nvSpPr>
        <p:spPr>
          <a:xfrm>
            <a:off x="761999" y="606544"/>
            <a:ext cx="10769601" cy="461665"/>
          </a:xfrm>
          <a:prstGeom prst="rect">
            <a:avLst/>
          </a:prstGeom>
          <a:noFill/>
        </p:spPr>
        <p:txBody>
          <a:bodyPr wrap="square">
            <a:spAutoFit/>
          </a:bodyPr>
          <a:lstStyle/>
          <a:p>
            <a:pPr algn="ct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solidFill>
                  <a:srgbClr val="C00000"/>
                </a:solidFill>
                <a:latin typeface="微软雅黑" panose="020B0503020204020204" pitchFamily="34" charset="-122"/>
                <a:ea typeface="微软雅黑" panose="020B0503020204020204" pitchFamily="34" charset="-122"/>
                <a:cs typeface="SimHei" charset="-122"/>
              </a:rPr>
              <a:t>水禽</a:t>
            </a:r>
            <a:r>
              <a:rPr lang="zh-CN" altLang="zh-CN" sz="2400" b="1" dirty="0">
                <a:solidFill>
                  <a:srgbClr val="C00000"/>
                </a:solidFill>
                <a:latin typeface="微软雅黑" panose="020B0503020204020204" pitchFamily="34" charset="-122"/>
                <a:ea typeface="微软雅黑" panose="020B0503020204020204" pitchFamily="34" charset="-122"/>
                <a:cs typeface="SimHei" charset="-122"/>
              </a:rPr>
              <a:t>大肠杆菌</a:t>
            </a:r>
            <a:r>
              <a:rPr lang="zh-CN" altLang="en-US" sz="2400" b="1" dirty="0">
                <a:solidFill>
                  <a:srgbClr val="C00000"/>
                </a:solidFill>
                <a:latin typeface="微软雅黑" panose="020B0503020204020204" pitchFamily="34" charset="-122"/>
                <a:ea typeface="微软雅黑" panose="020B0503020204020204" pitchFamily="34" charset="-122"/>
                <a:cs typeface="SimHei" charset="-122"/>
              </a:rPr>
              <a:t>携带与耐药关联的</a:t>
            </a:r>
            <a:r>
              <a:rPr lang="zh-CN" altLang="zh-CN" sz="2400" b="1" dirty="0">
                <a:solidFill>
                  <a:srgbClr val="C00000"/>
                </a:solidFill>
                <a:latin typeface="微软雅黑" panose="020B0503020204020204" pitchFamily="34" charset="-122"/>
                <a:ea typeface="微软雅黑" panose="020B0503020204020204" pitchFamily="34" charset="-122"/>
                <a:cs typeface="SimHei" charset="-122"/>
              </a:rPr>
              <a:t>整合子</a:t>
            </a:r>
            <a:r>
              <a:rPr lang="zh-CN" altLang="en-US" sz="2400" b="1" dirty="0">
                <a:solidFill>
                  <a:srgbClr val="C00000"/>
                </a:solidFill>
                <a:latin typeface="微软雅黑" panose="020B0503020204020204" pitchFamily="34" charset="-122"/>
                <a:ea typeface="微软雅黑" panose="020B0503020204020204" pitchFamily="34" charset="-122"/>
                <a:cs typeface="SimHei" charset="-122"/>
              </a:rPr>
              <a:t>、</a:t>
            </a:r>
            <a:r>
              <a:rPr lang="zh-CN" altLang="zh-CN" sz="2400" b="1" dirty="0">
                <a:solidFill>
                  <a:srgbClr val="C00000"/>
                </a:solidFill>
                <a:latin typeface="微软雅黑" panose="020B0503020204020204" pitchFamily="34" charset="-122"/>
                <a:ea typeface="微软雅黑" panose="020B0503020204020204" pitchFamily="34" charset="-122"/>
                <a:cs typeface="SimHei" charset="-122"/>
              </a:rPr>
              <a:t>基因盒</a:t>
            </a:r>
            <a:endParaRPr lang="zh-CN" altLang="en-US" sz="2400" dirty="0">
              <a:solidFill>
                <a:srgbClr val="C00000"/>
              </a:solidFill>
            </a:endParaRPr>
          </a:p>
        </p:txBody>
      </p:sp>
      <p:pic>
        <p:nvPicPr>
          <p:cNvPr id="16" name="图片 15">
            <a:extLst>
              <a:ext uri="{FF2B5EF4-FFF2-40B4-BE49-F238E27FC236}">
                <a16:creationId xmlns:a16="http://schemas.microsoft.com/office/drawing/2014/main" id="{6BF6F986-74A5-F159-6206-0864C3895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17" name="灯片编号占位符 2">
            <a:extLst>
              <a:ext uri="{FF2B5EF4-FFF2-40B4-BE49-F238E27FC236}">
                <a16:creationId xmlns:a16="http://schemas.microsoft.com/office/drawing/2014/main" id="{B2A20134-1C0F-7F42-3D4E-46FA2A0C2754}"/>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8</a:t>
            </a:fld>
            <a:endParaRPr lang="zh-CN" altLang="en-US" sz="2400" dirty="0">
              <a:solidFill>
                <a:srgbClr val="FF0000"/>
              </a:solidFill>
            </a:endParaRPr>
          </a:p>
        </p:txBody>
      </p:sp>
    </p:spTree>
    <p:extLst>
      <p:ext uri="{BB962C8B-B14F-4D97-AF65-F5344CB8AC3E}">
        <p14:creationId xmlns:p14="http://schemas.microsoft.com/office/powerpoint/2010/main" val="3290823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5"/>
          <p:cNvPicPr>
            <a:picLocks noChangeAspect="1"/>
          </p:cNvPicPr>
          <p:nvPr/>
        </p:nvPicPr>
        <p:blipFill>
          <a:blip r:embed="rId2"/>
          <a:srcRect/>
          <a:stretch>
            <a:fillRect/>
          </a:stretch>
        </p:blipFill>
        <p:spPr bwMode="auto">
          <a:xfrm>
            <a:off x="7693025" y="4692650"/>
            <a:ext cx="209708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矩形 8"/>
          <p:cNvSpPr>
            <a:spLocks noChangeArrowheads="1"/>
          </p:cNvSpPr>
          <p:nvPr/>
        </p:nvSpPr>
        <p:spPr bwMode="auto">
          <a:xfrm>
            <a:off x="1819275" y="1477010"/>
            <a:ext cx="25876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a:solidFill>
                  <a:srgbClr val="002060"/>
                </a:solidFill>
                <a:latin typeface="微软雅黑" panose="020B0503020204020204" pitchFamily="34" charset="-122"/>
                <a:ea typeface="微软雅黑" panose="020B0503020204020204" pitchFamily="34" charset="-122"/>
              </a:rPr>
              <a:t>耐药作用机制</a:t>
            </a:r>
            <a:endParaRPr lang="zh-CN" altLang="zh-CN" sz="1600" b="1">
              <a:solidFill>
                <a:srgbClr val="002060"/>
              </a:solidFill>
              <a:latin typeface="微软雅黑" panose="020B0503020204020204" pitchFamily="34" charset="-122"/>
              <a:ea typeface="微软雅黑" panose="020B0503020204020204" pitchFamily="34" charset="-122"/>
            </a:endParaRPr>
          </a:p>
        </p:txBody>
      </p:sp>
      <p:grpSp>
        <p:nvGrpSpPr>
          <p:cNvPr id="33796" name="组合 3"/>
          <p:cNvGrpSpPr/>
          <p:nvPr/>
        </p:nvGrpSpPr>
        <p:grpSpPr bwMode="auto">
          <a:xfrm>
            <a:off x="7572375" y="1138238"/>
            <a:ext cx="2209800" cy="2768600"/>
            <a:chOff x="2590852" y="951212"/>
            <a:chExt cx="6553148" cy="5906787"/>
          </a:xfrm>
        </p:grpSpPr>
        <p:pic>
          <p:nvPicPr>
            <p:cNvPr id="33804" name="图片 14"/>
            <p:cNvPicPr>
              <a:picLocks noChangeAspect="1" noChangeArrowheads="1"/>
            </p:cNvPicPr>
            <p:nvPr/>
          </p:nvPicPr>
          <p:blipFill>
            <a:blip r:embed="rId3" cstate="screen"/>
            <a:srcRect/>
            <a:stretch>
              <a:fillRect/>
            </a:stretch>
          </p:blipFill>
          <p:spPr bwMode="auto">
            <a:xfrm>
              <a:off x="2590852" y="951212"/>
              <a:ext cx="6553148" cy="59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3"/>
            <p:cNvSpPr/>
            <p:nvPr/>
          </p:nvSpPr>
          <p:spPr>
            <a:xfrm>
              <a:off x="7694022" y="3125614"/>
              <a:ext cx="687327"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sp>
          <p:nvSpPr>
            <p:cNvPr id="15" name="椭圆 14"/>
            <p:cNvSpPr/>
            <p:nvPr/>
          </p:nvSpPr>
          <p:spPr>
            <a:xfrm>
              <a:off x="4798775" y="1144265"/>
              <a:ext cx="687327"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sp>
          <p:nvSpPr>
            <p:cNvPr id="16" name="椭圆 15"/>
            <p:cNvSpPr/>
            <p:nvPr/>
          </p:nvSpPr>
          <p:spPr>
            <a:xfrm>
              <a:off x="5335455" y="4954550"/>
              <a:ext cx="682618"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sp>
          <p:nvSpPr>
            <p:cNvPr id="17" name="椭圆 16"/>
            <p:cNvSpPr/>
            <p:nvPr/>
          </p:nvSpPr>
          <p:spPr>
            <a:xfrm>
              <a:off x="7694022" y="6326252"/>
              <a:ext cx="687327"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sp>
          <p:nvSpPr>
            <p:cNvPr id="18" name="椭圆 17"/>
            <p:cNvSpPr/>
            <p:nvPr/>
          </p:nvSpPr>
          <p:spPr>
            <a:xfrm>
              <a:off x="6474724" y="6248354"/>
              <a:ext cx="687327"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sp>
          <p:nvSpPr>
            <p:cNvPr id="19" name="椭圆 18"/>
            <p:cNvSpPr/>
            <p:nvPr/>
          </p:nvSpPr>
          <p:spPr>
            <a:xfrm>
              <a:off x="3198150" y="6095941"/>
              <a:ext cx="687327" cy="304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sz="800"/>
            </a:p>
          </p:txBody>
        </p:sp>
      </p:grpSp>
      <p:sp>
        <p:nvSpPr>
          <p:cNvPr id="33797" name="文本框 2"/>
          <p:cNvSpPr txBox="1">
            <a:spLocks noChangeArrowheads="1"/>
          </p:cNvSpPr>
          <p:nvPr/>
        </p:nvSpPr>
        <p:spPr bwMode="auto">
          <a:xfrm>
            <a:off x="1397000" y="3200400"/>
            <a:ext cx="2624138"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ctr" eaLnBrk="1" hangingPunct="1"/>
            <a:r>
              <a:rPr lang="zh-CN" altLang="zh-CN" sz="1800" b="1" dirty="0">
                <a:solidFill>
                  <a:srgbClr val="C00000"/>
                </a:solidFill>
              </a:rPr>
              <a:t>质谱分析</a:t>
            </a:r>
            <a:endParaRPr lang="en-US" altLang="zh-CN" sz="1800" b="1" dirty="0">
              <a:solidFill>
                <a:srgbClr val="C00000"/>
              </a:solidFill>
            </a:endParaRPr>
          </a:p>
          <a:p>
            <a:pPr algn="ctr" eaLnBrk="1" hangingPunct="1"/>
            <a:r>
              <a:rPr lang="en-US" altLang="zh-CN" sz="1800" b="1" dirty="0" err="1">
                <a:solidFill>
                  <a:srgbClr val="C00000"/>
                </a:solidFill>
                <a:latin typeface="Times New Roman" panose="02020603050405020304" pitchFamily="18" charset="0"/>
                <a:ea typeface="PMingLiU" pitchFamily="18" charset="-120"/>
                <a:cs typeface="Times New Roman" panose="02020603050405020304" pitchFamily="18" charset="0"/>
              </a:rPr>
              <a:t>Lnu</a:t>
            </a:r>
            <a:r>
              <a:rPr lang="en-US" altLang="zh-CN" sz="1800" b="1" dirty="0">
                <a:solidFill>
                  <a:srgbClr val="C00000"/>
                </a:solidFill>
                <a:latin typeface="Times New Roman" panose="02020603050405020304" pitchFamily="18" charset="0"/>
                <a:ea typeface="PMingLiU" pitchFamily="18" charset="-120"/>
                <a:cs typeface="Times New Roman" panose="02020603050405020304" pitchFamily="18" charset="0"/>
              </a:rPr>
              <a:t> (H) protein </a:t>
            </a:r>
            <a:r>
              <a:rPr lang="en-US" altLang="zh-CN" sz="1800" b="1" dirty="0">
                <a:solidFill>
                  <a:srgbClr val="C00000"/>
                </a:solidFill>
              </a:rPr>
              <a:t>-</a:t>
            </a:r>
            <a:r>
              <a:rPr lang="zh-CN" altLang="zh-CN" sz="1800" b="1" dirty="0">
                <a:solidFill>
                  <a:srgbClr val="C00000"/>
                </a:solidFill>
              </a:rPr>
              <a:t>抗生素</a:t>
            </a:r>
            <a:endParaRPr lang="en-US" altLang="zh-CN" sz="1800" b="1" dirty="0">
              <a:solidFill>
                <a:srgbClr val="C00000"/>
              </a:solidFill>
            </a:endParaRPr>
          </a:p>
          <a:p>
            <a:pPr algn="ctr" eaLnBrk="1" hangingPunct="1"/>
            <a:r>
              <a:rPr lang="zh-CN" altLang="zh-CN" sz="1800" b="1" dirty="0">
                <a:solidFill>
                  <a:srgbClr val="C00000"/>
                </a:solidFill>
              </a:rPr>
              <a:t>反应产物</a:t>
            </a:r>
            <a:endParaRPr lang="zh-CN" altLang="zh-CN" sz="1800" b="1" dirty="0">
              <a:solidFill>
                <a:srgbClr val="C00000"/>
              </a:solidFill>
              <a:latin typeface="Times New Roman" panose="02020603050405020304" pitchFamily="18" charset="0"/>
              <a:ea typeface="PMingLiU" pitchFamily="18" charset="-120"/>
            </a:endParaRPr>
          </a:p>
        </p:txBody>
      </p:sp>
      <p:sp>
        <p:nvSpPr>
          <p:cNvPr id="33798" name="矩形 4"/>
          <p:cNvSpPr>
            <a:spLocks noChangeArrowheads="1"/>
          </p:cNvSpPr>
          <p:nvPr/>
        </p:nvSpPr>
        <p:spPr bwMode="auto">
          <a:xfrm>
            <a:off x="4492625" y="2998788"/>
            <a:ext cx="1887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能够</a:t>
            </a:r>
            <a:r>
              <a:rPr lang="zh-CN"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催化</a:t>
            </a:r>
            <a:r>
              <a:rPr lang="zh-CN" altLang="zh-CN" sz="1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林可胺类抗生素的</a:t>
            </a:r>
            <a:r>
              <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核</a:t>
            </a:r>
            <a:r>
              <a:rPr lang="zh-CN" altLang="zh-CN"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苷酰化</a:t>
            </a:r>
            <a:endParaRPr lang="zh-CN" altLang="en-US" sz="16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799" name="右箭头 20"/>
          <p:cNvSpPr>
            <a:spLocks noChangeArrowheads="1"/>
          </p:cNvSpPr>
          <p:nvPr/>
        </p:nvSpPr>
        <p:spPr bwMode="auto">
          <a:xfrm>
            <a:off x="3954463" y="3422650"/>
            <a:ext cx="2809875" cy="574675"/>
          </a:xfrm>
          <a:prstGeom prst="rightArrow">
            <a:avLst>
              <a:gd name="adj1" fmla="val 50000"/>
              <a:gd name="adj2" fmla="val 49959"/>
            </a:avLst>
          </a:prstGeom>
          <a:solidFill>
            <a:schemeClr val="accent1"/>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3800" name="矩形 21"/>
          <p:cNvSpPr>
            <a:spLocks noChangeArrowheads="1"/>
          </p:cNvSpPr>
          <p:nvPr/>
        </p:nvSpPr>
        <p:spPr bwMode="auto">
          <a:xfrm>
            <a:off x="4406900" y="3906838"/>
            <a:ext cx="1887538"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灭活</a:t>
            </a:r>
            <a:r>
              <a:rPr lang="zh-CN" altLang="zh-CN" sz="16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抗生素</a:t>
            </a:r>
            <a:r>
              <a:rPr lang="en-US" altLang="zh-CN" sz="16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16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801" name="文本框 1"/>
          <p:cNvSpPr txBox="1">
            <a:spLocks noChangeArrowheads="1"/>
          </p:cNvSpPr>
          <p:nvPr/>
        </p:nvSpPr>
        <p:spPr bwMode="auto">
          <a:xfrm>
            <a:off x="9517063" y="1062038"/>
            <a:ext cx="104933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eaLnBrk="1" hangingPunct="1">
              <a:lnSpc>
                <a:spcPct val="200000"/>
              </a:lnSpc>
              <a:buFontTx/>
              <a:buAutoNum type="alphaUcPeriod"/>
            </a:pPr>
            <a:r>
              <a:rPr lang="en-US" altLang="zh-CN" sz="800" b="1">
                <a:latin typeface="Times New Roman" panose="02020603050405020304" pitchFamily="18" charset="0"/>
                <a:ea typeface="PMingLiU" pitchFamily="18" charset="-120"/>
                <a:cs typeface="Times New Roman" panose="02020603050405020304" pitchFamily="18" charset="0"/>
              </a:rPr>
              <a:t>CLI</a:t>
            </a:r>
          </a:p>
          <a:p>
            <a:pPr eaLnBrk="1" hangingPunct="1">
              <a:lnSpc>
                <a:spcPct val="200000"/>
              </a:lnSpc>
              <a:buFontTx/>
              <a:buAutoNum type="alphaUcPeriod"/>
            </a:pPr>
            <a:r>
              <a:rPr lang="en-US" altLang="zh-CN" sz="800" b="1">
                <a:latin typeface="Times New Roman" panose="02020603050405020304" pitchFamily="18" charset="0"/>
                <a:ea typeface="PMingLiU" pitchFamily="18" charset="-120"/>
                <a:cs typeface="Times New Roman" panose="02020603050405020304" pitchFamily="18" charset="0"/>
              </a:rPr>
              <a:t>CLI-AMP</a:t>
            </a:r>
          </a:p>
          <a:p>
            <a:pPr eaLnBrk="1" hangingPunct="1">
              <a:lnSpc>
                <a:spcPct val="200000"/>
              </a:lnSpc>
              <a:buFontTx/>
              <a:buAutoNum type="alphaUcPeriod"/>
            </a:pPr>
            <a:r>
              <a:rPr lang="en-US" altLang="zh-CN" sz="800" b="1">
                <a:latin typeface="Times New Roman" panose="02020603050405020304" pitchFamily="18" charset="0"/>
                <a:ea typeface="PMingLiU" pitchFamily="18" charset="-120"/>
                <a:cs typeface="Times New Roman" panose="02020603050405020304" pitchFamily="18" charset="0"/>
              </a:rPr>
              <a:t>CID </a:t>
            </a:r>
            <a:endParaRPr lang="zh-CN" altLang="en-US" sz="800" b="1">
              <a:latin typeface="Times New Roman" panose="02020603050405020304" pitchFamily="18" charset="0"/>
              <a:ea typeface="PMingLiU" pitchFamily="18" charset="-120"/>
              <a:cs typeface="Times New Roman" panose="02020603050405020304" pitchFamily="18" charset="0"/>
            </a:endParaRPr>
          </a:p>
        </p:txBody>
      </p:sp>
      <p:sp>
        <p:nvSpPr>
          <p:cNvPr id="33802" name="左大括号 5"/>
          <p:cNvSpPr/>
          <p:nvPr/>
        </p:nvSpPr>
        <p:spPr bwMode="auto">
          <a:xfrm>
            <a:off x="6813550" y="1149350"/>
            <a:ext cx="534988" cy="5072063"/>
          </a:xfrm>
          <a:prstGeom prst="leftBrace">
            <a:avLst>
              <a:gd name="adj1" fmla="val 8340"/>
              <a:gd name="adj2" fmla="val 50000"/>
            </a:avLst>
          </a:prstGeom>
          <a:solidFill>
            <a:schemeClr val="bg1"/>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21"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80</a:t>
            </a:fld>
            <a:endParaRPr lang="zh-CN" altLang="en-US" sz="2400" dirty="0">
              <a:solidFill>
                <a:srgbClr val="FF0000"/>
              </a:solidFill>
            </a:endParaRPr>
          </a:p>
        </p:txBody>
      </p:sp>
      <p:sp>
        <p:nvSpPr>
          <p:cNvPr id="2" name="文本框 1">
            <a:extLst>
              <a:ext uri="{FF2B5EF4-FFF2-40B4-BE49-F238E27FC236}">
                <a16:creationId xmlns:a16="http://schemas.microsoft.com/office/drawing/2014/main" id="{472444A8-5884-F546-2BD2-FB8ECC7FA891}"/>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Tree>
  </p:cSld>
  <p:clrMapOvr>
    <a:masterClrMapping/>
  </p:clrMapOvr>
  <p:transition spd="slow">
    <p:circl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707435" y="2308486"/>
          <a:ext cx="6552925" cy="429895"/>
        </p:xfrm>
        <a:graphic>
          <a:graphicData uri="http://schemas.openxmlformats.org/drawingml/2006/table">
            <a:tbl>
              <a:tblPr/>
              <a:tblGrid>
                <a:gridCol w="6552925">
                  <a:extLst>
                    <a:ext uri="{9D8B030D-6E8A-4147-A177-3AD203B41FA5}">
                      <a16:colId xmlns:a16="http://schemas.microsoft.com/office/drawing/2014/main" val="20002"/>
                    </a:ext>
                  </a:extLst>
                </a:gridCol>
              </a:tblGrid>
              <a:tr h="429895">
                <a:tc>
                  <a:txBody>
                    <a:bodyPr/>
                    <a:lstStyle/>
                    <a:p>
                      <a:pPr algn="just">
                        <a:spcAft>
                          <a:spcPts val="0"/>
                        </a:spcAft>
                      </a:pPr>
                      <a:r>
                        <a:rPr lang="en-US"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rPr>
                        <a:t>783bp</a:t>
                      </a:r>
                      <a:r>
                        <a:rPr lang="zh-CN" altLang="en-US"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rPr>
                        <a:t>编码</a:t>
                      </a:r>
                      <a:r>
                        <a:rPr lang="zh-CN"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rPr>
                        <a:t>新的林可</a:t>
                      </a:r>
                      <a:r>
                        <a:rPr lang="zh-CN" altLang="en-US"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rPr>
                        <a:t>酰</a:t>
                      </a:r>
                      <a:r>
                        <a:rPr lang="zh-CN"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rPr>
                        <a:t>胺类耐药基因</a:t>
                      </a:r>
                      <a:r>
                        <a:rPr lang="en-US" altLang="zh-CN" sz="2400" b="1" i="1" kern="200" dirty="0" err="1">
                          <a:solidFill>
                            <a:srgbClr val="000000"/>
                          </a:solidFill>
                          <a:latin typeface="微软雅黑" panose="020B0503020204020204" pitchFamily="34" charset="-122"/>
                          <a:ea typeface="微软雅黑" panose="020B0503020204020204" pitchFamily="34" charset="-122"/>
                          <a:cs typeface="Times New Roman" panose="02020603050405020304"/>
                        </a:rPr>
                        <a:t>lnu</a:t>
                      </a:r>
                      <a:r>
                        <a:rPr lang="en-US" altLang="zh-CN" sz="2400" b="1" i="1" kern="200" dirty="0">
                          <a:solidFill>
                            <a:srgbClr val="000000"/>
                          </a:solidFill>
                          <a:latin typeface="微软雅黑" panose="020B0503020204020204" pitchFamily="34" charset="-122"/>
                          <a:ea typeface="微软雅黑" panose="020B0503020204020204" pitchFamily="34" charset="-122"/>
                          <a:cs typeface="Times New Roman" panose="02020603050405020304"/>
                        </a:rPr>
                        <a:t>(H)</a:t>
                      </a:r>
                      <a:endParaRPr kumimoji="0" lang="zh-CN" sz="2400" b="1" kern="200" dirty="0">
                        <a:solidFill>
                          <a:srgbClr val="000000"/>
                        </a:solidFill>
                        <a:latin typeface="微软雅黑" panose="020B0503020204020204" pitchFamily="34" charset="-122"/>
                        <a:ea typeface="微软雅黑" panose="020B0503020204020204" pitchFamily="34" charset="-122"/>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 name="矩形 1"/>
          <p:cNvSpPr/>
          <p:nvPr/>
        </p:nvSpPr>
        <p:spPr>
          <a:xfrm>
            <a:off x="1046259" y="4906488"/>
            <a:ext cx="5232946" cy="368300"/>
          </a:xfrm>
          <a:prstGeom prst="rect">
            <a:avLst/>
          </a:prstGeom>
        </p:spPr>
        <p:txBody>
          <a:bodyPr wrap="square">
            <a:spAutoFit/>
          </a:bodyPr>
          <a:lstStyle/>
          <a:p>
            <a:pPr algn="ctr"/>
            <a:r>
              <a:rPr lang="zh-CN" altLang="en-US" b="1" kern="200" dirty="0">
                <a:solidFill>
                  <a:srgbClr val="C00000"/>
                </a:solidFill>
                <a:latin typeface="微软雅黑" panose="020B0503020204020204" pitchFamily="34" charset="-122"/>
                <a:ea typeface="微软雅黑" panose="020B0503020204020204" pitchFamily="34" charset="-122"/>
                <a:cs typeface="Times New Roman" panose="02020603050405020304"/>
              </a:rPr>
              <a:t>介导</a:t>
            </a:r>
            <a:r>
              <a:rPr lang="en-US" altLang="zh-CN" b="1" kern="200" dirty="0">
                <a:solidFill>
                  <a:srgbClr val="C00000"/>
                </a:solidFill>
                <a:latin typeface="微软雅黑" panose="020B0503020204020204" pitchFamily="34" charset="-122"/>
                <a:ea typeface="微软雅黑" panose="020B0503020204020204" pitchFamily="34" charset="-122"/>
                <a:cs typeface="Times New Roman" panose="02020603050405020304"/>
              </a:rPr>
              <a:t>RA-CH-2</a:t>
            </a:r>
            <a:r>
              <a:rPr lang="zh-CN" altLang="en-US" b="1" kern="200" dirty="0">
                <a:solidFill>
                  <a:srgbClr val="C00000"/>
                </a:solidFill>
                <a:latin typeface="微软雅黑" panose="020B0503020204020204" pitchFamily="34" charset="-122"/>
                <a:ea typeface="微软雅黑" panose="020B0503020204020204" pitchFamily="34" charset="-122"/>
                <a:cs typeface="Times New Roman" panose="02020603050405020304"/>
              </a:rPr>
              <a:t>株的高浓度林可酰胺抗性</a:t>
            </a:r>
          </a:p>
        </p:txBody>
      </p:sp>
      <p:sp>
        <p:nvSpPr>
          <p:cNvPr id="6" name="灯片编号占位符 5"/>
          <p:cNvSpPr>
            <a:spLocks noGrp="1"/>
          </p:cNvSpPr>
          <p:nvPr>
            <p:ph type="sldNum" sz="quarter" idx="12"/>
          </p:nvPr>
        </p:nvSpPr>
        <p:spPr>
          <a:xfrm>
            <a:off x="9296400" y="6455013"/>
            <a:ext cx="2743200" cy="365125"/>
          </a:xfrm>
        </p:spPr>
        <p:txBody>
          <a:bodyPr/>
          <a:lstStyle/>
          <a:p>
            <a:fld id="{4EF9EDCC-6796-41D4-8762-5DE66AB96056}" type="slidenum">
              <a:rPr lang="zh-CN" altLang="en-US" sz="2400" smtClean="0">
                <a:solidFill>
                  <a:srgbClr val="C00000"/>
                </a:solidFill>
              </a:rPr>
              <a:t>81</a:t>
            </a:fld>
            <a:endParaRPr lang="zh-CN" altLang="en-US" sz="2400" dirty="0">
              <a:solidFill>
                <a:srgbClr val="C00000"/>
              </a:solidFill>
            </a:endParaRPr>
          </a:p>
        </p:txBody>
      </p:sp>
      <p:sp>
        <p:nvSpPr>
          <p:cNvPr id="7" name="下箭头 6"/>
          <p:cNvSpPr/>
          <p:nvPr/>
        </p:nvSpPr>
        <p:spPr>
          <a:xfrm>
            <a:off x="3420416" y="4174205"/>
            <a:ext cx="484632" cy="590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E4077E23-86C7-AF4A-7E70-3AA305AB5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文本框 8">
            <a:extLst>
              <a:ext uri="{FF2B5EF4-FFF2-40B4-BE49-F238E27FC236}">
                <a16:creationId xmlns:a16="http://schemas.microsoft.com/office/drawing/2014/main" id="{B7299973-C734-5094-AF29-0BE5815A34E0}"/>
              </a:ext>
            </a:extLst>
          </p:cNvPr>
          <p:cNvSpPr txBox="1"/>
          <p:nvPr/>
        </p:nvSpPr>
        <p:spPr>
          <a:xfrm>
            <a:off x="-43180" y="6569900"/>
            <a:ext cx="9828259" cy="276999"/>
          </a:xfrm>
          <a:prstGeom prst="rect">
            <a:avLst/>
          </a:prstGeom>
          <a:noFill/>
        </p:spPr>
        <p:txBody>
          <a:bodyPr wrap="square">
            <a:spAutoFit/>
          </a:bodyPr>
          <a:lstStyle/>
          <a:p>
            <a:r>
              <a:rPr lang="en-US" altLang="zh-CN" sz="1200" kern="100" dirty="0" err="1">
                <a:solidFill>
                  <a:srgbClr val="C00000"/>
                </a:solidFill>
                <a:effectLst/>
                <a:latin typeface="Times New Roman" panose="02020603050405020304" pitchFamily="18" charset="0"/>
                <a:ea typeface="宋体" panose="02010600030101010101" pitchFamily="2" charset="-122"/>
              </a:rPr>
              <a:t>Hongyan</a:t>
            </a:r>
            <a:r>
              <a:rPr lang="en-US" altLang="zh-CN" sz="1200" kern="100" dirty="0">
                <a:solidFill>
                  <a:srgbClr val="C00000"/>
                </a:solidFill>
                <a:effectLst/>
                <a:latin typeface="Times New Roman" panose="02020603050405020304" pitchFamily="18" charset="0"/>
                <a:ea typeface="宋体" panose="02010600030101010101" pitchFamily="2" charset="-122"/>
              </a:rPr>
              <a:t> Luo</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DeKang</a:t>
            </a:r>
            <a:r>
              <a:rPr lang="en-US"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Zhu*.</a:t>
            </a:r>
            <a:r>
              <a:rPr lang="da-DK" altLang="zh-CN" sz="12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i="1" kern="100" dirty="0">
                <a:solidFill>
                  <a:srgbClr val="C00000"/>
                </a:solidFill>
                <a:effectLst/>
                <a:latin typeface="Times New Roman" panose="02020603050405020304" pitchFamily="18" charset="0"/>
                <a:ea typeface="宋体" panose="02010600030101010101" pitchFamily="2" charset="-122"/>
              </a:rPr>
              <a:t>International Journal of Antimicrobial Agents</a:t>
            </a:r>
            <a:r>
              <a:rPr lang="en-US" altLang="zh-CN" sz="1200" kern="100" dirty="0">
                <a:solidFill>
                  <a:srgbClr val="C00000"/>
                </a:solidFill>
                <a:effectLst/>
                <a:latin typeface="Times New Roman" panose="02020603050405020304" pitchFamily="18" charset="0"/>
                <a:ea typeface="宋体" panose="02010600030101010101" pitchFamily="2" charset="-122"/>
              </a:rPr>
              <a:t>, 2018,51:136-139</a:t>
            </a:r>
            <a:endParaRPr lang="zh-CN" altLang="en-US" sz="1200" dirty="0">
              <a:solidFill>
                <a:srgbClr val="C00000"/>
              </a:solidFill>
            </a:endParaRPr>
          </a:p>
        </p:txBody>
      </p:sp>
      <p:sp>
        <p:nvSpPr>
          <p:cNvPr id="13" name="文本框 12">
            <a:extLst>
              <a:ext uri="{FF2B5EF4-FFF2-40B4-BE49-F238E27FC236}">
                <a16:creationId xmlns:a16="http://schemas.microsoft.com/office/drawing/2014/main" id="{CE7950C7-D7D3-8961-D887-476C07AD1367}"/>
              </a:ext>
            </a:extLst>
          </p:cNvPr>
          <p:cNvSpPr txBox="1"/>
          <p:nvPr/>
        </p:nvSpPr>
        <p:spPr>
          <a:xfrm>
            <a:off x="925013" y="3201978"/>
            <a:ext cx="6117770" cy="646331"/>
          </a:xfrm>
          <a:prstGeom prst="rect">
            <a:avLst/>
          </a:prstGeom>
          <a:noFill/>
        </p:spPr>
        <p:txBody>
          <a:bodyPr wrap="square">
            <a:spAutoFit/>
          </a:bodyPr>
          <a:lstStyle/>
          <a:p>
            <a:pPr algn="ct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林可</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酰</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胺</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a:t>
            </a:r>
            <a:r>
              <a:rPr lang="zh-CN"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基因命名管理中心</a:t>
            </a:r>
            <a:r>
              <a:rPr lang="zh-CN" altLang="en-US" dirty="0"/>
              <a:t>http://faculty.washington.edu/marilynr/ermweb2.pdf</a:t>
            </a:r>
          </a:p>
        </p:txBody>
      </p:sp>
      <p:pic>
        <p:nvPicPr>
          <p:cNvPr id="15" name="图片 14">
            <a:extLst>
              <a:ext uri="{FF2B5EF4-FFF2-40B4-BE49-F238E27FC236}">
                <a16:creationId xmlns:a16="http://schemas.microsoft.com/office/drawing/2014/main" id="{F7EA7611-6076-EE92-A8E3-DEBEC82FEE37}"/>
              </a:ext>
            </a:extLst>
          </p:cNvPr>
          <p:cNvPicPr>
            <a:picLocks noChangeAspect="1"/>
          </p:cNvPicPr>
          <p:nvPr/>
        </p:nvPicPr>
        <p:blipFill>
          <a:blip r:embed="rId4"/>
          <a:stretch>
            <a:fillRect/>
          </a:stretch>
        </p:blipFill>
        <p:spPr>
          <a:xfrm>
            <a:off x="7558958" y="1660919"/>
            <a:ext cx="3109042" cy="4207419"/>
          </a:xfrm>
          <a:prstGeom prst="rect">
            <a:avLst/>
          </a:prstGeom>
          <a:ln>
            <a:solidFill>
              <a:srgbClr val="C00000"/>
            </a:solidFill>
          </a:ln>
        </p:spPr>
      </p:pic>
    </p:spTree>
  </p:cSld>
  <p:clrMapOvr>
    <a:masterClrMapping/>
  </p:clrMapOvr>
  <p:transition spd="slow">
    <p:circl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5"/>
          <p:cNvGrpSpPr/>
          <p:nvPr/>
        </p:nvGrpSpPr>
        <p:grpSpPr bwMode="auto">
          <a:xfrm>
            <a:off x="512008" y="724325"/>
            <a:ext cx="7042149" cy="5666316"/>
            <a:chOff x="1237015" y="588468"/>
            <a:chExt cx="6029527" cy="4250408"/>
          </a:xfrm>
        </p:grpSpPr>
        <p:grpSp>
          <p:nvGrpSpPr>
            <p:cNvPr id="2051" name="组合 48"/>
            <p:cNvGrpSpPr/>
            <p:nvPr/>
          </p:nvGrpSpPr>
          <p:grpSpPr bwMode="auto">
            <a:xfrm>
              <a:off x="1237015" y="588468"/>
              <a:ext cx="6029527" cy="3914657"/>
              <a:chOff x="1237015" y="588468"/>
              <a:chExt cx="6029527" cy="3914657"/>
            </a:xfrm>
          </p:grpSpPr>
          <p:grpSp>
            <p:nvGrpSpPr>
              <p:cNvPr id="2058" name="组合 3"/>
              <p:cNvGrpSpPr/>
              <p:nvPr/>
            </p:nvGrpSpPr>
            <p:grpSpPr bwMode="auto">
              <a:xfrm>
                <a:off x="1237015" y="588468"/>
                <a:ext cx="6029527" cy="3914657"/>
                <a:chOff x="149225" y="236538"/>
                <a:chExt cx="8281988" cy="6408737"/>
              </a:xfrm>
            </p:grpSpPr>
            <p:grpSp>
              <p:nvGrpSpPr>
                <p:cNvPr id="2060" name="Group 6"/>
                <p:cNvGrpSpPr/>
                <p:nvPr/>
              </p:nvGrpSpPr>
              <p:grpSpPr bwMode="auto">
                <a:xfrm>
                  <a:off x="149225" y="236538"/>
                  <a:ext cx="8281988" cy="6408737"/>
                  <a:chOff x="0" y="0"/>
                  <a:chExt cx="2507" cy="1860"/>
                </a:xfrm>
              </p:grpSpPr>
              <p:sp>
                <p:nvSpPr>
                  <p:cNvPr id="15" name="Freeform 8"/>
                  <p:cNvSpPr/>
                  <p:nvPr/>
                </p:nvSpPr>
                <p:spPr bwMode="auto">
                  <a:xfrm>
                    <a:off x="1364" y="1442"/>
                    <a:ext cx="395" cy="251"/>
                  </a:xfrm>
                  <a:custGeom>
                    <a:avLst/>
                    <a:gdLst>
                      <a:gd name="T0" fmla="*/ 1 w 673"/>
                      <a:gd name="T1" fmla="*/ 1 h 490"/>
                      <a:gd name="T2" fmla="*/ 1 w 673"/>
                      <a:gd name="T3" fmla="*/ 1 h 490"/>
                      <a:gd name="T4" fmla="*/ 1 w 673"/>
                      <a:gd name="T5" fmla="*/ 1 h 490"/>
                      <a:gd name="T6" fmla="*/ 1 w 673"/>
                      <a:gd name="T7" fmla="*/ 1 h 490"/>
                      <a:gd name="T8" fmla="*/ 1 w 673"/>
                      <a:gd name="T9" fmla="*/ 1 h 490"/>
                      <a:gd name="T10" fmla="*/ 2 w 673"/>
                      <a:gd name="T11" fmla="*/ 1 h 490"/>
                      <a:gd name="T12" fmla="*/ 2 w 673"/>
                      <a:gd name="T13" fmla="*/ 1 h 490"/>
                      <a:gd name="T14" fmla="*/ 2 w 673"/>
                      <a:gd name="T15" fmla="*/ 1 h 490"/>
                      <a:gd name="T16" fmla="*/ 2 w 673"/>
                      <a:gd name="T17" fmla="*/ 1 h 490"/>
                      <a:gd name="T18" fmla="*/ 2 w 673"/>
                      <a:gd name="T19" fmla="*/ 1 h 490"/>
                      <a:gd name="T20" fmla="*/ 2 w 673"/>
                      <a:gd name="T21" fmla="*/ 1 h 490"/>
                      <a:gd name="T22" fmla="*/ 2 w 673"/>
                      <a:gd name="T23" fmla="*/ 1 h 490"/>
                      <a:gd name="T24" fmla="*/ 3 w 673"/>
                      <a:gd name="T25" fmla="*/ 1 h 490"/>
                      <a:gd name="T26" fmla="*/ 3 w 673"/>
                      <a:gd name="T27" fmla="*/ 1 h 490"/>
                      <a:gd name="T28" fmla="*/ 3 w 673"/>
                      <a:gd name="T29" fmla="*/ 1 h 490"/>
                      <a:gd name="T30" fmla="*/ 3 w 673"/>
                      <a:gd name="T31" fmla="*/ 1 h 490"/>
                      <a:gd name="T32" fmla="*/ 3 w 673"/>
                      <a:gd name="T33" fmla="*/ 1 h 490"/>
                      <a:gd name="T34" fmla="*/ 3 w 673"/>
                      <a:gd name="T35" fmla="*/ 1 h 490"/>
                      <a:gd name="T36" fmla="*/ 3 w 673"/>
                      <a:gd name="T37" fmla="*/ 1 h 490"/>
                      <a:gd name="T38" fmla="*/ 3 w 673"/>
                      <a:gd name="T39" fmla="*/ 1 h 490"/>
                      <a:gd name="T40" fmla="*/ 3 w 673"/>
                      <a:gd name="T41" fmla="*/ 1 h 490"/>
                      <a:gd name="T42" fmla="*/ 3 w 673"/>
                      <a:gd name="T43" fmla="*/ 1 h 490"/>
                      <a:gd name="T44" fmla="*/ 3 w 673"/>
                      <a:gd name="T45" fmla="*/ 1 h 490"/>
                      <a:gd name="T46" fmla="*/ 2 w 673"/>
                      <a:gd name="T47" fmla="*/ 1 h 490"/>
                      <a:gd name="T48" fmla="*/ 2 w 673"/>
                      <a:gd name="T49" fmla="*/ 1 h 490"/>
                      <a:gd name="T50" fmla="*/ 2 w 673"/>
                      <a:gd name="T51" fmla="*/ 1 h 490"/>
                      <a:gd name="T52" fmla="*/ 2 w 673"/>
                      <a:gd name="T53" fmla="*/ 1 h 490"/>
                      <a:gd name="T54" fmla="*/ 1 w 673"/>
                      <a:gd name="T55" fmla="*/ 1 h 490"/>
                      <a:gd name="T56" fmla="*/ 1 w 673"/>
                      <a:gd name="T57" fmla="*/ 1 h 490"/>
                      <a:gd name="T58" fmla="*/ 1 w 673"/>
                      <a:gd name="T59" fmla="*/ 1 h 490"/>
                      <a:gd name="T60" fmla="*/ 1 w 673"/>
                      <a:gd name="T61" fmla="*/ 1 h 490"/>
                      <a:gd name="T62" fmla="*/ 1 w 673"/>
                      <a:gd name="T63" fmla="*/ 1 h 490"/>
                      <a:gd name="T64" fmla="*/ 1 w 673"/>
                      <a:gd name="T65" fmla="*/ 1 h 490"/>
                      <a:gd name="T66" fmla="*/ 1 w 673"/>
                      <a:gd name="T67" fmla="*/ 1 h 490"/>
                      <a:gd name="T68" fmla="*/ 1 w 673"/>
                      <a:gd name="T69" fmla="*/ 1 h 490"/>
                      <a:gd name="T70" fmla="*/ 1 w 673"/>
                      <a:gd name="T71" fmla="*/ 1 h 490"/>
                      <a:gd name="T72" fmla="*/ 1 w 673"/>
                      <a:gd name="T73" fmla="*/ 1 h 4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3"/>
                      <a:gd name="T112" fmla="*/ 0 h 490"/>
                      <a:gd name="T113" fmla="*/ 673 w 673"/>
                      <a:gd name="T114" fmla="*/ 490 h 4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3" h="490">
                        <a:moveTo>
                          <a:pt x="2" y="187"/>
                        </a:moveTo>
                        <a:lnTo>
                          <a:pt x="30" y="189"/>
                        </a:lnTo>
                        <a:lnTo>
                          <a:pt x="61" y="161"/>
                        </a:lnTo>
                        <a:lnTo>
                          <a:pt x="74" y="170"/>
                        </a:lnTo>
                        <a:lnTo>
                          <a:pt x="133" y="194"/>
                        </a:lnTo>
                        <a:lnTo>
                          <a:pt x="145" y="187"/>
                        </a:lnTo>
                        <a:lnTo>
                          <a:pt x="147" y="167"/>
                        </a:lnTo>
                        <a:lnTo>
                          <a:pt x="157" y="156"/>
                        </a:lnTo>
                        <a:lnTo>
                          <a:pt x="241" y="101"/>
                        </a:lnTo>
                        <a:lnTo>
                          <a:pt x="256" y="119"/>
                        </a:lnTo>
                        <a:lnTo>
                          <a:pt x="306" y="134"/>
                        </a:lnTo>
                        <a:lnTo>
                          <a:pt x="334" y="97"/>
                        </a:lnTo>
                        <a:lnTo>
                          <a:pt x="348" y="105"/>
                        </a:lnTo>
                        <a:lnTo>
                          <a:pt x="368" y="105"/>
                        </a:lnTo>
                        <a:lnTo>
                          <a:pt x="368" y="95"/>
                        </a:lnTo>
                        <a:lnTo>
                          <a:pt x="394" y="86"/>
                        </a:lnTo>
                        <a:lnTo>
                          <a:pt x="394" y="77"/>
                        </a:lnTo>
                        <a:lnTo>
                          <a:pt x="405" y="66"/>
                        </a:lnTo>
                        <a:lnTo>
                          <a:pt x="411" y="69"/>
                        </a:lnTo>
                        <a:lnTo>
                          <a:pt x="437" y="42"/>
                        </a:lnTo>
                        <a:lnTo>
                          <a:pt x="460" y="48"/>
                        </a:lnTo>
                        <a:lnTo>
                          <a:pt x="482" y="18"/>
                        </a:lnTo>
                        <a:lnTo>
                          <a:pt x="492" y="42"/>
                        </a:lnTo>
                        <a:lnTo>
                          <a:pt x="499" y="40"/>
                        </a:lnTo>
                        <a:lnTo>
                          <a:pt x="534" y="6"/>
                        </a:lnTo>
                        <a:lnTo>
                          <a:pt x="542" y="9"/>
                        </a:lnTo>
                        <a:lnTo>
                          <a:pt x="558" y="0"/>
                        </a:lnTo>
                        <a:lnTo>
                          <a:pt x="587" y="9"/>
                        </a:lnTo>
                        <a:lnTo>
                          <a:pt x="587" y="40"/>
                        </a:lnTo>
                        <a:lnTo>
                          <a:pt x="609" y="44"/>
                        </a:lnTo>
                        <a:lnTo>
                          <a:pt x="602" y="74"/>
                        </a:lnTo>
                        <a:lnTo>
                          <a:pt x="582" y="108"/>
                        </a:lnTo>
                        <a:lnTo>
                          <a:pt x="573" y="136"/>
                        </a:lnTo>
                        <a:lnTo>
                          <a:pt x="582" y="136"/>
                        </a:lnTo>
                        <a:lnTo>
                          <a:pt x="606" y="115"/>
                        </a:lnTo>
                        <a:lnTo>
                          <a:pt x="626" y="158"/>
                        </a:lnTo>
                        <a:lnTo>
                          <a:pt x="642" y="148"/>
                        </a:lnTo>
                        <a:lnTo>
                          <a:pt x="659" y="148"/>
                        </a:lnTo>
                        <a:lnTo>
                          <a:pt x="672" y="192"/>
                        </a:lnTo>
                        <a:lnTo>
                          <a:pt x="659" y="209"/>
                        </a:lnTo>
                        <a:lnTo>
                          <a:pt x="661" y="228"/>
                        </a:lnTo>
                        <a:lnTo>
                          <a:pt x="621" y="280"/>
                        </a:lnTo>
                        <a:lnTo>
                          <a:pt x="624" y="332"/>
                        </a:lnTo>
                        <a:lnTo>
                          <a:pt x="573" y="372"/>
                        </a:lnTo>
                        <a:lnTo>
                          <a:pt x="569" y="406"/>
                        </a:lnTo>
                        <a:lnTo>
                          <a:pt x="540" y="418"/>
                        </a:lnTo>
                        <a:lnTo>
                          <a:pt x="542" y="438"/>
                        </a:lnTo>
                        <a:lnTo>
                          <a:pt x="514" y="445"/>
                        </a:lnTo>
                        <a:lnTo>
                          <a:pt x="492" y="480"/>
                        </a:lnTo>
                        <a:lnTo>
                          <a:pt x="435" y="489"/>
                        </a:lnTo>
                        <a:lnTo>
                          <a:pt x="405" y="467"/>
                        </a:lnTo>
                        <a:lnTo>
                          <a:pt x="374" y="454"/>
                        </a:lnTo>
                        <a:lnTo>
                          <a:pt x="344" y="485"/>
                        </a:lnTo>
                        <a:lnTo>
                          <a:pt x="310" y="487"/>
                        </a:lnTo>
                        <a:lnTo>
                          <a:pt x="280" y="489"/>
                        </a:lnTo>
                        <a:lnTo>
                          <a:pt x="210" y="449"/>
                        </a:lnTo>
                        <a:lnTo>
                          <a:pt x="197" y="414"/>
                        </a:lnTo>
                        <a:lnTo>
                          <a:pt x="214" y="379"/>
                        </a:lnTo>
                        <a:lnTo>
                          <a:pt x="195" y="363"/>
                        </a:lnTo>
                        <a:lnTo>
                          <a:pt x="169" y="363"/>
                        </a:lnTo>
                        <a:lnTo>
                          <a:pt x="162" y="357"/>
                        </a:lnTo>
                        <a:lnTo>
                          <a:pt x="133" y="363"/>
                        </a:lnTo>
                        <a:lnTo>
                          <a:pt x="105" y="344"/>
                        </a:lnTo>
                        <a:lnTo>
                          <a:pt x="116" y="312"/>
                        </a:lnTo>
                        <a:lnTo>
                          <a:pt x="138" y="310"/>
                        </a:lnTo>
                        <a:lnTo>
                          <a:pt x="147" y="304"/>
                        </a:lnTo>
                        <a:lnTo>
                          <a:pt x="153" y="276"/>
                        </a:lnTo>
                        <a:lnTo>
                          <a:pt x="145" y="260"/>
                        </a:lnTo>
                        <a:lnTo>
                          <a:pt x="70" y="247"/>
                        </a:lnTo>
                        <a:lnTo>
                          <a:pt x="57" y="225"/>
                        </a:lnTo>
                        <a:lnTo>
                          <a:pt x="35" y="225"/>
                        </a:lnTo>
                        <a:lnTo>
                          <a:pt x="16" y="225"/>
                        </a:lnTo>
                        <a:lnTo>
                          <a:pt x="0" y="201"/>
                        </a:lnTo>
                        <a:lnTo>
                          <a:pt x="2" y="18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广西</a:t>
                    </a:r>
                  </a:p>
                </p:txBody>
              </p:sp>
              <p:sp>
                <p:nvSpPr>
                  <p:cNvPr id="16" name="Freeform 13"/>
                  <p:cNvSpPr/>
                  <p:nvPr/>
                </p:nvSpPr>
                <p:spPr bwMode="auto">
                  <a:xfrm>
                    <a:off x="1317" y="1307"/>
                    <a:ext cx="303" cy="237"/>
                  </a:xfrm>
                  <a:custGeom>
                    <a:avLst/>
                    <a:gdLst>
                      <a:gd name="T0" fmla="*/ 1 w 520"/>
                      <a:gd name="T1" fmla="*/ 1 h 459"/>
                      <a:gd name="T2" fmla="*/ 1 w 520"/>
                      <a:gd name="T3" fmla="*/ 1 h 459"/>
                      <a:gd name="T4" fmla="*/ 1 w 520"/>
                      <a:gd name="T5" fmla="*/ 1 h 459"/>
                      <a:gd name="T6" fmla="*/ 1 w 520"/>
                      <a:gd name="T7" fmla="*/ 1 h 459"/>
                      <a:gd name="T8" fmla="*/ 1 w 520"/>
                      <a:gd name="T9" fmla="*/ 1 h 459"/>
                      <a:gd name="T10" fmla="*/ 1 w 520"/>
                      <a:gd name="T11" fmla="*/ 1 h 459"/>
                      <a:gd name="T12" fmla="*/ 0 w 520"/>
                      <a:gd name="T13" fmla="*/ 1 h 459"/>
                      <a:gd name="T14" fmla="*/ 1 w 520"/>
                      <a:gd name="T15" fmla="*/ 1 h 459"/>
                      <a:gd name="T16" fmla="*/ 1 w 520"/>
                      <a:gd name="T17" fmla="*/ 1 h 459"/>
                      <a:gd name="T18" fmla="*/ 1 w 520"/>
                      <a:gd name="T19" fmla="*/ 1 h 459"/>
                      <a:gd name="T20" fmla="*/ 1 w 520"/>
                      <a:gd name="T21" fmla="*/ 1 h 459"/>
                      <a:gd name="T22" fmla="*/ 1 w 520"/>
                      <a:gd name="T23" fmla="*/ 1 h 459"/>
                      <a:gd name="T24" fmla="*/ 1 w 520"/>
                      <a:gd name="T25" fmla="*/ 1 h 459"/>
                      <a:gd name="T26" fmla="*/ 1 w 520"/>
                      <a:gd name="T27" fmla="*/ 1 h 459"/>
                      <a:gd name="T28" fmla="*/ 1 w 520"/>
                      <a:gd name="T29" fmla="*/ 1 h 459"/>
                      <a:gd name="T30" fmla="*/ 1 w 520"/>
                      <a:gd name="T31" fmla="*/ 1 h 459"/>
                      <a:gd name="T32" fmla="*/ 1 w 520"/>
                      <a:gd name="T33" fmla="*/ 1 h 459"/>
                      <a:gd name="T34" fmla="*/ 1 w 520"/>
                      <a:gd name="T35" fmla="*/ 1 h 459"/>
                      <a:gd name="T36" fmla="*/ 1 w 520"/>
                      <a:gd name="T37" fmla="*/ 1 h 459"/>
                      <a:gd name="T38" fmla="*/ 1 w 520"/>
                      <a:gd name="T39" fmla="*/ 1 h 459"/>
                      <a:gd name="T40" fmla="*/ 1 w 520"/>
                      <a:gd name="T41" fmla="*/ 1 h 459"/>
                      <a:gd name="T42" fmla="*/ 1 w 520"/>
                      <a:gd name="T43" fmla="*/ 1 h 459"/>
                      <a:gd name="T44" fmla="*/ 2 w 520"/>
                      <a:gd name="T45" fmla="*/ 1 h 459"/>
                      <a:gd name="T46" fmla="*/ 2 w 520"/>
                      <a:gd name="T47" fmla="*/ 1 h 459"/>
                      <a:gd name="T48" fmla="*/ 2 w 520"/>
                      <a:gd name="T49" fmla="*/ 1 h 459"/>
                      <a:gd name="T50" fmla="*/ 2 w 520"/>
                      <a:gd name="T51" fmla="*/ 1 h 459"/>
                      <a:gd name="T52" fmla="*/ 2 w 520"/>
                      <a:gd name="T53" fmla="*/ 1 h 459"/>
                      <a:gd name="T54" fmla="*/ 2 w 520"/>
                      <a:gd name="T55" fmla="*/ 1 h 459"/>
                      <a:gd name="T56" fmla="*/ 2 w 520"/>
                      <a:gd name="T57" fmla="*/ 1 h 459"/>
                      <a:gd name="T58" fmla="*/ 2 w 520"/>
                      <a:gd name="T59" fmla="*/ 1 h 459"/>
                      <a:gd name="T60" fmla="*/ 2 w 520"/>
                      <a:gd name="T61" fmla="*/ 1 h 459"/>
                      <a:gd name="T62" fmla="*/ 2 w 520"/>
                      <a:gd name="T63" fmla="*/ 1 h 459"/>
                      <a:gd name="T64" fmla="*/ 2 w 520"/>
                      <a:gd name="T65" fmla="*/ 1 h 459"/>
                      <a:gd name="T66" fmla="*/ 2 w 520"/>
                      <a:gd name="T67" fmla="*/ 1 h 459"/>
                      <a:gd name="T68" fmla="*/ 2 w 520"/>
                      <a:gd name="T69" fmla="*/ 1 h 459"/>
                      <a:gd name="T70" fmla="*/ 2 w 520"/>
                      <a:gd name="T71" fmla="*/ 1 h 459"/>
                      <a:gd name="T72" fmla="*/ 2 w 520"/>
                      <a:gd name="T73" fmla="*/ 1 h 459"/>
                      <a:gd name="T74" fmla="*/ 2 w 520"/>
                      <a:gd name="T75" fmla="*/ 1 h 459"/>
                      <a:gd name="T76" fmla="*/ 2 w 520"/>
                      <a:gd name="T77" fmla="*/ 1 h 459"/>
                      <a:gd name="T78" fmla="*/ 2 w 520"/>
                      <a:gd name="T79" fmla="*/ 1 h 459"/>
                      <a:gd name="T80" fmla="*/ 2 w 520"/>
                      <a:gd name="T81" fmla="*/ 1 h 459"/>
                      <a:gd name="T82" fmla="*/ 2 w 520"/>
                      <a:gd name="T83" fmla="*/ 1 h 459"/>
                      <a:gd name="T84" fmla="*/ 2 w 520"/>
                      <a:gd name="T85" fmla="*/ 1 h 459"/>
                      <a:gd name="T86" fmla="*/ 2 w 520"/>
                      <a:gd name="T87" fmla="*/ 1 h 459"/>
                      <a:gd name="T88" fmla="*/ 2 w 520"/>
                      <a:gd name="T89" fmla="*/ 1 h 459"/>
                      <a:gd name="T90" fmla="*/ 2 w 520"/>
                      <a:gd name="T91" fmla="*/ 1 h 459"/>
                      <a:gd name="T92" fmla="*/ 2 w 520"/>
                      <a:gd name="T93" fmla="*/ 1 h 459"/>
                      <a:gd name="T94" fmla="*/ 2 w 520"/>
                      <a:gd name="T95" fmla="*/ 0 h 459"/>
                      <a:gd name="T96" fmla="*/ 1 w 520"/>
                      <a:gd name="T97" fmla="*/ 1 h 459"/>
                      <a:gd name="T98" fmla="*/ 1 w 520"/>
                      <a:gd name="T99" fmla="*/ 1 h 459"/>
                      <a:gd name="T100" fmla="*/ 1 w 520"/>
                      <a:gd name="T101" fmla="*/ 1 h 459"/>
                      <a:gd name="T102" fmla="*/ 1 w 520"/>
                      <a:gd name="T103" fmla="*/ 1 h 459"/>
                      <a:gd name="T104" fmla="*/ 1 w 520"/>
                      <a:gd name="T105" fmla="*/ 1 h 459"/>
                      <a:gd name="T106" fmla="*/ 1 w 520"/>
                      <a:gd name="T107" fmla="*/ 1 h 459"/>
                      <a:gd name="T108" fmla="*/ 1 w 520"/>
                      <a:gd name="T109" fmla="*/ 1 h 459"/>
                      <a:gd name="T110" fmla="*/ 1 w 520"/>
                      <a:gd name="T111" fmla="*/ 1 h 459"/>
                      <a:gd name="T112" fmla="*/ 1 w 520"/>
                      <a:gd name="T113" fmla="*/ 1 h 459"/>
                      <a:gd name="T114" fmla="*/ 1 w 520"/>
                      <a:gd name="T115" fmla="*/ 1 h 459"/>
                      <a:gd name="T116" fmla="*/ 1 w 520"/>
                      <a:gd name="T117" fmla="*/ 1 h 459"/>
                      <a:gd name="T118" fmla="*/ 1 w 520"/>
                      <a:gd name="T119" fmla="*/ 1 h 459"/>
                      <a:gd name="T120" fmla="*/ 1 w 520"/>
                      <a:gd name="T121" fmla="*/ 1 h 4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20"/>
                      <a:gd name="T184" fmla="*/ 0 h 459"/>
                      <a:gd name="T185" fmla="*/ 520 w 520"/>
                      <a:gd name="T186" fmla="*/ 459 h 4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20" h="459">
                        <a:moveTo>
                          <a:pt x="145" y="153"/>
                        </a:moveTo>
                        <a:lnTo>
                          <a:pt x="131" y="190"/>
                        </a:lnTo>
                        <a:lnTo>
                          <a:pt x="109" y="197"/>
                        </a:lnTo>
                        <a:lnTo>
                          <a:pt x="61" y="190"/>
                        </a:lnTo>
                        <a:lnTo>
                          <a:pt x="50" y="201"/>
                        </a:lnTo>
                        <a:lnTo>
                          <a:pt x="24" y="192"/>
                        </a:lnTo>
                        <a:lnTo>
                          <a:pt x="0" y="226"/>
                        </a:lnTo>
                        <a:lnTo>
                          <a:pt x="11" y="236"/>
                        </a:lnTo>
                        <a:lnTo>
                          <a:pt x="11" y="258"/>
                        </a:lnTo>
                        <a:lnTo>
                          <a:pt x="21" y="279"/>
                        </a:lnTo>
                        <a:lnTo>
                          <a:pt x="70" y="263"/>
                        </a:lnTo>
                        <a:lnTo>
                          <a:pt x="85" y="276"/>
                        </a:lnTo>
                        <a:lnTo>
                          <a:pt x="64" y="369"/>
                        </a:lnTo>
                        <a:lnTo>
                          <a:pt x="92" y="398"/>
                        </a:lnTo>
                        <a:lnTo>
                          <a:pt x="83" y="451"/>
                        </a:lnTo>
                        <a:lnTo>
                          <a:pt x="112" y="453"/>
                        </a:lnTo>
                        <a:lnTo>
                          <a:pt x="142" y="424"/>
                        </a:lnTo>
                        <a:lnTo>
                          <a:pt x="155" y="433"/>
                        </a:lnTo>
                        <a:lnTo>
                          <a:pt x="214" y="458"/>
                        </a:lnTo>
                        <a:lnTo>
                          <a:pt x="226" y="451"/>
                        </a:lnTo>
                        <a:lnTo>
                          <a:pt x="228" y="431"/>
                        </a:lnTo>
                        <a:lnTo>
                          <a:pt x="238" y="419"/>
                        </a:lnTo>
                        <a:lnTo>
                          <a:pt x="322" y="364"/>
                        </a:lnTo>
                        <a:lnTo>
                          <a:pt x="337" y="383"/>
                        </a:lnTo>
                        <a:lnTo>
                          <a:pt x="387" y="398"/>
                        </a:lnTo>
                        <a:lnTo>
                          <a:pt x="416" y="361"/>
                        </a:lnTo>
                        <a:lnTo>
                          <a:pt x="429" y="369"/>
                        </a:lnTo>
                        <a:lnTo>
                          <a:pt x="449" y="369"/>
                        </a:lnTo>
                        <a:lnTo>
                          <a:pt x="449" y="358"/>
                        </a:lnTo>
                        <a:lnTo>
                          <a:pt x="475" y="349"/>
                        </a:lnTo>
                        <a:lnTo>
                          <a:pt x="475" y="340"/>
                        </a:lnTo>
                        <a:lnTo>
                          <a:pt x="486" y="329"/>
                        </a:lnTo>
                        <a:lnTo>
                          <a:pt x="492" y="332"/>
                        </a:lnTo>
                        <a:lnTo>
                          <a:pt x="519" y="305"/>
                        </a:lnTo>
                        <a:lnTo>
                          <a:pt x="497" y="265"/>
                        </a:lnTo>
                        <a:lnTo>
                          <a:pt x="508" y="209"/>
                        </a:lnTo>
                        <a:lnTo>
                          <a:pt x="494" y="192"/>
                        </a:lnTo>
                        <a:lnTo>
                          <a:pt x="456" y="204"/>
                        </a:lnTo>
                        <a:lnTo>
                          <a:pt x="451" y="197"/>
                        </a:lnTo>
                        <a:lnTo>
                          <a:pt x="494" y="148"/>
                        </a:lnTo>
                        <a:lnTo>
                          <a:pt x="475" y="71"/>
                        </a:lnTo>
                        <a:lnTo>
                          <a:pt x="446" y="93"/>
                        </a:lnTo>
                        <a:lnTo>
                          <a:pt x="420" y="66"/>
                        </a:lnTo>
                        <a:lnTo>
                          <a:pt x="396" y="33"/>
                        </a:lnTo>
                        <a:lnTo>
                          <a:pt x="394" y="13"/>
                        </a:lnTo>
                        <a:lnTo>
                          <a:pt x="377" y="9"/>
                        </a:lnTo>
                        <a:lnTo>
                          <a:pt x="357" y="16"/>
                        </a:lnTo>
                        <a:lnTo>
                          <a:pt x="324" y="0"/>
                        </a:lnTo>
                        <a:lnTo>
                          <a:pt x="308" y="38"/>
                        </a:lnTo>
                        <a:lnTo>
                          <a:pt x="281" y="40"/>
                        </a:lnTo>
                        <a:lnTo>
                          <a:pt x="260" y="71"/>
                        </a:lnTo>
                        <a:lnTo>
                          <a:pt x="248" y="64"/>
                        </a:lnTo>
                        <a:lnTo>
                          <a:pt x="228" y="71"/>
                        </a:lnTo>
                        <a:lnTo>
                          <a:pt x="197" y="53"/>
                        </a:lnTo>
                        <a:lnTo>
                          <a:pt x="173" y="81"/>
                        </a:lnTo>
                        <a:lnTo>
                          <a:pt x="173" y="95"/>
                        </a:lnTo>
                        <a:lnTo>
                          <a:pt x="221" y="122"/>
                        </a:lnTo>
                        <a:lnTo>
                          <a:pt x="232" y="141"/>
                        </a:lnTo>
                        <a:lnTo>
                          <a:pt x="197" y="154"/>
                        </a:lnTo>
                        <a:lnTo>
                          <a:pt x="145" y="153"/>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贵 州</a:t>
                    </a:r>
                  </a:p>
                </p:txBody>
              </p:sp>
              <p:sp>
                <p:nvSpPr>
                  <p:cNvPr id="17" name="Freeform 19"/>
                  <p:cNvSpPr/>
                  <p:nvPr/>
                </p:nvSpPr>
                <p:spPr bwMode="auto">
                  <a:xfrm>
                    <a:off x="1015" y="1062"/>
                    <a:ext cx="615" cy="412"/>
                  </a:xfrm>
                  <a:custGeom>
                    <a:avLst/>
                    <a:gdLst>
                      <a:gd name="T0" fmla="*/ 2 w 1051"/>
                      <a:gd name="T1" fmla="*/ 1 h 799"/>
                      <a:gd name="T2" fmla="*/ 2 w 1051"/>
                      <a:gd name="T3" fmla="*/ 1 h 799"/>
                      <a:gd name="T4" fmla="*/ 2 w 1051"/>
                      <a:gd name="T5" fmla="*/ 0 h 799"/>
                      <a:gd name="T6" fmla="*/ 2 w 1051"/>
                      <a:gd name="T7" fmla="*/ 1 h 799"/>
                      <a:gd name="T8" fmla="*/ 3 w 1051"/>
                      <a:gd name="T9" fmla="*/ 1 h 799"/>
                      <a:gd name="T10" fmla="*/ 3 w 1051"/>
                      <a:gd name="T11" fmla="*/ 1 h 799"/>
                      <a:gd name="T12" fmla="*/ 3 w 1051"/>
                      <a:gd name="T13" fmla="*/ 1 h 799"/>
                      <a:gd name="T14" fmla="*/ 3 w 1051"/>
                      <a:gd name="T15" fmla="*/ 1 h 799"/>
                      <a:gd name="T16" fmla="*/ 3 w 1051"/>
                      <a:gd name="T17" fmla="*/ 1 h 799"/>
                      <a:gd name="T18" fmla="*/ 4 w 1051"/>
                      <a:gd name="T19" fmla="*/ 1 h 799"/>
                      <a:gd name="T20" fmla="*/ 4 w 1051"/>
                      <a:gd name="T21" fmla="*/ 1 h 799"/>
                      <a:gd name="T22" fmla="*/ 4 w 1051"/>
                      <a:gd name="T23" fmla="*/ 1 h 799"/>
                      <a:gd name="T24" fmla="*/ 4 w 1051"/>
                      <a:gd name="T25" fmla="*/ 1 h 799"/>
                      <a:gd name="T26" fmla="*/ 5 w 1051"/>
                      <a:gd name="T27" fmla="*/ 1 h 799"/>
                      <a:gd name="T28" fmla="*/ 5 w 1051"/>
                      <a:gd name="T29" fmla="*/ 1 h 799"/>
                      <a:gd name="T30" fmla="*/ 5 w 1051"/>
                      <a:gd name="T31" fmla="*/ 1 h 799"/>
                      <a:gd name="T32" fmla="*/ 5 w 1051"/>
                      <a:gd name="T33" fmla="*/ 1 h 799"/>
                      <a:gd name="T34" fmla="*/ 5 w 1051"/>
                      <a:gd name="T35" fmla="*/ 1 h 799"/>
                      <a:gd name="T36" fmla="*/ 5 w 1051"/>
                      <a:gd name="T37" fmla="*/ 1 h 799"/>
                      <a:gd name="T38" fmla="*/ 5 w 1051"/>
                      <a:gd name="T39" fmla="*/ 1 h 799"/>
                      <a:gd name="T40" fmla="*/ 5 w 1051"/>
                      <a:gd name="T41" fmla="*/ 1 h 799"/>
                      <a:gd name="T42" fmla="*/ 5 w 1051"/>
                      <a:gd name="T43" fmla="*/ 1 h 799"/>
                      <a:gd name="T44" fmla="*/ 5 w 1051"/>
                      <a:gd name="T45" fmla="*/ 1 h 799"/>
                      <a:gd name="T46" fmla="*/ 4 w 1051"/>
                      <a:gd name="T47" fmla="*/ 1 h 799"/>
                      <a:gd name="T48" fmla="*/ 4 w 1051"/>
                      <a:gd name="T49" fmla="*/ 1 h 799"/>
                      <a:gd name="T50" fmla="*/ 4 w 1051"/>
                      <a:gd name="T51" fmla="*/ 1 h 799"/>
                      <a:gd name="T52" fmla="*/ 4 w 1051"/>
                      <a:gd name="T53" fmla="*/ 1 h 799"/>
                      <a:gd name="T54" fmla="*/ 4 w 1051"/>
                      <a:gd name="T55" fmla="*/ 1 h 799"/>
                      <a:gd name="T56" fmla="*/ 3 w 1051"/>
                      <a:gd name="T57" fmla="*/ 1 h 799"/>
                      <a:gd name="T58" fmla="*/ 4 w 1051"/>
                      <a:gd name="T59" fmla="*/ 1 h 799"/>
                      <a:gd name="T60" fmla="*/ 3 w 1051"/>
                      <a:gd name="T61" fmla="*/ 1 h 799"/>
                      <a:gd name="T62" fmla="*/ 3 w 1051"/>
                      <a:gd name="T63" fmla="*/ 1 h 799"/>
                      <a:gd name="T64" fmla="*/ 3 w 1051"/>
                      <a:gd name="T65" fmla="*/ 1 h 799"/>
                      <a:gd name="T66" fmla="*/ 3 w 1051"/>
                      <a:gd name="T67" fmla="*/ 1 h 799"/>
                      <a:gd name="T68" fmla="*/ 3 w 1051"/>
                      <a:gd name="T69" fmla="*/ 1 h 799"/>
                      <a:gd name="T70" fmla="*/ 2 w 1051"/>
                      <a:gd name="T71" fmla="*/ 1 h 799"/>
                      <a:gd name="T72" fmla="*/ 2 w 1051"/>
                      <a:gd name="T73" fmla="*/ 1 h 799"/>
                      <a:gd name="T74" fmla="*/ 2 w 1051"/>
                      <a:gd name="T75" fmla="*/ 1 h 799"/>
                      <a:gd name="T76" fmla="*/ 2 w 1051"/>
                      <a:gd name="T77" fmla="*/ 1 h 799"/>
                      <a:gd name="T78" fmla="*/ 2 w 1051"/>
                      <a:gd name="T79" fmla="*/ 1 h 799"/>
                      <a:gd name="T80" fmla="*/ 1 w 1051"/>
                      <a:gd name="T81" fmla="*/ 1 h 799"/>
                      <a:gd name="T82" fmla="*/ 1 w 1051"/>
                      <a:gd name="T83" fmla="*/ 1 h 799"/>
                      <a:gd name="T84" fmla="*/ 1 w 1051"/>
                      <a:gd name="T85" fmla="*/ 1 h 799"/>
                      <a:gd name="T86" fmla="*/ 1 w 1051"/>
                      <a:gd name="T87" fmla="*/ 1 h 799"/>
                      <a:gd name="T88" fmla="*/ 1 w 1051"/>
                      <a:gd name="T89" fmla="*/ 1 h 799"/>
                      <a:gd name="T90" fmla="*/ 1 w 1051"/>
                      <a:gd name="T91" fmla="*/ 1 h 799"/>
                      <a:gd name="T92" fmla="*/ 1 w 1051"/>
                      <a:gd name="T93" fmla="*/ 1 h 799"/>
                      <a:gd name="T94" fmla="*/ 0 w 1051"/>
                      <a:gd name="T95" fmla="*/ 1 h 799"/>
                      <a:gd name="T96" fmla="*/ 1 w 1051"/>
                      <a:gd name="T97" fmla="*/ 1 h 799"/>
                      <a:gd name="T98" fmla="*/ 1 w 1051"/>
                      <a:gd name="T99" fmla="*/ 1 h 799"/>
                      <a:gd name="T100" fmla="*/ 1 w 1051"/>
                      <a:gd name="T101" fmla="*/ 1 h 799"/>
                      <a:gd name="T102" fmla="*/ 1 w 1051"/>
                      <a:gd name="T103" fmla="*/ 1 h 799"/>
                      <a:gd name="T104" fmla="*/ 1 w 1051"/>
                      <a:gd name="T105" fmla="*/ 1 h 799"/>
                      <a:gd name="T106" fmla="*/ 2 w 1051"/>
                      <a:gd name="T107" fmla="*/ 1 h 799"/>
                      <a:gd name="T108" fmla="*/ 2 w 1051"/>
                      <a:gd name="T109" fmla="*/ 1 h 799"/>
                      <a:gd name="T110" fmla="*/ 2 w 1051"/>
                      <a:gd name="T111" fmla="*/ 1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1"/>
                      <a:gd name="T169" fmla="*/ 0 h 799"/>
                      <a:gd name="T170" fmla="*/ 1051 w 105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1" h="799">
                        <a:moveTo>
                          <a:pt x="396" y="99"/>
                        </a:moveTo>
                        <a:lnTo>
                          <a:pt x="409" y="67"/>
                        </a:lnTo>
                        <a:lnTo>
                          <a:pt x="394" y="50"/>
                        </a:lnTo>
                        <a:lnTo>
                          <a:pt x="392" y="24"/>
                        </a:lnTo>
                        <a:lnTo>
                          <a:pt x="447" y="0"/>
                        </a:lnTo>
                        <a:lnTo>
                          <a:pt x="459" y="0"/>
                        </a:lnTo>
                        <a:lnTo>
                          <a:pt x="468" y="19"/>
                        </a:lnTo>
                        <a:lnTo>
                          <a:pt x="471" y="46"/>
                        </a:lnTo>
                        <a:lnTo>
                          <a:pt x="497" y="63"/>
                        </a:lnTo>
                        <a:lnTo>
                          <a:pt x="533" y="99"/>
                        </a:lnTo>
                        <a:lnTo>
                          <a:pt x="552" y="85"/>
                        </a:lnTo>
                        <a:lnTo>
                          <a:pt x="565" y="99"/>
                        </a:lnTo>
                        <a:lnTo>
                          <a:pt x="569" y="133"/>
                        </a:lnTo>
                        <a:lnTo>
                          <a:pt x="591" y="149"/>
                        </a:lnTo>
                        <a:lnTo>
                          <a:pt x="648" y="154"/>
                        </a:lnTo>
                        <a:lnTo>
                          <a:pt x="657" y="142"/>
                        </a:lnTo>
                        <a:lnTo>
                          <a:pt x="655" y="127"/>
                        </a:lnTo>
                        <a:lnTo>
                          <a:pt x="688" y="118"/>
                        </a:lnTo>
                        <a:lnTo>
                          <a:pt x="705" y="123"/>
                        </a:lnTo>
                        <a:lnTo>
                          <a:pt x="708" y="142"/>
                        </a:lnTo>
                        <a:lnTo>
                          <a:pt x="722" y="145"/>
                        </a:lnTo>
                        <a:lnTo>
                          <a:pt x="780" y="133"/>
                        </a:lnTo>
                        <a:lnTo>
                          <a:pt x="791" y="138"/>
                        </a:lnTo>
                        <a:lnTo>
                          <a:pt x="793" y="154"/>
                        </a:lnTo>
                        <a:lnTo>
                          <a:pt x="817" y="160"/>
                        </a:lnTo>
                        <a:lnTo>
                          <a:pt x="868" y="184"/>
                        </a:lnTo>
                        <a:lnTo>
                          <a:pt x="896" y="173"/>
                        </a:lnTo>
                        <a:lnTo>
                          <a:pt x="957" y="195"/>
                        </a:lnTo>
                        <a:lnTo>
                          <a:pt x="971" y="213"/>
                        </a:lnTo>
                        <a:lnTo>
                          <a:pt x="1001" y="207"/>
                        </a:lnTo>
                        <a:lnTo>
                          <a:pt x="1021" y="208"/>
                        </a:lnTo>
                        <a:lnTo>
                          <a:pt x="1040" y="234"/>
                        </a:lnTo>
                        <a:lnTo>
                          <a:pt x="1050" y="286"/>
                        </a:lnTo>
                        <a:lnTo>
                          <a:pt x="1043" y="304"/>
                        </a:lnTo>
                        <a:lnTo>
                          <a:pt x="1030" y="299"/>
                        </a:lnTo>
                        <a:lnTo>
                          <a:pt x="992" y="328"/>
                        </a:lnTo>
                        <a:lnTo>
                          <a:pt x="928" y="339"/>
                        </a:lnTo>
                        <a:lnTo>
                          <a:pt x="911" y="356"/>
                        </a:lnTo>
                        <a:lnTo>
                          <a:pt x="925" y="374"/>
                        </a:lnTo>
                        <a:lnTo>
                          <a:pt x="927" y="412"/>
                        </a:lnTo>
                        <a:lnTo>
                          <a:pt x="944" y="416"/>
                        </a:lnTo>
                        <a:lnTo>
                          <a:pt x="988" y="470"/>
                        </a:lnTo>
                        <a:lnTo>
                          <a:pt x="990" y="544"/>
                        </a:lnTo>
                        <a:lnTo>
                          <a:pt x="961" y="566"/>
                        </a:lnTo>
                        <a:lnTo>
                          <a:pt x="935" y="540"/>
                        </a:lnTo>
                        <a:lnTo>
                          <a:pt x="911" y="506"/>
                        </a:lnTo>
                        <a:lnTo>
                          <a:pt x="909" y="487"/>
                        </a:lnTo>
                        <a:lnTo>
                          <a:pt x="892" y="482"/>
                        </a:lnTo>
                        <a:lnTo>
                          <a:pt x="872" y="489"/>
                        </a:lnTo>
                        <a:lnTo>
                          <a:pt x="839" y="473"/>
                        </a:lnTo>
                        <a:lnTo>
                          <a:pt x="823" y="511"/>
                        </a:lnTo>
                        <a:lnTo>
                          <a:pt x="796" y="513"/>
                        </a:lnTo>
                        <a:lnTo>
                          <a:pt x="775" y="544"/>
                        </a:lnTo>
                        <a:lnTo>
                          <a:pt x="762" y="537"/>
                        </a:lnTo>
                        <a:lnTo>
                          <a:pt x="743" y="544"/>
                        </a:lnTo>
                        <a:lnTo>
                          <a:pt x="712" y="526"/>
                        </a:lnTo>
                        <a:lnTo>
                          <a:pt x="688" y="555"/>
                        </a:lnTo>
                        <a:lnTo>
                          <a:pt x="688" y="568"/>
                        </a:lnTo>
                        <a:lnTo>
                          <a:pt x="736" y="595"/>
                        </a:lnTo>
                        <a:lnTo>
                          <a:pt x="746" y="614"/>
                        </a:lnTo>
                        <a:lnTo>
                          <a:pt x="712" y="627"/>
                        </a:lnTo>
                        <a:lnTo>
                          <a:pt x="659" y="626"/>
                        </a:lnTo>
                        <a:lnTo>
                          <a:pt x="653" y="603"/>
                        </a:lnTo>
                        <a:lnTo>
                          <a:pt x="633" y="597"/>
                        </a:lnTo>
                        <a:lnTo>
                          <a:pt x="600" y="617"/>
                        </a:lnTo>
                        <a:lnTo>
                          <a:pt x="578" y="605"/>
                        </a:lnTo>
                        <a:lnTo>
                          <a:pt x="576" y="576"/>
                        </a:lnTo>
                        <a:lnTo>
                          <a:pt x="565" y="564"/>
                        </a:lnTo>
                        <a:lnTo>
                          <a:pt x="565" y="548"/>
                        </a:lnTo>
                        <a:lnTo>
                          <a:pt x="535" y="542"/>
                        </a:lnTo>
                        <a:lnTo>
                          <a:pt x="526" y="550"/>
                        </a:lnTo>
                        <a:lnTo>
                          <a:pt x="530" y="573"/>
                        </a:lnTo>
                        <a:lnTo>
                          <a:pt x="506" y="583"/>
                        </a:lnTo>
                        <a:lnTo>
                          <a:pt x="499" y="599"/>
                        </a:lnTo>
                        <a:lnTo>
                          <a:pt x="506" y="619"/>
                        </a:lnTo>
                        <a:lnTo>
                          <a:pt x="451" y="682"/>
                        </a:lnTo>
                        <a:lnTo>
                          <a:pt x="459" y="757"/>
                        </a:lnTo>
                        <a:lnTo>
                          <a:pt x="433" y="780"/>
                        </a:lnTo>
                        <a:lnTo>
                          <a:pt x="420" y="766"/>
                        </a:lnTo>
                        <a:lnTo>
                          <a:pt x="368" y="798"/>
                        </a:lnTo>
                        <a:lnTo>
                          <a:pt x="348" y="786"/>
                        </a:lnTo>
                        <a:lnTo>
                          <a:pt x="272" y="639"/>
                        </a:lnTo>
                        <a:lnTo>
                          <a:pt x="241" y="617"/>
                        </a:lnTo>
                        <a:lnTo>
                          <a:pt x="217" y="610"/>
                        </a:lnTo>
                        <a:lnTo>
                          <a:pt x="205" y="590"/>
                        </a:lnTo>
                        <a:lnTo>
                          <a:pt x="219" y="568"/>
                        </a:lnTo>
                        <a:lnTo>
                          <a:pt x="197" y="550"/>
                        </a:lnTo>
                        <a:lnTo>
                          <a:pt x="171" y="573"/>
                        </a:lnTo>
                        <a:lnTo>
                          <a:pt x="145" y="576"/>
                        </a:lnTo>
                        <a:lnTo>
                          <a:pt x="126" y="497"/>
                        </a:lnTo>
                        <a:lnTo>
                          <a:pt x="122" y="477"/>
                        </a:lnTo>
                        <a:lnTo>
                          <a:pt x="118" y="350"/>
                        </a:lnTo>
                        <a:lnTo>
                          <a:pt x="93" y="286"/>
                        </a:lnTo>
                        <a:lnTo>
                          <a:pt x="112" y="272"/>
                        </a:lnTo>
                        <a:lnTo>
                          <a:pt x="61" y="180"/>
                        </a:lnTo>
                        <a:lnTo>
                          <a:pt x="0" y="131"/>
                        </a:lnTo>
                        <a:lnTo>
                          <a:pt x="9" y="103"/>
                        </a:lnTo>
                        <a:lnTo>
                          <a:pt x="16" y="94"/>
                        </a:lnTo>
                        <a:lnTo>
                          <a:pt x="105" y="80"/>
                        </a:lnTo>
                        <a:lnTo>
                          <a:pt x="164" y="99"/>
                        </a:lnTo>
                        <a:lnTo>
                          <a:pt x="199" y="87"/>
                        </a:lnTo>
                        <a:lnTo>
                          <a:pt x="212" y="109"/>
                        </a:lnTo>
                        <a:lnTo>
                          <a:pt x="256" y="154"/>
                        </a:lnTo>
                        <a:lnTo>
                          <a:pt x="291" y="147"/>
                        </a:lnTo>
                        <a:lnTo>
                          <a:pt x="291" y="120"/>
                        </a:lnTo>
                        <a:lnTo>
                          <a:pt x="300" y="103"/>
                        </a:lnTo>
                        <a:lnTo>
                          <a:pt x="335" y="89"/>
                        </a:lnTo>
                        <a:lnTo>
                          <a:pt x="348" y="111"/>
                        </a:lnTo>
                        <a:lnTo>
                          <a:pt x="368" y="96"/>
                        </a:lnTo>
                        <a:lnTo>
                          <a:pt x="396" y="101"/>
                        </a:lnTo>
                        <a:lnTo>
                          <a:pt x="396" y="99"/>
                        </a:lnTo>
                      </a:path>
                    </a:pathLst>
                  </a:custGeom>
                  <a:solidFill>
                    <a:srgbClr val="C00000"/>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r>
                      <a:rPr lang="en-US" altLang="zh-CN" sz="500" dirty="0">
                        <a:solidFill>
                          <a:srgbClr val="000000"/>
                        </a:solidFill>
                        <a:sym typeface="Calibri" panose="020F0502020204030204" pitchFamily="34" charset="0"/>
                      </a:rPr>
                      <a:t>      </a:t>
                    </a:r>
                    <a:endParaRPr lang="zh-CN" altLang="en-US" sz="500" dirty="0">
                      <a:solidFill>
                        <a:srgbClr val="000000"/>
                      </a:solidFill>
                      <a:sym typeface="Calibri" panose="020F0502020204030204" pitchFamily="34" charset="0"/>
                    </a:endParaRPr>
                  </a:p>
                  <a:p>
                    <a:pPr defTabSz="700405">
                      <a:defRPr/>
                    </a:pPr>
                    <a:r>
                      <a:rPr lang="en-US" altLang="zh-CN" sz="900" dirty="0">
                        <a:solidFill>
                          <a:srgbClr val="000000"/>
                        </a:solidFill>
                        <a:ea typeface="汉仪中圆简" pitchFamily="1" charset="-122"/>
                        <a:sym typeface="Calibri" panose="020F0502020204030204" pitchFamily="34" charset="0"/>
                      </a:rPr>
                      <a:t>             </a:t>
                    </a: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四川</a:t>
                    </a:r>
                  </a:p>
                </p:txBody>
              </p:sp>
              <p:sp>
                <p:nvSpPr>
                  <p:cNvPr id="18" name="Freeform 18"/>
                  <p:cNvSpPr/>
                  <p:nvPr/>
                </p:nvSpPr>
                <p:spPr bwMode="auto">
                  <a:xfrm>
                    <a:off x="1550" y="1094"/>
                    <a:ext cx="383" cy="211"/>
                  </a:xfrm>
                  <a:custGeom>
                    <a:avLst/>
                    <a:gdLst>
                      <a:gd name="T0" fmla="*/ 1 w 654"/>
                      <a:gd name="T1" fmla="*/ 1 h 411"/>
                      <a:gd name="T2" fmla="*/ 1 w 654"/>
                      <a:gd name="T3" fmla="*/ 1 h 411"/>
                      <a:gd name="T4" fmla="*/ 1 w 654"/>
                      <a:gd name="T5" fmla="*/ 1 h 411"/>
                      <a:gd name="T6" fmla="*/ 1 w 654"/>
                      <a:gd name="T7" fmla="*/ 1 h 411"/>
                      <a:gd name="T8" fmla="*/ 2 w 654"/>
                      <a:gd name="T9" fmla="*/ 1 h 411"/>
                      <a:gd name="T10" fmla="*/ 2 w 654"/>
                      <a:gd name="T11" fmla="*/ 1 h 411"/>
                      <a:gd name="T12" fmla="*/ 2 w 654"/>
                      <a:gd name="T13" fmla="*/ 1 h 411"/>
                      <a:gd name="T14" fmla="*/ 2 w 654"/>
                      <a:gd name="T15" fmla="*/ 1 h 411"/>
                      <a:gd name="T16" fmla="*/ 2 w 654"/>
                      <a:gd name="T17" fmla="*/ 1 h 411"/>
                      <a:gd name="T18" fmla="*/ 2 w 654"/>
                      <a:gd name="T19" fmla="*/ 1 h 411"/>
                      <a:gd name="T20" fmla="*/ 2 w 654"/>
                      <a:gd name="T21" fmla="*/ 1 h 411"/>
                      <a:gd name="T22" fmla="*/ 3 w 654"/>
                      <a:gd name="T23" fmla="*/ 1 h 411"/>
                      <a:gd name="T24" fmla="*/ 3 w 654"/>
                      <a:gd name="T25" fmla="*/ 1 h 411"/>
                      <a:gd name="T26" fmla="*/ 3 w 654"/>
                      <a:gd name="T27" fmla="*/ 1 h 411"/>
                      <a:gd name="T28" fmla="*/ 3 w 654"/>
                      <a:gd name="T29" fmla="*/ 1 h 411"/>
                      <a:gd name="T30" fmla="*/ 2 w 654"/>
                      <a:gd name="T31" fmla="*/ 1 h 411"/>
                      <a:gd name="T32" fmla="*/ 2 w 654"/>
                      <a:gd name="T33" fmla="*/ 1 h 411"/>
                      <a:gd name="T34" fmla="*/ 2 w 654"/>
                      <a:gd name="T35" fmla="*/ 1 h 411"/>
                      <a:gd name="T36" fmla="*/ 2 w 654"/>
                      <a:gd name="T37" fmla="*/ 1 h 411"/>
                      <a:gd name="T38" fmla="*/ 2 w 654"/>
                      <a:gd name="T39" fmla="*/ 1 h 411"/>
                      <a:gd name="T40" fmla="*/ 1 w 654"/>
                      <a:gd name="T41" fmla="*/ 0 h 411"/>
                      <a:gd name="T42" fmla="*/ 1 w 654"/>
                      <a:gd name="T43" fmla="*/ 1 h 411"/>
                      <a:gd name="T44" fmla="*/ 1 w 654"/>
                      <a:gd name="T45" fmla="*/ 1 h 411"/>
                      <a:gd name="T46" fmla="*/ 1 w 654"/>
                      <a:gd name="T47" fmla="*/ 1 h 411"/>
                      <a:gd name="T48" fmla="*/ 1 w 654"/>
                      <a:gd name="T49" fmla="*/ 1 h 411"/>
                      <a:gd name="T50" fmla="*/ 1 w 654"/>
                      <a:gd name="T51" fmla="*/ 1 h 411"/>
                      <a:gd name="T52" fmla="*/ 1 w 654"/>
                      <a:gd name="T53" fmla="*/ 1 h 411"/>
                      <a:gd name="T54" fmla="*/ 1 w 654"/>
                      <a:gd name="T55" fmla="*/ 1 h 411"/>
                      <a:gd name="T56" fmla="*/ 1 w 654"/>
                      <a:gd name="T57" fmla="*/ 1 h 411"/>
                      <a:gd name="T58" fmla="*/ 1 w 654"/>
                      <a:gd name="T59" fmla="*/ 1 h 411"/>
                      <a:gd name="T60" fmla="*/ 1 w 654"/>
                      <a:gd name="T61" fmla="*/ 1 h 411"/>
                      <a:gd name="T62" fmla="*/ 1 w 654"/>
                      <a:gd name="T63" fmla="*/ 1 h 411"/>
                      <a:gd name="T64" fmla="*/ 1 w 654"/>
                      <a:gd name="T65" fmla="*/ 1 h 411"/>
                      <a:gd name="T66" fmla="*/ 1 w 654"/>
                      <a:gd name="T67" fmla="*/ 1 h 4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4"/>
                      <a:gd name="T103" fmla="*/ 0 h 411"/>
                      <a:gd name="T104" fmla="*/ 654 w 654"/>
                      <a:gd name="T105" fmla="*/ 411 h 4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4" h="411">
                        <a:moveTo>
                          <a:pt x="76" y="410"/>
                        </a:moveTo>
                        <a:lnTo>
                          <a:pt x="90" y="380"/>
                        </a:lnTo>
                        <a:lnTo>
                          <a:pt x="129" y="346"/>
                        </a:lnTo>
                        <a:lnTo>
                          <a:pt x="166" y="361"/>
                        </a:lnTo>
                        <a:lnTo>
                          <a:pt x="190" y="346"/>
                        </a:lnTo>
                        <a:lnTo>
                          <a:pt x="171" y="322"/>
                        </a:lnTo>
                        <a:lnTo>
                          <a:pt x="181" y="310"/>
                        </a:lnTo>
                        <a:lnTo>
                          <a:pt x="282" y="317"/>
                        </a:lnTo>
                        <a:lnTo>
                          <a:pt x="317" y="342"/>
                        </a:lnTo>
                        <a:lnTo>
                          <a:pt x="335" y="353"/>
                        </a:lnTo>
                        <a:lnTo>
                          <a:pt x="361" y="335"/>
                        </a:lnTo>
                        <a:lnTo>
                          <a:pt x="380" y="329"/>
                        </a:lnTo>
                        <a:lnTo>
                          <a:pt x="385" y="353"/>
                        </a:lnTo>
                        <a:lnTo>
                          <a:pt x="401" y="353"/>
                        </a:lnTo>
                        <a:lnTo>
                          <a:pt x="411" y="337"/>
                        </a:lnTo>
                        <a:lnTo>
                          <a:pt x="433" y="315"/>
                        </a:lnTo>
                        <a:lnTo>
                          <a:pt x="444" y="330"/>
                        </a:lnTo>
                        <a:lnTo>
                          <a:pt x="444" y="361"/>
                        </a:lnTo>
                        <a:lnTo>
                          <a:pt x="454" y="375"/>
                        </a:lnTo>
                        <a:lnTo>
                          <a:pt x="473" y="380"/>
                        </a:lnTo>
                        <a:lnTo>
                          <a:pt x="495" y="357"/>
                        </a:lnTo>
                        <a:lnTo>
                          <a:pt x="528" y="346"/>
                        </a:lnTo>
                        <a:lnTo>
                          <a:pt x="588" y="289"/>
                        </a:lnTo>
                        <a:lnTo>
                          <a:pt x="617" y="291"/>
                        </a:lnTo>
                        <a:lnTo>
                          <a:pt x="653" y="279"/>
                        </a:lnTo>
                        <a:lnTo>
                          <a:pt x="611" y="200"/>
                        </a:lnTo>
                        <a:lnTo>
                          <a:pt x="624" y="176"/>
                        </a:lnTo>
                        <a:lnTo>
                          <a:pt x="619" y="168"/>
                        </a:lnTo>
                        <a:lnTo>
                          <a:pt x="598" y="161"/>
                        </a:lnTo>
                        <a:lnTo>
                          <a:pt x="561" y="139"/>
                        </a:lnTo>
                        <a:lnTo>
                          <a:pt x="543" y="127"/>
                        </a:lnTo>
                        <a:lnTo>
                          <a:pt x="519" y="139"/>
                        </a:lnTo>
                        <a:lnTo>
                          <a:pt x="492" y="117"/>
                        </a:lnTo>
                        <a:lnTo>
                          <a:pt x="458" y="117"/>
                        </a:lnTo>
                        <a:lnTo>
                          <a:pt x="432" y="101"/>
                        </a:lnTo>
                        <a:lnTo>
                          <a:pt x="425" y="79"/>
                        </a:lnTo>
                        <a:lnTo>
                          <a:pt x="411" y="66"/>
                        </a:lnTo>
                        <a:lnTo>
                          <a:pt x="392" y="77"/>
                        </a:lnTo>
                        <a:lnTo>
                          <a:pt x="375" y="69"/>
                        </a:lnTo>
                        <a:lnTo>
                          <a:pt x="320" y="77"/>
                        </a:lnTo>
                        <a:lnTo>
                          <a:pt x="260" y="64"/>
                        </a:lnTo>
                        <a:lnTo>
                          <a:pt x="188" y="0"/>
                        </a:lnTo>
                        <a:lnTo>
                          <a:pt x="169" y="16"/>
                        </a:lnTo>
                        <a:lnTo>
                          <a:pt x="160" y="9"/>
                        </a:lnTo>
                        <a:lnTo>
                          <a:pt x="145" y="9"/>
                        </a:lnTo>
                        <a:lnTo>
                          <a:pt x="78" y="9"/>
                        </a:lnTo>
                        <a:lnTo>
                          <a:pt x="69" y="17"/>
                        </a:lnTo>
                        <a:lnTo>
                          <a:pt x="90" y="38"/>
                        </a:lnTo>
                        <a:lnTo>
                          <a:pt x="109" y="42"/>
                        </a:lnTo>
                        <a:lnTo>
                          <a:pt x="126" y="48"/>
                        </a:lnTo>
                        <a:lnTo>
                          <a:pt x="118" y="62"/>
                        </a:lnTo>
                        <a:lnTo>
                          <a:pt x="85" y="77"/>
                        </a:lnTo>
                        <a:lnTo>
                          <a:pt x="78" y="103"/>
                        </a:lnTo>
                        <a:lnTo>
                          <a:pt x="85" y="112"/>
                        </a:lnTo>
                        <a:lnTo>
                          <a:pt x="90" y="146"/>
                        </a:lnTo>
                        <a:lnTo>
                          <a:pt x="109" y="147"/>
                        </a:lnTo>
                        <a:lnTo>
                          <a:pt x="129" y="173"/>
                        </a:lnTo>
                        <a:lnTo>
                          <a:pt x="138" y="225"/>
                        </a:lnTo>
                        <a:lnTo>
                          <a:pt x="131" y="243"/>
                        </a:lnTo>
                        <a:lnTo>
                          <a:pt x="118" y="238"/>
                        </a:lnTo>
                        <a:lnTo>
                          <a:pt x="81" y="267"/>
                        </a:lnTo>
                        <a:lnTo>
                          <a:pt x="17" y="278"/>
                        </a:lnTo>
                        <a:lnTo>
                          <a:pt x="0" y="295"/>
                        </a:lnTo>
                        <a:lnTo>
                          <a:pt x="13" y="313"/>
                        </a:lnTo>
                        <a:lnTo>
                          <a:pt x="16" y="351"/>
                        </a:lnTo>
                        <a:lnTo>
                          <a:pt x="33" y="355"/>
                        </a:lnTo>
                        <a:lnTo>
                          <a:pt x="76" y="41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湖 北</a:t>
                    </a:r>
                  </a:p>
                </p:txBody>
              </p:sp>
              <p:sp>
                <p:nvSpPr>
                  <p:cNvPr id="19" name="Freeform 25"/>
                  <p:cNvSpPr/>
                  <p:nvPr/>
                </p:nvSpPr>
                <p:spPr bwMode="auto">
                  <a:xfrm>
                    <a:off x="1624" y="928"/>
                    <a:ext cx="299" cy="238"/>
                  </a:xfrm>
                  <a:custGeom>
                    <a:avLst/>
                    <a:gdLst>
                      <a:gd name="T0" fmla="*/ 1 w 506"/>
                      <a:gd name="T1" fmla="*/ 1 h 460"/>
                      <a:gd name="T2" fmla="*/ 1 w 506"/>
                      <a:gd name="T3" fmla="*/ 1 h 460"/>
                      <a:gd name="T4" fmla="*/ 1 w 506"/>
                      <a:gd name="T5" fmla="*/ 1 h 460"/>
                      <a:gd name="T6" fmla="*/ 1 w 506"/>
                      <a:gd name="T7" fmla="*/ 1 h 460"/>
                      <a:gd name="T8" fmla="*/ 1 w 506"/>
                      <a:gd name="T9" fmla="*/ 1 h 460"/>
                      <a:gd name="T10" fmla="*/ 1 w 506"/>
                      <a:gd name="T11" fmla="*/ 1 h 460"/>
                      <a:gd name="T12" fmla="*/ 1 w 506"/>
                      <a:gd name="T13" fmla="*/ 1 h 460"/>
                      <a:gd name="T14" fmla="*/ 2 w 506"/>
                      <a:gd name="T15" fmla="*/ 1 h 460"/>
                      <a:gd name="T16" fmla="*/ 2 w 506"/>
                      <a:gd name="T17" fmla="*/ 1 h 460"/>
                      <a:gd name="T18" fmla="*/ 2 w 506"/>
                      <a:gd name="T19" fmla="*/ 1 h 460"/>
                      <a:gd name="T20" fmla="*/ 2 w 506"/>
                      <a:gd name="T21" fmla="*/ 1 h 460"/>
                      <a:gd name="T22" fmla="*/ 2 w 506"/>
                      <a:gd name="T23" fmla="*/ 1 h 460"/>
                      <a:gd name="T24" fmla="*/ 2 w 506"/>
                      <a:gd name="T25" fmla="*/ 1 h 460"/>
                      <a:gd name="T26" fmla="*/ 2 w 506"/>
                      <a:gd name="T27" fmla="*/ 1 h 460"/>
                      <a:gd name="T28" fmla="*/ 2 w 506"/>
                      <a:gd name="T29" fmla="*/ 1 h 460"/>
                      <a:gd name="T30" fmla="*/ 2 w 506"/>
                      <a:gd name="T31" fmla="*/ 1 h 460"/>
                      <a:gd name="T32" fmla="*/ 2 w 506"/>
                      <a:gd name="T33" fmla="*/ 1 h 460"/>
                      <a:gd name="T34" fmla="*/ 2 w 506"/>
                      <a:gd name="T35" fmla="*/ 1 h 460"/>
                      <a:gd name="T36" fmla="*/ 2 w 506"/>
                      <a:gd name="T37" fmla="*/ 1 h 460"/>
                      <a:gd name="T38" fmla="*/ 2 w 506"/>
                      <a:gd name="T39" fmla="*/ 1 h 460"/>
                      <a:gd name="T40" fmla="*/ 2 w 506"/>
                      <a:gd name="T41" fmla="*/ 1 h 460"/>
                      <a:gd name="T42" fmla="*/ 2 w 506"/>
                      <a:gd name="T43" fmla="*/ 1 h 460"/>
                      <a:gd name="T44" fmla="*/ 2 w 506"/>
                      <a:gd name="T45" fmla="*/ 1 h 460"/>
                      <a:gd name="T46" fmla="*/ 2 w 506"/>
                      <a:gd name="T47" fmla="*/ 1 h 460"/>
                      <a:gd name="T48" fmla="*/ 2 w 506"/>
                      <a:gd name="T49" fmla="*/ 1 h 460"/>
                      <a:gd name="T50" fmla="*/ 2 w 506"/>
                      <a:gd name="T51" fmla="*/ 1 h 460"/>
                      <a:gd name="T52" fmla="*/ 2 w 506"/>
                      <a:gd name="T53" fmla="*/ 1 h 460"/>
                      <a:gd name="T54" fmla="*/ 2 w 506"/>
                      <a:gd name="T55" fmla="*/ 1 h 460"/>
                      <a:gd name="T56" fmla="*/ 2 w 506"/>
                      <a:gd name="T57" fmla="*/ 1 h 460"/>
                      <a:gd name="T58" fmla="*/ 2 w 506"/>
                      <a:gd name="T59" fmla="*/ 1 h 460"/>
                      <a:gd name="T60" fmla="*/ 2 w 506"/>
                      <a:gd name="T61" fmla="*/ 1 h 460"/>
                      <a:gd name="T62" fmla="*/ 2 w 506"/>
                      <a:gd name="T63" fmla="*/ 1 h 460"/>
                      <a:gd name="T64" fmla="*/ 2 w 506"/>
                      <a:gd name="T65" fmla="*/ 1 h 460"/>
                      <a:gd name="T66" fmla="*/ 2 w 506"/>
                      <a:gd name="T67" fmla="*/ 1 h 460"/>
                      <a:gd name="T68" fmla="*/ 2 w 506"/>
                      <a:gd name="T69" fmla="*/ 1 h 460"/>
                      <a:gd name="T70" fmla="*/ 2 w 506"/>
                      <a:gd name="T71" fmla="*/ 1 h 460"/>
                      <a:gd name="T72" fmla="*/ 2 w 506"/>
                      <a:gd name="T73" fmla="*/ 1 h 460"/>
                      <a:gd name="T74" fmla="*/ 2 w 506"/>
                      <a:gd name="T75" fmla="*/ 1 h 460"/>
                      <a:gd name="T76" fmla="*/ 2 w 506"/>
                      <a:gd name="T77" fmla="*/ 1 h 460"/>
                      <a:gd name="T78" fmla="*/ 2 w 506"/>
                      <a:gd name="T79" fmla="*/ 1 h 460"/>
                      <a:gd name="T80" fmla="*/ 2 w 506"/>
                      <a:gd name="T81" fmla="*/ 1 h 460"/>
                      <a:gd name="T82" fmla="*/ 2 w 506"/>
                      <a:gd name="T83" fmla="*/ 1 h 460"/>
                      <a:gd name="T84" fmla="*/ 2 w 506"/>
                      <a:gd name="T85" fmla="*/ 0 h 460"/>
                      <a:gd name="T86" fmla="*/ 2 w 506"/>
                      <a:gd name="T87" fmla="*/ 1 h 460"/>
                      <a:gd name="T88" fmla="*/ 1 w 506"/>
                      <a:gd name="T89" fmla="*/ 1 h 460"/>
                      <a:gd name="T90" fmla="*/ 1 w 506"/>
                      <a:gd name="T91" fmla="*/ 1 h 460"/>
                      <a:gd name="T92" fmla="*/ 1 w 506"/>
                      <a:gd name="T93" fmla="*/ 1 h 460"/>
                      <a:gd name="T94" fmla="*/ 1 w 506"/>
                      <a:gd name="T95" fmla="*/ 1 h 460"/>
                      <a:gd name="T96" fmla="*/ 1 w 506"/>
                      <a:gd name="T97" fmla="*/ 1 h 460"/>
                      <a:gd name="T98" fmla="*/ 0 w 506"/>
                      <a:gd name="T99" fmla="*/ 1 h 460"/>
                      <a:gd name="T100" fmla="*/ 0 w 506"/>
                      <a:gd name="T101" fmla="*/ 1 h 460"/>
                      <a:gd name="T102" fmla="*/ 1 w 506"/>
                      <a:gd name="T103" fmla="*/ 1 h 460"/>
                      <a:gd name="T104" fmla="*/ 1 w 506"/>
                      <a:gd name="T105" fmla="*/ 1 h 460"/>
                      <a:gd name="T106" fmla="*/ 1 w 506"/>
                      <a:gd name="T107" fmla="*/ 1 h 4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6"/>
                      <a:gd name="T163" fmla="*/ 0 h 460"/>
                      <a:gd name="T164" fmla="*/ 506 w 506"/>
                      <a:gd name="T165" fmla="*/ 460 h 4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6" h="460">
                        <a:moveTo>
                          <a:pt x="59" y="319"/>
                        </a:moveTo>
                        <a:lnTo>
                          <a:pt x="131" y="384"/>
                        </a:lnTo>
                        <a:lnTo>
                          <a:pt x="191" y="396"/>
                        </a:lnTo>
                        <a:lnTo>
                          <a:pt x="246" y="388"/>
                        </a:lnTo>
                        <a:lnTo>
                          <a:pt x="263" y="396"/>
                        </a:lnTo>
                        <a:lnTo>
                          <a:pt x="282" y="386"/>
                        </a:lnTo>
                        <a:lnTo>
                          <a:pt x="296" y="399"/>
                        </a:lnTo>
                        <a:lnTo>
                          <a:pt x="303" y="421"/>
                        </a:lnTo>
                        <a:lnTo>
                          <a:pt x="329" y="437"/>
                        </a:lnTo>
                        <a:lnTo>
                          <a:pt x="364" y="437"/>
                        </a:lnTo>
                        <a:lnTo>
                          <a:pt x="390" y="459"/>
                        </a:lnTo>
                        <a:lnTo>
                          <a:pt x="414" y="447"/>
                        </a:lnTo>
                        <a:lnTo>
                          <a:pt x="432" y="459"/>
                        </a:lnTo>
                        <a:lnTo>
                          <a:pt x="447" y="427"/>
                        </a:lnTo>
                        <a:lnTo>
                          <a:pt x="469" y="416"/>
                        </a:lnTo>
                        <a:lnTo>
                          <a:pt x="474" y="392"/>
                        </a:lnTo>
                        <a:lnTo>
                          <a:pt x="464" y="348"/>
                        </a:lnTo>
                        <a:lnTo>
                          <a:pt x="460" y="343"/>
                        </a:lnTo>
                        <a:lnTo>
                          <a:pt x="438" y="365"/>
                        </a:lnTo>
                        <a:lnTo>
                          <a:pt x="406" y="339"/>
                        </a:lnTo>
                        <a:lnTo>
                          <a:pt x="382" y="309"/>
                        </a:lnTo>
                        <a:lnTo>
                          <a:pt x="406" y="291"/>
                        </a:lnTo>
                        <a:lnTo>
                          <a:pt x="412" y="259"/>
                        </a:lnTo>
                        <a:lnTo>
                          <a:pt x="428" y="249"/>
                        </a:lnTo>
                        <a:lnTo>
                          <a:pt x="425" y="207"/>
                        </a:lnTo>
                        <a:lnTo>
                          <a:pt x="436" y="199"/>
                        </a:lnTo>
                        <a:lnTo>
                          <a:pt x="456" y="211"/>
                        </a:lnTo>
                        <a:lnTo>
                          <a:pt x="469" y="230"/>
                        </a:lnTo>
                        <a:lnTo>
                          <a:pt x="495" y="211"/>
                        </a:lnTo>
                        <a:lnTo>
                          <a:pt x="505" y="201"/>
                        </a:lnTo>
                        <a:lnTo>
                          <a:pt x="500" y="180"/>
                        </a:lnTo>
                        <a:lnTo>
                          <a:pt x="469" y="163"/>
                        </a:lnTo>
                        <a:lnTo>
                          <a:pt x="462" y="143"/>
                        </a:lnTo>
                        <a:lnTo>
                          <a:pt x="407" y="150"/>
                        </a:lnTo>
                        <a:lnTo>
                          <a:pt x="373" y="119"/>
                        </a:lnTo>
                        <a:lnTo>
                          <a:pt x="357" y="115"/>
                        </a:lnTo>
                        <a:lnTo>
                          <a:pt x="357" y="95"/>
                        </a:lnTo>
                        <a:lnTo>
                          <a:pt x="434" y="9"/>
                        </a:lnTo>
                        <a:lnTo>
                          <a:pt x="406" y="16"/>
                        </a:lnTo>
                        <a:lnTo>
                          <a:pt x="388" y="28"/>
                        </a:lnTo>
                        <a:lnTo>
                          <a:pt x="382" y="18"/>
                        </a:lnTo>
                        <a:lnTo>
                          <a:pt x="382" y="4"/>
                        </a:lnTo>
                        <a:lnTo>
                          <a:pt x="368" y="0"/>
                        </a:lnTo>
                        <a:lnTo>
                          <a:pt x="333" y="13"/>
                        </a:lnTo>
                        <a:lnTo>
                          <a:pt x="246" y="2"/>
                        </a:lnTo>
                        <a:lnTo>
                          <a:pt x="241" y="75"/>
                        </a:lnTo>
                        <a:lnTo>
                          <a:pt x="199" y="108"/>
                        </a:lnTo>
                        <a:lnTo>
                          <a:pt x="143" y="119"/>
                        </a:lnTo>
                        <a:lnTo>
                          <a:pt x="64" y="174"/>
                        </a:lnTo>
                        <a:lnTo>
                          <a:pt x="0" y="192"/>
                        </a:lnTo>
                        <a:lnTo>
                          <a:pt x="0" y="203"/>
                        </a:lnTo>
                        <a:lnTo>
                          <a:pt x="59" y="293"/>
                        </a:lnTo>
                        <a:lnTo>
                          <a:pt x="59" y="319"/>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河 </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en-US" sz="900" b="1">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南</a:t>
                    </a:r>
                  </a:p>
                </p:txBody>
              </p:sp>
              <p:sp>
                <p:nvSpPr>
                  <p:cNvPr id="20" name="Freeform 26"/>
                  <p:cNvSpPr/>
                  <p:nvPr/>
                </p:nvSpPr>
                <p:spPr bwMode="auto">
                  <a:xfrm>
                    <a:off x="1613" y="716"/>
                    <a:ext cx="172" cy="312"/>
                  </a:xfrm>
                  <a:custGeom>
                    <a:avLst/>
                    <a:gdLst>
                      <a:gd name="T0" fmla="*/ 1 w 292"/>
                      <a:gd name="T1" fmla="*/ 1 h 606"/>
                      <a:gd name="T2" fmla="*/ 1 w 292"/>
                      <a:gd name="T3" fmla="*/ 1 h 606"/>
                      <a:gd name="T4" fmla="*/ 1 w 292"/>
                      <a:gd name="T5" fmla="*/ 1 h 606"/>
                      <a:gd name="T6" fmla="*/ 1 w 292"/>
                      <a:gd name="T7" fmla="*/ 1 h 606"/>
                      <a:gd name="T8" fmla="*/ 1 w 292"/>
                      <a:gd name="T9" fmla="*/ 1 h 606"/>
                      <a:gd name="T10" fmla="*/ 1 w 292"/>
                      <a:gd name="T11" fmla="*/ 1 h 606"/>
                      <a:gd name="T12" fmla="*/ 1 w 292"/>
                      <a:gd name="T13" fmla="*/ 1 h 606"/>
                      <a:gd name="T14" fmla="*/ 1 w 292"/>
                      <a:gd name="T15" fmla="*/ 1 h 606"/>
                      <a:gd name="T16" fmla="*/ 1 w 292"/>
                      <a:gd name="T17" fmla="*/ 1 h 606"/>
                      <a:gd name="T18" fmla="*/ 1 w 292"/>
                      <a:gd name="T19" fmla="*/ 1 h 606"/>
                      <a:gd name="T20" fmla="*/ 1 w 292"/>
                      <a:gd name="T21" fmla="*/ 1 h 606"/>
                      <a:gd name="T22" fmla="*/ 1 w 292"/>
                      <a:gd name="T23" fmla="*/ 1 h 606"/>
                      <a:gd name="T24" fmla="*/ 1 w 292"/>
                      <a:gd name="T25" fmla="*/ 1 h 606"/>
                      <a:gd name="T26" fmla="*/ 1 w 292"/>
                      <a:gd name="T27" fmla="*/ 1 h 606"/>
                      <a:gd name="T28" fmla="*/ 1 w 292"/>
                      <a:gd name="T29" fmla="*/ 1 h 606"/>
                      <a:gd name="T30" fmla="*/ 1 w 292"/>
                      <a:gd name="T31" fmla="*/ 1 h 606"/>
                      <a:gd name="T32" fmla="*/ 1 w 292"/>
                      <a:gd name="T33" fmla="*/ 1 h 606"/>
                      <a:gd name="T34" fmla="*/ 1 w 292"/>
                      <a:gd name="T35" fmla="*/ 1 h 606"/>
                      <a:gd name="T36" fmla="*/ 1 w 292"/>
                      <a:gd name="T37" fmla="*/ 0 h 606"/>
                      <a:gd name="T38" fmla="*/ 1 w 292"/>
                      <a:gd name="T39" fmla="*/ 1 h 606"/>
                      <a:gd name="T40" fmla="*/ 1 w 292"/>
                      <a:gd name="T41" fmla="*/ 1 h 606"/>
                      <a:gd name="T42" fmla="*/ 1 w 292"/>
                      <a:gd name="T43" fmla="*/ 1 h 606"/>
                      <a:gd name="T44" fmla="*/ 1 w 292"/>
                      <a:gd name="T45" fmla="*/ 1 h 606"/>
                      <a:gd name="T46" fmla="*/ 1 w 292"/>
                      <a:gd name="T47" fmla="*/ 1 h 606"/>
                      <a:gd name="T48" fmla="*/ 1 w 292"/>
                      <a:gd name="T49" fmla="*/ 1 h 606"/>
                      <a:gd name="T50" fmla="*/ 1 w 292"/>
                      <a:gd name="T51" fmla="*/ 1 h 606"/>
                      <a:gd name="T52" fmla="*/ 1 w 292"/>
                      <a:gd name="T53" fmla="*/ 1 h 606"/>
                      <a:gd name="T54" fmla="*/ 1 w 292"/>
                      <a:gd name="T55" fmla="*/ 1 h 606"/>
                      <a:gd name="T56" fmla="*/ 1 w 292"/>
                      <a:gd name="T57" fmla="*/ 1 h 606"/>
                      <a:gd name="T58" fmla="*/ 1 w 292"/>
                      <a:gd name="T59" fmla="*/ 1 h 606"/>
                      <a:gd name="T60" fmla="*/ 1 w 292"/>
                      <a:gd name="T61" fmla="*/ 1 h 606"/>
                      <a:gd name="T62" fmla="*/ 1 w 292"/>
                      <a:gd name="T63" fmla="*/ 1 h 606"/>
                      <a:gd name="T64" fmla="*/ 0 w 292"/>
                      <a:gd name="T65" fmla="*/ 1 h 606"/>
                      <a:gd name="T66" fmla="*/ 1 w 292"/>
                      <a:gd name="T67" fmla="*/ 1 h 606"/>
                      <a:gd name="T68" fmla="*/ 1 w 292"/>
                      <a:gd name="T69" fmla="*/ 1 h 606"/>
                      <a:gd name="T70" fmla="*/ 1 w 292"/>
                      <a:gd name="T71" fmla="*/ 1 h 606"/>
                      <a:gd name="T72" fmla="*/ 1 w 292"/>
                      <a:gd name="T73" fmla="*/ 1 h 6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2"/>
                      <a:gd name="T112" fmla="*/ 0 h 606"/>
                      <a:gd name="T113" fmla="*/ 292 w 292"/>
                      <a:gd name="T114" fmla="*/ 606 h 6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2" h="606">
                        <a:moveTo>
                          <a:pt x="19" y="605"/>
                        </a:moveTo>
                        <a:lnTo>
                          <a:pt x="83" y="587"/>
                        </a:lnTo>
                        <a:lnTo>
                          <a:pt x="162" y="532"/>
                        </a:lnTo>
                        <a:lnTo>
                          <a:pt x="217" y="520"/>
                        </a:lnTo>
                        <a:lnTo>
                          <a:pt x="260" y="488"/>
                        </a:lnTo>
                        <a:lnTo>
                          <a:pt x="264" y="414"/>
                        </a:lnTo>
                        <a:lnTo>
                          <a:pt x="244" y="388"/>
                        </a:lnTo>
                        <a:lnTo>
                          <a:pt x="251" y="366"/>
                        </a:lnTo>
                        <a:lnTo>
                          <a:pt x="264" y="346"/>
                        </a:lnTo>
                        <a:lnTo>
                          <a:pt x="269" y="315"/>
                        </a:lnTo>
                        <a:lnTo>
                          <a:pt x="281" y="293"/>
                        </a:lnTo>
                        <a:lnTo>
                          <a:pt x="260" y="250"/>
                        </a:lnTo>
                        <a:lnTo>
                          <a:pt x="229" y="214"/>
                        </a:lnTo>
                        <a:lnTo>
                          <a:pt x="246" y="156"/>
                        </a:lnTo>
                        <a:lnTo>
                          <a:pt x="284" y="132"/>
                        </a:lnTo>
                        <a:lnTo>
                          <a:pt x="291" y="95"/>
                        </a:lnTo>
                        <a:lnTo>
                          <a:pt x="275" y="62"/>
                        </a:lnTo>
                        <a:lnTo>
                          <a:pt x="275" y="21"/>
                        </a:lnTo>
                        <a:lnTo>
                          <a:pt x="251" y="0"/>
                        </a:lnTo>
                        <a:lnTo>
                          <a:pt x="194" y="28"/>
                        </a:lnTo>
                        <a:lnTo>
                          <a:pt x="186" y="20"/>
                        </a:lnTo>
                        <a:lnTo>
                          <a:pt x="155" y="42"/>
                        </a:lnTo>
                        <a:lnTo>
                          <a:pt x="131" y="40"/>
                        </a:lnTo>
                        <a:lnTo>
                          <a:pt x="83" y="110"/>
                        </a:lnTo>
                        <a:lnTo>
                          <a:pt x="67" y="110"/>
                        </a:lnTo>
                        <a:lnTo>
                          <a:pt x="41" y="132"/>
                        </a:lnTo>
                        <a:lnTo>
                          <a:pt x="43" y="163"/>
                        </a:lnTo>
                        <a:lnTo>
                          <a:pt x="30" y="190"/>
                        </a:lnTo>
                        <a:lnTo>
                          <a:pt x="26" y="225"/>
                        </a:lnTo>
                        <a:lnTo>
                          <a:pt x="2" y="262"/>
                        </a:lnTo>
                        <a:lnTo>
                          <a:pt x="28" y="315"/>
                        </a:lnTo>
                        <a:lnTo>
                          <a:pt x="19" y="346"/>
                        </a:lnTo>
                        <a:lnTo>
                          <a:pt x="0" y="380"/>
                        </a:lnTo>
                        <a:lnTo>
                          <a:pt x="28" y="510"/>
                        </a:lnTo>
                        <a:lnTo>
                          <a:pt x="9" y="578"/>
                        </a:lnTo>
                        <a:lnTo>
                          <a:pt x="19" y="605"/>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山</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a:t>
                    </a:r>
                    <a:endParaRPr lang="en-US" sz="900" b="1">
                      <a:solidFill>
                        <a:srgbClr val="000000"/>
                      </a:solidFill>
                      <a:latin typeface="汉仪中圆简" pitchFamily="1" charset="-122"/>
                      <a:ea typeface="汉仪中圆简" pitchFamily="1" charset="-122"/>
                      <a:sym typeface="汉仪中圆简" pitchFamily="1" charset="-122"/>
                    </a:endParaRPr>
                  </a:p>
                  <a:p>
                    <a:pPr defTabSz="700405">
                      <a:defRPr/>
                    </a:pPr>
                    <a:r>
                      <a:rPr lang="en-US" sz="900" b="1">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西</a:t>
                    </a:r>
                  </a:p>
                  <a:p>
                    <a:pPr defTabSz="700405">
                      <a:defRPr/>
                    </a:pPr>
                    <a:endParaRPr lang="zh-CN" altLang="en-US" sz="500">
                      <a:solidFill>
                        <a:srgbClr val="000000"/>
                      </a:solidFill>
                      <a:sym typeface="Calibri" panose="020F0502020204030204" pitchFamily="34" charset="0"/>
                    </a:endParaRPr>
                  </a:p>
                </p:txBody>
              </p:sp>
              <p:sp>
                <p:nvSpPr>
                  <p:cNvPr id="21" name="Freeform 23"/>
                  <p:cNvSpPr/>
                  <p:nvPr/>
                </p:nvSpPr>
                <p:spPr bwMode="auto">
                  <a:xfrm>
                    <a:off x="0" y="265"/>
                    <a:ext cx="1001" cy="674"/>
                  </a:xfrm>
                  <a:custGeom>
                    <a:avLst/>
                    <a:gdLst>
                      <a:gd name="T0" fmla="*/ 5 w 1707"/>
                      <a:gd name="T1" fmla="*/ 1 h 1305"/>
                      <a:gd name="T2" fmla="*/ 6 w 1707"/>
                      <a:gd name="T3" fmla="*/ 1 h 1305"/>
                      <a:gd name="T4" fmla="*/ 6 w 1707"/>
                      <a:gd name="T5" fmla="*/ 1 h 1305"/>
                      <a:gd name="T6" fmla="*/ 6 w 1707"/>
                      <a:gd name="T7" fmla="*/ 1 h 1305"/>
                      <a:gd name="T8" fmla="*/ 6 w 1707"/>
                      <a:gd name="T9" fmla="*/ 1 h 1305"/>
                      <a:gd name="T10" fmla="*/ 7 w 1707"/>
                      <a:gd name="T11" fmla="*/ 1 h 1305"/>
                      <a:gd name="T12" fmla="*/ 8 w 1707"/>
                      <a:gd name="T13" fmla="*/ 1 h 1305"/>
                      <a:gd name="T14" fmla="*/ 8 w 1707"/>
                      <a:gd name="T15" fmla="*/ 1 h 1305"/>
                      <a:gd name="T16" fmla="*/ 8 w 1707"/>
                      <a:gd name="T17" fmla="*/ 1 h 1305"/>
                      <a:gd name="T18" fmla="*/ 7 w 1707"/>
                      <a:gd name="T19" fmla="*/ 1 h 1305"/>
                      <a:gd name="T20" fmla="*/ 7 w 1707"/>
                      <a:gd name="T21" fmla="*/ 2 h 1305"/>
                      <a:gd name="T22" fmla="*/ 6 w 1707"/>
                      <a:gd name="T23" fmla="*/ 2 h 1305"/>
                      <a:gd name="T24" fmla="*/ 6 w 1707"/>
                      <a:gd name="T25" fmla="*/ 2 h 1305"/>
                      <a:gd name="T26" fmla="*/ 6 w 1707"/>
                      <a:gd name="T27" fmla="*/ 2 h 1305"/>
                      <a:gd name="T28" fmla="*/ 6 w 1707"/>
                      <a:gd name="T29" fmla="*/ 2 h 1305"/>
                      <a:gd name="T30" fmla="*/ 5 w 1707"/>
                      <a:gd name="T31" fmla="*/ 2 h 1305"/>
                      <a:gd name="T32" fmla="*/ 5 w 1707"/>
                      <a:gd name="T33" fmla="*/ 2 h 1305"/>
                      <a:gd name="T34" fmla="*/ 4 w 1707"/>
                      <a:gd name="T35" fmla="*/ 2 h 1305"/>
                      <a:gd name="T36" fmla="*/ 3 w 1707"/>
                      <a:gd name="T37" fmla="*/ 2 h 1305"/>
                      <a:gd name="T38" fmla="*/ 2 w 1707"/>
                      <a:gd name="T39" fmla="*/ 2 h 1305"/>
                      <a:gd name="T40" fmla="*/ 2 w 1707"/>
                      <a:gd name="T41" fmla="*/ 2 h 1305"/>
                      <a:gd name="T42" fmla="*/ 2 w 1707"/>
                      <a:gd name="T43" fmla="*/ 2 h 1305"/>
                      <a:gd name="T44" fmla="*/ 1 w 1707"/>
                      <a:gd name="T45" fmla="*/ 2 h 1305"/>
                      <a:gd name="T46" fmla="*/ 1 w 1707"/>
                      <a:gd name="T47" fmla="*/ 2 h 1305"/>
                      <a:gd name="T48" fmla="*/ 1 w 1707"/>
                      <a:gd name="T49" fmla="*/ 2 h 1305"/>
                      <a:gd name="T50" fmla="*/ 1 w 1707"/>
                      <a:gd name="T51" fmla="*/ 2 h 1305"/>
                      <a:gd name="T52" fmla="*/ 1 w 1707"/>
                      <a:gd name="T53" fmla="*/ 2 h 1305"/>
                      <a:gd name="T54" fmla="*/ 1 w 1707"/>
                      <a:gd name="T55" fmla="*/ 1 h 1305"/>
                      <a:gd name="T56" fmla="*/ 1 w 1707"/>
                      <a:gd name="T57" fmla="*/ 1 h 1305"/>
                      <a:gd name="T58" fmla="*/ 1 w 1707"/>
                      <a:gd name="T59" fmla="*/ 1 h 1305"/>
                      <a:gd name="T60" fmla="*/ 1 w 1707"/>
                      <a:gd name="T61" fmla="*/ 1 h 1305"/>
                      <a:gd name="T62" fmla="*/ 1 w 1707"/>
                      <a:gd name="T63" fmla="*/ 1 h 1305"/>
                      <a:gd name="T64" fmla="*/ 1 w 1707"/>
                      <a:gd name="T65" fmla="*/ 1 h 1305"/>
                      <a:gd name="T66" fmla="*/ 2 w 1707"/>
                      <a:gd name="T67" fmla="*/ 1 h 1305"/>
                      <a:gd name="T68" fmla="*/ 3 w 1707"/>
                      <a:gd name="T69" fmla="*/ 1 h 1305"/>
                      <a:gd name="T70" fmla="*/ 3 w 1707"/>
                      <a:gd name="T71" fmla="*/ 1 h 1305"/>
                      <a:gd name="T72" fmla="*/ 3 w 1707"/>
                      <a:gd name="T73" fmla="*/ 1 h 1305"/>
                      <a:gd name="T74" fmla="*/ 4 w 1707"/>
                      <a:gd name="T75" fmla="*/ 1 h 1305"/>
                      <a:gd name="T76" fmla="*/ 4 w 1707"/>
                      <a:gd name="T77" fmla="*/ 1 h 1305"/>
                      <a:gd name="T78" fmla="*/ 4 w 1707"/>
                      <a:gd name="T79" fmla="*/ 1 h 1305"/>
                      <a:gd name="T80" fmla="*/ 5 w 1707"/>
                      <a:gd name="T81" fmla="*/ 1 h 1305"/>
                      <a:gd name="T82" fmla="*/ 5 w 1707"/>
                      <a:gd name="T83" fmla="*/ 1 h 1305"/>
                      <a:gd name="T84" fmla="*/ 5 w 1707"/>
                      <a:gd name="T85" fmla="*/ 1 h 1305"/>
                      <a:gd name="T86" fmla="*/ 5 w 1707"/>
                      <a:gd name="T87" fmla="*/ 1 h 13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07"/>
                      <a:gd name="T133" fmla="*/ 0 h 1305"/>
                      <a:gd name="T134" fmla="*/ 1707 w 1707"/>
                      <a:gd name="T135" fmla="*/ 1305 h 13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07" h="1305">
                        <a:moveTo>
                          <a:pt x="1165" y="10"/>
                        </a:moveTo>
                        <a:lnTo>
                          <a:pt x="1182" y="10"/>
                        </a:lnTo>
                        <a:lnTo>
                          <a:pt x="1172" y="43"/>
                        </a:lnTo>
                        <a:lnTo>
                          <a:pt x="1186" y="63"/>
                        </a:lnTo>
                        <a:lnTo>
                          <a:pt x="1189" y="77"/>
                        </a:lnTo>
                        <a:lnTo>
                          <a:pt x="1224" y="110"/>
                        </a:lnTo>
                        <a:lnTo>
                          <a:pt x="1232" y="138"/>
                        </a:lnTo>
                        <a:lnTo>
                          <a:pt x="1278" y="140"/>
                        </a:lnTo>
                        <a:lnTo>
                          <a:pt x="1298" y="158"/>
                        </a:lnTo>
                        <a:lnTo>
                          <a:pt x="1309" y="158"/>
                        </a:lnTo>
                        <a:lnTo>
                          <a:pt x="1335" y="215"/>
                        </a:lnTo>
                        <a:lnTo>
                          <a:pt x="1361" y="284"/>
                        </a:lnTo>
                        <a:lnTo>
                          <a:pt x="1349" y="326"/>
                        </a:lnTo>
                        <a:lnTo>
                          <a:pt x="1351" y="342"/>
                        </a:lnTo>
                        <a:lnTo>
                          <a:pt x="1327" y="383"/>
                        </a:lnTo>
                        <a:lnTo>
                          <a:pt x="1333" y="417"/>
                        </a:lnTo>
                        <a:lnTo>
                          <a:pt x="1418" y="453"/>
                        </a:lnTo>
                        <a:lnTo>
                          <a:pt x="1511" y="467"/>
                        </a:lnTo>
                        <a:lnTo>
                          <a:pt x="1607" y="533"/>
                        </a:lnTo>
                        <a:lnTo>
                          <a:pt x="1638" y="544"/>
                        </a:lnTo>
                        <a:lnTo>
                          <a:pt x="1640" y="562"/>
                        </a:lnTo>
                        <a:lnTo>
                          <a:pt x="1660" y="604"/>
                        </a:lnTo>
                        <a:lnTo>
                          <a:pt x="1679" y="658"/>
                        </a:lnTo>
                        <a:lnTo>
                          <a:pt x="1706" y="706"/>
                        </a:lnTo>
                        <a:lnTo>
                          <a:pt x="1691" y="723"/>
                        </a:lnTo>
                        <a:lnTo>
                          <a:pt x="1691" y="754"/>
                        </a:lnTo>
                        <a:lnTo>
                          <a:pt x="1657" y="769"/>
                        </a:lnTo>
                        <a:lnTo>
                          <a:pt x="1576" y="802"/>
                        </a:lnTo>
                        <a:lnTo>
                          <a:pt x="1524" y="846"/>
                        </a:lnTo>
                        <a:lnTo>
                          <a:pt x="1486" y="865"/>
                        </a:lnTo>
                        <a:lnTo>
                          <a:pt x="1480" y="891"/>
                        </a:lnTo>
                        <a:lnTo>
                          <a:pt x="1491" y="1019"/>
                        </a:lnTo>
                        <a:lnTo>
                          <a:pt x="1460" y="1014"/>
                        </a:lnTo>
                        <a:lnTo>
                          <a:pt x="1447" y="1025"/>
                        </a:lnTo>
                        <a:lnTo>
                          <a:pt x="1246" y="1065"/>
                        </a:lnTo>
                        <a:lnTo>
                          <a:pt x="1217" y="1087"/>
                        </a:lnTo>
                        <a:lnTo>
                          <a:pt x="1220" y="1140"/>
                        </a:lnTo>
                        <a:lnTo>
                          <a:pt x="1280" y="1191"/>
                        </a:lnTo>
                        <a:lnTo>
                          <a:pt x="1261" y="1224"/>
                        </a:lnTo>
                        <a:lnTo>
                          <a:pt x="1232" y="1237"/>
                        </a:lnTo>
                        <a:lnTo>
                          <a:pt x="1228" y="1253"/>
                        </a:lnTo>
                        <a:lnTo>
                          <a:pt x="1234" y="1270"/>
                        </a:lnTo>
                        <a:lnTo>
                          <a:pt x="1250" y="1270"/>
                        </a:lnTo>
                        <a:lnTo>
                          <a:pt x="1258" y="1282"/>
                        </a:lnTo>
                        <a:lnTo>
                          <a:pt x="1199" y="1301"/>
                        </a:lnTo>
                        <a:lnTo>
                          <a:pt x="1165" y="1287"/>
                        </a:lnTo>
                        <a:lnTo>
                          <a:pt x="1146" y="1277"/>
                        </a:lnTo>
                        <a:lnTo>
                          <a:pt x="1103" y="1277"/>
                        </a:lnTo>
                        <a:lnTo>
                          <a:pt x="1024" y="1241"/>
                        </a:lnTo>
                        <a:lnTo>
                          <a:pt x="974" y="1241"/>
                        </a:lnTo>
                        <a:lnTo>
                          <a:pt x="935" y="1253"/>
                        </a:lnTo>
                        <a:lnTo>
                          <a:pt x="890" y="1253"/>
                        </a:lnTo>
                        <a:lnTo>
                          <a:pt x="823" y="1290"/>
                        </a:lnTo>
                        <a:lnTo>
                          <a:pt x="768" y="1284"/>
                        </a:lnTo>
                        <a:lnTo>
                          <a:pt x="713" y="1304"/>
                        </a:lnTo>
                        <a:lnTo>
                          <a:pt x="667" y="1287"/>
                        </a:lnTo>
                        <a:lnTo>
                          <a:pt x="639" y="1263"/>
                        </a:lnTo>
                        <a:lnTo>
                          <a:pt x="567" y="1253"/>
                        </a:lnTo>
                        <a:lnTo>
                          <a:pt x="519" y="1285"/>
                        </a:lnTo>
                        <a:lnTo>
                          <a:pt x="492" y="1275"/>
                        </a:lnTo>
                        <a:lnTo>
                          <a:pt x="469" y="1257"/>
                        </a:lnTo>
                        <a:lnTo>
                          <a:pt x="418" y="1244"/>
                        </a:lnTo>
                        <a:lnTo>
                          <a:pt x="409" y="1234"/>
                        </a:lnTo>
                        <a:lnTo>
                          <a:pt x="387" y="1232"/>
                        </a:lnTo>
                        <a:lnTo>
                          <a:pt x="354" y="1181"/>
                        </a:lnTo>
                        <a:lnTo>
                          <a:pt x="321" y="1173"/>
                        </a:lnTo>
                        <a:lnTo>
                          <a:pt x="235" y="1200"/>
                        </a:lnTo>
                        <a:lnTo>
                          <a:pt x="203" y="1191"/>
                        </a:lnTo>
                        <a:lnTo>
                          <a:pt x="131" y="1138"/>
                        </a:lnTo>
                        <a:lnTo>
                          <a:pt x="110" y="1135"/>
                        </a:lnTo>
                        <a:lnTo>
                          <a:pt x="93" y="1101"/>
                        </a:lnTo>
                        <a:lnTo>
                          <a:pt x="105" y="1065"/>
                        </a:lnTo>
                        <a:lnTo>
                          <a:pt x="102" y="1048"/>
                        </a:lnTo>
                        <a:lnTo>
                          <a:pt x="76" y="1029"/>
                        </a:lnTo>
                        <a:lnTo>
                          <a:pt x="65" y="1012"/>
                        </a:lnTo>
                        <a:lnTo>
                          <a:pt x="10" y="981"/>
                        </a:lnTo>
                        <a:lnTo>
                          <a:pt x="10" y="972"/>
                        </a:lnTo>
                        <a:lnTo>
                          <a:pt x="38" y="961"/>
                        </a:lnTo>
                        <a:lnTo>
                          <a:pt x="53" y="971"/>
                        </a:lnTo>
                        <a:lnTo>
                          <a:pt x="69" y="954"/>
                        </a:lnTo>
                        <a:lnTo>
                          <a:pt x="65" y="901"/>
                        </a:lnTo>
                        <a:lnTo>
                          <a:pt x="69" y="858"/>
                        </a:lnTo>
                        <a:lnTo>
                          <a:pt x="32" y="822"/>
                        </a:lnTo>
                        <a:lnTo>
                          <a:pt x="10" y="829"/>
                        </a:lnTo>
                        <a:lnTo>
                          <a:pt x="0" y="802"/>
                        </a:lnTo>
                        <a:lnTo>
                          <a:pt x="14" y="776"/>
                        </a:lnTo>
                        <a:lnTo>
                          <a:pt x="5" y="752"/>
                        </a:lnTo>
                        <a:lnTo>
                          <a:pt x="29" y="730"/>
                        </a:lnTo>
                        <a:lnTo>
                          <a:pt x="38" y="721"/>
                        </a:lnTo>
                        <a:lnTo>
                          <a:pt x="38" y="701"/>
                        </a:lnTo>
                        <a:lnTo>
                          <a:pt x="72" y="685"/>
                        </a:lnTo>
                        <a:lnTo>
                          <a:pt x="105" y="679"/>
                        </a:lnTo>
                        <a:lnTo>
                          <a:pt x="134" y="668"/>
                        </a:lnTo>
                        <a:lnTo>
                          <a:pt x="158" y="675"/>
                        </a:lnTo>
                        <a:lnTo>
                          <a:pt x="177" y="668"/>
                        </a:lnTo>
                        <a:lnTo>
                          <a:pt x="181" y="672"/>
                        </a:lnTo>
                        <a:lnTo>
                          <a:pt x="185" y="694"/>
                        </a:lnTo>
                        <a:lnTo>
                          <a:pt x="201" y="701"/>
                        </a:lnTo>
                        <a:lnTo>
                          <a:pt x="235" y="699"/>
                        </a:lnTo>
                        <a:lnTo>
                          <a:pt x="280" y="653"/>
                        </a:lnTo>
                        <a:lnTo>
                          <a:pt x="365" y="670"/>
                        </a:lnTo>
                        <a:lnTo>
                          <a:pt x="409" y="639"/>
                        </a:lnTo>
                        <a:lnTo>
                          <a:pt x="536" y="610"/>
                        </a:lnTo>
                        <a:lnTo>
                          <a:pt x="545" y="593"/>
                        </a:lnTo>
                        <a:lnTo>
                          <a:pt x="555" y="544"/>
                        </a:lnTo>
                        <a:lnTo>
                          <a:pt x="591" y="516"/>
                        </a:lnTo>
                        <a:lnTo>
                          <a:pt x="601" y="516"/>
                        </a:lnTo>
                        <a:lnTo>
                          <a:pt x="601" y="501"/>
                        </a:lnTo>
                        <a:lnTo>
                          <a:pt x="603" y="378"/>
                        </a:lnTo>
                        <a:lnTo>
                          <a:pt x="610" y="352"/>
                        </a:lnTo>
                        <a:lnTo>
                          <a:pt x="575" y="342"/>
                        </a:lnTo>
                        <a:lnTo>
                          <a:pt x="574" y="330"/>
                        </a:lnTo>
                        <a:lnTo>
                          <a:pt x="610" y="320"/>
                        </a:lnTo>
                        <a:lnTo>
                          <a:pt x="704" y="313"/>
                        </a:lnTo>
                        <a:lnTo>
                          <a:pt x="720" y="330"/>
                        </a:lnTo>
                        <a:lnTo>
                          <a:pt x="753" y="339"/>
                        </a:lnTo>
                        <a:lnTo>
                          <a:pt x="761" y="342"/>
                        </a:lnTo>
                        <a:lnTo>
                          <a:pt x="775" y="323"/>
                        </a:lnTo>
                        <a:lnTo>
                          <a:pt x="756" y="306"/>
                        </a:lnTo>
                        <a:lnTo>
                          <a:pt x="827" y="163"/>
                        </a:lnTo>
                        <a:lnTo>
                          <a:pt x="838" y="154"/>
                        </a:lnTo>
                        <a:lnTo>
                          <a:pt x="902" y="187"/>
                        </a:lnTo>
                        <a:lnTo>
                          <a:pt x="930" y="187"/>
                        </a:lnTo>
                        <a:lnTo>
                          <a:pt x="943" y="205"/>
                        </a:lnTo>
                        <a:lnTo>
                          <a:pt x="1005" y="185"/>
                        </a:lnTo>
                        <a:lnTo>
                          <a:pt x="1019" y="84"/>
                        </a:lnTo>
                        <a:lnTo>
                          <a:pt x="1046" y="65"/>
                        </a:lnTo>
                        <a:lnTo>
                          <a:pt x="1077" y="63"/>
                        </a:lnTo>
                        <a:lnTo>
                          <a:pt x="1098" y="36"/>
                        </a:lnTo>
                        <a:lnTo>
                          <a:pt x="1107" y="10"/>
                        </a:lnTo>
                        <a:lnTo>
                          <a:pt x="1125" y="0"/>
                        </a:lnTo>
                        <a:lnTo>
                          <a:pt x="1165" y="1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1100" b="1"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新疆</a:t>
                    </a:r>
                  </a:p>
                </p:txBody>
              </p:sp>
              <p:sp>
                <p:nvSpPr>
                  <p:cNvPr id="2077" name="Freeform 28"/>
                  <p:cNvSpPr/>
                  <p:nvPr/>
                </p:nvSpPr>
                <p:spPr bwMode="auto">
                  <a:xfrm>
                    <a:off x="1884" y="716"/>
                    <a:ext cx="53" cy="82"/>
                  </a:xfrm>
                  <a:custGeom>
                    <a:avLst/>
                    <a:gdLst>
                      <a:gd name="T0" fmla="*/ 15 w 89"/>
                      <a:gd name="T1" fmla="*/ 20 h 160"/>
                      <a:gd name="T2" fmla="*/ 10 w 89"/>
                      <a:gd name="T3" fmla="*/ 22 h 160"/>
                      <a:gd name="T4" fmla="*/ 1 w 89"/>
                      <a:gd name="T5" fmla="*/ 20 h 160"/>
                      <a:gd name="T6" fmla="*/ 1 w 89"/>
                      <a:gd name="T7" fmla="*/ 18 h 160"/>
                      <a:gd name="T8" fmla="*/ 0 w 89"/>
                      <a:gd name="T9" fmla="*/ 9 h 160"/>
                      <a:gd name="T10" fmla="*/ 6 w 89"/>
                      <a:gd name="T11" fmla="*/ 7 h 160"/>
                      <a:gd name="T12" fmla="*/ 5 w 89"/>
                      <a:gd name="T13" fmla="*/ 6 h 160"/>
                      <a:gd name="T14" fmla="*/ 7 w 89"/>
                      <a:gd name="T15" fmla="*/ 2 h 160"/>
                      <a:gd name="T16" fmla="*/ 7 w 89"/>
                      <a:gd name="T17" fmla="*/ 0 h 160"/>
                      <a:gd name="T18" fmla="*/ 10 w 89"/>
                      <a:gd name="T19" fmla="*/ 1 h 160"/>
                      <a:gd name="T20" fmla="*/ 11 w 89"/>
                      <a:gd name="T21" fmla="*/ 4 h 160"/>
                      <a:gd name="T22" fmla="*/ 11 w 89"/>
                      <a:gd name="T23" fmla="*/ 6 h 160"/>
                      <a:gd name="T24" fmla="*/ 17 w 89"/>
                      <a:gd name="T25" fmla="*/ 9 h 160"/>
                      <a:gd name="T26" fmla="*/ 18 w 89"/>
                      <a:gd name="T27" fmla="*/ 12 h 160"/>
                      <a:gd name="T28" fmla="*/ 14 w 89"/>
                      <a:gd name="T29" fmla="*/ 13 h 160"/>
                      <a:gd name="T30" fmla="*/ 14 w 89"/>
                      <a:gd name="T31" fmla="*/ 17 h 160"/>
                      <a:gd name="T32" fmla="*/ 15 w 89"/>
                      <a:gd name="T33" fmla="*/ 20 h 1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60"/>
                      <a:gd name="T53" fmla="*/ 89 w 89"/>
                      <a:gd name="T54" fmla="*/ 160 h 1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60">
                        <a:moveTo>
                          <a:pt x="72" y="148"/>
                        </a:moveTo>
                        <a:lnTo>
                          <a:pt x="45" y="159"/>
                        </a:lnTo>
                        <a:lnTo>
                          <a:pt x="4" y="148"/>
                        </a:lnTo>
                        <a:lnTo>
                          <a:pt x="2" y="137"/>
                        </a:lnTo>
                        <a:lnTo>
                          <a:pt x="0" y="66"/>
                        </a:lnTo>
                        <a:lnTo>
                          <a:pt x="28" y="53"/>
                        </a:lnTo>
                        <a:lnTo>
                          <a:pt x="24" y="40"/>
                        </a:lnTo>
                        <a:lnTo>
                          <a:pt x="30" y="13"/>
                        </a:lnTo>
                        <a:lnTo>
                          <a:pt x="33" y="0"/>
                        </a:lnTo>
                        <a:lnTo>
                          <a:pt x="48" y="6"/>
                        </a:lnTo>
                        <a:lnTo>
                          <a:pt x="54" y="31"/>
                        </a:lnTo>
                        <a:lnTo>
                          <a:pt x="52" y="46"/>
                        </a:lnTo>
                        <a:lnTo>
                          <a:pt x="83" y="69"/>
                        </a:lnTo>
                        <a:lnTo>
                          <a:pt x="88" y="86"/>
                        </a:lnTo>
                        <a:lnTo>
                          <a:pt x="69" y="99"/>
                        </a:lnTo>
                        <a:lnTo>
                          <a:pt x="64" y="127"/>
                        </a:lnTo>
                        <a:lnTo>
                          <a:pt x="72" y="148"/>
                        </a:lnTo>
                      </a:path>
                    </a:pathLst>
                  </a:custGeom>
                  <a:solidFill>
                    <a:srgbClr val="99CC00"/>
                  </a:solidFill>
                  <a:ln w="12700" cmpd="sng">
                    <a:solidFill>
                      <a:schemeClr val="bg1"/>
                    </a:solidFill>
                    <a:round/>
                  </a:ln>
                </p:spPr>
                <p:txBody>
                  <a:bodyPr lIns="90170" tIns="46990" rIns="90170" bIns="46990"/>
                  <a:lstStyle/>
                  <a:p>
                    <a:endParaRPr lang="zh-CN" altLang="en-US"/>
                  </a:p>
                </p:txBody>
              </p:sp>
              <p:sp>
                <p:nvSpPr>
                  <p:cNvPr id="2078" name="Freeform 29"/>
                  <p:cNvSpPr/>
                  <p:nvPr/>
                </p:nvSpPr>
                <p:spPr bwMode="auto">
                  <a:xfrm>
                    <a:off x="1820" y="682"/>
                    <a:ext cx="83" cy="79"/>
                  </a:xfrm>
                  <a:custGeom>
                    <a:avLst/>
                    <a:gdLst>
                      <a:gd name="T0" fmla="*/ 22 w 142"/>
                      <a:gd name="T1" fmla="*/ 18 h 153"/>
                      <a:gd name="T2" fmla="*/ 21 w 142"/>
                      <a:gd name="T3" fmla="*/ 15 h 153"/>
                      <a:gd name="T4" fmla="*/ 19 w 142"/>
                      <a:gd name="T5" fmla="*/ 13 h 153"/>
                      <a:gd name="T6" fmla="*/ 27 w 142"/>
                      <a:gd name="T7" fmla="*/ 11 h 153"/>
                      <a:gd name="T8" fmla="*/ 28 w 142"/>
                      <a:gd name="T9" fmla="*/ 9 h 153"/>
                      <a:gd name="T10" fmla="*/ 26 w 142"/>
                      <a:gd name="T11" fmla="*/ 4 h 153"/>
                      <a:gd name="T12" fmla="*/ 24 w 142"/>
                      <a:gd name="T13" fmla="*/ 4 h 153"/>
                      <a:gd name="T14" fmla="*/ 13 w 142"/>
                      <a:gd name="T15" fmla="*/ 0 h 153"/>
                      <a:gd name="T16" fmla="*/ 8 w 142"/>
                      <a:gd name="T17" fmla="*/ 4 h 153"/>
                      <a:gd name="T18" fmla="*/ 6 w 142"/>
                      <a:gd name="T19" fmla="*/ 9 h 153"/>
                      <a:gd name="T20" fmla="*/ 1 w 142"/>
                      <a:gd name="T21" fmla="*/ 13 h 153"/>
                      <a:gd name="T22" fmla="*/ 0 w 142"/>
                      <a:gd name="T23" fmla="*/ 18 h 153"/>
                      <a:gd name="T24" fmla="*/ 1 w 142"/>
                      <a:gd name="T25" fmla="*/ 21 h 153"/>
                      <a:gd name="T26" fmla="*/ 9 w 142"/>
                      <a:gd name="T27" fmla="*/ 20 h 153"/>
                      <a:gd name="T28" fmla="*/ 15 w 142"/>
                      <a:gd name="T29" fmla="*/ 21 h 153"/>
                      <a:gd name="T30" fmla="*/ 17 w 142"/>
                      <a:gd name="T31" fmla="*/ 19 h 153"/>
                      <a:gd name="T32" fmla="*/ 22 w 142"/>
                      <a:gd name="T33" fmla="*/ 18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53"/>
                      <a:gd name="T53" fmla="*/ 142 w 142"/>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53">
                        <a:moveTo>
                          <a:pt x="107" y="130"/>
                        </a:moveTo>
                        <a:lnTo>
                          <a:pt x="105" y="108"/>
                        </a:lnTo>
                        <a:lnTo>
                          <a:pt x="98" y="92"/>
                        </a:lnTo>
                        <a:lnTo>
                          <a:pt x="138" y="77"/>
                        </a:lnTo>
                        <a:lnTo>
                          <a:pt x="141" y="63"/>
                        </a:lnTo>
                        <a:lnTo>
                          <a:pt x="131" y="26"/>
                        </a:lnTo>
                        <a:lnTo>
                          <a:pt x="119" y="26"/>
                        </a:lnTo>
                        <a:lnTo>
                          <a:pt x="68" y="0"/>
                        </a:lnTo>
                        <a:lnTo>
                          <a:pt x="40" y="28"/>
                        </a:lnTo>
                        <a:lnTo>
                          <a:pt x="33" y="65"/>
                        </a:lnTo>
                        <a:lnTo>
                          <a:pt x="4" y="99"/>
                        </a:lnTo>
                        <a:lnTo>
                          <a:pt x="0" y="132"/>
                        </a:lnTo>
                        <a:lnTo>
                          <a:pt x="6" y="149"/>
                        </a:lnTo>
                        <a:lnTo>
                          <a:pt x="44" y="142"/>
                        </a:lnTo>
                        <a:lnTo>
                          <a:pt x="72" y="152"/>
                        </a:lnTo>
                        <a:lnTo>
                          <a:pt x="85" y="138"/>
                        </a:lnTo>
                        <a:lnTo>
                          <a:pt x="107" y="130"/>
                        </a:lnTo>
                      </a:path>
                    </a:pathLst>
                  </a:custGeom>
                  <a:solidFill>
                    <a:srgbClr val="C00000"/>
                  </a:solidFill>
                  <a:ln w="12700" cmpd="sng">
                    <a:solidFill>
                      <a:schemeClr val="bg1"/>
                    </a:solidFill>
                    <a:round/>
                  </a:ln>
                </p:spPr>
                <p:txBody>
                  <a:bodyPr lIns="90170" tIns="46990" rIns="90170" bIns="46990"/>
                  <a:lstStyle/>
                  <a:p>
                    <a:endParaRPr lang="zh-CN" altLang="en-US"/>
                  </a:p>
                </p:txBody>
              </p:sp>
              <p:sp>
                <p:nvSpPr>
                  <p:cNvPr id="24" name="Freeform 31"/>
                  <p:cNvSpPr/>
                  <p:nvPr/>
                </p:nvSpPr>
                <p:spPr bwMode="auto">
                  <a:xfrm>
                    <a:off x="1040" y="23"/>
                    <a:ext cx="1098" cy="877"/>
                  </a:xfrm>
                  <a:custGeom>
                    <a:avLst/>
                    <a:gdLst>
                      <a:gd name="T0" fmla="*/ 3 w 1876"/>
                      <a:gd name="T1" fmla="*/ 2 h 1700"/>
                      <a:gd name="T2" fmla="*/ 3 w 1876"/>
                      <a:gd name="T3" fmla="*/ 2 h 1700"/>
                      <a:gd name="T4" fmla="*/ 4 w 1876"/>
                      <a:gd name="T5" fmla="*/ 2 h 1700"/>
                      <a:gd name="T6" fmla="*/ 4 w 1876"/>
                      <a:gd name="T7" fmla="*/ 2 h 1700"/>
                      <a:gd name="T8" fmla="*/ 5 w 1876"/>
                      <a:gd name="T9" fmla="*/ 2 h 1700"/>
                      <a:gd name="T10" fmla="*/ 5 w 1876"/>
                      <a:gd name="T11" fmla="*/ 2 h 1700"/>
                      <a:gd name="T12" fmla="*/ 5 w 1876"/>
                      <a:gd name="T13" fmla="*/ 2 h 1700"/>
                      <a:gd name="T14" fmla="*/ 6 w 1876"/>
                      <a:gd name="T15" fmla="*/ 2 h 1700"/>
                      <a:gd name="T16" fmla="*/ 6 w 1876"/>
                      <a:gd name="T17" fmla="*/ 2 h 1700"/>
                      <a:gd name="T18" fmla="*/ 6 w 1876"/>
                      <a:gd name="T19" fmla="*/ 2 h 1700"/>
                      <a:gd name="T20" fmla="*/ 6 w 1876"/>
                      <a:gd name="T21" fmla="*/ 2 h 1700"/>
                      <a:gd name="T22" fmla="*/ 7 w 1876"/>
                      <a:gd name="T23" fmla="*/ 2 h 1700"/>
                      <a:gd name="T24" fmla="*/ 8 w 1876"/>
                      <a:gd name="T25" fmla="*/ 2 h 1700"/>
                      <a:gd name="T26" fmla="*/ 8 w 1876"/>
                      <a:gd name="T27" fmla="*/ 2 h 1700"/>
                      <a:gd name="T28" fmla="*/ 8 w 1876"/>
                      <a:gd name="T29" fmla="*/ 2 h 1700"/>
                      <a:gd name="T30" fmla="*/ 9 w 1876"/>
                      <a:gd name="T31" fmla="*/ 2 h 1700"/>
                      <a:gd name="T32" fmla="*/ 9 w 1876"/>
                      <a:gd name="T33" fmla="*/ 2 h 1700"/>
                      <a:gd name="T34" fmla="*/ 8 w 1876"/>
                      <a:gd name="T35" fmla="*/ 1 h 1700"/>
                      <a:gd name="T36" fmla="*/ 8 w 1876"/>
                      <a:gd name="T37" fmla="*/ 1 h 1700"/>
                      <a:gd name="T38" fmla="*/ 9 w 1876"/>
                      <a:gd name="T39" fmla="*/ 1 h 1700"/>
                      <a:gd name="T40" fmla="*/ 9 w 1876"/>
                      <a:gd name="T41" fmla="*/ 1 h 1700"/>
                      <a:gd name="T42" fmla="*/ 9 w 1876"/>
                      <a:gd name="T43" fmla="*/ 1 h 1700"/>
                      <a:gd name="T44" fmla="*/ 9 w 1876"/>
                      <a:gd name="T45" fmla="*/ 1 h 1700"/>
                      <a:gd name="T46" fmla="*/ 9 w 1876"/>
                      <a:gd name="T47" fmla="*/ 1 h 1700"/>
                      <a:gd name="T48" fmla="*/ 9 w 1876"/>
                      <a:gd name="T49" fmla="*/ 1 h 1700"/>
                      <a:gd name="T50" fmla="*/ 8 w 1876"/>
                      <a:gd name="T51" fmla="*/ 1 h 1700"/>
                      <a:gd name="T52" fmla="*/ 8 w 1876"/>
                      <a:gd name="T53" fmla="*/ 1 h 1700"/>
                      <a:gd name="T54" fmla="*/ 7 w 1876"/>
                      <a:gd name="T55" fmla="*/ 1 h 1700"/>
                      <a:gd name="T56" fmla="*/ 7 w 1876"/>
                      <a:gd name="T57" fmla="*/ 0 h 1700"/>
                      <a:gd name="T58" fmla="*/ 7 w 1876"/>
                      <a:gd name="T59" fmla="*/ 1 h 1700"/>
                      <a:gd name="T60" fmla="*/ 7 w 1876"/>
                      <a:gd name="T61" fmla="*/ 1 h 1700"/>
                      <a:gd name="T62" fmla="*/ 6 w 1876"/>
                      <a:gd name="T63" fmla="*/ 1 h 1700"/>
                      <a:gd name="T64" fmla="*/ 6 w 1876"/>
                      <a:gd name="T65" fmla="*/ 1 h 1700"/>
                      <a:gd name="T66" fmla="*/ 6 w 1876"/>
                      <a:gd name="T67" fmla="*/ 1 h 1700"/>
                      <a:gd name="T68" fmla="*/ 7 w 1876"/>
                      <a:gd name="T69" fmla="*/ 1 h 1700"/>
                      <a:gd name="T70" fmla="*/ 6 w 1876"/>
                      <a:gd name="T71" fmla="*/ 1 h 1700"/>
                      <a:gd name="T72" fmla="*/ 6 w 1876"/>
                      <a:gd name="T73" fmla="*/ 1 h 1700"/>
                      <a:gd name="T74" fmla="*/ 5 w 1876"/>
                      <a:gd name="T75" fmla="*/ 2 h 1700"/>
                      <a:gd name="T76" fmla="*/ 5 w 1876"/>
                      <a:gd name="T77" fmla="*/ 2 h 1700"/>
                      <a:gd name="T78" fmla="*/ 5 w 1876"/>
                      <a:gd name="T79" fmla="*/ 2 h 1700"/>
                      <a:gd name="T80" fmla="*/ 4 w 1876"/>
                      <a:gd name="T81" fmla="*/ 2 h 1700"/>
                      <a:gd name="T82" fmla="*/ 2 w 1876"/>
                      <a:gd name="T83" fmla="*/ 2 h 1700"/>
                      <a:gd name="T84" fmla="*/ 1 w 1876"/>
                      <a:gd name="T85" fmla="*/ 2 h 1700"/>
                      <a:gd name="T86" fmla="*/ 1 w 1876"/>
                      <a:gd name="T87" fmla="*/ 2 h 1700"/>
                      <a:gd name="T88" fmla="*/ 1 w 1876"/>
                      <a:gd name="T89" fmla="*/ 2 h 1700"/>
                      <a:gd name="T90" fmla="*/ 1 w 1876"/>
                      <a:gd name="T91" fmla="*/ 2 h 1700"/>
                      <a:gd name="T92" fmla="*/ 1 w 1876"/>
                      <a:gd name="T93" fmla="*/ 2 h 1700"/>
                      <a:gd name="T94" fmla="*/ 2 w 1876"/>
                      <a:gd name="T95" fmla="*/ 2 h 1700"/>
                      <a:gd name="T96" fmla="*/ 2 w 1876"/>
                      <a:gd name="T97" fmla="*/ 2 h 1700"/>
                      <a:gd name="T98" fmla="*/ 2 w 1876"/>
                      <a:gd name="T99" fmla="*/ 2 h 1700"/>
                      <a:gd name="T100" fmla="*/ 2 w 1876"/>
                      <a:gd name="T101" fmla="*/ 2 h 1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6"/>
                      <a:gd name="T154" fmla="*/ 0 h 1700"/>
                      <a:gd name="T155" fmla="*/ 1876 w 1876"/>
                      <a:gd name="T156" fmla="*/ 1700 h 17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6" h="1700">
                        <a:moveTo>
                          <a:pt x="527" y="1694"/>
                        </a:moveTo>
                        <a:lnTo>
                          <a:pt x="553" y="1687"/>
                        </a:lnTo>
                        <a:lnTo>
                          <a:pt x="575" y="1678"/>
                        </a:lnTo>
                        <a:lnTo>
                          <a:pt x="613" y="1648"/>
                        </a:lnTo>
                        <a:lnTo>
                          <a:pt x="620" y="1598"/>
                        </a:lnTo>
                        <a:lnTo>
                          <a:pt x="641" y="1528"/>
                        </a:lnTo>
                        <a:lnTo>
                          <a:pt x="687" y="1497"/>
                        </a:lnTo>
                        <a:lnTo>
                          <a:pt x="694" y="1504"/>
                        </a:lnTo>
                        <a:lnTo>
                          <a:pt x="706" y="1552"/>
                        </a:lnTo>
                        <a:lnTo>
                          <a:pt x="685" y="1583"/>
                        </a:lnTo>
                        <a:lnTo>
                          <a:pt x="680" y="1612"/>
                        </a:lnTo>
                        <a:lnTo>
                          <a:pt x="751" y="1639"/>
                        </a:lnTo>
                        <a:lnTo>
                          <a:pt x="757" y="1658"/>
                        </a:lnTo>
                        <a:lnTo>
                          <a:pt x="799" y="1656"/>
                        </a:lnTo>
                        <a:lnTo>
                          <a:pt x="819" y="1660"/>
                        </a:lnTo>
                        <a:lnTo>
                          <a:pt x="828" y="1667"/>
                        </a:lnTo>
                        <a:lnTo>
                          <a:pt x="900" y="1564"/>
                        </a:lnTo>
                        <a:lnTo>
                          <a:pt x="919" y="1557"/>
                        </a:lnTo>
                        <a:lnTo>
                          <a:pt x="924" y="1544"/>
                        </a:lnTo>
                        <a:lnTo>
                          <a:pt x="922" y="1523"/>
                        </a:lnTo>
                        <a:lnTo>
                          <a:pt x="946" y="1489"/>
                        </a:lnTo>
                        <a:lnTo>
                          <a:pt x="991" y="1487"/>
                        </a:lnTo>
                        <a:lnTo>
                          <a:pt x="1010" y="1467"/>
                        </a:lnTo>
                        <a:lnTo>
                          <a:pt x="1020" y="1475"/>
                        </a:lnTo>
                        <a:lnTo>
                          <a:pt x="1046" y="1453"/>
                        </a:lnTo>
                        <a:lnTo>
                          <a:pt x="1062" y="1453"/>
                        </a:lnTo>
                        <a:lnTo>
                          <a:pt x="1110" y="1383"/>
                        </a:lnTo>
                        <a:lnTo>
                          <a:pt x="1134" y="1385"/>
                        </a:lnTo>
                        <a:lnTo>
                          <a:pt x="1165" y="1363"/>
                        </a:lnTo>
                        <a:lnTo>
                          <a:pt x="1173" y="1371"/>
                        </a:lnTo>
                        <a:lnTo>
                          <a:pt x="1230" y="1343"/>
                        </a:lnTo>
                        <a:lnTo>
                          <a:pt x="1202" y="1294"/>
                        </a:lnTo>
                        <a:lnTo>
                          <a:pt x="1211" y="1246"/>
                        </a:lnTo>
                        <a:lnTo>
                          <a:pt x="1235" y="1195"/>
                        </a:lnTo>
                        <a:lnTo>
                          <a:pt x="1254" y="1186"/>
                        </a:lnTo>
                        <a:lnTo>
                          <a:pt x="1268" y="1193"/>
                        </a:lnTo>
                        <a:lnTo>
                          <a:pt x="1268" y="1229"/>
                        </a:lnTo>
                        <a:lnTo>
                          <a:pt x="1283" y="1239"/>
                        </a:lnTo>
                        <a:lnTo>
                          <a:pt x="1319" y="1212"/>
                        </a:lnTo>
                        <a:lnTo>
                          <a:pt x="1333" y="1197"/>
                        </a:lnTo>
                        <a:lnTo>
                          <a:pt x="1349" y="1204"/>
                        </a:lnTo>
                        <a:lnTo>
                          <a:pt x="1367" y="1188"/>
                        </a:lnTo>
                        <a:lnTo>
                          <a:pt x="1404" y="1186"/>
                        </a:lnTo>
                        <a:lnTo>
                          <a:pt x="1410" y="1173"/>
                        </a:lnTo>
                        <a:lnTo>
                          <a:pt x="1402" y="1154"/>
                        </a:lnTo>
                        <a:lnTo>
                          <a:pt x="1428" y="1127"/>
                        </a:lnTo>
                        <a:lnTo>
                          <a:pt x="1458" y="1111"/>
                        </a:lnTo>
                        <a:lnTo>
                          <a:pt x="1507" y="1164"/>
                        </a:lnTo>
                        <a:lnTo>
                          <a:pt x="1505" y="1184"/>
                        </a:lnTo>
                        <a:lnTo>
                          <a:pt x="1529" y="1222"/>
                        </a:lnTo>
                        <a:lnTo>
                          <a:pt x="1586" y="1226"/>
                        </a:lnTo>
                        <a:lnTo>
                          <a:pt x="1599" y="1200"/>
                        </a:lnTo>
                        <a:lnTo>
                          <a:pt x="1584" y="1123"/>
                        </a:lnTo>
                        <a:lnTo>
                          <a:pt x="1597" y="1109"/>
                        </a:lnTo>
                        <a:lnTo>
                          <a:pt x="1623" y="1127"/>
                        </a:lnTo>
                        <a:lnTo>
                          <a:pt x="1647" y="1162"/>
                        </a:lnTo>
                        <a:lnTo>
                          <a:pt x="1685" y="1104"/>
                        </a:lnTo>
                        <a:lnTo>
                          <a:pt x="1702" y="1101"/>
                        </a:lnTo>
                        <a:lnTo>
                          <a:pt x="1730" y="1072"/>
                        </a:lnTo>
                        <a:lnTo>
                          <a:pt x="1744" y="1072"/>
                        </a:lnTo>
                        <a:lnTo>
                          <a:pt x="1768" y="1048"/>
                        </a:lnTo>
                        <a:lnTo>
                          <a:pt x="1781" y="1048"/>
                        </a:lnTo>
                        <a:lnTo>
                          <a:pt x="1794" y="1025"/>
                        </a:lnTo>
                        <a:lnTo>
                          <a:pt x="1829" y="1025"/>
                        </a:lnTo>
                        <a:lnTo>
                          <a:pt x="1860" y="995"/>
                        </a:lnTo>
                        <a:lnTo>
                          <a:pt x="1875" y="979"/>
                        </a:lnTo>
                        <a:lnTo>
                          <a:pt x="1875" y="961"/>
                        </a:lnTo>
                        <a:lnTo>
                          <a:pt x="1850" y="947"/>
                        </a:lnTo>
                        <a:lnTo>
                          <a:pt x="1850" y="915"/>
                        </a:lnTo>
                        <a:lnTo>
                          <a:pt x="1805" y="858"/>
                        </a:lnTo>
                        <a:lnTo>
                          <a:pt x="1761" y="899"/>
                        </a:lnTo>
                        <a:lnTo>
                          <a:pt x="1748" y="891"/>
                        </a:lnTo>
                        <a:lnTo>
                          <a:pt x="1745" y="867"/>
                        </a:lnTo>
                        <a:lnTo>
                          <a:pt x="1728" y="840"/>
                        </a:lnTo>
                        <a:lnTo>
                          <a:pt x="1723" y="809"/>
                        </a:lnTo>
                        <a:lnTo>
                          <a:pt x="1723" y="778"/>
                        </a:lnTo>
                        <a:lnTo>
                          <a:pt x="1693" y="756"/>
                        </a:lnTo>
                        <a:lnTo>
                          <a:pt x="1689" y="742"/>
                        </a:lnTo>
                        <a:lnTo>
                          <a:pt x="1697" y="723"/>
                        </a:lnTo>
                        <a:lnTo>
                          <a:pt x="1754" y="740"/>
                        </a:lnTo>
                        <a:lnTo>
                          <a:pt x="1757" y="711"/>
                        </a:lnTo>
                        <a:lnTo>
                          <a:pt x="1776" y="689"/>
                        </a:lnTo>
                        <a:lnTo>
                          <a:pt x="1764" y="677"/>
                        </a:lnTo>
                        <a:lnTo>
                          <a:pt x="1766" y="653"/>
                        </a:lnTo>
                        <a:lnTo>
                          <a:pt x="1794" y="639"/>
                        </a:lnTo>
                        <a:lnTo>
                          <a:pt x="1800" y="631"/>
                        </a:lnTo>
                        <a:lnTo>
                          <a:pt x="1797" y="622"/>
                        </a:lnTo>
                        <a:lnTo>
                          <a:pt x="1766" y="631"/>
                        </a:lnTo>
                        <a:lnTo>
                          <a:pt x="1711" y="590"/>
                        </a:lnTo>
                        <a:lnTo>
                          <a:pt x="1709" y="580"/>
                        </a:lnTo>
                        <a:lnTo>
                          <a:pt x="1735" y="547"/>
                        </a:lnTo>
                        <a:lnTo>
                          <a:pt x="1790" y="463"/>
                        </a:lnTo>
                        <a:lnTo>
                          <a:pt x="1794" y="456"/>
                        </a:lnTo>
                        <a:lnTo>
                          <a:pt x="1802" y="456"/>
                        </a:lnTo>
                        <a:lnTo>
                          <a:pt x="1821" y="478"/>
                        </a:lnTo>
                        <a:lnTo>
                          <a:pt x="1826" y="480"/>
                        </a:lnTo>
                        <a:lnTo>
                          <a:pt x="1826" y="378"/>
                        </a:lnTo>
                        <a:lnTo>
                          <a:pt x="1845" y="370"/>
                        </a:lnTo>
                        <a:lnTo>
                          <a:pt x="1845" y="330"/>
                        </a:lnTo>
                        <a:lnTo>
                          <a:pt x="1840" y="264"/>
                        </a:lnTo>
                        <a:lnTo>
                          <a:pt x="1862" y="176"/>
                        </a:lnTo>
                        <a:lnTo>
                          <a:pt x="1797" y="125"/>
                        </a:lnTo>
                        <a:lnTo>
                          <a:pt x="1745" y="169"/>
                        </a:lnTo>
                        <a:lnTo>
                          <a:pt x="1719" y="171"/>
                        </a:lnTo>
                        <a:lnTo>
                          <a:pt x="1706" y="187"/>
                        </a:lnTo>
                        <a:lnTo>
                          <a:pt x="1663" y="180"/>
                        </a:lnTo>
                        <a:lnTo>
                          <a:pt x="1640" y="154"/>
                        </a:lnTo>
                        <a:lnTo>
                          <a:pt x="1627" y="114"/>
                        </a:lnTo>
                        <a:lnTo>
                          <a:pt x="1630" y="99"/>
                        </a:lnTo>
                        <a:lnTo>
                          <a:pt x="1594" y="77"/>
                        </a:lnTo>
                        <a:lnTo>
                          <a:pt x="1575" y="110"/>
                        </a:lnTo>
                        <a:lnTo>
                          <a:pt x="1537" y="87"/>
                        </a:lnTo>
                        <a:lnTo>
                          <a:pt x="1531" y="81"/>
                        </a:lnTo>
                        <a:lnTo>
                          <a:pt x="1553" y="21"/>
                        </a:lnTo>
                        <a:lnTo>
                          <a:pt x="1536" y="0"/>
                        </a:lnTo>
                        <a:lnTo>
                          <a:pt x="1520" y="0"/>
                        </a:lnTo>
                        <a:lnTo>
                          <a:pt x="1481" y="26"/>
                        </a:lnTo>
                        <a:lnTo>
                          <a:pt x="1448" y="77"/>
                        </a:lnTo>
                        <a:lnTo>
                          <a:pt x="1460" y="84"/>
                        </a:lnTo>
                        <a:lnTo>
                          <a:pt x="1484" y="87"/>
                        </a:lnTo>
                        <a:lnTo>
                          <a:pt x="1505" y="137"/>
                        </a:lnTo>
                        <a:lnTo>
                          <a:pt x="1494" y="158"/>
                        </a:lnTo>
                        <a:lnTo>
                          <a:pt x="1474" y="187"/>
                        </a:lnTo>
                        <a:lnTo>
                          <a:pt x="1439" y="320"/>
                        </a:lnTo>
                        <a:lnTo>
                          <a:pt x="1452" y="342"/>
                        </a:lnTo>
                        <a:lnTo>
                          <a:pt x="1441" y="359"/>
                        </a:lnTo>
                        <a:lnTo>
                          <a:pt x="1360" y="419"/>
                        </a:lnTo>
                        <a:lnTo>
                          <a:pt x="1316" y="412"/>
                        </a:lnTo>
                        <a:lnTo>
                          <a:pt x="1292" y="403"/>
                        </a:lnTo>
                        <a:lnTo>
                          <a:pt x="1288" y="414"/>
                        </a:lnTo>
                        <a:lnTo>
                          <a:pt x="1252" y="557"/>
                        </a:lnTo>
                        <a:lnTo>
                          <a:pt x="1235" y="578"/>
                        </a:lnTo>
                        <a:lnTo>
                          <a:pt x="1244" y="602"/>
                        </a:lnTo>
                        <a:lnTo>
                          <a:pt x="1266" y="622"/>
                        </a:lnTo>
                        <a:lnTo>
                          <a:pt x="1303" y="602"/>
                        </a:lnTo>
                        <a:lnTo>
                          <a:pt x="1362" y="607"/>
                        </a:lnTo>
                        <a:lnTo>
                          <a:pt x="1380" y="578"/>
                        </a:lnTo>
                        <a:lnTo>
                          <a:pt x="1410" y="569"/>
                        </a:lnTo>
                        <a:lnTo>
                          <a:pt x="1470" y="590"/>
                        </a:lnTo>
                        <a:lnTo>
                          <a:pt x="1542" y="668"/>
                        </a:lnTo>
                        <a:lnTo>
                          <a:pt x="1542" y="684"/>
                        </a:lnTo>
                        <a:lnTo>
                          <a:pt x="1527" y="694"/>
                        </a:lnTo>
                        <a:lnTo>
                          <a:pt x="1443" y="699"/>
                        </a:lnTo>
                        <a:lnTo>
                          <a:pt x="1415" y="721"/>
                        </a:lnTo>
                        <a:lnTo>
                          <a:pt x="1393" y="718"/>
                        </a:lnTo>
                        <a:lnTo>
                          <a:pt x="1378" y="742"/>
                        </a:lnTo>
                        <a:lnTo>
                          <a:pt x="1338" y="752"/>
                        </a:lnTo>
                        <a:lnTo>
                          <a:pt x="1312" y="790"/>
                        </a:lnTo>
                        <a:lnTo>
                          <a:pt x="1307" y="820"/>
                        </a:lnTo>
                        <a:lnTo>
                          <a:pt x="1250" y="858"/>
                        </a:lnTo>
                        <a:lnTo>
                          <a:pt x="1216" y="862"/>
                        </a:lnTo>
                        <a:lnTo>
                          <a:pt x="1176" y="915"/>
                        </a:lnTo>
                        <a:lnTo>
                          <a:pt x="1139" y="937"/>
                        </a:lnTo>
                        <a:lnTo>
                          <a:pt x="1067" y="921"/>
                        </a:lnTo>
                        <a:lnTo>
                          <a:pt x="1042" y="911"/>
                        </a:lnTo>
                        <a:lnTo>
                          <a:pt x="1014" y="939"/>
                        </a:lnTo>
                        <a:lnTo>
                          <a:pt x="1000" y="990"/>
                        </a:lnTo>
                        <a:lnTo>
                          <a:pt x="1041" y="1048"/>
                        </a:lnTo>
                        <a:lnTo>
                          <a:pt x="1014" y="1074"/>
                        </a:lnTo>
                        <a:lnTo>
                          <a:pt x="979" y="1096"/>
                        </a:lnTo>
                        <a:lnTo>
                          <a:pt x="926" y="1162"/>
                        </a:lnTo>
                        <a:lnTo>
                          <a:pt x="859" y="1193"/>
                        </a:lnTo>
                        <a:lnTo>
                          <a:pt x="747" y="1204"/>
                        </a:lnTo>
                        <a:lnTo>
                          <a:pt x="728" y="1202"/>
                        </a:lnTo>
                        <a:lnTo>
                          <a:pt x="599" y="1257"/>
                        </a:lnTo>
                        <a:lnTo>
                          <a:pt x="541" y="1294"/>
                        </a:lnTo>
                        <a:lnTo>
                          <a:pt x="522" y="1285"/>
                        </a:lnTo>
                        <a:lnTo>
                          <a:pt x="517" y="1268"/>
                        </a:lnTo>
                        <a:lnTo>
                          <a:pt x="438" y="1263"/>
                        </a:lnTo>
                        <a:lnTo>
                          <a:pt x="345" y="1234"/>
                        </a:lnTo>
                        <a:lnTo>
                          <a:pt x="321" y="1207"/>
                        </a:lnTo>
                        <a:lnTo>
                          <a:pt x="187" y="1191"/>
                        </a:lnTo>
                        <a:lnTo>
                          <a:pt x="163" y="1202"/>
                        </a:lnTo>
                        <a:lnTo>
                          <a:pt x="1" y="1186"/>
                        </a:lnTo>
                        <a:lnTo>
                          <a:pt x="0" y="1210"/>
                        </a:lnTo>
                        <a:lnTo>
                          <a:pt x="10" y="1248"/>
                        </a:lnTo>
                        <a:lnTo>
                          <a:pt x="3" y="1310"/>
                        </a:lnTo>
                        <a:lnTo>
                          <a:pt x="50" y="1378"/>
                        </a:lnTo>
                        <a:lnTo>
                          <a:pt x="74" y="1393"/>
                        </a:lnTo>
                        <a:lnTo>
                          <a:pt x="110" y="1364"/>
                        </a:lnTo>
                        <a:lnTo>
                          <a:pt x="189" y="1364"/>
                        </a:lnTo>
                        <a:lnTo>
                          <a:pt x="209" y="1371"/>
                        </a:lnTo>
                        <a:lnTo>
                          <a:pt x="220" y="1389"/>
                        </a:lnTo>
                        <a:lnTo>
                          <a:pt x="211" y="1409"/>
                        </a:lnTo>
                        <a:lnTo>
                          <a:pt x="168" y="1444"/>
                        </a:lnTo>
                        <a:lnTo>
                          <a:pt x="172" y="1462"/>
                        </a:lnTo>
                        <a:lnTo>
                          <a:pt x="223" y="1499"/>
                        </a:lnTo>
                        <a:lnTo>
                          <a:pt x="242" y="1499"/>
                        </a:lnTo>
                        <a:lnTo>
                          <a:pt x="249" y="1508"/>
                        </a:lnTo>
                        <a:lnTo>
                          <a:pt x="244" y="1523"/>
                        </a:lnTo>
                        <a:lnTo>
                          <a:pt x="275" y="1548"/>
                        </a:lnTo>
                        <a:lnTo>
                          <a:pt x="347" y="1559"/>
                        </a:lnTo>
                        <a:lnTo>
                          <a:pt x="383" y="1550"/>
                        </a:lnTo>
                        <a:lnTo>
                          <a:pt x="426" y="1506"/>
                        </a:lnTo>
                        <a:lnTo>
                          <a:pt x="479" y="1511"/>
                        </a:lnTo>
                        <a:lnTo>
                          <a:pt x="501" y="1544"/>
                        </a:lnTo>
                        <a:lnTo>
                          <a:pt x="488" y="1574"/>
                        </a:lnTo>
                        <a:lnTo>
                          <a:pt x="493" y="1593"/>
                        </a:lnTo>
                        <a:lnTo>
                          <a:pt x="464" y="1610"/>
                        </a:lnTo>
                        <a:lnTo>
                          <a:pt x="450" y="1625"/>
                        </a:lnTo>
                        <a:lnTo>
                          <a:pt x="455" y="1663"/>
                        </a:lnTo>
                        <a:lnTo>
                          <a:pt x="505" y="1699"/>
                        </a:lnTo>
                        <a:lnTo>
                          <a:pt x="527" y="169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500" dirty="0">
                      <a:solidFill>
                        <a:srgbClr val="000000"/>
                      </a:solidFill>
                      <a:sym typeface="Calibri" panose="020F0502020204030204" pitchFamily="34" charset="0"/>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1100" dirty="0">
                        <a:solidFill>
                          <a:srgbClr val="000000"/>
                        </a:solidFill>
                        <a:latin typeface="汉仪中圆简" pitchFamily="1" charset="-122"/>
                        <a:ea typeface="汉仪中圆简" pitchFamily="1" charset="-122"/>
                        <a:sym typeface="汉仪中圆简" pitchFamily="1" charset="-122"/>
                      </a:rPr>
                      <a:t>         </a:t>
                    </a:r>
                    <a:endParaRPr lang="zh-CN" altLang="en-US" sz="900" b="1" dirty="0">
                      <a:solidFill>
                        <a:srgbClr val="000000"/>
                      </a:solidFill>
                      <a:latin typeface="汉仪中圆简" pitchFamily="1" charset="-122"/>
                      <a:ea typeface="汉仪中圆简" pitchFamily="1" charset="-122"/>
                      <a:sym typeface="汉仪中圆简" pitchFamily="1" charset="-122"/>
                    </a:endParaRPr>
                  </a:p>
                </p:txBody>
              </p:sp>
              <p:sp>
                <p:nvSpPr>
                  <p:cNvPr id="25" name="Freeform 3"/>
                  <p:cNvSpPr/>
                  <p:nvPr/>
                </p:nvSpPr>
                <p:spPr bwMode="auto">
                  <a:xfrm>
                    <a:off x="1834" y="811"/>
                    <a:ext cx="322" cy="195"/>
                  </a:xfrm>
                  <a:custGeom>
                    <a:avLst/>
                    <a:gdLst>
                      <a:gd name="T0" fmla="*/ 1 w 549"/>
                      <a:gd name="T1" fmla="*/ 1 h 378"/>
                      <a:gd name="T2" fmla="*/ 1 w 549"/>
                      <a:gd name="T3" fmla="*/ 1 h 378"/>
                      <a:gd name="T4" fmla="*/ 1 w 549"/>
                      <a:gd name="T5" fmla="*/ 1 h 378"/>
                      <a:gd name="T6" fmla="*/ 1 w 549"/>
                      <a:gd name="T7" fmla="*/ 1 h 378"/>
                      <a:gd name="T8" fmla="*/ 1 w 549"/>
                      <a:gd name="T9" fmla="*/ 1 h 378"/>
                      <a:gd name="T10" fmla="*/ 1 w 549"/>
                      <a:gd name="T11" fmla="*/ 1 h 378"/>
                      <a:gd name="T12" fmla="*/ 1 w 549"/>
                      <a:gd name="T13" fmla="*/ 1 h 378"/>
                      <a:gd name="T14" fmla="*/ 1 w 549"/>
                      <a:gd name="T15" fmla="*/ 1 h 378"/>
                      <a:gd name="T16" fmla="*/ 1 w 549"/>
                      <a:gd name="T17" fmla="*/ 1 h 378"/>
                      <a:gd name="T18" fmla="*/ 1 w 549"/>
                      <a:gd name="T19" fmla="*/ 1 h 378"/>
                      <a:gd name="T20" fmla="*/ 1 w 549"/>
                      <a:gd name="T21" fmla="*/ 1 h 378"/>
                      <a:gd name="T22" fmla="*/ 2 w 549"/>
                      <a:gd name="T23" fmla="*/ 1 h 378"/>
                      <a:gd name="T24" fmla="*/ 2 w 549"/>
                      <a:gd name="T25" fmla="*/ 1 h 378"/>
                      <a:gd name="T26" fmla="*/ 2 w 549"/>
                      <a:gd name="T27" fmla="*/ 1 h 378"/>
                      <a:gd name="T28" fmla="*/ 2 w 549"/>
                      <a:gd name="T29" fmla="*/ 1 h 378"/>
                      <a:gd name="T30" fmla="*/ 2 w 549"/>
                      <a:gd name="T31" fmla="*/ 1 h 378"/>
                      <a:gd name="T32" fmla="*/ 2 w 549"/>
                      <a:gd name="T33" fmla="*/ 1 h 378"/>
                      <a:gd name="T34" fmla="*/ 2 w 549"/>
                      <a:gd name="T35" fmla="*/ 1 h 378"/>
                      <a:gd name="T36" fmla="*/ 2 w 549"/>
                      <a:gd name="T37" fmla="*/ 1 h 378"/>
                      <a:gd name="T38" fmla="*/ 2 w 549"/>
                      <a:gd name="T39" fmla="*/ 1 h 378"/>
                      <a:gd name="T40" fmla="*/ 3 w 549"/>
                      <a:gd name="T41" fmla="*/ 1 h 378"/>
                      <a:gd name="T42" fmla="*/ 3 w 549"/>
                      <a:gd name="T43" fmla="*/ 1 h 378"/>
                      <a:gd name="T44" fmla="*/ 3 w 549"/>
                      <a:gd name="T45" fmla="*/ 1 h 378"/>
                      <a:gd name="T46" fmla="*/ 2 w 549"/>
                      <a:gd name="T47" fmla="*/ 1 h 378"/>
                      <a:gd name="T48" fmla="*/ 2 w 549"/>
                      <a:gd name="T49" fmla="*/ 1 h 378"/>
                      <a:gd name="T50" fmla="*/ 2 w 549"/>
                      <a:gd name="T51" fmla="*/ 0 h 378"/>
                      <a:gd name="T52" fmla="*/ 2 w 549"/>
                      <a:gd name="T53" fmla="*/ 1 h 378"/>
                      <a:gd name="T54" fmla="*/ 2 w 549"/>
                      <a:gd name="T55" fmla="*/ 1 h 378"/>
                      <a:gd name="T56" fmla="*/ 2 w 549"/>
                      <a:gd name="T57" fmla="*/ 1 h 378"/>
                      <a:gd name="T58" fmla="*/ 1 w 549"/>
                      <a:gd name="T59" fmla="*/ 1 h 378"/>
                      <a:gd name="T60" fmla="*/ 1 w 549"/>
                      <a:gd name="T61" fmla="*/ 1 h 378"/>
                      <a:gd name="T62" fmla="*/ 1 w 549"/>
                      <a:gd name="T63" fmla="*/ 1 h 378"/>
                      <a:gd name="T64" fmla="*/ 1 w 549"/>
                      <a:gd name="T65" fmla="*/ 1 h 378"/>
                      <a:gd name="T66" fmla="*/ 1 w 549"/>
                      <a:gd name="T67" fmla="*/ 1 h 378"/>
                      <a:gd name="T68" fmla="*/ 1 w 549"/>
                      <a:gd name="T69" fmla="*/ 1 h 378"/>
                      <a:gd name="T70" fmla="*/ 1 w 549"/>
                      <a:gd name="T71" fmla="*/ 1 h 378"/>
                      <a:gd name="T72" fmla="*/ 1 w 549"/>
                      <a:gd name="T73" fmla="*/ 1 h 378"/>
                      <a:gd name="T74" fmla="*/ 1 w 549"/>
                      <a:gd name="T75" fmla="*/ 1 h 378"/>
                      <a:gd name="T76" fmla="*/ 1 w 549"/>
                      <a:gd name="T77" fmla="*/ 1 h 378"/>
                      <a:gd name="T78" fmla="*/ 1 w 549"/>
                      <a:gd name="T79" fmla="*/ 1 h 378"/>
                      <a:gd name="T80" fmla="*/ 1 w 549"/>
                      <a:gd name="T81" fmla="*/ 1 h 378"/>
                      <a:gd name="T82" fmla="*/ 1 w 549"/>
                      <a:gd name="T83" fmla="*/ 1 h 378"/>
                      <a:gd name="T84" fmla="*/ 1 w 549"/>
                      <a:gd name="T85" fmla="*/ 1 h 378"/>
                      <a:gd name="T86" fmla="*/ 1 w 549"/>
                      <a:gd name="T87" fmla="*/ 1 h 378"/>
                      <a:gd name="T88" fmla="*/ 1 w 549"/>
                      <a:gd name="T89" fmla="*/ 1 h 378"/>
                      <a:gd name="T90" fmla="*/ 0 w 549"/>
                      <a:gd name="T91" fmla="*/ 1 h 378"/>
                      <a:gd name="T92" fmla="*/ 0 w 549"/>
                      <a:gd name="T93" fmla="*/ 1 h 378"/>
                      <a:gd name="T94" fmla="*/ 1 w 549"/>
                      <a:gd name="T95" fmla="*/ 1 h 378"/>
                      <a:gd name="T96" fmla="*/ 1 w 549"/>
                      <a:gd name="T97" fmla="*/ 1 h 378"/>
                      <a:gd name="T98" fmla="*/ 1 w 549"/>
                      <a:gd name="T99" fmla="*/ 1 h 378"/>
                      <a:gd name="T100" fmla="*/ 1 w 549"/>
                      <a:gd name="T101" fmla="*/ 1 h 378"/>
                      <a:gd name="T102" fmla="*/ 1 w 549"/>
                      <a:gd name="T103" fmla="*/ 1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9"/>
                      <a:gd name="T157" fmla="*/ 0 h 378"/>
                      <a:gd name="T158" fmla="*/ 549 w 549"/>
                      <a:gd name="T159" fmla="*/ 378 h 3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9" h="378">
                        <a:moveTo>
                          <a:pt x="121" y="365"/>
                        </a:moveTo>
                        <a:lnTo>
                          <a:pt x="125" y="343"/>
                        </a:lnTo>
                        <a:lnTo>
                          <a:pt x="145" y="334"/>
                        </a:lnTo>
                        <a:lnTo>
                          <a:pt x="180" y="365"/>
                        </a:lnTo>
                        <a:lnTo>
                          <a:pt x="191" y="365"/>
                        </a:lnTo>
                        <a:lnTo>
                          <a:pt x="224" y="360"/>
                        </a:lnTo>
                        <a:lnTo>
                          <a:pt x="243" y="345"/>
                        </a:lnTo>
                        <a:lnTo>
                          <a:pt x="269" y="367"/>
                        </a:lnTo>
                        <a:lnTo>
                          <a:pt x="281" y="348"/>
                        </a:lnTo>
                        <a:lnTo>
                          <a:pt x="283" y="336"/>
                        </a:lnTo>
                        <a:lnTo>
                          <a:pt x="305" y="324"/>
                        </a:lnTo>
                        <a:lnTo>
                          <a:pt x="311" y="297"/>
                        </a:lnTo>
                        <a:lnTo>
                          <a:pt x="334" y="293"/>
                        </a:lnTo>
                        <a:lnTo>
                          <a:pt x="394" y="189"/>
                        </a:lnTo>
                        <a:lnTo>
                          <a:pt x="384" y="172"/>
                        </a:lnTo>
                        <a:lnTo>
                          <a:pt x="394" y="160"/>
                        </a:lnTo>
                        <a:lnTo>
                          <a:pt x="408" y="165"/>
                        </a:lnTo>
                        <a:lnTo>
                          <a:pt x="427" y="154"/>
                        </a:lnTo>
                        <a:lnTo>
                          <a:pt x="439" y="129"/>
                        </a:lnTo>
                        <a:lnTo>
                          <a:pt x="489" y="83"/>
                        </a:lnTo>
                        <a:lnTo>
                          <a:pt x="528" y="70"/>
                        </a:lnTo>
                        <a:lnTo>
                          <a:pt x="548" y="52"/>
                        </a:lnTo>
                        <a:lnTo>
                          <a:pt x="542" y="16"/>
                        </a:lnTo>
                        <a:lnTo>
                          <a:pt x="515" y="13"/>
                        </a:lnTo>
                        <a:lnTo>
                          <a:pt x="456" y="19"/>
                        </a:lnTo>
                        <a:lnTo>
                          <a:pt x="415" y="0"/>
                        </a:lnTo>
                        <a:lnTo>
                          <a:pt x="390" y="4"/>
                        </a:lnTo>
                        <a:lnTo>
                          <a:pt x="329" y="83"/>
                        </a:lnTo>
                        <a:lnTo>
                          <a:pt x="311" y="95"/>
                        </a:lnTo>
                        <a:lnTo>
                          <a:pt x="272" y="77"/>
                        </a:lnTo>
                        <a:lnTo>
                          <a:pt x="269" y="57"/>
                        </a:lnTo>
                        <a:lnTo>
                          <a:pt x="260" y="21"/>
                        </a:lnTo>
                        <a:lnTo>
                          <a:pt x="239" y="9"/>
                        </a:lnTo>
                        <a:lnTo>
                          <a:pt x="204" y="17"/>
                        </a:lnTo>
                        <a:lnTo>
                          <a:pt x="181" y="2"/>
                        </a:lnTo>
                        <a:lnTo>
                          <a:pt x="149" y="43"/>
                        </a:lnTo>
                        <a:lnTo>
                          <a:pt x="114" y="52"/>
                        </a:lnTo>
                        <a:lnTo>
                          <a:pt x="66" y="96"/>
                        </a:lnTo>
                        <a:lnTo>
                          <a:pt x="13" y="194"/>
                        </a:lnTo>
                        <a:lnTo>
                          <a:pt x="26" y="220"/>
                        </a:lnTo>
                        <a:lnTo>
                          <a:pt x="25" y="231"/>
                        </a:lnTo>
                        <a:lnTo>
                          <a:pt x="25" y="244"/>
                        </a:lnTo>
                        <a:lnTo>
                          <a:pt x="30" y="255"/>
                        </a:lnTo>
                        <a:lnTo>
                          <a:pt x="49" y="242"/>
                        </a:lnTo>
                        <a:lnTo>
                          <a:pt x="76" y="235"/>
                        </a:lnTo>
                        <a:lnTo>
                          <a:pt x="0" y="321"/>
                        </a:lnTo>
                        <a:lnTo>
                          <a:pt x="0" y="341"/>
                        </a:lnTo>
                        <a:lnTo>
                          <a:pt x="16" y="345"/>
                        </a:lnTo>
                        <a:lnTo>
                          <a:pt x="50" y="377"/>
                        </a:lnTo>
                        <a:lnTo>
                          <a:pt x="105" y="370"/>
                        </a:lnTo>
                        <a:lnTo>
                          <a:pt x="121" y="365"/>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 </a:t>
                    </a:r>
                    <a:r>
                      <a:rPr lang="zh-CN" altLang="en-US" sz="1100" b="1" dirty="0">
                        <a:solidFill>
                          <a:srgbClr val="000000"/>
                        </a:solidFill>
                        <a:latin typeface="汉仪中圆简" pitchFamily="1" charset="-122"/>
                        <a:ea typeface="汉仪中圆简" pitchFamily="1" charset="-122"/>
                        <a:sym typeface="汉仪中圆简" pitchFamily="1" charset="-122"/>
                      </a:rPr>
                      <a:t>山东</a:t>
                    </a:r>
                  </a:p>
                </p:txBody>
              </p:sp>
              <p:sp>
                <p:nvSpPr>
                  <p:cNvPr id="26" name="Freeform 4"/>
                  <p:cNvSpPr/>
                  <p:nvPr/>
                </p:nvSpPr>
                <p:spPr bwMode="auto">
                  <a:xfrm>
                    <a:off x="1951" y="1302"/>
                    <a:ext cx="216" cy="241"/>
                  </a:xfrm>
                  <a:custGeom>
                    <a:avLst/>
                    <a:gdLst>
                      <a:gd name="T0" fmla="*/ 0 w 369"/>
                      <a:gd name="T1" fmla="*/ 1 h 465"/>
                      <a:gd name="T2" fmla="*/ 1 w 369"/>
                      <a:gd name="T3" fmla="*/ 1 h 465"/>
                      <a:gd name="T4" fmla="*/ 1 w 369"/>
                      <a:gd name="T5" fmla="*/ 1 h 465"/>
                      <a:gd name="T6" fmla="*/ 1 w 369"/>
                      <a:gd name="T7" fmla="*/ 1 h 465"/>
                      <a:gd name="T8" fmla="*/ 1 w 369"/>
                      <a:gd name="T9" fmla="*/ 1 h 465"/>
                      <a:gd name="T10" fmla="*/ 1 w 369"/>
                      <a:gd name="T11" fmla="*/ 1 h 465"/>
                      <a:gd name="T12" fmla="*/ 1 w 369"/>
                      <a:gd name="T13" fmla="*/ 1 h 465"/>
                      <a:gd name="T14" fmla="*/ 1 w 369"/>
                      <a:gd name="T15" fmla="*/ 1 h 465"/>
                      <a:gd name="T16" fmla="*/ 1 w 369"/>
                      <a:gd name="T17" fmla="*/ 1 h 465"/>
                      <a:gd name="T18" fmla="*/ 1 w 369"/>
                      <a:gd name="T19" fmla="*/ 1 h 465"/>
                      <a:gd name="T20" fmla="*/ 1 w 369"/>
                      <a:gd name="T21" fmla="*/ 1 h 465"/>
                      <a:gd name="T22" fmla="*/ 1 w 369"/>
                      <a:gd name="T23" fmla="*/ 1 h 465"/>
                      <a:gd name="T24" fmla="*/ 1 w 369"/>
                      <a:gd name="T25" fmla="*/ 0 h 465"/>
                      <a:gd name="T26" fmla="*/ 1 w 369"/>
                      <a:gd name="T27" fmla="*/ 1 h 465"/>
                      <a:gd name="T28" fmla="*/ 1 w 369"/>
                      <a:gd name="T29" fmla="*/ 1 h 465"/>
                      <a:gd name="T30" fmla="*/ 1 w 369"/>
                      <a:gd name="T31" fmla="*/ 1 h 465"/>
                      <a:gd name="T32" fmla="*/ 1 w 369"/>
                      <a:gd name="T33" fmla="*/ 1 h 465"/>
                      <a:gd name="T34" fmla="*/ 1 w 369"/>
                      <a:gd name="T35" fmla="*/ 1 h 465"/>
                      <a:gd name="T36" fmla="*/ 2 w 369"/>
                      <a:gd name="T37" fmla="*/ 1 h 465"/>
                      <a:gd name="T38" fmla="*/ 2 w 369"/>
                      <a:gd name="T39" fmla="*/ 1 h 465"/>
                      <a:gd name="T40" fmla="*/ 2 w 369"/>
                      <a:gd name="T41" fmla="*/ 1 h 465"/>
                      <a:gd name="T42" fmla="*/ 2 w 369"/>
                      <a:gd name="T43" fmla="*/ 1 h 465"/>
                      <a:gd name="T44" fmla="*/ 1 w 369"/>
                      <a:gd name="T45" fmla="*/ 1 h 465"/>
                      <a:gd name="T46" fmla="*/ 1 w 369"/>
                      <a:gd name="T47" fmla="*/ 1 h 465"/>
                      <a:gd name="T48" fmla="*/ 2 w 369"/>
                      <a:gd name="T49" fmla="*/ 1 h 465"/>
                      <a:gd name="T50" fmla="*/ 2 w 369"/>
                      <a:gd name="T51" fmla="*/ 1 h 465"/>
                      <a:gd name="T52" fmla="*/ 2 w 369"/>
                      <a:gd name="T53" fmla="*/ 1 h 465"/>
                      <a:gd name="T54" fmla="*/ 2 w 369"/>
                      <a:gd name="T55" fmla="*/ 1 h 465"/>
                      <a:gd name="T56" fmla="*/ 1 w 369"/>
                      <a:gd name="T57" fmla="*/ 1 h 465"/>
                      <a:gd name="T58" fmla="*/ 1 w 369"/>
                      <a:gd name="T59" fmla="*/ 1 h 465"/>
                      <a:gd name="T60" fmla="*/ 1 w 369"/>
                      <a:gd name="T61" fmla="*/ 1 h 465"/>
                      <a:gd name="T62" fmla="*/ 1 w 369"/>
                      <a:gd name="T63" fmla="*/ 1 h 465"/>
                      <a:gd name="T64" fmla="*/ 1 w 369"/>
                      <a:gd name="T65" fmla="*/ 1 h 465"/>
                      <a:gd name="T66" fmla="*/ 1 w 369"/>
                      <a:gd name="T67" fmla="*/ 1 h 465"/>
                      <a:gd name="T68" fmla="*/ 1 w 369"/>
                      <a:gd name="T69" fmla="*/ 1 h 465"/>
                      <a:gd name="T70" fmla="*/ 1 w 369"/>
                      <a:gd name="T71" fmla="*/ 1 h 465"/>
                      <a:gd name="T72" fmla="*/ 1 w 369"/>
                      <a:gd name="T73" fmla="*/ 1 h 465"/>
                      <a:gd name="T74" fmla="*/ 1 w 369"/>
                      <a:gd name="T75" fmla="*/ 1 h 465"/>
                      <a:gd name="T76" fmla="*/ 1 w 369"/>
                      <a:gd name="T77" fmla="*/ 1 h 465"/>
                      <a:gd name="T78" fmla="*/ 1 w 369"/>
                      <a:gd name="T79" fmla="*/ 1 h 465"/>
                      <a:gd name="T80" fmla="*/ 1 w 369"/>
                      <a:gd name="T81" fmla="*/ 1 h 465"/>
                      <a:gd name="T82" fmla="*/ 1 w 369"/>
                      <a:gd name="T83" fmla="*/ 1 h 465"/>
                      <a:gd name="T84" fmla="*/ 1 w 369"/>
                      <a:gd name="T85" fmla="*/ 1 h 465"/>
                      <a:gd name="T86" fmla="*/ 1 w 369"/>
                      <a:gd name="T87" fmla="*/ 1 h 465"/>
                      <a:gd name="T88" fmla="*/ 1 w 369"/>
                      <a:gd name="T89" fmla="*/ 1 h 465"/>
                      <a:gd name="T90" fmla="*/ 1 w 369"/>
                      <a:gd name="T91" fmla="*/ 1 h 465"/>
                      <a:gd name="T92" fmla="*/ 1 w 369"/>
                      <a:gd name="T93" fmla="*/ 1 h 465"/>
                      <a:gd name="T94" fmla="*/ 1 w 369"/>
                      <a:gd name="T95" fmla="*/ 1 h 465"/>
                      <a:gd name="T96" fmla="*/ 0 w 369"/>
                      <a:gd name="T97" fmla="*/ 1 h 465"/>
                      <a:gd name="T98" fmla="*/ 0 w 369"/>
                      <a:gd name="T99" fmla="*/ 1 h 4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9"/>
                      <a:gd name="T151" fmla="*/ 0 h 465"/>
                      <a:gd name="T152" fmla="*/ 369 w 369"/>
                      <a:gd name="T153" fmla="*/ 465 h 4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9" h="465">
                        <a:moveTo>
                          <a:pt x="0" y="357"/>
                        </a:moveTo>
                        <a:lnTo>
                          <a:pt x="12" y="275"/>
                        </a:lnTo>
                        <a:lnTo>
                          <a:pt x="26" y="256"/>
                        </a:lnTo>
                        <a:lnTo>
                          <a:pt x="33" y="234"/>
                        </a:lnTo>
                        <a:lnTo>
                          <a:pt x="48" y="200"/>
                        </a:lnTo>
                        <a:lnTo>
                          <a:pt x="38" y="186"/>
                        </a:lnTo>
                        <a:lnTo>
                          <a:pt x="41" y="159"/>
                        </a:lnTo>
                        <a:lnTo>
                          <a:pt x="78" y="116"/>
                        </a:lnTo>
                        <a:lnTo>
                          <a:pt x="76" y="87"/>
                        </a:lnTo>
                        <a:lnTo>
                          <a:pt x="100" y="46"/>
                        </a:lnTo>
                        <a:lnTo>
                          <a:pt x="124" y="53"/>
                        </a:lnTo>
                        <a:lnTo>
                          <a:pt x="172" y="17"/>
                        </a:lnTo>
                        <a:lnTo>
                          <a:pt x="181" y="0"/>
                        </a:lnTo>
                        <a:lnTo>
                          <a:pt x="210" y="3"/>
                        </a:lnTo>
                        <a:lnTo>
                          <a:pt x="225" y="43"/>
                        </a:lnTo>
                        <a:lnTo>
                          <a:pt x="238" y="70"/>
                        </a:lnTo>
                        <a:lnTo>
                          <a:pt x="270" y="70"/>
                        </a:lnTo>
                        <a:lnTo>
                          <a:pt x="289" y="46"/>
                        </a:lnTo>
                        <a:lnTo>
                          <a:pt x="317" y="75"/>
                        </a:lnTo>
                        <a:lnTo>
                          <a:pt x="368" y="56"/>
                        </a:lnTo>
                        <a:lnTo>
                          <a:pt x="337" y="132"/>
                        </a:lnTo>
                        <a:lnTo>
                          <a:pt x="317" y="123"/>
                        </a:lnTo>
                        <a:lnTo>
                          <a:pt x="304" y="130"/>
                        </a:lnTo>
                        <a:lnTo>
                          <a:pt x="304" y="136"/>
                        </a:lnTo>
                        <a:lnTo>
                          <a:pt x="318" y="156"/>
                        </a:lnTo>
                        <a:lnTo>
                          <a:pt x="315" y="225"/>
                        </a:lnTo>
                        <a:lnTo>
                          <a:pt x="318" y="247"/>
                        </a:lnTo>
                        <a:lnTo>
                          <a:pt x="315" y="253"/>
                        </a:lnTo>
                        <a:lnTo>
                          <a:pt x="294" y="249"/>
                        </a:lnTo>
                        <a:lnTo>
                          <a:pt x="282" y="263"/>
                        </a:lnTo>
                        <a:lnTo>
                          <a:pt x="292" y="280"/>
                        </a:lnTo>
                        <a:lnTo>
                          <a:pt x="267" y="304"/>
                        </a:lnTo>
                        <a:lnTo>
                          <a:pt x="270" y="313"/>
                        </a:lnTo>
                        <a:lnTo>
                          <a:pt x="246" y="326"/>
                        </a:lnTo>
                        <a:lnTo>
                          <a:pt x="251" y="343"/>
                        </a:lnTo>
                        <a:lnTo>
                          <a:pt x="242" y="353"/>
                        </a:lnTo>
                        <a:lnTo>
                          <a:pt x="210" y="353"/>
                        </a:lnTo>
                        <a:lnTo>
                          <a:pt x="192" y="368"/>
                        </a:lnTo>
                        <a:lnTo>
                          <a:pt x="189" y="375"/>
                        </a:lnTo>
                        <a:lnTo>
                          <a:pt x="205" y="386"/>
                        </a:lnTo>
                        <a:lnTo>
                          <a:pt x="188" y="413"/>
                        </a:lnTo>
                        <a:lnTo>
                          <a:pt x="165" y="442"/>
                        </a:lnTo>
                        <a:lnTo>
                          <a:pt x="157" y="439"/>
                        </a:lnTo>
                        <a:lnTo>
                          <a:pt x="133" y="464"/>
                        </a:lnTo>
                        <a:lnTo>
                          <a:pt x="107" y="406"/>
                        </a:lnTo>
                        <a:lnTo>
                          <a:pt x="83" y="375"/>
                        </a:lnTo>
                        <a:lnTo>
                          <a:pt x="67" y="377"/>
                        </a:lnTo>
                        <a:lnTo>
                          <a:pt x="57" y="368"/>
                        </a:lnTo>
                        <a:lnTo>
                          <a:pt x="0" y="35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福建</a:t>
                    </a:r>
                  </a:p>
                </p:txBody>
              </p:sp>
              <p:sp>
                <p:nvSpPr>
                  <p:cNvPr id="2082" name="Freeform 5"/>
                  <p:cNvSpPr/>
                  <p:nvPr/>
                </p:nvSpPr>
                <p:spPr bwMode="auto">
                  <a:xfrm>
                    <a:off x="1867" y="1615"/>
                    <a:ext cx="42" cy="25"/>
                  </a:xfrm>
                  <a:custGeom>
                    <a:avLst/>
                    <a:gdLst>
                      <a:gd name="T0" fmla="*/ 1 w 72"/>
                      <a:gd name="T1" fmla="*/ 2 h 50"/>
                      <a:gd name="T2" fmla="*/ 6 w 72"/>
                      <a:gd name="T3" fmla="*/ 3 h 50"/>
                      <a:gd name="T4" fmla="*/ 12 w 72"/>
                      <a:gd name="T5" fmla="*/ 0 h 50"/>
                      <a:gd name="T6" fmla="*/ 14 w 72"/>
                      <a:gd name="T7" fmla="*/ 5 h 50"/>
                      <a:gd name="T8" fmla="*/ 9 w 72"/>
                      <a:gd name="T9" fmla="*/ 7 h 50"/>
                      <a:gd name="T10" fmla="*/ 1 w 72"/>
                      <a:gd name="T11" fmla="*/ 6 h 50"/>
                      <a:gd name="T12" fmla="*/ 0 w 72"/>
                      <a:gd name="T13" fmla="*/ 3 h 50"/>
                      <a:gd name="T14" fmla="*/ 1 w 72"/>
                      <a:gd name="T15" fmla="*/ 2 h 50"/>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0"/>
                      <a:gd name="T26" fmla="*/ 72 w 72"/>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0">
                        <a:moveTo>
                          <a:pt x="6" y="14"/>
                        </a:moveTo>
                        <a:lnTo>
                          <a:pt x="30" y="21"/>
                        </a:lnTo>
                        <a:lnTo>
                          <a:pt x="59" y="0"/>
                        </a:lnTo>
                        <a:lnTo>
                          <a:pt x="71" y="36"/>
                        </a:lnTo>
                        <a:lnTo>
                          <a:pt x="42" y="49"/>
                        </a:lnTo>
                        <a:lnTo>
                          <a:pt x="6" y="47"/>
                        </a:lnTo>
                        <a:lnTo>
                          <a:pt x="0" y="21"/>
                        </a:lnTo>
                        <a:lnTo>
                          <a:pt x="6" y="14"/>
                        </a:lnTo>
                      </a:path>
                    </a:pathLst>
                  </a:custGeom>
                  <a:solidFill>
                    <a:srgbClr val="FFC000"/>
                  </a:solidFill>
                  <a:ln w="12700" cmpd="sng">
                    <a:solidFill>
                      <a:schemeClr val="bg1"/>
                    </a:solidFill>
                    <a:round/>
                  </a:ln>
                </p:spPr>
                <p:txBody>
                  <a:bodyPr lIns="90170" tIns="46990" rIns="90170" bIns="46990"/>
                  <a:lstStyle/>
                  <a:p>
                    <a:endParaRPr lang="zh-CN" altLang="en-US"/>
                  </a:p>
                </p:txBody>
              </p:sp>
              <p:sp>
                <p:nvSpPr>
                  <p:cNvPr id="28" name="Freeform 6"/>
                  <p:cNvSpPr/>
                  <p:nvPr/>
                </p:nvSpPr>
                <p:spPr bwMode="auto">
                  <a:xfrm>
                    <a:off x="2189" y="1424"/>
                    <a:ext cx="76" cy="174"/>
                  </a:xfrm>
                  <a:custGeom>
                    <a:avLst/>
                    <a:gdLst>
                      <a:gd name="T0" fmla="*/ 44 w 129"/>
                      <a:gd name="T1" fmla="*/ 24 h 338"/>
                      <a:gd name="T2" fmla="*/ 35 w 129"/>
                      <a:gd name="T3" fmla="*/ 63 h 338"/>
                      <a:gd name="T4" fmla="*/ 31 w 129"/>
                      <a:gd name="T5" fmla="*/ 76 h 338"/>
                      <a:gd name="T6" fmla="*/ 31 w 129"/>
                      <a:gd name="T7" fmla="*/ 86 h 338"/>
                      <a:gd name="T8" fmla="*/ 27 w 129"/>
                      <a:gd name="T9" fmla="*/ 89 h 338"/>
                      <a:gd name="T10" fmla="*/ 18 w 129"/>
                      <a:gd name="T11" fmla="*/ 78 h 338"/>
                      <a:gd name="T12" fmla="*/ 8 w 129"/>
                      <a:gd name="T13" fmla="*/ 73 h 338"/>
                      <a:gd name="T14" fmla="*/ 0 w 129"/>
                      <a:gd name="T15" fmla="*/ 56 h 338"/>
                      <a:gd name="T16" fmla="*/ 1 w 129"/>
                      <a:gd name="T17" fmla="*/ 40 h 338"/>
                      <a:gd name="T18" fmla="*/ 15 w 129"/>
                      <a:gd name="T19" fmla="*/ 11 h 338"/>
                      <a:gd name="T20" fmla="*/ 32 w 129"/>
                      <a:gd name="T21" fmla="*/ 0 h 338"/>
                      <a:gd name="T22" fmla="*/ 42 w 129"/>
                      <a:gd name="T23" fmla="*/ 4 h 338"/>
                      <a:gd name="T24" fmla="*/ 44 w 129"/>
                      <a:gd name="T25" fmla="*/ 24 h 3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338"/>
                      <a:gd name="T41" fmla="*/ 129 w 129"/>
                      <a:gd name="T42" fmla="*/ 338 h 3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338">
                        <a:moveTo>
                          <a:pt x="128" y="92"/>
                        </a:moveTo>
                        <a:lnTo>
                          <a:pt x="101" y="239"/>
                        </a:lnTo>
                        <a:lnTo>
                          <a:pt x="89" y="286"/>
                        </a:lnTo>
                        <a:lnTo>
                          <a:pt x="89" y="325"/>
                        </a:lnTo>
                        <a:lnTo>
                          <a:pt x="78" y="337"/>
                        </a:lnTo>
                        <a:lnTo>
                          <a:pt x="52" y="296"/>
                        </a:lnTo>
                        <a:lnTo>
                          <a:pt x="23" y="274"/>
                        </a:lnTo>
                        <a:lnTo>
                          <a:pt x="0" y="209"/>
                        </a:lnTo>
                        <a:lnTo>
                          <a:pt x="2" y="149"/>
                        </a:lnTo>
                        <a:lnTo>
                          <a:pt x="44" y="41"/>
                        </a:lnTo>
                        <a:lnTo>
                          <a:pt x="91" y="0"/>
                        </a:lnTo>
                        <a:lnTo>
                          <a:pt x="121" y="14"/>
                        </a:lnTo>
                        <a:lnTo>
                          <a:pt x="128" y="92"/>
                        </a:lnTo>
                      </a:path>
                    </a:pathLst>
                  </a:custGeom>
                  <a:solidFill>
                    <a:schemeClr val="accent1">
                      <a:lumMod val="60000"/>
                      <a:lumOff val="40000"/>
                    </a:schemeClr>
                  </a:solidFill>
                  <a:ln w="12700" cmpd="sng">
                    <a:solidFill>
                      <a:schemeClr val="bg1"/>
                    </a:solidFill>
                    <a:round/>
                  </a:ln>
                </p:spPr>
                <p:txBody>
                  <a:bodyPr lIns="90170" tIns="46990" rIns="90170" bIns="46990"/>
                  <a:lstStyle/>
                  <a:p>
                    <a:pPr defTabSz="700405">
                      <a:defRPr/>
                    </a:pPr>
                    <a:endParaRPr lang="zh-CN" altLang="en-US" sz="500"/>
                  </a:p>
                </p:txBody>
              </p:sp>
              <p:sp>
                <p:nvSpPr>
                  <p:cNvPr id="29" name="Freeform 7"/>
                  <p:cNvSpPr/>
                  <p:nvPr/>
                </p:nvSpPr>
                <p:spPr bwMode="auto">
                  <a:xfrm>
                    <a:off x="1651" y="1470"/>
                    <a:ext cx="379" cy="281"/>
                  </a:xfrm>
                  <a:custGeom>
                    <a:avLst/>
                    <a:gdLst>
                      <a:gd name="T0" fmla="*/ 1 w 648"/>
                      <a:gd name="T1" fmla="*/ 1 h 546"/>
                      <a:gd name="T2" fmla="*/ 1 w 648"/>
                      <a:gd name="T3" fmla="*/ 1 h 546"/>
                      <a:gd name="T4" fmla="*/ 1 w 648"/>
                      <a:gd name="T5" fmla="*/ 1 h 546"/>
                      <a:gd name="T6" fmla="*/ 1 w 648"/>
                      <a:gd name="T7" fmla="*/ 1 h 546"/>
                      <a:gd name="T8" fmla="*/ 1 w 648"/>
                      <a:gd name="T9" fmla="*/ 1 h 546"/>
                      <a:gd name="T10" fmla="*/ 2 w 648"/>
                      <a:gd name="T11" fmla="*/ 0 h 546"/>
                      <a:gd name="T12" fmla="*/ 2 w 648"/>
                      <a:gd name="T13" fmla="*/ 1 h 546"/>
                      <a:gd name="T14" fmla="*/ 2 w 648"/>
                      <a:gd name="T15" fmla="*/ 1 h 546"/>
                      <a:gd name="T16" fmla="*/ 2 w 648"/>
                      <a:gd name="T17" fmla="*/ 1 h 546"/>
                      <a:gd name="T18" fmla="*/ 2 w 648"/>
                      <a:gd name="T19" fmla="*/ 1 h 546"/>
                      <a:gd name="T20" fmla="*/ 2 w 648"/>
                      <a:gd name="T21" fmla="*/ 1 h 546"/>
                      <a:gd name="T22" fmla="*/ 2 w 648"/>
                      <a:gd name="T23" fmla="*/ 1 h 546"/>
                      <a:gd name="T24" fmla="*/ 3 w 648"/>
                      <a:gd name="T25" fmla="*/ 1 h 546"/>
                      <a:gd name="T26" fmla="*/ 3 w 648"/>
                      <a:gd name="T27" fmla="*/ 1 h 546"/>
                      <a:gd name="T28" fmla="*/ 3 w 648"/>
                      <a:gd name="T29" fmla="*/ 1 h 546"/>
                      <a:gd name="T30" fmla="*/ 3 w 648"/>
                      <a:gd name="T31" fmla="*/ 1 h 546"/>
                      <a:gd name="T32" fmla="*/ 3 w 648"/>
                      <a:gd name="T33" fmla="*/ 1 h 546"/>
                      <a:gd name="T34" fmla="*/ 2 w 648"/>
                      <a:gd name="T35" fmla="*/ 1 h 546"/>
                      <a:gd name="T36" fmla="*/ 2 w 648"/>
                      <a:gd name="T37" fmla="*/ 1 h 546"/>
                      <a:gd name="T38" fmla="*/ 2 w 648"/>
                      <a:gd name="T39" fmla="*/ 1 h 546"/>
                      <a:gd name="T40" fmla="*/ 2 w 648"/>
                      <a:gd name="T41" fmla="*/ 1 h 546"/>
                      <a:gd name="T42" fmla="*/ 2 w 648"/>
                      <a:gd name="T43" fmla="*/ 1 h 546"/>
                      <a:gd name="T44" fmla="*/ 2 w 648"/>
                      <a:gd name="T45" fmla="*/ 1 h 546"/>
                      <a:gd name="T46" fmla="*/ 1 w 648"/>
                      <a:gd name="T47" fmla="*/ 1 h 546"/>
                      <a:gd name="T48" fmla="*/ 1 w 648"/>
                      <a:gd name="T49" fmla="*/ 1 h 546"/>
                      <a:gd name="T50" fmla="*/ 1 w 648"/>
                      <a:gd name="T51" fmla="*/ 1 h 546"/>
                      <a:gd name="T52" fmla="*/ 1 w 648"/>
                      <a:gd name="T53" fmla="*/ 1 h 546"/>
                      <a:gd name="T54" fmla="*/ 1 w 648"/>
                      <a:gd name="T55" fmla="*/ 1 h 546"/>
                      <a:gd name="T56" fmla="*/ 1 w 648"/>
                      <a:gd name="T57" fmla="*/ 1 h 546"/>
                      <a:gd name="T58" fmla="*/ 1 w 648"/>
                      <a:gd name="T59" fmla="*/ 1 h 546"/>
                      <a:gd name="T60" fmla="*/ 1 w 648"/>
                      <a:gd name="T61" fmla="*/ 1 h 546"/>
                      <a:gd name="T62" fmla="*/ 1 w 648"/>
                      <a:gd name="T63" fmla="*/ 1 h 546"/>
                      <a:gd name="T64" fmla="*/ 1 w 648"/>
                      <a:gd name="T65" fmla="*/ 1 h 546"/>
                      <a:gd name="T66" fmla="*/ 1 w 648"/>
                      <a:gd name="T67" fmla="*/ 1 h 546"/>
                      <a:gd name="T68" fmla="*/ 1 w 648"/>
                      <a:gd name="T69" fmla="*/ 1 h 546"/>
                      <a:gd name="T70" fmla="*/ 1 w 648"/>
                      <a:gd name="T71" fmla="*/ 1 h 5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8"/>
                      <a:gd name="T109" fmla="*/ 0 h 546"/>
                      <a:gd name="T110" fmla="*/ 648 w 648"/>
                      <a:gd name="T111" fmla="*/ 546 h 5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8" h="546">
                        <a:moveTo>
                          <a:pt x="172" y="93"/>
                        </a:moveTo>
                        <a:lnTo>
                          <a:pt x="189" y="79"/>
                        </a:lnTo>
                        <a:lnTo>
                          <a:pt x="189" y="53"/>
                        </a:lnTo>
                        <a:lnTo>
                          <a:pt x="198" y="43"/>
                        </a:lnTo>
                        <a:lnTo>
                          <a:pt x="220" y="46"/>
                        </a:lnTo>
                        <a:lnTo>
                          <a:pt x="257" y="64"/>
                        </a:lnTo>
                        <a:lnTo>
                          <a:pt x="263" y="50"/>
                        </a:lnTo>
                        <a:lnTo>
                          <a:pt x="255" y="35"/>
                        </a:lnTo>
                        <a:lnTo>
                          <a:pt x="257" y="24"/>
                        </a:lnTo>
                        <a:lnTo>
                          <a:pt x="281" y="4"/>
                        </a:lnTo>
                        <a:lnTo>
                          <a:pt x="322" y="16"/>
                        </a:lnTo>
                        <a:lnTo>
                          <a:pt x="346" y="0"/>
                        </a:lnTo>
                        <a:lnTo>
                          <a:pt x="364" y="17"/>
                        </a:lnTo>
                        <a:lnTo>
                          <a:pt x="406" y="6"/>
                        </a:lnTo>
                        <a:lnTo>
                          <a:pt x="415" y="21"/>
                        </a:lnTo>
                        <a:lnTo>
                          <a:pt x="401" y="40"/>
                        </a:lnTo>
                        <a:lnTo>
                          <a:pt x="379" y="72"/>
                        </a:lnTo>
                        <a:lnTo>
                          <a:pt x="379" y="81"/>
                        </a:lnTo>
                        <a:lnTo>
                          <a:pt x="392" y="91"/>
                        </a:lnTo>
                        <a:lnTo>
                          <a:pt x="480" y="55"/>
                        </a:lnTo>
                        <a:lnTo>
                          <a:pt x="511" y="72"/>
                        </a:lnTo>
                        <a:lnTo>
                          <a:pt x="520" y="64"/>
                        </a:lnTo>
                        <a:lnTo>
                          <a:pt x="511" y="43"/>
                        </a:lnTo>
                        <a:lnTo>
                          <a:pt x="513" y="33"/>
                        </a:lnTo>
                        <a:lnTo>
                          <a:pt x="570" y="43"/>
                        </a:lnTo>
                        <a:lnTo>
                          <a:pt x="580" y="53"/>
                        </a:lnTo>
                        <a:lnTo>
                          <a:pt x="596" y="50"/>
                        </a:lnTo>
                        <a:lnTo>
                          <a:pt x="620" y="81"/>
                        </a:lnTo>
                        <a:lnTo>
                          <a:pt x="647" y="139"/>
                        </a:lnTo>
                        <a:lnTo>
                          <a:pt x="628" y="152"/>
                        </a:lnTo>
                        <a:lnTo>
                          <a:pt x="613" y="180"/>
                        </a:lnTo>
                        <a:lnTo>
                          <a:pt x="600" y="185"/>
                        </a:lnTo>
                        <a:lnTo>
                          <a:pt x="587" y="212"/>
                        </a:lnTo>
                        <a:lnTo>
                          <a:pt x="544" y="233"/>
                        </a:lnTo>
                        <a:lnTo>
                          <a:pt x="526" y="225"/>
                        </a:lnTo>
                        <a:lnTo>
                          <a:pt x="515" y="243"/>
                        </a:lnTo>
                        <a:lnTo>
                          <a:pt x="515" y="250"/>
                        </a:lnTo>
                        <a:lnTo>
                          <a:pt x="502" y="250"/>
                        </a:lnTo>
                        <a:lnTo>
                          <a:pt x="478" y="250"/>
                        </a:lnTo>
                        <a:lnTo>
                          <a:pt x="456" y="265"/>
                        </a:lnTo>
                        <a:lnTo>
                          <a:pt x="441" y="255"/>
                        </a:lnTo>
                        <a:lnTo>
                          <a:pt x="421" y="269"/>
                        </a:lnTo>
                        <a:lnTo>
                          <a:pt x="373" y="289"/>
                        </a:lnTo>
                        <a:lnTo>
                          <a:pt x="334" y="258"/>
                        </a:lnTo>
                        <a:lnTo>
                          <a:pt x="332" y="282"/>
                        </a:lnTo>
                        <a:lnTo>
                          <a:pt x="344" y="320"/>
                        </a:lnTo>
                        <a:lnTo>
                          <a:pt x="310" y="335"/>
                        </a:lnTo>
                        <a:lnTo>
                          <a:pt x="289" y="361"/>
                        </a:lnTo>
                        <a:lnTo>
                          <a:pt x="253" y="371"/>
                        </a:lnTo>
                        <a:lnTo>
                          <a:pt x="233" y="380"/>
                        </a:lnTo>
                        <a:lnTo>
                          <a:pt x="193" y="380"/>
                        </a:lnTo>
                        <a:lnTo>
                          <a:pt x="167" y="406"/>
                        </a:lnTo>
                        <a:lnTo>
                          <a:pt x="98" y="430"/>
                        </a:lnTo>
                        <a:lnTo>
                          <a:pt x="62" y="455"/>
                        </a:lnTo>
                        <a:lnTo>
                          <a:pt x="45" y="472"/>
                        </a:lnTo>
                        <a:lnTo>
                          <a:pt x="78" y="525"/>
                        </a:lnTo>
                        <a:lnTo>
                          <a:pt x="55" y="545"/>
                        </a:lnTo>
                        <a:lnTo>
                          <a:pt x="29" y="542"/>
                        </a:lnTo>
                        <a:lnTo>
                          <a:pt x="0" y="486"/>
                        </a:lnTo>
                        <a:lnTo>
                          <a:pt x="5" y="445"/>
                        </a:lnTo>
                        <a:lnTo>
                          <a:pt x="5" y="426"/>
                        </a:lnTo>
                        <a:lnTo>
                          <a:pt x="27" y="390"/>
                        </a:lnTo>
                        <a:lnTo>
                          <a:pt x="55" y="383"/>
                        </a:lnTo>
                        <a:lnTo>
                          <a:pt x="53" y="364"/>
                        </a:lnTo>
                        <a:lnTo>
                          <a:pt x="82" y="351"/>
                        </a:lnTo>
                        <a:lnTo>
                          <a:pt x="86" y="318"/>
                        </a:lnTo>
                        <a:lnTo>
                          <a:pt x="136" y="277"/>
                        </a:lnTo>
                        <a:lnTo>
                          <a:pt x="134" y="225"/>
                        </a:lnTo>
                        <a:lnTo>
                          <a:pt x="174" y="173"/>
                        </a:lnTo>
                        <a:lnTo>
                          <a:pt x="172" y="154"/>
                        </a:lnTo>
                        <a:lnTo>
                          <a:pt x="184" y="137"/>
                        </a:lnTo>
                        <a:lnTo>
                          <a:pt x="172" y="93"/>
                        </a:lnTo>
                      </a:path>
                    </a:pathLst>
                  </a:custGeom>
                  <a:solidFill>
                    <a:srgbClr val="C00000"/>
                  </a:solidFill>
                  <a:ln w="12700">
                    <a:solidFill>
                      <a:schemeClr val="bg1"/>
                    </a:solidFill>
                    <a:miter lim="800000"/>
                  </a:ln>
                </p:spPr>
                <p:txBody>
                  <a:bodyPr lIns="90170" tIns="46990" rIns="90170" bIns="46990"/>
                  <a:lstStyle/>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a:solidFill>
                          <a:srgbClr val="000000"/>
                        </a:solidFill>
                        <a:latin typeface="汉仪中圆简" pitchFamily="1" charset="-122"/>
                        <a:ea typeface="汉仪中圆简" pitchFamily="1" charset="-122"/>
                        <a:sym typeface="汉仪中圆简" pitchFamily="1" charset="-122"/>
                      </a:rPr>
                      <a:t>    </a:t>
                    </a:r>
                    <a:endParaRPr lang="zh-CN" altLang="en-US" sz="900" b="1">
                      <a:solidFill>
                        <a:srgbClr val="000000"/>
                      </a:solidFill>
                      <a:latin typeface="汉仪中圆简" pitchFamily="1" charset="-122"/>
                      <a:ea typeface="汉仪中圆简" pitchFamily="1" charset="-122"/>
                      <a:sym typeface="汉仪中圆简" pitchFamily="1" charset="-122"/>
                    </a:endParaRPr>
                  </a:p>
                </p:txBody>
              </p:sp>
              <p:sp>
                <p:nvSpPr>
                  <p:cNvPr id="30" name="Freeform 9"/>
                  <p:cNvSpPr/>
                  <p:nvPr/>
                </p:nvSpPr>
                <p:spPr bwMode="auto">
                  <a:xfrm>
                    <a:off x="1601" y="1759"/>
                    <a:ext cx="126" cy="102"/>
                  </a:xfrm>
                  <a:custGeom>
                    <a:avLst/>
                    <a:gdLst>
                      <a:gd name="T0" fmla="*/ 1 w 214"/>
                      <a:gd name="T1" fmla="*/ 1 h 199"/>
                      <a:gd name="T2" fmla="*/ 1 w 214"/>
                      <a:gd name="T3" fmla="*/ 1 h 199"/>
                      <a:gd name="T4" fmla="*/ 1 w 214"/>
                      <a:gd name="T5" fmla="*/ 1 h 199"/>
                      <a:gd name="T6" fmla="*/ 1 w 214"/>
                      <a:gd name="T7" fmla="*/ 1 h 199"/>
                      <a:gd name="T8" fmla="*/ 1 w 214"/>
                      <a:gd name="T9" fmla="*/ 1 h 199"/>
                      <a:gd name="T10" fmla="*/ 0 w 214"/>
                      <a:gd name="T11" fmla="*/ 1 h 199"/>
                      <a:gd name="T12" fmla="*/ 1 w 214"/>
                      <a:gd name="T13" fmla="*/ 1 h 199"/>
                      <a:gd name="T14" fmla="*/ 1 w 214"/>
                      <a:gd name="T15" fmla="*/ 1 h 199"/>
                      <a:gd name="T16" fmla="*/ 1 w 214"/>
                      <a:gd name="T17" fmla="*/ 1 h 199"/>
                      <a:gd name="T18" fmla="*/ 1 w 214"/>
                      <a:gd name="T19" fmla="*/ 1 h 199"/>
                      <a:gd name="T20" fmla="*/ 1 w 214"/>
                      <a:gd name="T21" fmla="*/ 1 h 199"/>
                      <a:gd name="T22" fmla="*/ 1 w 214"/>
                      <a:gd name="T23" fmla="*/ 0 h 199"/>
                      <a:gd name="T24" fmla="*/ 1 w 214"/>
                      <a:gd name="T25" fmla="*/ 1 h 199"/>
                      <a:gd name="T26" fmla="*/ 1 w 214"/>
                      <a:gd name="T27" fmla="*/ 1 h 199"/>
                      <a:gd name="T28" fmla="*/ 1 w 214"/>
                      <a:gd name="T29" fmla="*/ 1 h 1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4"/>
                      <a:gd name="T46" fmla="*/ 0 h 199"/>
                      <a:gd name="T47" fmla="*/ 214 w 214"/>
                      <a:gd name="T48" fmla="*/ 199 h 1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4" h="199">
                        <a:moveTo>
                          <a:pt x="213" y="34"/>
                        </a:moveTo>
                        <a:lnTo>
                          <a:pt x="174" y="105"/>
                        </a:lnTo>
                        <a:lnTo>
                          <a:pt x="174" y="134"/>
                        </a:lnTo>
                        <a:lnTo>
                          <a:pt x="95" y="198"/>
                        </a:lnTo>
                        <a:lnTo>
                          <a:pt x="14" y="171"/>
                        </a:lnTo>
                        <a:lnTo>
                          <a:pt x="0" y="111"/>
                        </a:lnTo>
                        <a:lnTo>
                          <a:pt x="4" y="85"/>
                        </a:lnTo>
                        <a:lnTo>
                          <a:pt x="47" y="41"/>
                        </a:lnTo>
                        <a:lnTo>
                          <a:pt x="62" y="28"/>
                        </a:lnTo>
                        <a:lnTo>
                          <a:pt x="135" y="14"/>
                        </a:lnTo>
                        <a:lnTo>
                          <a:pt x="167" y="12"/>
                        </a:lnTo>
                        <a:lnTo>
                          <a:pt x="178" y="0"/>
                        </a:lnTo>
                        <a:lnTo>
                          <a:pt x="202" y="5"/>
                        </a:lnTo>
                        <a:lnTo>
                          <a:pt x="213" y="3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海南</a:t>
                    </a:r>
                  </a:p>
                </p:txBody>
              </p:sp>
              <p:sp>
                <p:nvSpPr>
                  <p:cNvPr id="31" name="Freeform 10"/>
                  <p:cNvSpPr/>
                  <p:nvPr/>
                </p:nvSpPr>
                <p:spPr bwMode="auto">
                  <a:xfrm>
                    <a:off x="1003" y="1308"/>
                    <a:ext cx="452" cy="415"/>
                  </a:xfrm>
                  <a:custGeom>
                    <a:avLst/>
                    <a:gdLst>
                      <a:gd name="T0" fmla="*/ 3 w 773"/>
                      <a:gd name="T1" fmla="*/ 1 h 806"/>
                      <a:gd name="T2" fmla="*/ 3 w 773"/>
                      <a:gd name="T3" fmla="*/ 1 h 806"/>
                      <a:gd name="T4" fmla="*/ 3 w 773"/>
                      <a:gd name="T5" fmla="*/ 1 h 806"/>
                      <a:gd name="T6" fmla="*/ 3 w 773"/>
                      <a:gd name="T7" fmla="*/ 1 h 806"/>
                      <a:gd name="T8" fmla="*/ 3 w 773"/>
                      <a:gd name="T9" fmla="*/ 1 h 806"/>
                      <a:gd name="T10" fmla="*/ 2 w 773"/>
                      <a:gd name="T11" fmla="*/ 1 h 806"/>
                      <a:gd name="T12" fmla="*/ 2 w 773"/>
                      <a:gd name="T13" fmla="*/ 1 h 806"/>
                      <a:gd name="T14" fmla="*/ 2 w 773"/>
                      <a:gd name="T15" fmla="*/ 1 h 806"/>
                      <a:gd name="T16" fmla="*/ 2 w 773"/>
                      <a:gd name="T17" fmla="*/ 1 h 806"/>
                      <a:gd name="T18" fmla="*/ 2 w 773"/>
                      <a:gd name="T19" fmla="*/ 1 h 806"/>
                      <a:gd name="T20" fmla="*/ 1 w 773"/>
                      <a:gd name="T21" fmla="*/ 1 h 806"/>
                      <a:gd name="T22" fmla="*/ 1 w 773"/>
                      <a:gd name="T23" fmla="*/ 1 h 806"/>
                      <a:gd name="T24" fmla="*/ 1 w 773"/>
                      <a:gd name="T25" fmla="*/ 1 h 806"/>
                      <a:gd name="T26" fmla="*/ 1 w 773"/>
                      <a:gd name="T27" fmla="*/ 1 h 806"/>
                      <a:gd name="T28" fmla="*/ 1 w 773"/>
                      <a:gd name="T29" fmla="*/ 0 h 806"/>
                      <a:gd name="T30" fmla="*/ 1 w 773"/>
                      <a:gd name="T31" fmla="*/ 1 h 806"/>
                      <a:gd name="T32" fmla="*/ 1 w 773"/>
                      <a:gd name="T33" fmla="*/ 1 h 806"/>
                      <a:gd name="T34" fmla="*/ 1 w 773"/>
                      <a:gd name="T35" fmla="*/ 1 h 806"/>
                      <a:gd name="T36" fmla="*/ 1 w 773"/>
                      <a:gd name="T37" fmla="*/ 1 h 806"/>
                      <a:gd name="T38" fmla="*/ 1 w 773"/>
                      <a:gd name="T39" fmla="*/ 1 h 806"/>
                      <a:gd name="T40" fmla="*/ 1 w 773"/>
                      <a:gd name="T41" fmla="*/ 1 h 806"/>
                      <a:gd name="T42" fmla="*/ 1 w 773"/>
                      <a:gd name="T43" fmla="*/ 1 h 806"/>
                      <a:gd name="T44" fmla="*/ 0 w 773"/>
                      <a:gd name="T45" fmla="*/ 1 h 806"/>
                      <a:gd name="T46" fmla="*/ 1 w 773"/>
                      <a:gd name="T47" fmla="*/ 1 h 806"/>
                      <a:gd name="T48" fmla="*/ 1 w 773"/>
                      <a:gd name="T49" fmla="*/ 1 h 806"/>
                      <a:gd name="T50" fmla="*/ 1 w 773"/>
                      <a:gd name="T51" fmla="*/ 1 h 806"/>
                      <a:gd name="T52" fmla="*/ 1 w 773"/>
                      <a:gd name="T53" fmla="*/ 1 h 806"/>
                      <a:gd name="T54" fmla="*/ 1 w 773"/>
                      <a:gd name="T55" fmla="*/ 1 h 806"/>
                      <a:gd name="T56" fmla="*/ 1 w 773"/>
                      <a:gd name="T57" fmla="*/ 1 h 806"/>
                      <a:gd name="T58" fmla="*/ 1 w 773"/>
                      <a:gd name="T59" fmla="*/ 1 h 806"/>
                      <a:gd name="T60" fmla="*/ 1 w 773"/>
                      <a:gd name="T61" fmla="*/ 1 h 806"/>
                      <a:gd name="T62" fmla="*/ 1 w 773"/>
                      <a:gd name="T63" fmla="*/ 1 h 806"/>
                      <a:gd name="T64" fmla="*/ 1 w 773"/>
                      <a:gd name="T65" fmla="*/ 1 h 806"/>
                      <a:gd name="T66" fmla="*/ 2 w 773"/>
                      <a:gd name="T67" fmla="*/ 1 h 806"/>
                      <a:gd name="T68" fmla="*/ 2 w 773"/>
                      <a:gd name="T69" fmla="*/ 1 h 806"/>
                      <a:gd name="T70" fmla="*/ 2 w 773"/>
                      <a:gd name="T71" fmla="*/ 1 h 806"/>
                      <a:gd name="T72" fmla="*/ 2 w 773"/>
                      <a:gd name="T73" fmla="*/ 1 h 806"/>
                      <a:gd name="T74" fmla="*/ 2 w 773"/>
                      <a:gd name="T75" fmla="*/ 1 h 806"/>
                      <a:gd name="T76" fmla="*/ 2 w 773"/>
                      <a:gd name="T77" fmla="*/ 1 h 806"/>
                      <a:gd name="T78" fmla="*/ 2 w 773"/>
                      <a:gd name="T79" fmla="*/ 1 h 806"/>
                      <a:gd name="T80" fmla="*/ 2 w 773"/>
                      <a:gd name="T81" fmla="*/ 1 h 806"/>
                      <a:gd name="T82" fmla="*/ 3 w 773"/>
                      <a:gd name="T83" fmla="*/ 1 h 806"/>
                      <a:gd name="T84" fmla="*/ 3 w 773"/>
                      <a:gd name="T85" fmla="*/ 1 h 806"/>
                      <a:gd name="T86" fmla="*/ 3 w 773"/>
                      <a:gd name="T87" fmla="*/ 1 h 806"/>
                      <a:gd name="T88" fmla="*/ 3 w 773"/>
                      <a:gd name="T89" fmla="*/ 1 h 806"/>
                      <a:gd name="T90" fmla="*/ 3 w 773"/>
                      <a:gd name="T91" fmla="*/ 1 h 806"/>
                      <a:gd name="T92" fmla="*/ 4 w 773"/>
                      <a:gd name="T93" fmla="*/ 1 h 806"/>
                      <a:gd name="T94" fmla="*/ 4 w 773"/>
                      <a:gd name="T95" fmla="*/ 1 h 806"/>
                      <a:gd name="T96" fmla="*/ 4 w 773"/>
                      <a:gd name="T97" fmla="*/ 1 h 806"/>
                      <a:gd name="T98" fmla="*/ 3 w 773"/>
                      <a:gd name="T99" fmla="*/ 1 h 806"/>
                      <a:gd name="T100" fmla="*/ 3 w 773"/>
                      <a:gd name="T101" fmla="*/ 1 h 806"/>
                      <a:gd name="T102" fmla="*/ 3 w 773"/>
                      <a:gd name="T103" fmla="*/ 1 h 806"/>
                      <a:gd name="T104" fmla="*/ 3 w 773"/>
                      <a:gd name="T105" fmla="*/ 1 h 806"/>
                      <a:gd name="T106" fmla="*/ 3 w 773"/>
                      <a:gd name="T107" fmla="*/ 1 h 806"/>
                      <a:gd name="T108" fmla="*/ 3 w 773"/>
                      <a:gd name="T109" fmla="*/ 1 h 806"/>
                      <a:gd name="T110" fmla="*/ 3 w 773"/>
                      <a:gd name="T111" fmla="*/ 1 h 806"/>
                      <a:gd name="T112" fmla="*/ 3 w 773"/>
                      <a:gd name="T113" fmla="*/ 1 h 806"/>
                      <a:gd name="T114" fmla="*/ 3 w 773"/>
                      <a:gd name="T115" fmla="*/ 1 h 806"/>
                      <a:gd name="T116" fmla="*/ 3 w 773"/>
                      <a:gd name="T117" fmla="*/ 1 h 806"/>
                      <a:gd name="T118" fmla="*/ 3 w 773"/>
                      <a:gd name="T119" fmla="*/ 1 h 8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3"/>
                      <a:gd name="T181" fmla="*/ 0 h 806"/>
                      <a:gd name="T182" fmla="*/ 773 w 773"/>
                      <a:gd name="T183" fmla="*/ 806 h 80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3" h="806">
                        <a:moveTo>
                          <a:pt x="682" y="148"/>
                        </a:moveTo>
                        <a:lnTo>
                          <a:pt x="675" y="125"/>
                        </a:lnTo>
                        <a:lnTo>
                          <a:pt x="656" y="119"/>
                        </a:lnTo>
                        <a:lnTo>
                          <a:pt x="623" y="139"/>
                        </a:lnTo>
                        <a:lnTo>
                          <a:pt x="601" y="127"/>
                        </a:lnTo>
                        <a:lnTo>
                          <a:pt x="599" y="99"/>
                        </a:lnTo>
                        <a:lnTo>
                          <a:pt x="587" y="86"/>
                        </a:lnTo>
                        <a:lnTo>
                          <a:pt x="587" y="70"/>
                        </a:lnTo>
                        <a:lnTo>
                          <a:pt x="557" y="64"/>
                        </a:lnTo>
                        <a:lnTo>
                          <a:pt x="548" y="72"/>
                        </a:lnTo>
                        <a:lnTo>
                          <a:pt x="553" y="95"/>
                        </a:lnTo>
                        <a:lnTo>
                          <a:pt x="529" y="105"/>
                        </a:lnTo>
                        <a:lnTo>
                          <a:pt x="522" y="122"/>
                        </a:lnTo>
                        <a:lnTo>
                          <a:pt x="529" y="141"/>
                        </a:lnTo>
                        <a:lnTo>
                          <a:pt x="474" y="204"/>
                        </a:lnTo>
                        <a:lnTo>
                          <a:pt x="482" y="279"/>
                        </a:lnTo>
                        <a:lnTo>
                          <a:pt x="455" y="302"/>
                        </a:lnTo>
                        <a:lnTo>
                          <a:pt x="443" y="289"/>
                        </a:lnTo>
                        <a:lnTo>
                          <a:pt x="390" y="320"/>
                        </a:lnTo>
                        <a:lnTo>
                          <a:pt x="371" y="308"/>
                        </a:lnTo>
                        <a:lnTo>
                          <a:pt x="294" y="161"/>
                        </a:lnTo>
                        <a:lnTo>
                          <a:pt x="263" y="139"/>
                        </a:lnTo>
                        <a:lnTo>
                          <a:pt x="239" y="132"/>
                        </a:lnTo>
                        <a:lnTo>
                          <a:pt x="227" y="112"/>
                        </a:lnTo>
                        <a:lnTo>
                          <a:pt x="241" y="90"/>
                        </a:lnTo>
                        <a:lnTo>
                          <a:pt x="219" y="72"/>
                        </a:lnTo>
                        <a:lnTo>
                          <a:pt x="193" y="95"/>
                        </a:lnTo>
                        <a:lnTo>
                          <a:pt x="167" y="99"/>
                        </a:lnTo>
                        <a:lnTo>
                          <a:pt x="148" y="19"/>
                        </a:lnTo>
                        <a:lnTo>
                          <a:pt x="144" y="0"/>
                        </a:lnTo>
                        <a:lnTo>
                          <a:pt x="117" y="33"/>
                        </a:lnTo>
                        <a:lnTo>
                          <a:pt x="107" y="40"/>
                        </a:lnTo>
                        <a:lnTo>
                          <a:pt x="109" y="90"/>
                        </a:lnTo>
                        <a:lnTo>
                          <a:pt x="103" y="101"/>
                        </a:lnTo>
                        <a:lnTo>
                          <a:pt x="89" y="101"/>
                        </a:lnTo>
                        <a:lnTo>
                          <a:pt x="79" y="90"/>
                        </a:lnTo>
                        <a:lnTo>
                          <a:pt x="65" y="105"/>
                        </a:lnTo>
                        <a:lnTo>
                          <a:pt x="79" y="163"/>
                        </a:lnTo>
                        <a:lnTo>
                          <a:pt x="93" y="163"/>
                        </a:lnTo>
                        <a:lnTo>
                          <a:pt x="107" y="172"/>
                        </a:lnTo>
                        <a:lnTo>
                          <a:pt x="112" y="207"/>
                        </a:lnTo>
                        <a:lnTo>
                          <a:pt x="105" y="329"/>
                        </a:lnTo>
                        <a:lnTo>
                          <a:pt x="21" y="404"/>
                        </a:lnTo>
                        <a:lnTo>
                          <a:pt x="17" y="433"/>
                        </a:lnTo>
                        <a:lnTo>
                          <a:pt x="2" y="445"/>
                        </a:lnTo>
                        <a:lnTo>
                          <a:pt x="0" y="460"/>
                        </a:lnTo>
                        <a:lnTo>
                          <a:pt x="12" y="496"/>
                        </a:lnTo>
                        <a:lnTo>
                          <a:pt x="2" y="522"/>
                        </a:lnTo>
                        <a:lnTo>
                          <a:pt x="9" y="527"/>
                        </a:lnTo>
                        <a:lnTo>
                          <a:pt x="50" y="515"/>
                        </a:lnTo>
                        <a:lnTo>
                          <a:pt x="109" y="512"/>
                        </a:lnTo>
                        <a:lnTo>
                          <a:pt x="103" y="536"/>
                        </a:lnTo>
                        <a:lnTo>
                          <a:pt x="114" y="558"/>
                        </a:lnTo>
                        <a:lnTo>
                          <a:pt x="117" y="590"/>
                        </a:lnTo>
                        <a:lnTo>
                          <a:pt x="124" y="602"/>
                        </a:lnTo>
                        <a:lnTo>
                          <a:pt x="160" y="604"/>
                        </a:lnTo>
                        <a:lnTo>
                          <a:pt x="175" y="616"/>
                        </a:lnTo>
                        <a:lnTo>
                          <a:pt x="158" y="638"/>
                        </a:lnTo>
                        <a:lnTo>
                          <a:pt x="155" y="664"/>
                        </a:lnTo>
                        <a:lnTo>
                          <a:pt x="142" y="695"/>
                        </a:lnTo>
                        <a:lnTo>
                          <a:pt x="151" y="705"/>
                        </a:lnTo>
                        <a:lnTo>
                          <a:pt x="172" y="708"/>
                        </a:lnTo>
                        <a:lnTo>
                          <a:pt x="210" y="722"/>
                        </a:lnTo>
                        <a:lnTo>
                          <a:pt x="206" y="734"/>
                        </a:lnTo>
                        <a:lnTo>
                          <a:pt x="230" y="772"/>
                        </a:lnTo>
                        <a:lnTo>
                          <a:pt x="265" y="772"/>
                        </a:lnTo>
                        <a:lnTo>
                          <a:pt x="309" y="747"/>
                        </a:lnTo>
                        <a:lnTo>
                          <a:pt x="323" y="754"/>
                        </a:lnTo>
                        <a:lnTo>
                          <a:pt x="323" y="770"/>
                        </a:lnTo>
                        <a:lnTo>
                          <a:pt x="328" y="792"/>
                        </a:lnTo>
                        <a:lnTo>
                          <a:pt x="340" y="802"/>
                        </a:lnTo>
                        <a:lnTo>
                          <a:pt x="364" y="799"/>
                        </a:lnTo>
                        <a:lnTo>
                          <a:pt x="373" y="805"/>
                        </a:lnTo>
                        <a:lnTo>
                          <a:pt x="381" y="796"/>
                        </a:lnTo>
                        <a:lnTo>
                          <a:pt x="381" y="761"/>
                        </a:lnTo>
                        <a:lnTo>
                          <a:pt x="366" y="696"/>
                        </a:lnTo>
                        <a:lnTo>
                          <a:pt x="376" y="677"/>
                        </a:lnTo>
                        <a:lnTo>
                          <a:pt x="414" y="677"/>
                        </a:lnTo>
                        <a:lnTo>
                          <a:pt x="423" y="677"/>
                        </a:lnTo>
                        <a:lnTo>
                          <a:pt x="443" y="652"/>
                        </a:lnTo>
                        <a:lnTo>
                          <a:pt x="495" y="670"/>
                        </a:lnTo>
                        <a:lnTo>
                          <a:pt x="517" y="650"/>
                        </a:lnTo>
                        <a:lnTo>
                          <a:pt x="529" y="662"/>
                        </a:lnTo>
                        <a:lnTo>
                          <a:pt x="550" y="648"/>
                        </a:lnTo>
                        <a:lnTo>
                          <a:pt x="570" y="669"/>
                        </a:lnTo>
                        <a:lnTo>
                          <a:pt x="579" y="669"/>
                        </a:lnTo>
                        <a:lnTo>
                          <a:pt x="585" y="657"/>
                        </a:lnTo>
                        <a:lnTo>
                          <a:pt x="603" y="640"/>
                        </a:lnTo>
                        <a:lnTo>
                          <a:pt x="611" y="646"/>
                        </a:lnTo>
                        <a:lnTo>
                          <a:pt x="636" y="642"/>
                        </a:lnTo>
                        <a:lnTo>
                          <a:pt x="660" y="621"/>
                        </a:lnTo>
                        <a:lnTo>
                          <a:pt x="680" y="593"/>
                        </a:lnTo>
                        <a:lnTo>
                          <a:pt x="709" y="587"/>
                        </a:lnTo>
                        <a:lnTo>
                          <a:pt x="723" y="602"/>
                        </a:lnTo>
                        <a:lnTo>
                          <a:pt x="735" y="571"/>
                        </a:lnTo>
                        <a:lnTo>
                          <a:pt x="757" y="568"/>
                        </a:lnTo>
                        <a:lnTo>
                          <a:pt x="766" y="563"/>
                        </a:lnTo>
                        <a:lnTo>
                          <a:pt x="772" y="534"/>
                        </a:lnTo>
                        <a:lnTo>
                          <a:pt x="763" y="518"/>
                        </a:lnTo>
                        <a:lnTo>
                          <a:pt x="689" y="505"/>
                        </a:lnTo>
                        <a:lnTo>
                          <a:pt x="675" y="483"/>
                        </a:lnTo>
                        <a:lnTo>
                          <a:pt x="654" y="483"/>
                        </a:lnTo>
                        <a:lnTo>
                          <a:pt x="634" y="483"/>
                        </a:lnTo>
                        <a:lnTo>
                          <a:pt x="618" y="459"/>
                        </a:lnTo>
                        <a:lnTo>
                          <a:pt x="620" y="445"/>
                        </a:lnTo>
                        <a:lnTo>
                          <a:pt x="629" y="392"/>
                        </a:lnTo>
                        <a:lnTo>
                          <a:pt x="601" y="363"/>
                        </a:lnTo>
                        <a:lnTo>
                          <a:pt x="623" y="271"/>
                        </a:lnTo>
                        <a:lnTo>
                          <a:pt x="608" y="257"/>
                        </a:lnTo>
                        <a:lnTo>
                          <a:pt x="558" y="274"/>
                        </a:lnTo>
                        <a:lnTo>
                          <a:pt x="548" y="253"/>
                        </a:lnTo>
                        <a:lnTo>
                          <a:pt x="548" y="231"/>
                        </a:lnTo>
                        <a:lnTo>
                          <a:pt x="537" y="221"/>
                        </a:lnTo>
                        <a:lnTo>
                          <a:pt x="561" y="187"/>
                        </a:lnTo>
                        <a:lnTo>
                          <a:pt x="587" y="196"/>
                        </a:lnTo>
                        <a:lnTo>
                          <a:pt x="599" y="185"/>
                        </a:lnTo>
                        <a:lnTo>
                          <a:pt x="647" y="192"/>
                        </a:lnTo>
                        <a:lnTo>
                          <a:pt x="668" y="185"/>
                        </a:lnTo>
                        <a:lnTo>
                          <a:pt x="682" y="148"/>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云南</a:t>
                    </a:r>
                  </a:p>
                </p:txBody>
              </p:sp>
              <p:sp>
                <p:nvSpPr>
                  <p:cNvPr id="32" name="Freeform 11"/>
                  <p:cNvSpPr/>
                  <p:nvPr/>
                </p:nvSpPr>
                <p:spPr bwMode="auto">
                  <a:xfrm>
                    <a:off x="1820" y="1225"/>
                    <a:ext cx="238" cy="292"/>
                  </a:xfrm>
                  <a:custGeom>
                    <a:avLst/>
                    <a:gdLst>
                      <a:gd name="T0" fmla="*/ 1 w 404"/>
                      <a:gd name="T1" fmla="*/ 1 h 566"/>
                      <a:gd name="T2" fmla="*/ 1 w 404"/>
                      <a:gd name="T3" fmla="*/ 1 h 566"/>
                      <a:gd name="T4" fmla="*/ 1 w 404"/>
                      <a:gd name="T5" fmla="*/ 1 h 566"/>
                      <a:gd name="T6" fmla="*/ 1 w 404"/>
                      <a:gd name="T7" fmla="*/ 1 h 566"/>
                      <a:gd name="T8" fmla="*/ 1 w 404"/>
                      <a:gd name="T9" fmla="*/ 1 h 566"/>
                      <a:gd name="T10" fmla="*/ 0 w 404"/>
                      <a:gd name="T11" fmla="*/ 1 h 566"/>
                      <a:gd name="T12" fmla="*/ 1 w 404"/>
                      <a:gd name="T13" fmla="*/ 1 h 566"/>
                      <a:gd name="T14" fmla="*/ 1 w 404"/>
                      <a:gd name="T15" fmla="*/ 1 h 566"/>
                      <a:gd name="T16" fmla="*/ 1 w 404"/>
                      <a:gd name="T17" fmla="*/ 1 h 566"/>
                      <a:gd name="T18" fmla="*/ 1 w 404"/>
                      <a:gd name="T19" fmla="*/ 1 h 566"/>
                      <a:gd name="T20" fmla="*/ 1 w 404"/>
                      <a:gd name="T21" fmla="*/ 1 h 566"/>
                      <a:gd name="T22" fmla="*/ 1 w 404"/>
                      <a:gd name="T23" fmla="*/ 1 h 566"/>
                      <a:gd name="T24" fmla="*/ 1 w 404"/>
                      <a:gd name="T25" fmla="*/ 1 h 566"/>
                      <a:gd name="T26" fmla="*/ 1 w 404"/>
                      <a:gd name="T27" fmla="*/ 1 h 566"/>
                      <a:gd name="T28" fmla="*/ 1 w 404"/>
                      <a:gd name="T29" fmla="*/ 1 h 566"/>
                      <a:gd name="T30" fmla="*/ 1 w 404"/>
                      <a:gd name="T31" fmla="*/ 1 h 566"/>
                      <a:gd name="T32" fmla="*/ 1 w 404"/>
                      <a:gd name="T33" fmla="*/ 1 h 566"/>
                      <a:gd name="T34" fmla="*/ 1 w 404"/>
                      <a:gd name="T35" fmla="*/ 1 h 566"/>
                      <a:gd name="T36" fmla="*/ 1 w 404"/>
                      <a:gd name="T37" fmla="*/ 1 h 566"/>
                      <a:gd name="T38" fmla="*/ 1 w 404"/>
                      <a:gd name="T39" fmla="*/ 1 h 566"/>
                      <a:gd name="T40" fmla="*/ 1 w 404"/>
                      <a:gd name="T41" fmla="*/ 1 h 566"/>
                      <a:gd name="T42" fmla="*/ 1 w 404"/>
                      <a:gd name="T43" fmla="*/ 1 h 566"/>
                      <a:gd name="T44" fmla="*/ 1 w 404"/>
                      <a:gd name="T45" fmla="*/ 1 h 566"/>
                      <a:gd name="T46" fmla="*/ 1 w 404"/>
                      <a:gd name="T47" fmla="*/ 1 h 566"/>
                      <a:gd name="T48" fmla="*/ 1 w 404"/>
                      <a:gd name="T49" fmla="*/ 1 h 566"/>
                      <a:gd name="T50" fmla="*/ 1 w 404"/>
                      <a:gd name="T51" fmla="*/ 1 h 566"/>
                      <a:gd name="T52" fmla="*/ 1 w 404"/>
                      <a:gd name="T53" fmla="*/ 1 h 566"/>
                      <a:gd name="T54" fmla="*/ 1 w 404"/>
                      <a:gd name="T55" fmla="*/ 1 h 566"/>
                      <a:gd name="T56" fmla="*/ 1 w 404"/>
                      <a:gd name="T57" fmla="*/ 1 h 566"/>
                      <a:gd name="T58" fmla="*/ 1 w 404"/>
                      <a:gd name="T59" fmla="*/ 1 h 566"/>
                      <a:gd name="T60" fmla="*/ 1 w 404"/>
                      <a:gd name="T61" fmla="*/ 1 h 566"/>
                      <a:gd name="T62" fmla="*/ 1 w 404"/>
                      <a:gd name="T63" fmla="*/ 1 h 566"/>
                      <a:gd name="T64" fmla="*/ 1 w 404"/>
                      <a:gd name="T65" fmla="*/ 1 h 566"/>
                      <a:gd name="T66" fmla="*/ 1 w 404"/>
                      <a:gd name="T67" fmla="*/ 1 h 566"/>
                      <a:gd name="T68" fmla="*/ 1 w 404"/>
                      <a:gd name="T69" fmla="*/ 1 h 566"/>
                      <a:gd name="T70" fmla="*/ 2 w 404"/>
                      <a:gd name="T71" fmla="*/ 1 h 566"/>
                      <a:gd name="T72" fmla="*/ 2 w 404"/>
                      <a:gd name="T73" fmla="*/ 1 h 566"/>
                      <a:gd name="T74" fmla="*/ 2 w 404"/>
                      <a:gd name="T75" fmla="*/ 1 h 566"/>
                      <a:gd name="T76" fmla="*/ 2 w 404"/>
                      <a:gd name="T77" fmla="*/ 1 h 566"/>
                      <a:gd name="T78" fmla="*/ 2 w 404"/>
                      <a:gd name="T79" fmla="*/ 1 h 566"/>
                      <a:gd name="T80" fmla="*/ 2 w 404"/>
                      <a:gd name="T81" fmla="*/ 1 h 566"/>
                      <a:gd name="T82" fmla="*/ 2 w 404"/>
                      <a:gd name="T83" fmla="*/ 1 h 566"/>
                      <a:gd name="T84" fmla="*/ 2 w 404"/>
                      <a:gd name="T85" fmla="*/ 1 h 566"/>
                      <a:gd name="T86" fmla="*/ 2 w 404"/>
                      <a:gd name="T87" fmla="*/ 1 h 566"/>
                      <a:gd name="T88" fmla="*/ 1 w 404"/>
                      <a:gd name="T89" fmla="*/ 1 h 566"/>
                      <a:gd name="T90" fmla="*/ 1 w 404"/>
                      <a:gd name="T91" fmla="*/ 1 h 566"/>
                      <a:gd name="T92" fmla="*/ 1 w 404"/>
                      <a:gd name="T93" fmla="*/ 1 h 566"/>
                      <a:gd name="T94" fmla="*/ 1 w 404"/>
                      <a:gd name="T95" fmla="*/ 1 h 566"/>
                      <a:gd name="T96" fmla="*/ 1 w 404"/>
                      <a:gd name="T97" fmla="*/ 1 h 566"/>
                      <a:gd name="T98" fmla="*/ 1 w 404"/>
                      <a:gd name="T99" fmla="*/ 0 h 566"/>
                      <a:gd name="T100" fmla="*/ 1 w 404"/>
                      <a:gd name="T101" fmla="*/ 1 h 566"/>
                      <a:gd name="T102" fmla="*/ 1 w 404"/>
                      <a:gd name="T103" fmla="*/ 1 h 566"/>
                      <a:gd name="T104" fmla="*/ 1 w 404"/>
                      <a:gd name="T105" fmla="*/ 1 h 566"/>
                      <a:gd name="T106" fmla="*/ 1 w 404"/>
                      <a:gd name="T107" fmla="*/ 1 h 566"/>
                      <a:gd name="T108" fmla="*/ 1 w 404"/>
                      <a:gd name="T109" fmla="*/ 1 h 566"/>
                      <a:gd name="T110" fmla="*/ 1 w 404"/>
                      <a:gd name="T111" fmla="*/ 1 h 566"/>
                      <a:gd name="T112" fmla="*/ 1 w 404"/>
                      <a:gd name="T113" fmla="*/ 1 h 5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4"/>
                      <a:gd name="T172" fmla="*/ 0 h 566"/>
                      <a:gd name="T173" fmla="*/ 404 w 404"/>
                      <a:gd name="T174" fmla="*/ 566 h 5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4" h="566">
                        <a:moveTo>
                          <a:pt x="9" y="124"/>
                        </a:moveTo>
                        <a:lnTo>
                          <a:pt x="35" y="174"/>
                        </a:lnTo>
                        <a:lnTo>
                          <a:pt x="37" y="201"/>
                        </a:lnTo>
                        <a:lnTo>
                          <a:pt x="23" y="227"/>
                        </a:lnTo>
                        <a:lnTo>
                          <a:pt x="4" y="242"/>
                        </a:lnTo>
                        <a:lnTo>
                          <a:pt x="0" y="291"/>
                        </a:lnTo>
                        <a:lnTo>
                          <a:pt x="6" y="298"/>
                        </a:lnTo>
                        <a:lnTo>
                          <a:pt x="18" y="293"/>
                        </a:lnTo>
                        <a:lnTo>
                          <a:pt x="23" y="298"/>
                        </a:lnTo>
                        <a:lnTo>
                          <a:pt x="23" y="329"/>
                        </a:lnTo>
                        <a:lnTo>
                          <a:pt x="37" y="363"/>
                        </a:lnTo>
                        <a:lnTo>
                          <a:pt x="52" y="370"/>
                        </a:lnTo>
                        <a:lnTo>
                          <a:pt x="54" y="423"/>
                        </a:lnTo>
                        <a:lnTo>
                          <a:pt x="46" y="459"/>
                        </a:lnTo>
                        <a:lnTo>
                          <a:pt x="54" y="474"/>
                        </a:lnTo>
                        <a:lnTo>
                          <a:pt x="71" y="491"/>
                        </a:lnTo>
                        <a:lnTo>
                          <a:pt x="114" y="480"/>
                        </a:lnTo>
                        <a:lnTo>
                          <a:pt x="123" y="495"/>
                        </a:lnTo>
                        <a:lnTo>
                          <a:pt x="109" y="514"/>
                        </a:lnTo>
                        <a:lnTo>
                          <a:pt x="87" y="546"/>
                        </a:lnTo>
                        <a:lnTo>
                          <a:pt x="87" y="555"/>
                        </a:lnTo>
                        <a:lnTo>
                          <a:pt x="100" y="565"/>
                        </a:lnTo>
                        <a:lnTo>
                          <a:pt x="188" y="529"/>
                        </a:lnTo>
                        <a:lnTo>
                          <a:pt x="219" y="546"/>
                        </a:lnTo>
                        <a:lnTo>
                          <a:pt x="228" y="538"/>
                        </a:lnTo>
                        <a:lnTo>
                          <a:pt x="219" y="517"/>
                        </a:lnTo>
                        <a:lnTo>
                          <a:pt x="221" y="507"/>
                        </a:lnTo>
                        <a:lnTo>
                          <a:pt x="234" y="425"/>
                        </a:lnTo>
                        <a:lnTo>
                          <a:pt x="247" y="406"/>
                        </a:lnTo>
                        <a:lnTo>
                          <a:pt x="254" y="384"/>
                        </a:lnTo>
                        <a:lnTo>
                          <a:pt x="269" y="350"/>
                        </a:lnTo>
                        <a:lnTo>
                          <a:pt x="260" y="337"/>
                        </a:lnTo>
                        <a:lnTo>
                          <a:pt x="262" y="309"/>
                        </a:lnTo>
                        <a:lnTo>
                          <a:pt x="300" y="266"/>
                        </a:lnTo>
                        <a:lnTo>
                          <a:pt x="297" y="238"/>
                        </a:lnTo>
                        <a:lnTo>
                          <a:pt x="321" y="196"/>
                        </a:lnTo>
                        <a:lnTo>
                          <a:pt x="345" y="203"/>
                        </a:lnTo>
                        <a:lnTo>
                          <a:pt x="393" y="168"/>
                        </a:lnTo>
                        <a:lnTo>
                          <a:pt x="403" y="150"/>
                        </a:lnTo>
                        <a:lnTo>
                          <a:pt x="372" y="93"/>
                        </a:lnTo>
                        <a:lnTo>
                          <a:pt x="352" y="64"/>
                        </a:lnTo>
                        <a:lnTo>
                          <a:pt x="367" y="50"/>
                        </a:lnTo>
                        <a:lnTo>
                          <a:pt x="348" y="33"/>
                        </a:lnTo>
                        <a:lnTo>
                          <a:pt x="302" y="33"/>
                        </a:lnTo>
                        <a:lnTo>
                          <a:pt x="281" y="11"/>
                        </a:lnTo>
                        <a:lnTo>
                          <a:pt x="245" y="48"/>
                        </a:lnTo>
                        <a:lnTo>
                          <a:pt x="231" y="42"/>
                        </a:lnTo>
                        <a:lnTo>
                          <a:pt x="247" y="13"/>
                        </a:lnTo>
                        <a:lnTo>
                          <a:pt x="245" y="4"/>
                        </a:lnTo>
                        <a:lnTo>
                          <a:pt x="231" y="0"/>
                        </a:lnTo>
                        <a:lnTo>
                          <a:pt x="188" y="24"/>
                        </a:lnTo>
                        <a:lnTo>
                          <a:pt x="152" y="35"/>
                        </a:lnTo>
                        <a:lnTo>
                          <a:pt x="124" y="33"/>
                        </a:lnTo>
                        <a:lnTo>
                          <a:pt x="63" y="90"/>
                        </a:lnTo>
                        <a:lnTo>
                          <a:pt x="30" y="101"/>
                        </a:lnTo>
                        <a:lnTo>
                          <a:pt x="9" y="12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江西</a:t>
                    </a: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p:txBody>
              </p:sp>
              <p:sp>
                <p:nvSpPr>
                  <p:cNvPr id="33" name="Freeform 12"/>
                  <p:cNvSpPr/>
                  <p:nvPr/>
                </p:nvSpPr>
                <p:spPr bwMode="auto">
                  <a:xfrm>
                    <a:off x="1581" y="1253"/>
                    <a:ext cx="273" cy="272"/>
                  </a:xfrm>
                  <a:custGeom>
                    <a:avLst/>
                    <a:gdLst>
                      <a:gd name="T0" fmla="*/ 2 w 465"/>
                      <a:gd name="T1" fmla="*/ 1 h 524"/>
                      <a:gd name="T2" fmla="*/ 2 w 465"/>
                      <a:gd name="T3" fmla="*/ 1 h 524"/>
                      <a:gd name="T4" fmla="*/ 2 w 465"/>
                      <a:gd name="T5" fmla="*/ 1 h 524"/>
                      <a:gd name="T6" fmla="*/ 2 w 465"/>
                      <a:gd name="T7" fmla="*/ 1 h 524"/>
                      <a:gd name="T8" fmla="*/ 1 w 465"/>
                      <a:gd name="T9" fmla="*/ 1 h 524"/>
                      <a:gd name="T10" fmla="*/ 1 w 465"/>
                      <a:gd name="T11" fmla="*/ 1 h 524"/>
                      <a:gd name="T12" fmla="*/ 1 w 465"/>
                      <a:gd name="T13" fmla="*/ 0 h 524"/>
                      <a:gd name="T14" fmla="*/ 1 w 465"/>
                      <a:gd name="T15" fmla="*/ 1 h 524"/>
                      <a:gd name="T16" fmla="*/ 1 w 465"/>
                      <a:gd name="T17" fmla="*/ 1 h 524"/>
                      <a:gd name="T18" fmla="*/ 1 w 465"/>
                      <a:gd name="T19" fmla="*/ 1 h 524"/>
                      <a:gd name="T20" fmla="*/ 1 w 465"/>
                      <a:gd name="T21" fmla="*/ 1 h 524"/>
                      <a:gd name="T22" fmla="*/ 1 w 465"/>
                      <a:gd name="T23" fmla="*/ 1 h 524"/>
                      <a:gd name="T24" fmla="*/ 1 w 465"/>
                      <a:gd name="T25" fmla="*/ 1 h 524"/>
                      <a:gd name="T26" fmla="*/ 1 w 465"/>
                      <a:gd name="T27" fmla="*/ 1 h 524"/>
                      <a:gd name="T28" fmla="*/ 1 w 465"/>
                      <a:gd name="T29" fmla="*/ 1 h 524"/>
                      <a:gd name="T30" fmla="*/ 1 w 465"/>
                      <a:gd name="T31" fmla="*/ 1 h 524"/>
                      <a:gd name="T32" fmla="*/ 1 w 465"/>
                      <a:gd name="T33" fmla="*/ 1 h 524"/>
                      <a:gd name="T34" fmla="*/ 1 w 465"/>
                      <a:gd name="T35" fmla="*/ 1 h 524"/>
                      <a:gd name="T36" fmla="*/ 1 w 465"/>
                      <a:gd name="T37" fmla="*/ 1 h 524"/>
                      <a:gd name="T38" fmla="*/ 1 w 465"/>
                      <a:gd name="T39" fmla="*/ 1 h 524"/>
                      <a:gd name="T40" fmla="*/ 1 w 465"/>
                      <a:gd name="T41" fmla="*/ 1 h 524"/>
                      <a:gd name="T42" fmla="*/ 1 w 465"/>
                      <a:gd name="T43" fmla="*/ 1 h 524"/>
                      <a:gd name="T44" fmla="*/ 1 w 465"/>
                      <a:gd name="T45" fmla="*/ 1 h 524"/>
                      <a:gd name="T46" fmla="*/ 1 w 465"/>
                      <a:gd name="T47" fmla="*/ 1 h 524"/>
                      <a:gd name="T48" fmla="*/ 2 w 465"/>
                      <a:gd name="T49" fmla="*/ 1 h 524"/>
                      <a:gd name="T50" fmla="*/ 2 w 465"/>
                      <a:gd name="T51" fmla="*/ 1 h 524"/>
                      <a:gd name="T52" fmla="*/ 2 w 465"/>
                      <a:gd name="T53" fmla="*/ 1 h 524"/>
                      <a:gd name="T54" fmla="*/ 2 w 465"/>
                      <a:gd name="T55" fmla="*/ 1 h 524"/>
                      <a:gd name="T56" fmla="*/ 2 w 465"/>
                      <a:gd name="T57" fmla="*/ 1 h 524"/>
                      <a:gd name="T58" fmla="*/ 2 w 465"/>
                      <a:gd name="T59" fmla="*/ 1 h 524"/>
                      <a:gd name="T60" fmla="*/ 2 w 465"/>
                      <a:gd name="T61" fmla="*/ 1 h 524"/>
                      <a:gd name="T62" fmla="*/ 2 w 465"/>
                      <a:gd name="T63" fmla="*/ 1 h 524"/>
                      <a:gd name="T64" fmla="*/ 2 w 465"/>
                      <a:gd name="T65" fmla="*/ 1 h 524"/>
                      <a:gd name="T66" fmla="*/ 2 w 465"/>
                      <a:gd name="T67" fmla="*/ 1 h 524"/>
                      <a:gd name="T68" fmla="*/ 2 w 465"/>
                      <a:gd name="T69" fmla="*/ 1 h 524"/>
                      <a:gd name="T70" fmla="*/ 2 w 465"/>
                      <a:gd name="T71" fmla="*/ 1 h 5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5"/>
                      <a:gd name="T109" fmla="*/ 0 h 524"/>
                      <a:gd name="T110" fmla="*/ 465 w 465"/>
                      <a:gd name="T111" fmla="*/ 524 h 5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5" h="524">
                        <a:moveTo>
                          <a:pt x="418" y="69"/>
                        </a:moveTo>
                        <a:lnTo>
                          <a:pt x="398" y="64"/>
                        </a:lnTo>
                        <a:lnTo>
                          <a:pt x="389" y="50"/>
                        </a:lnTo>
                        <a:lnTo>
                          <a:pt x="389" y="19"/>
                        </a:lnTo>
                        <a:lnTo>
                          <a:pt x="378" y="4"/>
                        </a:lnTo>
                        <a:lnTo>
                          <a:pt x="356" y="26"/>
                        </a:lnTo>
                        <a:lnTo>
                          <a:pt x="346" y="42"/>
                        </a:lnTo>
                        <a:lnTo>
                          <a:pt x="330" y="42"/>
                        </a:lnTo>
                        <a:lnTo>
                          <a:pt x="325" y="18"/>
                        </a:lnTo>
                        <a:lnTo>
                          <a:pt x="306" y="24"/>
                        </a:lnTo>
                        <a:lnTo>
                          <a:pt x="280" y="42"/>
                        </a:lnTo>
                        <a:lnTo>
                          <a:pt x="262" y="31"/>
                        </a:lnTo>
                        <a:lnTo>
                          <a:pt x="227" y="6"/>
                        </a:lnTo>
                        <a:lnTo>
                          <a:pt x="126" y="0"/>
                        </a:lnTo>
                        <a:lnTo>
                          <a:pt x="116" y="11"/>
                        </a:lnTo>
                        <a:lnTo>
                          <a:pt x="136" y="35"/>
                        </a:lnTo>
                        <a:lnTo>
                          <a:pt x="112" y="50"/>
                        </a:lnTo>
                        <a:lnTo>
                          <a:pt x="74" y="35"/>
                        </a:lnTo>
                        <a:lnTo>
                          <a:pt x="35" y="69"/>
                        </a:lnTo>
                        <a:lnTo>
                          <a:pt x="21" y="99"/>
                        </a:lnTo>
                        <a:lnTo>
                          <a:pt x="24" y="172"/>
                        </a:lnTo>
                        <a:lnTo>
                          <a:pt x="43" y="249"/>
                        </a:lnTo>
                        <a:lnTo>
                          <a:pt x="0" y="298"/>
                        </a:lnTo>
                        <a:lnTo>
                          <a:pt x="4" y="305"/>
                        </a:lnTo>
                        <a:lnTo>
                          <a:pt x="43" y="293"/>
                        </a:lnTo>
                        <a:lnTo>
                          <a:pt x="57" y="311"/>
                        </a:lnTo>
                        <a:lnTo>
                          <a:pt x="45" y="366"/>
                        </a:lnTo>
                        <a:lnTo>
                          <a:pt x="67" y="406"/>
                        </a:lnTo>
                        <a:lnTo>
                          <a:pt x="90" y="412"/>
                        </a:lnTo>
                        <a:lnTo>
                          <a:pt x="112" y="382"/>
                        </a:lnTo>
                        <a:lnTo>
                          <a:pt x="122" y="406"/>
                        </a:lnTo>
                        <a:lnTo>
                          <a:pt x="129" y="404"/>
                        </a:lnTo>
                        <a:lnTo>
                          <a:pt x="164" y="370"/>
                        </a:lnTo>
                        <a:lnTo>
                          <a:pt x="172" y="373"/>
                        </a:lnTo>
                        <a:lnTo>
                          <a:pt x="188" y="364"/>
                        </a:lnTo>
                        <a:lnTo>
                          <a:pt x="217" y="373"/>
                        </a:lnTo>
                        <a:lnTo>
                          <a:pt x="217" y="404"/>
                        </a:lnTo>
                        <a:lnTo>
                          <a:pt x="238" y="408"/>
                        </a:lnTo>
                        <a:lnTo>
                          <a:pt x="232" y="438"/>
                        </a:lnTo>
                        <a:lnTo>
                          <a:pt x="212" y="472"/>
                        </a:lnTo>
                        <a:lnTo>
                          <a:pt x="203" y="501"/>
                        </a:lnTo>
                        <a:lnTo>
                          <a:pt x="212" y="501"/>
                        </a:lnTo>
                        <a:lnTo>
                          <a:pt x="236" y="479"/>
                        </a:lnTo>
                        <a:lnTo>
                          <a:pt x="256" y="523"/>
                        </a:lnTo>
                        <a:lnTo>
                          <a:pt x="272" y="512"/>
                        </a:lnTo>
                        <a:lnTo>
                          <a:pt x="289" y="512"/>
                        </a:lnTo>
                        <a:lnTo>
                          <a:pt x="306" y="498"/>
                        </a:lnTo>
                        <a:lnTo>
                          <a:pt x="306" y="472"/>
                        </a:lnTo>
                        <a:lnTo>
                          <a:pt x="315" y="463"/>
                        </a:lnTo>
                        <a:lnTo>
                          <a:pt x="337" y="465"/>
                        </a:lnTo>
                        <a:lnTo>
                          <a:pt x="374" y="483"/>
                        </a:lnTo>
                        <a:lnTo>
                          <a:pt x="380" y="470"/>
                        </a:lnTo>
                        <a:lnTo>
                          <a:pt x="372" y="455"/>
                        </a:lnTo>
                        <a:lnTo>
                          <a:pt x="374" y="443"/>
                        </a:lnTo>
                        <a:lnTo>
                          <a:pt x="398" y="423"/>
                        </a:lnTo>
                        <a:lnTo>
                          <a:pt x="440" y="435"/>
                        </a:lnTo>
                        <a:lnTo>
                          <a:pt x="464" y="419"/>
                        </a:lnTo>
                        <a:lnTo>
                          <a:pt x="456" y="404"/>
                        </a:lnTo>
                        <a:lnTo>
                          <a:pt x="464" y="368"/>
                        </a:lnTo>
                        <a:lnTo>
                          <a:pt x="461" y="315"/>
                        </a:lnTo>
                        <a:lnTo>
                          <a:pt x="446" y="308"/>
                        </a:lnTo>
                        <a:lnTo>
                          <a:pt x="433" y="274"/>
                        </a:lnTo>
                        <a:lnTo>
                          <a:pt x="433" y="243"/>
                        </a:lnTo>
                        <a:lnTo>
                          <a:pt x="427" y="238"/>
                        </a:lnTo>
                        <a:lnTo>
                          <a:pt x="416" y="243"/>
                        </a:lnTo>
                        <a:lnTo>
                          <a:pt x="409" y="236"/>
                        </a:lnTo>
                        <a:lnTo>
                          <a:pt x="413" y="187"/>
                        </a:lnTo>
                        <a:lnTo>
                          <a:pt x="433" y="172"/>
                        </a:lnTo>
                        <a:lnTo>
                          <a:pt x="446" y="146"/>
                        </a:lnTo>
                        <a:lnTo>
                          <a:pt x="444" y="119"/>
                        </a:lnTo>
                        <a:lnTo>
                          <a:pt x="418" y="69"/>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a:solidFill>
                          <a:srgbClr val="000000"/>
                        </a:solidFill>
                        <a:latin typeface="汉仪中圆简" pitchFamily="1" charset="-122"/>
                        <a:ea typeface="汉仪中圆简" pitchFamily="1" charset="-122"/>
                        <a:sym typeface="汉仪中圆简" pitchFamily="1" charset="-122"/>
                      </a:rPr>
                      <a:t>  </a:t>
                    </a:r>
                    <a:r>
                      <a:rPr lang="zh-CN" altLang="en-US" sz="900" b="1">
                        <a:solidFill>
                          <a:srgbClr val="000000"/>
                        </a:solidFill>
                        <a:latin typeface="汉仪中圆简" pitchFamily="1" charset="-122"/>
                        <a:ea typeface="汉仪中圆简" pitchFamily="1" charset="-122"/>
                        <a:sym typeface="汉仪中圆简" pitchFamily="1" charset="-122"/>
                      </a:rPr>
                      <a:t>湖 南</a:t>
                    </a:r>
                  </a:p>
                </p:txBody>
              </p:sp>
              <p:sp>
                <p:nvSpPr>
                  <p:cNvPr id="34" name="Freeform 14"/>
                  <p:cNvSpPr/>
                  <p:nvPr/>
                </p:nvSpPr>
                <p:spPr bwMode="auto">
                  <a:xfrm>
                    <a:off x="2029" y="1144"/>
                    <a:ext cx="190" cy="198"/>
                  </a:xfrm>
                  <a:custGeom>
                    <a:avLst/>
                    <a:gdLst>
                      <a:gd name="T0" fmla="*/ 1 w 327"/>
                      <a:gd name="T1" fmla="*/ 1 h 381"/>
                      <a:gd name="T2" fmla="*/ 1 w 327"/>
                      <a:gd name="T3" fmla="*/ 1 h 381"/>
                      <a:gd name="T4" fmla="*/ 1 w 327"/>
                      <a:gd name="T5" fmla="*/ 1 h 381"/>
                      <a:gd name="T6" fmla="*/ 1 w 327"/>
                      <a:gd name="T7" fmla="*/ 1 h 381"/>
                      <a:gd name="T8" fmla="*/ 1 w 327"/>
                      <a:gd name="T9" fmla="*/ 1 h 381"/>
                      <a:gd name="T10" fmla="*/ 1 w 327"/>
                      <a:gd name="T11" fmla="*/ 1 h 381"/>
                      <a:gd name="T12" fmla="*/ 1 w 327"/>
                      <a:gd name="T13" fmla="*/ 1 h 381"/>
                      <a:gd name="T14" fmla="*/ 1 w 327"/>
                      <a:gd name="T15" fmla="*/ 1 h 381"/>
                      <a:gd name="T16" fmla="*/ 1 w 327"/>
                      <a:gd name="T17" fmla="*/ 1 h 381"/>
                      <a:gd name="T18" fmla="*/ 0 w 327"/>
                      <a:gd name="T19" fmla="*/ 1 h 381"/>
                      <a:gd name="T20" fmla="*/ 1 w 327"/>
                      <a:gd name="T21" fmla="*/ 1 h 381"/>
                      <a:gd name="T22" fmla="*/ 1 w 327"/>
                      <a:gd name="T23" fmla="*/ 1 h 381"/>
                      <a:gd name="T24" fmla="*/ 1 w 327"/>
                      <a:gd name="T25" fmla="*/ 1 h 381"/>
                      <a:gd name="T26" fmla="*/ 1 w 327"/>
                      <a:gd name="T27" fmla="*/ 1 h 381"/>
                      <a:gd name="T28" fmla="*/ 1 w 327"/>
                      <a:gd name="T29" fmla="*/ 1 h 381"/>
                      <a:gd name="T30" fmla="*/ 1 w 327"/>
                      <a:gd name="T31" fmla="*/ 1 h 381"/>
                      <a:gd name="T32" fmla="*/ 1 w 327"/>
                      <a:gd name="T33" fmla="*/ 1 h 381"/>
                      <a:gd name="T34" fmla="*/ 1 w 327"/>
                      <a:gd name="T35" fmla="*/ 1 h 381"/>
                      <a:gd name="T36" fmla="*/ 1 w 327"/>
                      <a:gd name="T37" fmla="*/ 1 h 381"/>
                      <a:gd name="T38" fmla="*/ 1 w 327"/>
                      <a:gd name="T39" fmla="*/ 1 h 381"/>
                      <a:gd name="T40" fmla="*/ 1 w 327"/>
                      <a:gd name="T41" fmla="*/ 1 h 381"/>
                      <a:gd name="T42" fmla="*/ 1 w 327"/>
                      <a:gd name="T43" fmla="*/ 1 h 381"/>
                      <a:gd name="T44" fmla="*/ 1 w 327"/>
                      <a:gd name="T45" fmla="*/ 1 h 381"/>
                      <a:gd name="T46" fmla="*/ 1 w 327"/>
                      <a:gd name="T47" fmla="*/ 0 h 381"/>
                      <a:gd name="T48" fmla="*/ 1 w 327"/>
                      <a:gd name="T49" fmla="*/ 1 h 381"/>
                      <a:gd name="T50" fmla="*/ 1 w 327"/>
                      <a:gd name="T51" fmla="*/ 1 h 381"/>
                      <a:gd name="T52" fmla="*/ 1 w 327"/>
                      <a:gd name="T53" fmla="*/ 1 h 381"/>
                      <a:gd name="T54" fmla="*/ 1 w 327"/>
                      <a:gd name="T55" fmla="*/ 1 h 381"/>
                      <a:gd name="T56" fmla="*/ 1 w 327"/>
                      <a:gd name="T57" fmla="*/ 1 h 381"/>
                      <a:gd name="T58" fmla="*/ 1 w 327"/>
                      <a:gd name="T59" fmla="*/ 1 h 381"/>
                      <a:gd name="T60" fmla="*/ 1 w 327"/>
                      <a:gd name="T61" fmla="*/ 1 h 381"/>
                      <a:gd name="T62" fmla="*/ 1 w 327"/>
                      <a:gd name="T63" fmla="*/ 1 h 381"/>
                      <a:gd name="T64" fmla="*/ 1 w 327"/>
                      <a:gd name="T65" fmla="*/ 1 h 381"/>
                      <a:gd name="T66" fmla="*/ 1 w 327"/>
                      <a:gd name="T67" fmla="*/ 1 h 381"/>
                      <a:gd name="T68" fmla="*/ 1 w 327"/>
                      <a:gd name="T69" fmla="*/ 1 h 381"/>
                      <a:gd name="T70" fmla="*/ 1 w 327"/>
                      <a:gd name="T71" fmla="*/ 1 h 381"/>
                      <a:gd name="T72" fmla="*/ 1 w 327"/>
                      <a:gd name="T73" fmla="*/ 1 h 381"/>
                      <a:gd name="T74" fmla="*/ 1 w 327"/>
                      <a:gd name="T75" fmla="*/ 1 h 381"/>
                      <a:gd name="T76" fmla="*/ 1 w 327"/>
                      <a:gd name="T77" fmla="*/ 1 h 381"/>
                      <a:gd name="T78" fmla="*/ 1 w 327"/>
                      <a:gd name="T79" fmla="*/ 1 h 381"/>
                      <a:gd name="T80" fmla="*/ 1 w 327"/>
                      <a:gd name="T81" fmla="*/ 1 h 381"/>
                      <a:gd name="T82" fmla="*/ 1 w 327"/>
                      <a:gd name="T83" fmla="*/ 1 h 381"/>
                      <a:gd name="T84" fmla="*/ 1 w 327"/>
                      <a:gd name="T85" fmla="*/ 1 h 3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7"/>
                      <a:gd name="T130" fmla="*/ 0 h 381"/>
                      <a:gd name="T131" fmla="*/ 327 w 327"/>
                      <a:gd name="T132" fmla="*/ 381 h 3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7" h="381">
                        <a:moveTo>
                          <a:pt x="236" y="361"/>
                        </a:moveTo>
                        <a:lnTo>
                          <a:pt x="186" y="380"/>
                        </a:lnTo>
                        <a:lnTo>
                          <a:pt x="157" y="351"/>
                        </a:lnTo>
                        <a:lnTo>
                          <a:pt x="139" y="375"/>
                        </a:lnTo>
                        <a:lnTo>
                          <a:pt x="107" y="375"/>
                        </a:lnTo>
                        <a:lnTo>
                          <a:pt x="93" y="348"/>
                        </a:lnTo>
                        <a:lnTo>
                          <a:pt x="78" y="308"/>
                        </a:lnTo>
                        <a:lnTo>
                          <a:pt x="50" y="305"/>
                        </a:lnTo>
                        <a:lnTo>
                          <a:pt x="19" y="247"/>
                        </a:lnTo>
                        <a:lnTo>
                          <a:pt x="0" y="218"/>
                        </a:lnTo>
                        <a:lnTo>
                          <a:pt x="14" y="204"/>
                        </a:lnTo>
                        <a:lnTo>
                          <a:pt x="19" y="199"/>
                        </a:lnTo>
                        <a:lnTo>
                          <a:pt x="52" y="152"/>
                        </a:lnTo>
                        <a:lnTo>
                          <a:pt x="50" y="115"/>
                        </a:lnTo>
                        <a:lnTo>
                          <a:pt x="60" y="99"/>
                        </a:lnTo>
                        <a:lnTo>
                          <a:pt x="86" y="95"/>
                        </a:lnTo>
                        <a:lnTo>
                          <a:pt x="93" y="84"/>
                        </a:lnTo>
                        <a:lnTo>
                          <a:pt x="84" y="66"/>
                        </a:lnTo>
                        <a:lnTo>
                          <a:pt x="98" y="48"/>
                        </a:lnTo>
                        <a:lnTo>
                          <a:pt x="98" y="13"/>
                        </a:lnTo>
                        <a:lnTo>
                          <a:pt x="115" y="4"/>
                        </a:lnTo>
                        <a:lnTo>
                          <a:pt x="146" y="21"/>
                        </a:lnTo>
                        <a:lnTo>
                          <a:pt x="184" y="28"/>
                        </a:lnTo>
                        <a:lnTo>
                          <a:pt x="210" y="0"/>
                        </a:lnTo>
                        <a:lnTo>
                          <a:pt x="240" y="24"/>
                        </a:lnTo>
                        <a:lnTo>
                          <a:pt x="227" y="35"/>
                        </a:lnTo>
                        <a:lnTo>
                          <a:pt x="210" y="59"/>
                        </a:lnTo>
                        <a:lnTo>
                          <a:pt x="186" y="66"/>
                        </a:lnTo>
                        <a:lnTo>
                          <a:pt x="177" y="72"/>
                        </a:lnTo>
                        <a:lnTo>
                          <a:pt x="201" y="86"/>
                        </a:lnTo>
                        <a:lnTo>
                          <a:pt x="244" y="66"/>
                        </a:lnTo>
                        <a:lnTo>
                          <a:pt x="317" y="97"/>
                        </a:lnTo>
                        <a:lnTo>
                          <a:pt x="326" y="158"/>
                        </a:lnTo>
                        <a:lnTo>
                          <a:pt x="295" y="158"/>
                        </a:lnTo>
                        <a:lnTo>
                          <a:pt x="292" y="177"/>
                        </a:lnTo>
                        <a:lnTo>
                          <a:pt x="308" y="202"/>
                        </a:lnTo>
                        <a:lnTo>
                          <a:pt x="295" y="218"/>
                        </a:lnTo>
                        <a:lnTo>
                          <a:pt x="311" y="242"/>
                        </a:lnTo>
                        <a:lnTo>
                          <a:pt x="287" y="271"/>
                        </a:lnTo>
                        <a:lnTo>
                          <a:pt x="275" y="257"/>
                        </a:lnTo>
                        <a:lnTo>
                          <a:pt x="240" y="348"/>
                        </a:lnTo>
                        <a:lnTo>
                          <a:pt x="236" y="361"/>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r>
                      <a:rPr lang="zh-CN" altLang="en-US" sz="800">
                        <a:solidFill>
                          <a:srgbClr val="FF0000"/>
                        </a:solidFill>
                        <a:latin typeface="汉仪中圆简" pitchFamily="1" charset="-122"/>
                        <a:ea typeface="汉仪中圆简" pitchFamily="1" charset="-122"/>
                        <a:sym typeface="汉仪中圆简" pitchFamily="1" charset="-122"/>
                      </a:rPr>
                      <a:t>  </a:t>
                    </a:r>
                    <a:r>
                      <a:rPr lang="zh-CN" altLang="en-US" sz="900" b="1">
                        <a:solidFill>
                          <a:srgbClr val="FF0000"/>
                        </a:solidFill>
                        <a:latin typeface="汉仪中圆简" pitchFamily="1" charset="-122"/>
                        <a:ea typeface="汉仪中圆简" pitchFamily="1" charset="-122"/>
                        <a:sym typeface="汉仪中圆简" pitchFamily="1" charset="-122"/>
                      </a:rPr>
                      <a:t>  </a:t>
                    </a:r>
                  </a:p>
                </p:txBody>
              </p:sp>
              <p:sp>
                <p:nvSpPr>
                  <p:cNvPr id="35" name="Freeform 15"/>
                  <p:cNvSpPr/>
                  <p:nvPr/>
                </p:nvSpPr>
                <p:spPr bwMode="auto">
                  <a:xfrm>
                    <a:off x="1849" y="1000"/>
                    <a:ext cx="238" cy="251"/>
                  </a:xfrm>
                  <a:custGeom>
                    <a:avLst/>
                    <a:gdLst>
                      <a:gd name="T0" fmla="*/ 1 w 406"/>
                      <a:gd name="T1" fmla="*/ 0 h 488"/>
                      <a:gd name="T2" fmla="*/ 1 w 406"/>
                      <a:gd name="T3" fmla="*/ 1 h 488"/>
                      <a:gd name="T4" fmla="*/ 1 w 406"/>
                      <a:gd name="T5" fmla="*/ 1 h 488"/>
                      <a:gd name="T6" fmla="*/ 1 w 406"/>
                      <a:gd name="T7" fmla="*/ 1 h 488"/>
                      <a:gd name="T8" fmla="*/ 1 w 406"/>
                      <a:gd name="T9" fmla="*/ 1 h 488"/>
                      <a:gd name="T10" fmla="*/ 1 w 406"/>
                      <a:gd name="T11" fmla="*/ 1 h 488"/>
                      <a:gd name="T12" fmla="*/ 2 w 406"/>
                      <a:gd name="T13" fmla="*/ 1 h 488"/>
                      <a:gd name="T14" fmla="*/ 2 w 406"/>
                      <a:gd name="T15" fmla="*/ 1 h 488"/>
                      <a:gd name="T16" fmla="*/ 1 w 406"/>
                      <a:gd name="T17" fmla="*/ 1 h 488"/>
                      <a:gd name="T18" fmla="*/ 1 w 406"/>
                      <a:gd name="T19" fmla="*/ 1 h 488"/>
                      <a:gd name="T20" fmla="*/ 2 w 406"/>
                      <a:gd name="T21" fmla="*/ 1 h 488"/>
                      <a:gd name="T22" fmla="*/ 2 w 406"/>
                      <a:gd name="T23" fmla="*/ 1 h 488"/>
                      <a:gd name="T24" fmla="*/ 2 w 406"/>
                      <a:gd name="T25" fmla="*/ 1 h 488"/>
                      <a:gd name="T26" fmla="*/ 2 w 406"/>
                      <a:gd name="T27" fmla="*/ 1 h 488"/>
                      <a:gd name="T28" fmla="*/ 2 w 406"/>
                      <a:gd name="T29" fmla="*/ 1 h 488"/>
                      <a:gd name="T30" fmla="*/ 2 w 406"/>
                      <a:gd name="T31" fmla="*/ 1 h 488"/>
                      <a:gd name="T32" fmla="*/ 1 w 406"/>
                      <a:gd name="T33" fmla="*/ 1 h 488"/>
                      <a:gd name="T34" fmla="*/ 1 w 406"/>
                      <a:gd name="T35" fmla="*/ 1 h 488"/>
                      <a:gd name="T36" fmla="*/ 1 w 406"/>
                      <a:gd name="T37" fmla="*/ 1 h 488"/>
                      <a:gd name="T38" fmla="*/ 1 w 406"/>
                      <a:gd name="T39" fmla="*/ 1 h 488"/>
                      <a:gd name="T40" fmla="*/ 1 w 406"/>
                      <a:gd name="T41" fmla="*/ 1 h 488"/>
                      <a:gd name="T42" fmla="*/ 1 w 406"/>
                      <a:gd name="T43" fmla="*/ 1 h 488"/>
                      <a:gd name="T44" fmla="*/ 1 w 406"/>
                      <a:gd name="T45" fmla="*/ 1 h 488"/>
                      <a:gd name="T46" fmla="*/ 1 w 406"/>
                      <a:gd name="T47" fmla="*/ 1 h 488"/>
                      <a:gd name="T48" fmla="*/ 1 w 406"/>
                      <a:gd name="T49" fmla="*/ 1 h 488"/>
                      <a:gd name="T50" fmla="*/ 1 w 406"/>
                      <a:gd name="T51" fmla="*/ 1 h 488"/>
                      <a:gd name="T52" fmla="*/ 1 w 406"/>
                      <a:gd name="T53" fmla="*/ 1 h 488"/>
                      <a:gd name="T54" fmla="*/ 1 w 406"/>
                      <a:gd name="T55" fmla="*/ 1 h 488"/>
                      <a:gd name="T56" fmla="*/ 1 w 406"/>
                      <a:gd name="T57" fmla="*/ 1 h 488"/>
                      <a:gd name="T58" fmla="*/ 1 w 406"/>
                      <a:gd name="T59" fmla="*/ 1 h 488"/>
                      <a:gd name="T60" fmla="*/ 1 w 406"/>
                      <a:gd name="T61" fmla="*/ 1 h 488"/>
                      <a:gd name="T62" fmla="*/ 1 w 406"/>
                      <a:gd name="T63" fmla="*/ 1 h 488"/>
                      <a:gd name="T64" fmla="*/ 1 w 406"/>
                      <a:gd name="T65" fmla="*/ 1 h 488"/>
                      <a:gd name="T66" fmla="*/ 1 w 406"/>
                      <a:gd name="T67" fmla="*/ 1 h 4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6"/>
                      <a:gd name="T103" fmla="*/ 0 h 488"/>
                      <a:gd name="T104" fmla="*/ 406 w 406"/>
                      <a:gd name="T105" fmla="*/ 488 h 4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6" h="488">
                        <a:moveTo>
                          <a:pt x="80" y="4"/>
                        </a:moveTo>
                        <a:lnTo>
                          <a:pt x="96" y="0"/>
                        </a:lnTo>
                        <a:lnTo>
                          <a:pt x="144" y="19"/>
                        </a:lnTo>
                        <a:lnTo>
                          <a:pt x="165" y="41"/>
                        </a:lnTo>
                        <a:lnTo>
                          <a:pt x="205" y="52"/>
                        </a:lnTo>
                        <a:lnTo>
                          <a:pt x="220" y="66"/>
                        </a:lnTo>
                        <a:lnTo>
                          <a:pt x="242" y="62"/>
                        </a:lnTo>
                        <a:lnTo>
                          <a:pt x="247" y="70"/>
                        </a:lnTo>
                        <a:lnTo>
                          <a:pt x="240" y="117"/>
                        </a:lnTo>
                        <a:lnTo>
                          <a:pt x="261" y="130"/>
                        </a:lnTo>
                        <a:lnTo>
                          <a:pt x="271" y="147"/>
                        </a:lnTo>
                        <a:lnTo>
                          <a:pt x="304" y="154"/>
                        </a:lnTo>
                        <a:lnTo>
                          <a:pt x="316" y="132"/>
                        </a:lnTo>
                        <a:lnTo>
                          <a:pt x="337" y="134"/>
                        </a:lnTo>
                        <a:lnTo>
                          <a:pt x="350" y="151"/>
                        </a:lnTo>
                        <a:lnTo>
                          <a:pt x="347" y="168"/>
                        </a:lnTo>
                        <a:lnTo>
                          <a:pt x="308" y="172"/>
                        </a:lnTo>
                        <a:lnTo>
                          <a:pt x="308" y="189"/>
                        </a:lnTo>
                        <a:lnTo>
                          <a:pt x="308" y="202"/>
                        </a:lnTo>
                        <a:lnTo>
                          <a:pt x="292" y="221"/>
                        </a:lnTo>
                        <a:lnTo>
                          <a:pt x="304" y="240"/>
                        </a:lnTo>
                        <a:lnTo>
                          <a:pt x="337" y="262"/>
                        </a:lnTo>
                        <a:lnTo>
                          <a:pt x="338" y="288"/>
                        </a:lnTo>
                        <a:lnTo>
                          <a:pt x="405" y="295"/>
                        </a:lnTo>
                        <a:lnTo>
                          <a:pt x="405" y="330"/>
                        </a:lnTo>
                        <a:lnTo>
                          <a:pt x="391" y="348"/>
                        </a:lnTo>
                        <a:lnTo>
                          <a:pt x="400" y="366"/>
                        </a:lnTo>
                        <a:lnTo>
                          <a:pt x="393" y="377"/>
                        </a:lnTo>
                        <a:lnTo>
                          <a:pt x="367" y="381"/>
                        </a:lnTo>
                        <a:lnTo>
                          <a:pt x="356" y="397"/>
                        </a:lnTo>
                        <a:lnTo>
                          <a:pt x="359" y="434"/>
                        </a:lnTo>
                        <a:lnTo>
                          <a:pt x="326" y="481"/>
                        </a:lnTo>
                        <a:lnTo>
                          <a:pt x="321" y="487"/>
                        </a:lnTo>
                        <a:lnTo>
                          <a:pt x="302" y="469"/>
                        </a:lnTo>
                        <a:lnTo>
                          <a:pt x="256" y="469"/>
                        </a:lnTo>
                        <a:lnTo>
                          <a:pt x="235" y="447"/>
                        </a:lnTo>
                        <a:lnTo>
                          <a:pt x="199" y="484"/>
                        </a:lnTo>
                        <a:lnTo>
                          <a:pt x="185" y="478"/>
                        </a:lnTo>
                        <a:lnTo>
                          <a:pt x="201" y="450"/>
                        </a:lnTo>
                        <a:lnTo>
                          <a:pt x="199" y="440"/>
                        </a:lnTo>
                        <a:lnTo>
                          <a:pt x="185" y="436"/>
                        </a:lnTo>
                        <a:lnTo>
                          <a:pt x="141" y="460"/>
                        </a:lnTo>
                        <a:lnTo>
                          <a:pt x="100" y="381"/>
                        </a:lnTo>
                        <a:lnTo>
                          <a:pt x="113" y="356"/>
                        </a:lnTo>
                        <a:lnTo>
                          <a:pt x="108" y="348"/>
                        </a:lnTo>
                        <a:lnTo>
                          <a:pt x="86" y="341"/>
                        </a:lnTo>
                        <a:lnTo>
                          <a:pt x="50" y="320"/>
                        </a:lnTo>
                        <a:lnTo>
                          <a:pt x="65" y="288"/>
                        </a:lnTo>
                        <a:lnTo>
                          <a:pt x="86" y="277"/>
                        </a:lnTo>
                        <a:lnTo>
                          <a:pt x="91" y="253"/>
                        </a:lnTo>
                        <a:lnTo>
                          <a:pt x="82" y="209"/>
                        </a:lnTo>
                        <a:lnTo>
                          <a:pt x="77" y="204"/>
                        </a:lnTo>
                        <a:lnTo>
                          <a:pt x="56" y="226"/>
                        </a:lnTo>
                        <a:lnTo>
                          <a:pt x="24" y="200"/>
                        </a:lnTo>
                        <a:lnTo>
                          <a:pt x="0" y="170"/>
                        </a:lnTo>
                        <a:lnTo>
                          <a:pt x="24" y="151"/>
                        </a:lnTo>
                        <a:lnTo>
                          <a:pt x="29" y="120"/>
                        </a:lnTo>
                        <a:lnTo>
                          <a:pt x="45" y="110"/>
                        </a:lnTo>
                        <a:lnTo>
                          <a:pt x="43" y="67"/>
                        </a:lnTo>
                        <a:lnTo>
                          <a:pt x="53" y="59"/>
                        </a:lnTo>
                        <a:lnTo>
                          <a:pt x="74" y="72"/>
                        </a:lnTo>
                        <a:lnTo>
                          <a:pt x="86" y="90"/>
                        </a:lnTo>
                        <a:lnTo>
                          <a:pt x="113" y="72"/>
                        </a:lnTo>
                        <a:lnTo>
                          <a:pt x="122" y="62"/>
                        </a:lnTo>
                        <a:lnTo>
                          <a:pt x="117" y="41"/>
                        </a:lnTo>
                        <a:lnTo>
                          <a:pt x="86" y="24"/>
                        </a:lnTo>
                        <a:lnTo>
                          <a:pt x="80" y="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a:solidFill>
                          <a:srgbClr val="000000"/>
                        </a:solidFill>
                        <a:latin typeface="汉仪中圆简" pitchFamily="1" charset="-122"/>
                        <a:ea typeface="汉仪中圆简" pitchFamily="1" charset="-122"/>
                        <a:sym typeface="汉仪中圆简" pitchFamily="1" charset="-122"/>
                      </a:rPr>
                      <a:t>  </a:t>
                    </a:r>
                    <a:endParaRPr lang="zh-CN" altLang="en-US" sz="900" b="1">
                      <a:latin typeface="汉仪中圆简" pitchFamily="1" charset="-122"/>
                      <a:ea typeface="汉仪中圆简" pitchFamily="1" charset="-122"/>
                      <a:sym typeface="汉仪中圆简" pitchFamily="1" charset="-122"/>
                    </a:endParaRPr>
                  </a:p>
                </p:txBody>
              </p:sp>
              <p:sp>
                <p:nvSpPr>
                  <p:cNvPr id="2091" name="Freeform 16"/>
                  <p:cNvSpPr/>
                  <p:nvPr/>
                </p:nvSpPr>
                <p:spPr bwMode="auto">
                  <a:xfrm>
                    <a:off x="2153" y="1119"/>
                    <a:ext cx="42" cy="39"/>
                  </a:xfrm>
                  <a:custGeom>
                    <a:avLst/>
                    <a:gdLst>
                      <a:gd name="T0" fmla="*/ 1 w 73"/>
                      <a:gd name="T1" fmla="*/ 1 h 76"/>
                      <a:gd name="T2" fmla="*/ 0 w 73"/>
                      <a:gd name="T3" fmla="*/ 1 h 76"/>
                      <a:gd name="T4" fmla="*/ 1 w 73"/>
                      <a:gd name="T5" fmla="*/ 1 h 76"/>
                      <a:gd name="T6" fmla="*/ 1 w 73"/>
                      <a:gd name="T7" fmla="*/ 0 h 76"/>
                      <a:gd name="T8" fmla="*/ 1 w 73"/>
                      <a:gd name="T9" fmla="*/ 1 h 76"/>
                      <a:gd name="T10" fmla="*/ 1 w 73"/>
                      <a:gd name="T11" fmla="*/ 1 h 76"/>
                      <a:gd name="T12" fmla="*/ 1 w 73"/>
                      <a:gd name="T13" fmla="*/ 1 h 76"/>
                      <a:gd name="T14" fmla="*/ 1 w 73"/>
                      <a:gd name="T15" fmla="*/ 1 h 76"/>
                      <a:gd name="T16" fmla="*/ 1 w 73"/>
                      <a:gd name="T17" fmla="*/ 1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76"/>
                      <a:gd name="T29" fmla="*/ 73 w 73"/>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76">
                        <a:moveTo>
                          <a:pt x="29" y="75"/>
                        </a:moveTo>
                        <a:lnTo>
                          <a:pt x="0" y="50"/>
                        </a:lnTo>
                        <a:lnTo>
                          <a:pt x="12" y="33"/>
                        </a:lnTo>
                        <a:lnTo>
                          <a:pt x="24" y="0"/>
                        </a:lnTo>
                        <a:lnTo>
                          <a:pt x="56" y="13"/>
                        </a:lnTo>
                        <a:lnTo>
                          <a:pt x="72" y="35"/>
                        </a:lnTo>
                        <a:lnTo>
                          <a:pt x="60" y="50"/>
                        </a:lnTo>
                        <a:lnTo>
                          <a:pt x="29" y="75"/>
                        </a:lnTo>
                      </a:path>
                    </a:pathLst>
                  </a:custGeom>
                  <a:solidFill>
                    <a:schemeClr val="folHlink"/>
                  </a:solidFill>
                  <a:ln w="12700">
                    <a:solidFill>
                      <a:schemeClr val="bg1"/>
                    </a:solidFill>
                    <a:miter lim="800000"/>
                  </a:ln>
                </p:spPr>
                <p:txBody>
                  <a:bodyPr lIns="90170" tIns="46990" rIns="90170" bIns="46990"/>
                  <a:lstStyle/>
                  <a:p>
                    <a:r>
                      <a:rPr lang="zh-CN" altLang="en-US" sz="800" b="1">
                        <a:solidFill>
                          <a:srgbClr val="000000"/>
                        </a:solidFill>
                        <a:latin typeface="汉仪中圆简"/>
                        <a:ea typeface="汉仪中圆简"/>
                        <a:cs typeface="汉仪中圆简"/>
                        <a:sym typeface="汉仪中圆简"/>
                      </a:rPr>
                      <a:t>上海</a:t>
                    </a:r>
                  </a:p>
                </p:txBody>
              </p:sp>
              <p:sp>
                <p:nvSpPr>
                  <p:cNvPr id="37" name="Freeform 17"/>
                  <p:cNvSpPr/>
                  <p:nvPr/>
                </p:nvSpPr>
                <p:spPr bwMode="auto">
                  <a:xfrm>
                    <a:off x="1905" y="964"/>
                    <a:ext cx="282" cy="196"/>
                  </a:xfrm>
                  <a:custGeom>
                    <a:avLst/>
                    <a:gdLst>
                      <a:gd name="T0" fmla="*/ 2 w 478"/>
                      <a:gd name="T1" fmla="*/ 1 h 385"/>
                      <a:gd name="T2" fmla="*/ 2 w 478"/>
                      <a:gd name="T3" fmla="*/ 1 h 385"/>
                      <a:gd name="T4" fmla="*/ 2 w 478"/>
                      <a:gd name="T5" fmla="*/ 1 h 385"/>
                      <a:gd name="T6" fmla="*/ 2 w 478"/>
                      <a:gd name="T7" fmla="*/ 1 h 385"/>
                      <a:gd name="T8" fmla="*/ 2 w 478"/>
                      <a:gd name="T9" fmla="*/ 1 h 385"/>
                      <a:gd name="T10" fmla="*/ 2 w 478"/>
                      <a:gd name="T11" fmla="*/ 1 h 385"/>
                      <a:gd name="T12" fmla="*/ 2 w 478"/>
                      <a:gd name="T13" fmla="*/ 1 h 385"/>
                      <a:gd name="T14" fmla="*/ 1 w 478"/>
                      <a:gd name="T15" fmla="*/ 1 h 385"/>
                      <a:gd name="T16" fmla="*/ 1 w 478"/>
                      <a:gd name="T17" fmla="*/ 1 h 385"/>
                      <a:gd name="T18" fmla="*/ 1 w 478"/>
                      <a:gd name="T19" fmla="*/ 1 h 385"/>
                      <a:gd name="T20" fmla="*/ 1 w 478"/>
                      <a:gd name="T21" fmla="*/ 1 h 385"/>
                      <a:gd name="T22" fmla="*/ 1 w 478"/>
                      <a:gd name="T23" fmla="*/ 1 h 385"/>
                      <a:gd name="T24" fmla="*/ 1 w 478"/>
                      <a:gd name="T25" fmla="*/ 1 h 385"/>
                      <a:gd name="T26" fmla="*/ 1 w 478"/>
                      <a:gd name="T27" fmla="*/ 1 h 385"/>
                      <a:gd name="T28" fmla="*/ 1 w 478"/>
                      <a:gd name="T29" fmla="*/ 1 h 385"/>
                      <a:gd name="T30" fmla="*/ 1 w 478"/>
                      <a:gd name="T31" fmla="*/ 1 h 385"/>
                      <a:gd name="T32" fmla="*/ 1 w 478"/>
                      <a:gd name="T33" fmla="*/ 1 h 385"/>
                      <a:gd name="T34" fmla="*/ 1 w 478"/>
                      <a:gd name="T35" fmla="*/ 1 h 385"/>
                      <a:gd name="T36" fmla="*/ 1 w 478"/>
                      <a:gd name="T37" fmla="*/ 1 h 385"/>
                      <a:gd name="T38" fmla="*/ 1 w 478"/>
                      <a:gd name="T39" fmla="*/ 1 h 385"/>
                      <a:gd name="T40" fmla="*/ 1 w 478"/>
                      <a:gd name="T41" fmla="*/ 1 h 385"/>
                      <a:gd name="T42" fmla="*/ 1 w 478"/>
                      <a:gd name="T43" fmla="*/ 1 h 385"/>
                      <a:gd name="T44" fmla="*/ 1 w 478"/>
                      <a:gd name="T45" fmla="*/ 1 h 385"/>
                      <a:gd name="T46" fmla="*/ 1 w 478"/>
                      <a:gd name="T47" fmla="*/ 1 h 385"/>
                      <a:gd name="T48" fmla="*/ 1 w 478"/>
                      <a:gd name="T49" fmla="*/ 1 h 385"/>
                      <a:gd name="T50" fmla="*/ 1 w 478"/>
                      <a:gd name="T51" fmla="*/ 1 h 385"/>
                      <a:gd name="T52" fmla="*/ 1 w 478"/>
                      <a:gd name="T53" fmla="*/ 1 h 385"/>
                      <a:gd name="T54" fmla="*/ 1 w 478"/>
                      <a:gd name="T55" fmla="*/ 1 h 385"/>
                      <a:gd name="T56" fmla="*/ 0 w 478"/>
                      <a:gd name="T57" fmla="*/ 1 h 385"/>
                      <a:gd name="T58" fmla="*/ 1 w 478"/>
                      <a:gd name="T59" fmla="*/ 1 h 385"/>
                      <a:gd name="T60" fmla="*/ 1 w 478"/>
                      <a:gd name="T61" fmla="*/ 1 h 385"/>
                      <a:gd name="T62" fmla="*/ 1 w 478"/>
                      <a:gd name="T63" fmla="*/ 1 h 385"/>
                      <a:gd name="T64" fmla="*/ 1 w 478"/>
                      <a:gd name="T65" fmla="*/ 1 h 385"/>
                      <a:gd name="T66" fmla="*/ 1 w 478"/>
                      <a:gd name="T67" fmla="*/ 1 h 385"/>
                      <a:gd name="T68" fmla="*/ 1 w 478"/>
                      <a:gd name="T69" fmla="*/ 1 h 385"/>
                      <a:gd name="T70" fmla="*/ 1 w 478"/>
                      <a:gd name="T71" fmla="*/ 1 h 385"/>
                      <a:gd name="T72" fmla="*/ 1 w 478"/>
                      <a:gd name="T73" fmla="*/ 1 h 385"/>
                      <a:gd name="T74" fmla="*/ 1 w 478"/>
                      <a:gd name="T75" fmla="*/ 1 h 385"/>
                      <a:gd name="T76" fmla="*/ 1 w 478"/>
                      <a:gd name="T77" fmla="*/ 1 h 385"/>
                      <a:gd name="T78" fmla="*/ 1 w 478"/>
                      <a:gd name="T79" fmla="*/ 1 h 385"/>
                      <a:gd name="T80" fmla="*/ 1 w 478"/>
                      <a:gd name="T81" fmla="*/ 0 h 385"/>
                      <a:gd name="T82" fmla="*/ 1 w 478"/>
                      <a:gd name="T83" fmla="*/ 1 h 385"/>
                      <a:gd name="T84" fmla="*/ 2 w 478"/>
                      <a:gd name="T85" fmla="*/ 1 h 385"/>
                      <a:gd name="T86" fmla="*/ 2 w 478"/>
                      <a:gd name="T87" fmla="*/ 1 h 385"/>
                      <a:gd name="T88" fmla="*/ 2 w 478"/>
                      <a:gd name="T89" fmla="*/ 1 h 385"/>
                      <a:gd name="T90" fmla="*/ 2 w 478"/>
                      <a:gd name="T91" fmla="*/ 1 h 385"/>
                      <a:gd name="T92" fmla="*/ 2 w 478"/>
                      <a:gd name="T93" fmla="*/ 1 h 385"/>
                      <a:gd name="T94" fmla="*/ 2 w 478"/>
                      <a:gd name="T95" fmla="*/ 1 h 385"/>
                      <a:gd name="T96" fmla="*/ 2 w 478"/>
                      <a:gd name="T97" fmla="*/ 1 h 385"/>
                      <a:gd name="T98" fmla="*/ 2 w 478"/>
                      <a:gd name="T99" fmla="*/ 1 h 385"/>
                      <a:gd name="T100" fmla="*/ 2 w 478"/>
                      <a:gd name="T101" fmla="*/ 1 h 385"/>
                      <a:gd name="T102" fmla="*/ 2 w 478"/>
                      <a:gd name="T103" fmla="*/ 1 h 385"/>
                      <a:gd name="T104" fmla="*/ 2 w 478"/>
                      <a:gd name="T105" fmla="*/ 1 h 385"/>
                      <a:gd name="T106" fmla="*/ 2 w 478"/>
                      <a:gd name="T107" fmla="*/ 1 h 385"/>
                      <a:gd name="T108" fmla="*/ 2 w 478"/>
                      <a:gd name="T109" fmla="*/ 1 h 385"/>
                      <a:gd name="T110" fmla="*/ 2 w 478"/>
                      <a:gd name="T111" fmla="*/ 1 h 385"/>
                      <a:gd name="T112" fmla="*/ 2 w 478"/>
                      <a:gd name="T113" fmla="*/ 1 h 385"/>
                      <a:gd name="T114" fmla="*/ 2 w 478"/>
                      <a:gd name="T115" fmla="*/ 1 h 3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8"/>
                      <a:gd name="T175" fmla="*/ 0 h 385"/>
                      <a:gd name="T176" fmla="*/ 478 w 478"/>
                      <a:gd name="T177" fmla="*/ 385 h 3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8" h="385">
                        <a:moveTo>
                          <a:pt x="444" y="304"/>
                        </a:moveTo>
                        <a:lnTo>
                          <a:pt x="433" y="337"/>
                        </a:lnTo>
                        <a:lnTo>
                          <a:pt x="420" y="355"/>
                        </a:lnTo>
                        <a:lnTo>
                          <a:pt x="394" y="384"/>
                        </a:lnTo>
                        <a:lnTo>
                          <a:pt x="356" y="377"/>
                        </a:lnTo>
                        <a:lnTo>
                          <a:pt x="326" y="359"/>
                        </a:lnTo>
                        <a:lnTo>
                          <a:pt x="308" y="369"/>
                        </a:lnTo>
                        <a:lnTo>
                          <a:pt x="242" y="362"/>
                        </a:lnTo>
                        <a:lnTo>
                          <a:pt x="241" y="335"/>
                        </a:lnTo>
                        <a:lnTo>
                          <a:pt x="208" y="313"/>
                        </a:lnTo>
                        <a:lnTo>
                          <a:pt x="196" y="294"/>
                        </a:lnTo>
                        <a:lnTo>
                          <a:pt x="212" y="275"/>
                        </a:lnTo>
                        <a:lnTo>
                          <a:pt x="212" y="262"/>
                        </a:lnTo>
                        <a:lnTo>
                          <a:pt x="212" y="245"/>
                        </a:lnTo>
                        <a:lnTo>
                          <a:pt x="251" y="241"/>
                        </a:lnTo>
                        <a:lnTo>
                          <a:pt x="253" y="224"/>
                        </a:lnTo>
                        <a:lnTo>
                          <a:pt x="241" y="207"/>
                        </a:lnTo>
                        <a:lnTo>
                          <a:pt x="220" y="205"/>
                        </a:lnTo>
                        <a:lnTo>
                          <a:pt x="208" y="227"/>
                        </a:lnTo>
                        <a:lnTo>
                          <a:pt x="175" y="220"/>
                        </a:lnTo>
                        <a:lnTo>
                          <a:pt x="165" y="202"/>
                        </a:lnTo>
                        <a:lnTo>
                          <a:pt x="144" y="190"/>
                        </a:lnTo>
                        <a:lnTo>
                          <a:pt x="150" y="142"/>
                        </a:lnTo>
                        <a:lnTo>
                          <a:pt x="146" y="134"/>
                        </a:lnTo>
                        <a:lnTo>
                          <a:pt x="124" y="139"/>
                        </a:lnTo>
                        <a:lnTo>
                          <a:pt x="109" y="125"/>
                        </a:lnTo>
                        <a:lnTo>
                          <a:pt x="69" y="114"/>
                        </a:lnTo>
                        <a:lnTo>
                          <a:pt x="48" y="92"/>
                        </a:lnTo>
                        <a:lnTo>
                          <a:pt x="0" y="72"/>
                        </a:lnTo>
                        <a:lnTo>
                          <a:pt x="4" y="50"/>
                        </a:lnTo>
                        <a:lnTo>
                          <a:pt x="24" y="41"/>
                        </a:lnTo>
                        <a:lnTo>
                          <a:pt x="59" y="72"/>
                        </a:lnTo>
                        <a:lnTo>
                          <a:pt x="69" y="72"/>
                        </a:lnTo>
                        <a:lnTo>
                          <a:pt x="102" y="68"/>
                        </a:lnTo>
                        <a:lnTo>
                          <a:pt x="122" y="53"/>
                        </a:lnTo>
                        <a:lnTo>
                          <a:pt x="148" y="74"/>
                        </a:lnTo>
                        <a:lnTo>
                          <a:pt x="160" y="55"/>
                        </a:lnTo>
                        <a:lnTo>
                          <a:pt x="162" y="43"/>
                        </a:lnTo>
                        <a:lnTo>
                          <a:pt x="184" y="31"/>
                        </a:lnTo>
                        <a:lnTo>
                          <a:pt x="189" y="4"/>
                        </a:lnTo>
                        <a:lnTo>
                          <a:pt x="212" y="0"/>
                        </a:lnTo>
                        <a:lnTo>
                          <a:pt x="267" y="36"/>
                        </a:lnTo>
                        <a:lnTo>
                          <a:pt x="306" y="53"/>
                        </a:lnTo>
                        <a:lnTo>
                          <a:pt x="383" y="178"/>
                        </a:lnTo>
                        <a:lnTo>
                          <a:pt x="378" y="192"/>
                        </a:lnTo>
                        <a:lnTo>
                          <a:pt x="428" y="216"/>
                        </a:lnTo>
                        <a:lnTo>
                          <a:pt x="442" y="238"/>
                        </a:lnTo>
                        <a:lnTo>
                          <a:pt x="466" y="249"/>
                        </a:lnTo>
                        <a:lnTo>
                          <a:pt x="477" y="270"/>
                        </a:lnTo>
                        <a:lnTo>
                          <a:pt x="462" y="277"/>
                        </a:lnTo>
                        <a:lnTo>
                          <a:pt x="438" y="269"/>
                        </a:lnTo>
                        <a:lnTo>
                          <a:pt x="400" y="269"/>
                        </a:lnTo>
                        <a:lnTo>
                          <a:pt x="368" y="258"/>
                        </a:lnTo>
                        <a:lnTo>
                          <a:pt x="354" y="269"/>
                        </a:lnTo>
                        <a:lnTo>
                          <a:pt x="385" y="277"/>
                        </a:lnTo>
                        <a:lnTo>
                          <a:pt x="416" y="291"/>
                        </a:lnTo>
                        <a:lnTo>
                          <a:pt x="444" y="30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江苏</a:t>
                    </a:r>
                  </a:p>
                </p:txBody>
              </p:sp>
              <p:sp>
                <p:nvSpPr>
                  <p:cNvPr id="38" name="Freeform 20"/>
                  <p:cNvSpPr/>
                  <p:nvPr/>
                </p:nvSpPr>
                <p:spPr bwMode="auto">
                  <a:xfrm>
                    <a:off x="119" y="905"/>
                    <a:ext cx="968" cy="465"/>
                  </a:xfrm>
                  <a:custGeom>
                    <a:avLst/>
                    <a:gdLst>
                      <a:gd name="T0" fmla="*/ 5 w 1652"/>
                      <a:gd name="T1" fmla="*/ 1 h 902"/>
                      <a:gd name="T2" fmla="*/ 5 w 1652"/>
                      <a:gd name="T3" fmla="*/ 1 h 902"/>
                      <a:gd name="T4" fmla="*/ 5 w 1652"/>
                      <a:gd name="T5" fmla="*/ 1 h 902"/>
                      <a:gd name="T6" fmla="*/ 5 w 1652"/>
                      <a:gd name="T7" fmla="*/ 1 h 902"/>
                      <a:gd name="T8" fmla="*/ 6 w 1652"/>
                      <a:gd name="T9" fmla="*/ 1 h 902"/>
                      <a:gd name="T10" fmla="*/ 6 w 1652"/>
                      <a:gd name="T11" fmla="*/ 1 h 902"/>
                      <a:gd name="T12" fmla="*/ 6 w 1652"/>
                      <a:gd name="T13" fmla="*/ 1 h 902"/>
                      <a:gd name="T14" fmla="*/ 6 w 1652"/>
                      <a:gd name="T15" fmla="*/ 1 h 902"/>
                      <a:gd name="T16" fmla="*/ 7 w 1652"/>
                      <a:gd name="T17" fmla="*/ 1 h 902"/>
                      <a:gd name="T18" fmla="*/ 6 w 1652"/>
                      <a:gd name="T19" fmla="*/ 1 h 902"/>
                      <a:gd name="T20" fmla="*/ 7 w 1652"/>
                      <a:gd name="T21" fmla="*/ 1 h 902"/>
                      <a:gd name="T22" fmla="*/ 7 w 1652"/>
                      <a:gd name="T23" fmla="*/ 1 h 902"/>
                      <a:gd name="T24" fmla="*/ 8 w 1652"/>
                      <a:gd name="T25" fmla="*/ 1 h 902"/>
                      <a:gd name="T26" fmla="*/ 8 w 1652"/>
                      <a:gd name="T27" fmla="*/ 1 h 902"/>
                      <a:gd name="T28" fmla="*/ 8 w 1652"/>
                      <a:gd name="T29" fmla="*/ 1 h 902"/>
                      <a:gd name="T30" fmla="*/ 8 w 1652"/>
                      <a:gd name="T31" fmla="*/ 1 h 902"/>
                      <a:gd name="T32" fmla="*/ 8 w 1652"/>
                      <a:gd name="T33" fmla="*/ 1 h 902"/>
                      <a:gd name="T34" fmla="*/ 8 w 1652"/>
                      <a:gd name="T35" fmla="*/ 1 h 902"/>
                      <a:gd name="T36" fmla="*/ 7 w 1652"/>
                      <a:gd name="T37" fmla="*/ 1 h 902"/>
                      <a:gd name="T38" fmla="*/ 7 w 1652"/>
                      <a:gd name="T39" fmla="*/ 1 h 902"/>
                      <a:gd name="T40" fmla="*/ 6 w 1652"/>
                      <a:gd name="T41" fmla="*/ 1 h 902"/>
                      <a:gd name="T42" fmla="*/ 6 w 1652"/>
                      <a:gd name="T43" fmla="*/ 1 h 902"/>
                      <a:gd name="T44" fmla="*/ 5 w 1652"/>
                      <a:gd name="T45" fmla="*/ 1 h 902"/>
                      <a:gd name="T46" fmla="*/ 5 w 1652"/>
                      <a:gd name="T47" fmla="*/ 1 h 902"/>
                      <a:gd name="T48" fmla="*/ 5 w 1652"/>
                      <a:gd name="T49" fmla="*/ 1 h 902"/>
                      <a:gd name="T50" fmla="*/ 5 w 1652"/>
                      <a:gd name="T51" fmla="*/ 1 h 902"/>
                      <a:gd name="T52" fmla="*/ 5 w 1652"/>
                      <a:gd name="T53" fmla="*/ 1 h 902"/>
                      <a:gd name="T54" fmla="*/ 5 w 1652"/>
                      <a:gd name="T55" fmla="*/ 1 h 902"/>
                      <a:gd name="T56" fmla="*/ 4 w 1652"/>
                      <a:gd name="T57" fmla="*/ 0 h 902"/>
                      <a:gd name="T58" fmla="*/ 4 w 1652"/>
                      <a:gd name="T59" fmla="*/ 1 h 902"/>
                      <a:gd name="T60" fmla="*/ 3 w 1652"/>
                      <a:gd name="T61" fmla="*/ 1 h 902"/>
                      <a:gd name="T62" fmla="*/ 2 w 1652"/>
                      <a:gd name="T63" fmla="*/ 1 h 902"/>
                      <a:gd name="T64" fmla="*/ 2 w 1652"/>
                      <a:gd name="T65" fmla="*/ 1 h 902"/>
                      <a:gd name="T66" fmla="*/ 2 w 1652"/>
                      <a:gd name="T67" fmla="*/ 1 h 902"/>
                      <a:gd name="T68" fmla="*/ 1 w 1652"/>
                      <a:gd name="T69" fmla="*/ 1 h 902"/>
                      <a:gd name="T70" fmla="*/ 1 w 1652"/>
                      <a:gd name="T71" fmla="*/ 1 h 902"/>
                      <a:gd name="T72" fmla="*/ 1 w 1652"/>
                      <a:gd name="T73" fmla="*/ 1 h 902"/>
                      <a:gd name="T74" fmla="*/ 1 w 1652"/>
                      <a:gd name="T75" fmla="*/ 1 h 902"/>
                      <a:gd name="T76" fmla="*/ 1 w 1652"/>
                      <a:gd name="T77" fmla="*/ 1 h 902"/>
                      <a:gd name="T78" fmla="*/ 1 w 1652"/>
                      <a:gd name="T79" fmla="*/ 1 h 902"/>
                      <a:gd name="T80" fmla="*/ 1 w 1652"/>
                      <a:gd name="T81" fmla="*/ 1 h 902"/>
                      <a:gd name="T82" fmla="*/ 1 w 1652"/>
                      <a:gd name="T83" fmla="*/ 1 h 902"/>
                      <a:gd name="T84" fmla="*/ 1 w 1652"/>
                      <a:gd name="T85" fmla="*/ 1 h 902"/>
                      <a:gd name="T86" fmla="*/ 0 w 1652"/>
                      <a:gd name="T87" fmla="*/ 1 h 902"/>
                      <a:gd name="T88" fmla="*/ 1 w 1652"/>
                      <a:gd name="T89" fmla="*/ 1 h 902"/>
                      <a:gd name="T90" fmla="*/ 1 w 1652"/>
                      <a:gd name="T91" fmla="*/ 1 h 902"/>
                      <a:gd name="T92" fmla="*/ 1 w 1652"/>
                      <a:gd name="T93" fmla="*/ 1 h 902"/>
                      <a:gd name="T94" fmla="*/ 1 w 1652"/>
                      <a:gd name="T95" fmla="*/ 1 h 902"/>
                      <a:gd name="T96" fmla="*/ 1 w 1652"/>
                      <a:gd name="T97" fmla="*/ 1 h 902"/>
                      <a:gd name="T98" fmla="*/ 1 w 1652"/>
                      <a:gd name="T99" fmla="*/ 1 h 902"/>
                      <a:gd name="T100" fmla="*/ 1 w 1652"/>
                      <a:gd name="T101" fmla="*/ 1 h 902"/>
                      <a:gd name="T102" fmla="*/ 2 w 1652"/>
                      <a:gd name="T103" fmla="*/ 1 h 902"/>
                      <a:gd name="T104" fmla="*/ 2 w 1652"/>
                      <a:gd name="T105" fmla="*/ 1 h 902"/>
                      <a:gd name="T106" fmla="*/ 2 w 1652"/>
                      <a:gd name="T107" fmla="*/ 1 h 902"/>
                      <a:gd name="T108" fmla="*/ 2 w 1652"/>
                      <a:gd name="T109" fmla="*/ 1 h 902"/>
                      <a:gd name="T110" fmla="*/ 2 w 1652"/>
                      <a:gd name="T111" fmla="*/ 1 h 902"/>
                      <a:gd name="T112" fmla="*/ 3 w 1652"/>
                      <a:gd name="T113" fmla="*/ 1 h 902"/>
                      <a:gd name="T114" fmla="*/ 3 w 1652"/>
                      <a:gd name="T115" fmla="*/ 1 h 902"/>
                      <a:gd name="T116" fmla="*/ 4 w 1652"/>
                      <a:gd name="T117" fmla="*/ 1 h 902"/>
                      <a:gd name="T118" fmla="*/ 4 w 1652"/>
                      <a:gd name="T119" fmla="*/ 1 h 902"/>
                      <a:gd name="T120" fmla="*/ 4 w 1652"/>
                      <a:gd name="T121" fmla="*/ 1 h 902"/>
                      <a:gd name="T122" fmla="*/ 4 w 1652"/>
                      <a:gd name="T123" fmla="*/ 1 h 902"/>
                      <a:gd name="T124" fmla="*/ 5 w 1652"/>
                      <a:gd name="T125" fmla="*/ 1 h 9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2"/>
                      <a:gd name="T190" fmla="*/ 0 h 902"/>
                      <a:gd name="T191" fmla="*/ 1652 w 1652"/>
                      <a:gd name="T192" fmla="*/ 902 h 9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2" h="902">
                        <a:moveTo>
                          <a:pt x="952" y="853"/>
                        </a:moveTo>
                        <a:lnTo>
                          <a:pt x="1005" y="860"/>
                        </a:lnTo>
                        <a:lnTo>
                          <a:pt x="1023" y="884"/>
                        </a:lnTo>
                        <a:lnTo>
                          <a:pt x="1031" y="889"/>
                        </a:lnTo>
                        <a:lnTo>
                          <a:pt x="1110" y="874"/>
                        </a:lnTo>
                        <a:lnTo>
                          <a:pt x="1114" y="860"/>
                        </a:lnTo>
                        <a:lnTo>
                          <a:pt x="1129" y="851"/>
                        </a:lnTo>
                        <a:lnTo>
                          <a:pt x="1167" y="821"/>
                        </a:lnTo>
                        <a:lnTo>
                          <a:pt x="1200" y="816"/>
                        </a:lnTo>
                        <a:lnTo>
                          <a:pt x="1231" y="797"/>
                        </a:lnTo>
                        <a:lnTo>
                          <a:pt x="1289" y="763"/>
                        </a:lnTo>
                        <a:lnTo>
                          <a:pt x="1296" y="774"/>
                        </a:lnTo>
                        <a:lnTo>
                          <a:pt x="1340" y="790"/>
                        </a:lnTo>
                        <a:lnTo>
                          <a:pt x="1404" y="756"/>
                        </a:lnTo>
                        <a:lnTo>
                          <a:pt x="1423" y="770"/>
                        </a:lnTo>
                        <a:lnTo>
                          <a:pt x="1406" y="797"/>
                        </a:lnTo>
                        <a:lnTo>
                          <a:pt x="1413" y="803"/>
                        </a:lnTo>
                        <a:lnTo>
                          <a:pt x="1439" y="803"/>
                        </a:lnTo>
                        <a:lnTo>
                          <a:pt x="1440" y="814"/>
                        </a:lnTo>
                        <a:lnTo>
                          <a:pt x="1418" y="853"/>
                        </a:lnTo>
                        <a:lnTo>
                          <a:pt x="1425" y="860"/>
                        </a:lnTo>
                        <a:lnTo>
                          <a:pt x="1439" y="860"/>
                        </a:lnTo>
                        <a:lnTo>
                          <a:pt x="1502" y="877"/>
                        </a:lnTo>
                        <a:lnTo>
                          <a:pt x="1530" y="853"/>
                        </a:lnTo>
                        <a:lnTo>
                          <a:pt x="1572" y="887"/>
                        </a:lnTo>
                        <a:lnTo>
                          <a:pt x="1585" y="872"/>
                        </a:lnTo>
                        <a:lnTo>
                          <a:pt x="1596" y="882"/>
                        </a:lnTo>
                        <a:lnTo>
                          <a:pt x="1609" y="882"/>
                        </a:lnTo>
                        <a:lnTo>
                          <a:pt x="1616" y="872"/>
                        </a:lnTo>
                        <a:lnTo>
                          <a:pt x="1614" y="821"/>
                        </a:lnTo>
                        <a:lnTo>
                          <a:pt x="1624" y="814"/>
                        </a:lnTo>
                        <a:lnTo>
                          <a:pt x="1651" y="781"/>
                        </a:lnTo>
                        <a:lnTo>
                          <a:pt x="1647" y="653"/>
                        </a:lnTo>
                        <a:lnTo>
                          <a:pt x="1622" y="589"/>
                        </a:lnTo>
                        <a:lnTo>
                          <a:pt x="1640" y="576"/>
                        </a:lnTo>
                        <a:lnTo>
                          <a:pt x="1590" y="483"/>
                        </a:lnTo>
                        <a:lnTo>
                          <a:pt x="1528" y="434"/>
                        </a:lnTo>
                        <a:lnTo>
                          <a:pt x="1511" y="445"/>
                        </a:lnTo>
                        <a:lnTo>
                          <a:pt x="1513" y="474"/>
                        </a:lnTo>
                        <a:lnTo>
                          <a:pt x="1461" y="542"/>
                        </a:lnTo>
                        <a:lnTo>
                          <a:pt x="1373" y="525"/>
                        </a:lnTo>
                        <a:lnTo>
                          <a:pt x="1366" y="491"/>
                        </a:lnTo>
                        <a:lnTo>
                          <a:pt x="1311" y="448"/>
                        </a:lnTo>
                        <a:lnTo>
                          <a:pt x="1191" y="428"/>
                        </a:lnTo>
                        <a:lnTo>
                          <a:pt x="1138" y="419"/>
                        </a:lnTo>
                        <a:lnTo>
                          <a:pt x="1119" y="417"/>
                        </a:lnTo>
                        <a:lnTo>
                          <a:pt x="1073" y="380"/>
                        </a:lnTo>
                        <a:lnTo>
                          <a:pt x="978" y="357"/>
                        </a:lnTo>
                        <a:lnTo>
                          <a:pt x="913" y="229"/>
                        </a:lnTo>
                        <a:lnTo>
                          <a:pt x="911" y="194"/>
                        </a:lnTo>
                        <a:lnTo>
                          <a:pt x="937" y="180"/>
                        </a:lnTo>
                        <a:lnTo>
                          <a:pt x="937" y="141"/>
                        </a:lnTo>
                        <a:lnTo>
                          <a:pt x="956" y="93"/>
                        </a:lnTo>
                        <a:lnTo>
                          <a:pt x="935" y="70"/>
                        </a:lnTo>
                        <a:lnTo>
                          <a:pt x="963" y="46"/>
                        </a:lnTo>
                        <a:lnTo>
                          <a:pt x="945" y="35"/>
                        </a:lnTo>
                        <a:lnTo>
                          <a:pt x="902" y="35"/>
                        </a:lnTo>
                        <a:lnTo>
                          <a:pt x="823" y="0"/>
                        </a:lnTo>
                        <a:lnTo>
                          <a:pt x="772" y="0"/>
                        </a:lnTo>
                        <a:lnTo>
                          <a:pt x="734" y="11"/>
                        </a:lnTo>
                        <a:lnTo>
                          <a:pt x="689" y="11"/>
                        </a:lnTo>
                        <a:lnTo>
                          <a:pt x="621" y="48"/>
                        </a:lnTo>
                        <a:lnTo>
                          <a:pt x="567" y="42"/>
                        </a:lnTo>
                        <a:lnTo>
                          <a:pt x="512" y="62"/>
                        </a:lnTo>
                        <a:lnTo>
                          <a:pt x="466" y="46"/>
                        </a:lnTo>
                        <a:lnTo>
                          <a:pt x="437" y="21"/>
                        </a:lnTo>
                        <a:lnTo>
                          <a:pt x="365" y="11"/>
                        </a:lnTo>
                        <a:lnTo>
                          <a:pt x="317" y="43"/>
                        </a:lnTo>
                        <a:lnTo>
                          <a:pt x="291" y="33"/>
                        </a:lnTo>
                        <a:lnTo>
                          <a:pt x="268" y="16"/>
                        </a:lnTo>
                        <a:lnTo>
                          <a:pt x="217" y="2"/>
                        </a:lnTo>
                        <a:lnTo>
                          <a:pt x="177" y="28"/>
                        </a:lnTo>
                        <a:lnTo>
                          <a:pt x="164" y="69"/>
                        </a:lnTo>
                        <a:lnTo>
                          <a:pt x="133" y="86"/>
                        </a:lnTo>
                        <a:lnTo>
                          <a:pt x="129" y="110"/>
                        </a:lnTo>
                        <a:lnTo>
                          <a:pt x="109" y="117"/>
                        </a:lnTo>
                        <a:lnTo>
                          <a:pt x="86" y="115"/>
                        </a:lnTo>
                        <a:lnTo>
                          <a:pt x="78" y="132"/>
                        </a:lnTo>
                        <a:lnTo>
                          <a:pt x="74" y="156"/>
                        </a:lnTo>
                        <a:lnTo>
                          <a:pt x="62" y="156"/>
                        </a:lnTo>
                        <a:lnTo>
                          <a:pt x="62" y="180"/>
                        </a:lnTo>
                        <a:lnTo>
                          <a:pt x="89" y="207"/>
                        </a:lnTo>
                        <a:lnTo>
                          <a:pt x="89" y="245"/>
                        </a:lnTo>
                        <a:lnTo>
                          <a:pt x="83" y="260"/>
                        </a:lnTo>
                        <a:lnTo>
                          <a:pt x="43" y="265"/>
                        </a:lnTo>
                        <a:lnTo>
                          <a:pt x="24" y="243"/>
                        </a:lnTo>
                        <a:lnTo>
                          <a:pt x="2" y="245"/>
                        </a:lnTo>
                        <a:lnTo>
                          <a:pt x="0" y="262"/>
                        </a:lnTo>
                        <a:lnTo>
                          <a:pt x="10" y="291"/>
                        </a:lnTo>
                        <a:lnTo>
                          <a:pt x="12" y="311"/>
                        </a:lnTo>
                        <a:lnTo>
                          <a:pt x="12" y="337"/>
                        </a:lnTo>
                        <a:lnTo>
                          <a:pt x="9" y="356"/>
                        </a:lnTo>
                        <a:lnTo>
                          <a:pt x="10" y="371"/>
                        </a:lnTo>
                        <a:lnTo>
                          <a:pt x="34" y="373"/>
                        </a:lnTo>
                        <a:lnTo>
                          <a:pt x="50" y="397"/>
                        </a:lnTo>
                        <a:lnTo>
                          <a:pt x="109" y="443"/>
                        </a:lnTo>
                        <a:lnTo>
                          <a:pt x="109" y="459"/>
                        </a:lnTo>
                        <a:lnTo>
                          <a:pt x="153" y="508"/>
                        </a:lnTo>
                        <a:lnTo>
                          <a:pt x="165" y="525"/>
                        </a:lnTo>
                        <a:lnTo>
                          <a:pt x="181" y="530"/>
                        </a:lnTo>
                        <a:lnTo>
                          <a:pt x="208" y="503"/>
                        </a:lnTo>
                        <a:lnTo>
                          <a:pt x="232" y="525"/>
                        </a:lnTo>
                        <a:lnTo>
                          <a:pt x="332" y="611"/>
                        </a:lnTo>
                        <a:lnTo>
                          <a:pt x="349" y="655"/>
                        </a:lnTo>
                        <a:lnTo>
                          <a:pt x="372" y="655"/>
                        </a:lnTo>
                        <a:lnTo>
                          <a:pt x="385" y="642"/>
                        </a:lnTo>
                        <a:lnTo>
                          <a:pt x="396" y="653"/>
                        </a:lnTo>
                        <a:lnTo>
                          <a:pt x="396" y="693"/>
                        </a:lnTo>
                        <a:lnTo>
                          <a:pt x="455" y="725"/>
                        </a:lnTo>
                        <a:lnTo>
                          <a:pt x="468" y="723"/>
                        </a:lnTo>
                        <a:lnTo>
                          <a:pt x="476" y="756"/>
                        </a:lnTo>
                        <a:lnTo>
                          <a:pt x="528" y="785"/>
                        </a:lnTo>
                        <a:lnTo>
                          <a:pt x="529" y="805"/>
                        </a:lnTo>
                        <a:lnTo>
                          <a:pt x="538" y="812"/>
                        </a:lnTo>
                        <a:lnTo>
                          <a:pt x="581" y="809"/>
                        </a:lnTo>
                        <a:lnTo>
                          <a:pt x="607" y="809"/>
                        </a:lnTo>
                        <a:lnTo>
                          <a:pt x="641" y="836"/>
                        </a:lnTo>
                        <a:lnTo>
                          <a:pt x="720" y="834"/>
                        </a:lnTo>
                        <a:lnTo>
                          <a:pt x="762" y="831"/>
                        </a:lnTo>
                        <a:lnTo>
                          <a:pt x="772" y="850"/>
                        </a:lnTo>
                        <a:lnTo>
                          <a:pt x="763" y="887"/>
                        </a:lnTo>
                        <a:lnTo>
                          <a:pt x="775" y="901"/>
                        </a:lnTo>
                        <a:lnTo>
                          <a:pt x="818" y="862"/>
                        </a:lnTo>
                        <a:lnTo>
                          <a:pt x="873" y="823"/>
                        </a:lnTo>
                        <a:lnTo>
                          <a:pt x="913" y="829"/>
                        </a:lnTo>
                        <a:lnTo>
                          <a:pt x="952" y="85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chemeClr val="accent1"/>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chemeClr val="accent1"/>
                      </a:solidFill>
                      <a:latin typeface="汉仪中圆简" pitchFamily="1" charset="-122"/>
                      <a:ea typeface="汉仪中圆简" pitchFamily="1" charset="-122"/>
                      <a:sym typeface="汉仪中圆简" pitchFamily="1" charset="-122"/>
                    </a:endParaRPr>
                  </a:p>
                  <a:p>
                    <a:pPr defTabSz="700405">
                      <a:defRPr/>
                    </a:pPr>
                    <a:r>
                      <a:rPr lang="en-US" altLang="zh-CN" sz="900" dirty="0">
                        <a:latin typeface="汉仪中圆简" pitchFamily="1" charset="-122"/>
                        <a:ea typeface="汉仪中圆简" pitchFamily="1" charset="-122"/>
                        <a:sym typeface="汉仪中圆简" pitchFamily="1" charset="-122"/>
                      </a:rPr>
                      <a:t>        </a:t>
                    </a:r>
                    <a:r>
                      <a:rPr lang="zh-CN" altLang="en-US" sz="900" b="1" dirty="0">
                        <a:latin typeface="汉仪中圆简" pitchFamily="1" charset="-122"/>
                        <a:ea typeface="汉仪中圆简" pitchFamily="1" charset="-122"/>
                        <a:sym typeface="汉仪中圆简" pitchFamily="1" charset="-122"/>
                      </a:rPr>
                      <a:t>西藏</a:t>
                    </a:r>
                  </a:p>
                </p:txBody>
              </p:sp>
              <p:sp>
                <p:nvSpPr>
                  <p:cNvPr id="39" name="Freeform 21"/>
                  <p:cNvSpPr/>
                  <p:nvPr/>
                </p:nvSpPr>
                <p:spPr bwMode="auto">
                  <a:xfrm>
                    <a:off x="652" y="788"/>
                    <a:ext cx="626" cy="396"/>
                  </a:xfrm>
                  <a:custGeom>
                    <a:avLst/>
                    <a:gdLst>
                      <a:gd name="T0" fmla="*/ 1 w 1067"/>
                      <a:gd name="T1" fmla="*/ 1 h 770"/>
                      <a:gd name="T2" fmla="*/ 1 w 1067"/>
                      <a:gd name="T3" fmla="*/ 1 h 770"/>
                      <a:gd name="T4" fmla="*/ 1 w 1067"/>
                      <a:gd name="T5" fmla="*/ 1 h 770"/>
                      <a:gd name="T6" fmla="*/ 1 w 1067"/>
                      <a:gd name="T7" fmla="*/ 1 h 770"/>
                      <a:gd name="T8" fmla="*/ 1 w 1067"/>
                      <a:gd name="T9" fmla="*/ 1 h 770"/>
                      <a:gd name="T10" fmla="*/ 1 w 1067"/>
                      <a:gd name="T11" fmla="*/ 1 h 770"/>
                      <a:gd name="T12" fmla="*/ 2 w 1067"/>
                      <a:gd name="T13" fmla="*/ 0 h 770"/>
                      <a:gd name="T14" fmla="*/ 2 w 1067"/>
                      <a:gd name="T15" fmla="*/ 1 h 770"/>
                      <a:gd name="T16" fmla="*/ 3 w 1067"/>
                      <a:gd name="T17" fmla="*/ 1 h 770"/>
                      <a:gd name="T18" fmla="*/ 3 w 1067"/>
                      <a:gd name="T19" fmla="*/ 1 h 770"/>
                      <a:gd name="T20" fmla="*/ 4 w 1067"/>
                      <a:gd name="T21" fmla="*/ 1 h 770"/>
                      <a:gd name="T22" fmla="*/ 4 w 1067"/>
                      <a:gd name="T23" fmla="*/ 1 h 770"/>
                      <a:gd name="T24" fmla="*/ 5 w 1067"/>
                      <a:gd name="T25" fmla="*/ 1 h 770"/>
                      <a:gd name="T26" fmla="*/ 5 w 1067"/>
                      <a:gd name="T27" fmla="*/ 1 h 770"/>
                      <a:gd name="T28" fmla="*/ 5 w 1067"/>
                      <a:gd name="T29" fmla="*/ 1 h 770"/>
                      <a:gd name="T30" fmla="*/ 5 w 1067"/>
                      <a:gd name="T31" fmla="*/ 1 h 770"/>
                      <a:gd name="T32" fmla="*/ 5 w 1067"/>
                      <a:gd name="T33" fmla="*/ 1 h 770"/>
                      <a:gd name="T34" fmla="*/ 5 w 1067"/>
                      <a:gd name="T35" fmla="*/ 1 h 770"/>
                      <a:gd name="T36" fmla="*/ 5 w 1067"/>
                      <a:gd name="T37" fmla="*/ 1 h 770"/>
                      <a:gd name="T38" fmla="*/ 5 w 1067"/>
                      <a:gd name="T39" fmla="*/ 1 h 770"/>
                      <a:gd name="T40" fmla="*/ 5 w 1067"/>
                      <a:gd name="T41" fmla="*/ 1 h 770"/>
                      <a:gd name="T42" fmla="*/ 5 w 1067"/>
                      <a:gd name="T43" fmla="*/ 1 h 770"/>
                      <a:gd name="T44" fmla="*/ 5 w 1067"/>
                      <a:gd name="T45" fmla="*/ 1 h 770"/>
                      <a:gd name="T46" fmla="*/ 5 w 1067"/>
                      <a:gd name="T47" fmla="*/ 1 h 770"/>
                      <a:gd name="T48" fmla="*/ 5 w 1067"/>
                      <a:gd name="T49" fmla="*/ 1 h 770"/>
                      <a:gd name="T50" fmla="*/ 5 w 1067"/>
                      <a:gd name="T51" fmla="*/ 1 h 770"/>
                      <a:gd name="T52" fmla="*/ 5 w 1067"/>
                      <a:gd name="T53" fmla="*/ 1 h 770"/>
                      <a:gd name="T54" fmla="*/ 4 w 1067"/>
                      <a:gd name="T55" fmla="*/ 1 h 770"/>
                      <a:gd name="T56" fmla="*/ 4 w 1067"/>
                      <a:gd name="T57" fmla="*/ 1 h 770"/>
                      <a:gd name="T58" fmla="*/ 3 w 1067"/>
                      <a:gd name="T59" fmla="*/ 1 h 770"/>
                      <a:gd name="T60" fmla="*/ 3 w 1067"/>
                      <a:gd name="T61" fmla="*/ 1 h 770"/>
                      <a:gd name="T62" fmla="*/ 3 w 1067"/>
                      <a:gd name="T63" fmla="*/ 1 h 770"/>
                      <a:gd name="T64" fmla="*/ 2 w 1067"/>
                      <a:gd name="T65" fmla="*/ 1 h 770"/>
                      <a:gd name="T66" fmla="*/ 2 w 1067"/>
                      <a:gd name="T67" fmla="*/ 1 h 770"/>
                      <a:gd name="T68" fmla="*/ 1 w 1067"/>
                      <a:gd name="T69" fmla="*/ 1 h 770"/>
                      <a:gd name="T70" fmla="*/ 1 w 1067"/>
                      <a:gd name="T71" fmla="*/ 1 h 770"/>
                      <a:gd name="T72" fmla="*/ 1 w 1067"/>
                      <a:gd name="T73" fmla="*/ 1 h 770"/>
                      <a:gd name="T74" fmla="*/ 1 w 1067"/>
                      <a:gd name="T75" fmla="*/ 1 h 770"/>
                      <a:gd name="T76" fmla="*/ 1 w 1067"/>
                      <a:gd name="T77" fmla="*/ 1 h 770"/>
                      <a:gd name="T78" fmla="*/ 1 w 1067"/>
                      <a:gd name="T79" fmla="*/ 1 h 7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7"/>
                      <a:gd name="T121" fmla="*/ 0 h 770"/>
                      <a:gd name="T122" fmla="*/ 1067 w 1067"/>
                      <a:gd name="T123" fmla="*/ 770 h 7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7" h="770">
                        <a:moveTo>
                          <a:pt x="52" y="272"/>
                        </a:moveTo>
                        <a:lnTo>
                          <a:pt x="86" y="286"/>
                        </a:lnTo>
                        <a:lnTo>
                          <a:pt x="146" y="267"/>
                        </a:lnTo>
                        <a:lnTo>
                          <a:pt x="138" y="255"/>
                        </a:lnTo>
                        <a:lnTo>
                          <a:pt x="122" y="255"/>
                        </a:lnTo>
                        <a:lnTo>
                          <a:pt x="115" y="238"/>
                        </a:lnTo>
                        <a:lnTo>
                          <a:pt x="119" y="222"/>
                        </a:lnTo>
                        <a:lnTo>
                          <a:pt x="148" y="209"/>
                        </a:lnTo>
                        <a:lnTo>
                          <a:pt x="167" y="176"/>
                        </a:lnTo>
                        <a:lnTo>
                          <a:pt x="107" y="125"/>
                        </a:lnTo>
                        <a:lnTo>
                          <a:pt x="105" y="72"/>
                        </a:lnTo>
                        <a:lnTo>
                          <a:pt x="133" y="50"/>
                        </a:lnTo>
                        <a:lnTo>
                          <a:pt x="334" y="10"/>
                        </a:lnTo>
                        <a:lnTo>
                          <a:pt x="347" y="0"/>
                        </a:lnTo>
                        <a:lnTo>
                          <a:pt x="378" y="4"/>
                        </a:lnTo>
                        <a:lnTo>
                          <a:pt x="478" y="28"/>
                        </a:lnTo>
                        <a:lnTo>
                          <a:pt x="509" y="46"/>
                        </a:lnTo>
                        <a:lnTo>
                          <a:pt x="554" y="72"/>
                        </a:lnTo>
                        <a:lnTo>
                          <a:pt x="581" y="70"/>
                        </a:lnTo>
                        <a:lnTo>
                          <a:pt x="626" y="43"/>
                        </a:lnTo>
                        <a:lnTo>
                          <a:pt x="683" y="52"/>
                        </a:lnTo>
                        <a:lnTo>
                          <a:pt x="719" y="33"/>
                        </a:lnTo>
                        <a:lnTo>
                          <a:pt x="796" y="81"/>
                        </a:lnTo>
                        <a:lnTo>
                          <a:pt x="838" y="65"/>
                        </a:lnTo>
                        <a:lnTo>
                          <a:pt x="860" y="118"/>
                        </a:lnTo>
                        <a:lnTo>
                          <a:pt x="912" y="151"/>
                        </a:lnTo>
                        <a:lnTo>
                          <a:pt x="951" y="187"/>
                        </a:lnTo>
                        <a:lnTo>
                          <a:pt x="980" y="176"/>
                        </a:lnTo>
                        <a:lnTo>
                          <a:pt x="1035" y="248"/>
                        </a:lnTo>
                        <a:lnTo>
                          <a:pt x="1046" y="295"/>
                        </a:lnTo>
                        <a:lnTo>
                          <a:pt x="1066" y="323"/>
                        </a:lnTo>
                        <a:lnTo>
                          <a:pt x="1059" y="378"/>
                        </a:lnTo>
                        <a:lnTo>
                          <a:pt x="1015" y="414"/>
                        </a:lnTo>
                        <a:lnTo>
                          <a:pt x="1023" y="436"/>
                        </a:lnTo>
                        <a:lnTo>
                          <a:pt x="1006" y="453"/>
                        </a:lnTo>
                        <a:lnTo>
                          <a:pt x="984" y="474"/>
                        </a:lnTo>
                        <a:lnTo>
                          <a:pt x="984" y="511"/>
                        </a:lnTo>
                        <a:lnTo>
                          <a:pt x="965" y="527"/>
                        </a:lnTo>
                        <a:lnTo>
                          <a:pt x="941" y="520"/>
                        </a:lnTo>
                        <a:lnTo>
                          <a:pt x="920" y="500"/>
                        </a:lnTo>
                        <a:lnTo>
                          <a:pt x="910" y="522"/>
                        </a:lnTo>
                        <a:lnTo>
                          <a:pt x="923" y="542"/>
                        </a:lnTo>
                        <a:lnTo>
                          <a:pt x="958" y="546"/>
                        </a:lnTo>
                        <a:lnTo>
                          <a:pt x="991" y="580"/>
                        </a:lnTo>
                        <a:lnTo>
                          <a:pt x="1011" y="580"/>
                        </a:lnTo>
                        <a:lnTo>
                          <a:pt x="1026" y="597"/>
                        </a:lnTo>
                        <a:lnTo>
                          <a:pt x="1013" y="628"/>
                        </a:lnTo>
                        <a:lnTo>
                          <a:pt x="1013" y="630"/>
                        </a:lnTo>
                        <a:lnTo>
                          <a:pt x="984" y="626"/>
                        </a:lnTo>
                        <a:lnTo>
                          <a:pt x="965" y="641"/>
                        </a:lnTo>
                        <a:lnTo>
                          <a:pt x="951" y="619"/>
                        </a:lnTo>
                        <a:lnTo>
                          <a:pt x="917" y="633"/>
                        </a:lnTo>
                        <a:lnTo>
                          <a:pt x="908" y="650"/>
                        </a:lnTo>
                        <a:lnTo>
                          <a:pt x="908" y="676"/>
                        </a:lnTo>
                        <a:lnTo>
                          <a:pt x="872" y="683"/>
                        </a:lnTo>
                        <a:lnTo>
                          <a:pt x="829" y="638"/>
                        </a:lnTo>
                        <a:lnTo>
                          <a:pt x="815" y="617"/>
                        </a:lnTo>
                        <a:lnTo>
                          <a:pt x="781" y="628"/>
                        </a:lnTo>
                        <a:lnTo>
                          <a:pt x="722" y="610"/>
                        </a:lnTo>
                        <a:lnTo>
                          <a:pt x="632" y="623"/>
                        </a:lnTo>
                        <a:lnTo>
                          <a:pt x="626" y="633"/>
                        </a:lnTo>
                        <a:lnTo>
                          <a:pt x="616" y="660"/>
                        </a:lnTo>
                        <a:lnTo>
                          <a:pt x="599" y="672"/>
                        </a:lnTo>
                        <a:lnTo>
                          <a:pt x="602" y="701"/>
                        </a:lnTo>
                        <a:lnTo>
                          <a:pt x="549" y="769"/>
                        </a:lnTo>
                        <a:lnTo>
                          <a:pt x="461" y="751"/>
                        </a:lnTo>
                        <a:lnTo>
                          <a:pt x="454" y="718"/>
                        </a:lnTo>
                        <a:lnTo>
                          <a:pt x="399" y="674"/>
                        </a:lnTo>
                        <a:lnTo>
                          <a:pt x="279" y="655"/>
                        </a:lnTo>
                        <a:lnTo>
                          <a:pt x="227" y="645"/>
                        </a:lnTo>
                        <a:lnTo>
                          <a:pt x="207" y="643"/>
                        </a:lnTo>
                        <a:lnTo>
                          <a:pt x="162" y="606"/>
                        </a:lnTo>
                        <a:lnTo>
                          <a:pt x="67" y="583"/>
                        </a:lnTo>
                        <a:lnTo>
                          <a:pt x="2" y="455"/>
                        </a:lnTo>
                        <a:lnTo>
                          <a:pt x="0" y="421"/>
                        </a:lnTo>
                        <a:lnTo>
                          <a:pt x="26" y="407"/>
                        </a:lnTo>
                        <a:lnTo>
                          <a:pt x="26" y="368"/>
                        </a:lnTo>
                        <a:lnTo>
                          <a:pt x="45" y="320"/>
                        </a:lnTo>
                        <a:lnTo>
                          <a:pt x="23" y="297"/>
                        </a:lnTo>
                        <a:lnTo>
                          <a:pt x="52" y="272"/>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dirty="0">
                      <a:solidFill>
                        <a:srgbClr val="000000"/>
                      </a:solidFill>
                      <a:sym typeface="Calibri" panose="020F0502020204030204" pitchFamily="34" charset="0"/>
                    </a:endParaRPr>
                  </a:p>
                  <a:p>
                    <a:pPr defTabSz="700405">
                      <a:defRPr/>
                    </a:pPr>
                    <a:r>
                      <a:rPr lang="en-US" altLang="zh-CN" sz="500" dirty="0">
                        <a:solidFill>
                          <a:srgbClr val="000000"/>
                        </a:solidFill>
                        <a:sym typeface="Calibri" panose="020F0502020204030204" pitchFamily="34" charset="0"/>
                      </a:rPr>
                      <a:t>       </a:t>
                    </a:r>
                    <a:endParaRPr lang="zh-CN" altLang="en-US" sz="500" dirty="0">
                      <a:solidFill>
                        <a:srgbClr val="000000"/>
                      </a:solidFill>
                      <a:sym typeface="Calibri" panose="020F0502020204030204" pitchFamily="34" charset="0"/>
                    </a:endParaRPr>
                  </a:p>
                  <a:p>
                    <a:pPr defTabSz="700405">
                      <a:defRPr/>
                    </a:pPr>
                    <a:r>
                      <a:rPr lang="en-US" altLang="zh-CN" sz="900" dirty="0">
                        <a:solidFill>
                          <a:srgbClr val="000000"/>
                        </a:solidFill>
                        <a:ea typeface="汉仪中圆简" pitchFamily="1" charset="-122"/>
                        <a:sym typeface="Calibri" panose="020F0502020204030204" pitchFamily="34" charset="0"/>
                      </a:rPr>
                      <a:t>               </a:t>
                    </a:r>
                    <a:r>
                      <a:rPr lang="en-US" altLang="zh-CN" sz="900" dirty="0">
                        <a:solidFill>
                          <a:srgbClr val="000000"/>
                        </a:solidFill>
                        <a:latin typeface="汉仪中圆简" pitchFamily="1" charset="-122"/>
                        <a:ea typeface="汉仪中圆简" pitchFamily="1" charset="-122"/>
                        <a:sym typeface="Calibri" panose="020F0502020204030204" pitchFamily="34" charset="0"/>
                      </a:rPr>
                      <a:t> </a:t>
                    </a:r>
                    <a:r>
                      <a:rPr lang="zh-CN" altLang="en-US" sz="900" b="1" dirty="0">
                        <a:solidFill>
                          <a:srgbClr val="000000"/>
                        </a:solidFill>
                        <a:latin typeface="汉仪中圆简" pitchFamily="1" charset="-122"/>
                        <a:ea typeface="汉仪中圆简" pitchFamily="1" charset="-122"/>
                        <a:sym typeface="汉仪中圆简" pitchFamily="1" charset="-122"/>
                      </a:rPr>
                      <a:t>青海</a:t>
                    </a:r>
                  </a:p>
                </p:txBody>
              </p:sp>
              <p:sp>
                <p:nvSpPr>
                  <p:cNvPr id="40" name="Freeform 22"/>
                  <p:cNvSpPr/>
                  <p:nvPr/>
                </p:nvSpPr>
                <p:spPr bwMode="auto">
                  <a:xfrm>
                    <a:off x="867" y="629"/>
                    <a:ext cx="679" cy="513"/>
                  </a:xfrm>
                  <a:custGeom>
                    <a:avLst/>
                    <a:gdLst>
                      <a:gd name="T0" fmla="*/ 1 w 1155"/>
                      <a:gd name="T1" fmla="*/ 1 h 994"/>
                      <a:gd name="T2" fmla="*/ 1 w 1155"/>
                      <a:gd name="T3" fmla="*/ 1 h 994"/>
                      <a:gd name="T4" fmla="*/ 1 w 1155"/>
                      <a:gd name="T5" fmla="*/ 0 h 994"/>
                      <a:gd name="T6" fmla="*/ 1 w 1155"/>
                      <a:gd name="T7" fmla="*/ 1 h 994"/>
                      <a:gd name="T8" fmla="*/ 2 w 1155"/>
                      <a:gd name="T9" fmla="*/ 1 h 994"/>
                      <a:gd name="T10" fmla="*/ 2 w 1155"/>
                      <a:gd name="T11" fmla="*/ 1 h 994"/>
                      <a:gd name="T12" fmla="*/ 2 w 1155"/>
                      <a:gd name="T13" fmla="*/ 1 h 994"/>
                      <a:gd name="T14" fmla="*/ 2 w 1155"/>
                      <a:gd name="T15" fmla="*/ 1 h 994"/>
                      <a:gd name="T16" fmla="*/ 3 w 1155"/>
                      <a:gd name="T17" fmla="*/ 1 h 994"/>
                      <a:gd name="T18" fmla="*/ 3 w 1155"/>
                      <a:gd name="T19" fmla="*/ 1 h 994"/>
                      <a:gd name="T20" fmla="*/ 4 w 1155"/>
                      <a:gd name="T21" fmla="*/ 1 h 994"/>
                      <a:gd name="T22" fmla="*/ 4 w 1155"/>
                      <a:gd name="T23" fmla="*/ 1 h 994"/>
                      <a:gd name="T24" fmla="*/ 4 w 1155"/>
                      <a:gd name="T25" fmla="*/ 1 h 994"/>
                      <a:gd name="T26" fmla="*/ 4 w 1155"/>
                      <a:gd name="T27" fmla="*/ 1 h 994"/>
                      <a:gd name="T28" fmla="*/ 5 w 1155"/>
                      <a:gd name="T29" fmla="*/ 1 h 994"/>
                      <a:gd name="T30" fmla="*/ 5 w 1155"/>
                      <a:gd name="T31" fmla="*/ 1 h 994"/>
                      <a:gd name="T32" fmla="*/ 5 w 1155"/>
                      <a:gd name="T33" fmla="*/ 1 h 994"/>
                      <a:gd name="T34" fmla="*/ 5 w 1155"/>
                      <a:gd name="T35" fmla="*/ 1 h 994"/>
                      <a:gd name="T36" fmla="*/ 5 w 1155"/>
                      <a:gd name="T37" fmla="*/ 1 h 994"/>
                      <a:gd name="T38" fmla="*/ 5 w 1155"/>
                      <a:gd name="T39" fmla="*/ 1 h 994"/>
                      <a:gd name="T40" fmla="*/ 5 w 1155"/>
                      <a:gd name="T41" fmla="*/ 1 h 994"/>
                      <a:gd name="T42" fmla="*/ 5 w 1155"/>
                      <a:gd name="T43" fmla="*/ 1 h 994"/>
                      <a:gd name="T44" fmla="*/ 5 w 1155"/>
                      <a:gd name="T45" fmla="*/ 1 h 994"/>
                      <a:gd name="T46" fmla="*/ 5 w 1155"/>
                      <a:gd name="T47" fmla="*/ 1 h 994"/>
                      <a:gd name="T48" fmla="*/ 5 w 1155"/>
                      <a:gd name="T49" fmla="*/ 1 h 994"/>
                      <a:gd name="T50" fmla="*/ 5 w 1155"/>
                      <a:gd name="T51" fmla="*/ 2 h 994"/>
                      <a:gd name="T52" fmla="*/ 5 w 1155"/>
                      <a:gd name="T53" fmla="*/ 2 h 994"/>
                      <a:gd name="T54" fmla="*/ 5 w 1155"/>
                      <a:gd name="T55" fmla="*/ 2 h 994"/>
                      <a:gd name="T56" fmla="*/ 4 w 1155"/>
                      <a:gd name="T57" fmla="*/ 2 h 994"/>
                      <a:gd name="T58" fmla="*/ 4 w 1155"/>
                      <a:gd name="T59" fmla="*/ 2 h 994"/>
                      <a:gd name="T60" fmla="*/ 4 w 1155"/>
                      <a:gd name="T61" fmla="*/ 1 h 994"/>
                      <a:gd name="T62" fmla="*/ 3 w 1155"/>
                      <a:gd name="T63" fmla="*/ 1 h 994"/>
                      <a:gd name="T64" fmla="*/ 3 w 1155"/>
                      <a:gd name="T65" fmla="*/ 1 h 994"/>
                      <a:gd name="T66" fmla="*/ 3 w 1155"/>
                      <a:gd name="T67" fmla="*/ 1 h 994"/>
                      <a:gd name="T68" fmla="*/ 3 w 1155"/>
                      <a:gd name="T69" fmla="*/ 1 h 994"/>
                      <a:gd name="T70" fmla="*/ 3 w 1155"/>
                      <a:gd name="T71" fmla="*/ 1 h 994"/>
                      <a:gd name="T72" fmla="*/ 4 w 1155"/>
                      <a:gd name="T73" fmla="*/ 1 h 994"/>
                      <a:gd name="T74" fmla="*/ 3 w 1155"/>
                      <a:gd name="T75" fmla="*/ 1 h 994"/>
                      <a:gd name="T76" fmla="*/ 2 w 1155"/>
                      <a:gd name="T77" fmla="*/ 1 h 994"/>
                      <a:gd name="T78" fmla="*/ 2 w 1155"/>
                      <a:gd name="T79" fmla="*/ 1 h 994"/>
                      <a:gd name="T80" fmla="*/ 1 w 1155"/>
                      <a:gd name="T81" fmla="*/ 1 h 994"/>
                      <a:gd name="T82" fmla="*/ 1 w 1155"/>
                      <a:gd name="T83" fmla="*/ 1 h 9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55"/>
                      <a:gd name="T127" fmla="*/ 0 h 994"/>
                      <a:gd name="T128" fmla="*/ 1155 w 1155"/>
                      <a:gd name="T129" fmla="*/ 994 h 99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55" h="994">
                        <a:moveTo>
                          <a:pt x="10" y="313"/>
                        </a:moveTo>
                        <a:lnTo>
                          <a:pt x="0" y="185"/>
                        </a:lnTo>
                        <a:lnTo>
                          <a:pt x="5" y="158"/>
                        </a:lnTo>
                        <a:lnTo>
                          <a:pt x="43" y="140"/>
                        </a:lnTo>
                        <a:lnTo>
                          <a:pt x="96" y="96"/>
                        </a:lnTo>
                        <a:lnTo>
                          <a:pt x="177" y="63"/>
                        </a:lnTo>
                        <a:lnTo>
                          <a:pt x="210" y="48"/>
                        </a:lnTo>
                        <a:lnTo>
                          <a:pt x="210" y="17"/>
                        </a:lnTo>
                        <a:lnTo>
                          <a:pt x="225" y="0"/>
                        </a:lnTo>
                        <a:lnTo>
                          <a:pt x="239" y="2"/>
                        </a:lnTo>
                        <a:lnTo>
                          <a:pt x="292" y="10"/>
                        </a:lnTo>
                        <a:lnTo>
                          <a:pt x="291" y="34"/>
                        </a:lnTo>
                        <a:lnTo>
                          <a:pt x="301" y="72"/>
                        </a:lnTo>
                        <a:lnTo>
                          <a:pt x="295" y="134"/>
                        </a:lnTo>
                        <a:lnTo>
                          <a:pt x="341" y="202"/>
                        </a:lnTo>
                        <a:lnTo>
                          <a:pt x="365" y="217"/>
                        </a:lnTo>
                        <a:lnTo>
                          <a:pt x="402" y="188"/>
                        </a:lnTo>
                        <a:lnTo>
                          <a:pt x="481" y="188"/>
                        </a:lnTo>
                        <a:lnTo>
                          <a:pt x="500" y="195"/>
                        </a:lnTo>
                        <a:lnTo>
                          <a:pt x="512" y="213"/>
                        </a:lnTo>
                        <a:lnTo>
                          <a:pt x="503" y="233"/>
                        </a:lnTo>
                        <a:lnTo>
                          <a:pt x="459" y="268"/>
                        </a:lnTo>
                        <a:lnTo>
                          <a:pt x="464" y="286"/>
                        </a:lnTo>
                        <a:lnTo>
                          <a:pt x="514" y="323"/>
                        </a:lnTo>
                        <a:lnTo>
                          <a:pt x="534" y="323"/>
                        </a:lnTo>
                        <a:lnTo>
                          <a:pt x="540" y="332"/>
                        </a:lnTo>
                        <a:lnTo>
                          <a:pt x="536" y="347"/>
                        </a:lnTo>
                        <a:lnTo>
                          <a:pt x="567" y="372"/>
                        </a:lnTo>
                        <a:lnTo>
                          <a:pt x="639" y="383"/>
                        </a:lnTo>
                        <a:lnTo>
                          <a:pt x="674" y="374"/>
                        </a:lnTo>
                        <a:lnTo>
                          <a:pt x="718" y="330"/>
                        </a:lnTo>
                        <a:lnTo>
                          <a:pt x="770" y="335"/>
                        </a:lnTo>
                        <a:lnTo>
                          <a:pt x="792" y="368"/>
                        </a:lnTo>
                        <a:lnTo>
                          <a:pt x="780" y="398"/>
                        </a:lnTo>
                        <a:lnTo>
                          <a:pt x="784" y="417"/>
                        </a:lnTo>
                        <a:lnTo>
                          <a:pt x="755" y="434"/>
                        </a:lnTo>
                        <a:lnTo>
                          <a:pt x="742" y="449"/>
                        </a:lnTo>
                        <a:lnTo>
                          <a:pt x="746" y="487"/>
                        </a:lnTo>
                        <a:lnTo>
                          <a:pt x="797" y="522"/>
                        </a:lnTo>
                        <a:lnTo>
                          <a:pt x="818" y="518"/>
                        </a:lnTo>
                        <a:lnTo>
                          <a:pt x="878" y="590"/>
                        </a:lnTo>
                        <a:lnTo>
                          <a:pt x="890" y="646"/>
                        </a:lnTo>
                        <a:lnTo>
                          <a:pt x="885" y="672"/>
                        </a:lnTo>
                        <a:lnTo>
                          <a:pt x="926" y="694"/>
                        </a:lnTo>
                        <a:lnTo>
                          <a:pt x="926" y="711"/>
                        </a:lnTo>
                        <a:lnTo>
                          <a:pt x="964" y="721"/>
                        </a:lnTo>
                        <a:lnTo>
                          <a:pt x="974" y="721"/>
                        </a:lnTo>
                        <a:lnTo>
                          <a:pt x="974" y="690"/>
                        </a:lnTo>
                        <a:lnTo>
                          <a:pt x="1003" y="685"/>
                        </a:lnTo>
                        <a:lnTo>
                          <a:pt x="1009" y="648"/>
                        </a:lnTo>
                        <a:lnTo>
                          <a:pt x="990" y="632"/>
                        </a:lnTo>
                        <a:lnTo>
                          <a:pt x="974" y="617"/>
                        </a:lnTo>
                        <a:lnTo>
                          <a:pt x="981" y="547"/>
                        </a:lnTo>
                        <a:lnTo>
                          <a:pt x="996" y="537"/>
                        </a:lnTo>
                        <a:lnTo>
                          <a:pt x="1022" y="549"/>
                        </a:lnTo>
                        <a:lnTo>
                          <a:pt x="1033" y="544"/>
                        </a:lnTo>
                        <a:lnTo>
                          <a:pt x="1040" y="557"/>
                        </a:lnTo>
                        <a:lnTo>
                          <a:pt x="1110" y="593"/>
                        </a:lnTo>
                        <a:lnTo>
                          <a:pt x="1148" y="617"/>
                        </a:lnTo>
                        <a:lnTo>
                          <a:pt x="1154" y="639"/>
                        </a:lnTo>
                        <a:lnTo>
                          <a:pt x="1134" y="668"/>
                        </a:lnTo>
                        <a:lnTo>
                          <a:pt x="1145" y="701"/>
                        </a:lnTo>
                        <a:lnTo>
                          <a:pt x="1139" y="716"/>
                        </a:lnTo>
                        <a:lnTo>
                          <a:pt x="1086" y="721"/>
                        </a:lnTo>
                        <a:lnTo>
                          <a:pt x="1075" y="728"/>
                        </a:lnTo>
                        <a:lnTo>
                          <a:pt x="1079" y="736"/>
                        </a:lnTo>
                        <a:lnTo>
                          <a:pt x="1079" y="752"/>
                        </a:lnTo>
                        <a:lnTo>
                          <a:pt x="1038" y="756"/>
                        </a:lnTo>
                        <a:lnTo>
                          <a:pt x="1016" y="745"/>
                        </a:lnTo>
                        <a:lnTo>
                          <a:pt x="988" y="745"/>
                        </a:lnTo>
                        <a:lnTo>
                          <a:pt x="983" y="752"/>
                        </a:lnTo>
                        <a:lnTo>
                          <a:pt x="988" y="767"/>
                        </a:lnTo>
                        <a:lnTo>
                          <a:pt x="974" y="783"/>
                        </a:lnTo>
                        <a:lnTo>
                          <a:pt x="969" y="800"/>
                        </a:lnTo>
                        <a:lnTo>
                          <a:pt x="996" y="822"/>
                        </a:lnTo>
                        <a:lnTo>
                          <a:pt x="976" y="862"/>
                        </a:lnTo>
                        <a:lnTo>
                          <a:pt x="985" y="882"/>
                        </a:lnTo>
                        <a:lnTo>
                          <a:pt x="983" y="891"/>
                        </a:lnTo>
                        <a:lnTo>
                          <a:pt x="952" y="891"/>
                        </a:lnTo>
                        <a:lnTo>
                          <a:pt x="930" y="901"/>
                        </a:lnTo>
                        <a:lnTo>
                          <a:pt x="948" y="926"/>
                        </a:lnTo>
                        <a:lnTo>
                          <a:pt x="937" y="957"/>
                        </a:lnTo>
                        <a:lnTo>
                          <a:pt x="904" y="966"/>
                        </a:lnTo>
                        <a:lnTo>
                          <a:pt x="906" y="981"/>
                        </a:lnTo>
                        <a:lnTo>
                          <a:pt x="897" y="993"/>
                        </a:lnTo>
                        <a:lnTo>
                          <a:pt x="840" y="988"/>
                        </a:lnTo>
                        <a:lnTo>
                          <a:pt x="818" y="972"/>
                        </a:lnTo>
                        <a:lnTo>
                          <a:pt x="814" y="937"/>
                        </a:lnTo>
                        <a:lnTo>
                          <a:pt x="801" y="923"/>
                        </a:lnTo>
                        <a:lnTo>
                          <a:pt x="782" y="937"/>
                        </a:lnTo>
                        <a:lnTo>
                          <a:pt x="746" y="901"/>
                        </a:lnTo>
                        <a:lnTo>
                          <a:pt x="720" y="884"/>
                        </a:lnTo>
                        <a:lnTo>
                          <a:pt x="718" y="858"/>
                        </a:lnTo>
                        <a:lnTo>
                          <a:pt x="709" y="838"/>
                        </a:lnTo>
                        <a:lnTo>
                          <a:pt x="696" y="838"/>
                        </a:lnTo>
                        <a:lnTo>
                          <a:pt x="641" y="862"/>
                        </a:lnTo>
                        <a:lnTo>
                          <a:pt x="643" y="889"/>
                        </a:lnTo>
                        <a:lnTo>
                          <a:pt x="624" y="889"/>
                        </a:lnTo>
                        <a:lnTo>
                          <a:pt x="591" y="855"/>
                        </a:lnTo>
                        <a:lnTo>
                          <a:pt x="555" y="851"/>
                        </a:lnTo>
                        <a:lnTo>
                          <a:pt x="543" y="831"/>
                        </a:lnTo>
                        <a:lnTo>
                          <a:pt x="553" y="809"/>
                        </a:lnTo>
                        <a:lnTo>
                          <a:pt x="574" y="829"/>
                        </a:lnTo>
                        <a:lnTo>
                          <a:pt x="598" y="836"/>
                        </a:lnTo>
                        <a:lnTo>
                          <a:pt x="617" y="820"/>
                        </a:lnTo>
                        <a:lnTo>
                          <a:pt x="617" y="783"/>
                        </a:lnTo>
                        <a:lnTo>
                          <a:pt x="639" y="762"/>
                        </a:lnTo>
                        <a:lnTo>
                          <a:pt x="656" y="745"/>
                        </a:lnTo>
                        <a:lnTo>
                          <a:pt x="648" y="723"/>
                        </a:lnTo>
                        <a:lnTo>
                          <a:pt x="691" y="687"/>
                        </a:lnTo>
                        <a:lnTo>
                          <a:pt x="698" y="632"/>
                        </a:lnTo>
                        <a:lnTo>
                          <a:pt x="679" y="604"/>
                        </a:lnTo>
                        <a:lnTo>
                          <a:pt x="667" y="557"/>
                        </a:lnTo>
                        <a:lnTo>
                          <a:pt x="613" y="484"/>
                        </a:lnTo>
                        <a:lnTo>
                          <a:pt x="584" y="496"/>
                        </a:lnTo>
                        <a:lnTo>
                          <a:pt x="545" y="460"/>
                        </a:lnTo>
                        <a:lnTo>
                          <a:pt x="492" y="427"/>
                        </a:lnTo>
                        <a:lnTo>
                          <a:pt x="471" y="374"/>
                        </a:lnTo>
                        <a:lnTo>
                          <a:pt x="428" y="390"/>
                        </a:lnTo>
                        <a:lnTo>
                          <a:pt x="352" y="342"/>
                        </a:lnTo>
                        <a:lnTo>
                          <a:pt x="315" y="361"/>
                        </a:lnTo>
                        <a:lnTo>
                          <a:pt x="258" y="352"/>
                        </a:lnTo>
                        <a:lnTo>
                          <a:pt x="213" y="378"/>
                        </a:lnTo>
                        <a:lnTo>
                          <a:pt x="186" y="381"/>
                        </a:lnTo>
                        <a:lnTo>
                          <a:pt x="141" y="354"/>
                        </a:lnTo>
                        <a:lnTo>
                          <a:pt x="110" y="337"/>
                        </a:lnTo>
                        <a:lnTo>
                          <a:pt x="10" y="31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 甘肃</a:t>
                    </a:r>
                  </a:p>
                </p:txBody>
              </p:sp>
              <p:sp>
                <p:nvSpPr>
                  <p:cNvPr id="41" name="Freeform 24"/>
                  <p:cNvSpPr/>
                  <p:nvPr/>
                </p:nvSpPr>
                <p:spPr bwMode="auto">
                  <a:xfrm>
                    <a:off x="1413" y="780"/>
                    <a:ext cx="249" cy="392"/>
                  </a:xfrm>
                  <a:custGeom>
                    <a:avLst/>
                    <a:gdLst>
                      <a:gd name="T0" fmla="*/ 2 w 420"/>
                      <a:gd name="T1" fmla="*/ 1 h 761"/>
                      <a:gd name="T2" fmla="*/ 2 w 420"/>
                      <a:gd name="T3" fmla="*/ 1 h 761"/>
                      <a:gd name="T4" fmla="*/ 2 w 420"/>
                      <a:gd name="T5" fmla="*/ 1 h 761"/>
                      <a:gd name="T6" fmla="*/ 2 w 420"/>
                      <a:gd name="T7" fmla="*/ 1 h 761"/>
                      <a:gd name="T8" fmla="*/ 2 w 420"/>
                      <a:gd name="T9" fmla="*/ 1 h 761"/>
                      <a:gd name="T10" fmla="*/ 2 w 420"/>
                      <a:gd name="T11" fmla="*/ 0 h 761"/>
                      <a:gd name="T12" fmla="*/ 2 w 420"/>
                      <a:gd name="T13" fmla="*/ 1 h 761"/>
                      <a:gd name="T14" fmla="*/ 1 w 420"/>
                      <a:gd name="T15" fmla="*/ 1 h 761"/>
                      <a:gd name="T16" fmla="*/ 1 w 420"/>
                      <a:gd name="T17" fmla="*/ 1 h 761"/>
                      <a:gd name="T18" fmla="*/ 1 w 420"/>
                      <a:gd name="T19" fmla="*/ 1 h 761"/>
                      <a:gd name="T20" fmla="*/ 1 w 420"/>
                      <a:gd name="T21" fmla="*/ 1 h 761"/>
                      <a:gd name="T22" fmla="*/ 1 w 420"/>
                      <a:gd name="T23" fmla="*/ 1 h 761"/>
                      <a:gd name="T24" fmla="*/ 1 w 420"/>
                      <a:gd name="T25" fmla="*/ 1 h 761"/>
                      <a:gd name="T26" fmla="*/ 1 w 420"/>
                      <a:gd name="T27" fmla="*/ 1 h 761"/>
                      <a:gd name="T28" fmla="*/ 1 w 420"/>
                      <a:gd name="T29" fmla="*/ 1 h 761"/>
                      <a:gd name="T30" fmla="*/ 1 w 420"/>
                      <a:gd name="T31" fmla="*/ 1 h 761"/>
                      <a:gd name="T32" fmla="*/ 1 w 420"/>
                      <a:gd name="T33" fmla="*/ 1 h 761"/>
                      <a:gd name="T34" fmla="*/ 1 w 420"/>
                      <a:gd name="T35" fmla="*/ 1 h 761"/>
                      <a:gd name="T36" fmla="*/ 1 w 420"/>
                      <a:gd name="T37" fmla="*/ 1 h 761"/>
                      <a:gd name="T38" fmla="*/ 1 w 420"/>
                      <a:gd name="T39" fmla="*/ 1 h 761"/>
                      <a:gd name="T40" fmla="*/ 1 w 420"/>
                      <a:gd name="T41" fmla="*/ 1 h 761"/>
                      <a:gd name="T42" fmla="*/ 1 w 420"/>
                      <a:gd name="T43" fmla="*/ 1 h 761"/>
                      <a:gd name="T44" fmla="*/ 1 w 420"/>
                      <a:gd name="T45" fmla="*/ 1 h 761"/>
                      <a:gd name="T46" fmla="*/ 0 w 420"/>
                      <a:gd name="T47" fmla="*/ 1 h 761"/>
                      <a:gd name="T48" fmla="*/ 1 w 420"/>
                      <a:gd name="T49" fmla="*/ 1 h 761"/>
                      <a:gd name="T50" fmla="*/ 1 w 420"/>
                      <a:gd name="T51" fmla="*/ 1 h 761"/>
                      <a:gd name="T52" fmla="*/ 1 w 420"/>
                      <a:gd name="T53" fmla="*/ 1 h 761"/>
                      <a:gd name="T54" fmla="*/ 1 w 420"/>
                      <a:gd name="T55" fmla="*/ 1 h 761"/>
                      <a:gd name="T56" fmla="*/ 1 w 420"/>
                      <a:gd name="T57" fmla="*/ 1 h 761"/>
                      <a:gd name="T58" fmla="*/ 1 w 420"/>
                      <a:gd name="T59" fmla="*/ 1 h 761"/>
                      <a:gd name="T60" fmla="*/ 2 w 420"/>
                      <a:gd name="T61" fmla="*/ 1 h 761"/>
                      <a:gd name="T62" fmla="*/ 2 w 420"/>
                      <a:gd name="T63" fmla="*/ 1 h 761"/>
                      <a:gd name="T64" fmla="*/ 2 w 420"/>
                      <a:gd name="T65" fmla="*/ 1 h 761"/>
                      <a:gd name="T66" fmla="*/ 2 w 420"/>
                      <a:gd name="T67" fmla="*/ 1 h 761"/>
                      <a:gd name="T68" fmla="*/ 2 w 420"/>
                      <a:gd name="T69" fmla="*/ 1 h 761"/>
                      <a:gd name="T70" fmla="*/ 2 w 420"/>
                      <a:gd name="T71" fmla="*/ 1 h 761"/>
                      <a:gd name="T72" fmla="*/ 2 w 420"/>
                      <a:gd name="T73" fmla="*/ 1 h 761"/>
                      <a:gd name="T74" fmla="*/ 2 w 420"/>
                      <a:gd name="T75" fmla="*/ 1 h 761"/>
                      <a:gd name="T76" fmla="*/ 2 w 420"/>
                      <a:gd name="T77" fmla="*/ 1 h 76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0"/>
                      <a:gd name="T118" fmla="*/ 0 h 761"/>
                      <a:gd name="T119" fmla="*/ 420 w 420"/>
                      <a:gd name="T120" fmla="*/ 761 h 76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0" h="761">
                        <a:moveTo>
                          <a:pt x="359" y="480"/>
                        </a:moveTo>
                        <a:lnTo>
                          <a:pt x="349" y="453"/>
                        </a:lnTo>
                        <a:lnTo>
                          <a:pt x="368" y="385"/>
                        </a:lnTo>
                        <a:lnTo>
                          <a:pt x="340" y="255"/>
                        </a:lnTo>
                        <a:lnTo>
                          <a:pt x="359" y="222"/>
                        </a:lnTo>
                        <a:lnTo>
                          <a:pt x="368" y="191"/>
                        </a:lnTo>
                        <a:lnTo>
                          <a:pt x="342" y="138"/>
                        </a:lnTo>
                        <a:lnTo>
                          <a:pt x="366" y="101"/>
                        </a:lnTo>
                        <a:lnTo>
                          <a:pt x="370" y="65"/>
                        </a:lnTo>
                        <a:lnTo>
                          <a:pt x="383" y="39"/>
                        </a:lnTo>
                        <a:lnTo>
                          <a:pt x="381" y="8"/>
                        </a:lnTo>
                        <a:lnTo>
                          <a:pt x="370" y="0"/>
                        </a:lnTo>
                        <a:lnTo>
                          <a:pt x="352" y="19"/>
                        </a:lnTo>
                        <a:lnTo>
                          <a:pt x="306" y="21"/>
                        </a:lnTo>
                        <a:lnTo>
                          <a:pt x="282" y="56"/>
                        </a:lnTo>
                        <a:lnTo>
                          <a:pt x="285" y="77"/>
                        </a:lnTo>
                        <a:lnTo>
                          <a:pt x="280" y="89"/>
                        </a:lnTo>
                        <a:lnTo>
                          <a:pt x="261" y="96"/>
                        </a:lnTo>
                        <a:lnTo>
                          <a:pt x="188" y="200"/>
                        </a:lnTo>
                        <a:lnTo>
                          <a:pt x="179" y="193"/>
                        </a:lnTo>
                        <a:lnTo>
                          <a:pt x="160" y="188"/>
                        </a:lnTo>
                        <a:lnTo>
                          <a:pt x="117" y="191"/>
                        </a:lnTo>
                        <a:lnTo>
                          <a:pt x="105" y="210"/>
                        </a:lnTo>
                        <a:lnTo>
                          <a:pt x="103" y="253"/>
                        </a:lnTo>
                        <a:lnTo>
                          <a:pt x="109" y="266"/>
                        </a:lnTo>
                        <a:lnTo>
                          <a:pt x="179" y="301"/>
                        </a:lnTo>
                        <a:lnTo>
                          <a:pt x="217" y="325"/>
                        </a:lnTo>
                        <a:lnTo>
                          <a:pt x="223" y="347"/>
                        </a:lnTo>
                        <a:lnTo>
                          <a:pt x="203" y="376"/>
                        </a:lnTo>
                        <a:lnTo>
                          <a:pt x="215" y="409"/>
                        </a:lnTo>
                        <a:lnTo>
                          <a:pt x="208" y="424"/>
                        </a:lnTo>
                        <a:lnTo>
                          <a:pt x="155" y="429"/>
                        </a:lnTo>
                        <a:lnTo>
                          <a:pt x="144" y="436"/>
                        </a:lnTo>
                        <a:lnTo>
                          <a:pt x="148" y="444"/>
                        </a:lnTo>
                        <a:lnTo>
                          <a:pt x="148" y="460"/>
                        </a:lnTo>
                        <a:lnTo>
                          <a:pt x="107" y="465"/>
                        </a:lnTo>
                        <a:lnTo>
                          <a:pt x="85" y="453"/>
                        </a:lnTo>
                        <a:lnTo>
                          <a:pt x="57" y="453"/>
                        </a:lnTo>
                        <a:lnTo>
                          <a:pt x="52" y="460"/>
                        </a:lnTo>
                        <a:lnTo>
                          <a:pt x="57" y="475"/>
                        </a:lnTo>
                        <a:lnTo>
                          <a:pt x="43" y="491"/>
                        </a:lnTo>
                        <a:lnTo>
                          <a:pt x="38" y="508"/>
                        </a:lnTo>
                        <a:lnTo>
                          <a:pt x="65" y="530"/>
                        </a:lnTo>
                        <a:lnTo>
                          <a:pt x="45" y="571"/>
                        </a:lnTo>
                        <a:lnTo>
                          <a:pt x="54" y="590"/>
                        </a:lnTo>
                        <a:lnTo>
                          <a:pt x="52" y="599"/>
                        </a:lnTo>
                        <a:lnTo>
                          <a:pt x="21" y="599"/>
                        </a:lnTo>
                        <a:lnTo>
                          <a:pt x="0" y="610"/>
                        </a:lnTo>
                        <a:lnTo>
                          <a:pt x="17" y="634"/>
                        </a:lnTo>
                        <a:lnTo>
                          <a:pt x="6" y="665"/>
                        </a:lnTo>
                        <a:lnTo>
                          <a:pt x="24" y="670"/>
                        </a:lnTo>
                        <a:lnTo>
                          <a:pt x="26" y="689"/>
                        </a:lnTo>
                        <a:lnTo>
                          <a:pt x="41" y="692"/>
                        </a:lnTo>
                        <a:lnTo>
                          <a:pt x="98" y="680"/>
                        </a:lnTo>
                        <a:lnTo>
                          <a:pt x="109" y="685"/>
                        </a:lnTo>
                        <a:lnTo>
                          <a:pt x="112" y="701"/>
                        </a:lnTo>
                        <a:lnTo>
                          <a:pt x="136" y="707"/>
                        </a:lnTo>
                        <a:lnTo>
                          <a:pt x="186" y="731"/>
                        </a:lnTo>
                        <a:lnTo>
                          <a:pt x="215" y="720"/>
                        </a:lnTo>
                        <a:lnTo>
                          <a:pt x="275" y="742"/>
                        </a:lnTo>
                        <a:lnTo>
                          <a:pt x="289" y="760"/>
                        </a:lnTo>
                        <a:lnTo>
                          <a:pt x="320" y="754"/>
                        </a:lnTo>
                        <a:lnTo>
                          <a:pt x="315" y="720"/>
                        </a:lnTo>
                        <a:lnTo>
                          <a:pt x="309" y="711"/>
                        </a:lnTo>
                        <a:lnTo>
                          <a:pt x="315" y="685"/>
                        </a:lnTo>
                        <a:lnTo>
                          <a:pt x="349" y="670"/>
                        </a:lnTo>
                        <a:lnTo>
                          <a:pt x="357" y="656"/>
                        </a:lnTo>
                        <a:lnTo>
                          <a:pt x="340" y="650"/>
                        </a:lnTo>
                        <a:lnTo>
                          <a:pt x="320" y="646"/>
                        </a:lnTo>
                        <a:lnTo>
                          <a:pt x="299" y="625"/>
                        </a:lnTo>
                        <a:lnTo>
                          <a:pt x="309" y="617"/>
                        </a:lnTo>
                        <a:lnTo>
                          <a:pt x="375" y="617"/>
                        </a:lnTo>
                        <a:lnTo>
                          <a:pt x="390" y="617"/>
                        </a:lnTo>
                        <a:lnTo>
                          <a:pt x="399" y="624"/>
                        </a:lnTo>
                        <a:lnTo>
                          <a:pt x="419" y="608"/>
                        </a:lnTo>
                        <a:lnTo>
                          <a:pt x="419" y="581"/>
                        </a:lnTo>
                        <a:lnTo>
                          <a:pt x="359" y="491"/>
                        </a:lnTo>
                        <a:lnTo>
                          <a:pt x="359" y="480"/>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陕 西</a:t>
                    </a:r>
                    <a:endParaRPr lang="en-US" sz="900" b="1" dirty="0">
                      <a:solidFill>
                        <a:srgbClr val="000000"/>
                      </a:solidFill>
                      <a:latin typeface="汉仪中圆简" pitchFamily="1" charset="-122"/>
                      <a:ea typeface="汉仪中圆简" pitchFamily="1" charset="-122"/>
                      <a:sym typeface="汉仪中圆简" pitchFamily="1" charset="-122"/>
                    </a:endParaRPr>
                  </a:p>
                </p:txBody>
              </p:sp>
              <p:sp>
                <p:nvSpPr>
                  <p:cNvPr id="42" name="Freeform 27"/>
                  <p:cNvSpPr/>
                  <p:nvPr/>
                </p:nvSpPr>
                <p:spPr bwMode="auto">
                  <a:xfrm>
                    <a:off x="1745" y="596"/>
                    <a:ext cx="266" cy="339"/>
                  </a:xfrm>
                  <a:custGeom>
                    <a:avLst/>
                    <a:gdLst>
                      <a:gd name="T0" fmla="*/ 1 w 455"/>
                      <a:gd name="T1" fmla="*/ 1 h 658"/>
                      <a:gd name="T2" fmla="*/ 1 w 455"/>
                      <a:gd name="T3" fmla="*/ 1 h 658"/>
                      <a:gd name="T4" fmla="*/ 1 w 455"/>
                      <a:gd name="T5" fmla="*/ 1 h 658"/>
                      <a:gd name="T6" fmla="*/ 2 w 455"/>
                      <a:gd name="T7" fmla="*/ 1 h 658"/>
                      <a:gd name="T8" fmla="*/ 1 w 455"/>
                      <a:gd name="T9" fmla="*/ 1 h 658"/>
                      <a:gd name="T10" fmla="*/ 1 w 455"/>
                      <a:gd name="T11" fmla="*/ 1 h 658"/>
                      <a:gd name="T12" fmla="*/ 1 w 455"/>
                      <a:gd name="T13" fmla="*/ 1 h 658"/>
                      <a:gd name="T14" fmla="*/ 1 w 455"/>
                      <a:gd name="T15" fmla="*/ 1 h 658"/>
                      <a:gd name="T16" fmla="*/ 1 w 455"/>
                      <a:gd name="T17" fmla="*/ 1 h 658"/>
                      <a:gd name="T18" fmla="*/ 1 w 455"/>
                      <a:gd name="T19" fmla="*/ 1 h 658"/>
                      <a:gd name="T20" fmla="*/ 1 w 455"/>
                      <a:gd name="T21" fmla="*/ 1 h 658"/>
                      <a:gd name="T22" fmla="*/ 1 w 455"/>
                      <a:gd name="T23" fmla="*/ 1 h 658"/>
                      <a:gd name="T24" fmla="*/ 1 w 455"/>
                      <a:gd name="T25" fmla="*/ 1 h 658"/>
                      <a:gd name="T26" fmla="*/ 1 w 455"/>
                      <a:gd name="T27" fmla="*/ 1 h 658"/>
                      <a:gd name="T28" fmla="*/ 2 w 455"/>
                      <a:gd name="T29" fmla="*/ 1 h 658"/>
                      <a:gd name="T30" fmla="*/ 2 w 455"/>
                      <a:gd name="T31" fmla="*/ 1 h 658"/>
                      <a:gd name="T32" fmla="*/ 2 w 455"/>
                      <a:gd name="T33" fmla="*/ 1 h 658"/>
                      <a:gd name="T34" fmla="*/ 2 w 455"/>
                      <a:gd name="T35" fmla="*/ 1 h 658"/>
                      <a:gd name="T36" fmla="*/ 2 w 455"/>
                      <a:gd name="T37" fmla="*/ 1 h 658"/>
                      <a:gd name="T38" fmla="*/ 1 w 455"/>
                      <a:gd name="T39" fmla="*/ 1 h 658"/>
                      <a:gd name="T40" fmla="*/ 1 w 455"/>
                      <a:gd name="T41" fmla="*/ 0 h 658"/>
                      <a:gd name="T42" fmla="*/ 1 w 455"/>
                      <a:gd name="T43" fmla="*/ 1 h 658"/>
                      <a:gd name="T44" fmla="*/ 1 w 455"/>
                      <a:gd name="T45" fmla="*/ 1 h 658"/>
                      <a:gd name="T46" fmla="*/ 1 w 455"/>
                      <a:gd name="T47" fmla="*/ 1 h 658"/>
                      <a:gd name="T48" fmla="*/ 1 w 455"/>
                      <a:gd name="T49" fmla="*/ 1 h 658"/>
                      <a:gd name="T50" fmla="*/ 1 w 455"/>
                      <a:gd name="T51" fmla="*/ 1 h 658"/>
                      <a:gd name="T52" fmla="*/ 1 w 455"/>
                      <a:gd name="T53" fmla="*/ 1 h 658"/>
                      <a:gd name="T54" fmla="*/ 1 w 455"/>
                      <a:gd name="T55" fmla="*/ 1 h 658"/>
                      <a:gd name="T56" fmla="*/ 1 w 455"/>
                      <a:gd name="T57" fmla="*/ 1 h 658"/>
                      <a:gd name="T58" fmla="*/ 1 w 455"/>
                      <a:gd name="T59" fmla="*/ 1 h 658"/>
                      <a:gd name="T60" fmla="*/ 1 w 455"/>
                      <a:gd name="T61" fmla="*/ 1 h 658"/>
                      <a:gd name="T62" fmla="*/ 1 w 455"/>
                      <a:gd name="T63" fmla="*/ 1 h 658"/>
                      <a:gd name="T64" fmla="*/ 1 w 455"/>
                      <a:gd name="T65" fmla="*/ 1 h 658"/>
                      <a:gd name="T66" fmla="*/ 1 w 455"/>
                      <a:gd name="T67" fmla="*/ 1 h 658"/>
                      <a:gd name="T68" fmla="*/ 1 w 455"/>
                      <a:gd name="T69" fmla="*/ 1 h 658"/>
                      <a:gd name="T70" fmla="*/ 1 w 455"/>
                      <a:gd name="T71" fmla="*/ 1 h 658"/>
                      <a:gd name="T72" fmla="*/ 1 w 455"/>
                      <a:gd name="T73" fmla="*/ 1 h 6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5"/>
                      <a:gd name="T112" fmla="*/ 0 h 658"/>
                      <a:gd name="T113" fmla="*/ 455 w 455"/>
                      <a:gd name="T114" fmla="*/ 658 h 6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5" h="658">
                        <a:moveTo>
                          <a:pt x="178" y="647"/>
                        </a:moveTo>
                        <a:lnTo>
                          <a:pt x="179" y="637"/>
                        </a:lnTo>
                        <a:lnTo>
                          <a:pt x="166" y="610"/>
                        </a:lnTo>
                        <a:lnTo>
                          <a:pt x="219" y="513"/>
                        </a:lnTo>
                        <a:lnTo>
                          <a:pt x="267" y="469"/>
                        </a:lnTo>
                        <a:lnTo>
                          <a:pt x="303" y="460"/>
                        </a:lnTo>
                        <a:lnTo>
                          <a:pt x="335" y="418"/>
                        </a:lnTo>
                        <a:lnTo>
                          <a:pt x="322" y="409"/>
                        </a:lnTo>
                        <a:lnTo>
                          <a:pt x="311" y="379"/>
                        </a:lnTo>
                        <a:lnTo>
                          <a:pt x="284" y="390"/>
                        </a:lnTo>
                        <a:lnTo>
                          <a:pt x="243" y="379"/>
                        </a:lnTo>
                        <a:lnTo>
                          <a:pt x="241" y="368"/>
                        </a:lnTo>
                        <a:lnTo>
                          <a:pt x="239" y="298"/>
                        </a:lnTo>
                        <a:lnTo>
                          <a:pt x="217" y="306"/>
                        </a:lnTo>
                        <a:lnTo>
                          <a:pt x="203" y="319"/>
                        </a:lnTo>
                        <a:lnTo>
                          <a:pt x="176" y="310"/>
                        </a:lnTo>
                        <a:lnTo>
                          <a:pt x="138" y="317"/>
                        </a:lnTo>
                        <a:lnTo>
                          <a:pt x="131" y="300"/>
                        </a:lnTo>
                        <a:lnTo>
                          <a:pt x="136" y="266"/>
                        </a:lnTo>
                        <a:lnTo>
                          <a:pt x="164" y="233"/>
                        </a:lnTo>
                        <a:lnTo>
                          <a:pt x="171" y="196"/>
                        </a:lnTo>
                        <a:lnTo>
                          <a:pt x="200" y="167"/>
                        </a:lnTo>
                        <a:lnTo>
                          <a:pt x="250" y="194"/>
                        </a:lnTo>
                        <a:lnTo>
                          <a:pt x="263" y="194"/>
                        </a:lnTo>
                        <a:lnTo>
                          <a:pt x="272" y="231"/>
                        </a:lnTo>
                        <a:lnTo>
                          <a:pt x="287" y="238"/>
                        </a:lnTo>
                        <a:lnTo>
                          <a:pt x="293" y="262"/>
                        </a:lnTo>
                        <a:lnTo>
                          <a:pt x="291" y="277"/>
                        </a:lnTo>
                        <a:lnTo>
                          <a:pt x="322" y="300"/>
                        </a:lnTo>
                        <a:lnTo>
                          <a:pt x="327" y="317"/>
                        </a:lnTo>
                        <a:lnTo>
                          <a:pt x="353" y="329"/>
                        </a:lnTo>
                        <a:lnTo>
                          <a:pt x="416" y="293"/>
                        </a:lnTo>
                        <a:lnTo>
                          <a:pt x="416" y="273"/>
                        </a:lnTo>
                        <a:lnTo>
                          <a:pt x="454" y="218"/>
                        </a:lnTo>
                        <a:lnTo>
                          <a:pt x="427" y="180"/>
                        </a:lnTo>
                        <a:lnTo>
                          <a:pt x="408" y="178"/>
                        </a:lnTo>
                        <a:lnTo>
                          <a:pt x="370" y="154"/>
                        </a:lnTo>
                        <a:lnTo>
                          <a:pt x="384" y="115"/>
                        </a:lnTo>
                        <a:lnTo>
                          <a:pt x="327" y="110"/>
                        </a:lnTo>
                        <a:lnTo>
                          <a:pt x="303" y="72"/>
                        </a:lnTo>
                        <a:lnTo>
                          <a:pt x="305" y="52"/>
                        </a:lnTo>
                        <a:lnTo>
                          <a:pt x="256" y="0"/>
                        </a:lnTo>
                        <a:lnTo>
                          <a:pt x="226" y="16"/>
                        </a:lnTo>
                        <a:lnTo>
                          <a:pt x="200" y="42"/>
                        </a:lnTo>
                        <a:lnTo>
                          <a:pt x="208" y="62"/>
                        </a:lnTo>
                        <a:lnTo>
                          <a:pt x="202" y="74"/>
                        </a:lnTo>
                        <a:lnTo>
                          <a:pt x="164" y="77"/>
                        </a:lnTo>
                        <a:lnTo>
                          <a:pt x="147" y="93"/>
                        </a:lnTo>
                        <a:lnTo>
                          <a:pt x="131" y="86"/>
                        </a:lnTo>
                        <a:lnTo>
                          <a:pt x="116" y="101"/>
                        </a:lnTo>
                        <a:lnTo>
                          <a:pt x="81" y="127"/>
                        </a:lnTo>
                        <a:lnTo>
                          <a:pt x="66" y="117"/>
                        </a:lnTo>
                        <a:lnTo>
                          <a:pt x="66" y="81"/>
                        </a:lnTo>
                        <a:lnTo>
                          <a:pt x="52" y="74"/>
                        </a:lnTo>
                        <a:lnTo>
                          <a:pt x="33" y="83"/>
                        </a:lnTo>
                        <a:lnTo>
                          <a:pt x="9" y="134"/>
                        </a:lnTo>
                        <a:lnTo>
                          <a:pt x="0" y="182"/>
                        </a:lnTo>
                        <a:lnTo>
                          <a:pt x="28" y="231"/>
                        </a:lnTo>
                        <a:lnTo>
                          <a:pt x="52" y="253"/>
                        </a:lnTo>
                        <a:lnTo>
                          <a:pt x="52" y="293"/>
                        </a:lnTo>
                        <a:lnTo>
                          <a:pt x="68" y="326"/>
                        </a:lnTo>
                        <a:lnTo>
                          <a:pt x="61" y="363"/>
                        </a:lnTo>
                        <a:lnTo>
                          <a:pt x="24" y="387"/>
                        </a:lnTo>
                        <a:lnTo>
                          <a:pt x="6" y="445"/>
                        </a:lnTo>
                        <a:lnTo>
                          <a:pt x="37" y="480"/>
                        </a:lnTo>
                        <a:lnTo>
                          <a:pt x="59" y="524"/>
                        </a:lnTo>
                        <a:lnTo>
                          <a:pt x="46" y="546"/>
                        </a:lnTo>
                        <a:lnTo>
                          <a:pt x="42" y="577"/>
                        </a:lnTo>
                        <a:lnTo>
                          <a:pt x="28" y="597"/>
                        </a:lnTo>
                        <a:lnTo>
                          <a:pt x="21" y="619"/>
                        </a:lnTo>
                        <a:lnTo>
                          <a:pt x="42" y="645"/>
                        </a:lnTo>
                        <a:lnTo>
                          <a:pt x="129" y="657"/>
                        </a:lnTo>
                        <a:lnTo>
                          <a:pt x="164" y="643"/>
                        </a:lnTo>
                        <a:lnTo>
                          <a:pt x="178" y="647"/>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en-US" altLang="zh-CN" sz="900" b="1" dirty="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dirty="0">
                      <a:solidFill>
                        <a:srgbClr val="000000"/>
                      </a:solidFill>
                      <a:latin typeface="汉仪中圆简" pitchFamily="1" charset="-122"/>
                      <a:ea typeface="汉仪中圆简" pitchFamily="1" charset="-122"/>
                      <a:sym typeface="汉仪中圆简" pitchFamily="1" charset="-122"/>
                    </a:endParaRPr>
                  </a:p>
                  <a:p>
                    <a:pPr defTabSz="700405">
                      <a:defRPr/>
                    </a:pPr>
                    <a:r>
                      <a:rPr lang="zh-CN" altLang="en-US" sz="900" dirty="0">
                        <a:solidFill>
                          <a:srgbClr val="000000"/>
                        </a:solidFill>
                        <a:latin typeface="汉仪中圆简" pitchFamily="1" charset="-122"/>
                        <a:ea typeface="汉仪中圆简" pitchFamily="1" charset="-122"/>
                        <a:sym typeface="汉仪中圆简" pitchFamily="1" charset="-122"/>
                      </a:rPr>
                      <a:t> </a:t>
                    </a:r>
                  </a:p>
                  <a:p>
                    <a:pPr defTabSz="700405">
                      <a:defRPr/>
                    </a:pPr>
                    <a:r>
                      <a:rPr lang="zh-CN" altLang="en-US" sz="900" b="1" dirty="0">
                        <a:solidFill>
                          <a:srgbClr val="000000"/>
                        </a:solidFill>
                        <a:latin typeface="汉仪中圆简" pitchFamily="1" charset="-122"/>
                        <a:ea typeface="汉仪中圆简" pitchFamily="1" charset="-122"/>
                        <a:sym typeface="汉仪中圆简" pitchFamily="1" charset="-122"/>
                      </a:rPr>
                      <a:t>河北</a:t>
                    </a:r>
                  </a:p>
                </p:txBody>
              </p:sp>
              <p:sp>
                <p:nvSpPr>
                  <p:cNvPr id="43" name="Freeform 30"/>
                  <p:cNvSpPr/>
                  <p:nvPr/>
                </p:nvSpPr>
                <p:spPr bwMode="auto">
                  <a:xfrm>
                    <a:off x="1347" y="795"/>
                    <a:ext cx="136" cy="206"/>
                  </a:xfrm>
                  <a:custGeom>
                    <a:avLst/>
                    <a:gdLst>
                      <a:gd name="T0" fmla="*/ 1 w 230"/>
                      <a:gd name="T1" fmla="*/ 1 h 400"/>
                      <a:gd name="T2" fmla="*/ 1 w 230"/>
                      <a:gd name="T3" fmla="*/ 1 h 400"/>
                      <a:gd name="T4" fmla="*/ 1 w 230"/>
                      <a:gd name="T5" fmla="*/ 1 h 400"/>
                      <a:gd name="T6" fmla="*/ 1 w 230"/>
                      <a:gd name="T7" fmla="*/ 1 h 400"/>
                      <a:gd name="T8" fmla="*/ 1 w 230"/>
                      <a:gd name="T9" fmla="*/ 1 h 400"/>
                      <a:gd name="T10" fmla="*/ 1 w 230"/>
                      <a:gd name="T11" fmla="*/ 1 h 400"/>
                      <a:gd name="T12" fmla="*/ 1 w 230"/>
                      <a:gd name="T13" fmla="*/ 1 h 400"/>
                      <a:gd name="T14" fmla="*/ 1 w 230"/>
                      <a:gd name="T15" fmla="*/ 1 h 400"/>
                      <a:gd name="T16" fmla="*/ 1 w 230"/>
                      <a:gd name="T17" fmla="*/ 0 h 400"/>
                      <a:gd name="T18" fmla="*/ 1 w 230"/>
                      <a:gd name="T19" fmla="*/ 1 h 400"/>
                      <a:gd name="T20" fmla="*/ 1 w 230"/>
                      <a:gd name="T21" fmla="*/ 1 h 400"/>
                      <a:gd name="T22" fmla="*/ 1 w 230"/>
                      <a:gd name="T23" fmla="*/ 1 h 400"/>
                      <a:gd name="T24" fmla="*/ 1 w 230"/>
                      <a:gd name="T25" fmla="*/ 1 h 400"/>
                      <a:gd name="T26" fmla="*/ 1 w 230"/>
                      <a:gd name="T27" fmla="*/ 1 h 400"/>
                      <a:gd name="T28" fmla="*/ 0 w 230"/>
                      <a:gd name="T29" fmla="*/ 1 h 400"/>
                      <a:gd name="T30" fmla="*/ 1 w 230"/>
                      <a:gd name="T31" fmla="*/ 1 h 400"/>
                      <a:gd name="T32" fmla="*/ 1 w 230"/>
                      <a:gd name="T33" fmla="*/ 1 h 400"/>
                      <a:gd name="T34" fmla="*/ 1 w 230"/>
                      <a:gd name="T35" fmla="*/ 1 h 400"/>
                      <a:gd name="T36" fmla="*/ 1 w 230"/>
                      <a:gd name="T37" fmla="*/ 1 h 400"/>
                      <a:gd name="T38" fmla="*/ 1 w 230"/>
                      <a:gd name="T39" fmla="*/ 1 h 400"/>
                      <a:gd name="T40" fmla="*/ 1 w 230"/>
                      <a:gd name="T41" fmla="*/ 1 h 400"/>
                      <a:gd name="T42" fmla="*/ 1 w 230"/>
                      <a:gd name="T43" fmla="*/ 1 h 400"/>
                      <a:gd name="T44" fmla="*/ 1 w 230"/>
                      <a:gd name="T45" fmla="*/ 1 h 400"/>
                      <a:gd name="T46" fmla="*/ 1 w 230"/>
                      <a:gd name="T47" fmla="*/ 1 h 400"/>
                      <a:gd name="T48" fmla="*/ 1 w 230"/>
                      <a:gd name="T49" fmla="*/ 1 h 400"/>
                      <a:gd name="T50" fmla="*/ 1 w 230"/>
                      <a:gd name="T51" fmla="*/ 1 h 400"/>
                      <a:gd name="T52" fmla="*/ 1 w 230"/>
                      <a:gd name="T53" fmla="*/ 1 h 400"/>
                      <a:gd name="T54" fmla="*/ 1 w 230"/>
                      <a:gd name="T55" fmla="*/ 1 h 400"/>
                      <a:gd name="T56" fmla="*/ 1 w 230"/>
                      <a:gd name="T57" fmla="*/ 1 h 400"/>
                      <a:gd name="T58" fmla="*/ 1 w 230"/>
                      <a:gd name="T59" fmla="*/ 1 h 400"/>
                      <a:gd name="T60" fmla="*/ 1 w 230"/>
                      <a:gd name="T61" fmla="*/ 1 h 400"/>
                      <a:gd name="T62" fmla="*/ 1 w 230"/>
                      <a:gd name="T63" fmla="*/ 1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0"/>
                      <a:gd name="T97" fmla="*/ 0 h 400"/>
                      <a:gd name="T98" fmla="*/ 230 w 230"/>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0" h="400">
                        <a:moveTo>
                          <a:pt x="214" y="223"/>
                        </a:moveTo>
                        <a:lnTo>
                          <a:pt x="216" y="180"/>
                        </a:lnTo>
                        <a:lnTo>
                          <a:pt x="229" y="160"/>
                        </a:lnTo>
                        <a:lnTo>
                          <a:pt x="223" y="141"/>
                        </a:lnTo>
                        <a:lnTo>
                          <a:pt x="152" y="114"/>
                        </a:lnTo>
                        <a:lnTo>
                          <a:pt x="157" y="86"/>
                        </a:lnTo>
                        <a:lnTo>
                          <a:pt x="178" y="55"/>
                        </a:lnTo>
                        <a:lnTo>
                          <a:pt x="166" y="6"/>
                        </a:lnTo>
                        <a:lnTo>
                          <a:pt x="159" y="0"/>
                        </a:lnTo>
                        <a:lnTo>
                          <a:pt x="113" y="31"/>
                        </a:lnTo>
                        <a:lnTo>
                          <a:pt x="92" y="101"/>
                        </a:lnTo>
                        <a:lnTo>
                          <a:pt x="85" y="150"/>
                        </a:lnTo>
                        <a:lnTo>
                          <a:pt x="47" y="180"/>
                        </a:lnTo>
                        <a:lnTo>
                          <a:pt x="26" y="189"/>
                        </a:lnTo>
                        <a:lnTo>
                          <a:pt x="0" y="196"/>
                        </a:lnTo>
                        <a:lnTo>
                          <a:pt x="59" y="269"/>
                        </a:lnTo>
                        <a:lnTo>
                          <a:pt x="71" y="324"/>
                        </a:lnTo>
                        <a:lnTo>
                          <a:pt x="66" y="350"/>
                        </a:lnTo>
                        <a:lnTo>
                          <a:pt x="107" y="372"/>
                        </a:lnTo>
                        <a:lnTo>
                          <a:pt x="107" y="389"/>
                        </a:lnTo>
                        <a:lnTo>
                          <a:pt x="144" y="399"/>
                        </a:lnTo>
                        <a:lnTo>
                          <a:pt x="154" y="399"/>
                        </a:lnTo>
                        <a:lnTo>
                          <a:pt x="154" y="367"/>
                        </a:lnTo>
                        <a:lnTo>
                          <a:pt x="183" y="363"/>
                        </a:lnTo>
                        <a:lnTo>
                          <a:pt x="190" y="326"/>
                        </a:lnTo>
                        <a:lnTo>
                          <a:pt x="170" y="310"/>
                        </a:lnTo>
                        <a:lnTo>
                          <a:pt x="154" y="295"/>
                        </a:lnTo>
                        <a:lnTo>
                          <a:pt x="161" y="225"/>
                        </a:lnTo>
                        <a:lnTo>
                          <a:pt x="176" y="216"/>
                        </a:lnTo>
                        <a:lnTo>
                          <a:pt x="202" y="227"/>
                        </a:lnTo>
                        <a:lnTo>
                          <a:pt x="214" y="223"/>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r>
                      <a:rPr lang="zh-CN" altLang="en-US" sz="900" b="1">
                        <a:solidFill>
                          <a:srgbClr val="000000"/>
                        </a:solidFill>
                        <a:latin typeface="汉仪中圆简" pitchFamily="1" charset="-122"/>
                        <a:ea typeface="汉仪中圆简" pitchFamily="1" charset="-122"/>
                        <a:sym typeface="汉仪中圆简" pitchFamily="1" charset="-122"/>
                      </a:rPr>
                      <a:t> 宁   夏</a:t>
                    </a:r>
                  </a:p>
                </p:txBody>
              </p:sp>
              <p:sp>
                <p:nvSpPr>
                  <p:cNvPr id="44" name="Freeform 32">
                    <a:hlinkClick r:id="rId2" action="ppaction://hlinkfile"/>
                  </p:cNvPr>
                  <p:cNvSpPr/>
                  <p:nvPr/>
                </p:nvSpPr>
                <p:spPr bwMode="auto">
                  <a:xfrm>
                    <a:off x="1962" y="513"/>
                    <a:ext cx="288" cy="246"/>
                  </a:xfrm>
                  <a:custGeom>
                    <a:avLst/>
                    <a:gdLst>
                      <a:gd name="T0" fmla="*/ 2 w 491"/>
                      <a:gd name="T1" fmla="*/ 1 h 478"/>
                      <a:gd name="T2" fmla="*/ 2 w 491"/>
                      <a:gd name="T3" fmla="*/ 1 h 478"/>
                      <a:gd name="T4" fmla="*/ 2 w 491"/>
                      <a:gd name="T5" fmla="*/ 1 h 478"/>
                      <a:gd name="T6" fmla="*/ 2 w 491"/>
                      <a:gd name="T7" fmla="*/ 1 h 478"/>
                      <a:gd name="T8" fmla="*/ 2 w 491"/>
                      <a:gd name="T9" fmla="*/ 1 h 478"/>
                      <a:gd name="T10" fmla="*/ 2 w 491"/>
                      <a:gd name="T11" fmla="*/ 1 h 478"/>
                      <a:gd name="T12" fmla="*/ 2 w 491"/>
                      <a:gd name="T13" fmla="*/ 1 h 478"/>
                      <a:gd name="T14" fmla="*/ 2 w 491"/>
                      <a:gd name="T15" fmla="*/ 1 h 478"/>
                      <a:gd name="T16" fmla="*/ 2 w 491"/>
                      <a:gd name="T17" fmla="*/ 1 h 478"/>
                      <a:gd name="T18" fmla="*/ 2 w 491"/>
                      <a:gd name="T19" fmla="*/ 1 h 478"/>
                      <a:gd name="T20" fmla="*/ 1 w 491"/>
                      <a:gd name="T21" fmla="*/ 0 h 478"/>
                      <a:gd name="T22" fmla="*/ 1 w 491"/>
                      <a:gd name="T23" fmla="*/ 1 h 478"/>
                      <a:gd name="T24" fmla="*/ 1 w 491"/>
                      <a:gd name="T25" fmla="*/ 1 h 478"/>
                      <a:gd name="T26" fmla="*/ 1 w 491"/>
                      <a:gd name="T27" fmla="*/ 1 h 478"/>
                      <a:gd name="T28" fmla="*/ 1 w 491"/>
                      <a:gd name="T29" fmla="*/ 1 h 478"/>
                      <a:gd name="T30" fmla="*/ 1 w 491"/>
                      <a:gd name="T31" fmla="*/ 1 h 478"/>
                      <a:gd name="T32" fmla="*/ 1 w 491"/>
                      <a:gd name="T33" fmla="*/ 1 h 478"/>
                      <a:gd name="T34" fmla="*/ 1 w 491"/>
                      <a:gd name="T35" fmla="*/ 1 h 478"/>
                      <a:gd name="T36" fmla="*/ 1 w 491"/>
                      <a:gd name="T37" fmla="*/ 1 h 478"/>
                      <a:gd name="T38" fmla="*/ 1 w 491"/>
                      <a:gd name="T39" fmla="*/ 1 h 478"/>
                      <a:gd name="T40" fmla="*/ 1 w 491"/>
                      <a:gd name="T41" fmla="*/ 1 h 478"/>
                      <a:gd name="T42" fmla="*/ 1 w 491"/>
                      <a:gd name="T43" fmla="*/ 1 h 478"/>
                      <a:gd name="T44" fmla="*/ 1 w 491"/>
                      <a:gd name="T45" fmla="*/ 1 h 478"/>
                      <a:gd name="T46" fmla="*/ 1 w 491"/>
                      <a:gd name="T47" fmla="*/ 1 h 478"/>
                      <a:gd name="T48" fmla="*/ 1 w 491"/>
                      <a:gd name="T49" fmla="*/ 1 h 478"/>
                      <a:gd name="T50" fmla="*/ 1 w 491"/>
                      <a:gd name="T51" fmla="*/ 1 h 478"/>
                      <a:gd name="T52" fmla="*/ 1 w 491"/>
                      <a:gd name="T53" fmla="*/ 1 h 478"/>
                      <a:gd name="T54" fmla="*/ 1 w 491"/>
                      <a:gd name="T55" fmla="*/ 1 h 478"/>
                      <a:gd name="T56" fmla="*/ 0 w 491"/>
                      <a:gd name="T57" fmla="*/ 1 h 478"/>
                      <a:gd name="T58" fmla="*/ 1 w 491"/>
                      <a:gd name="T59" fmla="*/ 1 h 478"/>
                      <a:gd name="T60" fmla="*/ 1 w 491"/>
                      <a:gd name="T61" fmla="*/ 1 h 478"/>
                      <a:gd name="T62" fmla="*/ 1 w 491"/>
                      <a:gd name="T63" fmla="*/ 1 h 478"/>
                      <a:gd name="T64" fmla="*/ 1 w 491"/>
                      <a:gd name="T65" fmla="*/ 1 h 478"/>
                      <a:gd name="T66" fmla="*/ 1 w 491"/>
                      <a:gd name="T67" fmla="*/ 1 h 478"/>
                      <a:gd name="T68" fmla="*/ 1 w 491"/>
                      <a:gd name="T69" fmla="*/ 1 h 478"/>
                      <a:gd name="T70" fmla="*/ 1 w 491"/>
                      <a:gd name="T71" fmla="*/ 1 h 478"/>
                      <a:gd name="T72" fmla="*/ 1 w 491"/>
                      <a:gd name="T73" fmla="*/ 1 h 478"/>
                      <a:gd name="T74" fmla="*/ 1 w 491"/>
                      <a:gd name="T75" fmla="*/ 1 h 478"/>
                      <a:gd name="T76" fmla="*/ 1 w 491"/>
                      <a:gd name="T77" fmla="*/ 1 h 478"/>
                      <a:gd name="T78" fmla="*/ 1 w 491"/>
                      <a:gd name="T79" fmla="*/ 1 h 478"/>
                      <a:gd name="T80" fmla="*/ 1 w 491"/>
                      <a:gd name="T81" fmla="*/ 1 h 478"/>
                      <a:gd name="T82" fmla="*/ 1 w 491"/>
                      <a:gd name="T83" fmla="*/ 1 h 478"/>
                      <a:gd name="T84" fmla="*/ 1 w 491"/>
                      <a:gd name="T85" fmla="*/ 1 h 478"/>
                      <a:gd name="T86" fmla="*/ 1 w 491"/>
                      <a:gd name="T87" fmla="*/ 1 h 478"/>
                      <a:gd name="T88" fmla="*/ 1 w 491"/>
                      <a:gd name="T89" fmla="*/ 1 h 478"/>
                      <a:gd name="T90" fmla="*/ 2 w 491"/>
                      <a:gd name="T91" fmla="*/ 1 h 478"/>
                      <a:gd name="T92" fmla="*/ 2 w 491"/>
                      <a:gd name="T93" fmla="*/ 1 h 478"/>
                      <a:gd name="T94" fmla="*/ 2 w 491"/>
                      <a:gd name="T95" fmla="*/ 1 h 4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1"/>
                      <a:gd name="T145" fmla="*/ 0 h 478"/>
                      <a:gd name="T146" fmla="*/ 491 w 491"/>
                      <a:gd name="T147" fmla="*/ 478 h 4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1" h="478">
                        <a:moveTo>
                          <a:pt x="406" y="331"/>
                        </a:moveTo>
                        <a:lnTo>
                          <a:pt x="458" y="254"/>
                        </a:lnTo>
                        <a:lnTo>
                          <a:pt x="490" y="216"/>
                        </a:lnTo>
                        <a:lnTo>
                          <a:pt x="485" y="178"/>
                        </a:lnTo>
                        <a:lnTo>
                          <a:pt x="451" y="139"/>
                        </a:lnTo>
                        <a:lnTo>
                          <a:pt x="446" y="106"/>
                        </a:lnTo>
                        <a:lnTo>
                          <a:pt x="384" y="20"/>
                        </a:lnTo>
                        <a:lnTo>
                          <a:pt x="380" y="28"/>
                        </a:lnTo>
                        <a:lnTo>
                          <a:pt x="367" y="42"/>
                        </a:lnTo>
                        <a:lnTo>
                          <a:pt x="341" y="11"/>
                        </a:lnTo>
                        <a:lnTo>
                          <a:pt x="303" y="0"/>
                        </a:lnTo>
                        <a:lnTo>
                          <a:pt x="301" y="11"/>
                        </a:lnTo>
                        <a:lnTo>
                          <a:pt x="301" y="28"/>
                        </a:lnTo>
                        <a:lnTo>
                          <a:pt x="286" y="44"/>
                        </a:lnTo>
                        <a:lnTo>
                          <a:pt x="255" y="74"/>
                        </a:lnTo>
                        <a:lnTo>
                          <a:pt x="221" y="74"/>
                        </a:lnTo>
                        <a:lnTo>
                          <a:pt x="207" y="97"/>
                        </a:lnTo>
                        <a:lnTo>
                          <a:pt x="195" y="97"/>
                        </a:lnTo>
                        <a:lnTo>
                          <a:pt x="171" y="122"/>
                        </a:lnTo>
                        <a:lnTo>
                          <a:pt x="157" y="122"/>
                        </a:lnTo>
                        <a:lnTo>
                          <a:pt x="129" y="150"/>
                        </a:lnTo>
                        <a:lnTo>
                          <a:pt x="111" y="154"/>
                        </a:lnTo>
                        <a:lnTo>
                          <a:pt x="74" y="212"/>
                        </a:lnTo>
                        <a:lnTo>
                          <a:pt x="50" y="177"/>
                        </a:lnTo>
                        <a:lnTo>
                          <a:pt x="23" y="159"/>
                        </a:lnTo>
                        <a:lnTo>
                          <a:pt x="11" y="172"/>
                        </a:lnTo>
                        <a:lnTo>
                          <a:pt x="26" y="250"/>
                        </a:lnTo>
                        <a:lnTo>
                          <a:pt x="13" y="276"/>
                        </a:lnTo>
                        <a:lnTo>
                          <a:pt x="0" y="315"/>
                        </a:lnTo>
                        <a:lnTo>
                          <a:pt x="37" y="339"/>
                        </a:lnTo>
                        <a:lnTo>
                          <a:pt x="57" y="342"/>
                        </a:lnTo>
                        <a:lnTo>
                          <a:pt x="83" y="380"/>
                        </a:lnTo>
                        <a:lnTo>
                          <a:pt x="102" y="368"/>
                        </a:lnTo>
                        <a:lnTo>
                          <a:pt x="133" y="331"/>
                        </a:lnTo>
                        <a:lnTo>
                          <a:pt x="164" y="278"/>
                        </a:lnTo>
                        <a:lnTo>
                          <a:pt x="217" y="267"/>
                        </a:lnTo>
                        <a:lnTo>
                          <a:pt x="250" y="300"/>
                        </a:lnTo>
                        <a:lnTo>
                          <a:pt x="225" y="353"/>
                        </a:lnTo>
                        <a:lnTo>
                          <a:pt x="195" y="402"/>
                        </a:lnTo>
                        <a:lnTo>
                          <a:pt x="223" y="421"/>
                        </a:lnTo>
                        <a:lnTo>
                          <a:pt x="221" y="445"/>
                        </a:lnTo>
                        <a:lnTo>
                          <a:pt x="198" y="467"/>
                        </a:lnTo>
                        <a:lnTo>
                          <a:pt x="203" y="477"/>
                        </a:lnTo>
                        <a:lnTo>
                          <a:pt x="243" y="457"/>
                        </a:lnTo>
                        <a:lnTo>
                          <a:pt x="298" y="384"/>
                        </a:lnTo>
                        <a:lnTo>
                          <a:pt x="379" y="337"/>
                        </a:lnTo>
                        <a:lnTo>
                          <a:pt x="406" y="331"/>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a:solidFill>
                        <a:srgbClr val="000000"/>
                      </a:solidFill>
                      <a:latin typeface="汉仪中圆简" pitchFamily="1" charset="-122"/>
                      <a:ea typeface="汉仪中圆简" pitchFamily="1" charset="-122"/>
                      <a:sym typeface="汉仪中圆简" pitchFamily="1" charset="-122"/>
                    </a:endParaRPr>
                  </a:p>
                  <a:p>
                    <a:pPr defTabSz="700405">
                      <a:defRPr/>
                    </a:pPr>
                    <a:endParaRPr lang="zh-CN" altLang="en-US" sz="900" b="1">
                      <a:solidFill>
                        <a:srgbClr val="000000"/>
                      </a:solidFill>
                      <a:latin typeface="汉仪中圆简" pitchFamily="1" charset="-122"/>
                      <a:ea typeface="汉仪中圆简" pitchFamily="1" charset="-122"/>
                      <a:sym typeface="汉仪中圆简" pitchFamily="1" charset="-122"/>
                    </a:endParaRPr>
                  </a:p>
                </p:txBody>
              </p:sp>
              <p:sp>
                <p:nvSpPr>
                  <p:cNvPr id="45" name="Freeform 33"/>
                  <p:cNvSpPr/>
                  <p:nvPr/>
                </p:nvSpPr>
                <p:spPr bwMode="auto">
                  <a:xfrm>
                    <a:off x="2030" y="373"/>
                    <a:ext cx="416" cy="253"/>
                  </a:xfrm>
                  <a:custGeom>
                    <a:avLst/>
                    <a:gdLst>
                      <a:gd name="T0" fmla="*/ 3 w 709"/>
                      <a:gd name="T1" fmla="*/ 1 h 488"/>
                      <a:gd name="T2" fmla="*/ 3 w 709"/>
                      <a:gd name="T3" fmla="*/ 1 h 488"/>
                      <a:gd name="T4" fmla="*/ 3 w 709"/>
                      <a:gd name="T5" fmla="*/ 1 h 488"/>
                      <a:gd name="T6" fmla="*/ 3 w 709"/>
                      <a:gd name="T7" fmla="*/ 1 h 488"/>
                      <a:gd name="T8" fmla="*/ 3 w 709"/>
                      <a:gd name="T9" fmla="*/ 1 h 488"/>
                      <a:gd name="T10" fmla="*/ 2 w 709"/>
                      <a:gd name="T11" fmla="*/ 1 h 488"/>
                      <a:gd name="T12" fmla="*/ 2 w 709"/>
                      <a:gd name="T13" fmla="*/ 1 h 488"/>
                      <a:gd name="T14" fmla="*/ 2 w 709"/>
                      <a:gd name="T15" fmla="*/ 1 h 488"/>
                      <a:gd name="T16" fmla="*/ 2 w 709"/>
                      <a:gd name="T17" fmla="*/ 1 h 488"/>
                      <a:gd name="T18" fmla="*/ 2 w 709"/>
                      <a:gd name="T19" fmla="*/ 1 h 488"/>
                      <a:gd name="T20" fmla="*/ 1 w 709"/>
                      <a:gd name="T21" fmla="*/ 1 h 488"/>
                      <a:gd name="T22" fmla="*/ 1 w 709"/>
                      <a:gd name="T23" fmla="*/ 1 h 488"/>
                      <a:gd name="T24" fmla="*/ 1 w 709"/>
                      <a:gd name="T25" fmla="*/ 1 h 488"/>
                      <a:gd name="T26" fmla="*/ 1 w 709"/>
                      <a:gd name="T27" fmla="*/ 1 h 488"/>
                      <a:gd name="T28" fmla="*/ 1 w 709"/>
                      <a:gd name="T29" fmla="*/ 1 h 488"/>
                      <a:gd name="T30" fmla="*/ 1 w 709"/>
                      <a:gd name="T31" fmla="*/ 1 h 488"/>
                      <a:gd name="T32" fmla="*/ 0 w 709"/>
                      <a:gd name="T33" fmla="*/ 1 h 488"/>
                      <a:gd name="T34" fmla="*/ 1 w 709"/>
                      <a:gd name="T35" fmla="*/ 1 h 488"/>
                      <a:gd name="T36" fmla="*/ 1 w 709"/>
                      <a:gd name="T37" fmla="*/ 1 h 488"/>
                      <a:gd name="T38" fmla="*/ 1 w 709"/>
                      <a:gd name="T39" fmla="*/ 1 h 488"/>
                      <a:gd name="T40" fmla="*/ 1 w 709"/>
                      <a:gd name="T41" fmla="*/ 1 h 488"/>
                      <a:gd name="T42" fmla="*/ 1 w 709"/>
                      <a:gd name="T43" fmla="*/ 1 h 488"/>
                      <a:gd name="T44" fmla="*/ 1 w 709"/>
                      <a:gd name="T45" fmla="*/ 1 h 488"/>
                      <a:gd name="T46" fmla="*/ 1 w 709"/>
                      <a:gd name="T47" fmla="*/ 1 h 488"/>
                      <a:gd name="T48" fmla="*/ 1 w 709"/>
                      <a:gd name="T49" fmla="*/ 1 h 488"/>
                      <a:gd name="T50" fmla="*/ 2 w 709"/>
                      <a:gd name="T51" fmla="*/ 1 h 488"/>
                      <a:gd name="T52" fmla="*/ 2 w 709"/>
                      <a:gd name="T53" fmla="*/ 1 h 488"/>
                      <a:gd name="T54" fmla="*/ 2 w 709"/>
                      <a:gd name="T55" fmla="*/ 1 h 488"/>
                      <a:gd name="T56" fmla="*/ 2 w 709"/>
                      <a:gd name="T57" fmla="*/ 1 h 488"/>
                      <a:gd name="T58" fmla="*/ 3 w 709"/>
                      <a:gd name="T59" fmla="*/ 1 h 488"/>
                      <a:gd name="T60" fmla="*/ 3 w 709"/>
                      <a:gd name="T61" fmla="*/ 1 h 488"/>
                      <a:gd name="T62" fmla="*/ 3 w 709"/>
                      <a:gd name="T63" fmla="*/ 1 h 488"/>
                      <a:gd name="T64" fmla="*/ 3 w 709"/>
                      <a:gd name="T65" fmla="*/ 1 h 488"/>
                      <a:gd name="T66" fmla="*/ 3 w 709"/>
                      <a:gd name="T67" fmla="*/ 1 h 488"/>
                      <a:gd name="T68" fmla="*/ 3 w 709"/>
                      <a:gd name="T69" fmla="*/ 1 h 488"/>
                      <a:gd name="T70" fmla="*/ 4 w 709"/>
                      <a:gd name="T71" fmla="*/ 1 h 488"/>
                      <a:gd name="T72" fmla="*/ 4 w 709"/>
                      <a:gd name="T73" fmla="*/ 1 h 4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9"/>
                      <a:gd name="T112" fmla="*/ 0 h 488"/>
                      <a:gd name="T113" fmla="*/ 709 w 709"/>
                      <a:gd name="T114" fmla="*/ 488 h 4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9" h="488">
                        <a:moveTo>
                          <a:pt x="704" y="135"/>
                        </a:moveTo>
                        <a:lnTo>
                          <a:pt x="686" y="135"/>
                        </a:lnTo>
                        <a:lnTo>
                          <a:pt x="664" y="135"/>
                        </a:lnTo>
                        <a:lnTo>
                          <a:pt x="631" y="125"/>
                        </a:lnTo>
                        <a:lnTo>
                          <a:pt x="620" y="105"/>
                        </a:lnTo>
                        <a:lnTo>
                          <a:pt x="609" y="120"/>
                        </a:lnTo>
                        <a:lnTo>
                          <a:pt x="594" y="110"/>
                        </a:lnTo>
                        <a:lnTo>
                          <a:pt x="561" y="149"/>
                        </a:lnTo>
                        <a:lnTo>
                          <a:pt x="554" y="161"/>
                        </a:lnTo>
                        <a:lnTo>
                          <a:pt x="539" y="162"/>
                        </a:lnTo>
                        <a:lnTo>
                          <a:pt x="517" y="138"/>
                        </a:lnTo>
                        <a:lnTo>
                          <a:pt x="496" y="130"/>
                        </a:lnTo>
                        <a:lnTo>
                          <a:pt x="473" y="85"/>
                        </a:lnTo>
                        <a:lnTo>
                          <a:pt x="458" y="96"/>
                        </a:lnTo>
                        <a:lnTo>
                          <a:pt x="462" y="135"/>
                        </a:lnTo>
                        <a:lnTo>
                          <a:pt x="451" y="142"/>
                        </a:lnTo>
                        <a:lnTo>
                          <a:pt x="422" y="110"/>
                        </a:lnTo>
                        <a:lnTo>
                          <a:pt x="412" y="96"/>
                        </a:lnTo>
                        <a:lnTo>
                          <a:pt x="390" y="96"/>
                        </a:lnTo>
                        <a:lnTo>
                          <a:pt x="379" y="63"/>
                        </a:lnTo>
                        <a:lnTo>
                          <a:pt x="348" y="48"/>
                        </a:lnTo>
                        <a:lnTo>
                          <a:pt x="307" y="63"/>
                        </a:lnTo>
                        <a:lnTo>
                          <a:pt x="290" y="61"/>
                        </a:lnTo>
                        <a:lnTo>
                          <a:pt x="269" y="36"/>
                        </a:lnTo>
                        <a:lnTo>
                          <a:pt x="237" y="55"/>
                        </a:lnTo>
                        <a:lnTo>
                          <a:pt x="216" y="55"/>
                        </a:lnTo>
                        <a:lnTo>
                          <a:pt x="194" y="65"/>
                        </a:lnTo>
                        <a:lnTo>
                          <a:pt x="161" y="41"/>
                        </a:lnTo>
                        <a:lnTo>
                          <a:pt x="139" y="0"/>
                        </a:lnTo>
                        <a:lnTo>
                          <a:pt x="87" y="10"/>
                        </a:lnTo>
                        <a:lnTo>
                          <a:pt x="67" y="32"/>
                        </a:lnTo>
                        <a:lnTo>
                          <a:pt x="65" y="61"/>
                        </a:lnTo>
                        <a:lnTo>
                          <a:pt x="8" y="43"/>
                        </a:lnTo>
                        <a:lnTo>
                          <a:pt x="0" y="63"/>
                        </a:lnTo>
                        <a:lnTo>
                          <a:pt x="3" y="77"/>
                        </a:lnTo>
                        <a:lnTo>
                          <a:pt x="34" y="99"/>
                        </a:lnTo>
                        <a:lnTo>
                          <a:pt x="34" y="130"/>
                        </a:lnTo>
                        <a:lnTo>
                          <a:pt x="38" y="161"/>
                        </a:lnTo>
                        <a:lnTo>
                          <a:pt x="56" y="187"/>
                        </a:lnTo>
                        <a:lnTo>
                          <a:pt x="58" y="211"/>
                        </a:lnTo>
                        <a:lnTo>
                          <a:pt x="72" y="219"/>
                        </a:lnTo>
                        <a:lnTo>
                          <a:pt x="115" y="178"/>
                        </a:lnTo>
                        <a:lnTo>
                          <a:pt x="161" y="236"/>
                        </a:lnTo>
                        <a:lnTo>
                          <a:pt x="161" y="268"/>
                        </a:lnTo>
                        <a:lnTo>
                          <a:pt x="185" y="282"/>
                        </a:lnTo>
                        <a:lnTo>
                          <a:pt x="187" y="270"/>
                        </a:lnTo>
                        <a:lnTo>
                          <a:pt x="225" y="282"/>
                        </a:lnTo>
                        <a:lnTo>
                          <a:pt x="252" y="313"/>
                        </a:lnTo>
                        <a:lnTo>
                          <a:pt x="264" y="299"/>
                        </a:lnTo>
                        <a:lnTo>
                          <a:pt x="269" y="291"/>
                        </a:lnTo>
                        <a:lnTo>
                          <a:pt x="331" y="376"/>
                        </a:lnTo>
                        <a:lnTo>
                          <a:pt x="335" y="409"/>
                        </a:lnTo>
                        <a:lnTo>
                          <a:pt x="370" y="449"/>
                        </a:lnTo>
                        <a:lnTo>
                          <a:pt x="374" y="487"/>
                        </a:lnTo>
                        <a:lnTo>
                          <a:pt x="405" y="467"/>
                        </a:lnTo>
                        <a:lnTo>
                          <a:pt x="434" y="385"/>
                        </a:lnTo>
                        <a:lnTo>
                          <a:pt x="446" y="381"/>
                        </a:lnTo>
                        <a:lnTo>
                          <a:pt x="477" y="398"/>
                        </a:lnTo>
                        <a:lnTo>
                          <a:pt x="528" y="392"/>
                        </a:lnTo>
                        <a:lnTo>
                          <a:pt x="546" y="376"/>
                        </a:lnTo>
                        <a:lnTo>
                          <a:pt x="522" y="339"/>
                        </a:lnTo>
                        <a:lnTo>
                          <a:pt x="528" y="330"/>
                        </a:lnTo>
                        <a:lnTo>
                          <a:pt x="577" y="315"/>
                        </a:lnTo>
                        <a:lnTo>
                          <a:pt x="594" y="277"/>
                        </a:lnTo>
                        <a:lnTo>
                          <a:pt x="620" y="265"/>
                        </a:lnTo>
                        <a:lnTo>
                          <a:pt x="620" y="229"/>
                        </a:lnTo>
                        <a:lnTo>
                          <a:pt x="627" y="204"/>
                        </a:lnTo>
                        <a:lnTo>
                          <a:pt x="642" y="200"/>
                        </a:lnTo>
                        <a:lnTo>
                          <a:pt x="654" y="214"/>
                        </a:lnTo>
                        <a:lnTo>
                          <a:pt x="666" y="224"/>
                        </a:lnTo>
                        <a:lnTo>
                          <a:pt x="699" y="180"/>
                        </a:lnTo>
                        <a:lnTo>
                          <a:pt x="708" y="147"/>
                        </a:lnTo>
                        <a:lnTo>
                          <a:pt x="704" y="135"/>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900" dirty="0">
                      <a:solidFill>
                        <a:schemeClr val="accent1">
                          <a:lumMod val="60000"/>
                          <a:lumOff val="40000"/>
                        </a:schemeClr>
                      </a:solidFill>
                      <a:latin typeface="汉仪中圆简" pitchFamily="1" charset="-122"/>
                      <a:ea typeface="汉仪中圆简" pitchFamily="1" charset="-122"/>
                      <a:sym typeface="汉仪中圆简" pitchFamily="1" charset="-122"/>
                    </a:endParaRPr>
                  </a:p>
                  <a:p>
                    <a:pPr defTabSz="700405">
                      <a:defRPr/>
                    </a:pPr>
                    <a:r>
                      <a:rPr lang="en-US" altLang="zh-CN" sz="900" dirty="0">
                        <a:solidFill>
                          <a:srgbClr val="000000"/>
                        </a:solidFill>
                        <a:latin typeface="汉仪中圆简" pitchFamily="1" charset="-122"/>
                        <a:ea typeface="汉仪中圆简" pitchFamily="1" charset="-122"/>
                        <a:sym typeface="汉仪中圆简" pitchFamily="1" charset="-122"/>
                      </a:rPr>
                      <a:t>    </a:t>
                    </a:r>
                    <a:r>
                      <a:rPr lang="zh-CN" altLang="en-US" sz="900" b="1" dirty="0">
                        <a:solidFill>
                          <a:srgbClr val="000000"/>
                        </a:solidFill>
                        <a:latin typeface="汉仪中圆简" pitchFamily="1" charset="-122"/>
                        <a:ea typeface="汉仪中圆简" pitchFamily="1" charset="-122"/>
                        <a:sym typeface="汉仪中圆简" pitchFamily="1" charset="-122"/>
                      </a:rPr>
                      <a:t>吉 林</a:t>
                    </a:r>
                  </a:p>
                </p:txBody>
              </p:sp>
              <p:sp>
                <p:nvSpPr>
                  <p:cNvPr id="46" name="Freeform 34">
                    <a:hlinkClick r:id="rId3" action="ppaction://hlinksldjump"/>
                  </p:cNvPr>
                  <p:cNvSpPr/>
                  <p:nvPr/>
                </p:nvSpPr>
                <p:spPr bwMode="auto">
                  <a:xfrm>
                    <a:off x="1938" y="0"/>
                    <a:ext cx="569" cy="457"/>
                  </a:xfrm>
                  <a:custGeom>
                    <a:avLst/>
                    <a:gdLst>
                      <a:gd name="T0" fmla="*/ 1 w 970"/>
                      <a:gd name="T1" fmla="*/ 1 h 888"/>
                      <a:gd name="T2" fmla="*/ 2 w 970"/>
                      <a:gd name="T3" fmla="*/ 1 h 888"/>
                      <a:gd name="T4" fmla="*/ 2 w 970"/>
                      <a:gd name="T5" fmla="*/ 1 h 888"/>
                      <a:gd name="T6" fmla="*/ 2 w 970"/>
                      <a:gd name="T7" fmla="*/ 1 h 888"/>
                      <a:gd name="T8" fmla="*/ 2 w 970"/>
                      <a:gd name="T9" fmla="*/ 1 h 888"/>
                      <a:gd name="T10" fmla="*/ 3 w 970"/>
                      <a:gd name="T11" fmla="*/ 1 h 888"/>
                      <a:gd name="T12" fmla="*/ 3 w 970"/>
                      <a:gd name="T13" fmla="*/ 1 h 888"/>
                      <a:gd name="T14" fmla="*/ 3 w 970"/>
                      <a:gd name="T15" fmla="*/ 1 h 888"/>
                      <a:gd name="T16" fmla="*/ 3 w 970"/>
                      <a:gd name="T17" fmla="*/ 1 h 888"/>
                      <a:gd name="T18" fmla="*/ 3 w 970"/>
                      <a:gd name="T19" fmla="*/ 1 h 888"/>
                      <a:gd name="T20" fmla="*/ 4 w 970"/>
                      <a:gd name="T21" fmla="*/ 1 h 888"/>
                      <a:gd name="T22" fmla="*/ 4 w 970"/>
                      <a:gd name="T23" fmla="*/ 1 h 888"/>
                      <a:gd name="T24" fmla="*/ 4 w 970"/>
                      <a:gd name="T25" fmla="*/ 1 h 888"/>
                      <a:gd name="T26" fmla="*/ 4 w 970"/>
                      <a:gd name="T27" fmla="*/ 1 h 888"/>
                      <a:gd name="T28" fmla="*/ 4 w 970"/>
                      <a:gd name="T29" fmla="*/ 1 h 888"/>
                      <a:gd name="T30" fmla="*/ 4 w 970"/>
                      <a:gd name="T31" fmla="*/ 1 h 888"/>
                      <a:gd name="T32" fmla="*/ 4 w 970"/>
                      <a:gd name="T33" fmla="*/ 1 h 888"/>
                      <a:gd name="T34" fmla="*/ 5 w 970"/>
                      <a:gd name="T35" fmla="*/ 1 h 888"/>
                      <a:gd name="T36" fmla="*/ 5 w 970"/>
                      <a:gd name="T37" fmla="*/ 1 h 888"/>
                      <a:gd name="T38" fmla="*/ 5 w 970"/>
                      <a:gd name="T39" fmla="*/ 1 h 888"/>
                      <a:gd name="T40" fmla="*/ 5 w 970"/>
                      <a:gd name="T41" fmla="*/ 1 h 888"/>
                      <a:gd name="T42" fmla="*/ 5 w 970"/>
                      <a:gd name="T43" fmla="*/ 1 h 888"/>
                      <a:gd name="T44" fmla="*/ 5 w 970"/>
                      <a:gd name="T45" fmla="*/ 1 h 888"/>
                      <a:gd name="T46" fmla="*/ 4 w 970"/>
                      <a:gd name="T47" fmla="*/ 1 h 888"/>
                      <a:gd name="T48" fmla="*/ 4 w 970"/>
                      <a:gd name="T49" fmla="*/ 1 h 888"/>
                      <a:gd name="T50" fmla="*/ 3 w 970"/>
                      <a:gd name="T51" fmla="*/ 1 h 888"/>
                      <a:gd name="T52" fmla="*/ 3 w 970"/>
                      <a:gd name="T53" fmla="*/ 1 h 888"/>
                      <a:gd name="T54" fmla="*/ 3 w 970"/>
                      <a:gd name="T55" fmla="*/ 1 h 888"/>
                      <a:gd name="T56" fmla="*/ 3 w 970"/>
                      <a:gd name="T57" fmla="*/ 1 h 888"/>
                      <a:gd name="T58" fmla="*/ 2 w 970"/>
                      <a:gd name="T59" fmla="*/ 1 h 888"/>
                      <a:gd name="T60" fmla="*/ 2 w 970"/>
                      <a:gd name="T61" fmla="*/ 1 h 888"/>
                      <a:gd name="T62" fmla="*/ 2 w 970"/>
                      <a:gd name="T63" fmla="*/ 1 h 888"/>
                      <a:gd name="T64" fmla="*/ 2 w 970"/>
                      <a:gd name="T65" fmla="*/ 1 h 888"/>
                      <a:gd name="T66" fmla="*/ 2 w 970"/>
                      <a:gd name="T67" fmla="*/ 1 h 888"/>
                      <a:gd name="T68" fmla="*/ 1 w 970"/>
                      <a:gd name="T69" fmla="*/ 1 h 888"/>
                      <a:gd name="T70" fmla="*/ 1 w 970"/>
                      <a:gd name="T71" fmla="*/ 1 h 888"/>
                      <a:gd name="T72" fmla="*/ 1 w 970"/>
                      <a:gd name="T73" fmla="*/ 0 h 888"/>
                      <a:gd name="T74" fmla="*/ 1 w 970"/>
                      <a:gd name="T75" fmla="*/ 1 h 888"/>
                      <a:gd name="T76" fmla="*/ 0 w 970"/>
                      <a:gd name="T77" fmla="*/ 1 h 888"/>
                      <a:gd name="T78" fmla="*/ 1 w 970"/>
                      <a:gd name="T79" fmla="*/ 1 h 888"/>
                      <a:gd name="T80" fmla="*/ 1 w 970"/>
                      <a:gd name="T81" fmla="*/ 1 h 888"/>
                      <a:gd name="T82" fmla="*/ 1 w 970"/>
                      <a:gd name="T83" fmla="*/ 1 h 888"/>
                      <a:gd name="T84" fmla="*/ 1 w 970"/>
                      <a:gd name="T85" fmla="*/ 1 h 888"/>
                      <a:gd name="T86" fmla="*/ 1 w 970"/>
                      <a:gd name="T87" fmla="*/ 1 h 888"/>
                      <a:gd name="T88" fmla="*/ 2 w 970"/>
                      <a:gd name="T89" fmla="*/ 1 h 888"/>
                      <a:gd name="T90" fmla="*/ 2 w 970"/>
                      <a:gd name="T91" fmla="*/ 1 h 888"/>
                      <a:gd name="T92" fmla="*/ 1 w 970"/>
                      <a:gd name="T93" fmla="*/ 1 h 888"/>
                      <a:gd name="T94" fmla="*/ 1 w 970"/>
                      <a:gd name="T95" fmla="*/ 1 h 888"/>
                      <a:gd name="T96" fmla="*/ 1 w 970"/>
                      <a:gd name="T97" fmla="*/ 1 h 888"/>
                      <a:gd name="T98" fmla="*/ 1 w 970"/>
                      <a:gd name="T99" fmla="*/ 1 h 888"/>
                      <a:gd name="T100" fmla="*/ 1 w 970"/>
                      <a:gd name="T101" fmla="*/ 1 h 888"/>
                      <a:gd name="T102" fmla="*/ 1 w 970"/>
                      <a:gd name="T103" fmla="*/ 1 h 888"/>
                      <a:gd name="T104" fmla="*/ 1 w 970"/>
                      <a:gd name="T105" fmla="*/ 1 h 888"/>
                      <a:gd name="T106" fmla="*/ 1 w 970"/>
                      <a:gd name="T107" fmla="*/ 1 h 888"/>
                      <a:gd name="T108" fmla="*/ 1 w 970"/>
                      <a:gd name="T109" fmla="*/ 1 h 8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70"/>
                      <a:gd name="T166" fmla="*/ 0 h 888"/>
                      <a:gd name="T167" fmla="*/ 970 w 970"/>
                      <a:gd name="T168" fmla="*/ 888 h 8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70" h="888">
                        <a:moveTo>
                          <a:pt x="244" y="734"/>
                        </a:moveTo>
                        <a:lnTo>
                          <a:pt x="297" y="724"/>
                        </a:lnTo>
                        <a:lnTo>
                          <a:pt x="318" y="766"/>
                        </a:lnTo>
                        <a:lnTo>
                          <a:pt x="351" y="790"/>
                        </a:lnTo>
                        <a:lnTo>
                          <a:pt x="373" y="779"/>
                        </a:lnTo>
                        <a:lnTo>
                          <a:pt x="394" y="779"/>
                        </a:lnTo>
                        <a:lnTo>
                          <a:pt x="426" y="761"/>
                        </a:lnTo>
                        <a:lnTo>
                          <a:pt x="447" y="785"/>
                        </a:lnTo>
                        <a:lnTo>
                          <a:pt x="463" y="787"/>
                        </a:lnTo>
                        <a:lnTo>
                          <a:pt x="505" y="772"/>
                        </a:lnTo>
                        <a:lnTo>
                          <a:pt x="535" y="787"/>
                        </a:lnTo>
                        <a:lnTo>
                          <a:pt x="547" y="821"/>
                        </a:lnTo>
                        <a:lnTo>
                          <a:pt x="569" y="821"/>
                        </a:lnTo>
                        <a:lnTo>
                          <a:pt x="579" y="835"/>
                        </a:lnTo>
                        <a:lnTo>
                          <a:pt x="607" y="867"/>
                        </a:lnTo>
                        <a:lnTo>
                          <a:pt x="619" y="860"/>
                        </a:lnTo>
                        <a:lnTo>
                          <a:pt x="614" y="821"/>
                        </a:lnTo>
                        <a:lnTo>
                          <a:pt x="629" y="809"/>
                        </a:lnTo>
                        <a:lnTo>
                          <a:pt x="652" y="854"/>
                        </a:lnTo>
                        <a:lnTo>
                          <a:pt x="674" y="862"/>
                        </a:lnTo>
                        <a:lnTo>
                          <a:pt x="695" y="887"/>
                        </a:lnTo>
                        <a:lnTo>
                          <a:pt x="710" y="885"/>
                        </a:lnTo>
                        <a:lnTo>
                          <a:pt x="717" y="874"/>
                        </a:lnTo>
                        <a:lnTo>
                          <a:pt x="750" y="835"/>
                        </a:lnTo>
                        <a:lnTo>
                          <a:pt x="765" y="845"/>
                        </a:lnTo>
                        <a:lnTo>
                          <a:pt x="777" y="830"/>
                        </a:lnTo>
                        <a:lnTo>
                          <a:pt x="787" y="850"/>
                        </a:lnTo>
                        <a:lnTo>
                          <a:pt x="820" y="860"/>
                        </a:lnTo>
                        <a:lnTo>
                          <a:pt x="842" y="860"/>
                        </a:lnTo>
                        <a:lnTo>
                          <a:pt x="860" y="860"/>
                        </a:lnTo>
                        <a:lnTo>
                          <a:pt x="849" y="845"/>
                        </a:lnTo>
                        <a:lnTo>
                          <a:pt x="844" y="790"/>
                        </a:lnTo>
                        <a:lnTo>
                          <a:pt x="805" y="730"/>
                        </a:lnTo>
                        <a:lnTo>
                          <a:pt x="827" y="708"/>
                        </a:lnTo>
                        <a:lnTo>
                          <a:pt x="849" y="669"/>
                        </a:lnTo>
                        <a:lnTo>
                          <a:pt x="921" y="669"/>
                        </a:lnTo>
                        <a:lnTo>
                          <a:pt x="937" y="657"/>
                        </a:lnTo>
                        <a:lnTo>
                          <a:pt x="930" y="628"/>
                        </a:lnTo>
                        <a:lnTo>
                          <a:pt x="947" y="600"/>
                        </a:lnTo>
                        <a:lnTo>
                          <a:pt x="941" y="585"/>
                        </a:lnTo>
                        <a:lnTo>
                          <a:pt x="947" y="558"/>
                        </a:lnTo>
                        <a:lnTo>
                          <a:pt x="947" y="419"/>
                        </a:lnTo>
                        <a:lnTo>
                          <a:pt x="969" y="375"/>
                        </a:lnTo>
                        <a:lnTo>
                          <a:pt x="942" y="349"/>
                        </a:lnTo>
                        <a:lnTo>
                          <a:pt x="947" y="331"/>
                        </a:lnTo>
                        <a:lnTo>
                          <a:pt x="937" y="315"/>
                        </a:lnTo>
                        <a:lnTo>
                          <a:pt x="908" y="327"/>
                        </a:lnTo>
                        <a:lnTo>
                          <a:pt x="875" y="365"/>
                        </a:lnTo>
                        <a:lnTo>
                          <a:pt x="842" y="380"/>
                        </a:lnTo>
                        <a:lnTo>
                          <a:pt x="810" y="426"/>
                        </a:lnTo>
                        <a:lnTo>
                          <a:pt x="729" y="452"/>
                        </a:lnTo>
                        <a:lnTo>
                          <a:pt x="691" y="426"/>
                        </a:lnTo>
                        <a:lnTo>
                          <a:pt x="695" y="408"/>
                        </a:lnTo>
                        <a:lnTo>
                          <a:pt x="678" y="380"/>
                        </a:lnTo>
                        <a:lnTo>
                          <a:pt x="667" y="349"/>
                        </a:lnTo>
                        <a:lnTo>
                          <a:pt x="636" y="349"/>
                        </a:lnTo>
                        <a:lnTo>
                          <a:pt x="581" y="320"/>
                        </a:lnTo>
                        <a:lnTo>
                          <a:pt x="559" y="327"/>
                        </a:lnTo>
                        <a:lnTo>
                          <a:pt x="535" y="315"/>
                        </a:lnTo>
                        <a:lnTo>
                          <a:pt x="497" y="320"/>
                        </a:lnTo>
                        <a:lnTo>
                          <a:pt x="463" y="309"/>
                        </a:lnTo>
                        <a:lnTo>
                          <a:pt x="444" y="283"/>
                        </a:lnTo>
                        <a:lnTo>
                          <a:pt x="426" y="261"/>
                        </a:lnTo>
                        <a:lnTo>
                          <a:pt x="418" y="238"/>
                        </a:lnTo>
                        <a:lnTo>
                          <a:pt x="394" y="209"/>
                        </a:lnTo>
                        <a:lnTo>
                          <a:pt x="375" y="187"/>
                        </a:lnTo>
                        <a:lnTo>
                          <a:pt x="341" y="137"/>
                        </a:lnTo>
                        <a:lnTo>
                          <a:pt x="330" y="110"/>
                        </a:lnTo>
                        <a:lnTo>
                          <a:pt x="291" y="59"/>
                        </a:lnTo>
                        <a:lnTo>
                          <a:pt x="279" y="33"/>
                        </a:lnTo>
                        <a:lnTo>
                          <a:pt x="229" y="6"/>
                        </a:lnTo>
                        <a:lnTo>
                          <a:pt x="196" y="18"/>
                        </a:lnTo>
                        <a:lnTo>
                          <a:pt x="167" y="11"/>
                        </a:lnTo>
                        <a:lnTo>
                          <a:pt x="105" y="0"/>
                        </a:lnTo>
                        <a:lnTo>
                          <a:pt x="19" y="28"/>
                        </a:lnTo>
                        <a:lnTo>
                          <a:pt x="4" y="44"/>
                        </a:lnTo>
                        <a:lnTo>
                          <a:pt x="21" y="66"/>
                        </a:lnTo>
                        <a:lnTo>
                          <a:pt x="0" y="126"/>
                        </a:lnTo>
                        <a:lnTo>
                          <a:pt x="5" y="132"/>
                        </a:lnTo>
                        <a:lnTo>
                          <a:pt x="43" y="155"/>
                        </a:lnTo>
                        <a:lnTo>
                          <a:pt x="62" y="122"/>
                        </a:lnTo>
                        <a:lnTo>
                          <a:pt x="98" y="143"/>
                        </a:lnTo>
                        <a:lnTo>
                          <a:pt x="95" y="158"/>
                        </a:lnTo>
                        <a:lnTo>
                          <a:pt x="108" y="199"/>
                        </a:lnTo>
                        <a:lnTo>
                          <a:pt x="131" y="225"/>
                        </a:lnTo>
                        <a:lnTo>
                          <a:pt x="174" y="232"/>
                        </a:lnTo>
                        <a:lnTo>
                          <a:pt x="187" y="216"/>
                        </a:lnTo>
                        <a:lnTo>
                          <a:pt x="213" y="214"/>
                        </a:lnTo>
                        <a:lnTo>
                          <a:pt x="265" y="170"/>
                        </a:lnTo>
                        <a:lnTo>
                          <a:pt x="330" y="221"/>
                        </a:lnTo>
                        <a:lnTo>
                          <a:pt x="308" y="309"/>
                        </a:lnTo>
                        <a:lnTo>
                          <a:pt x="313" y="375"/>
                        </a:lnTo>
                        <a:lnTo>
                          <a:pt x="313" y="415"/>
                        </a:lnTo>
                        <a:lnTo>
                          <a:pt x="294" y="423"/>
                        </a:lnTo>
                        <a:lnTo>
                          <a:pt x="294" y="525"/>
                        </a:lnTo>
                        <a:lnTo>
                          <a:pt x="289" y="522"/>
                        </a:lnTo>
                        <a:lnTo>
                          <a:pt x="270" y="501"/>
                        </a:lnTo>
                        <a:lnTo>
                          <a:pt x="262" y="501"/>
                        </a:lnTo>
                        <a:lnTo>
                          <a:pt x="258" y="508"/>
                        </a:lnTo>
                        <a:lnTo>
                          <a:pt x="203" y="592"/>
                        </a:lnTo>
                        <a:lnTo>
                          <a:pt x="177" y="625"/>
                        </a:lnTo>
                        <a:lnTo>
                          <a:pt x="179" y="635"/>
                        </a:lnTo>
                        <a:lnTo>
                          <a:pt x="234" y="676"/>
                        </a:lnTo>
                        <a:lnTo>
                          <a:pt x="265" y="666"/>
                        </a:lnTo>
                        <a:lnTo>
                          <a:pt x="268" y="676"/>
                        </a:lnTo>
                        <a:lnTo>
                          <a:pt x="262" y="684"/>
                        </a:lnTo>
                        <a:lnTo>
                          <a:pt x="234" y="698"/>
                        </a:lnTo>
                        <a:lnTo>
                          <a:pt x="231" y="722"/>
                        </a:lnTo>
                        <a:lnTo>
                          <a:pt x="244" y="734"/>
                        </a:lnTo>
                      </a:path>
                    </a:pathLst>
                  </a:custGeom>
                  <a:solidFill>
                    <a:schemeClr val="accent1">
                      <a:lumMod val="60000"/>
                      <a:lumOff val="40000"/>
                    </a:schemeClr>
                  </a:solidFill>
                  <a:ln w="12700">
                    <a:solidFill>
                      <a:schemeClr val="bg1"/>
                    </a:solidFill>
                    <a:miter lim="800000"/>
                  </a:ln>
                </p:spPr>
                <p:txBody>
                  <a:bodyPr lIns="90170" tIns="46990" rIns="90170" bIns="46990"/>
                  <a:lstStyle/>
                  <a:p>
                    <a:pPr defTabSz="700405">
                      <a:defRPr/>
                    </a:pPr>
                    <a:endParaRPr lang="zh-CN" altLang="en-US" sz="500">
                      <a:solidFill>
                        <a:srgbClr val="FF0000"/>
                      </a:solidFill>
                      <a:sym typeface="Calibri" panose="020F0502020204030204" pitchFamily="34" charset="0"/>
                    </a:endParaRPr>
                  </a:p>
                  <a:p>
                    <a:pPr defTabSz="700405">
                      <a:defRPr/>
                    </a:pPr>
                    <a:endParaRPr lang="zh-CN" altLang="en-US" sz="500">
                      <a:solidFill>
                        <a:srgbClr val="FF0000"/>
                      </a:solidFill>
                      <a:sym typeface="Calibri" panose="020F0502020204030204" pitchFamily="34" charset="0"/>
                    </a:endParaRPr>
                  </a:p>
                  <a:p>
                    <a:pPr defTabSz="700405">
                      <a:defRPr/>
                    </a:pPr>
                    <a:r>
                      <a:rPr lang="en-US" altLang="zh-CN" sz="1100">
                        <a:solidFill>
                          <a:srgbClr val="FF0000"/>
                        </a:solidFill>
                        <a:sym typeface="Calibri" panose="020F0502020204030204" pitchFamily="34" charset="0"/>
                      </a:rPr>
                      <a:t>           </a:t>
                    </a:r>
                    <a:endParaRPr lang="zh-CN" altLang="en-US" sz="1100">
                      <a:solidFill>
                        <a:srgbClr val="FF0000"/>
                      </a:solidFill>
                      <a:sym typeface="Calibri" panose="020F0502020204030204" pitchFamily="34" charset="0"/>
                    </a:endParaRPr>
                  </a:p>
                  <a:p>
                    <a:pPr defTabSz="700405">
                      <a:defRPr/>
                    </a:pPr>
                    <a:r>
                      <a:rPr lang="en-US" altLang="zh-CN" sz="1200">
                        <a:solidFill>
                          <a:srgbClr val="FF0000"/>
                        </a:solidFill>
                        <a:sym typeface="Calibri" panose="020F0502020204030204" pitchFamily="34" charset="0"/>
                      </a:rPr>
                      <a:t>               </a:t>
                    </a:r>
                    <a:endParaRPr lang="zh-CN" altLang="en-US" sz="900" b="1">
                      <a:solidFill>
                        <a:srgbClr val="FF0000"/>
                      </a:solidFill>
                      <a:latin typeface="汉仪中圆简" pitchFamily="1" charset="-122"/>
                      <a:ea typeface="汉仪中圆简" pitchFamily="1" charset="-122"/>
                      <a:sym typeface="汉仪中圆简" pitchFamily="1" charset="-122"/>
                    </a:endParaRPr>
                  </a:p>
                </p:txBody>
              </p:sp>
              <p:sp>
                <p:nvSpPr>
                  <p:cNvPr id="2102" name="Freeform 35"/>
                  <p:cNvSpPr/>
                  <p:nvPr/>
                </p:nvSpPr>
                <p:spPr bwMode="auto">
                  <a:xfrm>
                    <a:off x="1878" y="723"/>
                    <a:ext cx="25" cy="27"/>
                  </a:xfrm>
                  <a:custGeom>
                    <a:avLst/>
                    <a:gdLst>
                      <a:gd name="T0" fmla="*/ 8 w 42"/>
                      <a:gd name="T1" fmla="*/ 0 h 54"/>
                      <a:gd name="T2" fmla="*/ 7 w 42"/>
                      <a:gd name="T3" fmla="*/ 4 h 54"/>
                      <a:gd name="T4" fmla="*/ 8 w 42"/>
                      <a:gd name="T5" fmla="*/ 5 h 54"/>
                      <a:gd name="T6" fmla="*/ 2 w 42"/>
                      <a:gd name="T7" fmla="*/ 7 h 54"/>
                      <a:gd name="T8" fmla="*/ 1 w 42"/>
                      <a:gd name="T9" fmla="*/ 4 h 54"/>
                      <a:gd name="T10" fmla="*/ 0 w 42"/>
                      <a:gd name="T11" fmla="*/ 2 h 54"/>
                      <a:gd name="T12" fmla="*/ 8 w 42"/>
                      <a:gd name="T13" fmla="*/ 0 h 54"/>
                      <a:gd name="T14" fmla="*/ 0 60000 65536"/>
                      <a:gd name="T15" fmla="*/ 0 60000 65536"/>
                      <a:gd name="T16" fmla="*/ 0 60000 65536"/>
                      <a:gd name="T17" fmla="*/ 0 60000 65536"/>
                      <a:gd name="T18" fmla="*/ 0 60000 65536"/>
                      <a:gd name="T19" fmla="*/ 0 60000 65536"/>
                      <a:gd name="T20" fmla="*/ 0 60000 65536"/>
                      <a:gd name="T21" fmla="*/ 0 w 42"/>
                      <a:gd name="T22" fmla="*/ 0 h 54"/>
                      <a:gd name="T23" fmla="*/ 42 w 42"/>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4">
                        <a:moveTo>
                          <a:pt x="41" y="0"/>
                        </a:moveTo>
                        <a:lnTo>
                          <a:pt x="33" y="26"/>
                        </a:lnTo>
                        <a:lnTo>
                          <a:pt x="38" y="39"/>
                        </a:lnTo>
                        <a:lnTo>
                          <a:pt x="9" y="53"/>
                        </a:lnTo>
                        <a:lnTo>
                          <a:pt x="7" y="31"/>
                        </a:lnTo>
                        <a:lnTo>
                          <a:pt x="0" y="14"/>
                        </a:lnTo>
                        <a:lnTo>
                          <a:pt x="41" y="0"/>
                        </a:lnTo>
                      </a:path>
                    </a:pathLst>
                  </a:custGeom>
                  <a:solidFill>
                    <a:srgbClr val="99CC00"/>
                  </a:solidFill>
                  <a:ln w="12700" cmpd="sng">
                    <a:solidFill>
                      <a:schemeClr val="bg1"/>
                    </a:solidFill>
                    <a:round/>
                  </a:ln>
                </p:spPr>
                <p:txBody>
                  <a:bodyPr lIns="90170" tIns="46990" rIns="90170" bIns="46990"/>
                  <a:lstStyle/>
                  <a:p>
                    <a:endParaRPr lang="zh-CN" altLang="en-US"/>
                  </a:p>
                </p:txBody>
              </p:sp>
            </p:grpSp>
            <p:pic>
              <p:nvPicPr>
                <p:cNvPr id="2061" name="Picture 40" descr="未标题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3765550"/>
                  <a:ext cx="13668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 Box 41"/>
                <p:cNvSpPr txBox="1">
                  <a:spLocks noChangeArrowheads="1"/>
                </p:cNvSpPr>
                <p:nvPr/>
              </p:nvSpPr>
              <p:spPr bwMode="auto">
                <a:xfrm>
                  <a:off x="4884737" y="4529138"/>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重庆</a:t>
                  </a:r>
                </a:p>
              </p:txBody>
            </p:sp>
            <p:sp>
              <p:nvSpPr>
                <p:cNvPr id="2063" name="Text Box 48"/>
                <p:cNvSpPr txBox="1">
                  <a:spLocks noChangeArrowheads="1"/>
                </p:cNvSpPr>
                <p:nvPr/>
              </p:nvSpPr>
              <p:spPr bwMode="auto">
                <a:xfrm>
                  <a:off x="6023616" y="2513096"/>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dirty="0">
                      <a:latin typeface="Arial" panose="020B0604020202020204" pitchFamily="34" charset="0"/>
                      <a:ea typeface="汉仪中圆简"/>
                      <a:cs typeface="汉仪中圆简"/>
                    </a:rPr>
                    <a:t>北京</a:t>
                  </a:r>
                </a:p>
              </p:txBody>
            </p:sp>
            <p:sp>
              <p:nvSpPr>
                <p:cNvPr id="2064" name="Text Box 49"/>
                <p:cNvSpPr txBox="1">
                  <a:spLocks noChangeArrowheads="1"/>
                </p:cNvSpPr>
                <p:nvPr/>
              </p:nvSpPr>
              <p:spPr bwMode="auto">
                <a:xfrm>
                  <a:off x="6303963" y="2717800"/>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天津</a:t>
                  </a:r>
                </a:p>
              </p:txBody>
            </p:sp>
            <p:sp>
              <p:nvSpPr>
                <p:cNvPr id="2065" name="Text Box 50"/>
                <p:cNvSpPr txBox="1">
                  <a:spLocks noChangeArrowheads="1"/>
                </p:cNvSpPr>
                <p:nvPr/>
              </p:nvSpPr>
              <p:spPr bwMode="auto">
                <a:xfrm>
                  <a:off x="6877049" y="4440236"/>
                  <a:ext cx="811213"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浙江</a:t>
                  </a:r>
                </a:p>
              </p:txBody>
            </p:sp>
            <p:sp>
              <p:nvSpPr>
                <p:cNvPr id="2066" name="Text Box 51">
                  <a:hlinkClick r:id="rId5" action="ppaction://hlinksldjump"/>
                </p:cNvPr>
                <p:cNvSpPr txBox="1">
                  <a:spLocks noChangeArrowheads="1"/>
                </p:cNvSpPr>
                <p:nvPr/>
              </p:nvSpPr>
              <p:spPr bwMode="auto">
                <a:xfrm>
                  <a:off x="6430964" y="3994150"/>
                  <a:ext cx="809625" cy="2834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安徽</a:t>
                  </a:r>
                  <a:endParaRPr lang="zh-CN" altLang="en-US" sz="500">
                    <a:latin typeface="Arial" panose="020B0604020202020204" pitchFamily="34" charset="0"/>
                    <a:ea typeface="宋体" panose="02010600030101010101" pitchFamily="2" charset="-122"/>
                  </a:endParaRPr>
                </a:p>
              </p:txBody>
            </p:sp>
            <p:sp>
              <p:nvSpPr>
                <p:cNvPr id="2067" name="Text Box 52">
                  <a:hlinkClick r:id="rId6" action="ppaction://hlinksldjump"/>
                </p:cNvPr>
                <p:cNvSpPr txBox="1">
                  <a:spLocks noChangeArrowheads="1"/>
                </p:cNvSpPr>
                <p:nvPr/>
              </p:nvSpPr>
              <p:spPr bwMode="auto">
                <a:xfrm>
                  <a:off x="7278689" y="1100137"/>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黑龙江</a:t>
                  </a:r>
                  <a:endParaRPr lang="zh-CN" altLang="en-US" sz="500">
                    <a:latin typeface="Arial" panose="020B0604020202020204" pitchFamily="34" charset="0"/>
                    <a:ea typeface="宋体" panose="02010600030101010101" pitchFamily="2" charset="-122"/>
                  </a:endParaRPr>
                </a:p>
              </p:txBody>
            </p:sp>
            <p:sp>
              <p:nvSpPr>
                <p:cNvPr id="2068" name="Text Box 53">
                  <a:hlinkClick r:id="rId7" action="ppaction://hlinksldjump"/>
                </p:cNvPr>
                <p:cNvSpPr txBox="1">
                  <a:spLocks noChangeArrowheads="1"/>
                </p:cNvSpPr>
                <p:nvPr/>
              </p:nvSpPr>
              <p:spPr bwMode="auto">
                <a:xfrm>
                  <a:off x="6975474" y="2160589"/>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辽宁</a:t>
                  </a:r>
                  <a:endParaRPr lang="zh-CN" altLang="en-US" sz="500">
                    <a:latin typeface="Arial" panose="020B0604020202020204" pitchFamily="34" charset="0"/>
                    <a:ea typeface="宋体" panose="02010600030101010101" pitchFamily="2" charset="-122"/>
                  </a:endParaRPr>
                </a:p>
              </p:txBody>
            </p:sp>
            <p:sp>
              <p:nvSpPr>
                <p:cNvPr id="2069" name="Text Box 54">
                  <a:hlinkClick r:id="" action="ppaction://noaction"/>
                </p:cNvPr>
                <p:cNvSpPr txBox="1">
                  <a:spLocks noChangeArrowheads="1"/>
                </p:cNvSpPr>
                <p:nvPr/>
              </p:nvSpPr>
              <p:spPr bwMode="auto">
                <a:xfrm>
                  <a:off x="5983288" y="5484812"/>
                  <a:ext cx="809625" cy="2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Calibri" panose="020F0502020204030204" pitchFamily="34" charset="0"/>
                      <a:ea typeface="等线" panose="02010600030101010101" pitchFamily="2" charset="-122"/>
                    </a:defRPr>
                  </a:lvl1pPr>
                  <a:lvl2pPr marL="742950" indent="-285750">
                    <a:defRPr sz="1000">
                      <a:solidFill>
                        <a:schemeClr val="tx1"/>
                      </a:solidFill>
                      <a:latin typeface="Calibri" panose="020F0502020204030204" pitchFamily="34" charset="0"/>
                      <a:ea typeface="等线" panose="02010600030101010101" pitchFamily="2" charset="-122"/>
                    </a:defRPr>
                  </a:lvl2pPr>
                  <a:lvl3pPr marL="1143000" indent="-228600">
                    <a:defRPr sz="1000">
                      <a:solidFill>
                        <a:schemeClr val="tx1"/>
                      </a:solidFill>
                      <a:latin typeface="Calibri" panose="020F0502020204030204" pitchFamily="34" charset="0"/>
                      <a:ea typeface="等线" panose="02010600030101010101" pitchFamily="2" charset="-122"/>
                    </a:defRPr>
                  </a:lvl3pPr>
                  <a:lvl4pPr marL="1600200" indent="-228600">
                    <a:defRPr sz="1000">
                      <a:solidFill>
                        <a:schemeClr val="tx1"/>
                      </a:solidFill>
                      <a:latin typeface="Calibri" panose="020F0502020204030204" pitchFamily="34" charset="0"/>
                      <a:ea typeface="等线" panose="02010600030101010101" pitchFamily="2" charset="-122"/>
                    </a:defRPr>
                  </a:lvl4pPr>
                  <a:lvl5pPr marL="2057400" indent="-228600">
                    <a:defRPr sz="1000">
                      <a:solidFill>
                        <a:schemeClr val="tx1"/>
                      </a:solidFill>
                      <a:latin typeface="Calibri" panose="020F0502020204030204" pitchFamily="34" charset="0"/>
                      <a:ea typeface="等线" panose="02010600030101010101" pitchFamily="2" charset="-122"/>
                    </a:defRPr>
                  </a:lvl5pPr>
                  <a:lvl6pPr marL="25146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6pPr>
                  <a:lvl7pPr marL="29718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7pPr>
                  <a:lvl8pPr marL="34290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8pPr>
                  <a:lvl9pPr marL="3886200" indent="-228600" defTabSz="525780" fontAlgn="base">
                    <a:spcBef>
                      <a:spcPct val="0"/>
                    </a:spcBef>
                    <a:spcAft>
                      <a:spcPct val="0"/>
                    </a:spcAft>
                    <a:defRPr sz="1000">
                      <a:solidFill>
                        <a:schemeClr val="tx1"/>
                      </a:solidFill>
                      <a:latin typeface="Calibri" panose="020F0502020204030204" pitchFamily="34" charset="0"/>
                      <a:ea typeface="等线" panose="02010600030101010101" pitchFamily="2" charset="-122"/>
                    </a:defRPr>
                  </a:lvl9pPr>
                </a:lstStyle>
                <a:p>
                  <a:r>
                    <a:rPr lang="zh-CN" altLang="en-US" sz="900" b="1">
                      <a:latin typeface="Arial" panose="020B0604020202020204" pitchFamily="34" charset="0"/>
                      <a:ea typeface="汉仪中圆简"/>
                      <a:cs typeface="汉仪中圆简"/>
                    </a:rPr>
                    <a:t>广 东</a:t>
                  </a:r>
                  <a:endParaRPr lang="zh-CN" altLang="en-US" sz="500">
                    <a:latin typeface="Arial" panose="020B0604020202020204" pitchFamily="34" charset="0"/>
                    <a:ea typeface="宋体" panose="02010600030101010101" pitchFamily="2" charset="-122"/>
                  </a:endParaRPr>
                </a:p>
              </p:txBody>
            </p:sp>
          </p:grpSp>
          <p:sp>
            <p:nvSpPr>
              <p:cNvPr id="2059" name="矩形 47"/>
              <p:cNvSpPr>
                <a:spLocks noChangeArrowheads="1"/>
              </p:cNvSpPr>
              <p:nvPr/>
            </p:nvSpPr>
            <p:spPr bwMode="auto">
              <a:xfrm>
                <a:off x="4571999" y="1999254"/>
                <a:ext cx="641232" cy="19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100" b="1">
                    <a:solidFill>
                      <a:srgbClr val="000000"/>
                    </a:solidFill>
                    <a:latin typeface="汉仪中圆简"/>
                    <a:ea typeface="汉仪中圆简"/>
                    <a:cs typeface="汉仪中圆简"/>
                    <a:sym typeface="汉仪中圆简"/>
                  </a:rPr>
                  <a:t>内 蒙 古</a:t>
                </a:r>
              </a:p>
            </p:txBody>
          </p:sp>
        </p:grpSp>
        <p:grpSp>
          <p:nvGrpSpPr>
            <p:cNvPr id="2052" name="组合 49"/>
            <p:cNvGrpSpPr/>
            <p:nvPr/>
          </p:nvGrpSpPr>
          <p:grpSpPr bwMode="auto">
            <a:xfrm>
              <a:off x="5673473" y="4188795"/>
              <a:ext cx="309665" cy="650081"/>
              <a:chOff x="4267200" y="2995612"/>
              <a:chExt cx="609600" cy="866775"/>
            </a:xfrm>
          </p:grpSpPr>
          <p:sp>
            <p:nvSpPr>
              <p:cNvPr id="51" name="Freeform 71"/>
              <p:cNvSpPr>
                <a:spLocks noEditPoints="1"/>
              </p:cNvSpPr>
              <p:nvPr/>
            </p:nvSpPr>
            <p:spPr bwMode="auto">
              <a:xfrm>
                <a:off x="4267310" y="2996533"/>
                <a:ext cx="563689" cy="313316"/>
              </a:xfrm>
              <a:custGeom>
                <a:avLst/>
                <a:gdLst>
                  <a:gd name="T0" fmla="*/ 2147483647 w 298"/>
                  <a:gd name="T1" fmla="*/ 2147483647 h 172"/>
                  <a:gd name="T2" fmla="*/ 2147483647 w 298"/>
                  <a:gd name="T3" fmla="*/ 2147483647 h 172"/>
                  <a:gd name="T4" fmla="*/ 2147483647 w 298"/>
                  <a:gd name="T5" fmla="*/ 2147483647 h 172"/>
                  <a:gd name="T6" fmla="*/ 2147483647 w 298"/>
                  <a:gd name="T7" fmla="*/ 2147483647 h 172"/>
                  <a:gd name="T8" fmla="*/ 2147483647 w 298"/>
                  <a:gd name="T9" fmla="*/ 2147483647 h 172"/>
                  <a:gd name="T10" fmla="*/ 2147483647 w 298"/>
                  <a:gd name="T11" fmla="*/ 2147483647 h 172"/>
                  <a:gd name="T12" fmla="*/ 2147483647 w 298"/>
                  <a:gd name="T13" fmla="*/ 0 h 172"/>
                  <a:gd name="T14" fmla="*/ 2147483647 w 298"/>
                  <a:gd name="T15" fmla="*/ 2147483647 h 172"/>
                  <a:gd name="T16" fmla="*/ 2147483647 w 298"/>
                  <a:gd name="T17" fmla="*/ 2147483647 h 172"/>
                  <a:gd name="T18" fmla="*/ 2147483647 w 298"/>
                  <a:gd name="T19" fmla="*/ 2147483647 h 172"/>
                  <a:gd name="T20" fmla="*/ 2147483647 w 298"/>
                  <a:gd name="T21" fmla="*/ 2147483647 h 172"/>
                  <a:gd name="T22" fmla="*/ 2147483647 w 298"/>
                  <a:gd name="T23" fmla="*/ 0 h 172"/>
                  <a:gd name="T24" fmla="*/ 2147483647 w 298"/>
                  <a:gd name="T25" fmla="*/ 2147483647 h 172"/>
                  <a:gd name="T26" fmla="*/ 2147483647 w 298"/>
                  <a:gd name="T27" fmla="*/ 2147483647 h 172"/>
                  <a:gd name="T28" fmla="*/ 2147483647 w 298"/>
                  <a:gd name="T29" fmla="*/ 2147483647 h 172"/>
                  <a:gd name="T30" fmla="*/ 2147483647 w 298"/>
                  <a:gd name="T31" fmla="*/ 0 h 172"/>
                  <a:gd name="T32" fmla="*/ 2147483647 w 298"/>
                  <a:gd name="T33" fmla="*/ 2147483647 h 172"/>
                  <a:gd name="T34" fmla="*/ 2147483647 w 298"/>
                  <a:gd name="T35" fmla="*/ 2147483647 h 172"/>
                  <a:gd name="T36" fmla="*/ 2147483647 w 298"/>
                  <a:gd name="T37" fmla="*/ 2147483647 h 172"/>
                  <a:gd name="T38" fmla="*/ 2147483647 w 298"/>
                  <a:gd name="T39" fmla="*/ 2147483647 h 172"/>
                  <a:gd name="T40" fmla="*/ 0 w 298"/>
                  <a:gd name="T41" fmla="*/ 2147483647 h 172"/>
                  <a:gd name="T42" fmla="*/ 2147483647 w 298"/>
                  <a:gd name="T43" fmla="*/ 2147483647 h 172"/>
                  <a:gd name="T44" fmla="*/ 2147483647 w 298"/>
                  <a:gd name="T45" fmla="*/ 2147483647 h 172"/>
                  <a:gd name="T46" fmla="*/ 2147483647 w 298"/>
                  <a:gd name="T47" fmla="*/ 2147483647 h 172"/>
                  <a:gd name="T48" fmla="*/ 2147483647 w 298"/>
                  <a:gd name="T49" fmla="*/ 2147483647 h 172"/>
                  <a:gd name="T50" fmla="*/ 2147483647 w 298"/>
                  <a:gd name="T51" fmla="*/ 2147483647 h 172"/>
                  <a:gd name="T52" fmla="*/ 2147483647 w 298"/>
                  <a:gd name="T53" fmla="*/ 2147483647 h 172"/>
                  <a:gd name="T54" fmla="*/ 2147483647 w 298"/>
                  <a:gd name="T55" fmla="*/ 2147483647 h 172"/>
                  <a:gd name="T56" fmla="*/ 2147483647 w 298"/>
                  <a:gd name="T57" fmla="*/ 2147483647 h 172"/>
                  <a:gd name="T58" fmla="*/ 2147483647 w 298"/>
                  <a:gd name="T59" fmla="*/ 2147483647 h 172"/>
                  <a:gd name="T60" fmla="*/ 2147483647 w 298"/>
                  <a:gd name="T61" fmla="*/ 2147483647 h 172"/>
                  <a:gd name="T62" fmla="*/ 2147483647 w 298"/>
                  <a:gd name="T63" fmla="*/ 2147483647 h 172"/>
                  <a:gd name="T64" fmla="*/ 2147483647 w 298"/>
                  <a:gd name="T65" fmla="*/ 2147483647 h 172"/>
                  <a:gd name="T66" fmla="*/ 2147483647 w 298"/>
                  <a:gd name="T67" fmla="*/ 2147483647 h 172"/>
                  <a:gd name="T68" fmla="*/ 2147483647 w 298"/>
                  <a:gd name="T69" fmla="*/ 2147483647 h 172"/>
                  <a:gd name="T70" fmla="*/ 2147483647 w 298"/>
                  <a:gd name="T71" fmla="*/ 2147483647 h 172"/>
                  <a:gd name="T72" fmla="*/ 2147483647 w 298"/>
                  <a:gd name="T73" fmla="*/ 2147483647 h 172"/>
                  <a:gd name="T74" fmla="*/ 2147483647 w 298"/>
                  <a:gd name="T75" fmla="*/ 2147483647 h 172"/>
                  <a:gd name="T76" fmla="*/ 2147483647 w 298"/>
                  <a:gd name="T77" fmla="*/ 2147483647 h 172"/>
                  <a:gd name="T78" fmla="*/ 2147483647 w 298"/>
                  <a:gd name="T79" fmla="*/ 2147483647 h 172"/>
                  <a:gd name="T80" fmla="*/ 2147483647 w 298"/>
                  <a:gd name="T81" fmla="*/ 2147483647 h 172"/>
                  <a:gd name="T82" fmla="*/ 2147483647 w 298"/>
                  <a:gd name="T83" fmla="*/ 2147483647 h 172"/>
                  <a:gd name="T84" fmla="*/ 2147483647 w 298"/>
                  <a:gd name="T85" fmla="*/ 2147483647 h 172"/>
                  <a:gd name="T86" fmla="*/ 2147483647 w 298"/>
                  <a:gd name="T87" fmla="*/ 2147483647 h 172"/>
                  <a:gd name="T88" fmla="*/ 2147483647 w 298"/>
                  <a:gd name="T89" fmla="*/ 2147483647 h 172"/>
                  <a:gd name="T90" fmla="*/ 2147483647 w 298"/>
                  <a:gd name="T91" fmla="*/ 2147483647 h 172"/>
                  <a:gd name="T92" fmla="*/ 2147483647 w 298"/>
                  <a:gd name="T93" fmla="*/ 2147483647 h 172"/>
                  <a:gd name="T94" fmla="*/ 2147483647 w 298"/>
                  <a:gd name="T95" fmla="*/ 2147483647 h 172"/>
                  <a:gd name="T96" fmla="*/ 2147483647 w 298"/>
                  <a:gd name="T97" fmla="*/ 2147483647 h 172"/>
                  <a:gd name="T98" fmla="*/ 2147483647 w 298"/>
                  <a:gd name="T99" fmla="*/ 2147483647 h 172"/>
                  <a:gd name="T100" fmla="*/ 2147483647 w 298"/>
                  <a:gd name="T101" fmla="*/ 2147483647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8"/>
                  <a:gd name="T154" fmla="*/ 0 h 172"/>
                  <a:gd name="T155" fmla="*/ 298 w 298"/>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8" h="172">
                    <a:moveTo>
                      <a:pt x="77" y="172"/>
                    </a:moveTo>
                    <a:cubicBezTo>
                      <a:pt x="74" y="171"/>
                      <a:pt x="71" y="170"/>
                      <a:pt x="66" y="169"/>
                    </a:cubicBezTo>
                    <a:cubicBezTo>
                      <a:pt x="61" y="164"/>
                      <a:pt x="63" y="161"/>
                      <a:pt x="63" y="156"/>
                    </a:cubicBezTo>
                    <a:cubicBezTo>
                      <a:pt x="64" y="151"/>
                      <a:pt x="63" y="152"/>
                      <a:pt x="69" y="151"/>
                    </a:cubicBezTo>
                    <a:cubicBezTo>
                      <a:pt x="69" y="150"/>
                      <a:pt x="70" y="149"/>
                      <a:pt x="71" y="149"/>
                    </a:cubicBezTo>
                    <a:cubicBezTo>
                      <a:pt x="71" y="147"/>
                      <a:pt x="71" y="144"/>
                      <a:pt x="71" y="142"/>
                    </a:cubicBezTo>
                    <a:cubicBezTo>
                      <a:pt x="71" y="142"/>
                      <a:pt x="71" y="142"/>
                      <a:pt x="72" y="142"/>
                    </a:cubicBezTo>
                    <a:cubicBezTo>
                      <a:pt x="73" y="142"/>
                      <a:pt x="75" y="143"/>
                      <a:pt x="78" y="142"/>
                    </a:cubicBezTo>
                    <a:cubicBezTo>
                      <a:pt x="81" y="141"/>
                      <a:pt x="83" y="139"/>
                      <a:pt x="86" y="137"/>
                    </a:cubicBezTo>
                    <a:cubicBezTo>
                      <a:pt x="91" y="137"/>
                      <a:pt x="96" y="137"/>
                      <a:pt x="101" y="137"/>
                    </a:cubicBezTo>
                    <a:cubicBezTo>
                      <a:pt x="102" y="137"/>
                      <a:pt x="105" y="139"/>
                      <a:pt x="105" y="143"/>
                    </a:cubicBezTo>
                    <a:cubicBezTo>
                      <a:pt x="104" y="146"/>
                      <a:pt x="103" y="148"/>
                      <a:pt x="101" y="150"/>
                    </a:cubicBezTo>
                    <a:cubicBezTo>
                      <a:pt x="99" y="153"/>
                      <a:pt x="97" y="156"/>
                      <a:pt x="96" y="161"/>
                    </a:cubicBezTo>
                    <a:cubicBezTo>
                      <a:pt x="90" y="164"/>
                      <a:pt x="85" y="167"/>
                      <a:pt x="80" y="171"/>
                    </a:cubicBezTo>
                    <a:cubicBezTo>
                      <a:pt x="79" y="172"/>
                      <a:pt x="78" y="172"/>
                      <a:pt x="77" y="172"/>
                    </a:cubicBezTo>
                    <a:close/>
                    <a:moveTo>
                      <a:pt x="0" y="0"/>
                    </a:moveTo>
                    <a:cubicBezTo>
                      <a:pt x="73" y="0"/>
                      <a:pt x="73" y="0"/>
                      <a:pt x="73" y="0"/>
                    </a:cubicBezTo>
                    <a:cubicBezTo>
                      <a:pt x="73" y="2"/>
                      <a:pt x="73" y="5"/>
                      <a:pt x="73" y="8"/>
                    </a:cubicBezTo>
                    <a:cubicBezTo>
                      <a:pt x="73" y="10"/>
                      <a:pt x="74" y="11"/>
                      <a:pt x="77" y="13"/>
                    </a:cubicBezTo>
                    <a:cubicBezTo>
                      <a:pt x="77" y="14"/>
                      <a:pt x="78" y="15"/>
                      <a:pt x="79" y="17"/>
                    </a:cubicBezTo>
                    <a:cubicBezTo>
                      <a:pt x="75" y="17"/>
                      <a:pt x="73" y="19"/>
                      <a:pt x="70" y="20"/>
                    </a:cubicBezTo>
                    <a:cubicBezTo>
                      <a:pt x="66" y="25"/>
                      <a:pt x="61" y="27"/>
                      <a:pt x="57" y="31"/>
                    </a:cubicBezTo>
                    <a:cubicBezTo>
                      <a:pt x="54" y="33"/>
                      <a:pt x="50" y="34"/>
                      <a:pt x="47" y="33"/>
                    </a:cubicBezTo>
                    <a:cubicBezTo>
                      <a:pt x="45" y="33"/>
                      <a:pt x="44" y="32"/>
                      <a:pt x="41" y="31"/>
                    </a:cubicBezTo>
                    <a:cubicBezTo>
                      <a:pt x="37" y="25"/>
                      <a:pt x="37" y="27"/>
                      <a:pt x="33" y="26"/>
                    </a:cubicBezTo>
                    <a:cubicBezTo>
                      <a:pt x="32" y="27"/>
                      <a:pt x="31" y="27"/>
                      <a:pt x="31" y="29"/>
                    </a:cubicBezTo>
                    <a:cubicBezTo>
                      <a:pt x="31" y="30"/>
                      <a:pt x="31" y="31"/>
                      <a:pt x="31" y="32"/>
                    </a:cubicBezTo>
                    <a:cubicBezTo>
                      <a:pt x="28" y="35"/>
                      <a:pt x="24" y="38"/>
                      <a:pt x="22" y="42"/>
                    </a:cubicBezTo>
                    <a:cubicBezTo>
                      <a:pt x="19" y="43"/>
                      <a:pt x="16" y="43"/>
                      <a:pt x="15" y="44"/>
                    </a:cubicBezTo>
                    <a:cubicBezTo>
                      <a:pt x="10" y="42"/>
                      <a:pt x="9" y="40"/>
                      <a:pt x="7" y="38"/>
                    </a:cubicBezTo>
                    <a:cubicBezTo>
                      <a:pt x="6" y="38"/>
                      <a:pt x="5" y="37"/>
                      <a:pt x="4" y="37"/>
                    </a:cubicBezTo>
                    <a:cubicBezTo>
                      <a:pt x="2" y="37"/>
                      <a:pt x="1" y="37"/>
                      <a:pt x="0" y="37"/>
                    </a:cubicBezTo>
                    <a:cubicBezTo>
                      <a:pt x="0" y="0"/>
                      <a:pt x="0" y="0"/>
                      <a:pt x="0" y="0"/>
                    </a:cubicBezTo>
                    <a:close/>
                    <a:moveTo>
                      <a:pt x="74" y="0"/>
                    </a:moveTo>
                    <a:cubicBezTo>
                      <a:pt x="153" y="0"/>
                      <a:pt x="153" y="0"/>
                      <a:pt x="153" y="0"/>
                    </a:cubicBezTo>
                    <a:cubicBezTo>
                      <a:pt x="153" y="2"/>
                      <a:pt x="154" y="3"/>
                      <a:pt x="154" y="4"/>
                    </a:cubicBezTo>
                    <a:cubicBezTo>
                      <a:pt x="156" y="8"/>
                      <a:pt x="156" y="10"/>
                      <a:pt x="155" y="14"/>
                    </a:cubicBezTo>
                    <a:cubicBezTo>
                      <a:pt x="155" y="17"/>
                      <a:pt x="155" y="20"/>
                      <a:pt x="156" y="25"/>
                    </a:cubicBezTo>
                    <a:cubicBezTo>
                      <a:pt x="150" y="25"/>
                      <a:pt x="144" y="25"/>
                      <a:pt x="137" y="25"/>
                    </a:cubicBezTo>
                    <a:cubicBezTo>
                      <a:pt x="135" y="27"/>
                      <a:pt x="138" y="31"/>
                      <a:pt x="140" y="33"/>
                    </a:cubicBezTo>
                    <a:cubicBezTo>
                      <a:pt x="140" y="34"/>
                      <a:pt x="139" y="35"/>
                      <a:pt x="139" y="36"/>
                    </a:cubicBezTo>
                    <a:cubicBezTo>
                      <a:pt x="137" y="36"/>
                      <a:pt x="133" y="31"/>
                      <a:pt x="133" y="31"/>
                    </a:cubicBezTo>
                    <a:cubicBezTo>
                      <a:pt x="131" y="31"/>
                      <a:pt x="129" y="31"/>
                      <a:pt x="127" y="31"/>
                    </a:cubicBezTo>
                    <a:cubicBezTo>
                      <a:pt x="126" y="32"/>
                      <a:pt x="125" y="34"/>
                      <a:pt x="124" y="36"/>
                    </a:cubicBezTo>
                    <a:cubicBezTo>
                      <a:pt x="124" y="37"/>
                      <a:pt x="124" y="41"/>
                      <a:pt x="121" y="43"/>
                    </a:cubicBezTo>
                    <a:cubicBezTo>
                      <a:pt x="118" y="40"/>
                      <a:pt x="114" y="42"/>
                      <a:pt x="112" y="42"/>
                    </a:cubicBezTo>
                    <a:cubicBezTo>
                      <a:pt x="111" y="42"/>
                      <a:pt x="111" y="41"/>
                      <a:pt x="110" y="40"/>
                    </a:cubicBezTo>
                    <a:cubicBezTo>
                      <a:pt x="110" y="34"/>
                      <a:pt x="106" y="35"/>
                      <a:pt x="104" y="35"/>
                    </a:cubicBezTo>
                    <a:cubicBezTo>
                      <a:pt x="104" y="35"/>
                      <a:pt x="104" y="34"/>
                      <a:pt x="104" y="33"/>
                    </a:cubicBezTo>
                    <a:cubicBezTo>
                      <a:pt x="106" y="29"/>
                      <a:pt x="109" y="24"/>
                      <a:pt x="109" y="20"/>
                    </a:cubicBezTo>
                    <a:cubicBezTo>
                      <a:pt x="107" y="17"/>
                      <a:pt x="104" y="15"/>
                      <a:pt x="104" y="12"/>
                    </a:cubicBezTo>
                    <a:cubicBezTo>
                      <a:pt x="102" y="9"/>
                      <a:pt x="101" y="10"/>
                      <a:pt x="99" y="10"/>
                    </a:cubicBezTo>
                    <a:cubicBezTo>
                      <a:pt x="97" y="11"/>
                      <a:pt x="95" y="11"/>
                      <a:pt x="93" y="11"/>
                    </a:cubicBezTo>
                    <a:cubicBezTo>
                      <a:pt x="90" y="14"/>
                      <a:pt x="88" y="15"/>
                      <a:pt x="86" y="16"/>
                    </a:cubicBezTo>
                    <a:cubicBezTo>
                      <a:pt x="84" y="16"/>
                      <a:pt x="82" y="17"/>
                      <a:pt x="80" y="17"/>
                    </a:cubicBezTo>
                    <a:cubicBezTo>
                      <a:pt x="80" y="12"/>
                      <a:pt x="77" y="11"/>
                      <a:pt x="75" y="9"/>
                    </a:cubicBezTo>
                    <a:cubicBezTo>
                      <a:pt x="74" y="8"/>
                      <a:pt x="74" y="8"/>
                      <a:pt x="74" y="8"/>
                    </a:cubicBezTo>
                    <a:cubicBezTo>
                      <a:pt x="74" y="5"/>
                      <a:pt x="74" y="2"/>
                      <a:pt x="74" y="0"/>
                    </a:cubicBezTo>
                    <a:close/>
                    <a:moveTo>
                      <a:pt x="155" y="0"/>
                    </a:moveTo>
                    <a:cubicBezTo>
                      <a:pt x="200" y="0"/>
                      <a:pt x="200" y="0"/>
                      <a:pt x="200" y="0"/>
                    </a:cubicBezTo>
                    <a:cubicBezTo>
                      <a:pt x="200" y="1"/>
                      <a:pt x="200" y="1"/>
                      <a:pt x="200" y="2"/>
                    </a:cubicBezTo>
                    <a:cubicBezTo>
                      <a:pt x="200" y="3"/>
                      <a:pt x="200" y="6"/>
                      <a:pt x="199" y="7"/>
                    </a:cubicBezTo>
                    <a:cubicBezTo>
                      <a:pt x="195" y="11"/>
                      <a:pt x="194" y="11"/>
                      <a:pt x="194" y="17"/>
                    </a:cubicBezTo>
                    <a:cubicBezTo>
                      <a:pt x="194" y="18"/>
                      <a:pt x="195" y="19"/>
                      <a:pt x="195" y="20"/>
                    </a:cubicBezTo>
                    <a:cubicBezTo>
                      <a:pt x="194" y="23"/>
                      <a:pt x="192" y="29"/>
                      <a:pt x="193" y="33"/>
                    </a:cubicBezTo>
                    <a:cubicBezTo>
                      <a:pt x="193" y="34"/>
                      <a:pt x="193" y="35"/>
                      <a:pt x="194" y="35"/>
                    </a:cubicBezTo>
                    <a:cubicBezTo>
                      <a:pt x="192" y="36"/>
                      <a:pt x="189" y="37"/>
                      <a:pt x="187" y="39"/>
                    </a:cubicBezTo>
                    <a:cubicBezTo>
                      <a:pt x="183" y="35"/>
                      <a:pt x="179" y="38"/>
                      <a:pt x="174" y="40"/>
                    </a:cubicBezTo>
                    <a:cubicBezTo>
                      <a:pt x="172" y="40"/>
                      <a:pt x="171" y="41"/>
                      <a:pt x="169" y="41"/>
                    </a:cubicBezTo>
                    <a:cubicBezTo>
                      <a:pt x="168" y="40"/>
                      <a:pt x="165" y="40"/>
                      <a:pt x="164" y="40"/>
                    </a:cubicBezTo>
                    <a:cubicBezTo>
                      <a:pt x="164" y="39"/>
                      <a:pt x="164" y="39"/>
                      <a:pt x="164" y="39"/>
                    </a:cubicBezTo>
                    <a:cubicBezTo>
                      <a:pt x="167" y="36"/>
                      <a:pt x="170" y="33"/>
                      <a:pt x="172" y="30"/>
                    </a:cubicBezTo>
                    <a:cubicBezTo>
                      <a:pt x="172" y="26"/>
                      <a:pt x="171" y="25"/>
                      <a:pt x="171" y="24"/>
                    </a:cubicBezTo>
                    <a:cubicBezTo>
                      <a:pt x="167" y="24"/>
                      <a:pt x="165" y="24"/>
                      <a:pt x="163" y="25"/>
                    </a:cubicBezTo>
                    <a:cubicBezTo>
                      <a:pt x="162" y="25"/>
                      <a:pt x="160" y="25"/>
                      <a:pt x="158" y="26"/>
                    </a:cubicBezTo>
                    <a:cubicBezTo>
                      <a:pt x="158" y="23"/>
                      <a:pt x="157" y="21"/>
                      <a:pt x="156" y="19"/>
                    </a:cubicBezTo>
                    <a:cubicBezTo>
                      <a:pt x="156" y="14"/>
                      <a:pt x="158" y="10"/>
                      <a:pt x="157" y="4"/>
                    </a:cubicBezTo>
                    <a:cubicBezTo>
                      <a:pt x="156" y="4"/>
                      <a:pt x="156" y="3"/>
                      <a:pt x="155" y="3"/>
                    </a:cubicBezTo>
                    <a:cubicBezTo>
                      <a:pt x="155" y="2"/>
                      <a:pt x="155" y="1"/>
                      <a:pt x="155" y="0"/>
                    </a:cubicBezTo>
                    <a:close/>
                    <a:moveTo>
                      <a:pt x="202" y="0"/>
                    </a:moveTo>
                    <a:cubicBezTo>
                      <a:pt x="255" y="0"/>
                      <a:pt x="255" y="0"/>
                      <a:pt x="255" y="0"/>
                    </a:cubicBezTo>
                    <a:cubicBezTo>
                      <a:pt x="254" y="4"/>
                      <a:pt x="252" y="8"/>
                      <a:pt x="254" y="12"/>
                    </a:cubicBezTo>
                    <a:cubicBezTo>
                      <a:pt x="255" y="12"/>
                      <a:pt x="255" y="13"/>
                      <a:pt x="256" y="13"/>
                    </a:cubicBezTo>
                    <a:cubicBezTo>
                      <a:pt x="256" y="14"/>
                      <a:pt x="256" y="14"/>
                      <a:pt x="256" y="14"/>
                    </a:cubicBezTo>
                    <a:cubicBezTo>
                      <a:pt x="255" y="13"/>
                      <a:pt x="255" y="13"/>
                      <a:pt x="255" y="13"/>
                    </a:cubicBezTo>
                    <a:cubicBezTo>
                      <a:pt x="254" y="13"/>
                      <a:pt x="252" y="13"/>
                      <a:pt x="250" y="14"/>
                    </a:cubicBezTo>
                    <a:cubicBezTo>
                      <a:pt x="249" y="15"/>
                      <a:pt x="250" y="15"/>
                      <a:pt x="250" y="18"/>
                    </a:cubicBezTo>
                    <a:cubicBezTo>
                      <a:pt x="245" y="22"/>
                      <a:pt x="246" y="20"/>
                      <a:pt x="245" y="27"/>
                    </a:cubicBezTo>
                    <a:cubicBezTo>
                      <a:pt x="244" y="29"/>
                      <a:pt x="242" y="30"/>
                      <a:pt x="241" y="31"/>
                    </a:cubicBezTo>
                    <a:cubicBezTo>
                      <a:pt x="238" y="31"/>
                      <a:pt x="236" y="32"/>
                      <a:pt x="235" y="32"/>
                    </a:cubicBezTo>
                    <a:cubicBezTo>
                      <a:pt x="233" y="33"/>
                      <a:pt x="233" y="35"/>
                      <a:pt x="236" y="37"/>
                    </a:cubicBezTo>
                    <a:cubicBezTo>
                      <a:pt x="230" y="38"/>
                      <a:pt x="227" y="43"/>
                      <a:pt x="224" y="47"/>
                    </a:cubicBezTo>
                    <a:cubicBezTo>
                      <a:pt x="224" y="47"/>
                      <a:pt x="224" y="48"/>
                      <a:pt x="223" y="49"/>
                    </a:cubicBezTo>
                    <a:cubicBezTo>
                      <a:pt x="222" y="52"/>
                      <a:pt x="220" y="53"/>
                      <a:pt x="218" y="54"/>
                    </a:cubicBezTo>
                    <a:cubicBezTo>
                      <a:pt x="218" y="50"/>
                      <a:pt x="216" y="48"/>
                      <a:pt x="214" y="47"/>
                    </a:cubicBezTo>
                    <a:cubicBezTo>
                      <a:pt x="214" y="47"/>
                      <a:pt x="214" y="47"/>
                      <a:pt x="214" y="47"/>
                    </a:cubicBezTo>
                    <a:cubicBezTo>
                      <a:pt x="211" y="42"/>
                      <a:pt x="208" y="38"/>
                      <a:pt x="204" y="34"/>
                    </a:cubicBezTo>
                    <a:cubicBezTo>
                      <a:pt x="200" y="33"/>
                      <a:pt x="197" y="34"/>
                      <a:pt x="195" y="33"/>
                    </a:cubicBezTo>
                    <a:cubicBezTo>
                      <a:pt x="194" y="29"/>
                      <a:pt x="195" y="26"/>
                      <a:pt x="196" y="22"/>
                    </a:cubicBezTo>
                    <a:cubicBezTo>
                      <a:pt x="197" y="19"/>
                      <a:pt x="196" y="16"/>
                      <a:pt x="196" y="14"/>
                    </a:cubicBezTo>
                    <a:cubicBezTo>
                      <a:pt x="198" y="11"/>
                      <a:pt x="200" y="9"/>
                      <a:pt x="201" y="7"/>
                    </a:cubicBezTo>
                    <a:cubicBezTo>
                      <a:pt x="201" y="6"/>
                      <a:pt x="202" y="4"/>
                      <a:pt x="202" y="2"/>
                    </a:cubicBezTo>
                    <a:cubicBezTo>
                      <a:pt x="202" y="2"/>
                      <a:pt x="202" y="1"/>
                      <a:pt x="202" y="0"/>
                    </a:cubicBezTo>
                    <a:close/>
                    <a:moveTo>
                      <a:pt x="0" y="70"/>
                    </a:moveTo>
                    <a:cubicBezTo>
                      <a:pt x="0" y="55"/>
                      <a:pt x="0" y="55"/>
                      <a:pt x="0" y="55"/>
                    </a:cubicBezTo>
                    <a:cubicBezTo>
                      <a:pt x="2" y="56"/>
                      <a:pt x="4" y="56"/>
                      <a:pt x="6" y="57"/>
                    </a:cubicBezTo>
                    <a:cubicBezTo>
                      <a:pt x="7" y="57"/>
                      <a:pt x="8" y="58"/>
                      <a:pt x="10" y="59"/>
                    </a:cubicBezTo>
                    <a:cubicBezTo>
                      <a:pt x="11" y="59"/>
                      <a:pt x="13" y="59"/>
                      <a:pt x="14" y="59"/>
                    </a:cubicBezTo>
                    <a:cubicBezTo>
                      <a:pt x="14" y="61"/>
                      <a:pt x="15" y="62"/>
                      <a:pt x="15" y="63"/>
                    </a:cubicBezTo>
                    <a:cubicBezTo>
                      <a:pt x="14" y="64"/>
                      <a:pt x="14" y="65"/>
                      <a:pt x="13" y="66"/>
                    </a:cubicBezTo>
                    <a:cubicBezTo>
                      <a:pt x="11" y="68"/>
                      <a:pt x="9" y="69"/>
                      <a:pt x="7" y="69"/>
                    </a:cubicBezTo>
                    <a:cubicBezTo>
                      <a:pt x="4" y="69"/>
                      <a:pt x="2" y="70"/>
                      <a:pt x="0" y="70"/>
                    </a:cubicBezTo>
                    <a:close/>
                    <a:moveTo>
                      <a:pt x="0" y="53"/>
                    </a:moveTo>
                    <a:cubicBezTo>
                      <a:pt x="0" y="39"/>
                      <a:pt x="0" y="39"/>
                      <a:pt x="0" y="39"/>
                    </a:cubicBezTo>
                    <a:cubicBezTo>
                      <a:pt x="1" y="39"/>
                      <a:pt x="1" y="39"/>
                      <a:pt x="2" y="39"/>
                    </a:cubicBezTo>
                    <a:cubicBezTo>
                      <a:pt x="4" y="39"/>
                      <a:pt x="5" y="40"/>
                      <a:pt x="7" y="40"/>
                    </a:cubicBezTo>
                    <a:cubicBezTo>
                      <a:pt x="8" y="42"/>
                      <a:pt x="10" y="43"/>
                      <a:pt x="12" y="45"/>
                    </a:cubicBezTo>
                    <a:cubicBezTo>
                      <a:pt x="14" y="45"/>
                      <a:pt x="16" y="46"/>
                      <a:pt x="21" y="45"/>
                    </a:cubicBezTo>
                    <a:cubicBezTo>
                      <a:pt x="25" y="42"/>
                      <a:pt x="29" y="36"/>
                      <a:pt x="33" y="33"/>
                    </a:cubicBezTo>
                    <a:cubicBezTo>
                      <a:pt x="33" y="32"/>
                      <a:pt x="33" y="31"/>
                      <a:pt x="33" y="29"/>
                    </a:cubicBezTo>
                    <a:cubicBezTo>
                      <a:pt x="34" y="29"/>
                      <a:pt x="35" y="29"/>
                      <a:pt x="37" y="29"/>
                    </a:cubicBezTo>
                    <a:cubicBezTo>
                      <a:pt x="37" y="30"/>
                      <a:pt x="38" y="30"/>
                      <a:pt x="38" y="31"/>
                    </a:cubicBezTo>
                    <a:cubicBezTo>
                      <a:pt x="40" y="32"/>
                      <a:pt x="44" y="34"/>
                      <a:pt x="48" y="36"/>
                    </a:cubicBezTo>
                    <a:cubicBezTo>
                      <a:pt x="49" y="36"/>
                      <a:pt x="50" y="36"/>
                      <a:pt x="51" y="36"/>
                    </a:cubicBezTo>
                    <a:cubicBezTo>
                      <a:pt x="53" y="35"/>
                      <a:pt x="55" y="34"/>
                      <a:pt x="58" y="33"/>
                    </a:cubicBezTo>
                    <a:cubicBezTo>
                      <a:pt x="61" y="30"/>
                      <a:pt x="63" y="29"/>
                      <a:pt x="68" y="26"/>
                    </a:cubicBezTo>
                    <a:cubicBezTo>
                      <a:pt x="68" y="25"/>
                      <a:pt x="69" y="25"/>
                      <a:pt x="70" y="24"/>
                    </a:cubicBezTo>
                    <a:cubicBezTo>
                      <a:pt x="73" y="20"/>
                      <a:pt x="75" y="19"/>
                      <a:pt x="80" y="18"/>
                    </a:cubicBezTo>
                    <a:cubicBezTo>
                      <a:pt x="82" y="18"/>
                      <a:pt x="84" y="18"/>
                      <a:pt x="87" y="18"/>
                    </a:cubicBezTo>
                    <a:cubicBezTo>
                      <a:pt x="93" y="15"/>
                      <a:pt x="94" y="12"/>
                      <a:pt x="101" y="12"/>
                    </a:cubicBezTo>
                    <a:cubicBezTo>
                      <a:pt x="102" y="14"/>
                      <a:pt x="103" y="16"/>
                      <a:pt x="105" y="18"/>
                    </a:cubicBezTo>
                    <a:cubicBezTo>
                      <a:pt x="106" y="19"/>
                      <a:pt x="107" y="20"/>
                      <a:pt x="108" y="21"/>
                    </a:cubicBezTo>
                    <a:cubicBezTo>
                      <a:pt x="106" y="24"/>
                      <a:pt x="104" y="27"/>
                      <a:pt x="102" y="32"/>
                    </a:cubicBezTo>
                    <a:cubicBezTo>
                      <a:pt x="102" y="33"/>
                      <a:pt x="102" y="35"/>
                      <a:pt x="102" y="36"/>
                    </a:cubicBezTo>
                    <a:cubicBezTo>
                      <a:pt x="103" y="37"/>
                      <a:pt x="105" y="37"/>
                      <a:pt x="108" y="37"/>
                    </a:cubicBezTo>
                    <a:cubicBezTo>
                      <a:pt x="108" y="39"/>
                      <a:pt x="109" y="40"/>
                      <a:pt x="109" y="42"/>
                    </a:cubicBezTo>
                    <a:cubicBezTo>
                      <a:pt x="110" y="43"/>
                      <a:pt x="110" y="43"/>
                      <a:pt x="111" y="44"/>
                    </a:cubicBezTo>
                    <a:cubicBezTo>
                      <a:pt x="113" y="44"/>
                      <a:pt x="116" y="43"/>
                      <a:pt x="119" y="43"/>
                    </a:cubicBezTo>
                    <a:cubicBezTo>
                      <a:pt x="121" y="45"/>
                      <a:pt x="121" y="49"/>
                      <a:pt x="121" y="54"/>
                    </a:cubicBezTo>
                    <a:cubicBezTo>
                      <a:pt x="121" y="55"/>
                      <a:pt x="120" y="56"/>
                      <a:pt x="118" y="57"/>
                    </a:cubicBezTo>
                    <a:cubicBezTo>
                      <a:pt x="118" y="58"/>
                      <a:pt x="116" y="58"/>
                      <a:pt x="115" y="58"/>
                    </a:cubicBezTo>
                    <a:cubicBezTo>
                      <a:pt x="115" y="61"/>
                      <a:pt x="115" y="64"/>
                      <a:pt x="114" y="66"/>
                    </a:cubicBezTo>
                    <a:cubicBezTo>
                      <a:pt x="114" y="68"/>
                      <a:pt x="113" y="69"/>
                      <a:pt x="112" y="71"/>
                    </a:cubicBezTo>
                    <a:cubicBezTo>
                      <a:pt x="111" y="71"/>
                      <a:pt x="109" y="72"/>
                      <a:pt x="109" y="74"/>
                    </a:cubicBezTo>
                    <a:cubicBezTo>
                      <a:pt x="105" y="74"/>
                      <a:pt x="102" y="83"/>
                      <a:pt x="99" y="85"/>
                    </a:cubicBezTo>
                    <a:cubicBezTo>
                      <a:pt x="99" y="86"/>
                      <a:pt x="96" y="87"/>
                      <a:pt x="96" y="87"/>
                    </a:cubicBezTo>
                    <a:cubicBezTo>
                      <a:pt x="94" y="89"/>
                      <a:pt x="91" y="91"/>
                      <a:pt x="90" y="92"/>
                    </a:cubicBezTo>
                    <a:cubicBezTo>
                      <a:pt x="90" y="93"/>
                      <a:pt x="90" y="93"/>
                      <a:pt x="90" y="93"/>
                    </a:cubicBezTo>
                    <a:cubicBezTo>
                      <a:pt x="89" y="93"/>
                      <a:pt x="89" y="93"/>
                      <a:pt x="89" y="93"/>
                    </a:cubicBezTo>
                    <a:cubicBezTo>
                      <a:pt x="89" y="94"/>
                      <a:pt x="89" y="94"/>
                      <a:pt x="89" y="94"/>
                    </a:cubicBezTo>
                    <a:cubicBezTo>
                      <a:pt x="87" y="94"/>
                      <a:pt x="85" y="97"/>
                      <a:pt x="84" y="99"/>
                    </a:cubicBezTo>
                    <a:cubicBezTo>
                      <a:pt x="83" y="101"/>
                      <a:pt x="82" y="103"/>
                      <a:pt x="81" y="105"/>
                    </a:cubicBezTo>
                    <a:cubicBezTo>
                      <a:pt x="77" y="106"/>
                      <a:pt x="75" y="107"/>
                      <a:pt x="73" y="109"/>
                    </a:cubicBezTo>
                    <a:cubicBezTo>
                      <a:pt x="71" y="109"/>
                      <a:pt x="71" y="109"/>
                      <a:pt x="70" y="109"/>
                    </a:cubicBezTo>
                    <a:cubicBezTo>
                      <a:pt x="70" y="108"/>
                      <a:pt x="70" y="107"/>
                      <a:pt x="70" y="106"/>
                    </a:cubicBezTo>
                    <a:cubicBezTo>
                      <a:pt x="69" y="106"/>
                      <a:pt x="69" y="105"/>
                      <a:pt x="68" y="105"/>
                    </a:cubicBezTo>
                    <a:cubicBezTo>
                      <a:pt x="66" y="105"/>
                      <a:pt x="66" y="104"/>
                      <a:pt x="65" y="104"/>
                    </a:cubicBezTo>
                    <a:cubicBezTo>
                      <a:pt x="64" y="100"/>
                      <a:pt x="62" y="100"/>
                      <a:pt x="60" y="101"/>
                    </a:cubicBezTo>
                    <a:cubicBezTo>
                      <a:pt x="59" y="103"/>
                      <a:pt x="59" y="104"/>
                      <a:pt x="59" y="105"/>
                    </a:cubicBezTo>
                    <a:cubicBezTo>
                      <a:pt x="55" y="106"/>
                      <a:pt x="51" y="106"/>
                      <a:pt x="47" y="106"/>
                    </a:cubicBezTo>
                    <a:cubicBezTo>
                      <a:pt x="45" y="106"/>
                      <a:pt x="42" y="105"/>
                      <a:pt x="39" y="105"/>
                    </a:cubicBezTo>
                    <a:cubicBezTo>
                      <a:pt x="37" y="104"/>
                      <a:pt x="36" y="104"/>
                      <a:pt x="34" y="104"/>
                    </a:cubicBezTo>
                    <a:cubicBezTo>
                      <a:pt x="32" y="102"/>
                      <a:pt x="31" y="101"/>
                      <a:pt x="29" y="99"/>
                    </a:cubicBezTo>
                    <a:cubicBezTo>
                      <a:pt x="29" y="97"/>
                      <a:pt x="28" y="96"/>
                      <a:pt x="27" y="95"/>
                    </a:cubicBezTo>
                    <a:cubicBezTo>
                      <a:pt x="27" y="95"/>
                      <a:pt x="27" y="95"/>
                      <a:pt x="27" y="95"/>
                    </a:cubicBezTo>
                    <a:cubicBezTo>
                      <a:pt x="25" y="91"/>
                      <a:pt x="27" y="90"/>
                      <a:pt x="28" y="87"/>
                    </a:cubicBezTo>
                    <a:cubicBezTo>
                      <a:pt x="28" y="86"/>
                      <a:pt x="28" y="84"/>
                      <a:pt x="28" y="83"/>
                    </a:cubicBezTo>
                    <a:cubicBezTo>
                      <a:pt x="27" y="82"/>
                      <a:pt x="25" y="81"/>
                      <a:pt x="24" y="80"/>
                    </a:cubicBezTo>
                    <a:cubicBezTo>
                      <a:pt x="24" y="79"/>
                      <a:pt x="24" y="79"/>
                      <a:pt x="24" y="79"/>
                    </a:cubicBezTo>
                    <a:cubicBezTo>
                      <a:pt x="17" y="79"/>
                      <a:pt x="13" y="79"/>
                      <a:pt x="9" y="78"/>
                    </a:cubicBezTo>
                    <a:cubicBezTo>
                      <a:pt x="8" y="78"/>
                      <a:pt x="7" y="77"/>
                      <a:pt x="5" y="77"/>
                    </a:cubicBezTo>
                    <a:cubicBezTo>
                      <a:pt x="5" y="74"/>
                      <a:pt x="4" y="73"/>
                      <a:pt x="4" y="71"/>
                    </a:cubicBezTo>
                    <a:cubicBezTo>
                      <a:pt x="5" y="71"/>
                      <a:pt x="7" y="71"/>
                      <a:pt x="9" y="71"/>
                    </a:cubicBezTo>
                    <a:cubicBezTo>
                      <a:pt x="11" y="71"/>
                      <a:pt x="13" y="68"/>
                      <a:pt x="15" y="67"/>
                    </a:cubicBezTo>
                    <a:cubicBezTo>
                      <a:pt x="17" y="63"/>
                      <a:pt x="17" y="60"/>
                      <a:pt x="15" y="58"/>
                    </a:cubicBezTo>
                    <a:cubicBezTo>
                      <a:pt x="14" y="58"/>
                      <a:pt x="12" y="58"/>
                      <a:pt x="11" y="58"/>
                    </a:cubicBezTo>
                    <a:cubicBezTo>
                      <a:pt x="7" y="55"/>
                      <a:pt x="4" y="54"/>
                      <a:pt x="0" y="53"/>
                    </a:cubicBezTo>
                    <a:close/>
                    <a:moveTo>
                      <a:pt x="89" y="131"/>
                    </a:moveTo>
                    <a:cubicBezTo>
                      <a:pt x="85" y="128"/>
                      <a:pt x="85" y="126"/>
                      <a:pt x="84" y="124"/>
                    </a:cubicBezTo>
                    <a:cubicBezTo>
                      <a:pt x="83" y="120"/>
                      <a:pt x="81" y="118"/>
                      <a:pt x="80" y="116"/>
                    </a:cubicBezTo>
                    <a:cubicBezTo>
                      <a:pt x="80" y="111"/>
                      <a:pt x="80" y="112"/>
                      <a:pt x="83" y="109"/>
                    </a:cubicBezTo>
                    <a:cubicBezTo>
                      <a:pt x="84" y="101"/>
                      <a:pt x="84" y="100"/>
                      <a:pt x="91" y="94"/>
                    </a:cubicBezTo>
                    <a:cubicBezTo>
                      <a:pt x="95" y="91"/>
                      <a:pt x="98" y="88"/>
                      <a:pt x="102" y="85"/>
                    </a:cubicBezTo>
                    <a:cubicBezTo>
                      <a:pt x="105" y="81"/>
                      <a:pt x="108" y="78"/>
                      <a:pt x="112" y="73"/>
                    </a:cubicBezTo>
                    <a:cubicBezTo>
                      <a:pt x="115" y="71"/>
                      <a:pt x="115" y="69"/>
                      <a:pt x="116" y="66"/>
                    </a:cubicBezTo>
                    <a:cubicBezTo>
                      <a:pt x="116" y="58"/>
                      <a:pt x="119" y="60"/>
                      <a:pt x="123" y="55"/>
                    </a:cubicBezTo>
                    <a:cubicBezTo>
                      <a:pt x="123" y="52"/>
                      <a:pt x="123" y="47"/>
                      <a:pt x="123" y="44"/>
                    </a:cubicBezTo>
                    <a:cubicBezTo>
                      <a:pt x="125" y="42"/>
                      <a:pt x="125" y="39"/>
                      <a:pt x="126" y="37"/>
                    </a:cubicBezTo>
                    <a:cubicBezTo>
                      <a:pt x="126" y="35"/>
                      <a:pt x="127" y="34"/>
                      <a:pt x="128" y="33"/>
                    </a:cubicBezTo>
                    <a:cubicBezTo>
                      <a:pt x="129" y="33"/>
                      <a:pt x="130" y="33"/>
                      <a:pt x="131" y="33"/>
                    </a:cubicBezTo>
                    <a:cubicBezTo>
                      <a:pt x="133" y="34"/>
                      <a:pt x="135" y="36"/>
                      <a:pt x="137" y="38"/>
                    </a:cubicBezTo>
                    <a:cubicBezTo>
                      <a:pt x="138" y="38"/>
                      <a:pt x="139" y="38"/>
                      <a:pt x="140" y="38"/>
                    </a:cubicBezTo>
                    <a:cubicBezTo>
                      <a:pt x="143" y="36"/>
                      <a:pt x="143" y="33"/>
                      <a:pt x="143" y="32"/>
                    </a:cubicBezTo>
                    <a:cubicBezTo>
                      <a:pt x="142" y="31"/>
                      <a:pt x="139" y="29"/>
                      <a:pt x="138" y="27"/>
                    </a:cubicBezTo>
                    <a:cubicBezTo>
                      <a:pt x="139" y="27"/>
                      <a:pt x="139" y="27"/>
                      <a:pt x="139" y="27"/>
                    </a:cubicBezTo>
                    <a:cubicBezTo>
                      <a:pt x="146" y="27"/>
                      <a:pt x="151" y="27"/>
                      <a:pt x="156" y="27"/>
                    </a:cubicBezTo>
                    <a:cubicBezTo>
                      <a:pt x="158" y="29"/>
                      <a:pt x="164" y="29"/>
                      <a:pt x="168" y="25"/>
                    </a:cubicBezTo>
                    <a:cubicBezTo>
                      <a:pt x="169" y="25"/>
                      <a:pt x="169" y="25"/>
                      <a:pt x="170" y="25"/>
                    </a:cubicBezTo>
                    <a:cubicBezTo>
                      <a:pt x="170" y="27"/>
                      <a:pt x="170" y="29"/>
                      <a:pt x="170" y="30"/>
                    </a:cubicBezTo>
                    <a:cubicBezTo>
                      <a:pt x="168" y="32"/>
                      <a:pt x="164" y="35"/>
                      <a:pt x="162" y="38"/>
                    </a:cubicBezTo>
                    <a:cubicBezTo>
                      <a:pt x="162" y="42"/>
                      <a:pt x="163" y="43"/>
                      <a:pt x="171" y="43"/>
                    </a:cubicBezTo>
                    <a:cubicBezTo>
                      <a:pt x="174" y="41"/>
                      <a:pt x="177" y="40"/>
                      <a:pt x="181" y="39"/>
                    </a:cubicBezTo>
                    <a:cubicBezTo>
                      <a:pt x="182" y="39"/>
                      <a:pt x="183" y="39"/>
                      <a:pt x="184" y="39"/>
                    </a:cubicBezTo>
                    <a:cubicBezTo>
                      <a:pt x="184" y="39"/>
                      <a:pt x="185" y="40"/>
                      <a:pt x="186" y="40"/>
                    </a:cubicBezTo>
                    <a:cubicBezTo>
                      <a:pt x="192" y="40"/>
                      <a:pt x="195" y="33"/>
                      <a:pt x="203" y="36"/>
                    </a:cubicBezTo>
                    <a:cubicBezTo>
                      <a:pt x="205" y="38"/>
                      <a:pt x="206" y="40"/>
                      <a:pt x="208" y="42"/>
                    </a:cubicBezTo>
                    <a:cubicBezTo>
                      <a:pt x="210" y="45"/>
                      <a:pt x="213" y="48"/>
                      <a:pt x="216" y="53"/>
                    </a:cubicBezTo>
                    <a:cubicBezTo>
                      <a:pt x="216" y="54"/>
                      <a:pt x="216" y="54"/>
                      <a:pt x="216" y="55"/>
                    </a:cubicBezTo>
                    <a:cubicBezTo>
                      <a:pt x="212" y="55"/>
                      <a:pt x="212" y="56"/>
                      <a:pt x="210" y="57"/>
                    </a:cubicBezTo>
                    <a:cubicBezTo>
                      <a:pt x="208" y="59"/>
                      <a:pt x="203" y="60"/>
                      <a:pt x="206" y="65"/>
                    </a:cubicBezTo>
                    <a:cubicBezTo>
                      <a:pt x="206" y="65"/>
                      <a:pt x="206" y="65"/>
                      <a:pt x="206" y="66"/>
                    </a:cubicBezTo>
                    <a:cubicBezTo>
                      <a:pt x="201" y="68"/>
                      <a:pt x="195" y="72"/>
                      <a:pt x="189" y="76"/>
                    </a:cubicBezTo>
                    <a:cubicBezTo>
                      <a:pt x="189" y="76"/>
                      <a:pt x="188" y="77"/>
                      <a:pt x="187" y="78"/>
                    </a:cubicBezTo>
                    <a:cubicBezTo>
                      <a:pt x="185" y="78"/>
                      <a:pt x="184" y="77"/>
                      <a:pt x="184" y="77"/>
                    </a:cubicBezTo>
                    <a:cubicBezTo>
                      <a:pt x="183" y="77"/>
                      <a:pt x="182" y="77"/>
                      <a:pt x="181" y="77"/>
                    </a:cubicBezTo>
                    <a:cubicBezTo>
                      <a:pt x="180" y="77"/>
                      <a:pt x="179" y="78"/>
                      <a:pt x="179" y="79"/>
                    </a:cubicBezTo>
                    <a:cubicBezTo>
                      <a:pt x="178" y="79"/>
                      <a:pt x="177" y="79"/>
                      <a:pt x="177" y="79"/>
                    </a:cubicBezTo>
                    <a:cubicBezTo>
                      <a:pt x="174" y="76"/>
                      <a:pt x="173" y="77"/>
                      <a:pt x="171" y="77"/>
                    </a:cubicBezTo>
                    <a:cubicBezTo>
                      <a:pt x="171" y="79"/>
                      <a:pt x="171" y="80"/>
                      <a:pt x="171" y="82"/>
                    </a:cubicBezTo>
                    <a:cubicBezTo>
                      <a:pt x="169" y="84"/>
                      <a:pt x="167" y="81"/>
                      <a:pt x="165" y="86"/>
                    </a:cubicBezTo>
                    <a:cubicBezTo>
                      <a:pt x="161" y="86"/>
                      <a:pt x="162" y="85"/>
                      <a:pt x="161" y="83"/>
                    </a:cubicBezTo>
                    <a:cubicBezTo>
                      <a:pt x="160" y="83"/>
                      <a:pt x="160" y="83"/>
                      <a:pt x="160" y="83"/>
                    </a:cubicBezTo>
                    <a:cubicBezTo>
                      <a:pt x="158" y="81"/>
                      <a:pt x="157" y="80"/>
                      <a:pt x="155" y="79"/>
                    </a:cubicBezTo>
                    <a:cubicBezTo>
                      <a:pt x="155" y="79"/>
                      <a:pt x="154" y="79"/>
                      <a:pt x="153" y="79"/>
                    </a:cubicBezTo>
                    <a:cubicBezTo>
                      <a:pt x="152" y="81"/>
                      <a:pt x="152" y="81"/>
                      <a:pt x="151" y="83"/>
                    </a:cubicBezTo>
                    <a:cubicBezTo>
                      <a:pt x="150" y="85"/>
                      <a:pt x="148" y="87"/>
                      <a:pt x="147" y="89"/>
                    </a:cubicBezTo>
                    <a:cubicBezTo>
                      <a:pt x="143" y="91"/>
                      <a:pt x="143" y="91"/>
                      <a:pt x="140" y="94"/>
                    </a:cubicBezTo>
                    <a:cubicBezTo>
                      <a:pt x="139" y="94"/>
                      <a:pt x="138" y="95"/>
                      <a:pt x="136" y="95"/>
                    </a:cubicBezTo>
                    <a:cubicBezTo>
                      <a:pt x="135" y="96"/>
                      <a:pt x="134" y="97"/>
                      <a:pt x="133" y="99"/>
                    </a:cubicBezTo>
                    <a:cubicBezTo>
                      <a:pt x="128" y="99"/>
                      <a:pt x="127" y="99"/>
                      <a:pt x="125" y="101"/>
                    </a:cubicBezTo>
                    <a:cubicBezTo>
                      <a:pt x="125" y="101"/>
                      <a:pt x="125" y="102"/>
                      <a:pt x="124" y="103"/>
                    </a:cubicBezTo>
                    <a:cubicBezTo>
                      <a:pt x="124" y="103"/>
                      <a:pt x="123" y="103"/>
                      <a:pt x="122" y="103"/>
                    </a:cubicBezTo>
                    <a:cubicBezTo>
                      <a:pt x="118" y="101"/>
                      <a:pt x="118" y="102"/>
                      <a:pt x="114" y="103"/>
                    </a:cubicBezTo>
                    <a:cubicBezTo>
                      <a:pt x="110" y="104"/>
                      <a:pt x="107" y="105"/>
                      <a:pt x="104" y="106"/>
                    </a:cubicBezTo>
                    <a:cubicBezTo>
                      <a:pt x="99" y="107"/>
                      <a:pt x="97" y="107"/>
                      <a:pt x="94" y="110"/>
                    </a:cubicBezTo>
                    <a:cubicBezTo>
                      <a:pt x="94" y="112"/>
                      <a:pt x="93" y="113"/>
                      <a:pt x="93" y="114"/>
                    </a:cubicBezTo>
                    <a:cubicBezTo>
                      <a:pt x="89" y="116"/>
                      <a:pt x="88" y="116"/>
                      <a:pt x="88" y="120"/>
                    </a:cubicBezTo>
                    <a:cubicBezTo>
                      <a:pt x="90" y="122"/>
                      <a:pt x="95" y="125"/>
                      <a:pt x="95" y="129"/>
                    </a:cubicBezTo>
                    <a:cubicBezTo>
                      <a:pt x="93" y="130"/>
                      <a:pt x="90" y="131"/>
                      <a:pt x="89" y="131"/>
                    </a:cubicBezTo>
                    <a:close/>
                    <a:moveTo>
                      <a:pt x="283" y="82"/>
                    </a:moveTo>
                    <a:cubicBezTo>
                      <a:pt x="281" y="79"/>
                      <a:pt x="280" y="77"/>
                      <a:pt x="278" y="74"/>
                    </a:cubicBezTo>
                    <a:cubicBezTo>
                      <a:pt x="277" y="73"/>
                      <a:pt x="276" y="73"/>
                      <a:pt x="275" y="73"/>
                    </a:cubicBezTo>
                    <a:cubicBezTo>
                      <a:pt x="274" y="69"/>
                      <a:pt x="272" y="66"/>
                      <a:pt x="271" y="65"/>
                    </a:cubicBezTo>
                    <a:cubicBezTo>
                      <a:pt x="270" y="64"/>
                      <a:pt x="270" y="63"/>
                      <a:pt x="270" y="61"/>
                    </a:cubicBezTo>
                    <a:cubicBezTo>
                      <a:pt x="271" y="58"/>
                      <a:pt x="272" y="55"/>
                      <a:pt x="272" y="52"/>
                    </a:cubicBezTo>
                    <a:cubicBezTo>
                      <a:pt x="270" y="44"/>
                      <a:pt x="273" y="43"/>
                      <a:pt x="276" y="39"/>
                    </a:cubicBezTo>
                    <a:cubicBezTo>
                      <a:pt x="276" y="37"/>
                      <a:pt x="276" y="35"/>
                      <a:pt x="277" y="33"/>
                    </a:cubicBezTo>
                    <a:cubicBezTo>
                      <a:pt x="279" y="26"/>
                      <a:pt x="280" y="23"/>
                      <a:pt x="284" y="19"/>
                    </a:cubicBezTo>
                    <a:cubicBezTo>
                      <a:pt x="286" y="17"/>
                      <a:pt x="288" y="16"/>
                      <a:pt x="291" y="14"/>
                    </a:cubicBezTo>
                    <a:cubicBezTo>
                      <a:pt x="293" y="14"/>
                      <a:pt x="294" y="14"/>
                      <a:pt x="296" y="14"/>
                    </a:cubicBezTo>
                    <a:cubicBezTo>
                      <a:pt x="296" y="15"/>
                      <a:pt x="298" y="19"/>
                      <a:pt x="297" y="21"/>
                    </a:cubicBezTo>
                    <a:cubicBezTo>
                      <a:pt x="294" y="26"/>
                      <a:pt x="296" y="36"/>
                      <a:pt x="296" y="44"/>
                    </a:cubicBezTo>
                    <a:cubicBezTo>
                      <a:pt x="294" y="49"/>
                      <a:pt x="291" y="56"/>
                      <a:pt x="287" y="61"/>
                    </a:cubicBezTo>
                    <a:cubicBezTo>
                      <a:pt x="287" y="62"/>
                      <a:pt x="287" y="63"/>
                      <a:pt x="286" y="64"/>
                    </a:cubicBezTo>
                    <a:cubicBezTo>
                      <a:pt x="286" y="69"/>
                      <a:pt x="285" y="76"/>
                      <a:pt x="285" y="81"/>
                    </a:cubicBezTo>
                    <a:cubicBezTo>
                      <a:pt x="284" y="81"/>
                      <a:pt x="283" y="82"/>
                      <a:pt x="283" y="82"/>
                    </a:cubicBezTo>
                    <a:close/>
                  </a:path>
                </a:pathLst>
              </a:custGeom>
              <a:solidFill>
                <a:schemeClr val="bg1">
                  <a:lumMod val="75000"/>
                </a:schemeClr>
              </a:solidFill>
              <a:ln w="12700">
                <a:solidFill>
                  <a:schemeClr val="bg1"/>
                </a:solidFill>
                <a:miter lim="800000"/>
              </a:ln>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defRPr sz="1000"/>
                </a:pPr>
                <a:endParaRPr lang="zh-CN" altLang="en-US" sz="1300">
                  <a:solidFill>
                    <a:srgbClr val="000000"/>
                  </a:solidFill>
                  <a:latin typeface="宋体" panose="02010600030101010101" pitchFamily="2" charset="-122"/>
                  <a:ea typeface="宋体" panose="02010600030101010101" pitchFamily="2" charset="-122"/>
                </a:endParaRPr>
              </a:p>
            </p:txBody>
          </p:sp>
          <p:sp>
            <p:nvSpPr>
              <p:cNvPr id="52" name="Freeform 72"/>
              <p:cNvSpPr/>
              <p:nvPr/>
            </p:nvSpPr>
            <p:spPr bwMode="auto">
              <a:xfrm>
                <a:off x="4352934" y="3043108"/>
                <a:ext cx="513742" cy="819279"/>
              </a:xfrm>
              <a:custGeom>
                <a:avLst/>
                <a:gdLst>
                  <a:gd name="T0" fmla="*/ 2147483647 w 273"/>
                  <a:gd name="T1" fmla="*/ 2147483647 h 447"/>
                  <a:gd name="T2" fmla="*/ 2147483647 w 273"/>
                  <a:gd name="T3" fmla="*/ 2147483647 h 447"/>
                  <a:gd name="T4" fmla="*/ 2147483647 w 273"/>
                  <a:gd name="T5" fmla="*/ 2147483647 h 447"/>
                  <a:gd name="T6" fmla="*/ 2147483647 w 273"/>
                  <a:gd name="T7" fmla="*/ 2147483647 h 447"/>
                  <a:gd name="T8" fmla="*/ 2147483647 w 273"/>
                  <a:gd name="T9" fmla="*/ 0 h 447"/>
                  <a:gd name="T10" fmla="*/ 0 60000 65536"/>
                  <a:gd name="T11" fmla="*/ 0 60000 65536"/>
                  <a:gd name="T12" fmla="*/ 0 60000 65536"/>
                  <a:gd name="T13" fmla="*/ 0 60000 65536"/>
                  <a:gd name="T14" fmla="*/ 0 60000 65536"/>
                  <a:gd name="T15" fmla="*/ 0 w 273"/>
                  <a:gd name="T16" fmla="*/ 0 h 447"/>
                  <a:gd name="T17" fmla="*/ 273 w 273"/>
                  <a:gd name="T18" fmla="*/ 447 h 447"/>
                </a:gdLst>
                <a:ahLst/>
                <a:cxnLst>
                  <a:cxn ang="T10">
                    <a:pos x="T0" y="T1"/>
                  </a:cxn>
                  <a:cxn ang="T11">
                    <a:pos x="T2" y="T3"/>
                  </a:cxn>
                  <a:cxn ang="T12">
                    <a:pos x="T4" y="T5"/>
                  </a:cxn>
                  <a:cxn ang="T13">
                    <a:pos x="T6" y="T7"/>
                  </a:cxn>
                  <a:cxn ang="T14">
                    <a:pos x="T8" y="T9"/>
                  </a:cxn>
                </a:cxnLst>
                <a:rect l="T15" t="T16" r="T17" b="T18"/>
                <a:pathLst>
                  <a:path w="273" h="447">
                    <a:moveTo>
                      <a:pt x="25" y="168"/>
                    </a:moveTo>
                    <a:cubicBezTo>
                      <a:pt x="85" y="287"/>
                      <a:pt x="11" y="300"/>
                      <a:pt x="5" y="359"/>
                    </a:cubicBezTo>
                    <a:cubicBezTo>
                      <a:pt x="0" y="380"/>
                      <a:pt x="15" y="447"/>
                      <a:pt x="110" y="415"/>
                    </a:cubicBezTo>
                    <a:cubicBezTo>
                      <a:pt x="237" y="320"/>
                      <a:pt x="208" y="234"/>
                      <a:pt x="218" y="147"/>
                    </a:cubicBezTo>
                    <a:cubicBezTo>
                      <a:pt x="233" y="68"/>
                      <a:pt x="273" y="78"/>
                      <a:pt x="262" y="0"/>
                    </a:cubicBezTo>
                  </a:path>
                </a:pathLst>
              </a:custGeom>
              <a:noFill/>
              <a:ln w="12700">
                <a:solidFill>
                  <a:schemeClr val="bg1">
                    <a:lumMod val="85000"/>
                  </a:schemeClr>
                </a:solidFill>
                <a:miter lim="800000"/>
              </a:ln>
              <a:extLst>
                <a:ext uri="{909E8E84-426E-40DD-AFC4-6F175D3DCCD1}">
                  <a14:hiddenFill xmlns:a14="http://schemas.microsoft.com/office/drawing/2010/main">
                    <a:solidFill>
                      <a:srgbClr val="99CCFF"/>
                    </a:solidFill>
                  </a14:hiddenFill>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p:txBody>
          </p:sp>
          <p:sp>
            <p:nvSpPr>
              <p:cNvPr id="53" name="Freeform 70"/>
              <p:cNvSpPr/>
              <p:nvPr/>
            </p:nvSpPr>
            <p:spPr bwMode="auto">
              <a:xfrm>
                <a:off x="4267310" y="2996533"/>
                <a:ext cx="610067" cy="846801"/>
              </a:xfrm>
              <a:custGeom>
                <a:avLst/>
                <a:gdLst>
                  <a:gd name="T0" fmla="*/ 0 w 544"/>
                  <a:gd name="T1" fmla="*/ 0 h 759"/>
                  <a:gd name="T2" fmla="*/ 2147483647 w 544"/>
                  <a:gd name="T3" fmla="*/ 0 h 759"/>
                  <a:gd name="T4" fmla="*/ 2147483647 w 544"/>
                  <a:gd name="T5" fmla="*/ 2147483647 h 759"/>
                  <a:gd name="T6" fmla="*/ 0 w 544"/>
                  <a:gd name="T7" fmla="*/ 2147483647 h 759"/>
                  <a:gd name="T8" fmla="*/ 0 w 544"/>
                  <a:gd name="T9" fmla="*/ 0 h 759"/>
                  <a:gd name="T10" fmla="*/ 0 w 544"/>
                  <a:gd name="T11" fmla="*/ 0 h 759"/>
                  <a:gd name="T12" fmla="*/ 0 60000 65536"/>
                  <a:gd name="T13" fmla="*/ 0 60000 65536"/>
                  <a:gd name="T14" fmla="*/ 0 60000 65536"/>
                  <a:gd name="T15" fmla="*/ 0 60000 65536"/>
                  <a:gd name="T16" fmla="*/ 0 60000 65536"/>
                  <a:gd name="T17" fmla="*/ 0 60000 65536"/>
                  <a:gd name="T18" fmla="*/ 0 w 544"/>
                  <a:gd name="T19" fmla="*/ 0 h 759"/>
                  <a:gd name="T20" fmla="*/ 544 w 544"/>
                  <a:gd name="T21" fmla="*/ 759 h 759"/>
                </a:gdLst>
                <a:ahLst/>
                <a:cxnLst>
                  <a:cxn ang="T12">
                    <a:pos x="T0" y="T1"/>
                  </a:cxn>
                  <a:cxn ang="T13">
                    <a:pos x="T2" y="T3"/>
                  </a:cxn>
                  <a:cxn ang="T14">
                    <a:pos x="T4" y="T5"/>
                  </a:cxn>
                  <a:cxn ang="T15">
                    <a:pos x="T6" y="T7"/>
                  </a:cxn>
                  <a:cxn ang="T16">
                    <a:pos x="T8" y="T9"/>
                  </a:cxn>
                  <a:cxn ang="T17">
                    <a:pos x="T10" y="T11"/>
                  </a:cxn>
                </a:cxnLst>
                <a:rect l="T18" t="T19" r="T20" b="T21"/>
                <a:pathLst>
                  <a:path w="544" h="759">
                    <a:moveTo>
                      <a:pt x="0" y="0"/>
                    </a:moveTo>
                    <a:lnTo>
                      <a:pt x="544" y="0"/>
                    </a:lnTo>
                    <a:lnTo>
                      <a:pt x="544" y="759"/>
                    </a:lnTo>
                    <a:lnTo>
                      <a:pt x="0" y="759"/>
                    </a:lnTo>
                    <a:lnTo>
                      <a:pt x="0" y="0"/>
                    </a:lnTo>
                    <a:close/>
                  </a:path>
                </a:pathLst>
              </a:custGeom>
              <a:noFill/>
              <a:ln w="12700">
                <a:solidFill>
                  <a:schemeClr val="bg1">
                    <a:lumMod val="75000"/>
                  </a:schemeClr>
                </a:solidFill>
                <a:miter lim="800000"/>
              </a:ln>
              <a:extLst>
                <a:ext uri="{909E8E84-426E-40DD-AFC4-6F175D3DCCD1}">
                  <a14:hiddenFill xmlns:a14="http://schemas.microsoft.com/office/drawing/2010/main">
                    <a:solidFill>
                      <a:srgbClr val="99CCFF"/>
                    </a:solidFill>
                  </a14:hiddenFill>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a:p>
                <a:pPr defTabSz="700405">
                  <a:lnSpc>
                    <a:spcPts val="1685"/>
                  </a:lnSpc>
                  <a:defRPr sz="1000"/>
                </a:pPr>
                <a:endParaRPr lang="zh-CN" altLang="en-US" sz="1300">
                  <a:solidFill>
                    <a:srgbClr val="000000"/>
                  </a:solidFill>
                  <a:latin typeface="宋体" panose="02010600030101010101" pitchFamily="2" charset="-122"/>
                  <a:ea typeface="宋体" panose="02010600030101010101" pitchFamily="2" charset="-122"/>
                </a:endParaRPr>
              </a:p>
            </p:txBody>
          </p:sp>
        </p:grpSp>
        <p:sp>
          <p:nvSpPr>
            <p:cNvPr id="2053" name="矩形 53"/>
            <p:cNvSpPr>
              <a:spLocks noChangeArrowheads="1"/>
            </p:cNvSpPr>
            <p:nvPr/>
          </p:nvSpPr>
          <p:spPr bwMode="auto">
            <a:xfrm>
              <a:off x="6516158" y="3671168"/>
              <a:ext cx="355752" cy="1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900" b="1">
                  <a:solidFill>
                    <a:srgbClr val="000000"/>
                  </a:solidFill>
                  <a:latin typeface="汉仪中圆简"/>
                  <a:ea typeface="汉仪中圆简"/>
                  <a:cs typeface="汉仪中圆简"/>
                  <a:sym typeface="汉仪中圆简"/>
                </a:rPr>
                <a:t>台湾</a:t>
              </a:r>
            </a:p>
          </p:txBody>
        </p:sp>
        <p:sp>
          <p:nvSpPr>
            <p:cNvPr id="2054" name="矩形 54"/>
            <p:cNvSpPr>
              <a:spLocks noChangeArrowheads="1"/>
            </p:cNvSpPr>
            <p:nvPr/>
          </p:nvSpPr>
          <p:spPr bwMode="auto">
            <a:xfrm>
              <a:off x="5581172" y="4438756"/>
              <a:ext cx="454572" cy="1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900" b="1">
                  <a:solidFill>
                    <a:srgbClr val="000000"/>
                  </a:solidFill>
                  <a:latin typeface="汉仪中圆简"/>
                  <a:ea typeface="汉仪中圆简"/>
                  <a:cs typeface="汉仪中圆简"/>
                  <a:sym typeface="汉仪中圆简"/>
                </a:rPr>
                <a:t>三沙市</a:t>
              </a:r>
            </a:p>
          </p:txBody>
        </p:sp>
      </p:grpSp>
      <p:sp>
        <p:nvSpPr>
          <p:cNvPr id="55" name="矩形 54"/>
          <p:cNvSpPr/>
          <p:nvPr/>
        </p:nvSpPr>
        <p:spPr>
          <a:xfrm>
            <a:off x="7004769" y="5103656"/>
            <a:ext cx="4463331" cy="368300"/>
          </a:xfrm>
          <a:prstGeom prst="rect">
            <a:avLst/>
          </a:prstGeom>
          <a:solidFill>
            <a:schemeClr val="bg1"/>
          </a:solidFill>
        </p:spPr>
        <p:txBody>
          <a:bodyPr wrap="square">
            <a:spAutoFit/>
          </a:bodyPr>
          <a:lstStyle/>
          <a:p>
            <a:pPr algn="ctr">
              <a:spcAft>
                <a:spcPts val="0"/>
              </a:spcAft>
              <a:defRPr/>
            </a:pPr>
            <a:r>
              <a:rPr lang="zh-CN" altLang="en-US" b="1" dirty="0">
                <a:solidFill>
                  <a:schemeClr val="bg1">
                    <a:lumMod val="95000"/>
                  </a:schemeClr>
                </a:solidFill>
                <a:latin typeface="Arial" panose="020B0604020202020204" pitchFamily="34" charset="0"/>
                <a:ea typeface="微软雅黑" panose="020B0503020204020204" pitchFamily="34" charset="-122"/>
                <a:sym typeface="+mn-ea"/>
              </a:rPr>
              <a:t>（</a:t>
            </a:r>
            <a:r>
              <a:rPr lang="en-US" altLang="zh-CN" b="1" dirty="0">
                <a:solidFill>
                  <a:schemeClr val="bg1">
                    <a:lumMod val="95000"/>
                  </a:schemeClr>
                </a:solidFill>
                <a:latin typeface="Arial" panose="020B0604020202020204" pitchFamily="34" charset="0"/>
                <a:ea typeface="微软雅黑" panose="020B0503020204020204" pitchFamily="34" charset="-122"/>
                <a:sym typeface="+mn-ea"/>
              </a:rPr>
              <a:t>2011-2017</a:t>
            </a:r>
            <a:r>
              <a:rPr lang="zh-CN" altLang="en-US" b="1" dirty="0">
                <a:solidFill>
                  <a:schemeClr val="bg1">
                    <a:lumMod val="95000"/>
                  </a:schemeClr>
                </a:solidFill>
                <a:latin typeface="Arial" panose="020B0604020202020204" pitchFamily="34" charset="0"/>
                <a:ea typeface="微软雅黑" panose="020B0503020204020204" pitchFamily="34" charset="-122"/>
                <a:sym typeface="+mn-ea"/>
              </a:rPr>
              <a:t>）</a:t>
            </a:r>
            <a:r>
              <a:rPr kumimoji="0" lang="en-US" altLang="zh-CN" sz="1800" b="1" i="1" u="none" strike="noStrike" kern="1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RA</a:t>
            </a:r>
            <a:r>
              <a:rPr lang="zh-CN"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临床分离菌株</a:t>
            </a:r>
            <a:r>
              <a:rPr lang="en-US"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sz="1800"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512008" y="1058233"/>
            <a:ext cx="5408816" cy="369332"/>
          </a:xfrm>
          <a:prstGeom prst="rect">
            <a:avLst/>
          </a:prstGeom>
        </p:spPr>
        <p:txBody>
          <a:bodyPr wrap="square">
            <a:spAutoFit/>
          </a:bodyPr>
          <a:lstStyle/>
          <a:p>
            <a:r>
              <a:rPr lang="zh-CN" altLang="zh-CN" sz="1800" b="1" dirty="0">
                <a:solidFill>
                  <a:srgbClr val="C00000"/>
                </a:solidFill>
                <a:latin typeface="微软雅黑" panose="020B0503020204020204" pitchFamily="34" charset="-122"/>
                <a:ea typeface="微软雅黑" panose="020B0503020204020204" pitchFamily="34" charset="-122"/>
              </a:rPr>
              <a:t>林可胺类新</a:t>
            </a:r>
            <a:r>
              <a:rPr lang="zh-CN" altLang="en-US" sz="18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a:t>
            </a:r>
            <a:r>
              <a:rPr lang="zh-CN" altLang="zh-CN" b="1" dirty="0">
                <a:solidFill>
                  <a:srgbClr val="C00000"/>
                </a:solidFill>
                <a:latin typeface="微软雅黑" panose="020B0503020204020204" pitchFamily="34" charset="-122"/>
                <a:ea typeface="微软雅黑" panose="020B0503020204020204" pitchFamily="34" charset="-122"/>
              </a:rPr>
              <a:t>新</a:t>
            </a:r>
            <a:r>
              <a:rPr lang="en-US" altLang="zh-CN" b="1" dirty="0" err="1">
                <a:solidFill>
                  <a:srgbClr val="C00000"/>
                </a:solidFill>
                <a:latin typeface="微软雅黑" panose="020B0503020204020204" pitchFamily="34" charset="-122"/>
                <a:ea typeface="微软雅黑" panose="020B0503020204020204" pitchFamily="34" charset="-122"/>
              </a:rPr>
              <a:t>lnu</a:t>
            </a:r>
            <a:r>
              <a:rPr lang="en-US" altLang="zh-CN" b="1" dirty="0">
                <a:solidFill>
                  <a:srgbClr val="C00000"/>
                </a:solidFill>
                <a:latin typeface="微软雅黑" panose="020B0503020204020204" pitchFamily="34" charset="-122"/>
                <a:ea typeface="微软雅黑" panose="020B0503020204020204" pitchFamily="34" charset="-122"/>
              </a:rPr>
              <a:t>(H)</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r>
              <a:rPr lang="en-US" altLang="zh-CN" b="1" dirty="0">
                <a:solidFill>
                  <a:srgbClr val="C00000"/>
                </a:solidFill>
                <a:latin typeface="微软雅黑" panose="020B0503020204020204" pitchFamily="34" charset="-122"/>
                <a:ea typeface="微软雅黑" panose="020B0503020204020204" pitchFamily="34" charset="-122"/>
              </a:rPr>
              <a:t> </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6677751" y="2636025"/>
            <a:ext cx="4886325" cy="369332"/>
          </a:xfrm>
          <a:prstGeom prst="rect">
            <a:avLst/>
          </a:prstGeom>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平均</a:t>
            </a:r>
            <a:r>
              <a:rPr lang="zh-CN" altLang="zh-CN" b="1" dirty="0">
                <a:solidFill>
                  <a:srgbClr val="FF0000"/>
                </a:solidFill>
                <a:latin typeface="微软雅黑" panose="020B0503020204020204" pitchFamily="34" charset="-122"/>
                <a:ea typeface="微软雅黑" panose="020B0503020204020204" pitchFamily="34" charset="-122"/>
              </a:rPr>
              <a:t>检出率</a:t>
            </a: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38%</a:t>
            </a: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41/108</a:t>
            </a:r>
            <a:r>
              <a:rPr lang="zh-CN" altLang="en-US" b="1" dirty="0">
                <a:solidFill>
                  <a:srgbClr val="FF0000"/>
                </a:solidFill>
                <a:latin typeface="微软雅黑" panose="020B0503020204020204" pitchFamily="34" charset="-122"/>
                <a:ea typeface="微软雅黑" panose="020B0503020204020204" pitchFamily="34" charset="-122"/>
              </a:rPr>
              <a:t>）</a:t>
            </a:r>
          </a:p>
        </p:txBody>
      </p:sp>
      <p:graphicFrame>
        <p:nvGraphicFramePr>
          <p:cNvPr id="6" name="表格 5"/>
          <p:cNvGraphicFramePr>
            <a:graphicFrameLocks noGrp="1"/>
          </p:cNvGraphicFramePr>
          <p:nvPr/>
        </p:nvGraphicFramePr>
        <p:xfrm>
          <a:off x="6767639" y="3226883"/>
          <a:ext cx="4951095" cy="320040"/>
        </p:xfrm>
        <a:graphic>
          <a:graphicData uri="http://schemas.openxmlformats.org/drawingml/2006/table">
            <a:tbl>
              <a:tblPr firstRow="1" firstCol="1" bandRow="1">
                <a:tableStyleId>{5C22544A-7EE6-4342-B048-85BDC9FD1C3A}</a:tableStyleId>
              </a:tblPr>
              <a:tblGrid>
                <a:gridCol w="701040">
                  <a:extLst>
                    <a:ext uri="{9D8B030D-6E8A-4147-A177-3AD203B41FA5}">
                      <a16:colId xmlns:a16="http://schemas.microsoft.com/office/drawing/2014/main" val="20000"/>
                    </a:ext>
                  </a:extLst>
                </a:gridCol>
                <a:gridCol w="638175">
                  <a:extLst>
                    <a:ext uri="{9D8B030D-6E8A-4147-A177-3AD203B41FA5}">
                      <a16:colId xmlns:a16="http://schemas.microsoft.com/office/drawing/2014/main" val="20001"/>
                    </a:ext>
                  </a:extLst>
                </a:gridCol>
                <a:gridCol w="701040">
                  <a:extLst>
                    <a:ext uri="{9D8B030D-6E8A-4147-A177-3AD203B41FA5}">
                      <a16:colId xmlns:a16="http://schemas.microsoft.com/office/drawing/2014/main" val="20002"/>
                    </a:ext>
                  </a:extLst>
                </a:gridCol>
                <a:gridCol w="2910840">
                  <a:extLst>
                    <a:ext uri="{9D8B030D-6E8A-4147-A177-3AD203B41FA5}">
                      <a16:colId xmlns:a16="http://schemas.microsoft.com/office/drawing/2014/main" val="20003"/>
                    </a:ext>
                  </a:extLst>
                </a:gridCol>
              </a:tblGrid>
              <a:tr h="0">
                <a:tc>
                  <a:txBody>
                    <a:bodyPr/>
                    <a:lstStyle/>
                    <a:p>
                      <a:pPr algn="ctr">
                        <a:spcAft>
                          <a:spcPts val="0"/>
                        </a:spcAft>
                      </a:pPr>
                      <a:r>
                        <a:rPr lang="zh-CN" sz="1050" b="1" i="0" kern="100" dirty="0">
                          <a:solidFill>
                            <a:srgbClr val="C00000"/>
                          </a:solidFill>
                          <a:effectLst/>
                        </a:rPr>
                        <a:t>四川</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bg1">
                        <a:lumMod val="95000"/>
                      </a:schemeClr>
                    </a:solidFill>
                  </a:tcPr>
                </a:tc>
                <a:tc>
                  <a:txBody>
                    <a:bodyPr/>
                    <a:lstStyle/>
                    <a:p>
                      <a:pPr algn="ctr">
                        <a:spcAft>
                          <a:spcPts val="0"/>
                        </a:spcAft>
                      </a:pPr>
                      <a:r>
                        <a:rPr lang="zh-CN" sz="1050" b="1" i="0" kern="100" dirty="0">
                          <a:solidFill>
                            <a:srgbClr val="C00000"/>
                          </a:solidFill>
                          <a:effectLst/>
                        </a:rPr>
                        <a:t>贵州</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bg1">
                        <a:lumMod val="95000"/>
                      </a:schemeClr>
                    </a:solidFill>
                  </a:tcPr>
                </a:tc>
                <a:tc>
                  <a:txBody>
                    <a:bodyPr/>
                    <a:lstStyle/>
                    <a:p>
                      <a:pPr algn="ctr">
                        <a:spcAft>
                          <a:spcPts val="0"/>
                        </a:spcAft>
                      </a:pPr>
                      <a:r>
                        <a:rPr lang="zh-CN" sz="1050" b="1" i="0" kern="100" dirty="0">
                          <a:solidFill>
                            <a:srgbClr val="C00000"/>
                          </a:solidFill>
                          <a:effectLst/>
                        </a:rPr>
                        <a:t>广东</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bg1">
                        <a:lumMod val="95000"/>
                      </a:schemeClr>
                    </a:solidFill>
                  </a:tcPr>
                </a:tc>
                <a:tc>
                  <a:txBody>
                    <a:bodyPr/>
                    <a:lstStyle/>
                    <a:p>
                      <a:pPr algn="ctr">
                        <a:spcAft>
                          <a:spcPts val="0"/>
                        </a:spcAft>
                      </a:pPr>
                      <a:r>
                        <a:rPr lang="zh-CN" sz="1050" b="1" i="0" kern="100" dirty="0">
                          <a:solidFill>
                            <a:srgbClr val="C00000"/>
                          </a:solidFill>
                          <a:effectLst/>
                        </a:rPr>
                        <a:t>江苏、重庆、广西、海南、山东、河南、北京</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bg1">
                        <a:lumMod val="95000"/>
                      </a:schemeClr>
                    </a:solidFill>
                  </a:tcPr>
                </a:tc>
                <a:extLst>
                  <a:ext uri="{0D108BD9-81ED-4DB2-BD59-A6C34878D82A}">
                    <a16:rowId xmlns:a16="http://schemas.microsoft.com/office/drawing/2014/main" val="10000"/>
                  </a:ext>
                </a:extLst>
              </a:tr>
              <a:tr h="0">
                <a:tc>
                  <a:txBody>
                    <a:bodyPr/>
                    <a:lstStyle/>
                    <a:p>
                      <a:pPr algn="ctr">
                        <a:spcAft>
                          <a:spcPts val="0"/>
                        </a:spcAft>
                      </a:pPr>
                      <a:r>
                        <a:rPr lang="en-US" sz="1050" b="1" i="0" kern="100" dirty="0">
                          <a:solidFill>
                            <a:srgbClr val="C00000"/>
                          </a:solidFill>
                          <a:effectLst/>
                        </a:rPr>
                        <a:t>45.6% </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20000"/>
                        <a:lumOff val="80000"/>
                      </a:schemeClr>
                    </a:solidFill>
                  </a:tcPr>
                </a:tc>
                <a:tc>
                  <a:txBody>
                    <a:bodyPr/>
                    <a:lstStyle/>
                    <a:p>
                      <a:pPr algn="ctr">
                        <a:spcAft>
                          <a:spcPts val="0"/>
                        </a:spcAft>
                      </a:pPr>
                      <a:r>
                        <a:rPr lang="en-US" sz="1050" b="1" i="0" kern="100" dirty="0">
                          <a:solidFill>
                            <a:srgbClr val="C00000"/>
                          </a:solidFill>
                          <a:effectLst/>
                        </a:rPr>
                        <a:t>35.7% </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20000"/>
                        <a:lumOff val="80000"/>
                      </a:schemeClr>
                    </a:solidFill>
                  </a:tcPr>
                </a:tc>
                <a:tc>
                  <a:txBody>
                    <a:bodyPr/>
                    <a:lstStyle/>
                    <a:p>
                      <a:pPr algn="ctr">
                        <a:spcAft>
                          <a:spcPts val="0"/>
                        </a:spcAft>
                      </a:pPr>
                      <a:r>
                        <a:rPr lang="en-US" sz="1050" b="1" i="0" kern="100" dirty="0">
                          <a:solidFill>
                            <a:srgbClr val="C00000"/>
                          </a:solidFill>
                          <a:effectLst/>
                        </a:rPr>
                        <a:t>96.2% </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20000"/>
                        <a:lumOff val="80000"/>
                      </a:schemeClr>
                    </a:solidFill>
                  </a:tcPr>
                </a:tc>
                <a:tc>
                  <a:txBody>
                    <a:bodyPr/>
                    <a:lstStyle/>
                    <a:p>
                      <a:pPr algn="ctr">
                        <a:spcAft>
                          <a:spcPts val="0"/>
                        </a:spcAft>
                      </a:pPr>
                      <a:r>
                        <a:rPr lang="en-US" sz="1050" b="1" i="0" kern="100" dirty="0">
                          <a:solidFill>
                            <a:srgbClr val="C00000"/>
                          </a:solidFill>
                          <a:effectLst/>
                        </a:rPr>
                        <a:t>0</a:t>
                      </a:r>
                      <a:endParaRPr lang="zh-CN" sz="1200" b="1" i="0" kern="100" dirty="0">
                        <a:solidFill>
                          <a:srgbClr val="C00000"/>
                        </a:solidFill>
                        <a:effectLst/>
                        <a:latin typeface="Calibri" panose="020F0502020204030204"/>
                        <a:ea typeface="宋体" panose="02010600030101010101" pitchFamily="2" charset="-122"/>
                        <a:cs typeface="Times New Roman" panose="02020603050405020304"/>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7" name="灯片编号占位符 6"/>
          <p:cNvSpPr>
            <a:spLocks noGrp="1"/>
          </p:cNvSpPr>
          <p:nvPr>
            <p:ph type="sldNum" sz="quarter" idx="12"/>
          </p:nvPr>
        </p:nvSpPr>
        <p:spPr>
          <a:xfrm>
            <a:off x="9329058" y="6371591"/>
            <a:ext cx="2743200" cy="365125"/>
          </a:xfrm>
        </p:spPr>
        <p:txBody>
          <a:bodyPr/>
          <a:lstStyle/>
          <a:p>
            <a:fld id="{4EF9EDCC-6796-41D4-8762-5DE66AB96056}" type="slidenum">
              <a:rPr lang="zh-CN" altLang="en-US" sz="2800" smtClean="0">
                <a:solidFill>
                  <a:srgbClr val="C00000"/>
                </a:solidFill>
              </a:rPr>
              <a:t>82</a:t>
            </a:fld>
            <a:endParaRPr lang="zh-CN" altLang="en-US" sz="2800" dirty="0">
              <a:solidFill>
                <a:srgbClr val="C00000"/>
              </a:solidFill>
            </a:endParaRPr>
          </a:p>
        </p:txBody>
      </p:sp>
      <p:pic>
        <p:nvPicPr>
          <p:cNvPr id="3" name="图片 2">
            <a:extLst>
              <a:ext uri="{FF2B5EF4-FFF2-40B4-BE49-F238E27FC236}">
                <a16:creationId xmlns:a16="http://schemas.microsoft.com/office/drawing/2014/main" id="{6F31FDEC-39AB-54B2-EBCE-E031021E4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83</a:t>
            </a:fld>
            <a:endParaRPr lang="zh-CN" altLang="en-US" sz="2400" dirty="0">
              <a:solidFill>
                <a:srgbClr val="FF0000"/>
              </a:solidFill>
            </a:endParaRPr>
          </a:p>
        </p:txBody>
      </p:sp>
      <p:sp>
        <p:nvSpPr>
          <p:cNvPr id="3" name="文本框 2">
            <a:extLst>
              <a:ext uri="{FF2B5EF4-FFF2-40B4-BE49-F238E27FC236}">
                <a16:creationId xmlns:a16="http://schemas.microsoft.com/office/drawing/2014/main" id="{B4789D54-783B-5E77-46B4-A2F8E76A2643}"/>
              </a:ext>
            </a:extLst>
          </p:cNvPr>
          <p:cNvSpPr txBox="1"/>
          <p:nvPr/>
        </p:nvSpPr>
        <p:spPr>
          <a:xfrm>
            <a:off x="1" y="2710833"/>
            <a:ext cx="12191999" cy="461665"/>
          </a:xfrm>
          <a:prstGeom prst="rect">
            <a:avLst/>
          </a:prstGeom>
          <a:noFill/>
        </p:spPr>
        <p:txBody>
          <a:bodyPr wrap="square">
            <a:spAutoFit/>
          </a:bodyPr>
          <a:lstStyle/>
          <a:p>
            <a:pPr algn="ct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种：lnu(A)、 lnu(B)、 lnu(C)、 lnu(D)、 lnu(E)、 </a:t>
            </a:r>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lnu(F)</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、lnu(G)、</a:t>
            </a:r>
            <a:r>
              <a:rPr lang="zh-CN" altLang="en-US"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lnu(H)</a:t>
            </a:r>
            <a:r>
              <a:rPr lang="zh-CN" altLang="en-US"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和 lnu(P)</a:t>
            </a:r>
          </a:p>
        </p:txBody>
      </p:sp>
      <p:sp>
        <p:nvSpPr>
          <p:cNvPr id="6" name="文本框 5">
            <a:extLst>
              <a:ext uri="{FF2B5EF4-FFF2-40B4-BE49-F238E27FC236}">
                <a16:creationId xmlns:a16="http://schemas.microsoft.com/office/drawing/2014/main" id="{24788D79-5BD8-5B4F-B405-FD14CFA0945C}"/>
              </a:ext>
            </a:extLst>
          </p:cNvPr>
          <p:cNvSpPr txBox="1"/>
          <p:nvPr/>
        </p:nvSpPr>
        <p:spPr>
          <a:xfrm>
            <a:off x="677333" y="4016001"/>
            <a:ext cx="10809817" cy="461665"/>
          </a:xfrm>
          <a:prstGeom prst="rect">
            <a:avLst/>
          </a:prstGeom>
          <a:noFill/>
        </p:spPr>
        <p:txBody>
          <a:bodyPr wrap="square">
            <a:spAutoFit/>
          </a:bodyPr>
          <a:lstStyle/>
          <a:p>
            <a:pPr algn="ctr"/>
            <a:r>
              <a:rPr lang="zh-CN" altLang="en-US" sz="2400" b="1" i="0" dirty="0">
                <a:effectLst/>
                <a:latin typeface="微软雅黑 Light" panose="020B0502040204020203" pitchFamily="34" charset="-122"/>
                <a:ea typeface="微软雅黑 Light" panose="020B0502040204020203" pitchFamily="34" charset="-122"/>
                <a:cs typeface="Times New Roman" panose="02020603050405020304" pitchFamily="18" charset="0"/>
              </a:rPr>
              <a:t>主要分布在</a:t>
            </a:r>
            <a:r>
              <a:rPr lang="zh-CN" altLang="en-US" sz="2400" b="1" i="0"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革兰阳性菌</a:t>
            </a:r>
            <a:r>
              <a:rPr lang="zh-CN" altLang="en-US" sz="2400" b="1" i="0" dirty="0">
                <a:effectLst/>
                <a:latin typeface="微软雅黑 Light" panose="020B0502040204020203" pitchFamily="34" charset="-122"/>
                <a:ea typeface="微软雅黑 Light" panose="020B0502040204020203" pitchFamily="34" charset="-122"/>
                <a:cs typeface="Times New Roman" panose="02020603050405020304" pitchFamily="18" charset="0"/>
              </a:rPr>
              <a:t>中；只有</a:t>
            </a:r>
            <a:r>
              <a:rPr lang="pt-BR" altLang="zh-CN" sz="2400" b="1" i="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lnu</a:t>
            </a:r>
            <a:r>
              <a:rPr lang="pt-BR" altLang="zh-CN" sz="2400" b="1" dirty="0">
                <a:solidFill>
                  <a:srgbClr val="C00000"/>
                </a:solidFill>
                <a:latin typeface="微软雅黑 Light" panose="020B0502040204020203" pitchFamily="34" charset="-122"/>
                <a:ea typeface="微软雅黑 Light" panose="020B0502040204020203" pitchFamily="34" charset="-122"/>
                <a:cs typeface="Times New Roman" panose="02020603050405020304" pitchFamily="18" charset="0"/>
              </a:rPr>
              <a:t>(F)</a:t>
            </a:r>
            <a:r>
              <a:rPr lang="zh-CN" altLang="pt-BR" sz="2400" b="1" i="0" dirty="0">
                <a:effectLst/>
                <a:latin typeface="微软雅黑 Light" panose="020B0502040204020203" pitchFamily="34" charset="-122"/>
                <a:ea typeface="微软雅黑 Light" panose="020B0502040204020203" pitchFamily="34" charset="-122"/>
                <a:cs typeface="Times New Roman" panose="02020603050405020304" pitchFamily="18" charset="0"/>
              </a:rPr>
              <a:t>和</a:t>
            </a:r>
            <a:r>
              <a:rPr lang="pt-BR" altLang="zh-CN" sz="2400" b="1" i="1"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lnu</a:t>
            </a:r>
            <a:r>
              <a:rPr lang="pt-BR" altLang="zh-CN" sz="2400" b="1" i="0"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(H)</a:t>
            </a:r>
            <a:r>
              <a:rPr lang="zh-CN" altLang="en-US" sz="2400" b="1" i="0" dirty="0">
                <a:effectLst/>
                <a:latin typeface="微软雅黑 Light" panose="020B0502040204020203" pitchFamily="34" charset="-122"/>
                <a:ea typeface="微软雅黑 Light" panose="020B0502040204020203" pitchFamily="34" charset="-122"/>
                <a:cs typeface="Times New Roman" panose="02020603050405020304" pitchFamily="18" charset="0"/>
              </a:rPr>
              <a:t>在</a:t>
            </a:r>
            <a:r>
              <a:rPr lang="zh-CN" altLang="en-US" sz="2400" b="1" i="0" dirty="0">
                <a:solidFill>
                  <a:srgbClr val="C00000"/>
                </a:solidFill>
                <a:effectLst/>
                <a:latin typeface="微软雅黑 Light" panose="020B0502040204020203" pitchFamily="34" charset="-122"/>
                <a:ea typeface="微软雅黑 Light" panose="020B0502040204020203" pitchFamily="34" charset="-122"/>
                <a:cs typeface="Times New Roman" panose="02020603050405020304" pitchFamily="18" charset="0"/>
              </a:rPr>
              <a:t>革兰阴性菌</a:t>
            </a:r>
            <a:r>
              <a:rPr lang="zh-CN" altLang="en-US" sz="2400" b="1" i="0" dirty="0">
                <a:effectLst/>
                <a:latin typeface="微软雅黑 Light" panose="020B0502040204020203" pitchFamily="34" charset="-122"/>
                <a:ea typeface="微软雅黑 Light" panose="020B0502040204020203" pitchFamily="34" charset="-122"/>
                <a:cs typeface="Times New Roman" panose="02020603050405020304" pitchFamily="18" charset="0"/>
              </a:rPr>
              <a:t>中被报道</a:t>
            </a:r>
            <a:endParaRPr lang="zh-CN" altLang="en-US" sz="2400" b="1" dirty="0">
              <a:latin typeface="微软雅黑 Light" panose="020B0502040204020203" pitchFamily="34" charset="-122"/>
              <a:ea typeface="微软雅黑 Light" panose="020B0502040204020203" pitchFamily="34" charset="-122"/>
            </a:endParaRPr>
          </a:p>
        </p:txBody>
      </p:sp>
      <p:sp>
        <p:nvSpPr>
          <p:cNvPr id="7" name="文本框 6">
            <a:extLst>
              <a:ext uri="{FF2B5EF4-FFF2-40B4-BE49-F238E27FC236}">
                <a16:creationId xmlns:a16="http://schemas.microsoft.com/office/drawing/2014/main" id="{F8644EE5-73B4-2B00-D8B8-2B88462FB979}"/>
              </a:ext>
            </a:extLst>
          </p:cNvPr>
          <p:cNvSpPr txBox="1"/>
          <p:nvPr/>
        </p:nvSpPr>
        <p:spPr>
          <a:xfrm>
            <a:off x="752148" y="1827416"/>
            <a:ext cx="7140902" cy="523220"/>
          </a:xfrm>
          <a:prstGeom prst="rect">
            <a:avLst/>
          </a:prstGeom>
          <a:noFill/>
        </p:spPr>
        <p:txBody>
          <a:bodyPr wrap="square">
            <a:spAutoFit/>
          </a:bodyPr>
          <a:lstStyle/>
          <a:p>
            <a:r>
              <a:rPr lang="zh-CN" altLang="zh-CN" sz="2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编码林可</a:t>
            </a:r>
            <a:r>
              <a:rPr lang="zh-CN" altLang="en-US" sz="2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酰胺</a:t>
            </a:r>
            <a:r>
              <a:rPr lang="zh-CN" altLang="zh-CN" sz="2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核苷酸转移酶</a:t>
            </a:r>
            <a:r>
              <a:rPr lang="zh-CN" altLang="en-US" sz="2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800" b="1" kern="0" dirty="0" err="1">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lnu</a:t>
            </a:r>
            <a:r>
              <a:rPr lang="zh-CN" altLang="en-US" sz="2800" b="1" kern="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）基因</a:t>
            </a:r>
          </a:p>
        </p:txBody>
      </p:sp>
      <p:sp>
        <p:nvSpPr>
          <p:cNvPr id="2" name="矩形 1">
            <a:extLst>
              <a:ext uri="{FF2B5EF4-FFF2-40B4-BE49-F238E27FC236}">
                <a16:creationId xmlns:a16="http://schemas.microsoft.com/office/drawing/2014/main" id="{7EEE550A-8E96-3A35-4AB7-029EA8FB7536}"/>
              </a:ext>
            </a:extLst>
          </p:cNvPr>
          <p:cNvSpPr/>
          <p:nvPr/>
        </p:nvSpPr>
        <p:spPr>
          <a:xfrm>
            <a:off x="361741" y="688267"/>
            <a:ext cx="12191999" cy="743986"/>
          </a:xfrm>
          <a:prstGeom prst="rect">
            <a:avLst/>
          </a:prstGeom>
        </p:spPr>
        <p:txBody>
          <a:bodyPr wrap="square">
            <a:spAutoFit/>
          </a:bodyPr>
          <a:lstStyle/>
          <a:p>
            <a:pPr>
              <a:lnSpc>
                <a:spcPct val="150000"/>
              </a:lnSpc>
              <a:defRPr/>
            </a:pPr>
            <a:r>
              <a:rPr lang="zh-CN" altLang="en-US" sz="3200" b="1" dirty="0">
                <a:solidFill>
                  <a:srgbClr val="C00000"/>
                </a:solidFill>
                <a:latin typeface="微软雅黑" panose="020B0503020204020204" pitchFamily="34" charset="-122"/>
                <a:ea typeface="微软雅黑" panose="020B0503020204020204" pitchFamily="34" charset="-122"/>
              </a:rPr>
              <a:t>（</a:t>
            </a:r>
            <a:r>
              <a:rPr lang="en-US" altLang="zh-CN" sz="3200" b="1" dirty="0">
                <a:solidFill>
                  <a:srgbClr val="C00000"/>
                </a:solidFill>
                <a:latin typeface="微软雅黑" panose="020B0503020204020204" pitchFamily="34" charset="-122"/>
                <a:ea typeface="微软雅黑" panose="020B0503020204020204" pitchFamily="34" charset="-122"/>
              </a:rPr>
              <a:t>2</a:t>
            </a:r>
            <a:r>
              <a:rPr lang="zh-CN" altLang="en-US" sz="3200" b="1" dirty="0">
                <a:solidFill>
                  <a:srgbClr val="C00000"/>
                </a:solidFill>
                <a:latin typeface="微软雅黑" panose="020B0503020204020204" pitchFamily="34" charset="-122"/>
                <a:ea typeface="微软雅黑" panose="020B0503020204020204" pitchFamily="34" charset="-122"/>
              </a:rPr>
              <a:t>）</a:t>
            </a:r>
            <a:r>
              <a:rPr lang="zh-CN" altLang="zh-CN" sz="3200" b="1" dirty="0">
                <a:solidFill>
                  <a:srgbClr val="C00000"/>
                </a:solidFill>
                <a:latin typeface="微软雅黑" panose="020B0503020204020204" pitchFamily="34" charset="-122"/>
                <a:ea typeface="微软雅黑" panose="020B0503020204020204" pitchFamily="34" charset="-122"/>
              </a:rPr>
              <a:t>林可</a:t>
            </a:r>
            <a:r>
              <a:rPr lang="zh-CN" altLang="en-US" sz="3200" b="1" dirty="0">
                <a:solidFill>
                  <a:srgbClr val="C00000"/>
                </a:solidFill>
                <a:latin typeface="微软雅黑" panose="020B0503020204020204" pitchFamily="34" charset="-122"/>
                <a:ea typeface="微软雅黑" panose="020B0503020204020204" pitchFamily="34" charset="-122"/>
              </a:rPr>
              <a:t>酰</a:t>
            </a:r>
            <a:r>
              <a:rPr lang="zh-CN" altLang="zh-CN" sz="3200" b="1" dirty="0">
                <a:solidFill>
                  <a:srgbClr val="C00000"/>
                </a:solidFill>
                <a:latin typeface="微软雅黑" panose="020B0503020204020204" pitchFamily="34" charset="-122"/>
                <a:ea typeface="微软雅黑" panose="020B0503020204020204" pitchFamily="34" charset="-122"/>
              </a:rPr>
              <a:t>胺类新</a:t>
            </a:r>
            <a:r>
              <a:rPr lang="zh-CN" altLang="en-US"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耐药基因</a:t>
            </a:r>
            <a:r>
              <a:rPr lang="en-US" altLang="zh-CN" sz="3200" b="1" i="1" kern="0" dirty="0" err="1">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lnu</a:t>
            </a:r>
            <a:r>
              <a:rPr lang="en-US" altLang="zh-CN"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(I)</a:t>
            </a:r>
            <a:r>
              <a:rPr lang="zh-CN" altLang="en-US" sz="3200"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3200" dirty="0">
              <a:solidFill>
                <a:srgbClr val="C00000"/>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454A2F9D-8E6E-E193-5D62-0458CE7C7E7D}"/>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31646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1"/>
          <p:cNvSpPr>
            <a:spLocks noChangeArrowheads="1"/>
          </p:cNvSpPr>
          <p:nvPr/>
        </p:nvSpPr>
        <p:spPr bwMode="auto">
          <a:xfrm>
            <a:off x="1561476" y="1454897"/>
            <a:ext cx="10033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2800" b="1" kern="200" dirty="0">
                <a:solidFill>
                  <a:srgbClr val="C00000"/>
                </a:solidFill>
                <a:latin typeface="微软雅黑" panose="020B0503020204020204" pitchFamily="34" charset="-122"/>
                <a:ea typeface="微软雅黑" panose="020B0503020204020204" pitchFamily="34" charset="-122"/>
              </a:rPr>
              <a:t>鸭疫里墨氏菌</a:t>
            </a:r>
            <a:r>
              <a:rPr lang="en-US" altLang="zh-CN" sz="2800" b="1" kern="200" dirty="0">
                <a:solidFill>
                  <a:srgbClr val="C00000"/>
                </a:solidFill>
                <a:latin typeface="微软雅黑" panose="020B0503020204020204" pitchFamily="34" charset="-122"/>
                <a:ea typeface="微软雅黑" panose="020B0503020204020204" pitchFamily="34" charset="-122"/>
              </a:rPr>
              <a:t>RCAD0121</a:t>
            </a:r>
            <a:r>
              <a:rPr lang="zh-CN" altLang="zh-CN" sz="2800" b="1" kern="200" dirty="0">
                <a:solidFill>
                  <a:srgbClr val="C00000"/>
                </a:solidFill>
                <a:latin typeface="微软雅黑" panose="020B0503020204020204" pitchFamily="34" charset="-122"/>
                <a:ea typeface="微软雅黑" panose="020B0503020204020204" pitchFamily="34" charset="-122"/>
              </a:rPr>
              <a:t>株</a:t>
            </a:r>
            <a:r>
              <a:rPr lang="zh-CN" altLang="en-US" sz="2800" b="1" kern="200" dirty="0">
                <a:solidFill>
                  <a:srgbClr val="C00000"/>
                </a:solidFill>
                <a:latin typeface="微软雅黑" panose="020B0503020204020204" pitchFamily="34" charset="-122"/>
                <a:ea typeface="微软雅黑" panose="020B0503020204020204" pitchFamily="34" charset="-122"/>
              </a:rPr>
              <a:t>可能存在新的</a:t>
            </a:r>
            <a:r>
              <a:rPr lang="zh-CN" altLang="zh-CN"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林可</a:t>
            </a:r>
            <a:r>
              <a:rPr lang="zh-CN" altLang="en-US"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酰</a:t>
            </a:r>
            <a:r>
              <a:rPr lang="zh-CN" altLang="zh-CN"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胺类</a:t>
            </a:r>
            <a:r>
              <a:rPr lang="zh-CN" altLang="en-US"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耐</a:t>
            </a:r>
            <a:r>
              <a:rPr lang="zh-CN" altLang="zh-CN"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药</a:t>
            </a:r>
            <a:r>
              <a:rPr lang="zh-CN" altLang="en-US" sz="28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基因</a:t>
            </a:r>
            <a:endParaRPr lang="zh-CN" altLang="zh-CN" sz="2800" b="1" kern="200" dirty="0">
              <a:solidFill>
                <a:srgbClr val="C00000"/>
              </a:solidFill>
              <a:latin typeface="微软雅黑" panose="020B0503020204020204" pitchFamily="34" charset="-122"/>
              <a:ea typeface="微软雅黑" panose="020B0503020204020204" pitchFamily="34" charset="-122"/>
            </a:endParaRPr>
          </a:p>
        </p:txBody>
      </p:sp>
      <p:sp>
        <p:nvSpPr>
          <p:cNvPr id="8" name="矩形 7"/>
          <p:cNvSpPr/>
          <p:nvPr/>
        </p:nvSpPr>
        <p:spPr>
          <a:xfrm>
            <a:off x="2534130" y="2775087"/>
            <a:ext cx="2363788" cy="1230593"/>
          </a:xfrm>
          <a:prstGeom prst="rect">
            <a:avLst/>
          </a:prstGeom>
        </p:spPr>
        <p:txBody>
          <a:bodyPr>
            <a:spAutoFit/>
          </a:bodyPr>
          <a:lstStyle/>
          <a:p>
            <a:pPr>
              <a:lnSpc>
                <a:spcPct val="200000"/>
              </a:lnSpc>
              <a:defRPr/>
            </a:pPr>
            <a:r>
              <a:rPr lang="zh-CN"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对林可</a:t>
            </a:r>
            <a:r>
              <a:rPr lang="zh-CN" altLang="en-US"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酰</a:t>
            </a:r>
            <a:r>
              <a:rPr lang="zh-CN"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胺类药物</a:t>
            </a:r>
          </a:p>
          <a:p>
            <a:pPr>
              <a:lnSpc>
                <a:spcPct val="200000"/>
              </a:lnSpc>
              <a:defRPr/>
            </a:pPr>
            <a:r>
              <a:rPr lang="zh-CN" altLang="zh-CN" sz="2000" b="1" kern="200" dirty="0">
                <a:solidFill>
                  <a:srgbClr val="002060"/>
                </a:solidFill>
                <a:latin typeface="微软雅黑" panose="020B0503020204020204" pitchFamily="34" charset="-122"/>
                <a:ea typeface="微软雅黑" panose="020B0503020204020204" pitchFamily="34" charset="-122"/>
                <a:cs typeface="宋体" panose="02010600030101010101" pitchFamily="2" charset="-122"/>
              </a:rPr>
              <a:t>表现为高浓度耐药</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9" name="矩形 8"/>
          <p:cNvSpPr/>
          <p:nvPr/>
        </p:nvSpPr>
        <p:spPr>
          <a:xfrm>
            <a:off x="7173913" y="2806700"/>
            <a:ext cx="1911350" cy="1230593"/>
          </a:xfrm>
          <a:prstGeom prst="rect">
            <a:avLst/>
          </a:prstGeom>
        </p:spPr>
        <p:txBody>
          <a:bodyPr>
            <a:spAutoFit/>
          </a:bodyPr>
          <a:lstStyle/>
          <a:p>
            <a:pPr>
              <a:lnSpc>
                <a:spcPct val="200000"/>
              </a:lnSpc>
              <a:defRPr/>
            </a:pPr>
            <a:r>
              <a:rPr lang="zh-CN" altLang="zh-CN" sz="2000" b="1" kern="200" dirty="0">
                <a:solidFill>
                  <a:srgbClr val="002060"/>
                </a:solidFill>
                <a:latin typeface="微软雅黑" panose="020B0503020204020204" pitchFamily="34" charset="-122"/>
                <a:ea typeface="微软雅黑" panose="020B0503020204020204" pitchFamily="34" charset="-122"/>
              </a:rPr>
              <a:t>林可霉素</a:t>
            </a:r>
            <a:r>
              <a:rPr lang="en-US" altLang="zh-CN" sz="2000" b="1" kern="200" dirty="0">
                <a:solidFill>
                  <a:srgbClr val="002060"/>
                </a:solidFill>
                <a:latin typeface="微软雅黑" panose="020B0503020204020204" pitchFamily="34" charset="-122"/>
                <a:ea typeface="微软雅黑" panose="020B0503020204020204" pitchFamily="34" charset="-122"/>
              </a:rPr>
              <a:t>MIC</a:t>
            </a:r>
            <a:r>
              <a:rPr lang="zh-CN" altLang="zh-CN" sz="2000" b="1" kern="200" dirty="0">
                <a:solidFill>
                  <a:srgbClr val="002060"/>
                </a:solidFill>
                <a:latin typeface="微软雅黑" panose="020B0503020204020204" pitchFamily="34" charset="-122"/>
                <a:ea typeface="微软雅黑" panose="020B0503020204020204" pitchFamily="34" charset="-122"/>
              </a:rPr>
              <a:t>为</a:t>
            </a:r>
            <a:r>
              <a:rPr lang="en-US" altLang="zh-CN" sz="2000" b="1" kern="200" dirty="0">
                <a:solidFill>
                  <a:srgbClr val="002060"/>
                </a:solidFill>
                <a:latin typeface="微软雅黑" panose="020B0503020204020204" pitchFamily="34" charset="-122"/>
                <a:ea typeface="微软雅黑" panose="020B0503020204020204" pitchFamily="34" charset="-122"/>
              </a:rPr>
              <a:t>512µg/ml</a:t>
            </a:r>
            <a:endParaRPr lang="zh-CN" altLang="en-US" sz="2000" b="1" kern="200" dirty="0">
              <a:solidFill>
                <a:srgbClr val="002060"/>
              </a:solidFill>
              <a:latin typeface="微软雅黑" panose="020B0503020204020204" pitchFamily="34" charset="-122"/>
              <a:ea typeface="微软雅黑" panose="020B0503020204020204" pitchFamily="34" charset="-122"/>
            </a:endParaRPr>
          </a:p>
        </p:txBody>
      </p:sp>
      <p:sp>
        <p:nvSpPr>
          <p:cNvPr id="28677" name="右箭头 9"/>
          <p:cNvSpPr>
            <a:spLocks noChangeArrowheads="1"/>
          </p:cNvSpPr>
          <p:nvPr/>
        </p:nvSpPr>
        <p:spPr bwMode="auto">
          <a:xfrm>
            <a:off x="5254052" y="3298824"/>
            <a:ext cx="1207593" cy="460374"/>
          </a:xfrm>
          <a:prstGeom prst="rightArrow">
            <a:avLst>
              <a:gd name="adj1" fmla="val 50000"/>
              <a:gd name="adj2" fmla="val 49975"/>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3" name="图片 2">
            <a:extLst>
              <a:ext uri="{FF2B5EF4-FFF2-40B4-BE49-F238E27FC236}">
                <a16:creationId xmlns:a16="http://schemas.microsoft.com/office/drawing/2014/main" id="{D45923BE-30F0-C34D-968B-31E232D34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文本框 3">
            <a:extLst>
              <a:ext uri="{FF2B5EF4-FFF2-40B4-BE49-F238E27FC236}">
                <a16:creationId xmlns:a16="http://schemas.microsoft.com/office/drawing/2014/main" id="{984D3FA8-A31D-1ADE-BD94-5F0A976253A6}"/>
              </a:ext>
            </a:extLst>
          </p:cNvPr>
          <p:cNvSpPr txBox="1"/>
          <p:nvPr/>
        </p:nvSpPr>
        <p:spPr>
          <a:xfrm>
            <a:off x="1846462" y="5012155"/>
            <a:ext cx="8022771" cy="369332"/>
          </a:xfrm>
          <a:prstGeom prst="rect">
            <a:avLst/>
          </a:prstGeom>
          <a:noFill/>
        </p:spPr>
        <p:txBody>
          <a:bodyPr wrap="square">
            <a:spAutoFit/>
          </a:bodyPr>
          <a:lstStyle/>
          <a:p>
            <a:pPr algn="ct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找不到已知的</a:t>
            </a:r>
            <a:r>
              <a:rPr lang="en-US" altLang="zh-CN"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9</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种编码基因</a:t>
            </a:r>
            <a:endParaRPr lang="zh-CN" altLang="en-US" dirty="0"/>
          </a:p>
        </p:txBody>
      </p:sp>
      <p:sp>
        <p:nvSpPr>
          <p:cNvPr id="5" name="灯片编号占位符 3">
            <a:extLst>
              <a:ext uri="{FF2B5EF4-FFF2-40B4-BE49-F238E27FC236}">
                <a16:creationId xmlns:a16="http://schemas.microsoft.com/office/drawing/2014/main" id="{D14108BE-C3A7-3429-9BFC-26EF9D10AACB}"/>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84</a:t>
            </a:fld>
            <a:endParaRPr lang="zh-CN" altLang="en-US" sz="2400">
              <a:solidFill>
                <a:srgbClr val="C00000"/>
              </a:solidFill>
            </a:endParaRPr>
          </a:p>
        </p:txBody>
      </p:sp>
      <p:sp>
        <p:nvSpPr>
          <p:cNvPr id="2" name="文本框 1">
            <a:extLst>
              <a:ext uri="{FF2B5EF4-FFF2-40B4-BE49-F238E27FC236}">
                <a16:creationId xmlns:a16="http://schemas.microsoft.com/office/drawing/2014/main" id="{3EBB98E8-A83D-107F-EDD2-DF002FBB52B6}"/>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237445"/>
      </p:ext>
    </p:extLst>
  </p:cSld>
  <p:clrMapOvr>
    <a:masterClrMapping/>
  </p:clrMapOvr>
  <p:transition spd="slow">
    <p:circl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85</a:t>
            </a:fld>
            <a:endParaRPr lang="zh-CN" altLang="en-US" sz="2400" dirty="0">
              <a:solidFill>
                <a:srgbClr val="FF0000"/>
              </a:solidFill>
            </a:endParaRPr>
          </a:p>
        </p:txBody>
      </p:sp>
      <p:sp>
        <p:nvSpPr>
          <p:cNvPr id="2" name="标题 1">
            <a:extLst>
              <a:ext uri="{FF2B5EF4-FFF2-40B4-BE49-F238E27FC236}">
                <a16:creationId xmlns:a16="http://schemas.microsoft.com/office/drawing/2014/main" id="{1C0CC722-0B08-517E-E8B0-40548947DB58}"/>
              </a:ext>
            </a:extLst>
          </p:cNvPr>
          <p:cNvSpPr txBox="1">
            <a:spLocks/>
          </p:cNvSpPr>
          <p:nvPr/>
        </p:nvSpPr>
        <p:spPr>
          <a:xfrm>
            <a:off x="392527" y="1149401"/>
            <a:ext cx="11406945" cy="46522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latin typeface="Times New Roman" panose="02020603050405020304" pitchFamily="18" charset="0"/>
                <a:ea typeface="微软雅黑" panose="020B0503020204020204" pitchFamily="34" charset="-122"/>
                <a:cs typeface="+mn-ea"/>
                <a:sym typeface="+mn-lt"/>
              </a:rPr>
              <a:t>768bp</a:t>
            </a:r>
            <a:r>
              <a:rPr lang="en-US" altLang="zh-CN" sz="3200" b="1" i="1" dirty="0">
                <a:latin typeface="Times New Roman" panose="02020603050405020304" pitchFamily="18" charset="0"/>
                <a:ea typeface="微软雅黑" panose="020B0503020204020204" pitchFamily="34" charset="-122"/>
                <a:cs typeface="+mn-ea"/>
                <a:sym typeface="+mn-lt"/>
              </a:rPr>
              <a:t>  </a:t>
            </a:r>
            <a:r>
              <a:rPr lang="zh-CN" altLang="en-US" sz="3200" b="1" dirty="0">
                <a:latin typeface="Times New Roman" panose="02020603050405020304" pitchFamily="18" charset="0"/>
                <a:ea typeface="微软雅黑" panose="020B0503020204020204" pitchFamily="34" charset="-122"/>
                <a:cs typeface="+mn-ea"/>
                <a:sym typeface="+mn-lt"/>
              </a:rPr>
              <a:t>基因</a:t>
            </a:r>
            <a:r>
              <a:rPr lang="en-US" altLang="zh-CN" sz="3200" b="1" i="1" dirty="0" err="1">
                <a:latin typeface="Times New Roman" panose="02020603050405020304" pitchFamily="18" charset="0"/>
                <a:ea typeface="微软雅黑" panose="020B0503020204020204" pitchFamily="34" charset="-122"/>
                <a:cs typeface="+mn-ea"/>
                <a:sym typeface="+mn-lt"/>
              </a:rPr>
              <a:t>lnu</a:t>
            </a:r>
            <a:r>
              <a:rPr lang="en-US" altLang="zh-CN" sz="3200" b="1" dirty="0">
                <a:latin typeface="Times New Roman" panose="02020603050405020304" pitchFamily="18" charset="0"/>
                <a:ea typeface="微软雅黑" panose="020B0503020204020204" pitchFamily="34" charset="-122"/>
                <a:cs typeface="+mn-ea"/>
                <a:sym typeface="+mn-lt"/>
              </a:rPr>
              <a:t>(I)</a:t>
            </a:r>
            <a:r>
              <a:rPr lang="zh-CN" altLang="en-US" sz="3200" b="1" dirty="0">
                <a:latin typeface="Times New Roman" panose="02020603050405020304" pitchFamily="18" charset="0"/>
                <a:ea typeface="微软雅黑" panose="020B0503020204020204" pitchFamily="34" charset="-122"/>
                <a:cs typeface="+mn-ea"/>
                <a:sym typeface="+mn-lt"/>
              </a:rPr>
              <a:t>的鉴定和</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特征分析</a:t>
            </a:r>
            <a:endParaRPr lang="zh-CN" altLang="en-US" dirty="0">
              <a:solidFill>
                <a:srgbClr val="C00000"/>
              </a:solidFill>
            </a:endParaRPr>
          </a:p>
        </p:txBody>
      </p:sp>
      <p:sp>
        <p:nvSpPr>
          <p:cNvPr id="3" name="内容占位符 14">
            <a:extLst>
              <a:ext uri="{FF2B5EF4-FFF2-40B4-BE49-F238E27FC236}">
                <a16:creationId xmlns:a16="http://schemas.microsoft.com/office/drawing/2014/main" id="{D002D293-D25D-9266-4CFB-180F7A020B92}"/>
              </a:ext>
            </a:extLst>
          </p:cNvPr>
          <p:cNvSpPr txBox="1">
            <a:spLocks/>
          </p:cNvSpPr>
          <p:nvPr/>
        </p:nvSpPr>
        <p:spPr>
          <a:xfrm>
            <a:off x="1447799" y="5590778"/>
            <a:ext cx="9296399" cy="503058"/>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100000"/>
            </a:pPr>
            <a:r>
              <a:rPr lang="zh-CN" altLang="en-US" sz="2800" b="1" dirty="0">
                <a:solidFill>
                  <a:srgbClr val="C00000"/>
                </a:solidFill>
                <a:latin typeface="微软雅黑 Light" panose="020B0502040204020203" pitchFamily="34" charset="-122"/>
                <a:ea typeface="微软雅黑 Light" panose="020B0502040204020203" pitchFamily="34" charset="-122"/>
                <a:cs typeface="+mn-ea"/>
                <a:sym typeface="+mn-lt"/>
              </a:rPr>
              <a:t>表达、纯化的</a:t>
            </a:r>
            <a:r>
              <a:rPr lang="en-US" altLang="zh-CN" sz="2800" b="1" dirty="0" err="1">
                <a:solidFill>
                  <a:srgbClr val="C00000"/>
                </a:solidFill>
                <a:latin typeface="微软雅黑 Light" panose="020B0502040204020203" pitchFamily="34" charset="-122"/>
                <a:ea typeface="微软雅黑 Light" panose="020B0502040204020203" pitchFamily="34" charset="-122"/>
                <a:cs typeface="+mn-ea"/>
                <a:sym typeface="+mn-lt"/>
              </a:rPr>
              <a:t>Lnu</a:t>
            </a:r>
            <a:r>
              <a:rPr lang="en-US" altLang="zh-CN" sz="2800" b="1" dirty="0">
                <a:solidFill>
                  <a:srgbClr val="C00000"/>
                </a:solidFill>
                <a:latin typeface="微软雅黑 Light" panose="020B0502040204020203" pitchFamily="34" charset="-122"/>
                <a:ea typeface="微软雅黑 Light" panose="020B0502040204020203" pitchFamily="34" charset="-122"/>
                <a:cs typeface="+mn-ea"/>
                <a:sym typeface="+mn-lt"/>
              </a:rPr>
              <a:t>(I)</a:t>
            </a:r>
            <a:r>
              <a:rPr lang="zh-CN" altLang="en-US" sz="2800" b="1" dirty="0">
                <a:solidFill>
                  <a:srgbClr val="C00000"/>
                </a:solidFill>
                <a:latin typeface="微软雅黑 Light" panose="020B0502040204020203" pitchFamily="34" charset="-122"/>
                <a:ea typeface="微软雅黑 Light" panose="020B0502040204020203" pitchFamily="34" charset="-122"/>
                <a:cs typeface="+mn-ea"/>
                <a:sym typeface="+mn-lt"/>
              </a:rPr>
              <a:t>蛋白介导林克酰胺类药物的失活</a:t>
            </a:r>
            <a:endParaRPr lang="zh-CN" altLang="en-US" sz="2800" b="1" dirty="0">
              <a:solidFill>
                <a:srgbClr val="C00000"/>
              </a:solidFill>
              <a:latin typeface="微软雅黑 Light" panose="020B0502040204020203" pitchFamily="34" charset="-122"/>
              <a:ea typeface="微软雅黑 Light" panose="020B0502040204020203" pitchFamily="34" charset="-122"/>
            </a:endParaRPr>
          </a:p>
        </p:txBody>
      </p:sp>
      <p:grpSp>
        <p:nvGrpSpPr>
          <p:cNvPr id="6" name="组合 5">
            <a:extLst>
              <a:ext uri="{FF2B5EF4-FFF2-40B4-BE49-F238E27FC236}">
                <a16:creationId xmlns:a16="http://schemas.microsoft.com/office/drawing/2014/main" id="{A92326C5-AAA3-ED3F-6E44-81A9E41F4551}"/>
              </a:ext>
            </a:extLst>
          </p:cNvPr>
          <p:cNvGrpSpPr/>
          <p:nvPr/>
        </p:nvGrpSpPr>
        <p:grpSpPr>
          <a:xfrm>
            <a:off x="1008075" y="2095202"/>
            <a:ext cx="10479075" cy="2810141"/>
            <a:chOff x="506672" y="1186878"/>
            <a:chExt cx="10646337" cy="2854995"/>
          </a:xfrm>
        </p:grpSpPr>
        <p:pic>
          <p:nvPicPr>
            <p:cNvPr id="7" name="图片 6">
              <a:extLst>
                <a:ext uri="{FF2B5EF4-FFF2-40B4-BE49-F238E27FC236}">
                  <a16:creationId xmlns:a16="http://schemas.microsoft.com/office/drawing/2014/main" id="{15BBE3EF-5C74-BD57-2FF1-71C6138053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465" r="12136" b="70803"/>
            <a:stretch/>
          </p:blipFill>
          <p:spPr>
            <a:xfrm>
              <a:off x="506672" y="1186878"/>
              <a:ext cx="2394165" cy="2854995"/>
            </a:xfrm>
            <a:prstGeom prst="rect">
              <a:avLst/>
            </a:prstGeom>
          </p:spPr>
        </p:pic>
        <p:pic>
          <p:nvPicPr>
            <p:cNvPr id="8" name="图片 7">
              <a:extLst>
                <a:ext uri="{FF2B5EF4-FFF2-40B4-BE49-F238E27FC236}">
                  <a16:creationId xmlns:a16="http://schemas.microsoft.com/office/drawing/2014/main" id="{46644C6C-E977-D042-4659-264B3E162E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79" t="76523" r="34830"/>
            <a:stretch/>
          </p:blipFill>
          <p:spPr>
            <a:xfrm>
              <a:off x="8474891" y="1271558"/>
              <a:ext cx="2678118" cy="2685634"/>
            </a:xfrm>
            <a:prstGeom prst="rect">
              <a:avLst/>
            </a:prstGeom>
          </p:spPr>
        </p:pic>
        <p:pic>
          <p:nvPicPr>
            <p:cNvPr id="9" name="图片 8">
              <a:extLst>
                <a:ext uri="{FF2B5EF4-FFF2-40B4-BE49-F238E27FC236}">
                  <a16:creationId xmlns:a16="http://schemas.microsoft.com/office/drawing/2014/main" id="{01DB02AC-940F-A064-7132-8015D2631F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11" t="30892" r="230" b="47712"/>
            <a:stretch/>
          </p:blipFill>
          <p:spPr>
            <a:xfrm>
              <a:off x="3527456" y="1322232"/>
              <a:ext cx="4320816" cy="2584286"/>
            </a:xfrm>
            <a:prstGeom prst="rect">
              <a:avLst/>
            </a:prstGeom>
          </p:spPr>
        </p:pic>
        <p:cxnSp>
          <p:nvCxnSpPr>
            <p:cNvPr id="10" name="直接箭头连接符 9">
              <a:extLst>
                <a:ext uri="{FF2B5EF4-FFF2-40B4-BE49-F238E27FC236}">
                  <a16:creationId xmlns:a16="http://schemas.microsoft.com/office/drawing/2014/main" id="{FDD58D30-4719-BA76-8925-3AC73D3E597C}"/>
                </a:ext>
              </a:extLst>
            </p:cNvPr>
            <p:cNvCxnSpPr>
              <a:cxnSpLocks/>
            </p:cNvCxnSpPr>
            <p:nvPr/>
          </p:nvCxnSpPr>
          <p:spPr>
            <a:xfrm>
              <a:off x="6096000" y="2614375"/>
              <a:ext cx="0" cy="3211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文本框 10">
            <a:extLst>
              <a:ext uri="{FF2B5EF4-FFF2-40B4-BE49-F238E27FC236}">
                <a16:creationId xmlns:a16="http://schemas.microsoft.com/office/drawing/2014/main" id="{F7DA5B73-C4B2-35DC-9D7F-2F6B69874D5E}"/>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err="1">
                <a:solidFill>
                  <a:srgbClr val="C00000"/>
                </a:solidFill>
                <a:effectLst/>
                <a:latin typeface="Times New Roman" panose="02020603050405020304" pitchFamily="18" charset="0"/>
                <a:cs typeface="Times New Roman" panose="02020603050405020304" pitchFamily="18" charset="0"/>
              </a:rPr>
              <a:t>Environment.https</a:t>
            </a:r>
            <a:r>
              <a:rPr lang="en-US" altLang="zh-CN" sz="1600" b="0" i="0" dirty="0">
                <a:solidFill>
                  <a:srgbClr val="C00000"/>
                </a:solidFill>
                <a:effectLst/>
                <a:latin typeface="Times New Roman" panose="02020603050405020304" pitchFamily="18" charset="0"/>
                <a:cs typeface="Times New Roman" panose="02020603050405020304" pitchFamily="18" charset="0"/>
              </a:rPr>
              <a:t>://doi.org/10.1016/j.scitotenv.2023.167400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44238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128603" y="2797629"/>
          <a:ext cx="7943140" cy="2335579"/>
        </p:xfrm>
        <a:graphic>
          <a:graphicData uri="http://schemas.openxmlformats.org/drawingml/2006/table">
            <a:tbl>
              <a:tblPr firstRow="1" firstCol="1" bandRow="1">
                <a:tableStyleId>{5C22544A-7EE6-4342-B048-85BDC9FD1C3A}</a:tableStyleId>
              </a:tblPr>
              <a:tblGrid>
                <a:gridCol w="2153829">
                  <a:extLst>
                    <a:ext uri="{9D8B030D-6E8A-4147-A177-3AD203B41FA5}">
                      <a16:colId xmlns:a16="http://schemas.microsoft.com/office/drawing/2014/main" val="20000"/>
                    </a:ext>
                  </a:extLst>
                </a:gridCol>
                <a:gridCol w="162576">
                  <a:extLst>
                    <a:ext uri="{9D8B030D-6E8A-4147-A177-3AD203B41FA5}">
                      <a16:colId xmlns:a16="http://schemas.microsoft.com/office/drawing/2014/main" val="20001"/>
                    </a:ext>
                  </a:extLst>
                </a:gridCol>
                <a:gridCol w="3886835">
                  <a:extLst>
                    <a:ext uri="{9D8B030D-6E8A-4147-A177-3AD203B41FA5}">
                      <a16:colId xmlns:a16="http://schemas.microsoft.com/office/drawing/2014/main" val="20002"/>
                    </a:ext>
                  </a:extLst>
                </a:gridCol>
                <a:gridCol w="1739900">
                  <a:extLst>
                    <a:ext uri="{9D8B030D-6E8A-4147-A177-3AD203B41FA5}">
                      <a16:colId xmlns:a16="http://schemas.microsoft.com/office/drawing/2014/main" val="20003"/>
                    </a:ext>
                  </a:extLst>
                </a:gridCol>
              </a:tblGrid>
              <a:tr h="342747">
                <a:tc>
                  <a:txBody>
                    <a:bodyPr/>
                    <a:lstStyle/>
                    <a:p>
                      <a:pPr algn="ctr">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marL="0" algn="ctr" defTabSz="914400" rtl="0" eaLnBrk="1" latinLnBrk="0" hangingPunct="1">
                        <a:lnSpc>
                          <a:spcPts val="2700"/>
                        </a:lnSpc>
                        <a:spcAft>
                          <a:spcPts val="0"/>
                        </a:spcAft>
                      </a:pPr>
                      <a:r>
                        <a:rPr lang="en-US"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altLang="en-US" sz="1800" b="1"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0"/>
                  </a:ext>
                </a:extLst>
              </a:tr>
              <a:tr h="342747">
                <a:tc>
                  <a:txBody>
                    <a:bodyPr/>
                    <a:lstStyle/>
                    <a:p>
                      <a:pPr algn="just">
                        <a:lnSpc>
                          <a:spcPts val="2700"/>
                        </a:lnSpc>
                        <a:spcAft>
                          <a:spcPts val="0"/>
                        </a:spcAft>
                      </a:pP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1"/>
                  </a:ext>
                </a:extLst>
              </a:tr>
              <a:tr h="478067">
                <a:tc>
                  <a:txBody>
                    <a:bodyPr/>
                    <a:lstStyle/>
                    <a:p>
                      <a:pPr marL="0" marR="0" lvl="0" indent="0" algn="just" defTabSz="914400" rtl="0" eaLnBrk="1" fontAlgn="auto" latinLnBrk="0" hangingPunct="1">
                        <a:lnSpc>
                          <a:spcPts val="2700"/>
                        </a:lnSpc>
                        <a:spcBef>
                          <a:spcPts val="0"/>
                        </a:spcBef>
                        <a:spcAft>
                          <a:spcPts val="0"/>
                        </a:spcAft>
                        <a:buClrTx/>
                        <a:buSzTx/>
                        <a:buFontTx/>
                        <a:buNone/>
                        <a:defRPr/>
                      </a:pPr>
                      <a:r>
                        <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林可霉素</a:t>
                      </a:r>
                      <a:r>
                        <a:rPr lang="en-US" alt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512µg/ml</a:t>
                      </a:r>
                      <a:endPar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2700"/>
                        </a:lnSpc>
                        <a:spcAft>
                          <a:spcPts val="0"/>
                        </a:spcAft>
                      </a:pP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2048µg/ml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2"/>
                  </a:ext>
                </a:extLst>
              </a:tr>
              <a:tr h="342747">
                <a:tc>
                  <a:txBody>
                    <a:bodyPr/>
                    <a:lstStyle/>
                    <a:p>
                      <a:pPr algn="just">
                        <a:lnSpc>
                          <a:spcPts val="2700"/>
                        </a:lnSpc>
                        <a:spcAft>
                          <a:spcPts val="0"/>
                        </a:spcAft>
                      </a:pP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3"/>
                  </a:ext>
                </a:extLst>
              </a:tr>
              <a:tr h="478067">
                <a:tc>
                  <a:txBody>
                    <a:bodyPr/>
                    <a:lstStyle/>
                    <a:p>
                      <a:pPr marL="0" marR="0" lvl="0" indent="0" algn="just" defTabSz="914400" rtl="0" eaLnBrk="1" fontAlgn="auto" latinLnBrk="0" hangingPunct="1">
                        <a:lnSpc>
                          <a:spcPts val="2700"/>
                        </a:lnSpc>
                        <a:spcBef>
                          <a:spcPts val="0"/>
                        </a:spcBef>
                        <a:spcAft>
                          <a:spcPts val="0"/>
                        </a:spcAft>
                        <a:buClrTx/>
                        <a:buSzTx/>
                        <a:buFontTx/>
                        <a:buNone/>
                        <a:defRPr/>
                      </a:pPr>
                      <a:r>
                        <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克林霉素</a:t>
                      </a:r>
                      <a:r>
                        <a:rPr lang="en-US"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16µg/ml</a:t>
                      </a:r>
                      <a:endPar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ts val="2700"/>
                        </a:lnSpc>
                        <a:spcAft>
                          <a:spcPts val="0"/>
                        </a:spcAft>
                      </a:pP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256µg/ml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4"/>
                  </a:ext>
                </a:extLst>
              </a:tr>
            </a:tbl>
          </a:graphicData>
        </a:graphic>
      </p:graphicFrame>
      <p:sp>
        <p:nvSpPr>
          <p:cNvPr id="30754" name="右箭头 2"/>
          <p:cNvSpPr>
            <a:spLocks noChangeArrowheads="1"/>
          </p:cNvSpPr>
          <p:nvPr/>
        </p:nvSpPr>
        <p:spPr bwMode="auto">
          <a:xfrm>
            <a:off x="4485632" y="3753304"/>
            <a:ext cx="3635375" cy="815975"/>
          </a:xfrm>
          <a:prstGeom prst="rightArrow">
            <a:avLst>
              <a:gd name="adj1" fmla="val 50000"/>
              <a:gd name="adj2" fmla="val 49957"/>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0755" name="矩形 3"/>
          <p:cNvSpPr>
            <a:spLocks noChangeArrowheads="1"/>
          </p:cNvSpPr>
          <p:nvPr/>
        </p:nvSpPr>
        <p:spPr bwMode="auto">
          <a:xfrm>
            <a:off x="4825357" y="3991429"/>
            <a:ext cx="2578100" cy="337185"/>
          </a:xfrm>
          <a:prstGeom prst="rect">
            <a:avLst/>
          </a:prstGeom>
          <a:solidFill>
            <a:schemeClr val="tx1"/>
          </a:solidFill>
          <a:ln>
            <a:noFill/>
          </a:ln>
        </p:spPr>
        <p:txBody>
          <a:bodyPr wrap="none">
            <a:spAutoFit/>
          </a:bodyPr>
          <a:lstStyle/>
          <a:p>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大肠杆菌</a:t>
            </a: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Rosetta</a:t>
            </a: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DE3</a:t>
            </a:r>
            <a:r>
              <a:rPr lang="zh-CN" altLang="zh-CN"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5201595" y="2521404"/>
            <a:ext cx="1790700" cy="369332"/>
          </a:xfrm>
          <a:prstGeom prst="rect">
            <a:avLst/>
          </a:prstGeom>
        </p:spPr>
        <p:txBody>
          <a:bodyPr>
            <a:spAutoFit/>
          </a:bodyPr>
          <a:lstStyle/>
          <a:p>
            <a:pPr algn="ctr">
              <a:defRPr/>
            </a:pPr>
            <a:r>
              <a:rPr lang="zh-CN" altLang="en-US" b="1" kern="200" dirty="0">
                <a:latin typeface="Times New Roman" panose="02020603050405020304" pitchFamily="18" charset="0"/>
                <a:ea typeface="微软雅黑" panose="020B0503020204020204" pitchFamily="34" charset="-122"/>
                <a:cs typeface="Times New Roman" panose="02020603050405020304" pitchFamily="18" charset="0"/>
              </a:rPr>
              <a:t>转入</a:t>
            </a:r>
            <a:r>
              <a:rPr lang="en-US" altLang="zh-CN" b="1" i="1" kern="200" dirty="0" err="1">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b="1" i="1" kern="200" dirty="0">
                <a:latin typeface="Times New Roman" panose="02020603050405020304" pitchFamily="18" charset="0"/>
                <a:ea typeface="微软雅黑" panose="020B0503020204020204" pitchFamily="34" charset="-122"/>
                <a:cs typeface="Times New Roman" panose="02020603050405020304" pitchFamily="18" charset="0"/>
              </a:rPr>
              <a:t>(I)</a:t>
            </a:r>
            <a:r>
              <a:rPr lang="zh-CN" altLang="zh-CN" b="1" kern="200" dirty="0">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757" name="下箭头 5"/>
          <p:cNvSpPr>
            <a:spLocks noChangeArrowheads="1"/>
          </p:cNvSpPr>
          <p:nvPr/>
        </p:nvSpPr>
        <p:spPr bwMode="auto">
          <a:xfrm>
            <a:off x="5817545" y="2907167"/>
            <a:ext cx="373062" cy="979487"/>
          </a:xfrm>
          <a:prstGeom prst="downArrow">
            <a:avLst>
              <a:gd name="adj1" fmla="val 50000"/>
              <a:gd name="adj2" fmla="val 50067"/>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0758" name="下箭头 6"/>
          <p:cNvSpPr>
            <a:spLocks noChangeArrowheads="1"/>
          </p:cNvSpPr>
          <p:nvPr/>
        </p:nvSpPr>
        <p:spPr bwMode="auto">
          <a:xfrm flipV="1">
            <a:off x="9732320" y="3199267"/>
            <a:ext cx="373062" cy="1924050"/>
          </a:xfrm>
          <a:prstGeom prst="downArrow">
            <a:avLst>
              <a:gd name="adj1" fmla="val 50000"/>
              <a:gd name="adj2" fmla="val 50023"/>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7" name="图片 6">
            <a:extLst>
              <a:ext uri="{FF2B5EF4-FFF2-40B4-BE49-F238E27FC236}">
                <a16:creationId xmlns:a16="http://schemas.microsoft.com/office/drawing/2014/main" id="{99A44868-775D-5941-C7F9-B67108947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3">
            <a:extLst>
              <a:ext uri="{FF2B5EF4-FFF2-40B4-BE49-F238E27FC236}">
                <a16:creationId xmlns:a16="http://schemas.microsoft.com/office/drawing/2014/main" id="{169E69A8-E768-EA2C-7631-B9AE2FA9CD17}"/>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86</a:t>
            </a:fld>
            <a:endParaRPr lang="zh-CN" altLang="en-US" sz="2400">
              <a:solidFill>
                <a:srgbClr val="C00000"/>
              </a:solidFill>
            </a:endParaRPr>
          </a:p>
        </p:txBody>
      </p:sp>
      <p:sp>
        <p:nvSpPr>
          <p:cNvPr id="3" name="文本框 2">
            <a:extLst>
              <a:ext uri="{FF2B5EF4-FFF2-40B4-BE49-F238E27FC236}">
                <a16:creationId xmlns:a16="http://schemas.microsoft.com/office/drawing/2014/main" id="{A64F1744-1730-1798-D9E4-6F01791C61C0}"/>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701435"/>
      </p:ext>
    </p:extLst>
  </p:cSld>
  <p:clrMapOvr>
    <a:masterClrMapping/>
  </p:clrMapOvr>
  <p:transition spd="slow">
    <p:circl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452915" y="2594202"/>
          <a:ext cx="7951486" cy="1984375"/>
        </p:xfrm>
        <a:graphic>
          <a:graphicData uri="http://schemas.openxmlformats.org/drawingml/2006/table">
            <a:tbl>
              <a:tblPr firstRow="1" firstCol="1" bandRow="1">
                <a:tableStyleId>{5C22544A-7EE6-4342-B048-85BDC9FD1C3A}</a:tableStyleId>
              </a:tblPr>
              <a:tblGrid>
                <a:gridCol w="2162175">
                  <a:extLst>
                    <a:ext uri="{9D8B030D-6E8A-4147-A177-3AD203B41FA5}">
                      <a16:colId xmlns:a16="http://schemas.microsoft.com/office/drawing/2014/main" val="20000"/>
                    </a:ext>
                  </a:extLst>
                </a:gridCol>
                <a:gridCol w="162576">
                  <a:extLst>
                    <a:ext uri="{9D8B030D-6E8A-4147-A177-3AD203B41FA5}">
                      <a16:colId xmlns:a16="http://schemas.microsoft.com/office/drawing/2014/main" val="20001"/>
                    </a:ext>
                  </a:extLst>
                </a:gridCol>
                <a:gridCol w="3886835">
                  <a:extLst>
                    <a:ext uri="{9D8B030D-6E8A-4147-A177-3AD203B41FA5}">
                      <a16:colId xmlns:a16="http://schemas.microsoft.com/office/drawing/2014/main" val="20002"/>
                    </a:ext>
                  </a:extLst>
                </a:gridCol>
                <a:gridCol w="1739900">
                  <a:extLst>
                    <a:ext uri="{9D8B030D-6E8A-4147-A177-3AD203B41FA5}">
                      <a16:colId xmlns:a16="http://schemas.microsoft.com/office/drawing/2014/main" val="20003"/>
                    </a:ext>
                  </a:extLst>
                </a:gridCol>
              </a:tblGrid>
              <a:tr h="342859">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ctr">
                        <a:lnSpc>
                          <a:spcPts val="2700"/>
                        </a:lnSpc>
                        <a:spcAft>
                          <a:spcPts val="0"/>
                        </a:spcAft>
                      </a:pPr>
                      <a:r>
                        <a:rPr lang="en-US"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MIC</a:t>
                      </a:r>
                      <a:endParaRPr 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0"/>
                  </a:ext>
                </a:extLst>
              </a:tr>
              <a:tr h="342859">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1"/>
                  </a:ext>
                </a:extLst>
              </a:tr>
              <a:tr h="477899">
                <a:tc>
                  <a:txBody>
                    <a:bodyPr/>
                    <a:lstStyle/>
                    <a:p>
                      <a:pPr marL="0" marR="0" lvl="0" indent="0" algn="just" defTabSz="914400" rtl="0" eaLnBrk="1" fontAlgn="auto" latinLnBrk="0" hangingPunct="1">
                        <a:lnSpc>
                          <a:spcPts val="2700"/>
                        </a:lnSpc>
                        <a:spcBef>
                          <a:spcPts val="0"/>
                        </a:spcBef>
                        <a:spcAft>
                          <a:spcPts val="0"/>
                        </a:spcAft>
                        <a:buClrTx/>
                        <a:buSzTx/>
                        <a:buFontTx/>
                        <a:buNone/>
                        <a:defRPr/>
                      </a:pPr>
                      <a:r>
                        <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林可霉素</a:t>
                      </a:r>
                      <a:r>
                        <a:rPr lang="en-US" alt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512µg/ml</a:t>
                      </a:r>
                      <a:endParaRPr lang="zh-CN" altLang="zh-CN" sz="1800"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0.25µg/ml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2"/>
                  </a:ext>
                </a:extLst>
              </a:tr>
              <a:tr h="342859">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3"/>
                  </a:ext>
                </a:extLst>
              </a:tr>
              <a:tr h="477899">
                <a:tc>
                  <a:txBody>
                    <a:bodyPr/>
                    <a:lstStyle/>
                    <a:p>
                      <a:pPr algn="just">
                        <a:lnSpc>
                          <a:spcPts val="2700"/>
                        </a:lnSpc>
                        <a:spcAft>
                          <a:spcPts val="0"/>
                        </a:spcAft>
                      </a:pPr>
                      <a:r>
                        <a:rPr lang="zh-CN" sz="18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克林霉素</a:t>
                      </a:r>
                      <a:r>
                        <a:rPr lang="en-US" sz="18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rPr>
                        <a:t>16µg/ml</a:t>
                      </a:r>
                      <a:endParaRPr lang="zh-CN" sz="1800" kern="1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800" kern="1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tc>
                  <a:txBody>
                    <a:bodyPr/>
                    <a:lstStyle/>
                    <a:p>
                      <a:pPr algn="just">
                        <a:lnSpc>
                          <a:spcPts val="2700"/>
                        </a:lnSpc>
                        <a:spcAft>
                          <a:spcPts val="0"/>
                        </a:spcAft>
                      </a:pPr>
                      <a:r>
                        <a:rPr lang="en-US"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rPr>
                        <a:t>0.125µg/ml</a:t>
                      </a:r>
                      <a:endParaRPr lang="zh-CN" sz="1800" b="1" kern="100" dirty="0">
                        <a:solidFill>
                          <a:srgbClr val="00206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8" marR="68588" marT="0" marB="0">
                    <a:solidFill>
                      <a:schemeClr val="bg1"/>
                    </a:solidFill>
                  </a:tcPr>
                </a:tc>
                <a:extLst>
                  <a:ext uri="{0D108BD9-81ED-4DB2-BD59-A6C34878D82A}">
                    <a16:rowId xmlns:a16="http://schemas.microsoft.com/office/drawing/2014/main" val="10004"/>
                  </a:ext>
                </a:extLst>
              </a:tr>
            </a:tbl>
          </a:graphicData>
        </a:graphic>
      </p:graphicFrame>
      <p:sp>
        <p:nvSpPr>
          <p:cNvPr id="31778" name="右箭头 2"/>
          <p:cNvSpPr>
            <a:spLocks noChangeArrowheads="1"/>
          </p:cNvSpPr>
          <p:nvPr/>
        </p:nvSpPr>
        <p:spPr bwMode="auto">
          <a:xfrm>
            <a:off x="5221199" y="3407590"/>
            <a:ext cx="3635375" cy="815975"/>
          </a:xfrm>
          <a:prstGeom prst="rightArrow">
            <a:avLst>
              <a:gd name="adj1" fmla="val 50000"/>
              <a:gd name="adj2" fmla="val 49957"/>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5" name="矩形 4"/>
          <p:cNvSpPr/>
          <p:nvPr/>
        </p:nvSpPr>
        <p:spPr>
          <a:xfrm>
            <a:off x="6756628" y="5254852"/>
            <a:ext cx="2354262" cy="337185"/>
          </a:xfrm>
          <a:prstGeom prst="rect">
            <a:avLst/>
          </a:prstGeom>
        </p:spPr>
        <p:txBody>
          <a:bodyPr>
            <a:spAutoFit/>
          </a:bodyPr>
          <a:lstStyle/>
          <a:p>
            <a:pPr algn="ctr">
              <a:defRPr/>
            </a:pPr>
            <a:r>
              <a:rPr lang="zh-CN" altLang="en-US" sz="1600" b="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敲出</a:t>
            </a:r>
            <a:r>
              <a:rPr lang="en-US" altLang="zh-CN" sz="1600" b="1" i="1" kern="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sz="1600" b="1" i="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a:t>
            </a:r>
            <a:r>
              <a:rPr lang="zh-CN" altLang="zh-CN" sz="1600" b="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sz="16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780" name="下箭头 5"/>
          <p:cNvSpPr>
            <a:spLocks noChangeArrowheads="1"/>
          </p:cNvSpPr>
          <p:nvPr/>
        </p:nvSpPr>
        <p:spPr bwMode="auto">
          <a:xfrm>
            <a:off x="7661503" y="4197577"/>
            <a:ext cx="373062" cy="977900"/>
          </a:xfrm>
          <a:prstGeom prst="downArrow">
            <a:avLst>
              <a:gd name="adj1" fmla="val 50000"/>
              <a:gd name="adj2" fmla="val 49986"/>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1" name="下箭头 7"/>
          <p:cNvSpPr>
            <a:spLocks noChangeArrowheads="1"/>
          </p:cNvSpPr>
          <p:nvPr/>
        </p:nvSpPr>
        <p:spPr bwMode="auto">
          <a:xfrm>
            <a:off x="10272940" y="2811689"/>
            <a:ext cx="373063" cy="2098675"/>
          </a:xfrm>
          <a:prstGeom prst="downArrow">
            <a:avLst>
              <a:gd name="adj1" fmla="val 50000"/>
              <a:gd name="adj2" fmla="val 50005"/>
            </a:avLst>
          </a:prstGeom>
          <a:solidFill>
            <a:srgbClr val="00206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2" name="下箭头 9"/>
          <p:cNvSpPr>
            <a:spLocks noChangeArrowheads="1"/>
          </p:cNvSpPr>
          <p:nvPr/>
        </p:nvSpPr>
        <p:spPr bwMode="auto">
          <a:xfrm>
            <a:off x="4818290" y="2427514"/>
            <a:ext cx="373063" cy="979488"/>
          </a:xfrm>
          <a:prstGeom prst="downArrow">
            <a:avLst>
              <a:gd name="adj1" fmla="val 50000"/>
              <a:gd name="adj2" fmla="val 50067"/>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11" name="矩形 10"/>
          <p:cNvSpPr/>
          <p:nvPr/>
        </p:nvSpPr>
        <p:spPr>
          <a:xfrm>
            <a:off x="4119790" y="2044927"/>
            <a:ext cx="1790700" cy="337185"/>
          </a:xfrm>
          <a:prstGeom prst="rect">
            <a:avLst/>
          </a:prstGeom>
        </p:spPr>
        <p:txBody>
          <a:bodyPr>
            <a:spAutoFit/>
          </a:bodyPr>
          <a:lstStyle/>
          <a:p>
            <a:pPr algn="ctr">
              <a:defRPr/>
            </a:pPr>
            <a:r>
              <a:rPr lang="zh-CN" altLang="en-US" sz="1600" b="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回补</a:t>
            </a:r>
            <a:r>
              <a:rPr lang="en-US" altLang="zh-CN" sz="1600" b="1" i="1" kern="2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lnu</a:t>
            </a:r>
            <a:r>
              <a:rPr lang="en-US" altLang="zh-CN" sz="1600" b="1" i="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a:t>
            </a:r>
            <a:r>
              <a:rPr lang="zh-CN" altLang="zh-CN" sz="1600" b="1" kern="2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基因</a:t>
            </a:r>
            <a:endParaRPr lang="zh-CN" altLang="en-US" sz="16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784" name="右箭头 11"/>
          <p:cNvSpPr>
            <a:spLocks noChangeArrowheads="1"/>
          </p:cNvSpPr>
          <p:nvPr/>
        </p:nvSpPr>
        <p:spPr bwMode="auto">
          <a:xfrm flipH="1">
            <a:off x="4259174" y="3395822"/>
            <a:ext cx="962025" cy="817563"/>
          </a:xfrm>
          <a:prstGeom prst="rightArrow">
            <a:avLst>
              <a:gd name="adj1" fmla="val 50000"/>
              <a:gd name="adj2" fmla="val 50026"/>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sp>
        <p:nvSpPr>
          <p:cNvPr id="31785" name="矩形 12"/>
          <p:cNvSpPr>
            <a:spLocks noChangeArrowheads="1"/>
          </p:cNvSpPr>
          <p:nvPr/>
        </p:nvSpPr>
        <p:spPr bwMode="auto">
          <a:xfrm>
            <a:off x="4907762" y="3628490"/>
            <a:ext cx="3432747" cy="400110"/>
          </a:xfrm>
          <a:prstGeom prst="rect">
            <a:avLst/>
          </a:prstGeom>
          <a:solidFill>
            <a:schemeClr val="tx1"/>
          </a:solidFill>
          <a:ln>
            <a:noFill/>
          </a:ln>
        </p:spPr>
        <p:txBody>
          <a:bodyPr wrap="square">
            <a:spAutoFit/>
          </a:bodyPr>
          <a:lstStyle/>
          <a:p>
            <a:r>
              <a:rPr lang="zh-CN" altLang="en-US" sz="2000" b="1" kern="200" dirty="0">
                <a:solidFill>
                  <a:schemeClr val="bg1"/>
                </a:solidFill>
                <a:latin typeface="微软雅黑" panose="020B0503020204020204" pitchFamily="34" charset="-122"/>
                <a:ea typeface="微软雅黑" panose="020B0503020204020204" pitchFamily="34" charset="-122"/>
              </a:rPr>
              <a:t>鸭疫里墨氏菌</a:t>
            </a:r>
            <a:r>
              <a:rPr lang="en-US" altLang="zh-CN" sz="2000" b="1" kern="200" dirty="0">
                <a:solidFill>
                  <a:schemeClr val="bg1"/>
                </a:solidFill>
                <a:latin typeface="微软雅黑" panose="020B0503020204020204" pitchFamily="34" charset="-122"/>
                <a:ea typeface="微软雅黑" panose="020B0503020204020204" pitchFamily="34" charset="-122"/>
              </a:rPr>
              <a:t>RCAD0121</a:t>
            </a:r>
            <a:r>
              <a:rPr lang="zh-CN" altLang="en-US" sz="2000" b="1" kern="200" dirty="0">
                <a:solidFill>
                  <a:schemeClr val="bg1"/>
                </a:solidFill>
                <a:latin typeface="微软雅黑" panose="020B0503020204020204" pitchFamily="34" charset="-122"/>
                <a:ea typeface="微软雅黑" panose="020B0503020204020204" pitchFamily="34" charset="-122"/>
              </a:rPr>
              <a:t>株</a:t>
            </a:r>
            <a:endPar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下箭头 7"/>
          <p:cNvSpPr>
            <a:spLocks noChangeArrowheads="1"/>
          </p:cNvSpPr>
          <p:nvPr/>
        </p:nvSpPr>
        <p:spPr bwMode="auto">
          <a:xfrm rot="10800000">
            <a:off x="1647735" y="2811689"/>
            <a:ext cx="373063" cy="2098675"/>
          </a:xfrm>
          <a:prstGeom prst="downArrow">
            <a:avLst>
              <a:gd name="adj1" fmla="val 50000"/>
              <a:gd name="adj2" fmla="val 50005"/>
            </a:avLst>
          </a:prstGeom>
          <a:solidFill>
            <a:srgbClr val="C00000"/>
          </a:solidFill>
          <a:ln w="9525" algn="ctr">
            <a:solidFill>
              <a:schemeClr val="tx1"/>
            </a:solidFill>
            <a:round/>
          </a:ln>
        </p:spPr>
        <p:txBody>
          <a:bodyPr/>
          <a:lstStyle/>
          <a:p>
            <a:pPr eaLnBrk="1" hangingPunct="1">
              <a:buFont typeface="Arial" panose="020B0604020202020204" pitchFamily="34" charset="0"/>
              <a:buNone/>
            </a:pPr>
            <a:endParaRPr lang="zh-CN" altLang="en-US"/>
          </a:p>
        </p:txBody>
      </p:sp>
      <p:pic>
        <p:nvPicPr>
          <p:cNvPr id="6" name="图片 5">
            <a:extLst>
              <a:ext uri="{FF2B5EF4-FFF2-40B4-BE49-F238E27FC236}">
                <a16:creationId xmlns:a16="http://schemas.microsoft.com/office/drawing/2014/main" id="{1E58BFB8-E919-C15A-8968-E42B674DF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8" name="灯片编号占位符 3">
            <a:extLst>
              <a:ext uri="{FF2B5EF4-FFF2-40B4-BE49-F238E27FC236}">
                <a16:creationId xmlns:a16="http://schemas.microsoft.com/office/drawing/2014/main" id="{DA14D4E8-A3F4-0806-27A6-7B2EDBD31E9A}"/>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87</a:t>
            </a:fld>
            <a:endParaRPr lang="zh-CN" altLang="en-US" sz="2400">
              <a:solidFill>
                <a:srgbClr val="C00000"/>
              </a:solidFill>
            </a:endParaRPr>
          </a:p>
        </p:txBody>
      </p:sp>
      <p:sp>
        <p:nvSpPr>
          <p:cNvPr id="3" name="文本框 2">
            <a:extLst>
              <a:ext uri="{FF2B5EF4-FFF2-40B4-BE49-F238E27FC236}">
                <a16:creationId xmlns:a16="http://schemas.microsoft.com/office/drawing/2014/main" id="{25AF882F-9B14-5213-2420-88EEE1CA9E27}"/>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651989"/>
      </p:ext>
    </p:extLst>
  </p:cSld>
  <p:clrMapOvr>
    <a:masterClrMapping/>
  </p:clrMapOvr>
  <p:transition spd="slow">
    <p:circl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88</a:t>
            </a:fld>
            <a:endParaRPr lang="zh-CN" altLang="en-US" sz="2400" dirty="0">
              <a:solidFill>
                <a:srgbClr val="FF0000"/>
              </a:solidFill>
            </a:endParaRPr>
          </a:p>
        </p:txBody>
      </p:sp>
      <p:sp>
        <p:nvSpPr>
          <p:cNvPr id="2" name="标题 1">
            <a:extLst>
              <a:ext uri="{FF2B5EF4-FFF2-40B4-BE49-F238E27FC236}">
                <a16:creationId xmlns:a16="http://schemas.microsoft.com/office/drawing/2014/main" id="{D9983494-3FB7-E043-D256-329AB617D6DB}"/>
              </a:ext>
            </a:extLst>
          </p:cNvPr>
          <p:cNvSpPr txBox="1">
            <a:spLocks/>
          </p:cNvSpPr>
          <p:nvPr/>
        </p:nvSpPr>
        <p:spPr>
          <a:xfrm>
            <a:off x="-43180" y="1256620"/>
            <a:ext cx="12104551" cy="4652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i="1" dirty="0" err="1">
                <a:latin typeface="Times New Roman" panose="02020603050405020304" pitchFamily="18" charset="0"/>
                <a:ea typeface="微软雅黑" panose="020B0503020204020204" pitchFamily="34" charset="-122"/>
                <a:cs typeface="Times New Roman" panose="02020603050405020304" pitchFamily="18" charset="0"/>
                <a:sym typeface="+mn-lt"/>
              </a:rPr>
              <a:t>lnu</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mn-lt"/>
              </a:rPr>
              <a:t>(I)</a:t>
            </a: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mn-lt"/>
              </a:rPr>
              <a:t>基因的多样性和全球分布特征</a:t>
            </a:r>
            <a:endParaRPr lang="zh-CN" altLang="en-US" sz="3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64BBB404-85A1-1296-DF5F-5B724C48AA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23" r="12475" b="61955"/>
          <a:stretch/>
        </p:blipFill>
        <p:spPr>
          <a:xfrm>
            <a:off x="5968302" y="2382433"/>
            <a:ext cx="5724895" cy="3848011"/>
          </a:xfrm>
          <a:prstGeom prst="rect">
            <a:avLst/>
          </a:prstGeom>
        </p:spPr>
      </p:pic>
      <p:sp>
        <p:nvSpPr>
          <p:cNvPr id="6" name="内容占位符 14">
            <a:extLst>
              <a:ext uri="{FF2B5EF4-FFF2-40B4-BE49-F238E27FC236}">
                <a16:creationId xmlns:a16="http://schemas.microsoft.com/office/drawing/2014/main" id="{6707BB78-95E2-7703-2DD6-E36E40834D61}"/>
              </a:ext>
            </a:extLst>
          </p:cNvPr>
          <p:cNvSpPr txBox="1">
            <a:spLocks/>
          </p:cNvSpPr>
          <p:nvPr/>
        </p:nvSpPr>
        <p:spPr>
          <a:xfrm>
            <a:off x="498803" y="2514912"/>
            <a:ext cx="5938283" cy="384801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Wingdings" panose="05000000000000000000" pitchFamily="2" charset="2"/>
              <a:buNone/>
              <a:defRPr sz="2400" kern="1200">
                <a:solidFill>
                  <a:schemeClr val="tx1"/>
                </a:solidFill>
                <a:latin typeface="微软雅黑" panose="020B0503020204020204" pitchFamily="34" charset="-122"/>
                <a:ea typeface="微软雅黑" panose="020B0503020204020204" pitchFamily="34" charset="-122"/>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1800"/>
              </a:spcAft>
              <a:buFont typeface="Wingdings" panose="05000000000000000000" pitchFamily="2" charset="2"/>
              <a:buChar char="Ø"/>
            </a:pPr>
            <a:r>
              <a:rPr lang="en-US" altLang="zh-CN" sz="2000" b="1" dirty="0">
                <a:solidFill>
                  <a:srgbClr val="C00000"/>
                </a:solidFill>
                <a:latin typeface="Times New Roman" panose="02020603050405020304" pitchFamily="18" charset="0"/>
                <a:ea typeface="微软雅黑" panose="020B0503020204020204" pitchFamily="34" charset="-122"/>
                <a:cs typeface="+mn-ea"/>
                <a:sym typeface="+mn-lt"/>
              </a:rPr>
              <a:t>56</a:t>
            </a:r>
            <a:r>
              <a:rPr lang="zh-CN" altLang="en-US" sz="2000" b="1" dirty="0">
                <a:solidFill>
                  <a:srgbClr val="C00000"/>
                </a:solidFill>
                <a:latin typeface="Times New Roman" panose="02020603050405020304" pitchFamily="18" charset="0"/>
                <a:ea typeface="微软雅黑" panose="020B0503020204020204" pitchFamily="34" charset="-122"/>
                <a:cs typeface="+mn-ea"/>
                <a:sym typeface="+mn-lt"/>
              </a:rPr>
              <a:t>个</a:t>
            </a:r>
            <a:r>
              <a:rPr lang="en-US" altLang="zh-CN" sz="2000" b="1" dirty="0">
                <a:solidFill>
                  <a:srgbClr val="C00000"/>
                </a:solidFill>
                <a:latin typeface="Times New Roman" panose="02020603050405020304" pitchFamily="18" charset="0"/>
                <a:ea typeface="微软雅黑" panose="020B0503020204020204" pitchFamily="34" charset="-122"/>
                <a:cs typeface="+mn-ea"/>
                <a:sym typeface="+mn-lt"/>
              </a:rPr>
              <a:t>Lnu(I)</a:t>
            </a:r>
            <a:r>
              <a:rPr lang="zh-CN" altLang="en-US" sz="2000" b="1" dirty="0">
                <a:solidFill>
                  <a:srgbClr val="C00000"/>
                </a:solidFill>
                <a:latin typeface="Times New Roman" panose="02020603050405020304" pitchFamily="18" charset="0"/>
                <a:ea typeface="微软雅黑" panose="020B0503020204020204" pitchFamily="34" charset="-122"/>
                <a:cs typeface="+mn-ea"/>
                <a:sym typeface="+mn-lt"/>
              </a:rPr>
              <a:t> 序列，至少</a:t>
            </a:r>
            <a:r>
              <a:rPr lang="en-US" altLang="zh-CN" sz="2000" b="1" dirty="0">
                <a:solidFill>
                  <a:srgbClr val="C00000"/>
                </a:solidFill>
                <a:latin typeface="Times New Roman" panose="02020603050405020304" pitchFamily="18" charset="0"/>
                <a:ea typeface="微软雅黑" panose="020B0503020204020204" pitchFamily="34" charset="-122"/>
                <a:cs typeface="+mn-ea"/>
                <a:sym typeface="+mn-lt"/>
              </a:rPr>
              <a:t>36</a:t>
            </a:r>
            <a:r>
              <a:rPr lang="zh-CN" altLang="en-US" sz="2000" b="1" dirty="0">
                <a:solidFill>
                  <a:srgbClr val="C00000"/>
                </a:solidFill>
                <a:latin typeface="Times New Roman" panose="02020603050405020304" pitchFamily="18" charset="0"/>
                <a:ea typeface="微软雅黑" panose="020B0503020204020204" pitchFamily="34" charset="-122"/>
                <a:cs typeface="+mn-ea"/>
                <a:sym typeface="+mn-lt"/>
              </a:rPr>
              <a:t>个菌种</a:t>
            </a:r>
            <a:endParaRPr lang="en-US" altLang="zh-CN" sz="2000" b="1" dirty="0">
              <a:solidFill>
                <a:srgbClr val="C00000"/>
              </a:solidFill>
              <a:latin typeface="Times New Roman" panose="02020603050405020304" pitchFamily="18" charset="0"/>
              <a:ea typeface="微软雅黑" panose="020B0503020204020204" pitchFamily="34" charset="-122"/>
              <a:cs typeface="+mn-ea"/>
              <a:sym typeface="+mn-lt"/>
            </a:endParaRPr>
          </a:p>
          <a:p>
            <a:pPr>
              <a:spcBef>
                <a:spcPts val="0"/>
              </a:spcBef>
              <a:spcAft>
                <a:spcPts val="1800"/>
              </a:spcAft>
              <a:buFont typeface="Wingdings" panose="05000000000000000000" pitchFamily="2" charset="2"/>
              <a:buChar char="Ø"/>
            </a:pPr>
            <a:r>
              <a:rPr lang="zh-CN" altLang="en-US" sz="2000" b="1" dirty="0">
                <a:solidFill>
                  <a:srgbClr val="C00000"/>
                </a:solidFill>
                <a:latin typeface="Times New Roman" panose="02020603050405020304" pitchFamily="18" charset="0"/>
                <a:ea typeface="微软雅黑" panose="020B0503020204020204" pitchFamily="34" charset="-122"/>
                <a:cs typeface="+mn-ea"/>
                <a:sym typeface="+mn-lt"/>
              </a:rPr>
              <a:t>环境源</a:t>
            </a:r>
            <a:r>
              <a:rPr lang="en-US" altLang="zh-CN" sz="2000" b="1" dirty="0">
                <a:solidFill>
                  <a:srgbClr val="C00000"/>
                </a:solidFill>
                <a:latin typeface="Times New Roman" panose="02020603050405020304" pitchFamily="18" charset="0"/>
                <a:ea typeface="微软雅黑" panose="020B0503020204020204" pitchFamily="34" charset="-122"/>
                <a:cs typeface="+mn-ea"/>
                <a:sym typeface="+mn-lt"/>
              </a:rPr>
              <a:t>(30), </a:t>
            </a:r>
            <a:r>
              <a:rPr lang="zh-CN" altLang="en-US" sz="2000" dirty="0">
                <a:latin typeface="Times New Roman" panose="02020603050405020304" pitchFamily="18" charset="0"/>
                <a:ea typeface="微软雅黑" panose="020B0503020204020204" pitchFamily="34" charset="-122"/>
                <a:cs typeface="+mn-ea"/>
                <a:sym typeface="+mn-lt"/>
              </a:rPr>
              <a:t>宿主相关</a:t>
            </a:r>
            <a:r>
              <a:rPr lang="en-US" altLang="zh-CN" sz="2000" dirty="0">
                <a:latin typeface="Times New Roman" panose="02020603050405020304" pitchFamily="18" charset="0"/>
                <a:ea typeface="微软雅黑" panose="020B0503020204020204" pitchFamily="34" charset="-122"/>
                <a:cs typeface="+mn-ea"/>
                <a:sym typeface="+mn-lt"/>
              </a:rPr>
              <a:t>(8), </a:t>
            </a:r>
            <a:r>
              <a:rPr lang="zh-CN" altLang="en-US" sz="2000" dirty="0">
                <a:latin typeface="Times New Roman" panose="02020603050405020304" pitchFamily="18" charset="0"/>
                <a:ea typeface="微软雅黑" panose="020B0503020204020204" pitchFamily="34" charset="-122"/>
                <a:cs typeface="+mn-ea"/>
                <a:sym typeface="+mn-lt"/>
              </a:rPr>
              <a:t>致病菌</a:t>
            </a:r>
            <a:r>
              <a:rPr lang="en-US" altLang="zh-CN" sz="2000" dirty="0">
                <a:latin typeface="Times New Roman" panose="02020603050405020304" pitchFamily="18" charset="0"/>
                <a:ea typeface="微软雅黑" panose="020B0503020204020204" pitchFamily="34" charset="-122"/>
                <a:cs typeface="+mn-ea"/>
                <a:sym typeface="+mn-lt"/>
              </a:rPr>
              <a:t>(16)</a:t>
            </a:r>
            <a:endParaRPr lang="en-US" altLang="zh-CN" sz="1800" dirty="0">
              <a:latin typeface="Times New Roman" panose="02020603050405020304" pitchFamily="18" charset="0"/>
              <a:ea typeface="微软雅黑" panose="020B0503020204020204" pitchFamily="34" charset="-122"/>
              <a:cs typeface="+mn-ea"/>
              <a:sym typeface="+mn-lt"/>
            </a:endParaRPr>
          </a:p>
          <a:p>
            <a:pPr>
              <a:spcAft>
                <a:spcPts val="1800"/>
              </a:spcAft>
              <a:buFont typeface="Wingdings" panose="05000000000000000000" pitchFamily="2" charset="2"/>
              <a:buChar char="Ø"/>
            </a:pPr>
            <a:r>
              <a:rPr lang="zh-CN" altLang="en-US" sz="2000" dirty="0">
                <a:latin typeface="Times New Roman" panose="02020603050405020304" pitchFamily="18" charset="0"/>
                <a:ea typeface="微软雅黑" panose="020B0503020204020204" pitchFamily="34" charset="-122"/>
                <a:cs typeface="+mn-ea"/>
                <a:sym typeface="+mn-lt"/>
              </a:rPr>
              <a:t>分离来源多样</a:t>
            </a:r>
            <a:r>
              <a:rPr lang="en-US" altLang="zh-CN" sz="2000" dirty="0">
                <a:latin typeface="Times New Roman" panose="02020603050405020304" pitchFamily="18" charset="0"/>
                <a:ea typeface="微软雅黑" panose="020B0503020204020204" pitchFamily="34" charset="-122"/>
                <a:cs typeface="+mn-ea"/>
                <a:sym typeface="+mn-lt"/>
              </a:rPr>
              <a:t>:</a:t>
            </a:r>
          </a:p>
          <a:p>
            <a:pPr marL="0" indent="0">
              <a:spcBef>
                <a:spcPts val="0"/>
              </a:spcBef>
              <a:spcAft>
                <a:spcPts val="1800"/>
              </a:spcAft>
              <a:buNone/>
            </a:pPr>
            <a:r>
              <a:rPr lang="en-US" altLang="zh-CN" sz="2000" i="0" dirty="0">
                <a:solidFill>
                  <a:srgbClr val="1F1F1F"/>
                </a:solidFill>
                <a:effectLst/>
                <a:latin typeface="微软雅黑" panose="020B0503020204020204" pitchFamily="34" charset="-122"/>
                <a:ea typeface="微软雅黑" panose="020B0503020204020204" pitchFamily="34" charset="-122"/>
              </a:rPr>
              <a:t>	</a:t>
            </a:r>
            <a:r>
              <a:rPr lang="zh-CN" altLang="en-US" sz="2000" i="0" dirty="0">
                <a:solidFill>
                  <a:srgbClr val="1F1F1F"/>
                </a:solidFill>
                <a:effectLst/>
                <a:latin typeface="微软雅黑" panose="020B0503020204020204" pitchFamily="34" charset="-122"/>
                <a:ea typeface="微软雅黑" panose="020B0503020204020204" pitchFamily="34" charset="-122"/>
              </a:rPr>
              <a:t>沉积物、污泥、淡</a:t>
            </a:r>
            <a:r>
              <a:rPr lang="en-US" altLang="zh-CN" sz="2000" i="0" dirty="0">
                <a:solidFill>
                  <a:srgbClr val="1F1F1F"/>
                </a:solidFill>
                <a:effectLst/>
                <a:latin typeface="微软雅黑" panose="020B0503020204020204" pitchFamily="34" charset="-122"/>
                <a:ea typeface="微软雅黑" panose="020B0503020204020204" pitchFamily="34" charset="-122"/>
              </a:rPr>
              <a:t>/</a:t>
            </a:r>
            <a:r>
              <a:rPr lang="zh-CN" altLang="en-US" sz="2000" i="0" dirty="0">
                <a:solidFill>
                  <a:srgbClr val="1F1F1F"/>
                </a:solidFill>
                <a:effectLst/>
                <a:latin typeface="微软雅黑" panose="020B0503020204020204" pitchFamily="34" charset="-122"/>
                <a:ea typeface="微软雅黑" panose="020B0503020204020204" pitchFamily="34" charset="-122"/>
              </a:rPr>
              <a:t>海水、土壤 </a:t>
            </a:r>
            <a:r>
              <a:rPr lang="en-US" altLang="zh-CN" sz="2000" i="0" dirty="0">
                <a:solidFill>
                  <a:srgbClr val="1F1F1F"/>
                </a:solidFill>
                <a:effectLst/>
                <a:latin typeface="微软雅黑" panose="020B0503020204020204" pitchFamily="34" charset="-122"/>
                <a:ea typeface="微软雅黑" panose="020B0503020204020204" pitchFamily="34" charset="-122"/>
              </a:rPr>
              <a:t>…</a:t>
            </a:r>
          </a:p>
          <a:p>
            <a:pPr marL="0" marR="0" lvl="0" indent="0" algn="l" defTabSz="914400" rtl="0" eaLnBrk="1" fontAlgn="auto" latinLnBrk="0" hangingPunct="1">
              <a:lnSpc>
                <a:spcPct val="100000"/>
              </a:lnSpc>
              <a:spcBef>
                <a:spcPts val="0"/>
              </a:spcBef>
              <a:spcAft>
                <a:spcPts val="180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ea"/>
                <a:sym typeface="+mn-lt"/>
              </a:rPr>
              <a:t>基因多样性：</a:t>
            </a:r>
            <a:endParaRPr lang="en-US" altLang="zh-CN" sz="1800" b="0" i="0" dirty="0">
              <a:solidFill>
                <a:srgbClr val="1F1F1F"/>
              </a:solidFill>
              <a:effectLst/>
              <a:latin typeface="微软雅黑" panose="020B0503020204020204" pitchFamily="34" charset="-122"/>
              <a:ea typeface="微软雅黑" panose="020B0503020204020204" pitchFamily="34" charset="-122"/>
            </a:endParaRPr>
          </a:p>
          <a:p>
            <a:pPr lvl="1" indent="-171450">
              <a:spcAft>
                <a:spcPts val="1800"/>
              </a:spcAft>
            </a:pPr>
            <a:r>
              <a:rPr lang="en-US" altLang="zh-CN" dirty="0">
                <a:latin typeface="微软雅黑" panose="020B0503020204020204" pitchFamily="34" charset="-122"/>
                <a:ea typeface="微软雅黑" panose="020B0503020204020204" pitchFamily="34" charset="-122"/>
                <a:cs typeface="+mn-ea"/>
                <a:sym typeface="+mn-lt"/>
              </a:rPr>
              <a:t>	</a:t>
            </a:r>
            <a:r>
              <a:rPr lang="zh-CN" altLang="en-US" sz="2000" dirty="0">
                <a:latin typeface="微软雅黑" panose="020B0503020204020204" pitchFamily="34" charset="-122"/>
                <a:ea typeface="微软雅黑" panose="020B0503020204020204" pitchFamily="34" charset="-122"/>
                <a:cs typeface="+mn-ea"/>
                <a:sym typeface="+mn-lt"/>
              </a:rPr>
              <a:t>环境来源 </a:t>
            </a:r>
            <a:r>
              <a:rPr lang="en-US" altLang="zh-CN" sz="2000" dirty="0">
                <a:latin typeface="微软雅黑" panose="020B0503020204020204" pitchFamily="34" charset="-122"/>
                <a:ea typeface="微软雅黑" panose="020B0503020204020204" pitchFamily="34" charset="-122"/>
                <a:cs typeface="+mn-ea"/>
                <a:sym typeface="+mn-lt"/>
              </a:rPr>
              <a:t>&gt; </a:t>
            </a:r>
            <a:r>
              <a:rPr lang="zh-CN" altLang="en-US" sz="2000" dirty="0">
                <a:latin typeface="微软雅黑" panose="020B0503020204020204" pitchFamily="34" charset="-122"/>
                <a:ea typeface="微软雅黑" panose="020B0503020204020204" pitchFamily="34" charset="-122"/>
                <a:cs typeface="+mn-ea"/>
                <a:sym typeface="+mn-lt"/>
              </a:rPr>
              <a:t>宿主相关细菌 </a:t>
            </a:r>
            <a:r>
              <a:rPr lang="en-US" altLang="zh-CN" sz="2000" dirty="0">
                <a:latin typeface="微软雅黑" panose="020B0503020204020204" pitchFamily="34" charset="-122"/>
                <a:ea typeface="微软雅黑" panose="020B0503020204020204" pitchFamily="34" charset="-122"/>
                <a:cs typeface="+mn-ea"/>
                <a:sym typeface="+mn-lt"/>
              </a:rPr>
              <a:t>&gt; </a:t>
            </a:r>
            <a:r>
              <a:rPr lang="zh-CN" altLang="en-US" sz="2000" dirty="0">
                <a:latin typeface="微软雅黑" panose="020B0503020204020204" pitchFamily="34" charset="-122"/>
                <a:ea typeface="微软雅黑" panose="020B0503020204020204" pitchFamily="34" charset="-122"/>
                <a:cs typeface="+mn-ea"/>
                <a:sym typeface="+mn-lt"/>
              </a:rPr>
              <a:t>致病菌</a:t>
            </a:r>
            <a:endParaRPr lang="en-US" altLang="zh-CN" sz="2000" b="1" dirty="0">
              <a:latin typeface="Times New Roman" panose="02020603050405020304" pitchFamily="18" charset="0"/>
              <a:ea typeface="微软雅黑" panose="020B0503020204020204" pitchFamily="34" charset="-122"/>
              <a:cs typeface="+mn-ea"/>
              <a:sym typeface="+mn-lt"/>
            </a:endParaRPr>
          </a:p>
        </p:txBody>
      </p:sp>
      <p:sp>
        <p:nvSpPr>
          <p:cNvPr id="7" name="文本框 6">
            <a:extLst>
              <a:ext uri="{FF2B5EF4-FFF2-40B4-BE49-F238E27FC236}">
                <a16:creationId xmlns:a16="http://schemas.microsoft.com/office/drawing/2014/main" id="{D7F90244-E5A7-4C43-87B7-76116649B04B}"/>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err="1">
                <a:solidFill>
                  <a:srgbClr val="C00000"/>
                </a:solidFill>
                <a:effectLst/>
                <a:latin typeface="Times New Roman" panose="02020603050405020304" pitchFamily="18" charset="0"/>
                <a:cs typeface="Times New Roman" panose="02020603050405020304" pitchFamily="18" charset="0"/>
              </a:rPr>
              <a:t>Environment.https</a:t>
            </a:r>
            <a:r>
              <a:rPr lang="en-US" altLang="zh-CN" sz="1600" b="0" i="0" dirty="0">
                <a:solidFill>
                  <a:srgbClr val="C00000"/>
                </a:solidFill>
                <a:effectLst/>
                <a:latin typeface="Times New Roman" panose="02020603050405020304" pitchFamily="18" charset="0"/>
                <a:cs typeface="Times New Roman" panose="02020603050405020304" pitchFamily="18" charset="0"/>
              </a:rPr>
              <a:t>://doi.org/10.1016/j.scitotenv.2023.167400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8441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0" y="1316123"/>
            <a:ext cx="12192000" cy="465222"/>
          </a:xfrm>
        </p:spPr>
        <p:txBody>
          <a:bodyPr>
            <a:noAutofit/>
          </a:bodyPr>
          <a:lstStyle/>
          <a:p>
            <a:pPr algn="ctr"/>
            <a:r>
              <a:rPr lang="en-US" altLang="zh-CN" sz="2400" b="1" i="1" dirty="0">
                <a:latin typeface="Times New Roman" panose="02020603050405020304" pitchFamily="18" charset="0"/>
                <a:ea typeface="微软雅黑" panose="020B0503020204020204" pitchFamily="34" charset="-122"/>
                <a:cs typeface="+mn-ea"/>
                <a:sym typeface="+mn-lt"/>
              </a:rPr>
              <a:t>lnu</a:t>
            </a:r>
            <a:r>
              <a:rPr lang="en-US" altLang="zh-CN" sz="2400" b="1" dirty="0">
                <a:latin typeface="Times New Roman" panose="02020603050405020304" pitchFamily="18" charset="0"/>
                <a:ea typeface="微软雅黑" panose="020B0503020204020204" pitchFamily="34" charset="-122"/>
                <a:cs typeface="+mn-ea"/>
                <a:sym typeface="+mn-lt"/>
              </a:rPr>
              <a:t>(I)</a:t>
            </a:r>
            <a:r>
              <a:rPr lang="zh-CN" altLang="en-US" sz="2400" b="1" dirty="0">
                <a:latin typeface="Times New Roman" panose="02020603050405020304" pitchFamily="18" charset="0"/>
                <a:ea typeface="微软雅黑" panose="020B0503020204020204" pitchFamily="34" charset="-122"/>
                <a:cs typeface="+mn-ea"/>
                <a:sym typeface="+mn-lt"/>
              </a:rPr>
              <a:t>基因的</a:t>
            </a:r>
            <a:r>
              <a:rPr lang="zh-CN" altLang="en-US" sz="2400" b="1" dirty="0">
                <a:solidFill>
                  <a:srgbClr val="C00000"/>
                </a:solidFill>
                <a:latin typeface="Times New Roman" panose="02020603050405020304" pitchFamily="18" charset="0"/>
                <a:ea typeface="微软雅黑" panose="020B0503020204020204" pitchFamily="34" charset="-122"/>
                <a:cs typeface="+mn-ea"/>
                <a:sym typeface="+mn-lt"/>
              </a:rPr>
              <a:t>多样性和全球分布特征</a:t>
            </a:r>
            <a:endParaRPr lang="zh-CN" altLang="en-US" sz="2400" dirty="0">
              <a:solidFill>
                <a:srgbClr val="C00000"/>
              </a:solidFill>
            </a:endParaRPr>
          </a:p>
        </p:txBody>
      </p:sp>
      <p:pic>
        <p:nvPicPr>
          <p:cNvPr id="9" name="图片 8">
            <a:extLst>
              <a:ext uri="{FF2B5EF4-FFF2-40B4-BE49-F238E27FC236}">
                <a16:creationId xmlns:a16="http://schemas.microsoft.com/office/drawing/2014/main" id="{A34BFF3E-C18A-4DD2-AF0B-B417AB98C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467"/>
          <a:stretch/>
        </p:blipFill>
        <p:spPr>
          <a:xfrm>
            <a:off x="6334297" y="2137155"/>
            <a:ext cx="4665214" cy="3908659"/>
          </a:xfrm>
          <a:prstGeom prst="rect">
            <a:avLst/>
          </a:prstGeom>
          <a:ln>
            <a:solidFill>
              <a:srgbClr val="C00000"/>
            </a:solidFill>
          </a:ln>
        </p:spPr>
      </p:pic>
      <p:sp>
        <p:nvSpPr>
          <p:cNvPr id="8" name="内容占位符 14">
            <a:extLst>
              <a:ext uri="{FF2B5EF4-FFF2-40B4-BE49-F238E27FC236}">
                <a16:creationId xmlns:a16="http://schemas.microsoft.com/office/drawing/2014/main" id="{40988C8B-6EC3-4583-B459-B296922435B1}"/>
              </a:ext>
            </a:extLst>
          </p:cNvPr>
          <p:cNvSpPr txBox="1">
            <a:spLocks/>
          </p:cNvSpPr>
          <p:nvPr/>
        </p:nvSpPr>
        <p:spPr>
          <a:xfrm>
            <a:off x="1041637" y="2622846"/>
            <a:ext cx="5187367" cy="291903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Wingdings" panose="05000000000000000000" pitchFamily="2" charset="2"/>
              <a:buNone/>
              <a:defRPr sz="2400" kern="1200">
                <a:solidFill>
                  <a:schemeClr val="tx1"/>
                </a:solidFill>
                <a:latin typeface="微软雅黑" panose="020B0503020204020204" pitchFamily="34" charset="-122"/>
                <a:ea typeface="微软雅黑" panose="020B0503020204020204" pitchFamily="34" charset="-122"/>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spcAft>
                <a:spcPts val="1800"/>
              </a:spcAft>
              <a:buFont typeface="Wingdings" panose="05000000000000000000" pitchFamily="2" charset="2"/>
              <a:buChar char="Ø"/>
            </a:pPr>
            <a:r>
              <a:rPr lang="zh-CN" altLang="en-US" sz="2400" dirty="0">
                <a:latin typeface="Times New Roman" panose="02020603050405020304" pitchFamily="18" charset="0"/>
                <a:ea typeface="微软雅黑" panose="020B0503020204020204" pitchFamily="34" charset="-122"/>
                <a:cs typeface="+mn-ea"/>
                <a:sym typeface="+mn-lt"/>
              </a:rPr>
              <a:t>近几年阳性菌株数量相对增加</a:t>
            </a:r>
            <a:endParaRPr lang="en-US" altLang="zh-CN" sz="2400" dirty="0">
              <a:latin typeface="Times New Roman" panose="02020603050405020304" pitchFamily="18" charset="0"/>
              <a:ea typeface="微软雅黑" panose="020B0503020204020204" pitchFamily="34" charset="-122"/>
              <a:cs typeface="+mn-ea"/>
              <a:sym typeface="+mn-lt"/>
            </a:endParaRPr>
          </a:p>
          <a:p>
            <a:pPr lvl="2">
              <a:spcAft>
                <a:spcPts val="1800"/>
              </a:spcAft>
            </a:pPr>
            <a:r>
              <a:rPr lang="zh-CN" altLang="en-US" sz="2400" dirty="0">
                <a:solidFill>
                  <a:srgbClr val="C00000"/>
                </a:solidFill>
                <a:latin typeface="Times New Roman" panose="02020603050405020304" pitchFamily="18" charset="0"/>
                <a:ea typeface="微软雅黑" panose="020B0503020204020204" pitchFamily="34" charset="-122"/>
                <a:cs typeface="+mn-ea"/>
                <a:sym typeface="+mn-lt"/>
              </a:rPr>
              <a:t>最早可追溯到</a:t>
            </a:r>
            <a:r>
              <a:rPr lang="en-US" altLang="zh-CN" sz="2400" b="1" dirty="0">
                <a:solidFill>
                  <a:srgbClr val="C00000"/>
                </a:solidFill>
                <a:latin typeface="Times New Roman" panose="02020603050405020304" pitchFamily="18" charset="0"/>
                <a:ea typeface="微软雅黑" panose="020B0503020204020204" pitchFamily="34" charset="-122"/>
                <a:cs typeface="+mn-ea"/>
                <a:sym typeface="+mn-lt"/>
              </a:rPr>
              <a:t>2005</a:t>
            </a:r>
            <a:r>
              <a:rPr lang="zh-CN" altLang="en-US" sz="2400" dirty="0">
                <a:solidFill>
                  <a:srgbClr val="C00000"/>
                </a:solidFill>
                <a:latin typeface="Times New Roman" panose="02020603050405020304" pitchFamily="18" charset="0"/>
                <a:ea typeface="微软雅黑" panose="020B0503020204020204" pitchFamily="34" charset="-122"/>
                <a:cs typeface="+mn-ea"/>
                <a:sym typeface="+mn-lt"/>
              </a:rPr>
              <a:t>年</a:t>
            </a:r>
            <a:endParaRPr lang="en-US" altLang="zh-CN" sz="2400" dirty="0">
              <a:solidFill>
                <a:srgbClr val="C00000"/>
              </a:solidFill>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Char char="Ø"/>
            </a:pPr>
            <a:r>
              <a:rPr lang="en-US" altLang="zh-CN" sz="2400" dirty="0">
                <a:latin typeface="Times New Roman" panose="02020603050405020304" pitchFamily="18" charset="0"/>
                <a:ea typeface="微软雅黑" panose="020B0503020204020204" pitchFamily="34" charset="-122"/>
                <a:cs typeface="+mn-ea"/>
                <a:sym typeface="+mn-lt"/>
              </a:rPr>
              <a:t>Lnu(I)</a:t>
            </a:r>
            <a:r>
              <a:rPr lang="zh-CN" altLang="en-US" sz="2400" dirty="0">
                <a:latin typeface="Times New Roman" panose="02020603050405020304" pitchFamily="18" charset="0"/>
                <a:ea typeface="微软雅黑" panose="020B0503020204020204" pitchFamily="34" charset="-122"/>
                <a:cs typeface="+mn-ea"/>
                <a:sym typeface="+mn-lt"/>
              </a:rPr>
              <a:t>阳性菌株呈全球分布</a:t>
            </a:r>
            <a:endParaRPr lang="en-US" altLang="zh-CN" sz="2400" dirty="0">
              <a:latin typeface="Times New Roman" panose="02020603050405020304" pitchFamily="18" charset="0"/>
              <a:ea typeface="微软雅黑" panose="020B0503020204020204" pitchFamily="34" charset="-122"/>
              <a:cs typeface="+mn-ea"/>
              <a:sym typeface="+mn-lt"/>
            </a:endParaRPr>
          </a:p>
          <a:p>
            <a:pPr lvl="2">
              <a:lnSpc>
                <a:spcPct val="100000"/>
              </a:lnSpc>
              <a:spcAft>
                <a:spcPts val="1800"/>
              </a:spcAft>
            </a:pPr>
            <a:r>
              <a:rPr lang="zh-CN" altLang="en-US" sz="2400" b="1" dirty="0">
                <a:solidFill>
                  <a:srgbClr val="C00000"/>
                </a:solidFill>
                <a:latin typeface="Times New Roman" panose="02020603050405020304" pitchFamily="18" charset="0"/>
                <a:ea typeface="微软雅黑" panose="020B0503020204020204" pitchFamily="34" charset="-122"/>
                <a:cs typeface="+mn-ea"/>
                <a:sym typeface="+mn-lt"/>
              </a:rPr>
              <a:t>中国</a:t>
            </a:r>
            <a:r>
              <a:rPr lang="en-US" altLang="zh-CN" sz="2400" b="1" dirty="0">
                <a:latin typeface="Times New Roman" panose="02020603050405020304" pitchFamily="18" charset="0"/>
                <a:ea typeface="微软雅黑" panose="020B0503020204020204" pitchFamily="34" charset="-122"/>
                <a:cs typeface="+mn-ea"/>
                <a:sym typeface="+mn-lt"/>
              </a:rPr>
              <a:t>(37),  </a:t>
            </a:r>
            <a:r>
              <a:rPr lang="zh-CN" altLang="en-US" sz="2400" dirty="0">
                <a:latin typeface="Times New Roman" panose="02020603050405020304" pitchFamily="18" charset="0"/>
                <a:ea typeface="微软雅黑" panose="020B0503020204020204" pitchFamily="34" charset="-122"/>
                <a:cs typeface="+mn-ea"/>
                <a:sym typeface="+mn-lt"/>
              </a:rPr>
              <a:t>韩国</a:t>
            </a:r>
            <a:r>
              <a:rPr lang="en-US" altLang="zh-CN" sz="2400" dirty="0">
                <a:latin typeface="Times New Roman" panose="02020603050405020304" pitchFamily="18" charset="0"/>
                <a:ea typeface="微软雅黑" panose="020B0503020204020204" pitchFamily="34" charset="-122"/>
                <a:cs typeface="+mn-ea"/>
                <a:sym typeface="+mn-lt"/>
              </a:rPr>
              <a:t>(6),</a:t>
            </a:r>
            <a:r>
              <a:rPr lang="zh-CN" altLang="en-US" sz="2400" dirty="0">
                <a:latin typeface="Times New Roman" panose="02020603050405020304" pitchFamily="18" charset="0"/>
                <a:ea typeface="微软雅黑" panose="020B0503020204020204" pitchFamily="34" charset="-122"/>
                <a:cs typeface="+mn-ea"/>
                <a:sym typeface="+mn-lt"/>
              </a:rPr>
              <a:t> 德国</a:t>
            </a:r>
            <a:r>
              <a:rPr lang="en-US" altLang="zh-CN" sz="2400" dirty="0">
                <a:latin typeface="Times New Roman" panose="02020603050405020304" pitchFamily="18" charset="0"/>
                <a:ea typeface="微软雅黑" panose="020B0503020204020204" pitchFamily="34" charset="-122"/>
                <a:cs typeface="+mn-ea"/>
                <a:sym typeface="+mn-lt"/>
              </a:rPr>
              <a:t>(4),</a:t>
            </a:r>
            <a:r>
              <a:rPr lang="zh-CN" altLang="en-US" sz="2400" dirty="0">
                <a:latin typeface="Times New Roman" panose="02020603050405020304" pitchFamily="18" charset="0"/>
                <a:ea typeface="微软雅黑" panose="020B0503020204020204" pitchFamily="34" charset="-122"/>
                <a:cs typeface="+mn-ea"/>
                <a:sym typeface="+mn-lt"/>
              </a:rPr>
              <a:t> </a:t>
            </a:r>
            <a:endParaRPr lang="en-US" altLang="zh-CN" sz="2400" dirty="0">
              <a:latin typeface="Times New Roman" panose="02020603050405020304" pitchFamily="18" charset="0"/>
              <a:ea typeface="微软雅黑" panose="020B0503020204020204" pitchFamily="34" charset="-122"/>
              <a:cs typeface="+mn-ea"/>
              <a:sym typeface="+mn-lt"/>
            </a:endParaRPr>
          </a:p>
          <a:p>
            <a:pPr lvl="2">
              <a:lnSpc>
                <a:spcPct val="100000"/>
              </a:lnSpc>
              <a:spcAft>
                <a:spcPts val="1800"/>
              </a:spcAft>
            </a:pPr>
            <a:r>
              <a:rPr lang="zh-CN" altLang="en-US" sz="2400" dirty="0">
                <a:latin typeface="Times New Roman" panose="02020603050405020304" pitchFamily="18" charset="0"/>
                <a:ea typeface="微软雅黑" panose="020B0503020204020204" pitchFamily="34" charset="-122"/>
                <a:cs typeface="+mn-ea"/>
                <a:sym typeface="+mn-lt"/>
              </a:rPr>
              <a:t>美国</a:t>
            </a:r>
            <a:r>
              <a:rPr lang="en-US" altLang="zh-CN" sz="2400" dirty="0">
                <a:latin typeface="Times New Roman" panose="02020603050405020304" pitchFamily="18" charset="0"/>
                <a:ea typeface="微软雅黑" panose="020B0503020204020204" pitchFamily="34" charset="-122"/>
                <a:cs typeface="+mn-ea"/>
                <a:sym typeface="+mn-lt"/>
              </a:rPr>
              <a:t>(2) …</a:t>
            </a:r>
            <a:endParaRPr lang="en-US" altLang="zh-CN" sz="2400" b="1" dirty="0">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Font typeface="Wingdings" panose="05000000000000000000" pitchFamily="2" charset="2"/>
              <a:buChar char="Ø"/>
            </a:pPr>
            <a:endParaRPr lang="en-US" altLang="zh-CN" sz="2400" b="1" dirty="0">
              <a:latin typeface="Times New Roman" panose="02020603050405020304" pitchFamily="18" charset="0"/>
              <a:ea typeface="微软雅黑" panose="020B0503020204020204" pitchFamily="34" charset="-122"/>
              <a:cs typeface="+mn-ea"/>
              <a:sym typeface="+mn-lt"/>
            </a:endParaRPr>
          </a:p>
        </p:txBody>
      </p:sp>
      <p:pic>
        <p:nvPicPr>
          <p:cNvPr id="3" name="图片 2">
            <a:extLst>
              <a:ext uri="{FF2B5EF4-FFF2-40B4-BE49-F238E27FC236}">
                <a16:creationId xmlns:a16="http://schemas.microsoft.com/office/drawing/2014/main" id="{4BE2E390-92D7-201A-A57B-7FEB11E76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3">
            <a:extLst>
              <a:ext uri="{FF2B5EF4-FFF2-40B4-BE49-F238E27FC236}">
                <a16:creationId xmlns:a16="http://schemas.microsoft.com/office/drawing/2014/main" id="{9D78FAF0-A359-E4F2-7EA2-B4A5B70A2CFC}"/>
              </a:ext>
            </a:extLst>
          </p:cNvPr>
          <p:cNvSpPr>
            <a:spLocks noGrp="1"/>
          </p:cNvSpPr>
          <p:nvPr>
            <p:ph type="sldNum" sz="quarter" idx="12"/>
          </p:nvPr>
        </p:nvSpPr>
        <p:spPr>
          <a:xfrm>
            <a:off x="9448800" y="6492875"/>
            <a:ext cx="2743200" cy="365125"/>
          </a:xfrm>
        </p:spPr>
        <p:txBody>
          <a:bodyPr/>
          <a:lstStyle/>
          <a:p>
            <a:fld id="{EE1B5BB6-921D-467E-847D-E3E3F5C7710F}" type="slidenum">
              <a:rPr lang="zh-CN" altLang="en-US" sz="2400" smtClean="0">
                <a:solidFill>
                  <a:srgbClr val="C00000"/>
                </a:solidFill>
              </a:rPr>
              <a:pPr/>
              <a:t>89</a:t>
            </a:fld>
            <a:endParaRPr lang="zh-CN" altLang="en-US" sz="2400">
              <a:solidFill>
                <a:srgbClr val="C00000"/>
              </a:solidFill>
            </a:endParaRPr>
          </a:p>
        </p:txBody>
      </p:sp>
      <p:sp>
        <p:nvSpPr>
          <p:cNvPr id="4" name="文本框 3">
            <a:extLst>
              <a:ext uri="{FF2B5EF4-FFF2-40B4-BE49-F238E27FC236}">
                <a16:creationId xmlns:a16="http://schemas.microsoft.com/office/drawing/2014/main" id="{6A3C684B-EB7E-8A89-9345-ADEC08BC20C3}"/>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481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786532" y="6415073"/>
            <a:ext cx="405467"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F9EDCC-6796-41D4-8762-5DE66AB96056}" type="slidenum">
              <a:rPr lang="zh-CN" altLang="en-US" sz="2400" smtClean="0">
                <a:solidFill>
                  <a:srgbClr val="FF0000"/>
                </a:solidFill>
              </a:rPr>
              <a:pPr/>
              <a:t>9</a:t>
            </a:fld>
            <a:endParaRPr lang="zh-CN" altLang="en-US" sz="2400" dirty="0">
              <a:solidFill>
                <a:srgbClr val="FF0000"/>
              </a:solidFill>
            </a:endParaRPr>
          </a:p>
        </p:txBody>
      </p:sp>
      <p:sp>
        <p:nvSpPr>
          <p:cNvPr id="8" name="文本框 7">
            <a:extLst>
              <a:ext uri="{FF2B5EF4-FFF2-40B4-BE49-F238E27FC236}">
                <a16:creationId xmlns:a16="http://schemas.microsoft.com/office/drawing/2014/main" id="{2D3B94B0-B7F1-3098-3B91-531FEE4AAD89}"/>
              </a:ext>
            </a:extLst>
          </p:cNvPr>
          <p:cNvSpPr txBox="1">
            <a:spLocks noChangeArrowheads="1"/>
          </p:cNvSpPr>
          <p:nvPr/>
        </p:nvSpPr>
        <p:spPr bwMode="auto">
          <a:xfrm>
            <a:off x="9601199" y="80254"/>
            <a:ext cx="259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pPr algn="r"/>
            <a:r>
              <a:rPr lang="zh-CN" altLang="en-US" sz="1200" dirty="0">
                <a:solidFill>
                  <a:srgbClr val="C00000"/>
                </a:solidFill>
                <a:latin typeface="微软雅黑" panose="020B0503020204020204" pitchFamily="34" charset="-122"/>
                <a:ea typeface="微软雅黑" panose="020B0503020204020204" pitchFamily="34" charset="-122"/>
              </a:rPr>
              <a:t>第一部分：</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中国水禽养殖耐药现状</a:t>
            </a:r>
          </a:p>
        </p:txBody>
      </p:sp>
      <p:pic>
        <p:nvPicPr>
          <p:cNvPr id="6" name="图片 5">
            <a:extLst>
              <a:ext uri="{FF2B5EF4-FFF2-40B4-BE49-F238E27FC236}">
                <a16:creationId xmlns:a16="http://schemas.microsoft.com/office/drawing/2014/main" id="{5A4A6E7C-328F-8034-8DB0-617CCD6F08D2}"/>
              </a:ext>
            </a:extLst>
          </p:cNvPr>
          <p:cNvPicPr>
            <a:picLocks noChangeAspect="1"/>
          </p:cNvPicPr>
          <p:nvPr/>
        </p:nvPicPr>
        <p:blipFill>
          <a:blip r:embed="rId4"/>
          <a:stretch>
            <a:fillRect/>
          </a:stretch>
        </p:blipFill>
        <p:spPr>
          <a:xfrm>
            <a:off x="6454309" y="1326684"/>
            <a:ext cx="5737690" cy="2299706"/>
          </a:xfrm>
          <a:prstGeom prst="rect">
            <a:avLst/>
          </a:prstGeom>
          <a:ln>
            <a:noFill/>
          </a:ln>
        </p:spPr>
      </p:pic>
      <p:sp>
        <p:nvSpPr>
          <p:cNvPr id="9" name="文本框 8">
            <a:extLst>
              <a:ext uri="{FF2B5EF4-FFF2-40B4-BE49-F238E27FC236}">
                <a16:creationId xmlns:a16="http://schemas.microsoft.com/office/drawing/2014/main" id="{834A5D6F-3373-409C-903A-A2EA25221584}"/>
              </a:ext>
            </a:extLst>
          </p:cNvPr>
          <p:cNvSpPr txBox="1"/>
          <p:nvPr/>
        </p:nvSpPr>
        <p:spPr>
          <a:xfrm>
            <a:off x="390538" y="1041040"/>
            <a:ext cx="8112112" cy="477054"/>
          </a:xfrm>
          <a:prstGeom prst="rect">
            <a:avLst/>
          </a:prstGeom>
          <a:noFill/>
        </p:spPr>
        <p:txBody>
          <a:bodyPr wrap="square">
            <a:spAutoFit/>
          </a:bodyPr>
          <a:lstStyle/>
          <a:p>
            <a:pPr algn="ctr"/>
            <a:r>
              <a:rPr lang="zh-CN" altLang="en-US" sz="25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鸭大肠杆菌多重耐药与可移动遗传元件关联性分析 </a:t>
            </a:r>
            <a:r>
              <a:rPr lang="en-US" altLang="zh-CN" sz="25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sz="25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0B680478-2054-450A-36E9-519E60CD3AAE}"/>
              </a:ext>
            </a:extLst>
          </p:cNvPr>
          <p:cNvSpPr txBox="1"/>
          <p:nvPr/>
        </p:nvSpPr>
        <p:spPr>
          <a:xfrm>
            <a:off x="0" y="6525827"/>
            <a:ext cx="6946490" cy="276999"/>
          </a:xfrm>
          <a:prstGeom prst="rect">
            <a:avLst/>
          </a:prstGeom>
          <a:noFill/>
        </p:spPr>
        <p:txBody>
          <a:bodyPr wrap="square">
            <a:spAutoFit/>
          </a:bodyPr>
          <a:lstStyle/>
          <a:p>
            <a:pPr algn="just">
              <a:spcBef>
                <a:spcPts val="600"/>
              </a:spcBef>
              <a:spcAft>
                <a:spcPts val="300"/>
              </a:spcAft>
            </a:pPr>
            <a:r>
              <a:rPr lang="en-US" altLang="zh-CN" sz="1200" kern="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Shaqiu</a:t>
            </a:r>
            <a:r>
              <a:rPr lang="en-US" altLang="zh-CN" sz="12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Zhang …</a:t>
            </a:r>
            <a:r>
              <a:rPr lang="en-US" altLang="zh-CN" sz="1200" kern="0" dirty="0" err="1">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Anchun</a:t>
            </a:r>
            <a:r>
              <a:rPr lang="en-US" altLang="zh-CN" sz="12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Cheng*. Ecotoxicology and Environmental Safety, 2021,222:112475</a:t>
            </a:r>
            <a:endParaRPr lang="zh-CN" altLang="zh-CN" sz="12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BD8F4AE4-8BB3-1DAF-FE1E-069564906330}"/>
              </a:ext>
            </a:extLst>
          </p:cNvPr>
          <p:cNvSpPr txBox="1"/>
          <p:nvPr/>
        </p:nvSpPr>
        <p:spPr>
          <a:xfrm>
            <a:off x="7914638" y="3541148"/>
            <a:ext cx="3486700" cy="271363"/>
          </a:xfrm>
          <a:prstGeom prst="rect">
            <a:avLst/>
          </a:prstGeom>
          <a:noFill/>
        </p:spPr>
        <p:txBody>
          <a:bodyPr wrap="square">
            <a:spAutoFit/>
          </a:bodyPr>
          <a:lstStyle/>
          <a:p>
            <a:r>
              <a:rPr lang="en-US" altLang="zh-CN" sz="1100"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Fig.2. High rate classes of antibiotics resistance was listed</a:t>
            </a:r>
            <a:endParaRPr lang="zh-CN" altLang="en-US" sz="1100" dirty="0">
              <a:solidFill>
                <a:srgbClr val="C00000"/>
              </a:solidFill>
            </a:endParaRPr>
          </a:p>
        </p:txBody>
      </p:sp>
      <p:grpSp>
        <p:nvGrpSpPr>
          <p:cNvPr id="15" name="组合 14">
            <a:extLst>
              <a:ext uri="{FF2B5EF4-FFF2-40B4-BE49-F238E27FC236}">
                <a16:creationId xmlns:a16="http://schemas.microsoft.com/office/drawing/2014/main" id="{3382B894-9733-1B7B-4949-70F3320B19AE}"/>
              </a:ext>
            </a:extLst>
          </p:cNvPr>
          <p:cNvGrpSpPr/>
          <p:nvPr/>
        </p:nvGrpSpPr>
        <p:grpSpPr>
          <a:xfrm>
            <a:off x="241694" y="3998633"/>
            <a:ext cx="7380287" cy="2241550"/>
            <a:chOff x="356419" y="4197631"/>
            <a:chExt cx="7380287" cy="2241550"/>
          </a:xfrm>
        </p:grpSpPr>
        <p:pic>
          <p:nvPicPr>
            <p:cNvPr id="104451" name="图片 5">
              <a:extLst>
                <a:ext uri="{FF2B5EF4-FFF2-40B4-BE49-F238E27FC236}">
                  <a16:creationId xmlns:a16="http://schemas.microsoft.com/office/drawing/2014/main" id="{869C9B5E-082B-6C14-C579-D177900B6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19" y="4197631"/>
              <a:ext cx="738028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1611438C-69A0-9DE0-E2F4-2E23A99345CA}"/>
                </a:ext>
              </a:extLst>
            </p:cNvPr>
            <p:cNvSpPr/>
            <p:nvPr/>
          </p:nvSpPr>
          <p:spPr>
            <a:xfrm>
              <a:off x="356419" y="5853394"/>
              <a:ext cx="7224712" cy="288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sp>
        <p:nvSpPr>
          <p:cNvPr id="17" name="文本框 16">
            <a:extLst>
              <a:ext uri="{FF2B5EF4-FFF2-40B4-BE49-F238E27FC236}">
                <a16:creationId xmlns:a16="http://schemas.microsoft.com/office/drawing/2014/main" id="{C774961C-40E8-0BB9-F179-7E18B14189F6}"/>
              </a:ext>
            </a:extLst>
          </p:cNvPr>
          <p:cNvSpPr txBox="1"/>
          <p:nvPr/>
        </p:nvSpPr>
        <p:spPr>
          <a:xfrm>
            <a:off x="8156735" y="5506470"/>
            <a:ext cx="3002507" cy="584775"/>
          </a:xfrm>
          <a:prstGeom prst="rect">
            <a:avLst/>
          </a:prstGeom>
          <a:noFill/>
        </p:spPr>
        <p:txBody>
          <a:bodyPr wrap="square">
            <a:spAutoFit/>
          </a:bodyPr>
          <a:lstStyle/>
          <a:p>
            <a:r>
              <a:rPr lang="zh-CN" altLang="en-US"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氯霉素与甲氧苄啶的耐药表型与整合子的存在呈显著相关性</a:t>
            </a:r>
          </a:p>
        </p:txBody>
      </p:sp>
      <p:sp>
        <p:nvSpPr>
          <p:cNvPr id="19" name="文本框 18">
            <a:extLst>
              <a:ext uri="{FF2B5EF4-FFF2-40B4-BE49-F238E27FC236}">
                <a16:creationId xmlns:a16="http://schemas.microsoft.com/office/drawing/2014/main" id="{BB553C72-C3C3-8635-541F-436218144FF2}"/>
              </a:ext>
            </a:extLst>
          </p:cNvPr>
          <p:cNvSpPr txBox="1"/>
          <p:nvPr/>
        </p:nvSpPr>
        <p:spPr>
          <a:xfrm>
            <a:off x="3180548" y="2061279"/>
            <a:ext cx="2557144" cy="830997"/>
          </a:xfrm>
          <a:prstGeom prst="rect">
            <a:avLst/>
          </a:prstGeom>
          <a:noFill/>
        </p:spPr>
        <p:txBody>
          <a:bodyPr wrap="square">
            <a:spAutoFit/>
          </a:bodyPr>
          <a:lstStyle/>
          <a:p>
            <a:pPr algn="dist">
              <a:spcBef>
                <a:spcPct val="0"/>
              </a:spcBef>
              <a:buClrTx/>
              <a:buSzTx/>
              <a:buFont typeface="Arial" panose="020B0604020202020204" pitchFamily="34" charset="0"/>
              <a:buNone/>
            </a:pPr>
            <a:r>
              <a:rPr lang="en-US" altLang="zh-CN"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98.8%</a:t>
            </a:r>
            <a:r>
              <a:rPr lang="zh-CN" altLang="en-US" sz="1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鸭大肠杆菌多重耐药，整合子阳性的耐药菌株要远远多于整合子阴性菌</a:t>
            </a:r>
          </a:p>
        </p:txBody>
      </p:sp>
      <p:sp>
        <p:nvSpPr>
          <p:cNvPr id="7" name="箭头: 右 6">
            <a:extLst>
              <a:ext uri="{FF2B5EF4-FFF2-40B4-BE49-F238E27FC236}">
                <a16:creationId xmlns:a16="http://schemas.microsoft.com/office/drawing/2014/main" id="{2D2EE970-4FD5-4545-8E39-8D5E894333E1}"/>
              </a:ext>
            </a:extLst>
          </p:cNvPr>
          <p:cNvSpPr/>
          <p:nvPr/>
        </p:nvSpPr>
        <p:spPr>
          <a:xfrm>
            <a:off x="5764269" y="2223659"/>
            <a:ext cx="5836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箭头: 右 1">
            <a:extLst>
              <a:ext uri="{FF2B5EF4-FFF2-40B4-BE49-F238E27FC236}">
                <a16:creationId xmlns:a16="http://schemas.microsoft.com/office/drawing/2014/main" id="{CEA959E2-F66A-C381-3414-5BC6BEA8017A}"/>
              </a:ext>
            </a:extLst>
          </p:cNvPr>
          <p:cNvSpPr/>
          <p:nvPr/>
        </p:nvSpPr>
        <p:spPr>
          <a:xfrm>
            <a:off x="7621981" y="5556541"/>
            <a:ext cx="58360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32161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252739-37FC-4EF1-A9FE-55651BE782E7}"/>
              </a:ext>
            </a:extLst>
          </p:cNvPr>
          <p:cNvSpPr>
            <a:spLocks noGrp="1"/>
          </p:cNvSpPr>
          <p:nvPr>
            <p:ph type="title"/>
          </p:nvPr>
        </p:nvSpPr>
        <p:spPr>
          <a:xfrm>
            <a:off x="0" y="1294542"/>
            <a:ext cx="12192000" cy="465222"/>
          </a:xfrm>
        </p:spPr>
        <p:txBody>
          <a:bodyPr>
            <a:normAutofit fontScale="90000"/>
          </a:bodyPr>
          <a:lstStyle/>
          <a:p>
            <a:pPr algn="ctr"/>
            <a:r>
              <a:rPr lang="en-US" altLang="zh-CN" sz="3200" b="1" i="1" dirty="0">
                <a:solidFill>
                  <a:srgbClr val="002060"/>
                </a:solidFill>
                <a:latin typeface="Times New Roman" panose="02020603050405020304" pitchFamily="18" charset="0"/>
                <a:ea typeface="微软雅黑" panose="020B0503020204020204" pitchFamily="34" charset="-122"/>
                <a:cs typeface="+mn-ea"/>
                <a:sym typeface="+mn-lt"/>
              </a:rPr>
              <a:t>lnu</a:t>
            </a:r>
            <a:r>
              <a:rPr lang="en-US" altLang="zh-CN" sz="3200" b="1" dirty="0">
                <a:solidFill>
                  <a:srgbClr val="002060"/>
                </a:solidFill>
                <a:latin typeface="Times New Roman" panose="02020603050405020304" pitchFamily="18" charset="0"/>
                <a:ea typeface="微软雅黑" panose="020B0503020204020204" pitchFamily="34" charset="-122"/>
                <a:cs typeface="+mn-ea"/>
                <a:sym typeface="+mn-lt"/>
              </a:rPr>
              <a:t>(I)</a:t>
            </a:r>
            <a:r>
              <a:rPr lang="zh-CN" altLang="en-US" sz="3200" b="1" dirty="0">
                <a:solidFill>
                  <a:srgbClr val="002060"/>
                </a:solidFill>
                <a:latin typeface="Times New Roman" panose="02020603050405020304" pitchFamily="18" charset="0"/>
                <a:ea typeface="微软雅黑" panose="020B0503020204020204" pitchFamily="34" charset="-122"/>
                <a:cs typeface="+mn-ea"/>
                <a:sym typeface="+mn-lt"/>
              </a:rPr>
              <a:t>基因</a:t>
            </a:r>
            <a:r>
              <a:rPr lang="zh-CN" altLang="en-US" dirty="0">
                <a:solidFill>
                  <a:srgbClr val="C00000"/>
                </a:solidFill>
                <a:latin typeface="Times New Roman" panose="02020603050405020304" pitchFamily="18" charset="0"/>
                <a:cs typeface="+mn-ea"/>
                <a:sym typeface="+mn-lt"/>
              </a:rPr>
              <a:t>家族</a:t>
            </a:r>
            <a:r>
              <a:rPr lang="zh-CN" altLang="en-US" sz="3200" b="1" dirty="0">
                <a:solidFill>
                  <a:srgbClr val="C00000"/>
                </a:solidFill>
                <a:latin typeface="Times New Roman" panose="02020603050405020304" pitchFamily="18" charset="0"/>
                <a:ea typeface="微软雅黑" panose="020B0503020204020204" pitchFamily="34" charset="-122"/>
                <a:cs typeface="+mn-ea"/>
                <a:sym typeface="+mn-lt"/>
              </a:rPr>
              <a:t>的起源</a:t>
            </a:r>
            <a:endParaRPr lang="zh-CN" altLang="en-US" dirty="0">
              <a:solidFill>
                <a:srgbClr val="C00000"/>
              </a:solidFill>
            </a:endParaRPr>
          </a:p>
        </p:txBody>
      </p:sp>
      <p:sp>
        <p:nvSpPr>
          <p:cNvPr id="3" name="内容占位符 2">
            <a:extLst>
              <a:ext uri="{FF2B5EF4-FFF2-40B4-BE49-F238E27FC236}">
                <a16:creationId xmlns:a16="http://schemas.microsoft.com/office/drawing/2014/main" id="{E71082D2-E249-48F6-ABA8-AAEE22BCF25F}"/>
              </a:ext>
            </a:extLst>
          </p:cNvPr>
          <p:cNvSpPr>
            <a:spLocks noGrp="1"/>
          </p:cNvSpPr>
          <p:nvPr>
            <p:ph sz="quarter" idx="11"/>
          </p:nvPr>
        </p:nvSpPr>
        <p:spPr>
          <a:xfrm>
            <a:off x="897286" y="2718212"/>
            <a:ext cx="3824344" cy="2845246"/>
          </a:xfrm>
        </p:spPr>
        <p:txBody>
          <a:bodyPr>
            <a:normAutofit/>
          </a:bodyPr>
          <a:lstStyle/>
          <a:p>
            <a:pPr algn="just">
              <a:lnSpc>
                <a:spcPct val="100000"/>
              </a:lnSpc>
              <a:spcBef>
                <a:spcPts val="0"/>
              </a:spcBef>
              <a:spcAft>
                <a:spcPts val="1800"/>
              </a:spcAft>
              <a:buClrTx/>
              <a:buSzPct val="100000"/>
              <a:buFont typeface="Wingdings" panose="05000000000000000000" pitchFamily="2" charset="2"/>
              <a:buChar char="Ø"/>
            </a:pPr>
            <a:r>
              <a:rPr lang="en-US" altLang="zh-CN" sz="2400" i="1" dirty="0">
                <a:latin typeface="Times New Roman" panose="02020603050405020304" pitchFamily="18" charset="0"/>
                <a:ea typeface="微软雅黑" panose="020B0503020204020204" pitchFamily="34" charset="-122"/>
                <a:cs typeface="+mn-ea"/>
                <a:sym typeface="+mn-lt"/>
              </a:rPr>
              <a:t>lnu</a:t>
            </a:r>
            <a:r>
              <a:rPr lang="en-US" altLang="zh-CN" sz="2400" dirty="0">
                <a:latin typeface="Times New Roman" panose="02020603050405020304" pitchFamily="18" charset="0"/>
                <a:ea typeface="微软雅黑" panose="020B0503020204020204" pitchFamily="34" charset="-122"/>
                <a:cs typeface="+mn-ea"/>
                <a:sym typeface="+mn-lt"/>
              </a:rPr>
              <a:t>(I)</a:t>
            </a:r>
            <a:r>
              <a:rPr lang="zh-CN" altLang="en-US" sz="2400" dirty="0">
                <a:latin typeface="Times New Roman" panose="02020603050405020304" pitchFamily="18" charset="0"/>
                <a:ea typeface="微软雅黑" panose="020B0503020204020204" pitchFamily="34" charset="-122"/>
                <a:cs typeface="+mn-ea"/>
                <a:sym typeface="+mn-lt"/>
              </a:rPr>
              <a:t>基因仅存在于</a:t>
            </a:r>
            <a:r>
              <a:rPr lang="zh-CN" altLang="en-US" sz="2400" b="1" dirty="0">
                <a:solidFill>
                  <a:srgbClr val="C00000"/>
                </a:solidFill>
                <a:latin typeface="Times New Roman" panose="02020603050405020304" pitchFamily="18" charset="0"/>
                <a:ea typeface="微软雅黑" panose="020B0503020204020204" pitchFamily="34" charset="-122"/>
                <a:cs typeface="+mn-ea"/>
                <a:sym typeface="+mn-lt"/>
              </a:rPr>
              <a:t>拟杆菌门</a:t>
            </a:r>
            <a:r>
              <a:rPr lang="zh-CN" altLang="en-US" sz="2400" dirty="0">
                <a:latin typeface="Times New Roman" panose="02020603050405020304" pitchFamily="18" charset="0"/>
                <a:ea typeface="微软雅黑" panose="020B0503020204020204" pitchFamily="34" charset="-122"/>
                <a:cs typeface="+mn-ea"/>
                <a:sym typeface="+mn-lt"/>
              </a:rPr>
              <a:t>（革兰阴性）</a:t>
            </a:r>
            <a:endParaRPr lang="en-US" altLang="zh-CN" sz="2400" dirty="0">
              <a:latin typeface="Times New Roman" panose="02020603050405020304" pitchFamily="18" charset="0"/>
              <a:ea typeface="微软雅黑" panose="020B0503020204020204" pitchFamily="34" charset="-122"/>
              <a:cs typeface="+mn-ea"/>
              <a:sym typeface="+mn-lt"/>
            </a:endParaRPr>
          </a:p>
          <a:p>
            <a:pPr algn="just">
              <a:lnSpc>
                <a:spcPct val="100000"/>
              </a:lnSpc>
              <a:spcBef>
                <a:spcPts val="0"/>
              </a:spcBef>
              <a:spcAft>
                <a:spcPts val="1800"/>
              </a:spcAft>
              <a:buClrTx/>
              <a:buSzPct val="100000"/>
              <a:buFont typeface="Wingdings" panose="05000000000000000000" pitchFamily="2" charset="2"/>
              <a:buChar char="Ø"/>
            </a:pPr>
            <a:r>
              <a:rPr lang="zh-CN" altLang="en-US" sz="2400" dirty="0">
                <a:solidFill>
                  <a:srgbClr val="C00000"/>
                </a:solidFill>
                <a:latin typeface="Times New Roman" panose="02020603050405020304" pitchFamily="18" charset="0"/>
                <a:ea typeface="微软雅黑" panose="020B0503020204020204" pitchFamily="34" charset="-122"/>
                <a:cs typeface="+mn-ea"/>
                <a:sym typeface="+mn-lt"/>
              </a:rPr>
              <a:t>主要分布于黄杆菌科、圆杆菌科和威克斯菌科</a:t>
            </a:r>
            <a:endParaRPr lang="en-US" altLang="zh-CN" sz="2400" dirty="0">
              <a:solidFill>
                <a:srgbClr val="C00000"/>
              </a:solidFill>
              <a:latin typeface="Times New Roman" panose="02020603050405020304" pitchFamily="18" charset="0"/>
              <a:ea typeface="微软雅黑" panose="020B0503020204020204" pitchFamily="34" charset="-122"/>
              <a:cs typeface="+mn-ea"/>
              <a:sym typeface="+mn-lt"/>
            </a:endParaRPr>
          </a:p>
          <a:p>
            <a:pPr algn="just">
              <a:lnSpc>
                <a:spcPct val="100000"/>
              </a:lnSpc>
              <a:spcBef>
                <a:spcPts val="0"/>
              </a:spcBef>
              <a:spcAft>
                <a:spcPts val="1800"/>
              </a:spcAft>
              <a:buClrTx/>
              <a:buSzPct val="100000"/>
              <a:buFont typeface="Wingdings" panose="05000000000000000000" pitchFamily="2" charset="2"/>
              <a:buChar char="Ø"/>
            </a:pPr>
            <a:r>
              <a:rPr lang="zh-CN" altLang="en-US" sz="2400" b="1" dirty="0">
                <a:solidFill>
                  <a:srgbClr val="C00000"/>
                </a:solidFill>
                <a:latin typeface="Times New Roman" panose="02020603050405020304" pitchFamily="18" charset="0"/>
                <a:ea typeface="微软雅黑" panose="020B0503020204020204" pitchFamily="34" charset="-122"/>
                <a:cs typeface="+mn-ea"/>
                <a:sym typeface="+mn-lt"/>
              </a:rPr>
              <a:t>鸭疫里默氏菌</a:t>
            </a:r>
            <a:r>
              <a:rPr lang="zh-CN" altLang="en-US" sz="2400" dirty="0">
                <a:latin typeface="Times New Roman" panose="02020603050405020304" pitchFamily="18" charset="0"/>
                <a:ea typeface="微软雅黑" panose="020B0503020204020204" pitchFamily="34" charset="-122"/>
                <a:cs typeface="+mn-ea"/>
                <a:sym typeface="+mn-lt"/>
              </a:rPr>
              <a:t>阳性菌株数量最多</a:t>
            </a:r>
            <a:endParaRPr lang="en-US" altLang="zh-CN" sz="2400" dirty="0">
              <a:latin typeface="Times New Roman" panose="02020603050405020304" pitchFamily="18" charset="0"/>
              <a:ea typeface="微软雅黑" panose="020B0503020204020204" pitchFamily="34" charset="-122"/>
              <a:cs typeface="+mn-ea"/>
              <a:sym typeface="+mn-lt"/>
            </a:endParaRPr>
          </a:p>
        </p:txBody>
      </p:sp>
      <p:sp>
        <p:nvSpPr>
          <p:cNvPr id="4" name="灯片编号占位符 3">
            <a:extLst>
              <a:ext uri="{FF2B5EF4-FFF2-40B4-BE49-F238E27FC236}">
                <a16:creationId xmlns:a16="http://schemas.microsoft.com/office/drawing/2014/main" id="{DDCB53D7-3874-45F9-8DC9-9758A2BDEE26}"/>
              </a:ext>
            </a:extLst>
          </p:cNvPr>
          <p:cNvSpPr>
            <a:spLocks noGrp="1"/>
          </p:cNvSpPr>
          <p:nvPr>
            <p:ph type="sldNum" sz="quarter" idx="12"/>
          </p:nvPr>
        </p:nvSpPr>
        <p:spPr/>
        <p:txBody>
          <a:bodyPr/>
          <a:lstStyle/>
          <a:p>
            <a:fld id="{EE1B5BB6-921D-467E-847D-E3E3F5C7710F}" type="slidenum">
              <a:rPr lang="zh-CN" altLang="en-US" sz="2000" smtClean="0">
                <a:solidFill>
                  <a:srgbClr val="C00000"/>
                </a:solidFill>
              </a:rPr>
              <a:pPr/>
              <a:t>90</a:t>
            </a:fld>
            <a:endParaRPr lang="zh-CN" altLang="en-US" sz="2000" dirty="0">
              <a:solidFill>
                <a:srgbClr val="C00000"/>
              </a:solidFill>
            </a:endParaRPr>
          </a:p>
        </p:txBody>
      </p:sp>
      <p:pic>
        <p:nvPicPr>
          <p:cNvPr id="8" name="图片 7">
            <a:extLst>
              <a:ext uri="{FF2B5EF4-FFF2-40B4-BE49-F238E27FC236}">
                <a16:creationId xmlns:a16="http://schemas.microsoft.com/office/drawing/2014/main" id="{93DD1F03-63DA-439F-9924-15DB9CE1F4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00" r="5806" b="59688"/>
          <a:stretch/>
        </p:blipFill>
        <p:spPr>
          <a:xfrm>
            <a:off x="5245727" y="2235043"/>
            <a:ext cx="6197600" cy="3620523"/>
          </a:xfrm>
          <a:prstGeom prst="rect">
            <a:avLst/>
          </a:prstGeom>
          <a:ln>
            <a:solidFill>
              <a:srgbClr val="C00000"/>
            </a:solidFill>
          </a:ln>
        </p:spPr>
      </p:pic>
      <p:pic>
        <p:nvPicPr>
          <p:cNvPr id="5" name="图片 4">
            <a:extLst>
              <a:ext uri="{FF2B5EF4-FFF2-40B4-BE49-F238E27FC236}">
                <a16:creationId xmlns:a16="http://schemas.microsoft.com/office/drawing/2014/main" id="{4C453A9A-7129-1163-A83F-3BD158533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7" name="文本框 6">
            <a:extLst>
              <a:ext uri="{FF2B5EF4-FFF2-40B4-BE49-F238E27FC236}">
                <a16:creationId xmlns:a16="http://schemas.microsoft.com/office/drawing/2014/main" id="{B10D358D-B5C3-E202-FA13-B38BE423CA9C}"/>
              </a:ext>
            </a:extLst>
          </p:cNvPr>
          <p:cNvSpPr txBox="1"/>
          <p:nvPr/>
        </p:nvSpPr>
        <p:spPr>
          <a:xfrm>
            <a:off x="6072266" y="5961513"/>
            <a:ext cx="4765623" cy="338554"/>
          </a:xfrm>
          <a:prstGeom prst="rect">
            <a:avLst/>
          </a:prstGeom>
          <a:noFill/>
        </p:spPr>
        <p:txBody>
          <a:bodyPr wrap="square">
            <a:spAutoFit/>
          </a:bodyPr>
          <a:lstStyle/>
          <a:p>
            <a:pPr algn="ctr"/>
            <a:r>
              <a:rPr lang="en-US" altLang="zh-CN" sz="1600" b="1" i="0" dirty="0" err="1">
                <a:solidFill>
                  <a:srgbClr val="333333"/>
                </a:solidFill>
                <a:effectLst/>
                <a:latin typeface="微软雅黑 Light" panose="020B0502040204020203" pitchFamily="34" charset="-122"/>
                <a:ea typeface="微软雅黑 Light" panose="020B0502040204020203" pitchFamily="34" charset="-122"/>
              </a:rPr>
              <a:t>lnu</a:t>
            </a:r>
            <a:r>
              <a:rPr lang="en-US" altLang="zh-CN" sz="1600" b="1" i="0" dirty="0">
                <a:solidFill>
                  <a:srgbClr val="333333"/>
                </a:solidFill>
                <a:effectLst/>
                <a:latin typeface="微软雅黑 Light" panose="020B0502040204020203" pitchFamily="34" charset="-122"/>
                <a:ea typeface="微软雅黑 Light" panose="020B0502040204020203" pitchFamily="34" charset="-122"/>
              </a:rPr>
              <a:t>(I)</a:t>
            </a:r>
            <a:r>
              <a:rPr lang="zh-CN" altLang="en-US" sz="1600" b="1" i="0" dirty="0">
                <a:solidFill>
                  <a:srgbClr val="333333"/>
                </a:solidFill>
                <a:effectLst/>
                <a:latin typeface="微软雅黑 Light" panose="020B0502040204020203" pitchFamily="34" charset="-122"/>
                <a:ea typeface="微软雅黑 Light" panose="020B0502040204020203" pitchFamily="34" charset="-122"/>
              </a:rPr>
              <a:t>阳性菌株的物种分布和基因组特征分析</a:t>
            </a:r>
            <a:endParaRPr lang="zh-CN" altLang="en-US" sz="1600" b="1" dirty="0">
              <a:latin typeface="微软雅黑 Light" panose="020B0502040204020203" pitchFamily="34" charset="-122"/>
              <a:ea typeface="微软雅黑 Light" panose="020B0502040204020203" pitchFamily="34" charset="-122"/>
            </a:endParaRPr>
          </a:p>
        </p:txBody>
      </p:sp>
      <p:sp>
        <p:nvSpPr>
          <p:cNvPr id="6" name="文本框 5">
            <a:extLst>
              <a:ext uri="{FF2B5EF4-FFF2-40B4-BE49-F238E27FC236}">
                <a16:creationId xmlns:a16="http://schemas.microsoft.com/office/drawing/2014/main" id="{73A0F6FA-51AA-0CF4-A61A-53843326A2C8}"/>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err="1">
                <a:solidFill>
                  <a:srgbClr val="C00000"/>
                </a:solidFill>
                <a:effectLst/>
                <a:latin typeface="Times New Roman" panose="02020603050405020304" pitchFamily="18" charset="0"/>
                <a:cs typeface="Times New Roman" panose="02020603050405020304" pitchFamily="18" charset="0"/>
              </a:rPr>
              <a:t>Environment.https</a:t>
            </a:r>
            <a:r>
              <a:rPr lang="en-US" altLang="zh-CN" sz="1600" b="0" i="0" dirty="0">
                <a:solidFill>
                  <a:srgbClr val="C00000"/>
                </a:solidFill>
                <a:effectLst/>
                <a:latin typeface="Times New Roman" panose="02020603050405020304" pitchFamily="18" charset="0"/>
                <a:cs typeface="Times New Roman" panose="02020603050405020304" pitchFamily="18" charset="0"/>
              </a:rPr>
              <a:t>://doi.org/10.1016/j.scitotenv.2023.167400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2364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a:extLst>
              <a:ext uri="{FF2B5EF4-FFF2-40B4-BE49-F238E27FC236}">
                <a16:creationId xmlns:a16="http://schemas.microsoft.com/office/drawing/2014/main" id="{FF1CAE58-5C7A-4510-AF4A-461E04CFBD65}"/>
              </a:ext>
            </a:extLst>
          </p:cNvPr>
          <p:cNvSpPr>
            <a:spLocks noGrp="1"/>
          </p:cNvSpPr>
          <p:nvPr>
            <p:ph sz="quarter" idx="11"/>
          </p:nvPr>
        </p:nvSpPr>
        <p:spPr>
          <a:xfrm>
            <a:off x="1013613" y="1654352"/>
            <a:ext cx="4484916" cy="2845246"/>
          </a:xfrm>
        </p:spPr>
        <p:txBody>
          <a:bodyPr>
            <a:normAutofit/>
          </a:bodyPr>
          <a:lstStyle/>
          <a:p>
            <a:pPr>
              <a:lnSpc>
                <a:spcPct val="100000"/>
              </a:lnSpc>
              <a:spcBef>
                <a:spcPts val="0"/>
              </a:spcBef>
              <a:spcAft>
                <a:spcPts val="1800"/>
              </a:spcAft>
              <a:buClrTx/>
              <a:buSzPct val="100000"/>
              <a:buFont typeface="Wingdings" panose="05000000000000000000" pitchFamily="2" charset="2"/>
              <a:buChar char="Ø"/>
            </a:pPr>
            <a:r>
              <a:rPr lang="zh-CN" altLang="en-US" sz="2300" dirty="0">
                <a:solidFill>
                  <a:srgbClr val="C00000"/>
                </a:solidFill>
                <a:latin typeface="Times New Roman" panose="02020603050405020304" pitchFamily="18" charset="0"/>
                <a:ea typeface="微软雅黑" panose="020B0503020204020204" pitchFamily="34" charset="-122"/>
                <a:cs typeface="+mn-ea"/>
                <a:sym typeface="+mn-lt"/>
              </a:rPr>
              <a:t>新型耐林可霉素基因</a:t>
            </a:r>
            <a:r>
              <a:rPr lang="en-US" altLang="zh-CN" sz="2300" i="1" dirty="0">
                <a:solidFill>
                  <a:srgbClr val="C00000"/>
                </a:solidFill>
                <a:latin typeface="Times New Roman" panose="02020603050405020304" pitchFamily="18" charset="0"/>
                <a:ea typeface="微软雅黑" panose="020B0503020204020204" pitchFamily="34" charset="-122"/>
                <a:cs typeface="+mn-ea"/>
                <a:sym typeface="+mn-lt"/>
              </a:rPr>
              <a:t>lnu</a:t>
            </a:r>
            <a:r>
              <a:rPr lang="en-US" altLang="zh-CN" sz="2300" dirty="0">
                <a:solidFill>
                  <a:srgbClr val="C00000"/>
                </a:solidFill>
                <a:latin typeface="Times New Roman" panose="02020603050405020304" pitchFamily="18" charset="0"/>
                <a:ea typeface="微软雅黑" panose="020B0503020204020204" pitchFamily="34" charset="-122"/>
                <a:cs typeface="+mn-ea"/>
                <a:sym typeface="+mn-lt"/>
              </a:rPr>
              <a:t>(I)</a:t>
            </a:r>
          </a:p>
          <a:p>
            <a:pPr>
              <a:lnSpc>
                <a:spcPct val="100000"/>
              </a:lnSpc>
              <a:spcBef>
                <a:spcPts val="0"/>
              </a:spcBef>
              <a:spcAft>
                <a:spcPts val="1800"/>
              </a:spcAft>
              <a:buClrTx/>
              <a:buSzPct val="100000"/>
              <a:buFont typeface="Wingdings" panose="05000000000000000000" pitchFamily="2" charset="2"/>
              <a:buChar char="Ø"/>
            </a:pPr>
            <a:r>
              <a:rPr lang="zh-CN" altLang="en-US" sz="2300" dirty="0">
                <a:solidFill>
                  <a:srgbClr val="C00000"/>
                </a:solidFill>
                <a:latin typeface="Times New Roman" panose="02020603050405020304" pitchFamily="18" charset="0"/>
                <a:ea typeface="微软雅黑" panose="020B0503020204020204" pitchFamily="34" charset="-122"/>
                <a:cs typeface="+mn-ea"/>
                <a:sym typeface="+mn-lt"/>
              </a:rPr>
              <a:t>多种生态位中广泛分布</a:t>
            </a:r>
            <a:endParaRPr lang="en-US" altLang="zh-CN" sz="2300" dirty="0">
              <a:solidFill>
                <a:srgbClr val="C00000"/>
              </a:solidFill>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300" dirty="0">
                <a:solidFill>
                  <a:srgbClr val="C00000"/>
                </a:solidFill>
                <a:latin typeface="Times New Roman" panose="02020603050405020304" pitchFamily="18" charset="0"/>
                <a:ea typeface="微软雅黑" panose="020B0503020204020204" pitchFamily="34" charset="-122"/>
                <a:cs typeface="+mn-ea"/>
                <a:sym typeface="+mn-lt"/>
              </a:rPr>
              <a:t>环境中的黄杆菌是潜在起源</a:t>
            </a:r>
            <a:endParaRPr lang="en-US" altLang="zh-CN" sz="2300" dirty="0">
              <a:solidFill>
                <a:srgbClr val="C00000"/>
              </a:solidFill>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r>
              <a:rPr lang="zh-CN" altLang="en-US" sz="2300" dirty="0">
                <a:solidFill>
                  <a:srgbClr val="C00000"/>
                </a:solidFill>
                <a:latin typeface="Times New Roman" panose="02020603050405020304" pitchFamily="18" charset="0"/>
                <a:ea typeface="微软雅黑" panose="020B0503020204020204" pitchFamily="34" charset="-122"/>
                <a:cs typeface="+mn-ea"/>
                <a:sym typeface="+mn-lt"/>
              </a:rPr>
              <a:t>自然环境向致病菌的横向转移</a:t>
            </a:r>
            <a:endParaRPr lang="en-US" altLang="zh-CN" sz="2300" dirty="0">
              <a:solidFill>
                <a:srgbClr val="C00000"/>
              </a:solidFill>
              <a:latin typeface="Times New Roman" panose="02020603050405020304" pitchFamily="18" charset="0"/>
              <a:ea typeface="微软雅黑" panose="020B0503020204020204" pitchFamily="34" charset="-122"/>
              <a:cs typeface="+mn-ea"/>
              <a:sym typeface="+mn-lt"/>
            </a:endParaRPr>
          </a:p>
          <a:p>
            <a:pPr>
              <a:lnSpc>
                <a:spcPct val="100000"/>
              </a:lnSpc>
              <a:spcBef>
                <a:spcPts val="0"/>
              </a:spcBef>
              <a:spcAft>
                <a:spcPts val="1800"/>
              </a:spcAft>
              <a:buClrTx/>
              <a:buSzPct val="100000"/>
              <a:buFont typeface="Wingdings" panose="05000000000000000000" pitchFamily="2" charset="2"/>
              <a:buChar char="Ø"/>
            </a:pPr>
            <a:endParaRPr lang="zh-CN" altLang="en-US" sz="2300"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DDCB53D7-3874-45F9-8DC9-9758A2BDEE26}"/>
              </a:ext>
            </a:extLst>
          </p:cNvPr>
          <p:cNvSpPr>
            <a:spLocks noGrp="1"/>
          </p:cNvSpPr>
          <p:nvPr>
            <p:ph type="sldNum" sz="quarter" idx="12"/>
          </p:nvPr>
        </p:nvSpPr>
        <p:spPr>
          <a:xfrm>
            <a:off x="9448800" y="6537120"/>
            <a:ext cx="2743200" cy="365125"/>
          </a:xfrm>
        </p:spPr>
        <p:txBody>
          <a:bodyPr/>
          <a:lstStyle/>
          <a:p>
            <a:fld id="{EE1B5BB6-921D-467E-847D-E3E3F5C7710F}" type="slidenum">
              <a:rPr lang="zh-CN" altLang="en-US" sz="2400" smtClean="0">
                <a:solidFill>
                  <a:srgbClr val="C00000"/>
                </a:solidFill>
              </a:rPr>
              <a:pPr/>
              <a:t>91</a:t>
            </a:fld>
            <a:endParaRPr lang="zh-CN" altLang="en-US" sz="2400">
              <a:solidFill>
                <a:srgbClr val="C00000"/>
              </a:solidFill>
            </a:endParaRPr>
          </a:p>
        </p:txBody>
      </p:sp>
      <p:pic>
        <p:nvPicPr>
          <p:cNvPr id="8" name="图片 7">
            <a:extLst>
              <a:ext uri="{FF2B5EF4-FFF2-40B4-BE49-F238E27FC236}">
                <a16:creationId xmlns:a16="http://schemas.microsoft.com/office/drawing/2014/main" id="{FA7FDDA6-31B3-474C-952D-B5857113E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824" y="3134397"/>
            <a:ext cx="4484915" cy="3171914"/>
          </a:xfrm>
          <a:prstGeom prst="rect">
            <a:avLst/>
          </a:prstGeom>
          <a:ln>
            <a:solidFill>
              <a:srgbClr val="C00000"/>
            </a:solidFill>
          </a:ln>
        </p:spPr>
      </p:pic>
      <p:pic>
        <p:nvPicPr>
          <p:cNvPr id="2" name="图片 1">
            <a:extLst>
              <a:ext uri="{FF2B5EF4-FFF2-40B4-BE49-F238E27FC236}">
                <a16:creationId xmlns:a16="http://schemas.microsoft.com/office/drawing/2014/main" id="{DC5A01F8-E841-CC8A-E7C5-533FF41D4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 name="文本框 2">
            <a:extLst>
              <a:ext uri="{FF2B5EF4-FFF2-40B4-BE49-F238E27FC236}">
                <a16:creationId xmlns:a16="http://schemas.microsoft.com/office/drawing/2014/main" id="{DA68D9FB-FF53-5DD6-7294-A147E5BEA4E6}"/>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err="1">
                <a:solidFill>
                  <a:srgbClr val="C00000"/>
                </a:solidFill>
                <a:effectLst/>
                <a:latin typeface="Times New Roman" panose="02020603050405020304" pitchFamily="18" charset="0"/>
                <a:cs typeface="Times New Roman" panose="02020603050405020304" pitchFamily="18" charset="0"/>
              </a:rPr>
              <a:t>Environment.https</a:t>
            </a:r>
            <a:r>
              <a:rPr lang="en-US" altLang="zh-CN" sz="1600" b="0" i="0" dirty="0">
                <a:solidFill>
                  <a:srgbClr val="C00000"/>
                </a:solidFill>
                <a:effectLst/>
                <a:latin typeface="Times New Roman" panose="02020603050405020304" pitchFamily="18" charset="0"/>
                <a:cs typeface="Times New Roman" panose="02020603050405020304" pitchFamily="18" charset="0"/>
              </a:rPr>
              <a:t>://doi.org/10.1016/j.scitotenv.2023.167400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CF4889A7-B4A4-728C-3DD8-1F9D8131AC21}"/>
              </a:ext>
            </a:extLst>
          </p:cNvPr>
          <p:cNvPicPr>
            <a:picLocks noChangeAspect="1"/>
          </p:cNvPicPr>
          <p:nvPr/>
        </p:nvPicPr>
        <p:blipFill>
          <a:blip r:embed="rId5"/>
          <a:stretch>
            <a:fillRect/>
          </a:stretch>
        </p:blipFill>
        <p:spPr>
          <a:xfrm>
            <a:off x="6660825" y="640596"/>
            <a:ext cx="4484916" cy="2453868"/>
          </a:xfrm>
          <a:prstGeom prst="rect">
            <a:avLst/>
          </a:prstGeom>
          <a:ln>
            <a:solidFill>
              <a:schemeClr val="accent1"/>
            </a:solidFill>
          </a:ln>
        </p:spPr>
      </p:pic>
      <p:sp>
        <p:nvSpPr>
          <p:cNvPr id="6" name="文本框 5">
            <a:extLst>
              <a:ext uri="{FF2B5EF4-FFF2-40B4-BE49-F238E27FC236}">
                <a16:creationId xmlns:a16="http://schemas.microsoft.com/office/drawing/2014/main" id="{1152A2FD-DB72-95BA-D1B7-AD4C8A22B143}"/>
              </a:ext>
            </a:extLst>
          </p:cNvPr>
          <p:cNvSpPr txBox="1"/>
          <p:nvPr/>
        </p:nvSpPr>
        <p:spPr>
          <a:xfrm>
            <a:off x="223025" y="4615002"/>
            <a:ext cx="6066092" cy="830997"/>
          </a:xfrm>
          <a:prstGeom prst="rect">
            <a:avLst/>
          </a:prstGeom>
          <a:noFill/>
        </p:spPr>
        <p:txBody>
          <a:bodyPr wrap="square">
            <a:spAutoFit/>
          </a:bodyPr>
          <a:lstStyle/>
          <a:p>
            <a:pPr algn="ctr"/>
            <a:r>
              <a:rPr lang="zh-CN" altLang="zh-CN"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林可</a:t>
            </a:r>
            <a:r>
              <a:rPr lang="zh-CN" altLang="en-US"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酰</a:t>
            </a:r>
            <a:r>
              <a:rPr lang="zh-CN" altLang="zh-CN"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胺</a:t>
            </a:r>
            <a:r>
              <a:rPr lang="zh-CN" altLang="en-US"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耐药基因</a:t>
            </a:r>
            <a:r>
              <a:rPr lang="zh-CN" altLang="zh-CN" kern="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基因命名管理中心</a:t>
            </a:r>
            <a:r>
              <a:rPr lang="zh-CN" altLang="en-US" sz="2800" dirty="0">
                <a:latin typeface="Times New Roman" panose="02020603050405020304" pitchFamily="18" charset="0"/>
                <a:cs typeface="Times New Roman" panose="02020603050405020304" pitchFamily="18" charset="0"/>
              </a:rPr>
              <a:t>ht</a:t>
            </a:r>
            <a:r>
              <a:rPr lang="en-US" altLang="zh-CN" sz="2800" dirty="0">
                <a:latin typeface="Times New Roman" panose="02020603050405020304" pitchFamily="18" charset="0"/>
                <a:cs typeface="Times New Roman" panose="02020603050405020304" pitchFamily="18" charset="0"/>
              </a:rPr>
              <a:t>t</a:t>
            </a:r>
            <a:r>
              <a:rPr lang="zh-CN" altLang="en-US" sz="2800" dirty="0">
                <a:latin typeface="Times New Roman" panose="02020603050405020304" pitchFamily="18" charset="0"/>
                <a:cs typeface="Times New Roman" panose="02020603050405020304" pitchFamily="18" charset="0"/>
              </a:rPr>
              <a:t>tp://faculty.washington.edu/marilynr/</a:t>
            </a:r>
          </a:p>
        </p:txBody>
      </p:sp>
    </p:spTree>
    <p:extLst>
      <p:ext uri="{BB962C8B-B14F-4D97-AF65-F5344CB8AC3E}">
        <p14:creationId xmlns:p14="http://schemas.microsoft.com/office/powerpoint/2010/main" val="19753055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组合 38913"/>
          <p:cNvGrpSpPr/>
          <p:nvPr/>
        </p:nvGrpSpPr>
        <p:grpSpPr>
          <a:xfrm>
            <a:off x="812800" y="838201"/>
            <a:ext cx="7916333" cy="4994275"/>
            <a:chOff x="720" y="839"/>
            <a:chExt cx="3740" cy="3146"/>
          </a:xfrm>
        </p:grpSpPr>
        <p:sp>
          <p:nvSpPr>
            <p:cNvPr id="38915" name="任意多边形 38914"/>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C0">
                <a:alpha val="100000"/>
              </a:srgbClr>
            </a:solidFill>
            <a:ln w="0">
              <a:noFill/>
            </a:ln>
          </p:spPr>
          <p:txBody>
            <a:bodyPr/>
            <a:lstStyle/>
            <a:p>
              <a:endParaRPr lang="zh-CN" altLang="en-US"/>
            </a:p>
          </p:txBody>
        </p:sp>
        <p:sp>
          <p:nvSpPr>
            <p:cNvPr id="38916" name="任意多边形 38915"/>
            <p:cNvSpPr/>
            <p:nvPr/>
          </p:nvSpPr>
          <p:spPr>
            <a:xfrm>
              <a:off x="720" y="1296"/>
              <a:ext cx="1495" cy="1136"/>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rgbClr val="C0C0C0">
                <a:alpha val="100000"/>
              </a:srgbClr>
            </a:solidFill>
            <a:ln w="6350">
              <a:noFill/>
            </a:ln>
          </p:spPr>
          <p:txBody>
            <a:bodyPr/>
            <a:lstStyle/>
            <a:p>
              <a:endParaRPr lang="zh-CN" altLang="en-US"/>
            </a:p>
          </p:txBody>
        </p:sp>
        <p:sp>
          <p:nvSpPr>
            <p:cNvPr id="38917" name="任意多边形 38916"/>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C0">
                <a:alpha val="100000"/>
              </a:srgbClr>
            </a:solidFill>
            <a:ln w="0">
              <a:noFill/>
            </a:ln>
          </p:spPr>
          <p:txBody>
            <a:bodyPr/>
            <a:lstStyle/>
            <a:p>
              <a:endParaRPr lang="zh-CN" altLang="en-US"/>
            </a:p>
          </p:txBody>
        </p:sp>
        <p:sp>
          <p:nvSpPr>
            <p:cNvPr id="38918" name="任意多边形 38917"/>
            <p:cNvSpPr/>
            <p:nvPr/>
          </p:nvSpPr>
          <p:spPr>
            <a:xfrm>
              <a:off x="900" y="2373"/>
              <a:ext cx="1448" cy="781"/>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rgbClr val="C0C0C0">
                <a:alpha val="100000"/>
              </a:srgbClr>
            </a:solidFill>
            <a:ln w="6350">
              <a:noFill/>
            </a:ln>
          </p:spPr>
          <p:txBody>
            <a:bodyPr/>
            <a:lstStyle/>
            <a:p>
              <a:endParaRPr lang="zh-CN" altLang="en-US"/>
            </a:p>
          </p:txBody>
        </p:sp>
        <p:sp>
          <p:nvSpPr>
            <p:cNvPr id="38919" name="任意多边形 38918"/>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rgbClr val="C0C0C0">
                <a:alpha val="100000"/>
              </a:srgbClr>
            </a:solidFill>
            <a:ln w="0">
              <a:noFill/>
            </a:ln>
          </p:spPr>
          <p:txBody>
            <a:bodyPr/>
            <a:lstStyle/>
            <a:p>
              <a:endParaRPr lang="zh-CN" altLang="en-US"/>
            </a:p>
          </p:txBody>
        </p:sp>
        <p:sp>
          <p:nvSpPr>
            <p:cNvPr id="38920" name="任意多边形 38919"/>
            <p:cNvSpPr/>
            <p:nvPr/>
          </p:nvSpPr>
          <p:spPr>
            <a:xfrm>
              <a:off x="2215" y="3052"/>
              <a:ext cx="676" cy="694"/>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rgbClr val="C0C0C0">
                <a:alpha val="100000"/>
              </a:srgbClr>
            </a:solidFill>
            <a:ln w="6350">
              <a:noFill/>
            </a:ln>
          </p:spPr>
          <p:txBody>
            <a:bodyPr/>
            <a:lstStyle/>
            <a:p>
              <a:endParaRPr lang="zh-CN" altLang="en-US"/>
            </a:p>
          </p:txBody>
        </p:sp>
        <p:sp>
          <p:nvSpPr>
            <p:cNvPr id="38921" name="任意多边形 38920"/>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C0">
                <a:alpha val="100000"/>
              </a:srgbClr>
            </a:solidFill>
            <a:ln w="0">
              <a:noFill/>
            </a:ln>
          </p:spPr>
          <p:txBody>
            <a:bodyPr/>
            <a:lstStyle/>
            <a:p>
              <a:endParaRPr lang="zh-CN" altLang="en-US"/>
            </a:p>
          </p:txBody>
        </p:sp>
        <p:sp>
          <p:nvSpPr>
            <p:cNvPr id="38922" name="任意多边形 38921"/>
            <p:cNvSpPr/>
            <p:nvPr/>
          </p:nvSpPr>
          <p:spPr>
            <a:xfrm>
              <a:off x="2755" y="3269"/>
              <a:ext cx="596" cy="432"/>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rgbClr val="C0C0C0">
                <a:alpha val="100000"/>
              </a:srgbClr>
            </a:solidFill>
            <a:ln w="6350">
              <a:noFill/>
            </a:ln>
          </p:spPr>
          <p:txBody>
            <a:bodyPr/>
            <a:lstStyle/>
            <a:p>
              <a:endParaRPr lang="zh-CN" altLang="en-US"/>
            </a:p>
          </p:txBody>
        </p:sp>
        <p:sp>
          <p:nvSpPr>
            <p:cNvPr id="38923" name="任意多边形 38922"/>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C0">
                <a:alpha val="100000"/>
              </a:srgbClr>
            </a:solidFill>
            <a:ln w="0">
              <a:noFill/>
            </a:ln>
          </p:spPr>
          <p:txBody>
            <a:bodyPr/>
            <a:lstStyle/>
            <a:p>
              <a:endParaRPr lang="zh-CN" altLang="en-US"/>
            </a:p>
          </p:txBody>
        </p:sp>
        <p:sp>
          <p:nvSpPr>
            <p:cNvPr id="38924" name="任意多边形 38923"/>
            <p:cNvSpPr/>
            <p:nvPr/>
          </p:nvSpPr>
          <p:spPr>
            <a:xfrm>
              <a:off x="3116" y="3813"/>
              <a:ext cx="195" cy="172"/>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rgbClr val="C0C0C0">
                <a:alpha val="100000"/>
              </a:srgbClr>
            </a:solidFill>
            <a:ln w="6350">
              <a:noFill/>
            </a:ln>
          </p:spPr>
          <p:txBody>
            <a:bodyPr/>
            <a:lstStyle/>
            <a:p>
              <a:endParaRPr lang="zh-CN" altLang="en-US"/>
            </a:p>
          </p:txBody>
        </p:sp>
        <p:sp>
          <p:nvSpPr>
            <p:cNvPr id="38925" name="任意多边形 38924"/>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C0">
                <a:alpha val="100000"/>
              </a:srgbClr>
            </a:solidFill>
            <a:ln w="0">
              <a:noFill/>
            </a:ln>
          </p:spPr>
          <p:txBody>
            <a:bodyPr/>
            <a:lstStyle/>
            <a:p>
              <a:endParaRPr lang="zh-CN" altLang="en-US"/>
            </a:p>
          </p:txBody>
        </p:sp>
        <p:sp>
          <p:nvSpPr>
            <p:cNvPr id="38926" name="任意多边形 38925"/>
            <p:cNvSpPr/>
            <p:nvPr/>
          </p:nvSpPr>
          <p:spPr>
            <a:xfrm>
              <a:off x="3188" y="3319"/>
              <a:ext cx="564" cy="48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C0C0C0">
                <a:alpha val="100000"/>
              </a:srgbClr>
            </a:solidFill>
            <a:ln w="6350">
              <a:noFill/>
            </a:ln>
          </p:spPr>
          <p:txBody>
            <a:bodyPr/>
            <a:lstStyle/>
            <a:p>
              <a:endParaRPr lang="zh-CN" altLang="en-US"/>
            </a:p>
          </p:txBody>
        </p:sp>
        <p:sp>
          <p:nvSpPr>
            <p:cNvPr id="38927" name="任意多边形 38926"/>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C0">
                <a:alpha val="100000"/>
              </a:srgbClr>
            </a:solidFill>
            <a:ln w="0">
              <a:noFill/>
            </a:ln>
          </p:spPr>
          <p:txBody>
            <a:bodyPr/>
            <a:lstStyle/>
            <a:p>
              <a:endParaRPr lang="zh-CN" altLang="en-US"/>
            </a:p>
          </p:txBody>
        </p:sp>
        <p:sp>
          <p:nvSpPr>
            <p:cNvPr id="38928" name="任意多边形 38927"/>
            <p:cNvSpPr/>
            <p:nvPr/>
          </p:nvSpPr>
          <p:spPr>
            <a:xfrm>
              <a:off x="3636" y="3029"/>
              <a:ext cx="313" cy="413"/>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rgbClr val="C0C0C0">
                <a:alpha val="100000"/>
              </a:srgbClr>
            </a:solidFill>
            <a:ln w="6350">
              <a:noFill/>
            </a:ln>
          </p:spPr>
          <p:txBody>
            <a:bodyPr/>
            <a:lstStyle/>
            <a:p>
              <a:endParaRPr lang="zh-CN" altLang="en-US"/>
            </a:p>
          </p:txBody>
        </p:sp>
        <p:sp>
          <p:nvSpPr>
            <p:cNvPr id="38929" name="任意多边形 38928"/>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C0">
                <a:alpha val="100000"/>
              </a:srgbClr>
            </a:solidFill>
            <a:ln w="0">
              <a:noFill/>
            </a:ln>
          </p:spPr>
          <p:txBody>
            <a:bodyPr/>
            <a:lstStyle/>
            <a:p>
              <a:endParaRPr lang="zh-CN" altLang="en-US"/>
            </a:p>
          </p:txBody>
        </p:sp>
        <p:sp>
          <p:nvSpPr>
            <p:cNvPr id="38930" name="任意多边形 38929"/>
            <p:cNvSpPr/>
            <p:nvPr/>
          </p:nvSpPr>
          <p:spPr>
            <a:xfrm>
              <a:off x="3746" y="2774"/>
              <a:ext cx="283" cy="318"/>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C0C0C0">
                <a:alpha val="100000"/>
              </a:srgbClr>
            </a:solidFill>
            <a:ln w="6350">
              <a:noFill/>
            </a:ln>
          </p:spPr>
          <p:txBody>
            <a:bodyPr/>
            <a:lstStyle/>
            <a:p>
              <a:endParaRPr lang="zh-CN" altLang="en-US"/>
            </a:p>
          </p:txBody>
        </p:sp>
        <p:sp>
          <p:nvSpPr>
            <p:cNvPr id="38931" name="任意多边形 38930"/>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C0">
                <a:alpha val="100000"/>
              </a:srgbClr>
            </a:solidFill>
            <a:ln w="0">
              <a:noFill/>
            </a:ln>
          </p:spPr>
          <p:txBody>
            <a:bodyPr/>
            <a:lstStyle/>
            <a:p>
              <a:endParaRPr lang="zh-CN" altLang="en-US"/>
            </a:p>
          </p:txBody>
        </p:sp>
        <p:sp>
          <p:nvSpPr>
            <p:cNvPr id="38932" name="任意多边形 38931"/>
            <p:cNvSpPr/>
            <p:nvPr/>
          </p:nvSpPr>
          <p:spPr>
            <a:xfrm>
              <a:off x="3622" y="2455"/>
              <a:ext cx="383" cy="34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rgbClr val="C0C0C0">
                <a:alpha val="100000"/>
              </a:srgbClr>
            </a:solidFill>
            <a:ln w="6350">
              <a:noFill/>
            </a:ln>
          </p:spPr>
          <p:txBody>
            <a:bodyPr/>
            <a:lstStyle/>
            <a:p>
              <a:endParaRPr lang="zh-CN" altLang="en-US"/>
            </a:p>
          </p:txBody>
        </p:sp>
        <p:sp>
          <p:nvSpPr>
            <p:cNvPr id="38933" name="任意多边形 38932"/>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C0">
                <a:alpha val="100000"/>
              </a:srgbClr>
            </a:solidFill>
            <a:ln w="0">
              <a:noFill/>
            </a:ln>
          </p:spPr>
          <p:txBody>
            <a:bodyPr/>
            <a:lstStyle/>
            <a:p>
              <a:endParaRPr lang="zh-CN" altLang="en-US"/>
            </a:p>
          </p:txBody>
        </p:sp>
        <p:sp>
          <p:nvSpPr>
            <p:cNvPr id="38934" name="任意多边形 38933"/>
            <p:cNvSpPr/>
            <p:nvPr/>
          </p:nvSpPr>
          <p:spPr>
            <a:xfrm>
              <a:off x="3848" y="2705"/>
              <a:ext cx="58" cy="77"/>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C0">
                <a:alpha val="100000"/>
              </a:srgbClr>
            </a:solidFill>
            <a:ln w="6350">
              <a:noFill/>
            </a:ln>
          </p:spPr>
          <p:txBody>
            <a:bodyPr/>
            <a:lstStyle/>
            <a:p>
              <a:endParaRPr lang="zh-CN" altLang="en-US"/>
            </a:p>
          </p:txBody>
        </p:sp>
        <p:sp>
          <p:nvSpPr>
            <p:cNvPr id="38935" name="任意多边形 38934"/>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C0">
                <a:alpha val="100000"/>
              </a:srgbClr>
            </a:solidFill>
            <a:ln w="0">
              <a:noFill/>
            </a:ln>
          </p:spPr>
          <p:txBody>
            <a:bodyPr/>
            <a:lstStyle/>
            <a:p>
              <a:endParaRPr lang="zh-CN" altLang="en-US"/>
            </a:p>
          </p:txBody>
        </p:sp>
        <p:sp>
          <p:nvSpPr>
            <p:cNvPr id="38936" name="任意多边形 38935"/>
            <p:cNvSpPr/>
            <p:nvPr/>
          </p:nvSpPr>
          <p:spPr>
            <a:xfrm>
              <a:off x="3714" y="2597"/>
              <a:ext cx="37" cy="32"/>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C0">
                <a:alpha val="100000"/>
              </a:srgbClr>
            </a:solidFill>
            <a:ln w="6350">
              <a:noFill/>
            </a:ln>
          </p:spPr>
          <p:txBody>
            <a:bodyPr/>
            <a:lstStyle/>
            <a:p>
              <a:endParaRPr lang="zh-CN" altLang="en-US"/>
            </a:p>
          </p:txBody>
        </p:sp>
        <p:sp>
          <p:nvSpPr>
            <p:cNvPr id="38937" name="任意多边形 38936"/>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C0">
                <a:alpha val="100000"/>
              </a:srgbClr>
            </a:solidFill>
            <a:ln w="0">
              <a:noFill/>
            </a:ln>
          </p:spPr>
          <p:txBody>
            <a:bodyPr/>
            <a:lstStyle/>
            <a:p>
              <a:endParaRPr lang="zh-CN" altLang="en-US"/>
            </a:p>
          </p:txBody>
        </p:sp>
        <p:sp>
          <p:nvSpPr>
            <p:cNvPr id="38938" name="任意多边形 38937"/>
            <p:cNvSpPr/>
            <p:nvPr/>
          </p:nvSpPr>
          <p:spPr>
            <a:xfrm>
              <a:off x="3768" y="2614"/>
              <a:ext cx="37" cy="52"/>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C0">
                <a:alpha val="100000"/>
              </a:srgbClr>
            </a:solidFill>
            <a:ln w="6350">
              <a:noFill/>
            </a:ln>
          </p:spPr>
          <p:txBody>
            <a:bodyPr/>
            <a:lstStyle/>
            <a:p>
              <a:endParaRPr lang="zh-CN" altLang="en-US"/>
            </a:p>
          </p:txBody>
        </p:sp>
        <p:sp>
          <p:nvSpPr>
            <p:cNvPr id="38939" name="任意多边形 38938"/>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C0">
                <a:alpha val="100000"/>
              </a:srgbClr>
            </a:solidFill>
            <a:ln w="0">
              <a:noFill/>
            </a:ln>
          </p:spPr>
          <p:txBody>
            <a:bodyPr/>
            <a:lstStyle/>
            <a:p>
              <a:endParaRPr lang="zh-CN" altLang="en-US"/>
            </a:p>
          </p:txBody>
        </p:sp>
        <p:sp>
          <p:nvSpPr>
            <p:cNvPr id="38940" name="任意多边形 38939"/>
            <p:cNvSpPr/>
            <p:nvPr/>
          </p:nvSpPr>
          <p:spPr>
            <a:xfrm>
              <a:off x="3451" y="2207"/>
              <a:ext cx="493" cy="331"/>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C0C0">
                <a:alpha val="100000"/>
              </a:srgbClr>
            </a:solidFill>
            <a:ln w="6350">
              <a:noFill/>
            </a:ln>
          </p:spPr>
          <p:txBody>
            <a:bodyPr/>
            <a:lstStyle/>
            <a:p>
              <a:endParaRPr lang="zh-CN" altLang="en-US"/>
            </a:p>
          </p:txBody>
        </p:sp>
        <p:sp>
          <p:nvSpPr>
            <p:cNvPr id="38941" name="任意多边形 38940"/>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C0">
                <a:alpha val="100000"/>
              </a:srgbClr>
            </a:solidFill>
            <a:ln w="0">
              <a:noFill/>
            </a:ln>
          </p:spPr>
          <p:txBody>
            <a:bodyPr/>
            <a:lstStyle/>
            <a:p>
              <a:endParaRPr lang="zh-CN" altLang="en-US"/>
            </a:p>
          </p:txBody>
        </p:sp>
        <p:sp>
          <p:nvSpPr>
            <p:cNvPr id="38942" name="任意多边形 38941"/>
            <p:cNvSpPr/>
            <p:nvPr/>
          </p:nvSpPr>
          <p:spPr>
            <a:xfrm>
              <a:off x="3322" y="1838"/>
              <a:ext cx="400" cy="58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rgbClr val="C0C0C0">
                <a:alpha val="100000"/>
              </a:srgbClr>
            </a:solidFill>
            <a:ln w="6350">
              <a:noFill/>
            </a:ln>
          </p:spPr>
          <p:txBody>
            <a:bodyPr/>
            <a:lstStyle/>
            <a:p>
              <a:endParaRPr lang="zh-CN" altLang="en-US"/>
            </a:p>
          </p:txBody>
        </p:sp>
        <p:sp>
          <p:nvSpPr>
            <p:cNvPr id="38943" name="任意多边形 38942"/>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C0">
                <a:alpha val="100000"/>
              </a:srgbClr>
            </a:solidFill>
            <a:ln w="0">
              <a:noFill/>
            </a:ln>
          </p:spPr>
          <p:txBody>
            <a:bodyPr/>
            <a:lstStyle/>
            <a:p>
              <a:endParaRPr lang="zh-CN" altLang="en-US"/>
            </a:p>
          </p:txBody>
        </p:sp>
        <p:sp>
          <p:nvSpPr>
            <p:cNvPr id="38944" name="任意多边形 38943"/>
            <p:cNvSpPr/>
            <p:nvPr/>
          </p:nvSpPr>
          <p:spPr>
            <a:xfrm>
              <a:off x="3440" y="1985"/>
              <a:ext cx="121" cy="14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C0C0C0">
                <a:alpha val="100000"/>
              </a:srgbClr>
            </a:solidFill>
            <a:ln w="6350">
              <a:noFill/>
            </a:ln>
          </p:spPr>
          <p:txBody>
            <a:bodyPr/>
            <a:lstStyle/>
            <a:p>
              <a:endParaRPr lang="zh-CN" altLang="en-US"/>
            </a:p>
          </p:txBody>
        </p:sp>
        <p:sp>
          <p:nvSpPr>
            <p:cNvPr id="38945" name="任意多边形 38944"/>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C0">
                <a:alpha val="100000"/>
              </a:srgbClr>
            </a:solidFill>
            <a:ln w="0">
              <a:noFill/>
            </a:ln>
          </p:spPr>
          <p:txBody>
            <a:bodyPr/>
            <a:lstStyle/>
            <a:p>
              <a:endParaRPr lang="zh-CN" altLang="en-US"/>
            </a:p>
          </p:txBody>
        </p:sp>
        <p:sp>
          <p:nvSpPr>
            <p:cNvPr id="38946" name="任意多边形 38945"/>
            <p:cNvSpPr/>
            <p:nvPr/>
          </p:nvSpPr>
          <p:spPr>
            <a:xfrm>
              <a:off x="3527" y="2070"/>
              <a:ext cx="86" cy="115"/>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rgbClr val="C0C0C0">
                <a:alpha val="100000"/>
              </a:srgbClr>
            </a:solidFill>
            <a:ln w="6350">
              <a:noFill/>
            </a:ln>
          </p:spPr>
          <p:txBody>
            <a:bodyPr/>
            <a:lstStyle/>
            <a:p>
              <a:endParaRPr lang="zh-CN" altLang="en-US"/>
            </a:p>
          </p:txBody>
        </p:sp>
        <p:sp>
          <p:nvSpPr>
            <p:cNvPr id="38947" name="任意多边形 38946"/>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C0">
                <a:alpha val="100000"/>
              </a:srgbClr>
            </a:solidFill>
            <a:ln w="0">
              <a:noFill/>
            </a:ln>
          </p:spPr>
          <p:txBody>
            <a:bodyPr/>
            <a:lstStyle/>
            <a:p>
              <a:endParaRPr lang="zh-CN" altLang="en-US"/>
            </a:p>
          </p:txBody>
        </p:sp>
        <p:sp>
          <p:nvSpPr>
            <p:cNvPr id="38948" name="任意多边形 38947"/>
            <p:cNvSpPr/>
            <p:nvPr/>
          </p:nvSpPr>
          <p:spPr>
            <a:xfrm>
              <a:off x="3643" y="1699"/>
              <a:ext cx="430" cy="429"/>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C0C0C0">
                <a:alpha val="100000"/>
              </a:srgbClr>
            </a:solidFill>
            <a:ln w="6350">
              <a:noFill/>
            </a:ln>
          </p:spPr>
          <p:txBody>
            <a:bodyPr/>
            <a:lstStyle/>
            <a:p>
              <a:endParaRPr lang="zh-CN" altLang="en-US"/>
            </a:p>
          </p:txBody>
        </p:sp>
        <p:sp>
          <p:nvSpPr>
            <p:cNvPr id="38949" name="任意多边形 38948"/>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C0">
                <a:alpha val="100000"/>
              </a:srgbClr>
            </a:solidFill>
            <a:ln w="0">
              <a:noFill/>
            </a:ln>
          </p:spPr>
          <p:txBody>
            <a:bodyPr/>
            <a:lstStyle/>
            <a:p>
              <a:endParaRPr lang="zh-CN" altLang="en-US"/>
            </a:p>
          </p:txBody>
        </p:sp>
        <p:sp>
          <p:nvSpPr>
            <p:cNvPr id="38950" name="任意多边形 38949"/>
            <p:cNvSpPr/>
            <p:nvPr/>
          </p:nvSpPr>
          <p:spPr>
            <a:xfrm>
              <a:off x="3738" y="1458"/>
              <a:ext cx="630" cy="431"/>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rgbClr val="C0C0C0">
                <a:alpha val="100000"/>
              </a:srgbClr>
            </a:solidFill>
            <a:ln w="6350">
              <a:noFill/>
            </a:ln>
          </p:spPr>
          <p:txBody>
            <a:bodyPr/>
            <a:lstStyle/>
            <a:p>
              <a:endParaRPr lang="zh-CN" altLang="en-US"/>
            </a:p>
          </p:txBody>
        </p:sp>
        <p:sp>
          <p:nvSpPr>
            <p:cNvPr id="38951" name="任意多边形 38950"/>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C0">
                <a:alpha val="100000"/>
              </a:srgbClr>
            </a:solidFill>
            <a:ln w="0">
              <a:noFill/>
            </a:ln>
          </p:spPr>
          <p:txBody>
            <a:bodyPr/>
            <a:lstStyle/>
            <a:p>
              <a:endParaRPr lang="zh-CN" altLang="en-US"/>
            </a:p>
          </p:txBody>
        </p:sp>
        <p:sp>
          <p:nvSpPr>
            <p:cNvPr id="38952" name="任意多边形 38951"/>
            <p:cNvSpPr/>
            <p:nvPr/>
          </p:nvSpPr>
          <p:spPr>
            <a:xfrm>
              <a:off x="3599" y="839"/>
              <a:ext cx="861" cy="778"/>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rgbClr val="C0C0C0">
                <a:alpha val="100000"/>
              </a:srgbClr>
            </a:solidFill>
            <a:ln w="6350">
              <a:noFill/>
            </a:ln>
          </p:spPr>
          <p:txBody>
            <a:bodyPr/>
            <a:lstStyle/>
            <a:p>
              <a:endParaRPr lang="zh-CN" altLang="en-US"/>
            </a:p>
          </p:txBody>
        </p:sp>
        <p:sp>
          <p:nvSpPr>
            <p:cNvPr id="38953" name="任意多边形 38952"/>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C0">
                <a:alpha val="100000"/>
              </a:srgbClr>
            </a:solidFill>
            <a:ln w="0">
              <a:noFill/>
            </a:ln>
          </p:spPr>
          <p:txBody>
            <a:bodyPr/>
            <a:lstStyle/>
            <a:p>
              <a:endParaRPr lang="zh-CN" altLang="en-US"/>
            </a:p>
          </p:txBody>
        </p:sp>
        <p:sp>
          <p:nvSpPr>
            <p:cNvPr id="38954" name="任意多边形 38953"/>
            <p:cNvSpPr/>
            <p:nvPr/>
          </p:nvSpPr>
          <p:spPr>
            <a:xfrm>
              <a:off x="2264" y="884"/>
              <a:ext cx="1641" cy="1473"/>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rgbClr val="C0C0C0">
                <a:alpha val="100000"/>
              </a:srgbClr>
            </a:solidFill>
            <a:ln w="6350">
              <a:noFill/>
            </a:ln>
          </p:spPr>
          <p:txBody>
            <a:bodyPr/>
            <a:lstStyle/>
            <a:p>
              <a:endParaRPr lang="zh-CN" altLang="en-US"/>
            </a:p>
          </p:txBody>
        </p:sp>
        <p:sp>
          <p:nvSpPr>
            <p:cNvPr id="38955" name="任意多边形 38954"/>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C0">
                <a:alpha val="100000"/>
              </a:srgbClr>
            </a:solidFill>
            <a:ln w="0">
              <a:noFill/>
            </a:ln>
          </p:spPr>
          <p:txBody>
            <a:bodyPr/>
            <a:lstStyle/>
            <a:p>
              <a:endParaRPr lang="zh-CN" altLang="en-US"/>
            </a:p>
          </p:txBody>
        </p:sp>
        <p:sp>
          <p:nvSpPr>
            <p:cNvPr id="38956" name="任意多边形 38955"/>
            <p:cNvSpPr/>
            <p:nvPr/>
          </p:nvSpPr>
          <p:spPr>
            <a:xfrm>
              <a:off x="2016" y="1899"/>
              <a:ext cx="1007" cy="870"/>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rgbClr val="C0C0C0">
                <a:alpha val="100000"/>
              </a:srgbClr>
            </a:solidFill>
            <a:ln w="6350">
              <a:noFill/>
            </a:ln>
          </p:spPr>
          <p:txBody>
            <a:bodyPr/>
            <a:lstStyle/>
            <a:p>
              <a:endParaRPr lang="zh-CN" altLang="en-US"/>
            </a:p>
          </p:txBody>
        </p:sp>
        <p:sp>
          <p:nvSpPr>
            <p:cNvPr id="38957" name="任意多边形 38956"/>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C0">
                <a:alpha val="100000"/>
              </a:srgbClr>
            </a:solidFill>
            <a:ln w="0">
              <a:noFill/>
            </a:ln>
          </p:spPr>
          <p:txBody>
            <a:bodyPr/>
            <a:lstStyle/>
            <a:p>
              <a:endParaRPr lang="zh-CN" altLang="en-US"/>
            </a:p>
          </p:txBody>
        </p:sp>
        <p:sp>
          <p:nvSpPr>
            <p:cNvPr id="38958" name="任意多边形 38957"/>
            <p:cNvSpPr/>
            <p:nvPr/>
          </p:nvSpPr>
          <p:spPr>
            <a:xfrm>
              <a:off x="1694" y="2177"/>
              <a:ext cx="936" cy="666"/>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rgbClr val="C0C0C0">
                <a:alpha val="100000"/>
              </a:srgbClr>
            </a:solidFill>
            <a:ln w="6350">
              <a:noFill/>
            </a:ln>
          </p:spPr>
          <p:txBody>
            <a:bodyPr/>
            <a:lstStyle/>
            <a:p>
              <a:endParaRPr lang="zh-CN" altLang="en-US"/>
            </a:p>
          </p:txBody>
        </p:sp>
        <p:sp>
          <p:nvSpPr>
            <p:cNvPr id="38959" name="任意多边形 38958"/>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C0">
                <a:alpha val="100000"/>
              </a:srgbClr>
            </a:solidFill>
            <a:ln w="0">
              <a:noFill/>
            </a:ln>
          </p:spPr>
          <p:txBody>
            <a:bodyPr/>
            <a:lstStyle/>
            <a:p>
              <a:endParaRPr lang="zh-CN" altLang="en-US"/>
            </a:p>
          </p:txBody>
        </p:sp>
        <p:sp>
          <p:nvSpPr>
            <p:cNvPr id="38960" name="任意多边形 38959"/>
            <p:cNvSpPr/>
            <p:nvPr/>
          </p:nvSpPr>
          <p:spPr>
            <a:xfrm>
              <a:off x="2241" y="2635"/>
              <a:ext cx="911" cy="693"/>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C0C0">
                <a:alpha val="100000"/>
              </a:srgbClr>
            </a:solidFill>
            <a:ln w="6350">
              <a:noFill/>
            </a:ln>
          </p:spPr>
          <p:txBody>
            <a:bodyPr/>
            <a:lstStyle/>
            <a:p>
              <a:endParaRPr lang="zh-CN" altLang="en-US"/>
            </a:p>
          </p:txBody>
        </p:sp>
        <p:sp>
          <p:nvSpPr>
            <p:cNvPr id="38961" name="任意多边形 38960"/>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C0">
                <a:alpha val="100000"/>
              </a:srgbClr>
            </a:solidFill>
            <a:ln w="0">
              <a:noFill/>
            </a:ln>
          </p:spPr>
          <p:txBody>
            <a:bodyPr/>
            <a:lstStyle/>
            <a:p>
              <a:endParaRPr lang="zh-CN" altLang="en-US"/>
            </a:p>
          </p:txBody>
        </p:sp>
        <p:sp>
          <p:nvSpPr>
            <p:cNvPr id="38962" name="任意多边形 38961"/>
            <p:cNvSpPr/>
            <p:nvPr/>
          </p:nvSpPr>
          <p:spPr>
            <a:xfrm>
              <a:off x="2685" y="3045"/>
              <a:ext cx="453" cy="398"/>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C0C0">
                <a:alpha val="100000"/>
              </a:srgbClr>
            </a:solidFill>
            <a:ln w="6350">
              <a:noFill/>
            </a:ln>
          </p:spPr>
          <p:txBody>
            <a:bodyPr/>
            <a:lstStyle/>
            <a:p>
              <a:endParaRPr lang="zh-CN" altLang="en-US"/>
            </a:p>
          </p:txBody>
        </p:sp>
        <p:sp>
          <p:nvSpPr>
            <p:cNvPr id="38963" name="任意多边形 38962"/>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C0">
                <a:alpha val="100000"/>
              </a:srgbClr>
            </a:solidFill>
            <a:ln w="0">
              <a:noFill/>
            </a:ln>
          </p:spPr>
          <p:txBody>
            <a:bodyPr/>
            <a:lstStyle/>
            <a:p>
              <a:endParaRPr lang="zh-CN" altLang="en-US"/>
            </a:p>
          </p:txBody>
        </p:sp>
        <p:sp>
          <p:nvSpPr>
            <p:cNvPr id="38964" name="任意多边形 38963"/>
            <p:cNvSpPr/>
            <p:nvPr/>
          </p:nvSpPr>
          <p:spPr>
            <a:xfrm>
              <a:off x="3094" y="2950"/>
              <a:ext cx="402" cy="458"/>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rgbClr val="C0C0C0">
                <a:alpha val="100000"/>
              </a:srgbClr>
            </a:solidFill>
            <a:ln w="6350">
              <a:noFill/>
            </a:ln>
          </p:spPr>
          <p:txBody>
            <a:bodyPr/>
            <a:lstStyle/>
            <a:p>
              <a:endParaRPr lang="zh-CN" altLang="en-US"/>
            </a:p>
          </p:txBody>
        </p:sp>
        <p:sp>
          <p:nvSpPr>
            <p:cNvPr id="38965" name="任意多边形 38964"/>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C0">
                <a:alpha val="100000"/>
              </a:srgbClr>
            </a:solidFill>
            <a:ln w="0">
              <a:noFill/>
            </a:ln>
          </p:spPr>
          <p:txBody>
            <a:bodyPr/>
            <a:lstStyle/>
            <a:p>
              <a:endParaRPr lang="zh-CN" altLang="en-US"/>
            </a:p>
          </p:txBody>
        </p:sp>
        <p:sp>
          <p:nvSpPr>
            <p:cNvPr id="38966" name="任意多边形 38965"/>
            <p:cNvSpPr/>
            <p:nvPr/>
          </p:nvSpPr>
          <p:spPr>
            <a:xfrm>
              <a:off x="3436" y="2904"/>
              <a:ext cx="356" cy="491"/>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rgbClr val="C0C0C0">
                <a:alpha val="100000"/>
              </a:srgbClr>
            </a:solidFill>
            <a:ln w="6350">
              <a:noFill/>
            </a:ln>
          </p:spPr>
          <p:txBody>
            <a:bodyPr/>
            <a:lstStyle/>
            <a:p>
              <a:endParaRPr lang="zh-CN" altLang="en-US"/>
            </a:p>
          </p:txBody>
        </p:sp>
        <p:sp>
          <p:nvSpPr>
            <p:cNvPr id="38967" name="任意多边形 38966"/>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C0">
                <a:alpha val="100000"/>
              </a:srgbClr>
            </a:solidFill>
            <a:ln w="0">
              <a:noFill/>
            </a:ln>
          </p:spPr>
          <p:txBody>
            <a:bodyPr/>
            <a:lstStyle/>
            <a:p>
              <a:endParaRPr lang="zh-CN" altLang="en-US"/>
            </a:p>
          </p:txBody>
        </p:sp>
        <p:sp>
          <p:nvSpPr>
            <p:cNvPr id="38968" name="任意多边形 38967"/>
            <p:cNvSpPr/>
            <p:nvPr/>
          </p:nvSpPr>
          <p:spPr>
            <a:xfrm>
              <a:off x="3477" y="2497"/>
              <a:ext cx="361" cy="447"/>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rgbClr val="C0C0C0">
                <a:alpha val="100000"/>
              </a:srgbClr>
            </a:solidFill>
            <a:ln w="6350">
              <a:noFill/>
            </a:ln>
          </p:spPr>
          <p:txBody>
            <a:bodyPr/>
            <a:lstStyle/>
            <a:p>
              <a:endParaRPr lang="zh-CN" altLang="en-US"/>
            </a:p>
          </p:txBody>
        </p:sp>
        <p:sp>
          <p:nvSpPr>
            <p:cNvPr id="38969" name="任意多边形 38968"/>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C0">
                <a:alpha val="100000"/>
              </a:srgbClr>
            </a:solidFill>
            <a:ln w="0">
              <a:noFill/>
            </a:ln>
          </p:spPr>
          <p:txBody>
            <a:bodyPr/>
            <a:lstStyle/>
            <a:p>
              <a:endParaRPr lang="zh-CN" altLang="en-US"/>
            </a:p>
          </p:txBody>
        </p:sp>
        <p:sp>
          <p:nvSpPr>
            <p:cNvPr id="38970" name="任意多边形 38969"/>
            <p:cNvSpPr/>
            <p:nvPr/>
          </p:nvSpPr>
          <p:spPr>
            <a:xfrm>
              <a:off x="3034" y="2686"/>
              <a:ext cx="568" cy="356"/>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rgbClr val="C0C0C0">
                <a:alpha val="100000"/>
              </a:srgbClr>
            </a:solidFill>
            <a:ln w="6350">
              <a:noFill/>
            </a:ln>
          </p:spPr>
          <p:txBody>
            <a:bodyPr/>
            <a:lstStyle/>
            <a:p>
              <a:endParaRPr lang="zh-CN" altLang="en-US"/>
            </a:p>
          </p:txBody>
        </p:sp>
        <p:sp>
          <p:nvSpPr>
            <p:cNvPr id="38971" name="任意多边形 38970"/>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C0">
                <a:alpha val="100000"/>
              </a:srgbClr>
            </a:solidFill>
            <a:ln w="0">
              <a:noFill/>
            </a:ln>
          </p:spPr>
          <p:txBody>
            <a:bodyPr/>
            <a:lstStyle/>
            <a:p>
              <a:endParaRPr lang="zh-CN" altLang="en-US"/>
            </a:p>
          </p:txBody>
        </p:sp>
        <p:sp>
          <p:nvSpPr>
            <p:cNvPr id="38972" name="任意多边形 38971"/>
            <p:cNvSpPr/>
            <p:nvPr/>
          </p:nvSpPr>
          <p:spPr>
            <a:xfrm>
              <a:off x="3140" y="2406"/>
              <a:ext cx="448" cy="398"/>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rgbClr val="C0C0C0">
                <a:alpha val="100000"/>
              </a:srgbClr>
            </a:solidFill>
            <a:ln w="6350">
              <a:noFill/>
            </a:ln>
          </p:spPr>
          <p:txBody>
            <a:bodyPr/>
            <a:lstStyle/>
            <a:p>
              <a:endParaRPr lang="zh-CN" altLang="en-US"/>
            </a:p>
          </p:txBody>
        </p:sp>
        <p:sp>
          <p:nvSpPr>
            <p:cNvPr id="38973" name="任意多边形 38972"/>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C0">
                <a:alpha val="100000"/>
              </a:srgbClr>
            </a:solidFill>
            <a:ln w="0">
              <a:noFill/>
            </a:ln>
          </p:spPr>
          <p:txBody>
            <a:bodyPr/>
            <a:lstStyle/>
            <a:p>
              <a:endParaRPr lang="zh-CN" altLang="en-US"/>
            </a:p>
          </p:txBody>
        </p:sp>
        <p:sp>
          <p:nvSpPr>
            <p:cNvPr id="38974" name="任意多边形 38973"/>
            <p:cNvSpPr/>
            <p:nvPr/>
          </p:nvSpPr>
          <p:spPr>
            <a:xfrm>
              <a:off x="3128" y="2050"/>
              <a:ext cx="251" cy="526"/>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rgbClr val="C0C0C0">
                <a:alpha val="100000"/>
              </a:srgbClr>
            </a:solidFill>
            <a:ln w="6350">
              <a:noFill/>
            </a:ln>
          </p:spPr>
          <p:txBody>
            <a:bodyPr/>
            <a:lstStyle/>
            <a:p>
              <a:endParaRPr lang="zh-CN" altLang="en-US"/>
            </a:p>
          </p:txBody>
        </p:sp>
        <p:sp>
          <p:nvSpPr>
            <p:cNvPr id="38975" name="任意多边形 38974"/>
            <p:cNvSpPr/>
            <p:nvPr/>
          </p:nvSpPr>
          <p:spPr>
            <a:xfrm>
              <a:off x="2736" y="2154"/>
              <a:ext cx="464" cy="664"/>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C0C0C0">
                <a:alpha val="100000"/>
              </a:srgbClr>
            </a:solidFill>
            <a:ln w="6350">
              <a:noFill/>
            </a:ln>
          </p:spPr>
          <p:txBody>
            <a:bodyPr/>
            <a:lstStyle/>
            <a:p>
              <a:endParaRPr lang="zh-CN" altLang="en-US"/>
            </a:p>
          </p:txBody>
        </p:sp>
        <p:sp>
          <p:nvSpPr>
            <p:cNvPr id="38976" name="任意多边形 38975"/>
            <p:cNvSpPr/>
            <p:nvPr/>
          </p:nvSpPr>
          <p:spPr>
            <a:xfrm>
              <a:off x="3987" y="3238"/>
              <a:ext cx="121" cy="305"/>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rgbClr val="C0C0C0">
                <a:alpha val="100000"/>
              </a:srgbClr>
            </a:solidFill>
            <a:ln w="6350">
              <a:noFill/>
            </a:ln>
          </p:spPr>
          <p:txBody>
            <a:bodyPr/>
            <a:lstStyle/>
            <a:p>
              <a:endParaRPr lang="zh-CN" altLang="en-US"/>
            </a:p>
          </p:txBody>
        </p:sp>
      </p:grpSp>
      <p:sp>
        <p:nvSpPr>
          <p:cNvPr id="38977" name="任意多边形 38976"/>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78" name="任意多边形 38977"/>
          <p:cNvSpPr/>
          <p:nvPr/>
        </p:nvSpPr>
        <p:spPr>
          <a:xfrm>
            <a:off x="812801" y="1487488"/>
            <a:ext cx="3164417" cy="1803400"/>
          </a:xfrm>
          <a:custGeom>
            <a:avLst/>
            <a:gdLst/>
            <a:ahLst/>
            <a:cxnLst/>
            <a:rect l="0" t="0" r="0" b="0"/>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79" name="任意多边形 38978"/>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0" name="任意多边形 38979"/>
          <p:cNvSpPr/>
          <p:nvPr/>
        </p:nvSpPr>
        <p:spPr>
          <a:xfrm>
            <a:off x="1193800" y="3197225"/>
            <a:ext cx="3064933" cy="1239838"/>
          </a:xfrm>
          <a:custGeom>
            <a:avLst/>
            <a:gdLst/>
            <a:ahLst/>
            <a:cxnLst/>
            <a:rect l="0" t="0" r="0" b="0"/>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1" name="任意多边形 38980"/>
          <p:cNvSpPr/>
          <p:nvPr/>
        </p:nvSpPr>
        <p:spPr>
          <a:xfrm>
            <a:off x="3977217" y="4275139"/>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solidFill>
            <a:schemeClr val="bg1"/>
          </a:solidFill>
          <a:ln w="0" cap="flat" cmpd="sng">
            <a:solidFill>
              <a:srgbClr val="000000"/>
            </a:solidFill>
            <a:prstDash val="solid"/>
            <a:headEnd type="none" w="med" len="med"/>
            <a:tailEnd type="none" w="med" len="med"/>
          </a:ln>
        </p:spPr>
        <p:txBody>
          <a:bodyPr/>
          <a:lstStyle/>
          <a:p>
            <a:endParaRPr lang="zh-CN" altLang="en-US"/>
          </a:p>
        </p:txBody>
      </p:sp>
      <p:sp>
        <p:nvSpPr>
          <p:cNvPr id="38982" name="任意多边形 38981"/>
          <p:cNvSpPr/>
          <p:nvPr/>
        </p:nvSpPr>
        <p:spPr>
          <a:xfrm>
            <a:off x="3977217" y="3266283"/>
            <a:ext cx="1430867" cy="1101725"/>
          </a:xfrm>
          <a:custGeom>
            <a:avLst/>
            <a:gdLst/>
            <a:ahLst/>
            <a:cxnLst/>
            <a:rect l="0" t="0" r="0" b="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8983" name="任意多边形 38982"/>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4" name="任意多边形 38983"/>
          <p:cNvSpPr/>
          <p:nvPr/>
        </p:nvSpPr>
        <p:spPr>
          <a:xfrm>
            <a:off x="5120218" y="4619625"/>
            <a:ext cx="1261533" cy="685800"/>
          </a:xfrm>
          <a:custGeom>
            <a:avLst/>
            <a:gdLst/>
            <a:ahLst/>
            <a:cxnLst/>
            <a:rect l="0" t="0" r="0" b="0"/>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5" name="任意多边形 38984"/>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6" name="任意多边形 38985"/>
          <p:cNvSpPr/>
          <p:nvPr/>
        </p:nvSpPr>
        <p:spPr>
          <a:xfrm>
            <a:off x="5884334" y="5483225"/>
            <a:ext cx="412751" cy="273050"/>
          </a:xfrm>
          <a:custGeom>
            <a:avLst/>
            <a:gdLst/>
            <a:ahLst/>
            <a:cxnLst/>
            <a:rect l="0" t="0" r="0" b="0"/>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7" name="任意多边形 38986"/>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88" name="任意多边形 38987"/>
          <p:cNvSpPr/>
          <p:nvPr/>
        </p:nvSpPr>
        <p:spPr>
          <a:xfrm>
            <a:off x="6036733" y="4699000"/>
            <a:ext cx="1193800" cy="762000"/>
          </a:xfrm>
          <a:custGeom>
            <a:avLst/>
            <a:gdLst/>
            <a:ahLst/>
            <a:cxnLst/>
            <a:rect l="0" t="0" r="0" b="0"/>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89" name="任意多边形 38988"/>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0" name="任意多边形 38989"/>
          <p:cNvSpPr/>
          <p:nvPr/>
        </p:nvSpPr>
        <p:spPr>
          <a:xfrm>
            <a:off x="6985000" y="4238625"/>
            <a:ext cx="662517" cy="655638"/>
          </a:xfrm>
          <a:custGeom>
            <a:avLst/>
            <a:gdLst/>
            <a:ahLst/>
            <a:cxnLst/>
            <a:rect l="0" t="0" r="0" b="0"/>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91" name="任意多边形 38990"/>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2" name="任意多边形 38991"/>
          <p:cNvSpPr/>
          <p:nvPr/>
        </p:nvSpPr>
        <p:spPr>
          <a:xfrm>
            <a:off x="7217834" y="3833814"/>
            <a:ext cx="599017" cy="504825"/>
          </a:xfrm>
          <a:custGeom>
            <a:avLst/>
            <a:gdLst/>
            <a:ahLst/>
            <a:cxnLst/>
            <a:rect l="0" t="0" r="0" b="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93" name="任意多边形 38992"/>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4" name="任意多边形 38993"/>
          <p:cNvSpPr/>
          <p:nvPr/>
        </p:nvSpPr>
        <p:spPr>
          <a:xfrm>
            <a:off x="6955367" y="3327400"/>
            <a:ext cx="810684" cy="539750"/>
          </a:xfrm>
          <a:custGeom>
            <a:avLst/>
            <a:gdLst/>
            <a:ahLst/>
            <a:cxnLst/>
            <a:rect l="0" t="0" r="0" b="0"/>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8995" name="任意多边形 38994"/>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6" name="任意多边形 38995"/>
          <p:cNvSpPr/>
          <p:nvPr/>
        </p:nvSpPr>
        <p:spPr>
          <a:xfrm>
            <a:off x="7433734" y="3724275"/>
            <a:ext cx="122767" cy="122238"/>
          </a:xfrm>
          <a:custGeom>
            <a:avLst/>
            <a:gdLst/>
            <a:ahLst/>
            <a:cxnLst/>
            <a:rect l="0" t="0" r="0" b="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7" name="任意多边形 38996"/>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8998" name="任意多边形 38997"/>
          <p:cNvSpPr/>
          <p:nvPr/>
        </p:nvSpPr>
        <p:spPr>
          <a:xfrm>
            <a:off x="7150100" y="3552825"/>
            <a:ext cx="78317" cy="50800"/>
          </a:xfrm>
          <a:custGeom>
            <a:avLst/>
            <a:gdLst/>
            <a:ahLst/>
            <a:cxnLst/>
            <a:rect l="0" t="0" r="0" b="0"/>
            <a:pathLst>
              <a:path w="75" h="63">
                <a:moveTo>
                  <a:pt x="0" y="45"/>
                </a:moveTo>
                <a:lnTo>
                  <a:pt x="33" y="0"/>
                </a:lnTo>
                <a:lnTo>
                  <a:pt x="73" y="14"/>
                </a:lnTo>
                <a:lnTo>
                  <a:pt x="75" y="49"/>
                </a:lnTo>
                <a:lnTo>
                  <a:pt x="32" y="63"/>
                </a:lnTo>
                <a:lnTo>
                  <a:pt x="0" y="45"/>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8999" name="任意多边形 38998"/>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0" name="任意多边形 38999"/>
          <p:cNvSpPr/>
          <p:nvPr/>
        </p:nvSpPr>
        <p:spPr>
          <a:xfrm>
            <a:off x="7264400" y="3579813"/>
            <a:ext cx="78317" cy="82550"/>
          </a:xfrm>
          <a:custGeom>
            <a:avLst/>
            <a:gdLst/>
            <a:ahLst/>
            <a:cxnLst/>
            <a:rect l="0" t="0" r="0" b="0"/>
            <a:pathLst>
              <a:path w="73" h="105">
                <a:moveTo>
                  <a:pt x="0" y="40"/>
                </a:moveTo>
                <a:lnTo>
                  <a:pt x="34" y="0"/>
                </a:lnTo>
                <a:lnTo>
                  <a:pt x="63" y="48"/>
                </a:lnTo>
                <a:lnTo>
                  <a:pt x="73" y="105"/>
                </a:lnTo>
                <a:lnTo>
                  <a:pt x="34" y="77"/>
                </a:lnTo>
                <a:lnTo>
                  <a:pt x="0" y="40"/>
                </a:lnTo>
              </a:path>
            </a:pathLst>
          </a:custGeom>
          <a:solidFill>
            <a:srgbClr val="C0C070">
              <a:alpha val="100000"/>
            </a:srgbClr>
          </a:solidFill>
          <a:ln w="6350" cap="flat" cmpd="sng">
            <a:solidFill>
              <a:srgbClr val="000000"/>
            </a:solidFill>
            <a:prstDash val="solid"/>
            <a:headEnd type="none" w="med" len="med"/>
            <a:tailEnd type="none" w="med" len="med"/>
          </a:ln>
        </p:spPr>
        <p:txBody>
          <a:bodyPr/>
          <a:lstStyle/>
          <a:p>
            <a:endParaRPr lang="zh-CN" altLang="en-US"/>
          </a:p>
        </p:txBody>
      </p:sp>
      <p:sp>
        <p:nvSpPr>
          <p:cNvPr id="39001" name="任意多边形 39000"/>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2" name="任意多边形 39001"/>
          <p:cNvSpPr/>
          <p:nvPr/>
        </p:nvSpPr>
        <p:spPr>
          <a:xfrm>
            <a:off x="6593418" y="2933701"/>
            <a:ext cx="1043516" cy="525463"/>
          </a:xfrm>
          <a:custGeom>
            <a:avLst/>
            <a:gdLst/>
            <a:ahLst/>
            <a:cxnLst/>
            <a:rect l="0" t="0" r="0" b="0"/>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03" name="任意多边形 39002"/>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4" name="任意多边形 39003"/>
          <p:cNvSpPr/>
          <p:nvPr/>
        </p:nvSpPr>
        <p:spPr>
          <a:xfrm>
            <a:off x="6320367" y="2347913"/>
            <a:ext cx="846667" cy="920750"/>
          </a:xfrm>
          <a:custGeom>
            <a:avLst/>
            <a:gdLst/>
            <a:ahLst/>
            <a:cxnLst/>
            <a:rect l="0" t="0" r="0" b="0"/>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5" name="任意多边形 39004"/>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6" name="任意多边形 39005"/>
          <p:cNvSpPr/>
          <p:nvPr/>
        </p:nvSpPr>
        <p:spPr>
          <a:xfrm>
            <a:off x="6570134" y="2581275"/>
            <a:ext cx="256117" cy="222250"/>
          </a:xfrm>
          <a:custGeom>
            <a:avLst/>
            <a:gdLst/>
            <a:ahLst/>
            <a:cxnLst/>
            <a:rect l="0" t="0" r="0" b="0"/>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07" name="任意多边形 39006"/>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08" name="任意多边形 39007"/>
          <p:cNvSpPr/>
          <p:nvPr/>
        </p:nvSpPr>
        <p:spPr>
          <a:xfrm>
            <a:off x="6754285" y="2716213"/>
            <a:ext cx="182033" cy="182562"/>
          </a:xfrm>
          <a:custGeom>
            <a:avLst/>
            <a:gdLst/>
            <a:ahLst/>
            <a:cxnLst/>
            <a:rect l="0" t="0" r="0" b="0"/>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09" name="任意多边形 39008"/>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0" name="任意多边形 39009"/>
          <p:cNvSpPr/>
          <p:nvPr/>
        </p:nvSpPr>
        <p:spPr>
          <a:xfrm>
            <a:off x="6999818" y="2127250"/>
            <a:ext cx="910167" cy="681038"/>
          </a:xfrm>
          <a:custGeom>
            <a:avLst/>
            <a:gdLst/>
            <a:ahLst/>
            <a:cxnLst/>
            <a:rect l="0" t="0" r="0" b="0"/>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1" name="任意多边形 39010"/>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2" name="任意多边形 39011"/>
          <p:cNvSpPr/>
          <p:nvPr/>
        </p:nvSpPr>
        <p:spPr>
          <a:xfrm>
            <a:off x="7200901" y="1744663"/>
            <a:ext cx="1333500" cy="684212"/>
          </a:xfrm>
          <a:custGeom>
            <a:avLst/>
            <a:gdLst/>
            <a:ahLst/>
            <a:cxnLst/>
            <a:rect l="0" t="0" r="0" b="0"/>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3" name="任意多边形 39012"/>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4" name="任意多边形 39013"/>
          <p:cNvSpPr/>
          <p:nvPr/>
        </p:nvSpPr>
        <p:spPr>
          <a:xfrm>
            <a:off x="6906685" y="762001"/>
            <a:ext cx="1822449" cy="1235075"/>
          </a:xfrm>
          <a:custGeom>
            <a:avLst/>
            <a:gdLst/>
            <a:ahLst/>
            <a:cxnLst/>
            <a:rect l="0" t="0" r="0" b="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5" name="任意多边形 39014"/>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6" name="任意多边形 39015"/>
          <p:cNvSpPr/>
          <p:nvPr/>
        </p:nvSpPr>
        <p:spPr>
          <a:xfrm>
            <a:off x="4080933" y="833439"/>
            <a:ext cx="3473451" cy="2338387"/>
          </a:xfrm>
          <a:custGeom>
            <a:avLst/>
            <a:gdLst/>
            <a:ahLst/>
            <a:cxnLst/>
            <a:rect l="0" t="0" r="0" b="0"/>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17" name="任意多边形 39016"/>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18" name="任意多边形 39017"/>
          <p:cNvSpPr/>
          <p:nvPr/>
        </p:nvSpPr>
        <p:spPr>
          <a:xfrm>
            <a:off x="3556001" y="2444751"/>
            <a:ext cx="2131484" cy="1381125"/>
          </a:xfrm>
          <a:custGeom>
            <a:avLst/>
            <a:gdLst/>
            <a:ahLst/>
            <a:cxnLst/>
            <a:rect l="0" t="0" r="0" b="0"/>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19" name="任意多边形 39018"/>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0" name="任意多边形 39019"/>
          <p:cNvSpPr/>
          <p:nvPr/>
        </p:nvSpPr>
        <p:spPr>
          <a:xfrm>
            <a:off x="2874433" y="2886076"/>
            <a:ext cx="1981200" cy="1057275"/>
          </a:xfrm>
          <a:custGeom>
            <a:avLst/>
            <a:gdLst/>
            <a:ahLst/>
            <a:cxnLst/>
            <a:rect l="0" t="0" r="0" b="0"/>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1" name="任意多边形 39020"/>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2" name="任意多边形 39021"/>
          <p:cNvSpPr/>
          <p:nvPr/>
        </p:nvSpPr>
        <p:spPr>
          <a:xfrm>
            <a:off x="4032251" y="3613150"/>
            <a:ext cx="1928283" cy="1100138"/>
          </a:xfrm>
          <a:custGeom>
            <a:avLst/>
            <a:gdLst/>
            <a:ahLst/>
            <a:cxnLst/>
            <a:rect l="0" t="0" r="0" b="0"/>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solidFill>
            <a:srgbClr val="C00000"/>
          </a:solidFill>
          <a:ln w="6350" cap="flat" cmpd="sng">
            <a:solidFill>
              <a:schemeClr val="tx1"/>
            </a:solidFill>
            <a:prstDash val="solid"/>
            <a:headEnd type="none" w="med" len="med"/>
            <a:tailEnd type="none" w="med" len="med"/>
          </a:ln>
        </p:spPr>
        <p:txBody>
          <a:bodyPr/>
          <a:lstStyle/>
          <a:p>
            <a:endParaRPr lang="zh-CN" altLang="en-US"/>
          </a:p>
        </p:txBody>
      </p:sp>
      <p:sp>
        <p:nvSpPr>
          <p:cNvPr id="39023" name="任意多边形 39022"/>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4" name="任意多边形 39023"/>
          <p:cNvSpPr/>
          <p:nvPr/>
        </p:nvSpPr>
        <p:spPr>
          <a:xfrm>
            <a:off x="4972052" y="4264026"/>
            <a:ext cx="958849" cy="631825"/>
          </a:xfrm>
          <a:custGeom>
            <a:avLst/>
            <a:gdLst/>
            <a:ahLst/>
            <a:cxnLst/>
            <a:rect l="0" t="0" r="0" b="0"/>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25" name="任意多边形 39024"/>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6" name="任意多边形 39025"/>
          <p:cNvSpPr/>
          <p:nvPr/>
        </p:nvSpPr>
        <p:spPr>
          <a:xfrm>
            <a:off x="5837767" y="4113214"/>
            <a:ext cx="850900" cy="727075"/>
          </a:xfrm>
          <a:custGeom>
            <a:avLst/>
            <a:gdLst/>
            <a:ahLst/>
            <a:cxnLst/>
            <a:rect l="0" t="0" r="0" b="0"/>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27" name="任意多边形 39026"/>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28" name="任意多边形 39027"/>
          <p:cNvSpPr/>
          <p:nvPr/>
        </p:nvSpPr>
        <p:spPr>
          <a:xfrm>
            <a:off x="6561667" y="4040188"/>
            <a:ext cx="753533" cy="779462"/>
          </a:xfrm>
          <a:custGeom>
            <a:avLst/>
            <a:gdLst/>
            <a:ahLst/>
            <a:cxnLst/>
            <a:rect l="0" t="0" r="0" b="0"/>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29" name="任意多边形 39028"/>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0" name="任意多边形 39029"/>
          <p:cNvSpPr/>
          <p:nvPr/>
        </p:nvSpPr>
        <p:spPr>
          <a:xfrm>
            <a:off x="6648451" y="3394076"/>
            <a:ext cx="764116" cy="709613"/>
          </a:xfrm>
          <a:custGeom>
            <a:avLst/>
            <a:gdLst/>
            <a:ahLst/>
            <a:cxnLst/>
            <a:rect l="0" t="0" r="0" b="0"/>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1" name="任意多边形 39030"/>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2" name="任意多边形 39031"/>
          <p:cNvSpPr/>
          <p:nvPr/>
        </p:nvSpPr>
        <p:spPr>
          <a:xfrm>
            <a:off x="5710767" y="3694113"/>
            <a:ext cx="1202267" cy="565150"/>
          </a:xfrm>
          <a:custGeom>
            <a:avLst/>
            <a:gdLst/>
            <a:ahLst/>
            <a:cxnLst/>
            <a:rect l="0" t="0" r="0" b="0"/>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solidFill>
            <a:schemeClr val="bg1"/>
          </a:solidFill>
          <a:ln w="6350" cap="flat" cmpd="sng">
            <a:solidFill>
              <a:srgbClr val="000000"/>
            </a:solidFill>
            <a:prstDash val="solid"/>
            <a:headEnd type="none" w="med" len="med"/>
            <a:tailEnd type="none" w="med" len="med"/>
          </a:ln>
        </p:spPr>
        <p:txBody>
          <a:bodyPr/>
          <a:lstStyle/>
          <a:p>
            <a:endParaRPr lang="zh-CN" altLang="en-US"/>
          </a:p>
        </p:txBody>
      </p:sp>
      <p:sp>
        <p:nvSpPr>
          <p:cNvPr id="39033" name="任意多边形 39032"/>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4" name="任意多边形 39033"/>
          <p:cNvSpPr/>
          <p:nvPr/>
        </p:nvSpPr>
        <p:spPr>
          <a:xfrm>
            <a:off x="5935133" y="3249613"/>
            <a:ext cx="948267" cy="631825"/>
          </a:xfrm>
          <a:custGeom>
            <a:avLst/>
            <a:gdLst/>
            <a:ahLst/>
            <a:cxnLst/>
            <a:rect l="0" t="0" r="0" b="0"/>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5" name="任意多边形 39034"/>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solidFill>
            <a:srgbClr val="C0C070">
              <a:alpha val="100000"/>
            </a:srgbClr>
          </a:solidFill>
          <a:ln w="0" cap="flat" cmpd="sng">
            <a:solidFill>
              <a:srgbClr val="000000"/>
            </a:solidFill>
            <a:prstDash val="solid"/>
            <a:headEnd type="none" w="med" len="med"/>
            <a:tailEnd type="none" w="med" len="med"/>
          </a:ln>
        </p:spPr>
        <p:txBody>
          <a:bodyPr/>
          <a:lstStyle/>
          <a:p>
            <a:endParaRPr lang="zh-CN" altLang="en-US"/>
          </a:p>
        </p:txBody>
      </p:sp>
      <p:sp>
        <p:nvSpPr>
          <p:cNvPr id="39036" name="任意多边形 39035"/>
          <p:cNvSpPr/>
          <p:nvPr/>
        </p:nvSpPr>
        <p:spPr>
          <a:xfrm>
            <a:off x="5909734" y="2684464"/>
            <a:ext cx="531284" cy="835025"/>
          </a:xfrm>
          <a:custGeom>
            <a:avLst/>
            <a:gdLst/>
            <a:ahLst/>
            <a:cxnLst/>
            <a:rect l="0" t="0" r="0" b="0"/>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sp>
        <p:nvSpPr>
          <p:cNvPr id="39037" name="任意多边形 39036"/>
          <p:cNvSpPr/>
          <p:nvPr/>
        </p:nvSpPr>
        <p:spPr>
          <a:xfrm>
            <a:off x="5080000" y="2849563"/>
            <a:ext cx="982133" cy="1054100"/>
          </a:xfrm>
          <a:custGeom>
            <a:avLst/>
            <a:gdLst/>
            <a:ahLst/>
            <a:cxnLst/>
            <a:rect l="0" t="0" r="0" b="0"/>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solidFill>
            <a:srgbClr val="C00000"/>
          </a:solidFill>
          <a:ln w="6350" cap="flat" cmpd="sng">
            <a:solidFill>
              <a:srgbClr val="000000"/>
            </a:solidFill>
            <a:prstDash val="solid"/>
            <a:headEnd type="none" w="med" len="med"/>
            <a:tailEnd type="none" w="med" len="med"/>
          </a:ln>
        </p:spPr>
        <p:txBody>
          <a:bodyPr/>
          <a:lstStyle/>
          <a:p>
            <a:endParaRPr lang="zh-CN" altLang="en-US"/>
          </a:p>
        </p:txBody>
      </p:sp>
      <p:sp>
        <p:nvSpPr>
          <p:cNvPr id="39038" name="任意多边形 39037"/>
          <p:cNvSpPr/>
          <p:nvPr/>
        </p:nvSpPr>
        <p:spPr>
          <a:xfrm>
            <a:off x="7727951" y="4570414"/>
            <a:ext cx="256116" cy="484187"/>
          </a:xfrm>
          <a:custGeom>
            <a:avLst/>
            <a:gdLst/>
            <a:ahLst/>
            <a:cxnLst/>
            <a:rect l="0" t="0" r="0" b="0"/>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solidFill>
            <a:schemeClr val="bg1">
              <a:alpha val="100000"/>
            </a:schemeClr>
          </a:solidFill>
          <a:ln w="6350" cap="flat" cmpd="sng">
            <a:solidFill>
              <a:srgbClr val="000000"/>
            </a:solidFill>
            <a:prstDash val="solid"/>
            <a:headEnd type="none" w="med" len="med"/>
            <a:tailEnd type="none" w="med" len="med"/>
          </a:ln>
        </p:spPr>
        <p:txBody>
          <a:bodyPr/>
          <a:lstStyle/>
          <a:p>
            <a:endParaRPr lang="zh-CN" altLang="en-US"/>
          </a:p>
        </p:txBody>
      </p:sp>
      <p:pic>
        <p:nvPicPr>
          <p:cNvPr id="2" name="图片 1">
            <a:extLst>
              <a:ext uri="{FF2B5EF4-FFF2-40B4-BE49-F238E27FC236}">
                <a16:creationId xmlns:a16="http://schemas.microsoft.com/office/drawing/2014/main" id="{2AA3E412-9040-4E71-7311-49F2438F7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3" name="矩形 2">
            <a:extLst>
              <a:ext uri="{FF2B5EF4-FFF2-40B4-BE49-F238E27FC236}">
                <a16:creationId xmlns:a16="http://schemas.microsoft.com/office/drawing/2014/main" id="{C5E6497C-813E-20A7-8F54-849A7E4D4883}"/>
              </a:ext>
            </a:extLst>
          </p:cNvPr>
          <p:cNvSpPr/>
          <p:nvPr/>
        </p:nvSpPr>
        <p:spPr>
          <a:xfrm>
            <a:off x="888267" y="1107044"/>
            <a:ext cx="5408816" cy="369332"/>
          </a:xfrm>
          <a:prstGeom prst="rect">
            <a:avLst/>
          </a:prstGeom>
        </p:spPr>
        <p:txBody>
          <a:bodyPr wrap="square">
            <a:spAutoFit/>
          </a:bodyPr>
          <a:lstStyle/>
          <a:p>
            <a:r>
              <a:rPr lang="zh-CN" altLang="zh-CN" b="1" dirty="0">
                <a:solidFill>
                  <a:srgbClr val="C00000"/>
                </a:solidFill>
                <a:latin typeface="微软雅黑" panose="020B0503020204020204" pitchFamily="34" charset="-122"/>
                <a:ea typeface="微软雅黑" panose="020B0503020204020204" pitchFamily="34" charset="-122"/>
              </a:rPr>
              <a:t>林可胺类新耐药基因</a:t>
            </a:r>
            <a:r>
              <a:rPr lang="en-US" altLang="zh-CN" b="1" dirty="0" err="1">
                <a:solidFill>
                  <a:srgbClr val="C00000"/>
                </a:solidFill>
                <a:latin typeface="微软雅黑" panose="020B0503020204020204" pitchFamily="34" charset="-122"/>
                <a:ea typeface="微软雅黑" panose="020B0503020204020204" pitchFamily="34" charset="-122"/>
              </a:rPr>
              <a:t>lnu</a:t>
            </a:r>
            <a:r>
              <a:rPr lang="en-US" altLang="zh-CN" b="1" dirty="0">
                <a:solidFill>
                  <a:srgbClr val="C00000"/>
                </a:solidFill>
                <a:latin typeface="微软雅黑" panose="020B0503020204020204" pitchFamily="34" charset="-122"/>
                <a:ea typeface="微软雅黑" panose="020B0503020204020204" pitchFamily="34" charset="-122"/>
              </a:rPr>
              <a:t>(I)</a:t>
            </a:r>
            <a:r>
              <a:rPr lang="zh-CN" altLang="en-US" b="1" dirty="0">
                <a:solidFill>
                  <a:srgbClr val="C00000"/>
                </a:solidFill>
                <a:latin typeface="微软雅黑" panose="020B0503020204020204" pitchFamily="34" charset="-122"/>
                <a:ea typeface="微软雅黑" panose="020B0503020204020204" pitchFamily="34" charset="-122"/>
              </a:rPr>
              <a:t>分子流行病学调查 </a:t>
            </a:r>
            <a:r>
              <a:rPr lang="en-US" altLang="zh-CN" b="1" dirty="0">
                <a:solidFill>
                  <a:srgbClr val="C00000"/>
                </a:solidFill>
                <a:latin typeface="微软雅黑" panose="020B0503020204020204" pitchFamily="34" charset="-122"/>
                <a:ea typeface="微软雅黑" panose="020B0503020204020204" pitchFamily="34" charset="-122"/>
              </a:rPr>
              <a:t> </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BBE7217A-D495-9862-901E-5F250AD3EB3D}"/>
              </a:ext>
            </a:extLst>
          </p:cNvPr>
          <p:cNvSpPr/>
          <p:nvPr/>
        </p:nvSpPr>
        <p:spPr>
          <a:xfrm>
            <a:off x="7145804" y="5050727"/>
            <a:ext cx="4463331" cy="368300"/>
          </a:xfrm>
          <a:prstGeom prst="rect">
            <a:avLst/>
          </a:prstGeom>
          <a:solidFill>
            <a:schemeClr val="bg1"/>
          </a:solidFill>
        </p:spPr>
        <p:txBody>
          <a:bodyPr wrap="square">
            <a:spAutoFit/>
          </a:bodyPr>
          <a:lstStyle/>
          <a:p>
            <a:pPr algn="ctr">
              <a:spcAft>
                <a:spcPts val="0"/>
              </a:spcAft>
              <a:defRPr/>
            </a:pPr>
            <a:r>
              <a:rPr lang="zh-CN" altLang="en-US"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en-US" altLang="zh-CN"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2011-2023</a:t>
            </a:r>
            <a:r>
              <a:rPr lang="zh-CN" altLang="en-US"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en-US" altLang="zh-CN"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RA </a:t>
            </a:r>
            <a:r>
              <a:rPr lang="zh-CN" altLang="zh-CN"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临床分离菌株</a:t>
            </a:r>
            <a:r>
              <a:rPr lang="en-US" altLang="zh-CN"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kern="1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7">
            <a:extLst>
              <a:ext uri="{FF2B5EF4-FFF2-40B4-BE49-F238E27FC236}">
                <a16:creationId xmlns:a16="http://schemas.microsoft.com/office/drawing/2014/main" id="{A41E734B-3D2C-23DB-CB79-E4BF3B08ACEA}"/>
              </a:ext>
            </a:extLst>
          </p:cNvPr>
          <p:cNvSpPr/>
          <p:nvPr/>
        </p:nvSpPr>
        <p:spPr>
          <a:xfrm>
            <a:off x="6936316" y="2751970"/>
            <a:ext cx="4886325" cy="369332"/>
          </a:xfrm>
          <a:prstGeom prst="rect">
            <a:avLst/>
          </a:prstGeom>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平均</a:t>
            </a:r>
            <a:r>
              <a:rPr lang="zh-CN" altLang="zh-CN" b="1" dirty="0">
                <a:solidFill>
                  <a:srgbClr val="FF0000"/>
                </a:solidFill>
                <a:latin typeface="微软雅黑" panose="020B0503020204020204" pitchFamily="34" charset="-122"/>
                <a:ea typeface="微软雅黑" panose="020B0503020204020204" pitchFamily="34" charset="-122"/>
              </a:rPr>
              <a:t>检出率</a:t>
            </a:r>
            <a:r>
              <a:rPr lang="zh-CN" altLang="en-US" b="1" dirty="0">
                <a:solidFill>
                  <a:srgbClr val="FF0000"/>
                </a:solidFill>
                <a:latin typeface="微软雅黑" panose="020B0503020204020204" pitchFamily="34" charset="-122"/>
                <a:ea typeface="微软雅黑" panose="020B0503020204020204" pitchFamily="34" charset="-122"/>
              </a:rPr>
              <a:t>：</a:t>
            </a:r>
            <a:r>
              <a:rPr lang="en-US" altLang="zh-CN" b="1" dirty="0">
                <a:solidFill>
                  <a:srgbClr val="FF0000"/>
                </a:solidFill>
                <a:latin typeface="微软雅黑" panose="020B0503020204020204" pitchFamily="34" charset="-122"/>
                <a:ea typeface="微软雅黑" panose="020B0503020204020204" pitchFamily="34" charset="-122"/>
              </a:rPr>
              <a:t>7.7%(44/573)</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49CEC46B-D560-C8EA-1C1F-2DE1BCFA95A2}"/>
              </a:ext>
            </a:extLst>
          </p:cNvPr>
          <p:cNvSpPr txBox="1"/>
          <p:nvPr/>
        </p:nvSpPr>
        <p:spPr>
          <a:xfrm>
            <a:off x="7892164" y="3409598"/>
            <a:ext cx="3141140" cy="646331"/>
          </a:xfrm>
          <a:prstGeom prst="rect">
            <a:avLst/>
          </a:prstGeom>
          <a:noFill/>
        </p:spPr>
        <p:txBody>
          <a:bodyPr wrap="square">
            <a:spAutoFit/>
          </a:bodyPr>
          <a:lstStyle/>
          <a:p>
            <a:r>
              <a:rPr lang="zh-CN" altLang="en-US" dirty="0">
                <a:solidFill>
                  <a:srgbClr val="333333"/>
                </a:solidFill>
                <a:latin typeface="Helvetica Neue"/>
              </a:rPr>
              <a:t>北京、山东、河南、</a:t>
            </a:r>
            <a:r>
              <a:rPr lang="zh-CN" altLang="en-US" b="0" i="0" dirty="0">
                <a:solidFill>
                  <a:srgbClr val="333333"/>
                </a:solidFill>
                <a:effectLst/>
                <a:latin typeface="Helvetica Neue"/>
              </a:rPr>
              <a:t>安徽</a:t>
            </a:r>
            <a:endParaRPr lang="en-US" altLang="zh-CN" b="0" i="0" dirty="0">
              <a:solidFill>
                <a:srgbClr val="333333"/>
              </a:solidFill>
              <a:effectLst/>
              <a:latin typeface="Helvetica Neue"/>
            </a:endParaRPr>
          </a:p>
          <a:p>
            <a:r>
              <a:rPr lang="zh-CN" altLang="en-US" dirty="0">
                <a:solidFill>
                  <a:srgbClr val="333333"/>
                </a:solidFill>
                <a:latin typeface="Helvetica Neue"/>
              </a:rPr>
              <a:t>陕西、四川、</a:t>
            </a:r>
            <a:r>
              <a:rPr lang="zh-CN" altLang="en-US" b="0" i="0" dirty="0">
                <a:solidFill>
                  <a:srgbClr val="333333"/>
                </a:solidFill>
                <a:effectLst/>
                <a:latin typeface="Helvetica Neue"/>
              </a:rPr>
              <a:t>重庆、贵州</a:t>
            </a:r>
            <a:endParaRPr lang="en-US" altLang="zh-CN" b="0" i="0" dirty="0">
              <a:solidFill>
                <a:srgbClr val="333333"/>
              </a:solidFill>
              <a:effectLst/>
              <a:latin typeface="Helvetica Neue"/>
            </a:endParaRPr>
          </a:p>
        </p:txBody>
      </p:sp>
      <p:sp>
        <p:nvSpPr>
          <p:cNvPr id="10" name="内容占位符 14">
            <a:extLst>
              <a:ext uri="{FF2B5EF4-FFF2-40B4-BE49-F238E27FC236}">
                <a16:creationId xmlns:a16="http://schemas.microsoft.com/office/drawing/2014/main" id="{4D11BED2-EAC9-F0C6-AA59-66897C092C6F}"/>
              </a:ext>
            </a:extLst>
          </p:cNvPr>
          <p:cNvSpPr txBox="1">
            <a:spLocks/>
          </p:cNvSpPr>
          <p:nvPr/>
        </p:nvSpPr>
        <p:spPr>
          <a:xfrm>
            <a:off x="567602" y="4113212"/>
            <a:ext cx="3775799" cy="210865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1800"/>
              </a:spcAft>
              <a:buSzPct val="100000"/>
              <a:buFont typeface="Wingdings" panose="05000000000000000000" pitchFamily="2" charset="2"/>
              <a:buChar char="Ø"/>
            </a:pPr>
            <a:r>
              <a:rPr lang="zh-CN" altLang="en-US" sz="1800" dirty="0">
                <a:solidFill>
                  <a:srgbClr val="002060"/>
                </a:solidFill>
                <a:latin typeface="Times New Roman" panose="02020603050405020304" pitchFamily="18" charset="0"/>
                <a:ea typeface="微软雅黑" panose="020B0503020204020204" pitchFamily="34" charset="-122"/>
                <a:cs typeface="+mn-ea"/>
                <a:sym typeface="+mn-lt"/>
              </a:rPr>
              <a:t>时间跨度大</a:t>
            </a:r>
            <a:r>
              <a:rPr lang="en-US" altLang="zh-CN" sz="1800" dirty="0">
                <a:solidFill>
                  <a:srgbClr val="002060"/>
                </a:solidFill>
                <a:latin typeface="Times New Roman" panose="02020603050405020304" pitchFamily="18" charset="0"/>
                <a:ea typeface="微软雅黑" panose="020B0503020204020204" pitchFamily="34" charset="-122"/>
                <a:cs typeface="+mn-ea"/>
                <a:sym typeface="+mn-lt"/>
              </a:rPr>
              <a:t>(2011 – 2022) </a:t>
            </a:r>
          </a:p>
          <a:p>
            <a:pPr algn="l">
              <a:spcAft>
                <a:spcPts val="1800"/>
              </a:spcAft>
              <a:buSzPct val="100000"/>
              <a:buFont typeface="Wingdings" panose="05000000000000000000" pitchFamily="2" charset="2"/>
              <a:buChar char="Ø"/>
            </a:pPr>
            <a:r>
              <a:rPr lang="zh-CN" altLang="en-US" sz="1800" dirty="0">
                <a:solidFill>
                  <a:srgbClr val="002060"/>
                </a:solidFill>
                <a:latin typeface="Times New Roman" panose="02020603050405020304" pitchFamily="18" charset="0"/>
                <a:ea typeface="微软雅黑" panose="020B0503020204020204" pitchFamily="34" charset="-122"/>
                <a:cs typeface="+mn-ea"/>
                <a:sym typeface="+mn-lt"/>
              </a:rPr>
              <a:t>多地点</a:t>
            </a:r>
            <a:r>
              <a:rPr lang="en-US" altLang="zh-CN" sz="1800" dirty="0">
                <a:solidFill>
                  <a:srgbClr val="002060"/>
                </a:solidFill>
                <a:latin typeface="Times New Roman" panose="02020603050405020304" pitchFamily="18" charset="0"/>
                <a:ea typeface="微软雅黑" panose="020B0503020204020204" pitchFamily="34" charset="-122"/>
                <a:cs typeface="+mn-ea"/>
                <a:sym typeface="+mn-lt"/>
              </a:rPr>
              <a:t>(8</a:t>
            </a:r>
            <a:r>
              <a:rPr lang="zh-CN" altLang="en-US" sz="1800" dirty="0">
                <a:solidFill>
                  <a:srgbClr val="002060"/>
                </a:solidFill>
                <a:latin typeface="Times New Roman" panose="02020603050405020304" pitchFamily="18" charset="0"/>
                <a:ea typeface="微软雅黑" panose="020B0503020204020204" pitchFamily="34" charset="-122"/>
                <a:cs typeface="+mn-ea"/>
                <a:sym typeface="+mn-lt"/>
              </a:rPr>
              <a:t>个省市</a:t>
            </a:r>
            <a:r>
              <a:rPr lang="en-US" altLang="zh-CN" sz="1800" dirty="0">
                <a:solidFill>
                  <a:srgbClr val="002060"/>
                </a:solidFill>
                <a:latin typeface="Times New Roman" panose="02020603050405020304" pitchFamily="18" charset="0"/>
                <a:ea typeface="微软雅黑" panose="020B0503020204020204" pitchFamily="34" charset="-122"/>
                <a:cs typeface="+mn-ea"/>
                <a:sym typeface="+mn-lt"/>
              </a:rPr>
              <a:t>)</a:t>
            </a:r>
          </a:p>
        </p:txBody>
      </p:sp>
      <p:sp>
        <p:nvSpPr>
          <p:cNvPr id="4" name="灯片编号占位符 2">
            <a:extLst>
              <a:ext uri="{FF2B5EF4-FFF2-40B4-BE49-F238E27FC236}">
                <a16:creationId xmlns:a16="http://schemas.microsoft.com/office/drawing/2014/main" id="{BD052939-C2A2-6DC1-D503-B50D8276C234}"/>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92</a:t>
            </a:fld>
            <a:endParaRPr lang="zh-CN" altLang="en-US" sz="2400" dirty="0">
              <a:solidFill>
                <a:srgbClr val="FF0000"/>
              </a:solidFill>
            </a:endParaRPr>
          </a:p>
        </p:txBody>
      </p:sp>
      <p:sp>
        <p:nvSpPr>
          <p:cNvPr id="5" name="文本框 4">
            <a:extLst>
              <a:ext uri="{FF2B5EF4-FFF2-40B4-BE49-F238E27FC236}">
                <a16:creationId xmlns:a16="http://schemas.microsoft.com/office/drawing/2014/main" id="{B103BF0B-F0D2-1C43-7B83-D3A48D6A3FD6}"/>
              </a:ext>
            </a:extLst>
          </p:cNvPr>
          <p:cNvSpPr txBox="1"/>
          <p:nvPr/>
        </p:nvSpPr>
        <p:spPr>
          <a:xfrm>
            <a:off x="-43181" y="6537120"/>
            <a:ext cx="11188919" cy="338554"/>
          </a:xfrm>
          <a:prstGeom prst="rect">
            <a:avLst/>
          </a:prstGeom>
          <a:noFill/>
        </p:spPr>
        <p:txBody>
          <a:bodyPr wrap="square">
            <a:spAutoFit/>
          </a:bodyPr>
          <a:lstStyle/>
          <a:p>
            <a:r>
              <a:rPr lang="en-US" altLang="zh-CN" sz="1600" dirty="0" err="1">
                <a:solidFill>
                  <a:srgbClr val="C00000"/>
                </a:solidFill>
                <a:latin typeface="Times New Roman" panose="02020603050405020304" pitchFamily="18" charset="0"/>
                <a:cs typeface="Times New Roman" panose="02020603050405020304" pitchFamily="18" charset="0"/>
              </a:rPr>
              <a:t>Zhishuang</a:t>
            </a:r>
            <a:r>
              <a:rPr lang="en-US" altLang="zh-CN" sz="1600" dirty="0">
                <a:solidFill>
                  <a:srgbClr val="C00000"/>
                </a:solidFill>
                <a:latin typeface="Times New Roman" panose="02020603050405020304" pitchFamily="18" charset="0"/>
                <a:cs typeface="Times New Roman" panose="02020603050405020304" pitchFamily="18" charset="0"/>
              </a:rPr>
              <a:t> Yang…  </a:t>
            </a:r>
            <a:r>
              <a:rPr lang="en-US" altLang="zh-CN" sz="1600" dirty="0" err="1">
                <a:solidFill>
                  <a:srgbClr val="C00000"/>
                </a:solidFill>
                <a:latin typeface="Times New Roman" panose="02020603050405020304" pitchFamily="18" charset="0"/>
                <a:cs typeface="Times New Roman" panose="02020603050405020304" pitchFamily="18" charset="0"/>
              </a:rPr>
              <a:t>Dekang</a:t>
            </a:r>
            <a:r>
              <a:rPr lang="en-US" altLang="zh-CN" sz="1600" dirty="0">
                <a:solidFill>
                  <a:srgbClr val="C00000"/>
                </a:solidFill>
                <a:latin typeface="Times New Roman" panose="02020603050405020304" pitchFamily="18" charset="0"/>
                <a:cs typeface="Times New Roman" panose="02020603050405020304" pitchFamily="18" charset="0"/>
              </a:rPr>
              <a:t> Zhu*..Science of The Total </a:t>
            </a:r>
            <a:r>
              <a:rPr lang="en-US" altLang="zh-CN" sz="1600" b="0" i="0" dirty="0">
                <a:solidFill>
                  <a:srgbClr val="C00000"/>
                </a:solidFill>
                <a:effectLst/>
                <a:latin typeface="Times New Roman" panose="02020603050405020304" pitchFamily="18" charset="0"/>
                <a:cs typeface="Times New Roman" panose="02020603050405020304" pitchFamily="18" charset="0"/>
              </a:rPr>
              <a:t>Environment. doi.org/10.1016/j.scitotenv.2023.167400</a:t>
            </a:r>
            <a:endParaRPr lang="zh-CN" alt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1148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9719B-0527-9147-B787-ABA1DF398B9C}"/>
              </a:ext>
            </a:extLst>
          </p:cNvPr>
          <p:cNvSpPr>
            <a:spLocks noGrp="1"/>
          </p:cNvSpPr>
          <p:nvPr>
            <p:ph type="title"/>
          </p:nvPr>
        </p:nvSpPr>
        <p:spPr>
          <a:xfrm>
            <a:off x="4963324" y="5849937"/>
            <a:ext cx="7136343" cy="739775"/>
          </a:xfrm>
        </p:spPr>
        <p:txBody>
          <a:bodyPr>
            <a:normAutofit/>
          </a:bodyPr>
          <a:lstStyle/>
          <a:p>
            <a:pPr algn="ctr"/>
            <a:r>
              <a:rPr kumimoji="1" lang="zh-CN" altLang="en-US" sz="2000" dirty="0">
                <a:latin typeface="黑体" pitchFamily="49" charset="-122"/>
                <a:ea typeface="黑体" pitchFamily="49" charset="-122"/>
                <a:cs typeface="Times New Roman" pitchFamily="18" charset="0"/>
              </a:rPr>
              <a:t>阐述：</a:t>
            </a:r>
            <a:r>
              <a:rPr kumimoji="1" lang="en-US" altLang="zh-CN" sz="2000" dirty="0">
                <a:latin typeface="黑体" pitchFamily="49" charset="-122"/>
                <a:ea typeface="黑体" pitchFamily="49" charset="-122"/>
                <a:cs typeface="Times New Roman" pitchFamily="18" charset="0"/>
              </a:rPr>
              <a:t>ARGs</a:t>
            </a:r>
            <a:r>
              <a:rPr kumimoji="1" lang="zh-CN" altLang="en-US" sz="2000" dirty="0">
                <a:latin typeface="黑体" pitchFamily="49" charset="-122"/>
                <a:ea typeface="黑体" pitchFamily="49" charset="-122"/>
                <a:cs typeface="Times New Roman" pitchFamily="18" charset="0"/>
              </a:rPr>
              <a:t>的传播方向</a:t>
            </a:r>
            <a:r>
              <a:rPr kumimoji="1" lang="en-US" altLang="zh-CN" sz="2000" dirty="0">
                <a:latin typeface="黑体" pitchFamily="49" charset="-122"/>
                <a:ea typeface="黑体" pitchFamily="49" charset="-122"/>
                <a:cs typeface="Times New Roman" pitchFamily="18" charset="0"/>
              </a:rPr>
              <a:t>-</a:t>
            </a:r>
            <a:r>
              <a:rPr kumimoji="1" lang="zh-CN" altLang="en-US" sz="2000" dirty="0">
                <a:latin typeface="黑体" pitchFamily="49" charset="-122"/>
                <a:ea typeface="黑体" pitchFamily="49" charset="-122"/>
                <a:cs typeface="Times New Roman" pitchFamily="18" charset="0"/>
              </a:rPr>
              <a:t>循环</a:t>
            </a:r>
            <a:r>
              <a:rPr kumimoji="1" lang="en-US" altLang="zh-CN" sz="2000" dirty="0">
                <a:latin typeface="黑体" pitchFamily="49" charset="-122"/>
                <a:ea typeface="黑体" pitchFamily="49" charset="-122"/>
                <a:cs typeface="Times New Roman" pitchFamily="18" charset="0"/>
              </a:rPr>
              <a:t>-</a:t>
            </a:r>
            <a:r>
              <a:rPr kumimoji="1" lang="zh-CN" altLang="en-US" sz="2000" dirty="0">
                <a:latin typeface="黑体" pitchFamily="49" charset="-122"/>
                <a:ea typeface="黑体" pitchFamily="49" charset="-122"/>
                <a:cs typeface="Times New Roman" pitchFamily="18" charset="0"/>
              </a:rPr>
              <a:t>“基因流”概念及其危害</a:t>
            </a:r>
            <a:endParaRPr kumimoji="1" lang="zh-CN" altLang="en-US" sz="2000" dirty="0">
              <a:ea typeface="黑体" pitchFamily="49" charset="-122"/>
              <a:cs typeface="Times New Roman" pitchFamily="18" charset="0"/>
            </a:endParaRPr>
          </a:p>
        </p:txBody>
      </p:sp>
      <p:pic>
        <p:nvPicPr>
          <p:cNvPr id="107523"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368" y="245427"/>
            <a:ext cx="1749168" cy="173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图片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51" y="245427"/>
            <a:ext cx="1783412" cy="17328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33" name="文本框 14"/>
          <p:cNvSpPr txBox="1">
            <a:spLocks noChangeArrowheads="1"/>
          </p:cNvSpPr>
          <p:nvPr/>
        </p:nvSpPr>
        <p:spPr bwMode="auto">
          <a:xfrm>
            <a:off x="9971943" y="879584"/>
            <a:ext cx="18397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en-US" altLang="zh-CN" sz="1100" b="1" dirty="0">
                <a:solidFill>
                  <a:srgbClr val="C00000"/>
                </a:solidFill>
                <a:latin typeface="黑体" pitchFamily="49" charset="-122"/>
              </a:rPr>
              <a:t>1</a:t>
            </a:r>
            <a:r>
              <a:rPr kumimoji="1" lang="en-US" altLang="zh-CN" sz="1100" b="1" dirty="0">
                <a:solidFill>
                  <a:srgbClr val="C00000"/>
                </a:solidFill>
                <a:latin typeface="Times New Roman" pitchFamily="18" charset="0"/>
                <a:cs typeface="Times New Roman" pitchFamily="18" charset="0"/>
              </a:rPr>
              <a:t>Top</a:t>
            </a:r>
            <a:r>
              <a:rPr kumimoji="1" lang="zh-CN" altLang="en-US" sz="1100" b="1" dirty="0">
                <a:solidFill>
                  <a:srgbClr val="C00000"/>
                </a:solidFill>
                <a:latin typeface="黑体" pitchFamily="49" charset="-122"/>
              </a:rPr>
              <a:t>期刊 </a:t>
            </a:r>
            <a:r>
              <a:rPr kumimoji="1" lang="en-US" altLang="zh-CN" sz="1100" b="1" dirty="0">
                <a:solidFill>
                  <a:srgbClr val="C00000"/>
                </a:solidFill>
                <a:latin typeface="Times New Roman" pitchFamily="18" charset="0"/>
                <a:cs typeface="Times New Roman" pitchFamily="18" charset="0"/>
              </a:rPr>
              <a:t>IF=8.07</a:t>
            </a:r>
            <a:r>
              <a:rPr kumimoji="1" lang="zh-CN" altLang="en-US" sz="1100" b="1" dirty="0">
                <a:solidFill>
                  <a:srgbClr val="C00000"/>
                </a:solidFill>
                <a:latin typeface="Times New Roman" pitchFamily="18" charset="0"/>
                <a:cs typeface="Times New Roman" pitchFamily="18" charset="0"/>
              </a:rPr>
              <a:t> （</a:t>
            </a:r>
            <a:r>
              <a:rPr kumimoji="1" lang="en-US" altLang="zh-CN" sz="1100" b="1" dirty="0">
                <a:solidFill>
                  <a:srgbClr val="C00000"/>
                </a:solidFill>
                <a:latin typeface="Times New Roman" pitchFamily="18" charset="0"/>
                <a:cs typeface="Times New Roman" pitchFamily="18" charset="0"/>
              </a:rPr>
              <a:t>2020</a:t>
            </a:r>
            <a:r>
              <a:rPr kumimoji="1" lang="zh-CN" altLang="en-US" sz="1100" b="1" dirty="0">
                <a:solidFill>
                  <a:srgbClr val="C00000"/>
                </a:solidFill>
                <a:latin typeface="Times New Roman" pitchFamily="18" charset="0"/>
                <a:cs typeface="Times New Roman" pitchFamily="18" charset="0"/>
              </a:rPr>
              <a:t>）</a:t>
            </a:r>
          </a:p>
        </p:txBody>
      </p:sp>
      <p:grpSp>
        <p:nvGrpSpPr>
          <p:cNvPr id="5" name="组合 4"/>
          <p:cNvGrpSpPr/>
          <p:nvPr/>
        </p:nvGrpSpPr>
        <p:grpSpPr>
          <a:xfrm>
            <a:off x="4674401" y="2031229"/>
            <a:ext cx="7346149" cy="3649661"/>
            <a:chOff x="527051" y="1989139"/>
            <a:chExt cx="7346149" cy="3649661"/>
          </a:xfrm>
        </p:grpSpPr>
        <p:pic>
          <p:nvPicPr>
            <p:cNvPr id="107522"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9401" y="2046288"/>
              <a:ext cx="5541433"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下箭头 7">
              <a:extLst>
                <a:ext uri="{FF2B5EF4-FFF2-40B4-BE49-F238E27FC236}">
                  <a16:creationId xmlns:a16="http://schemas.microsoft.com/office/drawing/2014/main" id="{3A9524B6-CCE0-5149-8BD7-9D321F91D94D}"/>
                </a:ext>
              </a:extLst>
            </p:cNvPr>
            <p:cNvSpPr/>
            <p:nvPr/>
          </p:nvSpPr>
          <p:spPr>
            <a:xfrm>
              <a:off x="7539567" y="3375025"/>
              <a:ext cx="63500" cy="273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1600"/>
            </a:p>
          </p:txBody>
        </p:sp>
        <p:sp>
          <p:nvSpPr>
            <p:cNvPr id="107527" name="文本框 8"/>
            <p:cNvSpPr txBox="1">
              <a:spLocks noChangeArrowheads="1"/>
            </p:cNvSpPr>
            <p:nvPr/>
          </p:nvSpPr>
          <p:spPr bwMode="auto">
            <a:xfrm>
              <a:off x="7319202" y="3819526"/>
              <a:ext cx="55399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200" dirty="0">
                  <a:solidFill>
                    <a:srgbClr val="FF0000"/>
                  </a:solidFill>
                  <a:latin typeface="黑体" pitchFamily="49" charset="-122"/>
                </a:rPr>
                <a:t>耐药性微生物进化过程</a:t>
              </a:r>
            </a:p>
          </p:txBody>
        </p:sp>
        <p:sp>
          <p:nvSpPr>
            <p:cNvPr id="107528" name="文本框 9"/>
            <p:cNvSpPr txBox="1">
              <a:spLocks noChangeArrowheads="1"/>
            </p:cNvSpPr>
            <p:nvPr/>
          </p:nvSpPr>
          <p:spPr bwMode="auto">
            <a:xfrm>
              <a:off x="7411535" y="1989139"/>
              <a:ext cx="369332"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200">
                  <a:solidFill>
                    <a:srgbClr val="FF0000"/>
                  </a:solidFill>
                  <a:latin typeface="黑体" pitchFamily="49" charset="-122"/>
                </a:rPr>
                <a:t>抗生素筛选压力</a:t>
              </a:r>
            </a:p>
          </p:txBody>
        </p:sp>
        <p:sp>
          <p:nvSpPr>
            <p:cNvPr id="107529" name="文本框 10"/>
            <p:cNvSpPr txBox="1">
              <a:spLocks noChangeArrowheads="1"/>
            </p:cNvSpPr>
            <p:nvPr/>
          </p:nvSpPr>
          <p:spPr bwMode="auto">
            <a:xfrm>
              <a:off x="5310718" y="5176838"/>
              <a:ext cx="4995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200" b="1">
                  <a:solidFill>
                    <a:srgbClr val="0070C0"/>
                  </a:solidFill>
                  <a:latin typeface="黑体" pitchFamily="49" charset="-122"/>
                </a:rPr>
                <a:t>普通</a:t>
              </a:r>
            </a:p>
          </p:txBody>
        </p:sp>
        <p:sp>
          <p:nvSpPr>
            <p:cNvPr id="107530" name="文本框 11"/>
            <p:cNvSpPr txBox="1">
              <a:spLocks noChangeArrowheads="1"/>
            </p:cNvSpPr>
            <p:nvPr/>
          </p:nvSpPr>
          <p:spPr bwMode="auto">
            <a:xfrm>
              <a:off x="5937251" y="5176838"/>
              <a:ext cx="4487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200" b="1">
                  <a:solidFill>
                    <a:srgbClr val="0070C0"/>
                  </a:solidFill>
                  <a:latin typeface="黑体" pitchFamily="49" charset="-122"/>
                </a:rPr>
                <a:t>耐药</a:t>
              </a:r>
            </a:p>
          </p:txBody>
        </p:sp>
        <p:sp>
          <p:nvSpPr>
            <p:cNvPr id="107531" name="文本框 12"/>
            <p:cNvSpPr txBox="1">
              <a:spLocks noChangeArrowheads="1"/>
            </p:cNvSpPr>
            <p:nvPr/>
          </p:nvSpPr>
          <p:spPr bwMode="auto">
            <a:xfrm>
              <a:off x="6512984" y="5176838"/>
              <a:ext cx="44873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200" b="1">
                  <a:solidFill>
                    <a:srgbClr val="0070C0"/>
                  </a:solidFill>
                  <a:latin typeface="黑体" pitchFamily="49" charset="-122"/>
                </a:rPr>
                <a:t>死亡</a:t>
              </a:r>
            </a:p>
          </p:txBody>
        </p:sp>
        <p:sp>
          <p:nvSpPr>
            <p:cNvPr id="107532" name="文本框 13"/>
            <p:cNvSpPr txBox="1">
              <a:spLocks noChangeArrowheads="1"/>
            </p:cNvSpPr>
            <p:nvPr/>
          </p:nvSpPr>
          <p:spPr bwMode="auto">
            <a:xfrm>
              <a:off x="1549400" y="5286376"/>
              <a:ext cx="363431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en-US" altLang="zh-CN" sz="1200" b="1" dirty="0">
                  <a:solidFill>
                    <a:srgbClr val="0070C0"/>
                  </a:solidFill>
                  <a:latin typeface="Times New Roman" pitchFamily="18" charset="0"/>
                  <a:cs typeface="Times New Roman" pitchFamily="18" charset="0"/>
                </a:rPr>
                <a:t>AGRs</a:t>
              </a:r>
              <a:r>
                <a:rPr kumimoji="1" lang="zh-CN" altLang="en-US" sz="1200" b="1" dirty="0">
                  <a:solidFill>
                    <a:srgbClr val="0070C0"/>
                  </a:solidFill>
                  <a:latin typeface="黑体" pitchFamily="49" charset="-122"/>
                </a:rPr>
                <a:t>的传播，整合子扮演关键角色</a:t>
              </a:r>
            </a:p>
          </p:txBody>
        </p:sp>
        <p:sp>
          <p:nvSpPr>
            <p:cNvPr id="107534" name="文本框 15"/>
            <p:cNvSpPr txBox="1">
              <a:spLocks noChangeArrowheads="1"/>
            </p:cNvSpPr>
            <p:nvPr/>
          </p:nvSpPr>
          <p:spPr bwMode="auto">
            <a:xfrm>
              <a:off x="527051" y="3967153"/>
              <a:ext cx="8255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r>
                <a:rPr kumimoji="1" lang="zh-CN" altLang="en-US" sz="1400" dirty="0">
                  <a:solidFill>
                    <a:srgbClr val="FF0000"/>
                  </a:solidFill>
                </a:rPr>
                <a:t>水禽在传播链条中的作用</a:t>
              </a:r>
            </a:p>
          </p:txBody>
        </p:sp>
        <p:sp>
          <p:nvSpPr>
            <p:cNvPr id="17" name="矩形 16">
              <a:extLst>
                <a:ext uri="{FF2B5EF4-FFF2-40B4-BE49-F238E27FC236}">
                  <a16:creationId xmlns:a16="http://schemas.microsoft.com/office/drawing/2014/main" id="{4CDAF39D-EA6C-3345-BE3F-8D304B2B1343}"/>
                </a:ext>
              </a:extLst>
            </p:cNvPr>
            <p:cNvSpPr/>
            <p:nvPr/>
          </p:nvSpPr>
          <p:spPr>
            <a:xfrm rot="10800000" flipV="1">
              <a:off x="1500717" y="4141789"/>
              <a:ext cx="1151467" cy="604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grpSp>
      <p:pic>
        <p:nvPicPr>
          <p:cNvPr id="20" name="图片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084" y="1580357"/>
            <a:ext cx="3770465" cy="214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3"/>
          <p:cNvSpPr>
            <a:spLocks noChangeArrowheads="1"/>
          </p:cNvSpPr>
          <p:nvPr/>
        </p:nvSpPr>
        <p:spPr bwMode="auto">
          <a:xfrm rot="18639017">
            <a:off x="58281" y="2354887"/>
            <a:ext cx="24233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1200" b="1" dirty="0">
                <a:solidFill>
                  <a:srgbClr val="0070C0"/>
                </a:solidFill>
                <a:latin typeface="Times New Roman" pitchFamily="18" charset="0"/>
                <a:cs typeface="Times New Roman" pitchFamily="18" charset="0"/>
              </a:rPr>
              <a:t>ARGs</a:t>
            </a:r>
            <a:r>
              <a:rPr kumimoji="1" lang="zh-CN" altLang="en-US" sz="1200" b="1" dirty="0">
                <a:solidFill>
                  <a:srgbClr val="0070C0"/>
                </a:solidFill>
                <a:latin typeface="黑体" pitchFamily="49" charset="-122"/>
              </a:rPr>
              <a:t>流动方向的简略构想图</a:t>
            </a:r>
            <a:endParaRPr lang="zh-CN" altLang="en-US" sz="1200" dirty="0">
              <a:solidFill>
                <a:srgbClr val="0070C0"/>
              </a:solidFill>
              <a:latin typeface="黑体" pitchFamily="49" charset="-122"/>
            </a:endParaRPr>
          </a:p>
        </p:txBody>
      </p:sp>
      <p:sp>
        <p:nvSpPr>
          <p:cNvPr id="22" name="文本框 4"/>
          <p:cNvSpPr txBox="1">
            <a:spLocks noChangeArrowheads="1"/>
          </p:cNvSpPr>
          <p:nvPr/>
        </p:nvSpPr>
        <p:spPr bwMode="auto">
          <a:xfrm>
            <a:off x="375548" y="3790397"/>
            <a:ext cx="4080933" cy="1815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pPr algn="just"/>
            <a:r>
              <a:rPr kumimoji="1" lang="zh-CN" altLang="en-US" sz="1600" dirty="0">
                <a:solidFill>
                  <a:srgbClr val="C00000"/>
                </a:solidFill>
                <a:latin typeface="黑体" pitchFamily="49" charset="-122"/>
              </a:rPr>
              <a:t>抗生素的广泛使用会起到定向筛选耐药菌株的作用，敏感型菌株被抑制后为耐药型菌株提供大量的生存空间，从而得以快速繁殖。整合子可以捕获</a:t>
            </a:r>
            <a:r>
              <a:rPr kumimoji="1" lang="en-US" altLang="zh-CN" sz="1600" dirty="0">
                <a:solidFill>
                  <a:srgbClr val="C00000"/>
                </a:solidFill>
                <a:latin typeface="Times New Roman" pitchFamily="18" charset="0"/>
                <a:cs typeface="Times New Roman" pitchFamily="18" charset="0"/>
              </a:rPr>
              <a:t>AGRs</a:t>
            </a:r>
            <a:r>
              <a:rPr kumimoji="1" lang="zh-CN" altLang="en-US" sz="1600" dirty="0">
                <a:solidFill>
                  <a:srgbClr val="C00000"/>
                </a:solidFill>
                <a:latin typeface="Times New Roman" pitchFamily="18" charset="0"/>
                <a:cs typeface="Times New Roman" pitchFamily="18" charset="0"/>
              </a:rPr>
              <a:t>，</a:t>
            </a:r>
            <a:r>
              <a:rPr kumimoji="1" lang="zh-CN" altLang="en-US" sz="1600" dirty="0">
                <a:solidFill>
                  <a:srgbClr val="C00000"/>
                </a:solidFill>
                <a:latin typeface="黑体" pitchFamily="49" charset="-122"/>
              </a:rPr>
              <a:t>在</a:t>
            </a:r>
            <a:r>
              <a:rPr kumimoji="1" lang="en-US" altLang="zh-CN" sz="1600" dirty="0">
                <a:solidFill>
                  <a:srgbClr val="C00000"/>
                </a:solidFill>
                <a:latin typeface="Times New Roman" pitchFamily="18" charset="0"/>
                <a:cs typeface="Times New Roman" pitchFamily="18" charset="0"/>
              </a:rPr>
              <a:t>AGRs</a:t>
            </a:r>
            <a:r>
              <a:rPr kumimoji="1" lang="zh-CN" altLang="en-US" sz="1600" dirty="0">
                <a:solidFill>
                  <a:srgbClr val="C00000"/>
                </a:solidFill>
                <a:latin typeface="黑体" pitchFamily="49" charset="-122"/>
              </a:rPr>
              <a:t>流动过程中起到了重要作用，进而让</a:t>
            </a:r>
            <a:r>
              <a:rPr kumimoji="1" lang="en-US" altLang="zh-CN" sz="1600" dirty="0">
                <a:solidFill>
                  <a:srgbClr val="C00000"/>
                </a:solidFill>
                <a:latin typeface="Times New Roman" pitchFamily="18" charset="0"/>
                <a:cs typeface="Times New Roman" pitchFamily="18" charset="0"/>
              </a:rPr>
              <a:t>AGRs</a:t>
            </a:r>
            <a:r>
              <a:rPr kumimoji="1" lang="zh-CN" altLang="en-US" sz="1600" dirty="0">
                <a:solidFill>
                  <a:srgbClr val="C00000"/>
                </a:solidFill>
                <a:latin typeface="黑体" pitchFamily="49" charset="-122"/>
              </a:rPr>
              <a:t>“跟随”细菌微生物在“动物</a:t>
            </a:r>
            <a:r>
              <a:rPr kumimoji="1" lang="en-US" altLang="zh-CN" sz="1600" dirty="0">
                <a:solidFill>
                  <a:srgbClr val="C00000"/>
                </a:solidFill>
                <a:latin typeface="黑体" pitchFamily="49" charset="-122"/>
              </a:rPr>
              <a:t>-</a:t>
            </a:r>
            <a:r>
              <a:rPr kumimoji="1" lang="zh-CN" altLang="en-US" sz="1600" dirty="0">
                <a:solidFill>
                  <a:srgbClr val="C00000"/>
                </a:solidFill>
                <a:latin typeface="黑体" pitchFamily="49" charset="-122"/>
              </a:rPr>
              <a:t>环境</a:t>
            </a:r>
            <a:r>
              <a:rPr kumimoji="1" lang="en-US" altLang="zh-CN" sz="1600" dirty="0">
                <a:solidFill>
                  <a:srgbClr val="C00000"/>
                </a:solidFill>
                <a:latin typeface="黑体" pitchFamily="49" charset="-122"/>
              </a:rPr>
              <a:t>-</a:t>
            </a:r>
            <a:r>
              <a:rPr kumimoji="1" lang="zh-CN" altLang="en-US" sz="1600" dirty="0">
                <a:solidFill>
                  <a:srgbClr val="C00000"/>
                </a:solidFill>
                <a:latin typeface="黑体" pitchFamily="49" charset="-122"/>
              </a:rPr>
              <a:t>人群”中不断循环传播。</a:t>
            </a:r>
          </a:p>
        </p:txBody>
      </p:sp>
      <p:sp>
        <p:nvSpPr>
          <p:cNvPr id="23" name="标题 1">
            <a:extLst>
              <a:ext uri="{FF2B5EF4-FFF2-40B4-BE49-F238E27FC236}">
                <a16:creationId xmlns:a16="http://schemas.microsoft.com/office/drawing/2014/main" id="{C2A13291-24D1-604B-B117-7904753F93C2}"/>
              </a:ext>
            </a:extLst>
          </p:cNvPr>
          <p:cNvSpPr txBox="1">
            <a:spLocks/>
          </p:cNvSpPr>
          <p:nvPr/>
        </p:nvSpPr>
        <p:spPr>
          <a:xfrm>
            <a:off x="25238" y="726912"/>
            <a:ext cx="8150129" cy="571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Arial Unicode MS" pitchFamily="34" charset="-122"/>
                <a:ea typeface="黑体" pitchFamily="2" charset="-122"/>
                <a:cs typeface="+mj-cs"/>
              </a:defRPr>
            </a:lvl1pPr>
          </a:lstStyle>
          <a:p>
            <a:pPr algn="ctr">
              <a:lnSpc>
                <a:spcPct val="100000"/>
              </a:lnSpc>
            </a:pPr>
            <a:r>
              <a:rPr kumimoji="1" lang="en-US" altLang="zh-CN" sz="2800" b="1" dirty="0">
                <a:solidFill>
                  <a:srgbClr val="C00000"/>
                </a:solidFill>
                <a:latin typeface="微软雅黑 Light"/>
                <a:ea typeface="黑体" pitchFamily="49" charset="-122"/>
                <a:cs typeface="Times New Roman" pitchFamily="18" charset="0"/>
              </a:rPr>
              <a:t>ARGs</a:t>
            </a:r>
            <a:r>
              <a:rPr kumimoji="1" lang="zh-CN" altLang="en-US" sz="2800" b="1" dirty="0">
                <a:solidFill>
                  <a:srgbClr val="C00000"/>
                </a:solidFill>
                <a:latin typeface="微软雅黑 Light"/>
                <a:ea typeface="黑体" pitchFamily="49" charset="-122"/>
                <a:cs typeface="Times New Roman" pitchFamily="18" charset="0"/>
              </a:rPr>
              <a:t>在环境中的传播</a:t>
            </a:r>
            <a:endParaRPr kumimoji="1" lang="en-US" altLang="zh-CN" sz="2800" b="1" dirty="0">
              <a:solidFill>
                <a:srgbClr val="C00000"/>
              </a:solidFill>
              <a:latin typeface="微软雅黑 Light"/>
              <a:ea typeface="黑体" pitchFamily="49" charset="-122"/>
              <a:cs typeface="Times New Roman" pitchFamily="18" charset="0"/>
            </a:endParaRPr>
          </a:p>
          <a:p>
            <a:pPr algn="ctr">
              <a:lnSpc>
                <a:spcPct val="100000"/>
              </a:lnSpc>
            </a:pPr>
            <a:r>
              <a:rPr kumimoji="1" lang="zh-CN" altLang="en-US" sz="2800" b="1" dirty="0">
                <a:solidFill>
                  <a:srgbClr val="C00000"/>
                </a:solidFill>
                <a:latin typeface="微软雅黑 Light"/>
                <a:ea typeface="黑体" pitchFamily="49" charset="-122"/>
                <a:cs typeface="Times New Roman" pitchFamily="18" charset="0"/>
              </a:rPr>
              <a:t>促进了耐药菌的产生、扩散以及维持 </a:t>
            </a:r>
            <a:endParaRPr kumimoji="1" lang="zh-CN" altLang="en-US" sz="2800" b="1" dirty="0">
              <a:solidFill>
                <a:srgbClr val="C00000"/>
              </a:solidFill>
              <a:latin typeface="微软雅黑 Light"/>
              <a:ea typeface="黑体" pitchFamily="49" charset="-122"/>
            </a:endParaRPr>
          </a:p>
        </p:txBody>
      </p:sp>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26"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93</a:t>
            </a:fld>
            <a:endParaRPr lang="zh-CN" altLang="en-US" sz="2400" dirty="0">
              <a:solidFill>
                <a:srgbClr val="FF0000"/>
              </a:solidFill>
            </a:endParaRPr>
          </a:p>
        </p:txBody>
      </p:sp>
      <p:sp>
        <p:nvSpPr>
          <p:cNvPr id="4" name="文本框 3">
            <a:extLst>
              <a:ext uri="{FF2B5EF4-FFF2-40B4-BE49-F238E27FC236}">
                <a16:creationId xmlns:a16="http://schemas.microsoft.com/office/drawing/2014/main" id="{C5E3EB88-D7DB-1C6A-7D64-D313CA2F01AE}"/>
              </a:ext>
            </a:extLst>
          </p:cNvPr>
          <p:cNvSpPr txBox="1"/>
          <p:nvPr/>
        </p:nvSpPr>
        <p:spPr>
          <a:xfrm>
            <a:off x="-43180" y="6516568"/>
            <a:ext cx="7612380" cy="276999"/>
          </a:xfrm>
          <a:prstGeom prst="rect">
            <a:avLst/>
          </a:prstGeom>
          <a:noFill/>
        </p:spPr>
        <p:txBody>
          <a:bodyPr wrap="square">
            <a:spAutoFit/>
          </a:bodyPr>
          <a:lstStyle/>
          <a:p>
            <a:r>
              <a:rPr lang="en-US" altLang="zh-CN" sz="1200" kern="100" dirty="0" err="1">
                <a:solidFill>
                  <a:srgbClr val="002060"/>
                </a:solidFill>
                <a:effectLst/>
                <a:latin typeface="Arial" panose="020B0604020202020204" pitchFamily="34" charset="0"/>
                <a:ea typeface="宋体" panose="02010600030101010101" pitchFamily="2" charset="-122"/>
              </a:rPr>
              <a:t>Shaqiu</a:t>
            </a:r>
            <a:r>
              <a:rPr lang="en-US" altLang="zh-CN" sz="1200" kern="100" dirty="0">
                <a:solidFill>
                  <a:srgbClr val="002060"/>
                </a:solidFill>
                <a:effectLst/>
                <a:latin typeface="Arial" panose="020B0604020202020204" pitchFamily="34" charset="0"/>
                <a:ea typeface="宋体" panose="02010600030101010101" pitchFamily="2" charset="-122"/>
              </a:rPr>
              <a:t> Zhang</a:t>
            </a:r>
            <a:r>
              <a:rPr lang="en-US" altLang="zh-CN" sz="1200" kern="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Anchun</a:t>
            </a:r>
            <a:r>
              <a:rPr lang="en-US" altLang="zh-CN" sz="1200" kern="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Cheng*</a:t>
            </a:r>
            <a:r>
              <a:rPr lang="en-US" altLang="zh-CN" sz="1200" kern="100" dirty="0">
                <a:solidFill>
                  <a:srgbClr val="002060"/>
                </a:solidFill>
                <a:effectLst/>
                <a:latin typeface="Arial" panose="020B0604020202020204" pitchFamily="34" charset="0"/>
                <a:ea typeface="宋体" panose="02010600030101010101" pitchFamily="2" charset="-122"/>
              </a:rPr>
              <a:t>. </a:t>
            </a:r>
            <a:r>
              <a:rPr lang="en-US" altLang="zh-CN" sz="1200" kern="100" dirty="0">
                <a:solidFill>
                  <a:srgbClr val="C00000"/>
                </a:solidFill>
                <a:effectLst/>
                <a:latin typeface="Arial" panose="020B0604020202020204" pitchFamily="34" charset="0"/>
                <a:ea typeface="宋体" panose="02010600030101010101" pitchFamily="2" charset="-122"/>
              </a:rPr>
              <a:t>Environmental Pollution, </a:t>
            </a:r>
            <a:r>
              <a:rPr lang="en-US" altLang="zh-CN" sz="1200" kern="100" dirty="0">
                <a:solidFill>
                  <a:srgbClr val="002060"/>
                </a:solidFill>
                <a:effectLst/>
                <a:latin typeface="Arial" panose="020B0604020202020204" pitchFamily="34" charset="0"/>
                <a:ea typeface="宋体" panose="02010600030101010101" pitchFamily="2" charset="-122"/>
              </a:rPr>
              <a:t>266 (</a:t>
            </a:r>
            <a:r>
              <a:rPr lang="en-US" altLang="zh-CN" sz="1200" kern="100" dirty="0">
                <a:solidFill>
                  <a:srgbClr val="C00000"/>
                </a:solidFill>
                <a:effectLst/>
                <a:latin typeface="Arial" panose="020B0604020202020204" pitchFamily="34" charset="0"/>
                <a:ea typeface="宋体" panose="02010600030101010101" pitchFamily="2" charset="-122"/>
              </a:rPr>
              <a:t>2020</a:t>
            </a:r>
            <a:r>
              <a:rPr lang="en-US" altLang="zh-CN" sz="1200" kern="100" dirty="0">
                <a:solidFill>
                  <a:srgbClr val="002060"/>
                </a:solidFill>
                <a:effectLst/>
                <a:latin typeface="Arial" panose="020B0604020202020204" pitchFamily="34" charset="0"/>
                <a:ea typeface="宋体" panose="02010600030101010101" pitchFamily="2" charset="-122"/>
              </a:rPr>
              <a:t>) 115260</a:t>
            </a:r>
            <a:endParaRPr lang="zh-CN" altLang="en-US" sz="1200" dirty="0">
              <a:solidFill>
                <a:srgbClr val="002060"/>
              </a:solidFill>
            </a:endParaRPr>
          </a:p>
        </p:txBody>
      </p:sp>
      <p:sp>
        <p:nvSpPr>
          <p:cNvPr id="105475" name="矩形 3">
            <a:extLst>
              <a:ext uri="{FF2B5EF4-FFF2-40B4-BE49-F238E27FC236}">
                <a16:creationId xmlns:a16="http://schemas.microsoft.com/office/drawing/2014/main" id="{A061B5AB-78C5-B969-E8B0-3914A392C9B7}"/>
              </a:ext>
            </a:extLst>
          </p:cNvPr>
          <p:cNvSpPr>
            <a:spLocks noChangeArrowheads="1"/>
          </p:cNvSpPr>
          <p:nvPr/>
        </p:nvSpPr>
        <p:spPr bwMode="auto">
          <a:xfrm>
            <a:off x="599529" y="5589748"/>
            <a:ext cx="346447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anose="020B0602030504020204" pitchFamily="34" charset="0"/>
                <a:ea typeface="黑体" panose="02010609060101010101" pitchFamily="49" charset="-122"/>
              </a:defRPr>
            </a:lvl1pPr>
            <a:lvl2pPr marL="742950" indent="-285750">
              <a:defRPr sz="2400">
                <a:solidFill>
                  <a:schemeClr val="tx1"/>
                </a:solidFill>
                <a:latin typeface="Lucida Sans Unicode" panose="020B0602030504020204" pitchFamily="34" charset="0"/>
                <a:ea typeface="黑体" panose="02010609060101010101" pitchFamily="49" charset="-122"/>
              </a:defRPr>
            </a:lvl2pPr>
            <a:lvl3pPr marL="1143000" indent="-228600">
              <a:defRPr sz="2400">
                <a:solidFill>
                  <a:schemeClr val="tx1"/>
                </a:solidFill>
                <a:latin typeface="Lucida Sans Unicode" panose="020B0602030504020204" pitchFamily="34" charset="0"/>
                <a:ea typeface="黑体" panose="02010609060101010101" pitchFamily="49" charset="-122"/>
              </a:defRPr>
            </a:lvl3pPr>
            <a:lvl4pPr marL="1600200" indent="-228600">
              <a:defRPr sz="2400">
                <a:solidFill>
                  <a:schemeClr val="tx1"/>
                </a:solidFill>
                <a:latin typeface="Lucida Sans Unicode" panose="020B0602030504020204" pitchFamily="34" charset="0"/>
                <a:ea typeface="黑体" panose="02010609060101010101" pitchFamily="49" charset="-122"/>
              </a:defRPr>
            </a:lvl4pPr>
            <a:lvl5pPr marL="2057400" indent="-228600">
              <a:defRPr sz="2400">
                <a:solidFill>
                  <a:schemeClr val="tx1"/>
                </a:solidFill>
                <a:latin typeface="Lucida Sans Unicode" panose="020B0602030504020204" pitchFamily="34" charset="0"/>
                <a:ea typeface="黑体" panose="02010609060101010101" pitchFamily="49" charset="-122"/>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ea typeface="黑体" panose="02010609060101010101" pitchFamily="49" charset="-122"/>
              </a:defRPr>
            </a:lvl9pPr>
          </a:lstStyle>
          <a:p>
            <a:r>
              <a:rPr kumimoji="1" lang="en-US" altLang="zh-CN" sz="2000" b="1" dirty="0">
                <a:solidFill>
                  <a:srgbClr val="0070C0"/>
                </a:solidFill>
                <a:latin typeface="Times New Roman" panose="02020603050405020304" pitchFamily="18" charset="0"/>
                <a:cs typeface="Times New Roman" panose="02020603050405020304" pitchFamily="18" charset="0"/>
              </a:rPr>
              <a:t>ARGs</a:t>
            </a:r>
            <a:r>
              <a:rPr kumimoji="1" lang="zh-CN" altLang="en-US" sz="2000" b="1" dirty="0">
                <a:solidFill>
                  <a:srgbClr val="0070C0"/>
                </a:solidFill>
                <a:latin typeface="黑体" panose="02010609060101010101" pitchFamily="49" charset="-122"/>
              </a:rPr>
              <a:t>流动方向的简略构想图</a:t>
            </a:r>
            <a:endParaRPr lang="zh-CN" altLang="en-US" sz="2000" dirty="0">
              <a:solidFill>
                <a:srgbClr val="0070C0"/>
              </a:solidFill>
              <a:latin typeface="黑体" panose="02010609060101010101" pitchFamily="49" charset="-122"/>
            </a:endParaRPr>
          </a:p>
        </p:txBody>
      </p:sp>
    </p:spTree>
    <p:extLst>
      <p:ext uri="{BB962C8B-B14F-4D97-AF65-F5344CB8AC3E}">
        <p14:creationId xmlns:p14="http://schemas.microsoft.com/office/powerpoint/2010/main" val="2517220437"/>
      </p:ext>
    </p:extLst>
  </p:cSld>
  <p:clrMapOvr>
    <a:masterClrMapping/>
  </p:clrMapOvr>
  <p:transition spd="slow">
    <p:circl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672C34-6359-8948-BB5B-FFD638BAA949}"/>
              </a:ext>
            </a:extLst>
          </p:cNvPr>
          <p:cNvSpPr>
            <a:spLocks noGrp="1"/>
          </p:cNvSpPr>
          <p:nvPr>
            <p:ph type="title"/>
          </p:nvPr>
        </p:nvSpPr>
        <p:spPr>
          <a:xfrm>
            <a:off x="-1" y="899945"/>
            <a:ext cx="12191999" cy="652463"/>
          </a:xfrm>
        </p:spPr>
        <p:txBody>
          <a:bodyPr>
            <a:normAutofit/>
          </a:bodyPr>
          <a:lstStyle/>
          <a:p>
            <a:pPr algn="ctr"/>
            <a:r>
              <a:rPr kumimoji="1" lang="zh-CN" altLang="en-US" sz="2800" b="1" dirty="0">
                <a:solidFill>
                  <a:srgbClr val="C00000"/>
                </a:solidFill>
                <a:latin typeface="微软雅黑" panose="020B0503020204020204" pitchFamily="34" charset="-122"/>
                <a:ea typeface="微软雅黑" panose="020B0503020204020204" pitchFamily="34" charset="-122"/>
              </a:rPr>
              <a:t>可转移性质粒促进耐药基因的传播</a:t>
            </a:r>
          </a:p>
        </p:txBody>
      </p:sp>
      <p:pic>
        <p:nvPicPr>
          <p:cNvPr id="109570"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3350" y="1719265"/>
            <a:ext cx="6428283" cy="361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文本框 9"/>
          <p:cNvSpPr txBox="1">
            <a:spLocks noChangeArrowheads="1"/>
          </p:cNvSpPr>
          <p:nvPr/>
        </p:nvSpPr>
        <p:spPr bwMode="auto">
          <a:xfrm>
            <a:off x="2513350" y="5333003"/>
            <a:ext cx="69303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itchFamily="34" charset="0"/>
                <a:ea typeface="黑体" pitchFamily="49" charset="-122"/>
              </a:defRPr>
            </a:lvl1pPr>
            <a:lvl2pPr marL="742950" indent="-285750">
              <a:defRPr sz="2400">
                <a:solidFill>
                  <a:schemeClr val="tx1"/>
                </a:solidFill>
                <a:latin typeface="Lucida Sans Unicode" pitchFamily="34" charset="0"/>
                <a:ea typeface="黑体" pitchFamily="49" charset="-122"/>
              </a:defRPr>
            </a:lvl2pPr>
            <a:lvl3pPr marL="1143000" indent="-228600">
              <a:defRPr sz="2400">
                <a:solidFill>
                  <a:schemeClr val="tx1"/>
                </a:solidFill>
                <a:latin typeface="Lucida Sans Unicode" pitchFamily="34" charset="0"/>
                <a:ea typeface="黑体" pitchFamily="49" charset="-122"/>
              </a:defRPr>
            </a:lvl3pPr>
            <a:lvl4pPr marL="1600200" indent="-228600">
              <a:defRPr sz="2400">
                <a:solidFill>
                  <a:schemeClr val="tx1"/>
                </a:solidFill>
                <a:latin typeface="Lucida Sans Unicode" pitchFamily="34" charset="0"/>
                <a:ea typeface="黑体" pitchFamily="49" charset="-122"/>
              </a:defRPr>
            </a:lvl4pPr>
            <a:lvl5pPr marL="2057400" indent="-228600">
              <a:defRPr sz="2400">
                <a:solidFill>
                  <a:schemeClr val="tx1"/>
                </a:solidFill>
                <a:latin typeface="Lucida Sans Unicode" pitchFamily="34" charset="0"/>
                <a:ea typeface="黑体" pitchFamily="49" charset="-122"/>
              </a:defRPr>
            </a:lvl5pPr>
            <a:lvl6pPr marL="2514600" indent="-228600" eaLnBrk="0" fontAlgn="base" hangingPunct="0">
              <a:spcBef>
                <a:spcPct val="0"/>
              </a:spcBef>
              <a:spcAft>
                <a:spcPct val="0"/>
              </a:spcAft>
              <a:defRPr sz="2400">
                <a:solidFill>
                  <a:schemeClr val="tx1"/>
                </a:solidFill>
                <a:latin typeface="Lucida Sans Unicode" pitchFamily="34" charset="0"/>
                <a:ea typeface="黑体" pitchFamily="49" charset="-122"/>
              </a:defRPr>
            </a:lvl6pPr>
            <a:lvl7pPr marL="2971800" indent="-228600" eaLnBrk="0" fontAlgn="base" hangingPunct="0">
              <a:spcBef>
                <a:spcPct val="0"/>
              </a:spcBef>
              <a:spcAft>
                <a:spcPct val="0"/>
              </a:spcAft>
              <a:defRPr sz="2400">
                <a:solidFill>
                  <a:schemeClr val="tx1"/>
                </a:solidFill>
                <a:latin typeface="Lucida Sans Unicode" pitchFamily="34" charset="0"/>
                <a:ea typeface="黑体" pitchFamily="49" charset="-122"/>
              </a:defRPr>
            </a:lvl7pPr>
            <a:lvl8pPr marL="3429000" indent="-228600" eaLnBrk="0" fontAlgn="base" hangingPunct="0">
              <a:spcBef>
                <a:spcPct val="0"/>
              </a:spcBef>
              <a:spcAft>
                <a:spcPct val="0"/>
              </a:spcAft>
              <a:defRPr sz="2400">
                <a:solidFill>
                  <a:schemeClr val="tx1"/>
                </a:solidFill>
                <a:latin typeface="Lucida Sans Unicode" pitchFamily="34" charset="0"/>
                <a:ea typeface="黑体" pitchFamily="49" charset="-122"/>
              </a:defRPr>
            </a:lvl8pPr>
            <a:lvl9pPr marL="3886200" indent="-228600" eaLnBrk="0" fontAlgn="base" hangingPunct="0">
              <a:spcBef>
                <a:spcPct val="0"/>
              </a:spcBef>
              <a:spcAft>
                <a:spcPct val="0"/>
              </a:spcAft>
              <a:defRPr sz="2400">
                <a:solidFill>
                  <a:schemeClr val="tx1"/>
                </a:solidFill>
                <a:latin typeface="Lucida Sans Unicode" pitchFamily="34" charset="0"/>
                <a:ea typeface="黑体" pitchFamily="49" charset="-122"/>
              </a:defRPr>
            </a:lvl9pPr>
          </a:lstStyle>
          <a:p>
            <a:pPr algn="dist"/>
            <a:r>
              <a:rPr kumimoji="1" lang="zh-CN" altLang="en-US" sz="1800" b="1" dirty="0">
                <a:solidFill>
                  <a:srgbClr val="C00000"/>
                </a:solidFill>
              </a:rPr>
              <a:t>黏菌素</a:t>
            </a:r>
            <a:r>
              <a:rPr kumimoji="1" lang="zh-CN" altLang="en-US" sz="1800" dirty="0">
                <a:solidFill>
                  <a:srgbClr val="C00000"/>
                </a:solidFill>
              </a:rPr>
              <a:t>广泛使用导致了黏菌素耐药菌的流行，不同复制子类型的质粒与转座子等可移动元件促进了</a:t>
            </a:r>
            <a:r>
              <a:rPr kumimoji="1" lang="en-US" altLang="zh-CN" sz="1800" i="1" dirty="0" err="1">
                <a:solidFill>
                  <a:srgbClr val="C00000"/>
                </a:solidFill>
                <a:latin typeface="Times New Roman" pitchFamily="18" charset="0"/>
                <a:cs typeface="Times New Roman" pitchFamily="18" charset="0"/>
              </a:rPr>
              <a:t>mcr</a:t>
            </a:r>
            <a:r>
              <a:rPr kumimoji="1" lang="zh-CN" altLang="en-US" sz="1800" dirty="0">
                <a:solidFill>
                  <a:srgbClr val="C00000"/>
                </a:solidFill>
              </a:rPr>
              <a:t>基因在</a:t>
            </a:r>
            <a:r>
              <a:rPr kumimoji="1" lang="zh-CN" altLang="en-US" sz="1800" b="1" dirty="0">
                <a:solidFill>
                  <a:srgbClr val="C00000"/>
                </a:solidFill>
              </a:rPr>
              <a:t>人</a:t>
            </a:r>
            <a:r>
              <a:rPr kumimoji="1" lang="en-US" altLang="zh-CN" sz="1800" b="1" dirty="0">
                <a:solidFill>
                  <a:srgbClr val="C00000"/>
                </a:solidFill>
              </a:rPr>
              <a:t>-</a:t>
            </a:r>
            <a:r>
              <a:rPr kumimoji="1" lang="zh-CN" altLang="en-US" sz="1800" b="1" dirty="0">
                <a:solidFill>
                  <a:srgbClr val="C00000"/>
                </a:solidFill>
              </a:rPr>
              <a:t>动物</a:t>
            </a:r>
            <a:r>
              <a:rPr kumimoji="1" lang="en-US" altLang="zh-CN" sz="1800" b="1" dirty="0">
                <a:solidFill>
                  <a:srgbClr val="C00000"/>
                </a:solidFill>
              </a:rPr>
              <a:t>-</a:t>
            </a:r>
            <a:r>
              <a:rPr kumimoji="1" lang="zh-CN" altLang="en-US" sz="1800" b="1" dirty="0">
                <a:solidFill>
                  <a:srgbClr val="C00000"/>
                </a:solidFill>
              </a:rPr>
              <a:t>环境</a:t>
            </a:r>
            <a:r>
              <a:rPr kumimoji="1" lang="zh-CN" altLang="en-US" sz="1800" dirty="0">
                <a:solidFill>
                  <a:srgbClr val="C00000"/>
                </a:solidFill>
              </a:rPr>
              <a:t>中的传播</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9"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94</a:t>
            </a:fld>
            <a:endParaRPr lang="zh-CN" altLang="en-US" sz="2400" dirty="0">
              <a:solidFill>
                <a:srgbClr val="FF0000"/>
              </a:solidFill>
            </a:endParaRPr>
          </a:p>
        </p:txBody>
      </p:sp>
      <p:sp>
        <p:nvSpPr>
          <p:cNvPr id="4" name="文本框 3">
            <a:extLst>
              <a:ext uri="{FF2B5EF4-FFF2-40B4-BE49-F238E27FC236}">
                <a16:creationId xmlns:a16="http://schemas.microsoft.com/office/drawing/2014/main" id="{E03DAE24-3EE3-EBB8-C0D1-EC86C43D11E0}"/>
              </a:ext>
            </a:extLst>
          </p:cNvPr>
          <p:cNvSpPr txBox="1"/>
          <p:nvPr/>
        </p:nvSpPr>
        <p:spPr>
          <a:xfrm>
            <a:off x="0" y="6472422"/>
            <a:ext cx="7479229" cy="276999"/>
          </a:xfrm>
          <a:prstGeom prst="rect">
            <a:avLst/>
          </a:prstGeom>
          <a:noFill/>
        </p:spPr>
        <p:txBody>
          <a:bodyPr wrap="square">
            <a:spAutoFit/>
          </a:bodyPr>
          <a:lstStyle/>
          <a:p>
            <a:pPr algn="just">
              <a:spcBef>
                <a:spcPts val="600"/>
              </a:spcBef>
              <a:spcAft>
                <a:spcPts val="300"/>
              </a:spcAft>
            </a:pPr>
            <a:r>
              <a:rPr lang="en-US" altLang="zh-CN" sz="1200" kern="0" dirty="0" err="1">
                <a:solidFill>
                  <a:srgbClr val="002060"/>
                </a:solidFill>
                <a:effectLst/>
                <a:latin typeface="Arial" panose="020B0604020202020204" pitchFamily="34" charset="0"/>
                <a:ea typeface="宋体" panose="02010600030101010101" pitchFamily="2" charset="-122"/>
              </a:rPr>
              <a:t>Shaqiu</a:t>
            </a:r>
            <a:r>
              <a:rPr lang="en-US" altLang="zh-CN" sz="1200" kern="0" dirty="0">
                <a:solidFill>
                  <a:srgbClr val="002060"/>
                </a:solidFill>
                <a:effectLst/>
                <a:latin typeface="Arial" panose="020B0604020202020204" pitchFamily="34" charset="0"/>
                <a:ea typeface="宋体" panose="02010600030101010101" pitchFamily="2" charset="-122"/>
              </a:rPr>
              <a:t> Zhang</a:t>
            </a:r>
            <a:r>
              <a:rPr lang="en-US" altLang="zh-CN" sz="1200" kern="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0" dirty="0" err="1">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Anchun</a:t>
            </a:r>
            <a:r>
              <a:rPr lang="en-US" altLang="zh-CN" sz="1200" kern="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 Cheng*</a:t>
            </a:r>
            <a:r>
              <a:rPr lang="en-US" altLang="zh-CN" sz="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i="1" kern="0" dirty="0">
                <a:solidFill>
                  <a:srgbClr val="002060"/>
                </a:solidFill>
                <a:effectLst/>
                <a:latin typeface="Arial" panose="020B0604020202020204" pitchFamily="34" charset="0"/>
                <a:ea typeface="宋体" panose="02010600030101010101" pitchFamily="2" charset="-122"/>
              </a:rPr>
              <a:t>.</a:t>
            </a:r>
            <a:r>
              <a:rPr lang="en-US" altLang="zh-CN" sz="1200" kern="0" dirty="0">
                <a:solidFill>
                  <a:srgbClr val="002060"/>
                </a:solidFill>
                <a:effectLst/>
                <a:latin typeface="Arial" panose="020B0604020202020204" pitchFamily="34" charset="0"/>
                <a:ea typeface="宋体" panose="02010600030101010101" pitchFamily="2" charset="-122"/>
              </a:rPr>
              <a:t> </a:t>
            </a:r>
            <a:r>
              <a:rPr lang="en-US" altLang="zh-CN" sz="1200" kern="0" dirty="0">
                <a:solidFill>
                  <a:srgbClr val="FF0000"/>
                </a:solidFill>
                <a:effectLst/>
                <a:latin typeface="Arial" panose="020B0604020202020204" pitchFamily="34" charset="0"/>
                <a:ea typeface="宋体" panose="02010600030101010101" pitchFamily="2" charset="-122"/>
              </a:rPr>
              <a:t>Science of The Total Environment.2021</a:t>
            </a:r>
            <a:r>
              <a:rPr lang="en-US" altLang="zh-CN" sz="1200" kern="0" dirty="0">
                <a:solidFill>
                  <a:srgbClr val="002060"/>
                </a:solidFill>
                <a:effectLst/>
                <a:latin typeface="Arial" panose="020B0604020202020204" pitchFamily="34" charset="0"/>
                <a:ea typeface="宋体" panose="02010600030101010101" pitchFamily="2" charset="-122"/>
              </a:rPr>
              <a:t>, 10;799:149280</a:t>
            </a:r>
            <a:endParaRPr lang="zh-CN" altLang="zh-CN" sz="1200" kern="100" dirty="0">
              <a:solidFill>
                <a:srgbClr val="002060"/>
              </a:solidFill>
              <a:effectLst/>
              <a:latin typeface="Times New Roman" panose="02020603050405020304" pitchFamily="18" charset="0"/>
              <a:ea typeface="宋体" panose="02010600030101010101" pitchFamily="2" charset="-122"/>
            </a:endParaRPr>
          </a:p>
        </p:txBody>
      </p:sp>
      <p:pic>
        <p:nvPicPr>
          <p:cNvPr id="3" name="图片 5">
            <a:extLst>
              <a:ext uri="{FF2B5EF4-FFF2-40B4-BE49-F238E27FC236}">
                <a16:creationId xmlns:a16="http://schemas.microsoft.com/office/drawing/2014/main" id="{3A544717-4F8A-950E-0294-0AFC768FA2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1614" y="4206502"/>
            <a:ext cx="1204382" cy="117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a:extLst>
              <a:ext uri="{FF2B5EF4-FFF2-40B4-BE49-F238E27FC236}">
                <a16:creationId xmlns:a16="http://schemas.microsoft.com/office/drawing/2014/main" id="{166031ED-694A-91E8-5BFA-6BDA4E3CD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8332" y="4206502"/>
            <a:ext cx="1033282" cy="107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E5017086-10E6-431F-27D0-A243A7130C9E}"/>
              </a:ext>
            </a:extLst>
          </p:cNvPr>
          <p:cNvSpPr/>
          <p:nvPr/>
        </p:nvSpPr>
        <p:spPr bwMode="auto">
          <a:xfrm rot="16200000">
            <a:off x="4706283" y="-141490"/>
            <a:ext cx="2017436" cy="6117769"/>
          </a:xfrm>
          <a:prstGeom prst="rect">
            <a:avLst/>
          </a:prstGeom>
          <a:noFill/>
          <a:ln w="41275" cmpd="sng">
            <a:solidFill>
              <a:srgbClr val="C00000"/>
            </a:solidFill>
            <a:prstDash val="soli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477695304"/>
      </p:ext>
    </p:extLst>
  </p:cSld>
  <p:clrMapOvr>
    <a:masterClrMapping/>
  </p:clrMapOvr>
  <p:transition spd="slow">
    <p:circl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76441880-72F7-4C57-8ADC-DBA8A3211893}"/>
              </a:ext>
            </a:extLst>
          </p:cNvPr>
          <p:cNvSpPr txBox="1"/>
          <p:nvPr/>
        </p:nvSpPr>
        <p:spPr>
          <a:xfrm>
            <a:off x="2397459" y="2969205"/>
            <a:ext cx="7133675" cy="523220"/>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第三部分：防控措施            </a:t>
            </a:r>
          </a:p>
        </p:txBody>
      </p:sp>
      <p:pic>
        <p:nvPicPr>
          <p:cNvPr id="2" name="图片 1">
            <a:extLst>
              <a:ext uri="{FF2B5EF4-FFF2-40B4-BE49-F238E27FC236}">
                <a16:creationId xmlns:a16="http://schemas.microsoft.com/office/drawing/2014/main" id="{6E6CC799-D34A-7FC3-FC50-D32AA7356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2">
            <a:extLst>
              <a:ext uri="{FF2B5EF4-FFF2-40B4-BE49-F238E27FC236}">
                <a16:creationId xmlns:a16="http://schemas.microsoft.com/office/drawing/2014/main" id="{E5A95F2F-86A0-2A86-3803-B4FB44CC9056}"/>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95</a:t>
            </a:fld>
            <a:endParaRPr lang="zh-CN" altLang="en-US" sz="2400" dirty="0">
              <a:solidFill>
                <a:srgbClr val="FF0000"/>
              </a:solidFill>
            </a:endParaRPr>
          </a:p>
        </p:txBody>
      </p:sp>
    </p:spTree>
    <p:extLst>
      <p:ext uri="{BB962C8B-B14F-4D97-AF65-F5344CB8AC3E}">
        <p14:creationId xmlns:p14="http://schemas.microsoft.com/office/powerpoint/2010/main" val="20210782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006894-CCC7-5732-BD94-301B28580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6728" y="4187890"/>
            <a:ext cx="5638102" cy="2048248"/>
          </a:xfrm>
          <a:prstGeom prst="rect">
            <a:avLst/>
          </a:prstGeom>
          <a:ln>
            <a:solidFill>
              <a:srgbClr val="002060"/>
            </a:solidFill>
          </a:ln>
        </p:spPr>
      </p:pic>
      <p:sp>
        <p:nvSpPr>
          <p:cNvPr id="10" name="内容占位符 2">
            <a:extLst>
              <a:ext uri="{FF2B5EF4-FFF2-40B4-BE49-F238E27FC236}">
                <a16:creationId xmlns:a16="http://schemas.microsoft.com/office/drawing/2014/main" id="{A024A552-B719-275C-FBF9-16D9E0C7EF65}"/>
              </a:ext>
            </a:extLst>
          </p:cNvPr>
          <p:cNvSpPr>
            <a:spLocks noGrp="1"/>
          </p:cNvSpPr>
          <p:nvPr>
            <p:ph idx="1"/>
          </p:nvPr>
        </p:nvSpPr>
        <p:spPr>
          <a:xfrm>
            <a:off x="6476833" y="4304639"/>
            <a:ext cx="2213714" cy="459843"/>
          </a:xfrm>
        </p:spPr>
        <p:txBody>
          <a:bodyPr>
            <a:normAutofit/>
          </a:bodyPr>
          <a:lstStyle/>
          <a:p>
            <a:pPr marL="0" indent="0" algn="ctr">
              <a:buNone/>
            </a:pPr>
            <a:r>
              <a:rPr lang="en-US" altLang="zh-CN" sz="12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63</a:t>
            </a:r>
            <a:r>
              <a:rPr lang="zh-CN" altLang="zh-CN" sz="12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株水禽源</a:t>
            </a:r>
            <a:r>
              <a:rPr lang="zh-CN" altLang="en-US"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多杀性巴氏杆菌</a:t>
            </a:r>
            <a:r>
              <a:rPr lang="zh-CN" altLang="zh-CN" sz="12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对抗菌药</a:t>
            </a:r>
            <a:r>
              <a:rPr lang="zh-CN" altLang="en-US" sz="12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物</a:t>
            </a:r>
            <a:r>
              <a:rPr lang="zh-CN" altLang="zh-CN" sz="1200" b="1" u="none" strike="noStrike" cap="none" normalizeH="0"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的耐药</a:t>
            </a:r>
            <a:r>
              <a:rPr lang="zh-CN" altLang="en-US"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情况（</a:t>
            </a:r>
            <a:r>
              <a:rPr lang="en-US" altLang="zh-CN"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a:t>
            </a:r>
            <a:r>
              <a:rPr lang="zh-CN" altLang="en-US"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a:t>
            </a:r>
            <a:endParaRPr lang="zh-CN" altLang="en-US" sz="1200" dirty="0">
              <a:solidFill>
                <a:srgbClr val="C00000"/>
              </a:solidFill>
              <a:latin typeface="Arial" panose="020B0604020202020204" pitchFamily="34" charset="0"/>
              <a:ea typeface="微软雅黑" panose="020B0503020204020204" pitchFamily="34" charset="-122"/>
            </a:endParaRPr>
          </a:p>
        </p:txBody>
      </p:sp>
      <p:pic>
        <p:nvPicPr>
          <p:cNvPr id="11" name="图片 10">
            <a:extLst>
              <a:ext uri="{FF2B5EF4-FFF2-40B4-BE49-F238E27FC236}">
                <a16:creationId xmlns:a16="http://schemas.microsoft.com/office/drawing/2014/main" id="{032F4A42-AC41-E4B5-DA3E-467054CD4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52223"/>
            <a:ext cx="1895475" cy="469600"/>
          </a:xfrm>
          <a:prstGeom prst="rect">
            <a:avLst/>
          </a:prstGeom>
        </p:spPr>
      </p:pic>
      <p:sp>
        <p:nvSpPr>
          <p:cNvPr id="3" name="文本框 2">
            <a:extLst>
              <a:ext uri="{FF2B5EF4-FFF2-40B4-BE49-F238E27FC236}">
                <a16:creationId xmlns:a16="http://schemas.microsoft.com/office/drawing/2014/main" id="{E8180D9E-6686-F389-E88D-3DE3B981C854}"/>
              </a:ext>
            </a:extLst>
          </p:cNvPr>
          <p:cNvSpPr txBox="1"/>
          <p:nvPr/>
        </p:nvSpPr>
        <p:spPr>
          <a:xfrm>
            <a:off x="136752" y="911443"/>
            <a:ext cx="8553795" cy="461665"/>
          </a:xfrm>
          <a:prstGeom prst="rect">
            <a:avLst/>
          </a:prstGeom>
          <a:noFill/>
        </p:spPr>
        <p:txBody>
          <a:bodyPr wrap="square">
            <a:spAutoFit/>
          </a:bodyPr>
          <a:lstStyle/>
          <a:p>
            <a:r>
              <a:rPr lang="zh-CN" altLang="en-US" sz="2400" b="1" u="none" strike="noStrike" cap="none" normalizeH="0" dirty="0">
                <a:solidFill>
                  <a:srgbClr val="002060"/>
                </a:solidFill>
                <a:uFill>
                  <a:solidFill>
                    <a:schemeClr val="tx1">
                      <a:lumMod val="65000"/>
                      <a:lumOff val="35000"/>
                    </a:schemeClr>
                  </a:solidFill>
                </a:uFill>
                <a:latin typeface="Arial" panose="020B0604020202020204" pitchFamily="34" charset="0"/>
                <a:ea typeface="微软雅黑" panose="020B0503020204020204" pitchFamily="34" charset="-122"/>
                <a:cs typeface="黑体" panose="02010609060101010101" pitchFamily="49" charset="-122"/>
                <a:sym typeface="黑体" panose="02010609060101010101" pitchFamily="49" charset="-122"/>
              </a:rPr>
              <a:t>（一）细菌疫苗是替抗的最为有效手段之一</a:t>
            </a:r>
            <a:endParaRPr lang="zh-CN" altLang="en-US" sz="2400" dirty="0">
              <a:solidFill>
                <a:srgbClr val="002060"/>
              </a:solidFill>
            </a:endParaRPr>
          </a:p>
        </p:txBody>
      </p:sp>
      <p:pic>
        <p:nvPicPr>
          <p:cNvPr id="5" name="图片 4">
            <a:extLst>
              <a:ext uri="{FF2B5EF4-FFF2-40B4-BE49-F238E27FC236}">
                <a16:creationId xmlns:a16="http://schemas.microsoft.com/office/drawing/2014/main" id="{5682936B-0B29-4547-A048-DADA4A33E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5165" y="1613489"/>
            <a:ext cx="5636029" cy="2249430"/>
          </a:xfrm>
          <a:prstGeom prst="rect">
            <a:avLst/>
          </a:prstGeom>
          <a:ln>
            <a:solidFill>
              <a:srgbClr val="002060"/>
            </a:solidFill>
          </a:ln>
        </p:spPr>
      </p:pic>
      <p:sp>
        <p:nvSpPr>
          <p:cNvPr id="6" name="文本框 5">
            <a:extLst>
              <a:ext uri="{FF2B5EF4-FFF2-40B4-BE49-F238E27FC236}">
                <a16:creationId xmlns:a16="http://schemas.microsoft.com/office/drawing/2014/main" id="{2B15DEE7-3C0E-4BB3-9CFC-A6CD2AC5A596}"/>
              </a:ext>
            </a:extLst>
          </p:cNvPr>
          <p:cNvSpPr txBox="1"/>
          <p:nvPr/>
        </p:nvSpPr>
        <p:spPr>
          <a:xfrm>
            <a:off x="6428994" y="1823767"/>
            <a:ext cx="1734104" cy="424732"/>
          </a:xfrm>
          <a:prstGeom prst="rect">
            <a:avLst/>
          </a:prstGeom>
          <a:noFill/>
        </p:spPr>
        <p:txBody>
          <a:bodyPr wrap="square" rtlCol="0">
            <a:spAutoFit/>
          </a:bodyPr>
          <a:lstStyle/>
          <a:p>
            <a:pPr algn="ctr">
              <a:lnSpc>
                <a:spcPct val="90000"/>
              </a:lnSpc>
              <a:spcBef>
                <a:spcPts val="1000"/>
              </a:spcBef>
            </a:pPr>
            <a:r>
              <a:rPr lang="en-US" altLang="zh-CN"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rPr>
              <a:t>563</a:t>
            </a:r>
            <a:r>
              <a:rPr lang="zh-CN" altLang="en-US"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rPr>
              <a:t>株鸭疫里默氏菌对抗菌药的耐药率</a:t>
            </a:r>
            <a:r>
              <a:rPr lang="en-US" altLang="zh-CN"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rPr>
              <a:t>(%)</a:t>
            </a:r>
            <a:endParaRPr lang="zh-CN" altLang="en-US" sz="1200" b="1" dirty="0">
              <a:solidFill>
                <a:srgbClr val="C00000"/>
              </a:solidFill>
              <a:uFill>
                <a:solidFill>
                  <a:schemeClr val="tx1">
                    <a:lumMod val="65000"/>
                    <a:lumOff val="35000"/>
                  </a:schemeClr>
                </a:solidFill>
              </a:uFill>
              <a:latin typeface="Arial" panose="020B0604020202020204" pitchFamily="34" charset="0"/>
              <a:ea typeface="微软雅黑" panose="020B0503020204020204" pitchFamily="34" charset="-122"/>
            </a:endParaRPr>
          </a:p>
        </p:txBody>
      </p:sp>
      <p:graphicFrame>
        <p:nvGraphicFramePr>
          <p:cNvPr id="13" name="图表 12"/>
          <p:cNvGraphicFramePr/>
          <p:nvPr>
            <p:extLst>
              <p:ext uri="{D42A27DB-BD31-4B8C-83A1-F6EECF244321}">
                <p14:modId xmlns:p14="http://schemas.microsoft.com/office/powerpoint/2010/main" val="3191555390"/>
              </p:ext>
            </p:extLst>
          </p:nvPr>
        </p:nvGraphicFramePr>
        <p:xfrm>
          <a:off x="410792" y="2608356"/>
          <a:ext cx="5370022" cy="2772451"/>
        </p:xfrm>
        <a:graphic>
          <a:graphicData uri="http://schemas.openxmlformats.org/drawingml/2006/chart">
            <c:chart xmlns:c="http://schemas.openxmlformats.org/drawingml/2006/chart" xmlns:r="http://schemas.openxmlformats.org/officeDocument/2006/relationships" r:id="rId6"/>
          </a:graphicData>
        </a:graphic>
      </p:graphicFrame>
      <p:pic>
        <p:nvPicPr>
          <p:cNvPr id="4" name="图片 3">
            <a:extLst>
              <a:ext uri="{FF2B5EF4-FFF2-40B4-BE49-F238E27FC236}">
                <a16:creationId xmlns:a16="http://schemas.microsoft.com/office/drawing/2014/main" id="{8190ACE5-EFFF-583E-B358-D3DC9A973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7328" y="1595575"/>
            <a:ext cx="1741130" cy="1305848"/>
          </a:xfrm>
          <a:prstGeom prst="rect">
            <a:avLst/>
          </a:prstGeom>
        </p:spPr>
      </p:pic>
      <p:pic>
        <p:nvPicPr>
          <p:cNvPr id="9" name="图片 8">
            <a:extLst>
              <a:ext uri="{FF2B5EF4-FFF2-40B4-BE49-F238E27FC236}">
                <a16:creationId xmlns:a16="http://schemas.microsoft.com/office/drawing/2014/main" id="{C1B5B8FA-624F-EFEC-02F7-5E4FC8CBB1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0652" y="4213847"/>
            <a:ext cx="1555946" cy="1166960"/>
          </a:xfrm>
          <a:prstGeom prst="rect">
            <a:avLst/>
          </a:prstGeom>
        </p:spPr>
      </p:pic>
      <p:sp>
        <p:nvSpPr>
          <p:cNvPr id="2" name="灯片编号占位符 2">
            <a:extLst>
              <a:ext uri="{FF2B5EF4-FFF2-40B4-BE49-F238E27FC236}">
                <a16:creationId xmlns:a16="http://schemas.microsoft.com/office/drawing/2014/main" id="{7D29D7ED-4CE6-D2FE-3F54-3563D4E08476}"/>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96</a:t>
            </a:fld>
            <a:endParaRPr lang="zh-CN" altLang="en-US" sz="2400" dirty="0">
              <a:solidFill>
                <a:srgbClr val="FF0000"/>
              </a:solidFill>
            </a:endParaRPr>
          </a:p>
        </p:txBody>
      </p:sp>
    </p:spTree>
    <p:extLst>
      <p:ext uri="{BB962C8B-B14F-4D97-AF65-F5344CB8AC3E}">
        <p14:creationId xmlns:p14="http://schemas.microsoft.com/office/powerpoint/2010/main" val="15164658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5005E7-739E-16EE-C695-E1FDE4D4F6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2612" y="1367206"/>
            <a:ext cx="3028829" cy="3875314"/>
          </a:xfrm>
          <a:prstGeom prst="rect">
            <a:avLst/>
          </a:prstGeom>
        </p:spPr>
      </p:pic>
      <p:pic>
        <p:nvPicPr>
          <p:cNvPr id="5" name="图片 4">
            <a:extLst>
              <a:ext uri="{FF2B5EF4-FFF2-40B4-BE49-F238E27FC236}">
                <a16:creationId xmlns:a16="http://schemas.microsoft.com/office/drawing/2014/main" id="{1D19A7B4-9A1C-F0B5-4F70-D51066ECE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8459" y="1367206"/>
            <a:ext cx="2891550" cy="3929651"/>
          </a:xfrm>
          <a:prstGeom prst="rect">
            <a:avLst/>
          </a:prstGeom>
          <a:ln>
            <a:solidFill>
              <a:schemeClr val="accent1"/>
            </a:solidFill>
          </a:ln>
        </p:spPr>
      </p:pic>
      <p:pic>
        <p:nvPicPr>
          <p:cNvPr id="2" name="图片 1">
            <a:extLst>
              <a:ext uri="{FF2B5EF4-FFF2-40B4-BE49-F238E27FC236}">
                <a16:creationId xmlns:a16="http://schemas.microsoft.com/office/drawing/2014/main" id="{6E6CC799-D34A-7FC3-FC50-D32AA7356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4" name="灯片编号占位符 2">
            <a:extLst>
              <a:ext uri="{FF2B5EF4-FFF2-40B4-BE49-F238E27FC236}">
                <a16:creationId xmlns:a16="http://schemas.microsoft.com/office/drawing/2014/main" id="{E5A95F2F-86A0-2A86-3803-B4FB44CC9056}"/>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97</a:t>
            </a:fld>
            <a:endParaRPr lang="zh-CN" altLang="en-US" sz="2400" dirty="0">
              <a:solidFill>
                <a:srgbClr val="FF0000"/>
              </a:solidFill>
            </a:endParaRPr>
          </a:p>
        </p:txBody>
      </p:sp>
      <p:sp>
        <p:nvSpPr>
          <p:cNvPr id="7" name="文本框 6">
            <a:extLst>
              <a:ext uri="{FF2B5EF4-FFF2-40B4-BE49-F238E27FC236}">
                <a16:creationId xmlns:a16="http://schemas.microsoft.com/office/drawing/2014/main" id="{1508DFC2-30B9-790A-01A2-783EC58E1BEE}"/>
              </a:ext>
            </a:extLst>
          </p:cNvPr>
          <p:cNvSpPr txBox="1"/>
          <p:nvPr/>
        </p:nvSpPr>
        <p:spPr>
          <a:xfrm>
            <a:off x="2873644" y="5379458"/>
            <a:ext cx="6656193" cy="523220"/>
          </a:xfrm>
          <a:prstGeom prst="rect">
            <a:avLst/>
          </a:prstGeom>
          <a:noFill/>
        </p:spPr>
        <p:txBody>
          <a:bodyPr wrap="square">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细菌性疫苗是替抗的有效手段</a:t>
            </a:r>
            <a:endParaRPr lang="zh-CN" altLang="en-US" sz="2800" dirty="0"/>
          </a:p>
        </p:txBody>
      </p:sp>
    </p:spTree>
    <p:extLst>
      <p:ext uri="{BB962C8B-B14F-4D97-AF65-F5344CB8AC3E}">
        <p14:creationId xmlns:p14="http://schemas.microsoft.com/office/powerpoint/2010/main" val="5512518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58504F-88B3-4642-ADA2-025AD7492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973"/>
            <a:ext cx="2819400" cy="698500"/>
          </a:xfrm>
          <a:prstGeom prst="rect">
            <a:avLst/>
          </a:prstGeom>
        </p:spPr>
      </p:pic>
      <p:pic>
        <p:nvPicPr>
          <p:cNvPr id="8" name="图片 7">
            <a:extLst>
              <a:ext uri="{FF2B5EF4-FFF2-40B4-BE49-F238E27FC236}">
                <a16:creationId xmlns:a16="http://schemas.microsoft.com/office/drawing/2014/main" id="{DEEB5489-DDC5-70ED-4903-91AEEC9E28E0}"/>
              </a:ext>
            </a:extLst>
          </p:cNvPr>
          <p:cNvPicPr>
            <a:picLocks noChangeAspect="1"/>
          </p:cNvPicPr>
          <p:nvPr/>
        </p:nvPicPr>
        <p:blipFill>
          <a:blip r:embed="rId4"/>
          <a:stretch>
            <a:fillRect/>
          </a:stretch>
        </p:blipFill>
        <p:spPr>
          <a:xfrm>
            <a:off x="1199804" y="1628798"/>
            <a:ext cx="5146620" cy="3716286"/>
          </a:xfrm>
          <a:prstGeom prst="rect">
            <a:avLst/>
          </a:prstGeom>
          <a:ln>
            <a:solidFill>
              <a:srgbClr val="002060"/>
            </a:solidFill>
          </a:ln>
        </p:spPr>
      </p:pic>
      <p:pic>
        <p:nvPicPr>
          <p:cNvPr id="10" name="图片 9">
            <a:extLst>
              <a:ext uri="{FF2B5EF4-FFF2-40B4-BE49-F238E27FC236}">
                <a16:creationId xmlns:a16="http://schemas.microsoft.com/office/drawing/2014/main" id="{9F64F890-3D2B-D29B-9345-8E072DDDD653}"/>
              </a:ext>
            </a:extLst>
          </p:cNvPr>
          <p:cNvPicPr>
            <a:picLocks noChangeAspect="1"/>
          </p:cNvPicPr>
          <p:nvPr/>
        </p:nvPicPr>
        <p:blipFill>
          <a:blip r:embed="rId5"/>
          <a:stretch>
            <a:fillRect/>
          </a:stretch>
        </p:blipFill>
        <p:spPr>
          <a:xfrm>
            <a:off x="6517179" y="1628799"/>
            <a:ext cx="4773301" cy="3716286"/>
          </a:xfrm>
          <a:prstGeom prst="rect">
            <a:avLst/>
          </a:prstGeom>
        </p:spPr>
      </p:pic>
      <p:sp>
        <p:nvSpPr>
          <p:cNvPr id="12" name="文本框 11">
            <a:extLst>
              <a:ext uri="{FF2B5EF4-FFF2-40B4-BE49-F238E27FC236}">
                <a16:creationId xmlns:a16="http://schemas.microsoft.com/office/drawing/2014/main" id="{7193BBC9-B1F5-5734-D5E1-26B1B727FE19}"/>
              </a:ext>
            </a:extLst>
          </p:cNvPr>
          <p:cNvSpPr txBox="1"/>
          <p:nvPr/>
        </p:nvSpPr>
        <p:spPr>
          <a:xfrm>
            <a:off x="3140133" y="5849077"/>
            <a:ext cx="6097384" cy="430887"/>
          </a:xfrm>
          <a:prstGeom prst="rect">
            <a:avLst/>
          </a:prstGeom>
          <a:noFill/>
        </p:spPr>
        <p:txBody>
          <a:bodyPr wrap="square">
            <a:spAutoFit/>
          </a:bodyPr>
          <a:lstStyle/>
          <a:p>
            <a:pPr algn="ctr"/>
            <a:r>
              <a:rPr lang="zh-CN" altLang="zh-CN"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接种疫苗预防感染，就可减少使用抗生素</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4E3F5A95-DC64-C7D4-8EF6-880E13C19CF1}"/>
              </a:ext>
            </a:extLst>
          </p:cNvPr>
          <p:cNvSpPr txBox="1"/>
          <p:nvPr/>
        </p:nvSpPr>
        <p:spPr>
          <a:xfrm>
            <a:off x="1199804" y="907025"/>
            <a:ext cx="10551689" cy="570221"/>
          </a:xfrm>
          <a:prstGeom prst="rect">
            <a:avLst/>
          </a:prstGeom>
          <a:noFill/>
        </p:spPr>
        <p:txBody>
          <a:bodyPr wrap="square">
            <a:spAutoFit/>
          </a:bodyPr>
          <a:lstStyle/>
          <a:p>
            <a:pPr algn="ctr">
              <a:lnSpc>
                <a:spcPts val="4200"/>
              </a:lnSpc>
              <a:spcBef>
                <a:spcPts val="3000"/>
              </a:spcBef>
            </a:pPr>
            <a:r>
              <a:rPr lang="en-US" altLang="zh-CN"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WHO: </a:t>
            </a:r>
            <a:r>
              <a:rPr lang="zh-CN" altLang="zh-CN"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紧急呼吁</a:t>
            </a:r>
            <a:r>
              <a:rPr lang="zh-CN" altLang="en-US"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应用好</a:t>
            </a:r>
            <a:r>
              <a:rPr lang="zh-CN" altLang="zh-CN"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现有疫苗和开发新疫苗</a:t>
            </a:r>
            <a:r>
              <a:rPr lang="zh-CN" altLang="en-US"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解决</a:t>
            </a:r>
            <a:r>
              <a:rPr lang="zh-CN" altLang="zh-CN" sz="2200" b="1" dirty="0">
                <a:solidFill>
                  <a:srgbClr val="C00000"/>
                </a:solidFill>
                <a:effectLst/>
                <a:latin typeface="微软雅黑" panose="020B0503020204020204" pitchFamily="34" charset="-122"/>
                <a:ea typeface="微软雅黑" panose="020B0503020204020204" pitchFamily="34" charset="-122"/>
                <a:cs typeface="Noto Sans" panose="020B0502040504020204" pitchFamily="34" charset="0"/>
              </a:rPr>
              <a:t>抗微生物药物耐药性问题</a:t>
            </a:r>
            <a:endParaRPr lang="zh-CN" altLang="zh-CN" sz="2200" b="1" dirty="0">
              <a:solidFill>
                <a:srgbClr val="C00000"/>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灯片编号占位符 2">
            <a:extLst>
              <a:ext uri="{FF2B5EF4-FFF2-40B4-BE49-F238E27FC236}">
                <a16:creationId xmlns:a16="http://schemas.microsoft.com/office/drawing/2014/main" id="{F2C489EE-DB81-D5E7-BEA2-F6595EB1AFCE}"/>
              </a:ext>
            </a:extLst>
          </p:cNvPr>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98</a:t>
            </a:fld>
            <a:endParaRPr lang="zh-CN" altLang="en-US" sz="2400" dirty="0">
              <a:solidFill>
                <a:srgbClr val="FF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 y="33655"/>
            <a:ext cx="2026285" cy="429895"/>
          </a:xfrm>
          <a:prstGeom prst="rect">
            <a:avLst/>
          </a:prstGeom>
        </p:spPr>
      </p:pic>
      <p:sp>
        <p:nvSpPr>
          <p:cNvPr id="5" name="灯片编号占位符 2"/>
          <p:cNvSpPr txBox="1">
            <a:spLocks/>
          </p:cNvSpPr>
          <p:nvPr/>
        </p:nvSpPr>
        <p:spPr>
          <a:xfrm>
            <a:off x="11487150" y="6415073"/>
            <a:ext cx="704849"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EF9EDCC-6796-41D4-8762-5DE66AB96056}" type="slidenum">
              <a:rPr lang="zh-CN" altLang="en-US" sz="2400" smtClean="0">
                <a:solidFill>
                  <a:srgbClr val="FF0000"/>
                </a:solidFill>
              </a:rPr>
              <a:pPr algn="r"/>
              <a:t>99</a:t>
            </a:fld>
            <a:endParaRPr lang="zh-CN" altLang="en-US" sz="2400" dirty="0">
              <a:solidFill>
                <a:srgbClr val="FF0000"/>
              </a:solidFill>
            </a:endParaRPr>
          </a:p>
        </p:txBody>
      </p:sp>
      <p:pic>
        <p:nvPicPr>
          <p:cNvPr id="3" name="图片 2">
            <a:extLst>
              <a:ext uri="{FF2B5EF4-FFF2-40B4-BE49-F238E27FC236}">
                <a16:creationId xmlns:a16="http://schemas.microsoft.com/office/drawing/2014/main" id="{E0ECDF4D-0C7B-1DBB-B33E-7F44DE42BF1E}"/>
              </a:ext>
            </a:extLst>
          </p:cNvPr>
          <p:cNvPicPr>
            <a:picLocks noChangeAspect="1"/>
          </p:cNvPicPr>
          <p:nvPr/>
        </p:nvPicPr>
        <p:blipFill>
          <a:blip r:embed="rId3"/>
          <a:stretch>
            <a:fillRect/>
          </a:stretch>
        </p:blipFill>
        <p:spPr>
          <a:xfrm>
            <a:off x="2498611" y="1173650"/>
            <a:ext cx="3667805" cy="4357653"/>
          </a:xfrm>
          <a:prstGeom prst="rect">
            <a:avLst/>
          </a:prstGeom>
          <a:ln>
            <a:solidFill>
              <a:schemeClr val="accent1"/>
            </a:solidFill>
          </a:ln>
        </p:spPr>
      </p:pic>
      <p:pic>
        <p:nvPicPr>
          <p:cNvPr id="7" name="图片 6">
            <a:extLst>
              <a:ext uri="{FF2B5EF4-FFF2-40B4-BE49-F238E27FC236}">
                <a16:creationId xmlns:a16="http://schemas.microsoft.com/office/drawing/2014/main" id="{B6ED5D8C-8E0C-ECD0-1362-B39AAFF2D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459" y="1821543"/>
            <a:ext cx="4340626" cy="2889734"/>
          </a:xfrm>
          <a:prstGeom prst="rect">
            <a:avLst/>
          </a:prstGeom>
        </p:spPr>
      </p:pic>
    </p:spTree>
    <p:extLst>
      <p:ext uri="{BB962C8B-B14F-4D97-AF65-F5344CB8AC3E}">
        <p14:creationId xmlns:p14="http://schemas.microsoft.com/office/powerpoint/2010/main" val="1920321915"/>
      </p:ext>
    </p:extLst>
  </p:cSld>
  <p:clrMapOvr>
    <a:masterClrMapping/>
  </p:clrMapOvr>
  <p:transition spd="slow">
    <p:circle/>
  </p:transition>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6ba1084b-6375-4c71-8a42-807d2911eb98}"/>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3434e3a2-9096-4a00-ad5b-8979d2f8e3ee}"/>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cbc4f72c-b9c7-4b90-8cde-614cd6dc5426}"/>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9390364e-023b-43cb-9f58-3e1a78db772d}"/>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d53c3a51-266f-47ad-a94b-d2c2ea8fd1f2}"/>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d08e3b67-e550-48b9-b27e-f5771f67126a}"/>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472a8886-418c-40f2-b37e-a58fc1fbd627}"/>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5483992d-8516-4af2-a7d4-a70b55e43904}"/>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07966148-3b9d-461c-8cc6-78ae8d6d1d07}"/>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d542050c-bf5a-45a3-82fb-320fe9b592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12614</TotalTime>
  <Words>14279</Words>
  <Application>Microsoft Office PowerPoint</Application>
  <PresentationFormat>宽屏</PresentationFormat>
  <Paragraphs>2519</Paragraphs>
  <Slides>105</Slides>
  <Notes>58</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105</vt:i4>
      </vt:variant>
    </vt:vector>
  </HeadingPairs>
  <TitlesOfParts>
    <vt:vector size="133" baseType="lpstr">
      <vt:lpstr>-apple-system</vt:lpstr>
      <vt:lpstr>Arial Unicode MS</vt:lpstr>
      <vt:lpstr>ElsevierGulliver</vt:lpstr>
      <vt:lpstr>Gilroy</vt:lpstr>
      <vt:lpstr>Helvetica Neue</vt:lpstr>
      <vt:lpstr>PMingLiU</vt:lpstr>
      <vt:lpstr>UKIJ Qolyazma</vt:lpstr>
      <vt:lpstr>等线</vt:lpstr>
      <vt:lpstr>汉仪中圆简</vt:lpstr>
      <vt:lpstr>黑体</vt:lpstr>
      <vt:lpstr>华文新魏</vt:lpstr>
      <vt:lpstr>华文中宋</vt:lpstr>
      <vt:lpstr>楷体_GB2312</vt:lpstr>
      <vt:lpstr>宋体</vt:lpstr>
      <vt:lpstr>微软雅黑</vt:lpstr>
      <vt:lpstr>微软雅黑 Light</vt:lpstr>
      <vt:lpstr>印品黑体</vt:lpstr>
      <vt:lpstr>Arial</vt:lpstr>
      <vt:lpstr>Arial</vt:lpstr>
      <vt:lpstr>Calibri</vt:lpstr>
      <vt:lpstr>Calibri Light</vt:lpstr>
      <vt:lpstr>Lucida Sans Unicode</vt:lpstr>
      <vt:lpstr>Symbol</vt:lpstr>
      <vt:lpstr>Times New Roman</vt:lpstr>
      <vt:lpstr>Times New Roman</vt:lpstr>
      <vt:lpstr>Verdana</vt:lpstr>
      <vt:lpstr>Wingdings</vt:lpstr>
      <vt:lpstr>Office 主题</vt:lpstr>
      <vt:lpstr>PowerPoint 演示文稿</vt:lpstr>
      <vt:lpstr>PowerPoint 演示文稿</vt:lpstr>
      <vt:lpstr>中国水禽源细菌及其耐药的流行概况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（3）RAD-1：RA第一个被鉴定可水解碳青霉烯的新型D类β-内酰胺酶  Identification of a novel carbapenem-hydrolysing class D B-lactamase RAD-1 in Riemerella anatipestifer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RATA:RA的流行性</vt:lpstr>
      <vt:lpstr>RATA酶的多样性和全球分布特征</vt:lpstr>
      <vt:lpstr>RATA酶的多样性和全球分布特征</vt:lpstr>
      <vt:lpstr>blaRATA基因家族的起源分析</vt:lpstr>
      <vt:lpstr>blaRATA基因家族起源分析</vt:lpstr>
      <vt:lpstr>blaRATA基因传播的遗传基础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lnu(I)基因的多样性和全球分布特征</vt:lpstr>
      <vt:lpstr>lnu(I)基因家族的起源</vt:lpstr>
      <vt:lpstr>PowerPoint 演示文稿</vt:lpstr>
      <vt:lpstr>PowerPoint 演示文稿</vt:lpstr>
      <vt:lpstr>阐述：ARGs的传播方向-循环-“基因流”概念及其危害</vt:lpstr>
      <vt:lpstr>可转移性质粒促进耐药基因的传播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Thinkpad</dc:creator>
  <cp:lastModifiedBy>lenovo</cp:lastModifiedBy>
  <cp:revision>434</cp:revision>
  <dcterms:created xsi:type="dcterms:W3CDTF">2018-09-15T09:06:00Z</dcterms:created>
  <dcterms:modified xsi:type="dcterms:W3CDTF">2024-09-02T01:22:58Z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