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63" r:id="rId5"/>
    <p:sldId id="264" r:id="rId6"/>
    <p:sldId id="268" r:id="rId7"/>
    <p:sldId id="269" r:id="rId8"/>
    <p:sldId id="270" r:id="rId9"/>
    <p:sldId id="271" r:id="rId10"/>
    <p:sldId id="272" r:id="rId11"/>
    <p:sldId id="273" r:id="rId12"/>
    <p:sldId id="312" r:id="rId13"/>
    <p:sldId id="31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7" r:id="rId27"/>
    <p:sldId id="286" r:id="rId28"/>
    <p:sldId id="288" r:id="rId29"/>
    <p:sldId id="289" r:id="rId30"/>
    <p:sldId id="290" r:id="rId31"/>
    <p:sldId id="291" r:id="rId32"/>
    <p:sldId id="292" r:id="rId33"/>
    <p:sldId id="293" r:id="rId34"/>
    <p:sldId id="294" r:id="rId35"/>
    <p:sldId id="295" r:id="rId36"/>
    <p:sldId id="296" r:id="rId37"/>
    <p:sldId id="307" r:id="rId38"/>
    <p:sldId id="297" r:id="rId39"/>
    <p:sldId id="300" r:id="rId40"/>
    <p:sldId id="298" r:id="rId41"/>
    <p:sldId id="299" r:id="rId42"/>
    <p:sldId id="301" r:id="rId43"/>
    <p:sldId id="302" r:id="rId44"/>
    <p:sldId id="303" r:id="rId45"/>
    <p:sldId id="304" r:id="rId46"/>
    <p:sldId id="305" r:id="rId47"/>
    <p:sldId id="308" r:id="rId48"/>
    <p:sldId id="309" r:id="rId49"/>
    <p:sldId id="310" r:id="rId50"/>
    <p:sldId id="311"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76"/>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5.xml"/><Relationship Id="rId3" Type="http://schemas.openxmlformats.org/officeDocument/2006/relationships/image" Target="../media/image1.jpeg"/><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4.png"/><Relationship Id="rId1" Type="http://schemas.openxmlformats.org/officeDocument/2006/relationships/tags" Target="../tags/tag100.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05.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tags" Target="../tags/tag104.xml"/><Relationship Id="rId2" Type="http://schemas.openxmlformats.org/officeDocument/2006/relationships/image" Target="../media/image4.png"/><Relationship Id="rId1" Type="http://schemas.openxmlformats.org/officeDocument/2006/relationships/tags" Target="../tags/tag103.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08.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tags" Target="../tags/tag107.xml"/><Relationship Id="rId2" Type="http://schemas.openxmlformats.org/officeDocument/2006/relationships/image" Target="../media/image4.png"/><Relationship Id="rId1" Type="http://schemas.openxmlformats.org/officeDocument/2006/relationships/tags" Target="../tags/tag106.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11.xml"/><Relationship Id="rId4" Type="http://schemas.openxmlformats.org/officeDocument/2006/relationships/image" Target="../media/image3.png"/><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4.png"/><Relationship Id="rId1" Type="http://schemas.openxmlformats.org/officeDocument/2006/relationships/tags" Target="../tags/tag11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4.png"/><Relationship Id="rId1" Type="http://schemas.openxmlformats.org/officeDocument/2006/relationships/tags" Target="../tags/tag11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image" Target="../media/image4.png"/><Relationship Id="rId1" Type="http://schemas.openxmlformats.org/officeDocument/2006/relationships/tags" Target="../tags/tag118.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image" Target="../media/image4.png"/><Relationship Id="rId1" Type="http://schemas.openxmlformats.org/officeDocument/2006/relationships/tags" Target="../tags/tag12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image" Target="../media/image4.png"/><Relationship Id="rId1" Type="http://schemas.openxmlformats.org/officeDocument/2006/relationships/tags" Target="../tags/tag124.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image" Target="../media/image4.png"/><Relationship Id="rId1" Type="http://schemas.openxmlformats.org/officeDocument/2006/relationships/tags" Target="../tags/tag127.xml"/></Relationships>
</file>

<file path=ppt/slides/_rels/slide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image" Target="../media/image2.jpeg"/><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5" Type="http://schemas.openxmlformats.org/officeDocument/2006/relationships/slideLayout" Target="../slideLayouts/slideLayout1.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4.png"/><Relationship Id="rId1" Type="http://schemas.openxmlformats.org/officeDocument/2006/relationships/tags" Target="../tags/tag130.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image" Target="../media/image4.png"/><Relationship Id="rId1" Type="http://schemas.openxmlformats.org/officeDocument/2006/relationships/tags" Target="../tags/tag133.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image" Target="../media/image4.png"/><Relationship Id="rId1" Type="http://schemas.openxmlformats.org/officeDocument/2006/relationships/tags" Target="../tags/tag136.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image" Target="../media/image4.png"/><Relationship Id="rId1" Type="http://schemas.openxmlformats.org/officeDocument/2006/relationships/tags" Target="../tags/tag139.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image" Target="../media/image4.png"/><Relationship Id="rId1" Type="http://schemas.openxmlformats.org/officeDocument/2006/relationships/tags" Target="../tags/tag14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4.png"/><Relationship Id="rId1" Type="http://schemas.openxmlformats.org/officeDocument/2006/relationships/tags" Target="../tags/tag145.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image" Target="../media/image4.png"/><Relationship Id="rId1" Type="http://schemas.openxmlformats.org/officeDocument/2006/relationships/tags" Target="../tags/tag148.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image" Target="../media/image4.png"/><Relationship Id="rId1" Type="http://schemas.openxmlformats.org/officeDocument/2006/relationships/tags" Target="../tags/tag151.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image" Target="../media/image4.png"/><Relationship Id="rId1" Type="http://schemas.openxmlformats.org/officeDocument/2006/relationships/tags" Target="../tags/tag154.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4.png"/><Relationship Id="rId1" Type="http://schemas.openxmlformats.org/officeDocument/2006/relationships/tags" Target="../tags/tag15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1.xml"/><Relationship Id="rId4" Type="http://schemas.openxmlformats.org/officeDocument/2006/relationships/image" Target="../media/image3.pn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image" Target="../media/image4.png"/><Relationship Id="rId1" Type="http://schemas.openxmlformats.org/officeDocument/2006/relationships/tags" Target="../tags/tag161.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66.xml"/><Relationship Id="rId4" Type="http://schemas.openxmlformats.org/officeDocument/2006/relationships/image" Target="../media/image20.png"/><Relationship Id="rId3" Type="http://schemas.openxmlformats.org/officeDocument/2006/relationships/tags" Target="../tags/tag165.xml"/><Relationship Id="rId2" Type="http://schemas.openxmlformats.org/officeDocument/2006/relationships/image" Target="../media/image4.png"/><Relationship Id="rId1" Type="http://schemas.openxmlformats.org/officeDocument/2006/relationships/tags" Target="../tags/tag164.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image" Target="../media/image4.png"/><Relationship Id="rId1" Type="http://schemas.openxmlformats.org/officeDocument/2006/relationships/tags" Target="../tags/tag167.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2.xml"/><Relationship Id="rId4" Type="http://schemas.openxmlformats.org/officeDocument/2006/relationships/image" Target="../media/image21.png"/><Relationship Id="rId3" Type="http://schemas.openxmlformats.org/officeDocument/2006/relationships/tags" Target="../tags/tag171.xml"/><Relationship Id="rId2" Type="http://schemas.openxmlformats.org/officeDocument/2006/relationships/image" Target="../media/image4.png"/><Relationship Id="rId1" Type="http://schemas.openxmlformats.org/officeDocument/2006/relationships/tags" Target="../tags/tag170.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image" Target="../media/image4.png"/><Relationship Id="rId1" Type="http://schemas.openxmlformats.org/officeDocument/2006/relationships/tags" Target="../tags/tag173.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image" Target="../media/image4.png"/><Relationship Id="rId1" Type="http://schemas.openxmlformats.org/officeDocument/2006/relationships/tags" Target="../tags/tag176.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81.xml"/><Relationship Id="rId4" Type="http://schemas.openxmlformats.org/officeDocument/2006/relationships/image" Target="../media/image3.png"/><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image" Target="../media/image4.png"/><Relationship Id="rId1" Type="http://schemas.openxmlformats.org/officeDocument/2006/relationships/tags" Target="../tags/tag182.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tags" Target="../tags/tag186.xml"/><Relationship Id="rId2" Type="http://schemas.openxmlformats.org/officeDocument/2006/relationships/image" Target="../media/image4.png"/><Relationship Id="rId1" Type="http://schemas.openxmlformats.org/officeDocument/2006/relationships/tags" Target="../tags/tag185.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9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tags" Target="../tags/tag189.xml"/><Relationship Id="rId2" Type="http://schemas.openxmlformats.org/officeDocument/2006/relationships/image" Target="../media/image4.png"/><Relationship Id="rId1" Type="http://schemas.openxmlformats.org/officeDocument/2006/relationships/tags" Target="../tags/tag188.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4.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tags" Target="../tags/tag83.xml"/><Relationship Id="rId2" Type="http://schemas.openxmlformats.org/officeDocument/2006/relationships/image" Target="../media/image4.png"/><Relationship Id="rId1" Type="http://schemas.openxmlformats.org/officeDocument/2006/relationships/tags" Target="../tags/tag82.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93.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tags" Target="../tags/tag192.xml"/><Relationship Id="rId2" Type="http://schemas.openxmlformats.org/officeDocument/2006/relationships/image" Target="../media/image4.png"/><Relationship Id="rId1" Type="http://schemas.openxmlformats.org/officeDocument/2006/relationships/tags" Target="../tags/tag191.xml"/></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96.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tags" Target="../tags/tag195.xml"/><Relationship Id="rId2" Type="http://schemas.openxmlformats.org/officeDocument/2006/relationships/image" Target="../media/image4.png"/><Relationship Id="rId1"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9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tags" Target="../tags/tag198.xml"/><Relationship Id="rId2" Type="http://schemas.openxmlformats.org/officeDocument/2006/relationships/image" Target="../media/image4.png"/><Relationship Id="rId1" Type="http://schemas.openxmlformats.org/officeDocument/2006/relationships/tags" Target="../tags/tag197.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image" Target="../media/image4.png"/><Relationship Id="rId1" Type="http://schemas.openxmlformats.org/officeDocument/2006/relationships/tags" Target="../tags/tag200.xml"/></Relationships>
</file>

<file path=ppt/slides/_rels/slide44.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tags" Target="../tags/tag207.xml"/><Relationship Id="rId7" Type="http://schemas.openxmlformats.org/officeDocument/2006/relationships/image" Target="../media/image27.jpeg"/><Relationship Id="rId6" Type="http://schemas.openxmlformats.org/officeDocument/2006/relationships/tags" Target="../tags/tag206.xml"/><Relationship Id="rId5" Type="http://schemas.openxmlformats.org/officeDocument/2006/relationships/image" Target="../media/image33.jpe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image" Target="../media/image4.png"/><Relationship Id="rId14" Type="http://schemas.openxmlformats.org/officeDocument/2006/relationships/slideLayout" Target="../slideLayouts/slideLayout1.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tags" Target="../tags/tag203.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image" Target="../media/image4.png"/><Relationship Id="rId1" Type="http://schemas.openxmlformats.org/officeDocument/2006/relationships/tags" Target="../tags/tag212.xml"/></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7.xml"/><Relationship Id="rId4" Type="http://schemas.openxmlformats.org/officeDocument/2006/relationships/image" Target="../media/image3.png"/><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image" Target="../media/image1.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image" Target="../media/image4.png"/><Relationship Id="rId1" Type="http://schemas.openxmlformats.org/officeDocument/2006/relationships/tags" Target="../tags/tag218.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22.xml"/><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tags" Target="../tags/tag221.xml"/></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5.xml"/><Relationship Id="rId4" Type="http://schemas.openxmlformats.org/officeDocument/2006/relationships/image" Target="../media/image3.png"/><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7.xml"/><Relationship Id="rId7" Type="http://schemas.openxmlformats.org/officeDocument/2006/relationships/image" Target="../media/image10.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9.png"/><Relationship Id="rId3" Type="http://schemas.openxmlformats.org/officeDocument/2006/relationships/tags" Target="../tags/tag86.xml"/><Relationship Id="rId2" Type="http://schemas.openxmlformats.org/officeDocument/2006/relationships/image" Target="../media/image4.png"/><Relationship Id="rId1" Type="http://schemas.openxmlformats.org/officeDocument/2006/relationships/tags" Target="../tags/tag8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3" Type="http://schemas.openxmlformats.org/officeDocument/2006/relationships/tags" Target="../tags/tag89.xml"/><Relationship Id="rId2" Type="http://schemas.openxmlformats.org/officeDocument/2006/relationships/image" Target="../media/image4.png"/><Relationship Id="rId1" Type="http://schemas.openxmlformats.org/officeDocument/2006/relationships/tags" Target="../tags/tag88.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4.png"/><Relationship Id="rId1" Type="http://schemas.openxmlformats.org/officeDocument/2006/relationships/tags" Target="../tags/tag91.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image" Target="../media/image4.png"/><Relationship Id="rId1" Type="http://schemas.openxmlformats.org/officeDocument/2006/relationships/tags" Target="../tags/tag9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image" Target="../media/image4.png"/><Relationship Id="rId1" Type="http://schemas.openxmlformats.org/officeDocument/2006/relationships/tags" Target="../tags/tag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endParaRPr lang="zh-CN" altLang="zh-CN"/>
          </a:p>
        </p:txBody>
      </p:sp>
      <p:sp>
        <p:nvSpPr>
          <p:cNvPr id="3" name="副标题 2"/>
          <p:cNvSpPr>
            <a:spLocks noGrp="1"/>
          </p:cNvSpPr>
          <p:nvPr>
            <p:ph type="subTitle" idx="1"/>
            <p:custDataLst>
              <p:tags r:id="rId2"/>
            </p:custDataLst>
          </p:nvPr>
        </p:nvSpPr>
        <p:spPr/>
        <p:txBody>
          <a:bodyPr/>
          <a:p>
            <a:endParaRPr lang="zh-CN" altLang="en-US"/>
          </a:p>
        </p:txBody>
      </p:sp>
      <p:pic>
        <p:nvPicPr>
          <p:cNvPr id="5" name="图片 4" descr="ef04baa2-e813-4ee0-825d-44ceaedeab50"/>
          <p:cNvPicPr>
            <a:picLocks noChangeAspect="1"/>
          </p:cNvPicPr>
          <p:nvPr/>
        </p:nvPicPr>
        <p:blipFill>
          <a:blip r:embed="rId3"/>
          <a:srcRect b="4269"/>
          <a:stretch>
            <a:fillRect/>
          </a:stretch>
        </p:blipFill>
        <p:spPr>
          <a:xfrm>
            <a:off x="-345440" y="0"/>
            <a:ext cx="8408035" cy="6858635"/>
          </a:xfrm>
          <a:prstGeom prst="rect">
            <a:avLst/>
          </a:prstGeom>
        </p:spPr>
      </p:pic>
      <p:sp>
        <p:nvSpPr>
          <p:cNvPr id="6" name="椭圆 5"/>
          <p:cNvSpPr/>
          <p:nvPr/>
        </p:nvSpPr>
        <p:spPr>
          <a:xfrm>
            <a:off x="3538220" y="-1751965"/>
            <a:ext cx="10362565" cy="10362565"/>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4041140" y="-1751965"/>
            <a:ext cx="10362565" cy="10362565"/>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4260215" y="1872615"/>
            <a:ext cx="7770495" cy="1753235"/>
          </a:xfrm>
          <a:prstGeom prst="rect">
            <a:avLst/>
          </a:prstGeom>
          <a:noFill/>
        </p:spPr>
        <p:txBody>
          <a:bodyPr wrap="square" rtlCol="0">
            <a:spAutoFit/>
          </a:bodyPr>
          <a:p>
            <a:pPr indent="0" algn="ctr" fontAlgn="auto">
              <a:lnSpc>
                <a:spcPct val="150000"/>
              </a:lnSpc>
            </a:pPr>
            <a:r>
              <a:rPr lang="zh-CN" altLang="en-US" sz="3600" b="1"/>
              <a:t>养殖场病死畜禽无害化处理</a:t>
            </a:r>
            <a:endParaRPr lang="zh-CN" altLang="en-US" sz="3600" b="1"/>
          </a:p>
          <a:p>
            <a:pPr indent="0" algn="ctr" fontAlgn="auto">
              <a:lnSpc>
                <a:spcPct val="150000"/>
              </a:lnSpc>
            </a:pPr>
            <a:r>
              <a:rPr lang="zh-CN" altLang="en-US" sz="3600" b="1"/>
              <a:t>动物防疫及生物安全</a:t>
            </a:r>
            <a:r>
              <a:rPr lang="zh-CN" altLang="en-US" sz="3600" b="1">
                <a:sym typeface="+mn-ea"/>
              </a:rPr>
              <a:t>生态</a:t>
            </a:r>
            <a:r>
              <a:rPr lang="zh-CN" altLang="en-US" sz="3600" b="1"/>
              <a:t>控制策略</a:t>
            </a:r>
            <a:endParaRPr lang="zh-CN" altLang="en-US" sz="3600" b="1"/>
          </a:p>
        </p:txBody>
      </p:sp>
      <p:sp>
        <p:nvSpPr>
          <p:cNvPr id="10" name="矩形 9"/>
          <p:cNvSpPr/>
          <p:nvPr/>
        </p:nvSpPr>
        <p:spPr>
          <a:xfrm>
            <a:off x="6212205" y="4813935"/>
            <a:ext cx="5391150" cy="831215"/>
          </a:xfrm>
          <a:prstGeom prst="rect">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27672A"/>
              </a:solidFill>
            </a:endParaRPr>
          </a:p>
        </p:txBody>
      </p:sp>
      <p:sp>
        <p:nvSpPr>
          <p:cNvPr id="11" name="文本框 10"/>
          <p:cNvSpPr txBox="1"/>
          <p:nvPr/>
        </p:nvSpPr>
        <p:spPr>
          <a:xfrm>
            <a:off x="6399530" y="4915535"/>
            <a:ext cx="5016500" cy="645160"/>
          </a:xfrm>
          <a:prstGeom prst="rect">
            <a:avLst/>
          </a:prstGeom>
          <a:noFill/>
        </p:spPr>
        <p:txBody>
          <a:bodyPr wrap="square" rtlCol="0">
            <a:spAutoFit/>
          </a:bodyPr>
          <a:p>
            <a:pPr algn="ctr"/>
            <a:r>
              <a:rPr lang="en-US" altLang="zh-CN">
                <a:solidFill>
                  <a:schemeClr val="bg2"/>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袁智勇</a:t>
            </a:r>
            <a:r>
              <a:rPr lang="en-US" altLang="zh-CN">
                <a:solidFill>
                  <a:schemeClr val="bg2"/>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推广研究员</a:t>
            </a:r>
            <a:endParaRPr lang="zh-CN" altLang="en-US">
              <a:solidFill>
                <a:schemeClr val="bg2"/>
              </a:solidFill>
              <a:latin typeface="微软雅黑" panose="020B0503020204020204" charset="-122"/>
              <a:ea typeface="微软雅黑" panose="020B0503020204020204" charset="-122"/>
              <a:cs typeface="微软雅黑" panose="020B0503020204020204" charset="-122"/>
            </a:endParaRPr>
          </a:p>
          <a:p>
            <a:pPr algn="ctr"/>
            <a:r>
              <a:rPr lang="zh-CN" altLang="en-US">
                <a:solidFill>
                  <a:schemeClr val="bg2"/>
                </a:solidFill>
                <a:latin typeface="微软雅黑" panose="020B0503020204020204" charset="-122"/>
                <a:ea typeface="微软雅黑" panose="020B0503020204020204" charset="-122"/>
                <a:cs typeface="微软雅黑" panose="020B0503020204020204" charset="-122"/>
              </a:rPr>
              <a:t>四川省兽医协会动物防疫无害化处理分会秘书长</a:t>
            </a:r>
            <a:r>
              <a:rPr lang="en-US" altLang="zh-CN">
                <a:solidFill>
                  <a:schemeClr val="bg2"/>
                </a:solidFill>
                <a:latin typeface="微软雅黑" panose="020B0503020204020204" charset="-122"/>
                <a:ea typeface="微软雅黑" panose="020B0503020204020204" charset="-122"/>
                <a:cs typeface="微软雅黑" panose="020B0503020204020204" charset="-122"/>
              </a:rPr>
              <a:t>          </a:t>
            </a:r>
            <a:endParaRPr lang="zh-CN" altLang="en-US">
              <a:solidFill>
                <a:schemeClr val="bg2"/>
              </a:solidFill>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病死畜禽无害化处理交接动物防疫生物安全控制措施落实差</a:t>
              </a:r>
              <a:endParaRPr lang="zh-CN" altLang="en-US" sz="2800" b="1">
                <a:solidFill>
                  <a:schemeClr val="bg1"/>
                </a:solidFill>
              </a:endParaRPr>
            </a:p>
          </p:txBody>
        </p:sp>
      </p:grpSp>
      <p:sp>
        <p:nvSpPr>
          <p:cNvPr id="16" name="椭圆 15"/>
          <p:cNvSpPr/>
          <p:nvPr>
            <p:custDataLst>
              <p:tags r:id="rId3"/>
            </p:custDataLst>
          </p:nvPr>
        </p:nvSpPr>
        <p:spPr>
          <a:xfrm>
            <a:off x="3389630" y="1358900"/>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5</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752215" y="3339465"/>
            <a:ext cx="7713345" cy="1598295"/>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养殖场和无害化处理企业没有严格落实病死畜禽无害化处理交接动物防疫及生物安全措施。</a:t>
            </a:r>
            <a:endParaRPr lang="zh-CN" altLang="en-US" sz="3200">
              <a:highlight>
                <a:srgbClr val="FFFF00"/>
              </a:highlight>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病死畜禽无害化处理采用深埋、化尸、发酵法，病原难以根除</a:t>
              </a:r>
              <a:endParaRPr lang="zh-CN" altLang="en-US" sz="2800" b="1">
                <a:solidFill>
                  <a:schemeClr val="bg1"/>
                </a:solidFill>
              </a:endParaRPr>
            </a:p>
          </p:txBody>
        </p:sp>
      </p:grpSp>
      <p:sp>
        <p:nvSpPr>
          <p:cNvPr id="16" name="椭圆 15"/>
          <p:cNvSpPr/>
          <p:nvPr>
            <p:custDataLst>
              <p:tags r:id="rId3"/>
            </p:custDataLst>
          </p:nvPr>
        </p:nvSpPr>
        <p:spPr>
          <a:xfrm>
            <a:off x="3389630" y="1358900"/>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6</a:t>
            </a:r>
            <a:endParaRPr lang="en-US" altLang="zh-CN" sz="240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4"/>
          <a:stretch>
            <a:fillRect/>
          </a:stretch>
        </p:blipFill>
        <p:spPr>
          <a:xfrm>
            <a:off x="3535680" y="3084830"/>
            <a:ext cx="3728085" cy="3061970"/>
          </a:xfrm>
          <a:prstGeom prst="rect">
            <a:avLst/>
          </a:prstGeom>
        </p:spPr>
      </p:pic>
      <p:pic>
        <p:nvPicPr>
          <p:cNvPr id="4" name="图片 3"/>
          <p:cNvPicPr>
            <a:picLocks noChangeAspect="1"/>
          </p:cNvPicPr>
          <p:nvPr/>
        </p:nvPicPr>
        <p:blipFill>
          <a:blip r:embed="rId5"/>
          <a:stretch>
            <a:fillRect/>
          </a:stretch>
        </p:blipFill>
        <p:spPr>
          <a:xfrm>
            <a:off x="7323455" y="3084830"/>
            <a:ext cx="4163060" cy="3060700"/>
          </a:xfrm>
          <a:prstGeom prst="rect">
            <a:avLst/>
          </a:prstGeom>
        </p:spPr>
      </p:pic>
      <p:sp>
        <p:nvSpPr>
          <p:cNvPr id="7" name="文本框 6"/>
          <p:cNvSpPr txBox="1"/>
          <p:nvPr/>
        </p:nvSpPr>
        <p:spPr>
          <a:xfrm>
            <a:off x="3535680" y="2567940"/>
            <a:ext cx="5394960" cy="368300"/>
          </a:xfrm>
          <a:prstGeom prst="rect">
            <a:avLst/>
          </a:prstGeom>
          <a:noFill/>
        </p:spPr>
        <p:txBody>
          <a:bodyPr wrap="square" rtlCol="0">
            <a:spAutoFit/>
          </a:bodyPr>
          <a:p>
            <a:r>
              <a:rPr lang="zh-CN" altLang="en-US"/>
              <a:t>深埋后又挖出进行集中处理，土壤、水源已被污染</a:t>
            </a:r>
            <a:endParaRPr lang="zh-CN" altLang="en-US"/>
          </a:p>
        </p:txBody>
      </p:sp>
    </p:spTree>
    <p:custDataLst>
      <p:tags r:id="rId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病死畜禽无害化处理采用深埋、化尸、发酵法，病原难以根除</a:t>
              </a:r>
              <a:endParaRPr lang="zh-CN" altLang="en-US" sz="2800" b="1">
                <a:solidFill>
                  <a:schemeClr val="bg1"/>
                </a:solidFill>
              </a:endParaRPr>
            </a:p>
          </p:txBody>
        </p:sp>
      </p:grpSp>
      <p:sp>
        <p:nvSpPr>
          <p:cNvPr id="16" name="椭圆 15"/>
          <p:cNvSpPr/>
          <p:nvPr>
            <p:custDataLst>
              <p:tags r:id="rId3"/>
            </p:custDataLst>
          </p:nvPr>
        </p:nvSpPr>
        <p:spPr>
          <a:xfrm>
            <a:off x="3389630" y="1358900"/>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6</a:t>
            </a:r>
            <a:endParaRPr lang="en-US" altLang="zh-CN" sz="240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4"/>
          <a:stretch>
            <a:fillRect/>
          </a:stretch>
        </p:blipFill>
        <p:spPr>
          <a:xfrm>
            <a:off x="3447415" y="2744470"/>
            <a:ext cx="4269740" cy="1837690"/>
          </a:xfrm>
          <a:prstGeom prst="rect">
            <a:avLst/>
          </a:prstGeom>
        </p:spPr>
      </p:pic>
      <p:pic>
        <p:nvPicPr>
          <p:cNvPr id="6" name="图片 5"/>
          <p:cNvPicPr>
            <a:picLocks noChangeAspect="1"/>
          </p:cNvPicPr>
          <p:nvPr/>
        </p:nvPicPr>
        <p:blipFill>
          <a:blip r:embed="rId5"/>
          <a:stretch>
            <a:fillRect/>
          </a:stretch>
        </p:blipFill>
        <p:spPr>
          <a:xfrm>
            <a:off x="7847330" y="2744470"/>
            <a:ext cx="3583940" cy="1837690"/>
          </a:xfrm>
          <a:prstGeom prst="rect">
            <a:avLst/>
          </a:prstGeom>
        </p:spPr>
      </p:pic>
      <p:pic>
        <p:nvPicPr>
          <p:cNvPr id="7" name="图片 6"/>
          <p:cNvPicPr>
            <a:picLocks noChangeAspect="1"/>
          </p:cNvPicPr>
          <p:nvPr/>
        </p:nvPicPr>
        <p:blipFill>
          <a:blip r:embed="rId6"/>
          <a:stretch>
            <a:fillRect/>
          </a:stretch>
        </p:blipFill>
        <p:spPr>
          <a:xfrm>
            <a:off x="3446780" y="4713605"/>
            <a:ext cx="4270375" cy="1854200"/>
          </a:xfrm>
          <a:prstGeom prst="rect">
            <a:avLst/>
          </a:prstGeom>
        </p:spPr>
      </p:pic>
      <p:pic>
        <p:nvPicPr>
          <p:cNvPr id="8" name="图片 7"/>
          <p:cNvPicPr>
            <a:picLocks noChangeAspect="1"/>
          </p:cNvPicPr>
          <p:nvPr/>
        </p:nvPicPr>
        <p:blipFill>
          <a:blip r:embed="rId7"/>
          <a:stretch>
            <a:fillRect/>
          </a:stretch>
        </p:blipFill>
        <p:spPr>
          <a:xfrm>
            <a:off x="7847330" y="4713605"/>
            <a:ext cx="3583940" cy="1854200"/>
          </a:xfrm>
          <a:prstGeom prst="rect">
            <a:avLst/>
          </a:prstGeom>
        </p:spPr>
      </p:pic>
      <p:sp>
        <p:nvSpPr>
          <p:cNvPr id="11" name="文本框 10"/>
          <p:cNvSpPr txBox="1"/>
          <p:nvPr/>
        </p:nvSpPr>
        <p:spPr>
          <a:xfrm>
            <a:off x="5793740" y="2048510"/>
            <a:ext cx="4649470" cy="368300"/>
          </a:xfrm>
          <a:prstGeom prst="rect">
            <a:avLst/>
          </a:prstGeom>
          <a:noFill/>
        </p:spPr>
        <p:txBody>
          <a:bodyPr wrap="square" rtlCol="0">
            <a:spAutoFit/>
          </a:bodyPr>
          <a:p>
            <a:r>
              <a:rPr lang="zh-CN" altLang="en-US"/>
              <a:t>养殖企业化尸无害化处理，病原已扩散。</a:t>
            </a:r>
            <a:endParaRPr lang="zh-CN" altLang="en-US"/>
          </a:p>
        </p:txBody>
      </p:sp>
    </p:spTree>
    <p:custDataLst>
      <p:tags r:id="rId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f04baa2-e813-4ee0-825d-44ceaedeab50"/>
          <p:cNvPicPr>
            <a:picLocks noChangeAspect="1"/>
          </p:cNvPicPr>
          <p:nvPr/>
        </p:nvPicPr>
        <p:blipFill>
          <a:blip r:embed="rId1"/>
          <a:srcRect b="4269"/>
          <a:stretch>
            <a:fillRect/>
          </a:stretch>
        </p:blipFill>
        <p:spPr>
          <a:xfrm>
            <a:off x="-345440" y="0"/>
            <a:ext cx="8408035" cy="6858635"/>
          </a:xfrm>
          <a:prstGeom prst="rect">
            <a:avLst/>
          </a:prstGeom>
        </p:spPr>
      </p:pic>
      <p:sp>
        <p:nvSpPr>
          <p:cNvPr id="2" name="标题 1"/>
          <p:cNvSpPr>
            <a:spLocks noGrp="1"/>
          </p:cNvSpPr>
          <p:nvPr>
            <p:ph type="ctrTitle"/>
            <p:custDataLst>
              <p:tags r:id="rId2"/>
            </p:custDataLst>
          </p:nvPr>
        </p:nvSpPr>
        <p:spPr/>
        <p:txBody>
          <a:bodyPr/>
          <a:p>
            <a:endParaRPr lang="zh-CN" altLang="zh-CN"/>
          </a:p>
        </p:txBody>
      </p:sp>
      <p:sp>
        <p:nvSpPr>
          <p:cNvPr id="3" name="副标题 2"/>
          <p:cNvSpPr>
            <a:spLocks noGrp="1"/>
          </p:cNvSpPr>
          <p:nvPr>
            <p:ph type="subTitle" idx="1"/>
            <p:custDataLst>
              <p:tags r:id="rId3"/>
            </p:custDataLst>
          </p:nvPr>
        </p:nvSpPr>
        <p:spPr/>
        <p:txBody>
          <a:bodyPr/>
          <a:p>
            <a:endParaRPr lang="zh-CN" altLang="en-US"/>
          </a:p>
        </p:txBody>
      </p:sp>
      <p:pic>
        <p:nvPicPr>
          <p:cNvPr id="102" name="图片 101"/>
          <p:cNvPicPr/>
          <p:nvPr/>
        </p:nvPicPr>
        <p:blipFill>
          <a:blip r:embed="rId4"/>
          <a:srcRect r="25609" b="22870"/>
          <a:stretch>
            <a:fillRect/>
          </a:stretch>
        </p:blipFill>
        <p:spPr>
          <a:xfrm>
            <a:off x="-3206115" y="635"/>
            <a:ext cx="11758295" cy="6858000"/>
          </a:xfrm>
          <a:prstGeom prst="rect">
            <a:avLst/>
          </a:prstGeom>
          <a:noFill/>
          <a:ln w="9525">
            <a:noFill/>
          </a:ln>
        </p:spPr>
      </p:pic>
      <p:sp>
        <p:nvSpPr>
          <p:cNvPr id="4" name="椭圆 3"/>
          <p:cNvSpPr/>
          <p:nvPr/>
        </p:nvSpPr>
        <p:spPr>
          <a:xfrm>
            <a:off x="3198495" y="-1751965"/>
            <a:ext cx="10362565" cy="10362565"/>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nvSpPr>
        <p:spPr>
          <a:xfrm>
            <a:off x="3444240" y="-1751965"/>
            <a:ext cx="10362565" cy="10362565"/>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流程图: 延期 9"/>
          <p:cNvSpPr/>
          <p:nvPr/>
        </p:nvSpPr>
        <p:spPr>
          <a:xfrm flipH="1">
            <a:off x="3590925" y="2767965"/>
            <a:ext cx="932815" cy="870585"/>
          </a:xfrm>
          <a:prstGeom prst="flowChartDelay">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latin typeface="微软雅黑" panose="020B0503020204020204" charset="-122"/>
                <a:ea typeface="微软雅黑" panose="020B0503020204020204" charset="-122"/>
              </a:rPr>
              <a:t>02</a:t>
            </a:r>
            <a:endParaRPr lang="en-US" altLang="zh-CN" sz="3600">
              <a:latin typeface="微软雅黑" panose="020B0503020204020204" charset="-122"/>
              <a:ea typeface="微软雅黑" panose="020B0503020204020204" charset="-122"/>
            </a:endParaRPr>
          </a:p>
        </p:txBody>
      </p:sp>
      <p:sp>
        <p:nvSpPr>
          <p:cNvPr id="8" name="文本框 7"/>
          <p:cNvSpPr txBox="1"/>
          <p:nvPr/>
        </p:nvSpPr>
        <p:spPr>
          <a:xfrm>
            <a:off x="4587875" y="2654935"/>
            <a:ext cx="6735445" cy="1568450"/>
          </a:xfrm>
          <a:prstGeom prst="rect">
            <a:avLst/>
          </a:prstGeom>
          <a:noFill/>
        </p:spPr>
        <p:txBody>
          <a:bodyPr wrap="square" rtlCol="0">
            <a:spAutoFit/>
          </a:bodyPr>
          <a:p>
            <a:pPr indent="0" fontAlgn="auto">
              <a:lnSpc>
                <a:spcPct val="150000"/>
              </a:lnSpc>
            </a:pPr>
            <a:r>
              <a:rPr lang="zh-CN" altLang="en-US" sz="3200" b="1"/>
              <a:t>养殖场病死畜禽动物防疫及生物安全</a:t>
            </a:r>
            <a:r>
              <a:rPr lang="zh-CN" altLang="en-US" sz="3200" b="1">
                <a:solidFill>
                  <a:schemeClr val="tx1"/>
                </a:solidFill>
                <a:sym typeface="+mn-ea"/>
              </a:rPr>
              <a:t>生态</a:t>
            </a:r>
            <a:r>
              <a:rPr lang="zh-CN" altLang="en-US" sz="3200" b="1"/>
              <a:t>控制的思考</a:t>
            </a:r>
            <a:endParaRPr lang="zh-CN" altLang="en-US" sz="3200" b="1"/>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3200" b="1">
                  <a:solidFill>
                    <a:schemeClr val="bg1"/>
                  </a:solidFill>
                </a:rPr>
                <a:t>努力提高养殖场人员法制和技术素质</a:t>
              </a:r>
              <a:endParaRPr lang="zh-CN" altLang="en-US" sz="3200" b="1">
                <a:solidFill>
                  <a:schemeClr val="bg1"/>
                </a:solidFill>
              </a:endParaRPr>
            </a:p>
          </p:txBody>
        </p:sp>
      </p:grpSp>
      <p:sp>
        <p:nvSpPr>
          <p:cNvPr id="16" name="椭圆 15"/>
          <p:cNvSpPr/>
          <p:nvPr>
            <p:custDataLst>
              <p:tags r:id="rId3"/>
            </p:custDataLst>
          </p:nvPr>
        </p:nvSpPr>
        <p:spPr>
          <a:xfrm>
            <a:off x="3389630" y="1358900"/>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1</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752215" y="2515870"/>
            <a:ext cx="7713345" cy="3131185"/>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配备专兼职或聘用无害化处理人员。</a:t>
            </a:r>
            <a:endParaRPr lang="zh-CN" altLang="en-US" sz="32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加强生物安全控制政策、法制度和技术培训，增强素质。</a:t>
            </a:r>
            <a:endParaRPr lang="zh-CN" altLang="en-US" sz="32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3200">
                <a:highlight>
                  <a:srgbClr val="FFFF00"/>
                </a:highlight>
                <a:latin typeface="微软雅黑" panose="020B0503020204020204" charset="-122"/>
                <a:ea typeface="微软雅黑" panose="020B0503020204020204" charset="-122"/>
              </a:rPr>
              <a:t> </a:t>
            </a: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主动履行无害化处理主体责任，以杀灭病原体为己任，已消灭动物疫病为核心，全面做好无害化处理各项工作。</a:t>
            </a:r>
            <a:endParaRPr lang="zh-CN" altLang="en-US" sz="3200">
              <a:highlight>
                <a:srgbClr val="FFFF00"/>
              </a:highlight>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细化养殖场病死畜禽无害化处理清运环节动物防疫及生物安全控制</a:t>
              </a: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2</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485515" y="2310765"/>
            <a:ext cx="8267700" cy="278257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1</a:t>
            </a:r>
            <a:r>
              <a:rPr lang="zh-CN" altLang="en-US" sz="2800">
                <a:highlight>
                  <a:srgbClr val="FFFF00"/>
                </a:highlight>
                <a:latin typeface="微软雅黑" panose="020B0503020204020204" charset="-122"/>
                <a:ea typeface="微软雅黑" panose="020B0503020204020204" charset="-122"/>
              </a:rPr>
              <a:t>）清晰划分无害化处理清运区域：按照养殖场洁净区、半洁净区和污区的划分要求，将病死畜禽清运环节划分为圈舍死亡环节、圈舍运出环节、半洁净区运出环节、污区暂存或运出交接环节。养殖企业人员要依据清运流程做好各环节动物防疫和生物安全控制工作</a:t>
            </a:r>
            <a:endParaRPr lang="zh-CN" altLang="en-US" sz="2800">
              <a:highlight>
                <a:srgbClr val="FFFF00"/>
              </a:highlight>
              <a:latin typeface="微软雅黑" panose="020B0503020204020204" charset="-122"/>
              <a:ea typeface="微软雅黑" panose="020B0503020204020204" charset="-122"/>
            </a:endParaRPr>
          </a:p>
        </p:txBody>
      </p:sp>
      <p:grpSp>
        <p:nvGrpSpPr>
          <p:cNvPr id="547" name="组合 547"/>
          <p:cNvGrpSpPr/>
          <p:nvPr/>
        </p:nvGrpSpPr>
        <p:grpSpPr>
          <a:xfrm>
            <a:off x="4218940" y="5093335"/>
            <a:ext cx="6889115" cy="733425"/>
            <a:chOff x="4607" y="1769977"/>
            <a:chExt cx="6981" cy="551"/>
          </a:xfrm>
        </p:grpSpPr>
        <p:sp>
          <p:nvSpPr>
            <p:cNvPr id="479" name="圆角矩形 479"/>
            <p:cNvSpPr/>
            <p:nvPr/>
          </p:nvSpPr>
          <p:spPr>
            <a:xfrm>
              <a:off x="6129" y="1770005"/>
              <a:ext cx="1028" cy="523"/>
            </a:xfrm>
            <a:prstGeom prst="roundRect">
              <a:avLst/>
            </a:prstGeom>
            <a:solidFill>
              <a:srgbClr val="4874CB"/>
            </a:solidFill>
            <a:ln w="12700" cap="flat" cmpd="sng" algn="ctr">
              <a:solidFill>
                <a:srgbClr val="4874CB">
                  <a:shade val="50000"/>
                </a:srgbClr>
              </a:solidFill>
              <a:prstDash val="solid"/>
              <a:miter lim="800000"/>
            </a:ln>
            <a:effectLst/>
          </p:spPr>
        </p:sp>
        <p:sp>
          <p:nvSpPr>
            <p:cNvPr id="481" name="圆角矩形 481"/>
            <p:cNvSpPr/>
            <p:nvPr/>
          </p:nvSpPr>
          <p:spPr>
            <a:xfrm>
              <a:off x="9434" y="1769980"/>
              <a:ext cx="2154" cy="521"/>
            </a:xfrm>
            <a:prstGeom prst="roundRect">
              <a:avLst/>
            </a:prstGeom>
            <a:solidFill>
              <a:srgbClr val="4874CB"/>
            </a:solidFill>
            <a:ln w="12700" cap="flat" cmpd="sng" algn="ctr">
              <a:solidFill>
                <a:srgbClr val="4874CB">
                  <a:shade val="50000"/>
                </a:srgbClr>
              </a:solidFill>
              <a:prstDash val="solid"/>
              <a:miter lim="800000"/>
            </a:ln>
            <a:effectLst/>
          </p:spPr>
        </p:sp>
        <p:sp>
          <p:nvSpPr>
            <p:cNvPr id="480" name="圆角矩形 480"/>
            <p:cNvSpPr/>
            <p:nvPr/>
          </p:nvSpPr>
          <p:spPr>
            <a:xfrm>
              <a:off x="7588" y="1770006"/>
              <a:ext cx="1400" cy="518"/>
            </a:xfrm>
            <a:prstGeom prst="roundRect">
              <a:avLst/>
            </a:prstGeom>
            <a:solidFill>
              <a:srgbClr val="4874CB"/>
            </a:solidFill>
            <a:ln w="12700" cap="flat" cmpd="sng" algn="ctr">
              <a:solidFill>
                <a:srgbClr val="4874CB">
                  <a:shade val="50000"/>
                </a:srgbClr>
              </a:solidFill>
              <a:prstDash val="solid"/>
              <a:miter lim="800000"/>
            </a:ln>
            <a:effectLst/>
          </p:spPr>
        </p:sp>
        <p:sp>
          <p:nvSpPr>
            <p:cNvPr id="465" name="圆角矩形 465"/>
            <p:cNvSpPr/>
            <p:nvPr/>
          </p:nvSpPr>
          <p:spPr>
            <a:xfrm>
              <a:off x="4607" y="1770006"/>
              <a:ext cx="1073" cy="520"/>
            </a:xfrm>
            <a:prstGeom prst="roundRect">
              <a:avLst/>
            </a:prstGeom>
            <a:solidFill>
              <a:srgbClr val="4874CB"/>
            </a:solidFill>
            <a:ln w="12700" cap="flat" cmpd="sng" algn="ctr">
              <a:solidFill>
                <a:srgbClr val="4874CB">
                  <a:shade val="50000"/>
                </a:srgbClr>
              </a:solidFill>
              <a:prstDash val="solid"/>
              <a:miter lim="800000"/>
            </a:ln>
            <a:effectLst/>
          </p:spPr>
        </p:sp>
        <p:sp>
          <p:nvSpPr>
            <p:cNvPr id="472" name="文本框 472"/>
            <p:cNvSpPr txBox="1"/>
            <p:nvPr/>
          </p:nvSpPr>
          <p:spPr>
            <a:xfrm>
              <a:off x="4652" y="1770043"/>
              <a:ext cx="956" cy="447"/>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14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圈舍死亡</a:t>
              </a:r>
              <a:endParaRPr lang="en-US" altLang="zh-CN" sz="14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478" name="右箭头 478"/>
            <p:cNvSpPr/>
            <p:nvPr/>
          </p:nvSpPr>
          <p:spPr>
            <a:xfrm>
              <a:off x="5692" y="1770129"/>
              <a:ext cx="421" cy="251"/>
            </a:xfrm>
            <a:prstGeom prst="rightArrow">
              <a:avLst/>
            </a:prstGeom>
            <a:solidFill>
              <a:srgbClr val="75BD42"/>
            </a:solidFill>
            <a:ln w="12700" cap="flat" cmpd="sng" algn="ctr">
              <a:solidFill>
                <a:srgbClr val="75BD42">
                  <a:shade val="50000"/>
                </a:srgbClr>
              </a:solidFill>
              <a:prstDash val="solid"/>
              <a:miter lim="800000"/>
            </a:ln>
            <a:effectLst/>
          </p:spPr>
        </p:sp>
        <p:sp>
          <p:nvSpPr>
            <p:cNvPr id="477" name="右箭头 477"/>
            <p:cNvSpPr/>
            <p:nvPr/>
          </p:nvSpPr>
          <p:spPr>
            <a:xfrm>
              <a:off x="7150" y="1770121"/>
              <a:ext cx="420" cy="252"/>
            </a:xfrm>
            <a:prstGeom prst="rightArrow">
              <a:avLst/>
            </a:prstGeom>
            <a:solidFill>
              <a:srgbClr val="75BD42"/>
            </a:solidFill>
            <a:ln w="12700" cap="flat" cmpd="sng" algn="ctr">
              <a:solidFill>
                <a:srgbClr val="75BD42">
                  <a:shade val="50000"/>
                </a:srgbClr>
              </a:solidFill>
              <a:prstDash val="solid"/>
              <a:miter lim="800000"/>
            </a:ln>
            <a:effectLst/>
          </p:spPr>
        </p:sp>
        <p:sp>
          <p:nvSpPr>
            <p:cNvPr id="476" name="右箭头 476"/>
            <p:cNvSpPr/>
            <p:nvPr/>
          </p:nvSpPr>
          <p:spPr>
            <a:xfrm>
              <a:off x="9000" y="1770123"/>
              <a:ext cx="420" cy="251"/>
            </a:xfrm>
            <a:prstGeom prst="rightArrow">
              <a:avLst/>
            </a:prstGeom>
            <a:solidFill>
              <a:srgbClr val="75BD42"/>
            </a:solidFill>
            <a:ln w="12700" cap="flat" cmpd="sng" algn="ctr">
              <a:solidFill>
                <a:srgbClr val="75BD42">
                  <a:shade val="50000"/>
                </a:srgbClr>
              </a:solidFill>
              <a:prstDash val="solid"/>
              <a:miter lim="800000"/>
            </a:ln>
            <a:effectLst/>
          </p:spPr>
        </p:sp>
        <p:sp>
          <p:nvSpPr>
            <p:cNvPr id="474" name="文本框 474"/>
            <p:cNvSpPr txBox="1"/>
            <p:nvPr/>
          </p:nvSpPr>
          <p:spPr>
            <a:xfrm>
              <a:off x="9484" y="1769977"/>
              <a:ext cx="2054" cy="467"/>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14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污区暂存或运出交接</a:t>
              </a:r>
              <a:endParaRPr lang="en-US" altLang="zh-CN" sz="14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466" name="文本框 466"/>
            <p:cNvSpPr txBox="1"/>
            <p:nvPr/>
          </p:nvSpPr>
          <p:spPr>
            <a:xfrm>
              <a:off x="7612" y="1770032"/>
              <a:ext cx="1337" cy="472"/>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14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半</a:t>
              </a:r>
              <a:r>
                <a:rPr lang="en-US" altLang="zh-CN" sz="14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洁净区运出</a:t>
              </a:r>
              <a:endParaRPr lang="en-US" altLang="zh-CN" sz="14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467" name="文本框 467"/>
            <p:cNvSpPr txBox="1"/>
            <p:nvPr/>
          </p:nvSpPr>
          <p:spPr>
            <a:xfrm>
              <a:off x="6161" y="1770059"/>
              <a:ext cx="969" cy="450"/>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14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14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grpSp>
      <p:sp>
        <p:nvSpPr>
          <p:cNvPr id="4" name="文本框 3"/>
          <p:cNvSpPr txBox="1"/>
          <p:nvPr/>
        </p:nvSpPr>
        <p:spPr>
          <a:xfrm>
            <a:off x="6735445" y="5941060"/>
            <a:ext cx="2374265" cy="337185"/>
          </a:xfrm>
          <a:prstGeom prst="rect">
            <a:avLst/>
          </a:prstGeom>
        </p:spPr>
        <p:txBody>
          <a:bodyPr wrap="square">
            <a:spAutoFit/>
          </a:bodyPr>
          <a:p>
            <a:pPr marL="0" indent="0" algn="just" defTabSz="266700">
              <a:spcBef>
                <a:spcPct val="0"/>
              </a:spcBef>
              <a:spcAft>
                <a:spcPct val="0"/>
              </a:spcAft>
            </a:pPr>
            <a:r>
              <a:rPr lang="zh-CN" altLang="en-US" sz="1600">
                <a:solidFill>
                  <a:schemeClr val="bg1"/>
                </a:solidFill>
                <a:latin typeface="微软雅黑" panose="020B0503020204020204" charset="-122"/>
                <a:ea typeface="微软雅黑" panose="020B0503020204020204" charset="-122"/>
              </a:rPr>
              <a:t>养殖场清运环节示意图</a:t>
            </a:r>
            <a:endParaRPr lang="zh-CN" altLang="en-US" sz="1600">
              <a:solidFill>
                <a:schemeClr val="bg1"/>
              </a:solidFill>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细化养殖场病死畜禽无害化处理清运环节动物防疫及生物安全控制</a:t>
              </a: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2</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485515" y="2310765"/>
            <a:ext cx="8267700" cy="278257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2</a:t>
            </a:r>
            <a:r>
              <a:rPr lang="zh-CN" altLang="en-US" sz="2800">
                <a:highlight>
                  <a:srgbClr val="FFFF00"/>
                </a:highlight>
                <a:latin typeface="微软雅黑" panose="020B0503020204020204" charset="-122"/>
                <a:ea typeface="微软雅黑" panose="020B0503020204020204" charset="-122"/>
              </a:rPr>
              <a:t>）制定清运各环节动物防疫及生物安全控制制度及流程：按照清运环节制定和完善各环节动物防疫及生物安全控制制度，包括人员管理、运输工具管理、包装材料管理、消毒和防护管理。建立和完善病死畜禽无害化处理清运流程。</a:t>
            </a:r>
            <a:endParaRPr lang="zh-CN" altLang="en-US" sz="2800">
              <a:highlight>
                <a:srgbClr val="FFFF00"/>
              </a:highlight>
              <a:latin typeface="微软雅黑" panose="020B0503020204020204" charset="-122"/>
              <a:ea typeface="微软雅黑" panose="020B0503020204020204" charset="-122"/>
            </a:endParaRPr>
          </a:p>
        </p:txBody>
      </p:sp>
      <p:sp>
        <p:nvSpPr>
          <p:cNvPr id="4" name="文本框 3"/>
          <p:cNvSpPr txBox="1"/>
          <p:nvPr/>
        </p:nvSpPr>
        <p:spPr>
          <a:xfrm>
            <a:off x="6160135" y="5941060"/>
            <a:ext cx="2949575" cy="368300"/>
          </a:xfrm>
          <a:prstGeom prst="rect">
            <a:avLst/>
          </a:prstGeom>
        </p:spPr>
        <p:txBody>
          <a:bodyPr wrap="square">
            <a:spAutoFit/>
          </a:bodyPr>
          <a:p>
            <a:pPr lvl="0" algn="ctr" defTabSz="266700">
              <a:buClrTx/>
              <a:buSzTx/>
              <a:buFontTx/>
            </a:pPr>
            <a:r>
              <a:rPr lang="zh-CN" altLang="en-US">
                <a:solidFill>
                  <a:schemeClr val="bg1"/>
                </a:solidFill>
                <a:latin typeface="微软雅黑" panose="020B0503020204020204" charset="-122"/>
                <a:ea typeface="微软雅黑" panose="020B0503020204020204" charset="-122"/>
                <a:sym typeface="+mn-ea"/>
              </a:rPr>
              <a:t>病死畜禽清运流程图</a:t>
            </a:r>
            <a:endParaRPr lang="zh-CN" altLang="en-US">
              <a:solidFill>
                <a:schemeClr val="bg1"/>
              </a:solidFill>
              <a:latin typeface="微软雅黑" panose="020B0503020204020204" charset="-122"/>
              <a:ea typeface="微软雅黑" panose="020B0503020204020204" charset="-122"/>
              <a:sym typeface="+mn-ea"/>
            </a:endParaRPr>
          </a:p>
        </p:txBody>
      </p:sp>
      <p:grpSp>
        <p:nvGrpSpPr>
          <p:cNvPr id="6" name="组合 9"/>
          <p:cNvGrpSpPr/>
          <p:nvPr/>
        </p:nvGrpSpPr>
        <p:grpSpPr>
          <a:xfrm>
            <a:off x="3568700" y="4802505"/>
            <a:ext cx="7975600" cy="1051560"/>
            <a:chOff x="4799" y="36672"/>
            <a:chExt cx="8396" cy="1365"/>
          </a:xfrm>
        </p:grpSpPr>
        <p:sp>
          <p:nvSpPr>
            <p:cNvPr id="22" name="圆角矩形 479"/>
            <p:cNvSpPr/>
            <p:nvPr/>
          </p:nvSpPr>
          <p:spPr>
            <a:xfrm>
              <a:off x="6621" y="37535"/>
              <a:ext cx="1247" cy="490"/>
            </a:xfrm>
            <a:prstGeom prst="roundRect">
              <a:avLst/>
            </a:prstGeom>
            <a:solidFill>
              <a:srgbClr val="4874CB"/>
            </a:solidFill>
            <a:ln w="12700" cap="flat" cmpd="sng" algn="ctr">
              <a:solidFill>
                <a:srgbClr val="4874CB">
                  <a:shade val="50000"/>
                </a:srgbClr>
              </a:solidFill>
              <a:prstDash val="solid"/>
              <a:miter lim="800000"/>
            </a:ln>
            <a:effectLst/>
          </p:spPr>
        </p:sp>
        <p:sp>
          <p:nvSpPr>
            <p:cNvPr id="23" name="圆角矩形 481"/>
            <p:cNvSpPr/>
            <p:nvPr/>
          </p:nvSpPr>
          <p:spPr>
            <a:xfrm>
              <a:off x="10583" y="36672"/>
              <a:ext cx="2613" cy="488"/>
            </a:xfrm>
            <a:prstGeom prst="roundRect">
              <a:avLst/>
            </a:prstGeom>
            <a:solidFill>
              <a:srgbClr val="4874CB"/>
            </a:solidFill>
            <a:ln w="12700" cap="flat" cmpd="sng" algn="ctr">
              <a:solidFill>
                <a:srgbClr val="4874CB">
                  <a:shade val="50000"/>
                </a:srgbClr>
              </a:solidFill>
              <a:prstDash val="solid"/>
              <a:miter lim="800000"/>
            </a:ln>
            <a:effectLst/>
          </p:spPr>
        </p:sp>
        <p:sp>
          <p:nvSpPr>
            <p:cNvPr id="24" name="圆角矩形 480"/>
            <p:cNvSpPr/>
            <p:nvPr/>
          </p:nvSpPr>
          <p:spPr>
            <a:xfrm>
              <a:off x="8367" y="36708"/>
              <a:ext cx="1698" cy="485"/>
            </a:xfrm>
            <a:prstGeom prst="roundRect">
              <a:avLst/>
            </a:prstGeom>
            <a:solidFill>
              <a:srgbClr val="4874CB"/>
            </a:solidFill>
            <a:ln w="12700" cap="flat" cmpd="sng" algn="ctr">
              <a:solidFill>
                <a:srgbClr val="4874CB">
                  <a:shade val="50000"/>
                </a:srgbClr>
              </a:solidFill>
              <a:prstDash val="solid"/>
              <a:miter lim="800000"/>
            </a:ln>
            <a:effectLst/>
          </p:spPr>
        </p:sp>
        <p:sp>
          <p:nvSpPr>
            <p:cNvPr id="25" name="圆角矩形 465"/>
            <p:cNvSpPr/>
            <p:nvPr/>
          </p:nvSpPr>
          <p:spPr>
            <a:xfrm>
              <a:off x="4799" y="36708"/>
              <a:ext cx="1302" cy="487"/>
            </a:xfrm>
            <a:prstGeom prst="roundRect">
              <a:avLst/>
            </a:prstGeom>
            <a:solidFill>
              <a:srgbClr val="4874CB"/>
            </a:solidFill>
            <a:ln w="12700" cap="flat" cmpd="sng" algn="ctr">
              <a:solidFill>
                <a:srgbClr val="4874CB">
                  <a:shade val="50000"/>
                </a:srgbClr>
              </a:solidFill>
              <a:prstDash val="solid"/>
              <a:miter lim="800000"/>
            </a:ln>
            <a:effectLst/>
          </p:spPr>
        </p:sp>
        <p:sp>
          <p:nvSpPr>
            <p:cNvPr id="26" name="文本框 472"/>
            <p:cNvSpPr txBox="1"/>
            <p:nvPr/>
          </p:nvSpPr>
          <p:spPr>
            <a:xfrm>
              <a:off x="4854" y="36743"/>
              <a:ext cx="1160" cy="419"/>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algn="ctr" eaLnBrk="1">
                <a:spcBef>
                  <a:spcPts val="500"/>
                </a:spcBef>
                <a:spcAft>
                  <a:spcPts val="500"/>
                </a:spcAft>
              </a:pPr>
              <a:r>
                <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圈舍死亡</a:t>
              </a:r>
              <a:endParaRPr lang="en-US" altLang="zh-CN" sz="16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27" name="右箭头 478"/>
            <p:cNvSpPr/>
            <p:nvPr/>
          </p:nvSpPr>
          <p:spPr>
            <a:xfrm>
              <a:off x="6091" y="37675"/>
              <a:ext cx="511" cy="235"/>
            </a:xfrm>
            <a:prstGeom prst="rightArrow">
              <a:avLst/>
            </a:prstGeom>
            <a:solidFill>
              <a:srgbClr val="75BD42"/>
            </a:solidFill>
            <a:ln w="12700" cap="flat" cmpd="sng" algn="ctr">
              <a:solidFill>
                <a:srgbClr val="75BD42">
                  <a:shade val="50000"/>
                </a:srgbClr>
              </a:solidFill>
              <a:prstDash val="solid"/>
              <a:miter lim="800000"/>
            </a:ln>
            <a:effectLst/>
          </p:spPr>
        </p:sp>
        <p:sp>
          <p:nvSpPr>
            <p:cNvPr id="28" name="右箭头 477"/>
            <p:cNvSpPr/>
            <p:nvPr/>
          </p:nvSpPr>
          <p:spPr>
            <a:xfrm>
              <a:off x="7824" y="36840"/>
              <a:ext cx="510" cy="236"/>
            </a:xfrm>
            <a:prstGeom prst="rightArrow">
              <a:avLst/>
            </a:prstGeom>
            <a:solidFill>
              <a:srgbClr val="75BD42"/>
            </a:solidFill>
            <a:ln w="12700" cap="flat" cmpd="sng" algn="ctr">
              <a:solidFill>
                <a:srgbClr val="75BD42">
                  <a:shade val="50000"/>
                </a:srgbClr>
              </a:solidFill>
              <a:prstDash val="solid"/>
              <a:miter lim="800000"/>
            </a:ln>
            <a:effectLst/>
          </p:spPr>
        </p:sp>
        <p:sp>
          <p:nvSpPr>
            <p:cNvPr id="30" name="右箭头 476"/>
            <p:cNvSpPr/>
            <p:nvPr/>
          </p:nvSpPr>
          <p:spPr>
            <a:xfrm>
              <a:off x="10068" y="36818"/>
              <a:ext cx="510" cy="235"/>
            </a:xfrm>
            <a:prstGeom prst="rightArrow">
              <a:avLst/>
            </a:prstGeom>
            <a:solidFill>
              <a:srgbClr val="75BD42"/>
            </a:solidFill>
            <a:ln w="12700" cap="flat" cmpd="sng" algn="ctr">
              <a:solidFill>
                <a:srgbClr val="75BD42">
                  <a:shade val="50000"/>
                </a:srgbClr>
              </a:solidFill>
              <a:prstDash val="solid"/>
              <a:miter lim="800000"/>
            </a:ln>
            <a:effectLst/>
          </p:spPr>
        </p:sp>
        <p:sp>
          <p:nvSpPr>
            <p:cNvPr id="33" name="文本框 474"/>
            <p:cNvSpPr txBox="1"/>
            <p:nvPr/>
          </p:nvSpPr>
          <p:spPr>
            <a:xfrm>
              <a:off x="10632" y="36705"/>
              <a:ext cx="2492" cy="437"/>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污区暂存或运出交接</a:t>
              </a:r>
              <a:endParaRPr lang="en-US" altLang="zh-CN" sz="12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37" name="文本框 466"/>
            <p:cNvSpPr txBox="1"/>
            <p:nvPr/>
          </p:nvSpPr>
          <p:spPr>
            <a:xfrm>
              <a:off x="8373" y="36733"/>
              <a:ext cx="1622" cy="442"/>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algn="l" eaLnBrk="1">
                <a:spcBef>
                  <a:spcPts val="500"/>
                </a:spcBef>
                <a:spcAft>
                  <a:spcPts val="500"/>
                </a:spcAft>
                <a:buClrTx/>
                <a:buSzTx/>
                <a:buFontTx/>
              </a:pPr>
              <a:r>
                <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半洁净区运出</a:t>
              </a:r>
              <a:endPar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38" name="文本框 467"/>
            <p:cNvSpPr txBox="1"/>
            <p:nvPr/>
          </p:nvSpPr>
          <p:spPr>
            <a:xfrm>
              <a:off x="6660" y="37586"/>
              <a:ext cx="1176" cy="421"/>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algn="ctr" eaLnBrk="1">
                <a:spcBef>
                  <a:spcPts val="500"/>
                </a:spcBef>
                <a:spcAft>
                  <a:spcPts val="500"/>
                </a:spcAft>
              </a:pPr>
              <a:r>
                <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圈舍包装</a:t>
              </a:r>
              <a:endPar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51" name="下箭头 14"/>
            <p:cNvSpPr/>
            <p:nvPr/>
          </p:nvSpPr>
          <p:spPr>
            <a:xfrm>
              <a:off x="5298" y="37222"/>
              <a:ext cx="211" cy="317"/>
            </a:xfrm>
            <a:prstGeom prst="downArrow">
              <a:avLst/>
            </a:prstGeom>
            <a:solidFill>
              <a:srgbClr val="00B050"/>
            </a:solid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sp>
        <p:sp>
          <p:nvSpPr>
            <p:cNvPr id="52" name="圆角矩形 479"/>
            <p:cNvSpPr/>
            <p:nvPr/>
          </p:nvSpPr>
          <p:spPr>
            <a:xfrm>
              <a:off x="4845" y="37547"/>
              <a:ext cx="1247" cy="490"/>
            </a:xfrm>
            <a:prstGeom prst="roundRect">
              <a:avLst/>
            </a:prstGeom>
            <a:solidFill>
              <a:srgbClr val="4874CB"/>
            </a:solidFill>
            <a:ln w="12700" cap="flat" cmpd="sng" algn="ctr">
              <a:solidFill>
                <a:srgbClr val="4874CB">
                  <a:shade val="50000"/>
                </a:srgbClr>
              </a:solidFill>
              <a:prstDash val="solid"/>
              <a:miter lim="800000"/>
            </a:ln>
            <a:effectLst/>
          </p:spPr>
        </p:sp>
        <p:sp>
          <p:nvSpPr>
            <p:cNvPr id="53" name="文本框 467"/>
            <p:cNvSpPr txBox="1"/>
            <p:nvPr/>
          </p:nvSpPr>
          <p:spPr>
            <a:xfrm>
              <a:off x="4872" y="37598"/>
              <a:ext cx="1176" cy="421"/>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algn="ctr" eaLnBrk="1">
                <a:spcBef>
                  <a:spcPts val="500"/>
                </a:spcBef>
                <a:spcAft>
                  <a:spcPts val="500"/>
                </a:spcAft>
              </a:pPr>
              <a:r>
                <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保险拍照</a:t>
              </a:r>
              <a:endParaRPr lang="en-US" altLang="zh-CN" sz="10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54" name="圆角矩形 479"/>
            <p:cNvSpPr/>
            <p:nvPr/>
          </p:nvSpPr>
          <p:spPr>
            <a:xfrm>
              <a:off x="6549" y="36731"/>
              <a:ext cx="1247" cy="490"/>
            </a:xfrm>
            <a:prstGeom prst="roundRect">
              <a:avLst/>
            </a:prstGeom>
            <a:solidFill>
              <a:srgbClr val="4874CB"/>
            </a:solidFill>
            <a:ln w="12700" cap="flat" cmpd="sng" algn="ctr">
              <a:solidFill>
                <a:srgbClr val="4874CB">
                  <a:shade val="50000"/>
                </a:srgbClr>
              </a:solidFill>
              <a:prstDash val="solid"/>
              <a:miter lim="800000"/>
            </a:ln>
            <a:effectLst/>
          </p:spPr>
        </p:sp>
        <p:sp>
          <p:nvSpPr>
            <p:cNvPr id="58" name="文本框 467"/>
            <p:cNvSpPr txBox="1"/>
            <p:nvPr/>
          </p:nvSpPr>
          <p:spPr>
            <a:xfrm>
              <a:off x="6576" y="36746"/>
              <a:ext cx="1176" cy="421"/>
            </a:xfrm>
            <a:prstGeom prst="rect">
              <a:avLst/>
            </a:prstGeom>
            <a:solidFill>
              <a:srgbClr val="4874CB"/>
            </a:solidFill>
            <a:ln w="6350">
              <a:solidFill>
                <a:srgbClr val="4874CB"/>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algn="ctr" eaLnBrk="1">
                <a:spcBef>
                  <a:spcPts val="500"/>
                </a:spcBef>
                <a:spcAft>
                  <a:spcPts val="500"/>
                </a:spcAft>
              </a:pPr>
              <a:r>
                <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16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59" name="上箭头 19"/>
            <p:cNvSpPr/>
            <p:nvPr/>
          </p:nvSpPr>
          <p:spPr>
            <a:xfrm>
              <a:off x="7044" y="37210"/>
              <a:ext cx="224" cy="310"/>
            </a:xfrm>
            <a:prstGeom prst="upArrow">
              <a:avLst/>
            </a:prstGeom>
            <a:solidFill>
              <a:srgbClr val="00B050"/>
            </a:solid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sp>
      </p:grpSp>
    </p:spTree>
    <p:custDataLst>
      <p:tags r:id="rId4"/>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细化养殖场病死畜禽无害化处理清运环节动物防疫及生物安全控制</a:t>
              </a: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2</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485515" y="2980055"/>
            <a:ext cx="8342630" cy="278257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3</a:t>
            </a:r>
            <a:r>
              <a:rPr lang="zh-CN" altLang="en-US" sz="2800">
                <a:highlight>
                  <a:srgbClr val="FFFF00"/>
                </a:highlight>
                <a:latin typeface="微软雅黑" panose="020B0503020204020204" charset="-122"/>
                <a:ea typeface="微软雅黑" panose="020B0503020204020204" charset="-122"/>
              </a:rPr>
              <a:t>）调整病死畜禽相关要求</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2800">
                <a:highlight>
                  <a:srgbClr val="FFFF00"/>
                </a:highlight>
                <a:latin typeface="微软雅黑" panose="020B0503020204020204" charset="-122"/>
                <a:ea typeface="微软雅黑" panose="020B0503020204020204" charset="-122"/>
              </a:rPr>
              <a:t> </a:t>
            </a:r>
            <a:r>
              <a:rPr lang="en-US" altLang="zh-CN" sz="28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rPr>
              <a:t> </a:t>
            </a:r>
            <a:r>
              <a:rPr lang="en-US" altLang="zh-CN" sz="28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sym typeface="+mn-ea"/>
              </a:rPr>
              <a:t>A：</a:t>
            </a:r>
            <a:r>
              <a:rPr lang="zh-CN" altLang="en-US" sz="2800">
                <a:highlight>
                  <a:srgbClr val="FFFF00"/>
                </a:highlight>
                <a:latin typeface="微软雅黑" panose="020B0503020204020204" charset="-122"/>
                <a:ea typeface="微软雅黑" panose="020B0503020204020204" charset="-122"/>
              </a:rPr>
              <a:t>调整病死畜禽养殖保险拍照要求：对病死畜禽在第一时间进行拍照上传和报告。</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2800">
                <a:highlight>
                  <a:srgbClr val="FFFF00"/>
                </a:highlight>
                <a:latin typeface="微软雅黑" panose="020B0503020204020204" charset="-122"/>
                <a:ea typeface="微软雅黑" panose="020B0503020204020204" charset="-122"/>
              </a:rPr>
              <a:t> </a:t>
            </a:r>
            <a:r>
              <a:rPr lang="en-US" altLang="zh-CN" sz="2800">
                <a:highlight>
                  <a:srgbClr val="FFFF00"/>
                </a:highlight>
                <a:latin typeface="微软雅黑" panose="020B0503020204020204" charset="-122"/>
                <a:ea typeface="微软雅黑" panose="020B0503020204020204" charset="-122"/>
              </a:rPr>
              <a:t>      B</a:t>
            </a:r>
            <a:r>
              <a:rPr lang="zh-CN" altLang="en-US" sz="2800">
                <a:highlight>
                  <a:srgbClr val="FFFF00"/>
                </a:highlight>
                <a:latin typeface="微软雅黑" panose="020B0503020204020204" charset="-122"/>
                <a:ea typeface="微软雅黑" panose="020B0503020204020204" charset="-122"/>
              </a:rPr>
              <a:t>：调整病死畜禽死亡数据核验方式：以无害化处理收集单为依据，每天次微信统计，各养殖大企业和保险公司也可在当地无害化处理企业进行核查。</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en-US" altLang="zh-CN"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389630" y="2660650"/>
            <a:ext cx="8342630" cy="147574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1</a:t>
            </a:r>
            <a:r>
              <a:rPr lang="zh-CN" altLang="en-US" sz="2800">
                <a:highlight>
                  <a:srgbClr val="FFFF00"/>
                </a:highlight>
                <a:latin typeface="微软雅黑" panose="020B0503020204020204" charset="-122"/>
                <a:ea typeface="微软雅黑" panose="020B0503020204020204" charset="-122"/>
              </a:rPr>
              <a:t>）</a:t>
            </a:r>
            <a:r>
              <a:rPr lang="zh-CN" altLang="en-US" sz="2800">
                <a:highlight>
                  <a:srgbClr val="FFFF00"/>
                </a:highlight>
                <a:latin typeface="微软雅黑" panose="020B0503020204020204" charset="-122"/>
                <a:ea typeface="微软雅黑" panose="020B0503020204020204" charset="-122"/>
              </a:rPr>
              <a:t>直接交接方式：养殖场将病死畜禽从养殖场运出后直接交与无害化集中处理企业收集。主要适用一些小微型养殖场和散养农户。</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en-US" altLang="zh-CN"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
        <p:nvSpPr>
          <p:cNvPr id="4" name="文本框 3"/>
          <p:cNvSpPr txBox="1"/>
          <p:nvPr/>
        </p:nvSpPr>
        <p:spPr>
          <a:xfrm>
            <a:off x="6160135" y="5572760"/>
            <a:ext cx="2949575" cy="398780"/>
          </a:xfrm>
          <a:prstGeom prst="rect">
            <a:avLst/>
          </a:prstGeom>
        </p:spPr>
        <p:txBody>
          <a:bodyPr wrap="square">
            <a:spAutoFit/>
          </a:bodyPr>
          <a:p>
            <a:pPr lvl="0" algn="ctr" defTabSz="266700">
              <a:buClrTx/>
              <a:buSzTx/>
              <a:buFontTx/>
            </a:pPr>
            <a:r>
              <a:rPr lang="zh-CN" altLang="en-US" sz="2000">
                <a:solidFill>
                  <a:schemeClr val="bg1"/>
                </a:solidFill>
                <a:latin typeface="微软雅黑" panose="020B0503020204020204" charset="-122"/>
                <a:ea typeface="微软雅黑" panose="020B0503020204020204" charset="-122"/>
                <a:sym typeface="+mn-ea"/>
              </a:rPr>
              <a:t>直接交接方式示意图</a:t>
            </a:r>
            <a:endParaRPr lang="zh-CN" altLang="en-US" sz="2000">
              <a:solidFill>
                <a:schemeClr val="bg1"/>
              </a:solidFill>
              <a:latin typeface="微软雅黑" panose="020B0503020204020204" charset="-122"/>
              <a:ea typeface="微软雅黑" panose="020B0503020204020204" charset="-122"/>
              <a:sym typeface="+mn-ea"/>
            </a:endParaRPr>
          </a:p>
        </p:txBody>
      </p:sp>
      <p:grpSp>
        <p:nvGrpSpPr>
          <p:cNvPr id="549" name="组合 549"/>
          <p:cNvGrpSpPr/>
          <p:nvPr/>
        </p:nvGrpSpPr>
        <p:grpSpPr>
          <a:xfrm>
            <a:off x="4072255" y="4510405"/>
            <a:ext cx="6555105" cy="605155"/>
            <a:chOff x="5975" y="1776519"/>
            <a:chExt cx="5545" cy="480"/>
          </a:xfrm>
        </p:grpSpPr>
        <p:sp>
          <p:nvSpPr>
            <p:cNvPr id="60" name="文本框 45"/>
            <p:cNvSpPr txBox="1"/>
            <p:nvPr/>
          </p:nvSpPr>
          <p:spPr>
            <a:xfrm>
              <a:off x="10230" y="1776530"/>
              <a:ext cx="1290" cy="466"/>
            </a:xfrm>
            <a:prstGeom prst="rect">
              <a:avLst/>
            </a:prstGeom>
            <a:solidFill>
              <a:schemeClr val="accent1"/>
            </a:solidFill>
            <a:ln w="6350">
              <a:solidFill>
                <a:srgbClr val="FFC000"/>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统一收集</a:t>
              </a:r>
              <a:endParaRPr lang="en-US" altLang="zh-CN"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61" name="文本框 48"/>
            <p:cNvSpPr txBox="1"/>
            <p:nvPr/>
          </p:nvSpPr>
          <p:spPr>
            <a:xfrm>
              <a:off x="6525" y="1776542"/>
              <a:ext cx="690" cy="415"/>
            </a:xfrm>
            <a:prstGeom prst="rect">
              <a:avLst/>
            </a:prstGeom>
            <a:solidFill>
              <a:schemeClr val="accent1"/>
            </a:solidFill>
            <a:ln w="6350">
              <a:solidFill>
                <a:srgbClr val="FFC000"/>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algn="just" eaLnBrk="1">
                <a:spcBef>
                  <a:spcPts val="500"/>
                </a:spcBef>
                <a:spcAft>
                  <a:spcPts val="500"/>
                </a:spcAft>
              </a:pPr>
              <a:r>
                <a:rPr lang="en-US" altLang="zh-CN" sz="1200" b="1" kern="100" spc="0">
                  <a:solidFill>
                    <a:srgbClr val="000000"/>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12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62" name="右箭头 49"/>
            <p:cNvSpPr/>
            <p:nvPr/>
          </p:nvSpPr>
          <p:spPr>
            <a:xfrm>
              <a:off x="7234" y="1776685"/>
              <a:ext cx="2989" cy="158"/>
            </a:xfrm>
            <a:prstGeom prst="rightArrow">
              <a:avLst/>
            </a:prstGeom>
            <a:solidFill>
              <a:srgbClr val="FFC000"/>
            </a:solidFill>
            <a:ln w="12700" cap="flat" cmpd="sng" algn="ctr">
              <a:solidFill>
                <a:srgbClr val="FFC000"/>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sp>
          <p:nvSpPr>
            <p:cNvPr id="63" name="文本框 47"/>
            <p:cNvSpPr txBox="1"/>
            <p:nvPr/>
          </p:nvSpPr>
          <p:spPr>
            <a:xfrm>
              <a:off x="6525" y="1776542"/>
              <a:ext cx="652" cy="403"/>
            </a:xfrm>
            <a:prstGeom prst="rect">
              <a:avLst/>
            </a:prstGeom>
            <a:solidFill>
              <a:schemeClr val="accent1"/>
            </a:solidFill>
            <a:ln w="6350">
              <a:solidFill>
                <a:srgbClr val="FFC000"/>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algn="just" eaLnBrk="1">
                <a:spcBef>
                  <a:spcPts val="500"/>
                </a:spcBef>
                <a:spcAft>
                  <a:spcPts val="500"/>
                </a:spcAft>
              </a:pPr>
              <a:r>
                <a:rPr lang="en-US" altLang="zh-CN" sz="1200" b="1" kern="100" spc="0">
                  <a:solidFill>
                    <a:srgbClr val="000000"/>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12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64" name="文本框 46"/>
            <p:cNvSpPr txBox="1"/>
            <p:nvPr/>
          </p:nvSpPr>
          <p:spPr>
            <a:xfrm>
              <a:off x="5975" y="1776519"/>
              <a:ext cx="1241" cy="480"/>
            </a:xfrm>
            <a:prstGeom prst="rect">
              <a:avLst/>
            </a:prstGeom>
            <a:solidFill>
              <a:schemeClr val="accent1"/>
            </a:solidFill>
            <a:ln w="6350">
              <a:solidFill>
                <a:srgbClr val="FFC000"/>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grpSp>
    </p:spTree>
    <p:custDataLst>
      <p:tags r:id="rId4"/>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389630" y="2434590"/>
            <a:ext cx="8342630" cy="2309495"/>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2</a:t>
            </a:r>
            <a:r>
              <a:rPr lang="zh-CN" altLang="en-US" sz="2800">
                <a:highlight>
                  <a:srgbClr val="FFFF00"/>
                </a:highlight>
                <a:latin typeface="微软雅黑" panose="020B0503020204020204" charset="-122"/>
                <a:ea typeface="微软雅黑" panose="020B0503020204020204" charset="-122"/>
              </a:rPr>
              <a:t>）间接交接方式：</a:t>
            </a:r>
            <a:r>
              <a:rPr lang="zh-CN" altLang="en-US" sz="2800">
                <a:highlight>
                  <a:srgbClr val="FFFF00"/>
                </a:highlight>
                <a:latin typeface="微软雅黑" panose="020B0503020204020204" charset="-122"/>
                <a:ea typeface="微软雅黑" panose="020B0503020204020204" charset="-122"/>
                <a:sym typeface="+mn-ea"/>
              </a:rPr>
              <a:t>按照双方商定好的交接地点、时间，</a:t>
            </a:r>
            <a:r>
              <a:rPr lang="zh-CN" altLang="en-US" sz="2800">
                <a:highlight>
                  <a:srgbClr val="FFFF00"/>
                </a:highlight>
                <a:latin typeface="微软雅黑" panose="020B0503020204020204" charset="-122"/>
                <a:ea typeface="微软雅黑" panose="020B0503020204020204" charset="-122"/>
              </a:rPr>
              <a:t>养殖场将病死畜禽从养殖场运出后距养殖一定距离（一般是</a:t>
            </a:r>
            <a:r>
              <a:rPr lang="en-US" altLang="zh-CN" sz="2800">
                <a:highlight>
                  <a:srgbClr val="FFFF00"/>
                </a:highlight>
                <a:latin typeface="微软雅黑" panose="020B0503020204020204" charset="-122"/>
                <a:ea typeface="微软雅黑" panose="020B0503020204020204" charset="-122"/>
              </a:rPr>
              <a:t>1</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3</a:t>
            </a:r>
            <a:r>
              <a:rPr lang="zh-CN" altLang="en-US" sz="2800">
                <a:highlight>
                  <a:srgbClr val="FFFF00"/>
                </a:highlight>
                <a:latin typeface="微软雅黑" panose="020B0503020204020204" charset="-122"/>
                <a:ea typeface="微软雅黑" panose="020B0503020204020204" charset="-122"/>
              </a:rPr>
              <a:t>公里），将死亡的病死畜禽放于塑料薄膜上，再由专业性无害化处理企业进行收集。</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en-US" altLang="zh-CN"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
        <p:nvSpPr>
          <p:cNvPr id="4" name="文本框 3"/>
          <p:cNvSpPr txBox="1"/>
          <p:nvPr/>
        </p:nvSpPr>
        <p:spPr>
          <a:xfrm>
            <a:off x="6160135" y="5879465"/>
            <a:ext cx="2949575" cy="398780"/>
          </a:xfrm>
          <a:prstGeom prst="rect">
            <a:avLst/>
          </a:prstGeom>
        </p:spPr>
        <p:txBody>
          <a:bodyPr wrap="square">
            <a:spAutoFit/>
          </a:bodyPr>
          <a:p>
            <a:pPr lvl="0" algn="ctr" defTabSz="266700">
              <a:buClrTx/>
              <a:buSzTx/>
              <a:buFontTx/>
            </a:pPr>
            <a:r>
              <a:rPr lang="zh-CN" altLang="en-US" sz="2000">
                <a:solidFill>
                  <a:schemeClr val="bg1"/>
                </a:solidFill>
                <a:latin typeface="微软雅黑" panose="020B0503020204020204" charset="-122"/>
                <a:ea typeface="微软雅黑" panose="020B0503020204020204" charset="-122"/>
                <a:sym typeface="+mn-ea"/>
              </a:rPr>
              <a:t>间接交接方式示意图</a:t>
            </a:r>
            <a:endParaRPr lang="zh-CN" altLang="en-US" sz="2000">
              <a:solidFill>
                <a:schemeClr val="bg1"/>
              </a:solidFill>
              <a:latin typeface="微软雅黑" panose="020B0503020204020204" charset="-122"/>
              <a:ea typeface="微软雅黑" panose="020B0503020204020204" charset="-122"/>
              <a:sym typeface="+mn-ea"/>
            </a:endParaRPr>
          </a:p>
        </p:txBody>
      </p:sp>
      <p:grpSp>
        <p:nvGrpSpPr>
          <p:cNvPr id="550" name="组合 550"/>
          <p:cNvGrpSpPr/>
          <p:nvPr/>
        </p:nvGrpSpPr>
        <p:grpSpPr>
          <a:xfrm>
            <a:off x="3568700" y="5098415"/>
            <a:ext cx="7975600" cy="574675"/>
            <a:chOff x="5767" y="1784290"/>
            <a:chExt cx="6523" cy="413"/>
          </a:xfrm>
        </p:grpSpPr>
        <p:sp>
          <p:nvSpPr>
            <p:cNvPr id="66" name="文本框 54"/>
            <p:cNvSpPr txBox="1"/>
            <p:nvPr/>
          </p:nvSpPr>
          <p:spPr>
            <a:xfrm>
              <a:off x="5767" y="1784290"/>
              <a:ext cx="1111" cy="405"/>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67" name="文本框 52"/>
            <p:cNvSpPr txBox="1"/>
            <p:nvPr/>
          </p:nvSpPr>
          <p:spPr>
            <a:xfrm>
              <a:off x="8512" y="1784300"/>
              <a:ext cx="1070" cy="403"/>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交接地点</a:t>
              </a:r>
              <a:endParaRPr lang="en-US" altLang="zh-CN"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68" name="文本框 50"/>
            <p:cNvSpPr txBox="1"/>
            <p:nvPr/>
          </p:nvSpPr>
          <p:spPr>
            <a:xfrm>
              <a:off x="11208" y="1784290"/>
              <a:ext cx="1082" cy="392"/>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18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统一收集</a:t>
              </a:r>
              <a:endParaRPr lang="en-US" altLang="zh-CN" sz="18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69" name="右箭头 53"/>
            <p:cNvSpPr/>
            <p:nvPr/>
          </p:nvSpPr>
          <p:spPr>
            <a:xfrm>
              <a:off x="6903" y="1784369"/>
              <a:ext cx="1606" cy="253"/>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sp>
          <p:nvSpPr>
            <p:cNvPr id="70" name="右箭头 51"/>
            <p:cNvSpPr/>
            <p:nvPr/>
          </p:nvSpPr>
          <p:spPr>
            <a:xfrm>
              <a:off x="9590" y="1784361"/>
              <a:ext cx="1606"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grpSp>
    </p:spTree>
    <p:custDataLst>
      <p:tags r:id="rId4"/>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750570" y="1786255"/>
            <a:ext cx="3503930" cy="829945"/>
          </a:xfrm>
          <a:prstGeom prst="rect">
            <a:avLst/>
          </a:prstGeom>
          <a:noFill/>
        </p:spPr>
        <p:txBody>
          <a:bodyPr wrap="square" rtlCol="0">
            <a:spAutoFit/>
          </a:bodyPr>
          <a:p>
            <a:pPr indent="0" algn="ctr" fontAlgn="auto">
              <a:lnSpc>
                <a:spcPct val="150000"/>
              </a:lnSpc>
            </a:pPr>
            <a:r>
              <a:rPr lang="zh-CN" altLang="en-US" sz="3200" b="1"/>
              <a:t>目</a:t>
            </a:r>
            <a:r>
              <a:rPr lang="en-US" altLang="zh-CN" sz="3200" b="1"/>
              <a:t> </a:t>
            </a:r>
            <a:r>
              <a:rPr lang="zh-CN" altLang="en-US" sz="3200" b="1"/>
              <a:t>录</a:t>
            </a:r>
            <a:endParaRPr lang="zh-CN" altLang="en-US" sz="3200" b="1"/>
          </a:p>
        </p:txBody>
      </p:sp>
      <p:sp>
        <p:nvSpPr>
          <p:cNvPr id="13" name="文本框 12"/>
          <p:cNvSpPr txBox="1"/>
          <p:nvPr/>
        </p:nvSpPr>
        <p:spPr>
          <a:xfrm>
            <a:off x="889635" y="2893695"/>
            <a:ext cx="3225800" cy="645160"/>
          </a:xfrm>
          <a:prstGeom prst="rect">
            <a:avLst/>
          </a:prstGeom>
          <a:noFill/>
        </p:spPr>
        <p:txBody>
          <a:bodyPr wrap="square" rtlCol="0">
            <a:spAutoFit/>
          </a:bodyPr>
          <a:p>
            <a:pPr indent="0" algn="ctr" fontAlgn="auto">
              <a:lnSpc>
                <a:spcPct val="150000"/>
              </a:lnSpc>
            </a:pPr>
            <a:r>
              <a:rPr lang="en-US" altLang="zh-CN" sz="2400" b="1" spc="100">
                <a:solidFill>
                  <a:srgbClr val="27672A"/>
                </a:solidFill>
              </a:rPr>
              <a:t>CONTENT</a:t>
            </a:r>
            <a:endParaRPr lang="en-US" altLang="zh-CN" sz="2400" b="1" spc="100">
              <a:solidFill>
                <a:srgbClr val="27672A"/>
              </a:solidFill>
            </a:endParaRPr>
          </a:p>
        </p:txBody>
      </p:sp>
      <p:grpSp>
        <p:nvGrpSpPr>
          <p:cNvPr id="17" name="组合 16"/>
          <p:cNvGrpSpPr/>
          <p:nvPr>
            <p:custDataLst>
              <p:tags r:id="rId1"/>
            </p:custDataLst>
          </p:nvPr>
        </p:nvGrpSpPr>
        <p:grpSpPr>
          <a:xfrm rot="0">
            <a:off x="4826000" y="933450"/>
            <a:ext cx="5978727" cy="643255"/>
            <a:chOff x="-653" y="2675"/>
            <a:chExt cx="8235" cy="1013"/>
          </a:xfrm>
        </p:grpSpPr>
        <p:sp>
          <p:nvSpPr>
            <p:cNvPr id="18" name="文本框 17"/>
            <p:cNvSpPr txBox="1"/>
            <p:nvPr>
              <p:custDataLst>
                <p:tags r:id="rId2"/>
              </p:custDataLst>
            </p:nvPr>
          </p:nvSpPr>
          <p:spPr>
            <a:xfrm>
              <a:off x="585" y="2675"/>
              <a:ext cx="6997" cy="871"/>
            </a:xfrm>
            <a:prstGeom prst="rect">
              <a:avLst/>
            </a:prstGeom>
            <a:noFill/>
          </p:spPr>
          <p:txBody>
            <a:bodyPr wrap="square" rtlCol="0">
              <a:spAutoFit/>
            </a:bodyPr>
            <a:p>
              <a:pPr indent="0" fontAlgn="auto">
                <a:lnSpc>
                  <a:spcPct val="150000"/>
                </a:lnSpc>
              </a:pPr>
              <a:r>
                <a:rPr lang="zh-CN" altLang="en-US" sz="2000" b="1">
                  <a:sym typeface="+mn-ea"/>
                </a:rPr>
                <a:t>养殖场动物防疫及生物安全</a:t>
              </a:r>
              <a:r>
                <a:rPr lang="zh-CN" altLang="en-US" sz="2000" b="1">
                  <a:sym typeface="+mn-ea"/>
                </a:rPr>
                <a:t>生态</a:t>
              </a:r>
              <a:r>
                <a:rPr lang="zh-CN" altLang="en-US" sz="2000" b="1">
                  <a:sym typeface="+mn-ea"/>
                </a:rPr>
                <a:t>控制现状</a:t>
              </a:r>
              <a:endParaRPr lang="zh-CN" altLang="en-US" sz="2000" b="1"/>
            </a:p>
          </p:txBody>
        </p:sp>
        <p:sp>
          <p:nvSpPr>
            <p:cNvPr id="19" name="椭圆 18"/>
            <p:cNvSpPr/>
            <p:nvPr>
              <p:custDataLst>
                <p:tags r:id="rId3"/>
              </p:custDataLst>
            </p:nvPr>
          </p:nvSpPr>
          <p:spPr>
            <a:xfrm>
              <a:off x="-653" y="2757"/>
              <a:ext cx="802" cy="931"/>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a:latin typeface="微软雅黑" panose="020B0503020204020204" charset="-122"/>
                  <a:ea typeface="微软雅黑" panose="020B0503020204020204" charset="-122"/>
                </a:rPr>
                <a:t>1</a:t>
              </a:r>
              <a:endParaRPr lang="en-US" altLang="zh-CN" sz="2000">
                <a:latin typeface="微软雅黑" panose="020B0503020204020204" charset="-122"/>
                <a:ea typeface="微软雅黑" panose="020B0503020204020204" charset="-122"/>
              </a:endParaRPr>
            </a:p>
          </p:txBody>
        </p:sp>
      </p:grpSp>
      <p:grpSp>
        <p:nvGrpSpPr>
          <p:cNvPr id="20" name="组合 19"/>
          <p:cNvGrpSpPr/>
          <p:nvPr>
            <p:custDataLst>
              <p:tags r:id="rId4"/>
            </p:custDataLst>
          </p:nvPr>
        </p:nvGrpSpPr>
        <p:grpSpPr>
          <a:xfrm rot="0">
            <a:off x="4825365" y="1786255"/>
            <a:ext cx="5978873" cy="647065"/>
            <a:chOff x="-653" y="1848"/>
            <a:chExt cx="8235" cy="1019"/>
          </a:xfrm>
        </p:grpSpPr>
        <p:sp>
          <p:nvSpPr>
            <p:cNvPr id="21" name="文本框 20"/>
            <p:cNvSpPr txBox="1"/>
            <p:nvPr>
              <p:custDataLst>
                <p:tags r:id="rId5"/>
              </p:custDataLst>
            </p:nvPr>
          </p:nvSpPr>
          <p:spPr>
            <a:xfrm>
              <a:off x="585" y="1848"/>
              <a:ext cx="6997" cy="871"/>
            </a:xfrm>
            <a:prstGeom prst="rect">
              <a:avLst/>
            </a:prstGeom>
            <a:noFill/>
          </p:spPr>
          <p:txBody>
            <a:bodyPr wrap="square" rtlCol="0">
              <a:spAutoFit/>
            </a:bodyPr>
            <a:p>
              <a:pPr indent="0" fontAlgn="auto">
                <a:lnSpc>
                  <a:spcPct val="150000"/>
                </a:lnSpc>
              </a:pPr>
              <a:r>
                <a:rPr lang="zh-CN" altLang="en-US" sz="2000" b="1">
                  <a:sym typeface="+mn-ea"/>
                </a:rPr>
                <a:t>养殖场动物防疫及生物安全生态控制思考</a:t>
              </a:r>
              <a:endParaRPr lang="zh-CN" altLang="en-US" sz="2000" b="1"/>
            </a:p>
          </p:txBody>
        </p:sp>
        <p:sp>
          <p:nvSpPr>
            <p:cNvPr id="22" name="椭圆 21"/>
            <p:cNvSpPr/>
            <p:nvPr>
              <p:custDataLst>
                <p:tags r:id="rId6"/>
              </p:custDataLst>
            </p:nvPr>
          </p:nvSpPr>
          <p:spPr>
            <a:xfrm>
              <a:off x="-653" y="1953"/>
              <a:ext cx="802" cy="914"/>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2</a:t>
              </a:r>
              <a:endParaRPr lang="en-US" altLang="zh-CN" sz="2400">
                <a:latin typeface="微软雅黑" panose="020B0503020204020204" charset="-122"/>
                <a:ea typeface="微软雅黑" panose="020B0503020204020204" charset="-122"/>
              </a:endParaRPr>
            </a:p>
          </p:txBody>
        </p:sp>
      </p:grpSp>
      <p:sp>
        <p:nvSpPr>
          <p:cNvPr id="23" name="矩形 22"/>
          <p:cNvSpPr/>
          <p:nvPr/>
        </p:nvSpPr>
        <p:spPr>
          <a:xfrm>
            <a:off x="0" y="4912360"/>
            <a:ext cx="12192635" cy="187325"/>
          </a:xfrm>
          <a:prstGeom prst="rect">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4" name="图片 23"/>
          <p:cNvPicPr/>
          <p:nvPr/>
        </p:nvPicPr>
        <p:blipFill>
          <a:blip r:embed="rId7"/>
          <a:srcRect t="53448" b="20828"/>
          <a:stretch>
            <a:fillRect/>
          </a:stretch>
        </p:blipFill>
        <p:spPr>
          <a:xfrm>
            <a:off x="0" y="5099685"/>
            <a:ext cx="12192000" cy="1764665"/>
          </a:xfrm>
          <a:prstGeom prst="rect">
            <a:avLst/>
          </a:prstGeom>
          <a:noFill/>
          <a:ln w="9525">
            <a:noFill/>
          </a:ln>
        </p:spPr>
      </p:pic>
      <p:grpSp>
        <p:nvGrpSpPr>
          <p:cNvPr id="25" name="组合 24"/>
          <p:cNvGrpSpPr/>
          <p:nvPr>
            <p:custDataLst>
              <p:tags r:id="rId8"/>
            </p:custDataLst>
          </p:nvPr>
        </p:nvGrpSpPr>
        <p:grpSpPr>
          <a:xfrm rot="0">
            <a:off x="4825856" y="2639060"/>
            <a:ext cx="5893928" cy="629920"/>
            <a:chOff x="-536" y="1783"/>
            <a:chExt cx="8118" cy="992"/>
          </a:xfrm>
        </p:grpSpPr>
        <p:sp>
          <p:nvSpPr>
            <p:cNvPr id="26" name="文本框 25"/>
            <p:cNvSpPr txBox="1"/>
            <p:nvPr>
              <p:custDataLst>
                <p:tags r:id="rId9"/>
              </p:custDataLst>
            </p:nvPr>
          </p:nvSpPr>
          <p:spPr>
            <a:xfrm>
              <a:off x="585" y="1783"/>
              <a:ext cx="6997" cy="871"/>
            </a:xfrm>
            <a:prstGeom prst="rect">
              <a:avLst/>
            </a:prstGeom>
            <a:noFill/>
          </p:spPr>
          <p:txBody>
            <a:bodyPr wrap="square" rtlCol="0">
              <a:spAutoFit/>
            </a:bodyPr>
            <a:p>
              <a:pPr indent="0" fontAlgn="auto">
                <a:lnSpc>
                  <a:spcPct val="150000"/>
                </a:lnSpc>
              </a:pPr>
              <a:r>
                <a:rPr lang="zh-CN" altLang="en-US" sz="2000" b="1">
                  <a:sym typeface="+mn-ea"/>
                </a:rPr>
                <a:t>养殖场动物防疫及生物安全生态控制案例</a:t>
              </a:r>
              <a:endParaRPr lang="zh-CN" altLang="en-US" sz="2000" b="1"/>
            </a:p>
          </p:txBody>
        </p:sp>
        <p:sp>
          <p:nvSpPr>
            <p:cNvPr id="27" name="椭圆 26"/>
            <p:cNvSpPr/>
            <p:nvPr>
              <p:custDataLst>
                <p:tags r:id="rId10"/>
              </p:custDataLst>
            </p:nvPr>
          </p:nvSpPr>
          <p:spPr>
            <a:xfrm>
              <a:off x="-536" y="1953"/>
              <a:ext cx="685" cy="822"/>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grpSp>
      <p:grpSp>
        <p:nvGrpSpPr>
          <p:cNvPr id="28" name="组合 27"/>
          <p:cNvGrpSpPr/>
          <p:nvPr>
            <p:custDataLst>
              <p:tags r:id="rId11"/>
            </p:custDataLst>
          </p:nvPr>
        </p:nvGrpSpPr>
        <p:grpSpPr>
          <a:xfrm rot="0">
            <a:off x="4826000" y="3491865"/>
            <a:ext cx="6762988" cy="581660"/>
            <a:chOff x="-653" y="1748"/>
            <a:chExt cx="9315" cy="916"/>
          </a:xfrm>
        </p:grpSpPr>
        <p:sp>
          <p:nvSpPr>
            <p:cNvPr id="29" name="文本框 28"/>
            <p:cNvSpPr txBox="1"/>
            <p:nvPr>
              <p:custDataLst>
                <p:tags r:id="rId12"/>
              </p:custDataLst>
            </p:nvPr>
          </p:nvSpPr>
          <p:spPr>
            <a:xfrm>
              <a:off x="585" y="1748"/>
              <a:ext cx="8077" cy="871"/>
            </a:xfrm>
            <a:prstGeom prst="rect">
              <a:avLst/>
            </a:prstGeom>
            <a:noFill/>
          </p:spPr>
          <p:txBody>
            <a:bodyPr wrap="square" rtlCol="0">
              <a:spAutoFit/>
            </a:bodyPr>
            <a:p>
              <a:pPr indent="0" fontAlgn="auto">
                <a:lnSpc>
                  <a:spcPct val="150000"/>
                </a:lnSpc>
              </a:pPr>
              <a:r>
                <a:rPr lang="zh-CN" altLang="en-US" sz="2000" b="1">
                  <a:sym typeface="+mn-ea"/>
                </a:rPr>
                <a:t>集中无害化处理动物防疫及生物安全生态控制启示</a:t>
              </a:r>
              <a:endParaRPr lang="zh-CN" altLang="en-US" sz="2000" b="1"/>
            </a:p>
          </p:txBody>
        </p:sp>
        <p:sp>
          <p:nvSpPr>
            <p:cNvPr id="30" name="椭圆 29"/>
            <p:cNvSpPr/>
            <p:nvPr>
              <p:custDataLst>
                <p:tags r:id="rId13"/>
              </p:custDataLst>
            </p:nvPr>
          </p:nvSpPr>
          <p:spPr>
            <a:xfrm>
              <a:off x="-653" y="1834"/>
              <a:ext cx="802" cy="830"/>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grpSp>
    </p:spTree>
    <p:custDataLst>
      <p:tags r:id="rId1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482340" y="3175635"/>
            <a:ext cx="8249920" cy="2309495"/>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3</a:t>
            </a:r>
            <a:r>
              <a:rPr lang="zh-CN" altLang="en-US" sz="2800">
                <a:highlight>
                  <a:srgbClr val="FFFF00"/>
                </a:highlight>
                <a:latin typeface="微软雅黑" panose="020B0503020204020204" charset="-122"/>
                <a:ea typeface="微软雅黑" panose="020B0503020204020204" charset="-122"/>
              </a:rPr>
              <a:t>）</a:t>
            </a:r>
            <a:r>
              <a:rPr lang="zh-CN" altLang="en-US" sz="2800">
                <a:highlight>
                  <a:srgbClr val="FFFF00"/>
                </a:highlight>
                <a:latin typeface="微软雅黑" panose="020B0503020204020204" charset="-122"/>
                <a:ea typeface="微软雅黑" panose="020B0503020204020204" charset="-122"/>
              </a:rPr>
              <a:t>冻库暂存交接：病死畜禽经养殖场清运后，暂存于建设的暂存设施内暂存贮存，待达到一定量后或在一个养殖周期结束后，再由专业性无害化处理企业进行收集。</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389630" y="2735580"/>
            <a:ext cx="8342630" cy="1619885"/>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a:t>
            </a:r>
            <a:r>
              <a:rPr lang="en-US" altLang="zh-CN" sz="3200">
                <a:highlight>
                  <a:srgbClr val="FFFF00"/>
                </a:highlight>
                <a:latin typeface="微软雅黑" panose="020B0503020204020204" charset="-122"/>
                <a:ea typeface="微软雅黑" panose="020B0503020204020204" charset="-122"/>
              </a:rPr>
              <a:t>3</a:t>
            </a:r>
            <a:r>
              <a:rPr lang="zh-CN" altLang="en-US" sz="3200">
                <a:highlight>
                  <a:srgbClr val="FFFF00"/>
                </a:highlight>
                <a:latin typeface="微软雅黑" panose="020B0503020204020204" charset="-122"/>
                <a:ea typeface="微软雅黑" panose="020B0503020204020204" charset="-122"/>
              </a:rPr>
              <a:t>）</a:t>
            </a:r>
            <a:r>
              <a:rPr lang="zh-CN" altLang="en-US" sz="2800">
                <a:highlight>
                  <a:srgbClr val="FFFF00"/>
                </a:highlight>
                <a:latin typeface="微软雅黑" panose="020B0503020204020204" charset="-122"/>
                <a:ea typeface="微软雅黑" panose="020B0503020204020204" charset="-122"/>
              </a:rPr>
              <a:t>冻库暂存交接：</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2800">
                <a:highlight>
                  <a:srgbClr val="FFFF00"/>
                </a:highlight>
                <a:latin typeface="微软雅黑" panose="020B0503020204020204" charset="-122"/>
                <a:ea typeface="微软雅黑" panose="020B0503020204020204" charset="-122"/>
              </a:rPr>
              <a:t> </a:t>
            </a:r>
            <a:r>
              <a:rPr lang="en-US" altLang="zh-CN" sz="2800">
                <a:highlight>
                  <a:srgbClr val="FFFF00"/>
                </a:highlight>
                <a:latin typeface="微软雅黑" panose="020B0503020204020204" charset="-122"/>
                <a:ea typeface="微软雅黑" panose="020B0503020204020204" charset="-122"/>
              </a:rPr>
              <a:t>       A</a:t>
            </a:r>
            <a:r>
              <a:rPr lang="zh-CN" altLang="en-US" sz="2800">
                <a:highlight>
                  <a:srgbClr val="FFFF00"/>
                </a:highlight>
                <a:latin typeface="微软雅黑" panose="020B0503020204020204" charset="-122"/>
                <a:ea typeface="微软雅黑" panose="020B0503020204020204" charset="-122"/>
              </a:rPr>
              <a:t>：直接冻库交接：由专业性无害化处理企业直接到养殖场病死畜禽冷藏库收集。</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
        <p:nvSpPr>
          <p:cNvPr id="4" name="文本框 3"/>
          <p:cNvSpPr txBox="1"/>
          <p:nvPr/>
        </p:nvSpPr>
        <p:spPr>
          <a:xfrm>
            <a:off x="5829935" y="5699760"/>
            <a:ext cx="3279775" cy="398780"/>
          </a:xfrm>
          <a:prstGeom prst="rect">
            <a:avLst/>
          </a:prstGeom>
        </p:spPr>
        <p:txBody>
          <a:bodyPr wrap="square">
            <a:spAutoFit/>
          </a:bodyPr>
          <a:p>
            <a:pPr lvl="0" algn="ctr" defTabSz="266700">
              <a:buClrTx/>
              <a:buSzTx/>
              <a:buFontTx/>
            </a:pPr>
            <a:r>
              <a:rPr lang="zh-CN" altLang="en-US" sz="2000">
                <a:solidFill>
                  <a:schemeClr val="bg1"/>
                </a:solidFill>
                <a:latin typeface="微软雅黑" panose="020B0503020204020204" charset="-122"/>
                <a:ea typeface="微软雅黑" panose="020B0503020204020204" charset="-122"/>
                <a:sym typeface="+mn-ea"/>
              </a:rPr>
              <a:t>直接冻库交接方式示意图</a:t>
            </a:r>
            <a:endParaRPr lang="zh-CN" altLang="en-US" sz="2000">
              <a:solidFill>
                <a:schemeClr val="bg1"/>
              </a:solidFill>
              <a:latin typeface="微软雅黑" panose="020B0503020204020204" charset="-122"/>
              <a:ea typeface="微软雅黑" panose="020B0503020204020204" charset="-122"/>
              <a:sym typeface="+mn-ea"/>
            </a:endParaRPr>
          </a:p>
        </p:txBody>
      </p:sp>
      <p:grpSp>
        <p:nvGrpSpPr>
          <p:cNvPr id="551" name="组合 551"/>
          <p:cNvGrpSpPr/>
          <p:nvPr/>
        </p:nvGrpSpPr>
        <p:grpSpPr>
          <a:xfrm>
            <a:off x="3469005" y="4744085"/>
            <a:ext cx="8262620" cy="549275"/>
            <a:chOff x="5739" y="1788658"/>
            <a:chExt cx="6711" cy="439"/>
          </a:xfrm>
        </p:grpSpPr>
        <p:sp>
          <p:nvSpPr>
            <p:cNvPr id="72" name="文本框 55"/>
            <p:cNvSpPr txBox="1"/>
            <p:nvPr/>
          </p:nvSpPr>
          <p:spPr>
            <a:xfrm>
              <a:off x="11309" y="1788700"/>
              <a:ext cx="1141" cy="374"/>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统一收集</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73" name="文本框 57"/>
            <p:cNvSpPr txBox="1"/>
            <p:nvPr/>
          </p:nvSpPr>
          <p:spPr>
            <a:xfrm>
              <a:off x="8502" y="1788672"/>
              <a:ext cx="1152" cy="425"/>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暂存贮存</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87" name="文本框 87"/>
            <p:cNvSpPr txBox="1"/>
            <p:nvPr/>
          </p:nvSpPr>
          <p:spPr>
            <a:xfrm>
              <a:off x="5739" y="1788658"/>
              <a:ext cx="1141" cy="394"/>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20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74" name="右箭头 58"/>
            <p:cNvSpPr/>
            <p:nvPr/>
          </p:nvSpPr>
          <p:spPr>
            <a:xfrm>
              <a:off x="6884" y="1788739"/>
              <a:ext cx="1607"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sp>
          <p:nvSpPr>
            <p:cNvPr id="75" name="右箭头 56"/>
            <p:cNvSpPr/>
            <p:nvPr/>
          </p:nvSpPr>
          <p:spPr>
            <a:xfrm>
              <a:off x="9683" y="1788764"/>
              <a:ext cx="1607"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grpSp>
    </p:spTree>
    <p:custDataLst>
      <p:tags r:id="rId4"/>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389630" y="2735580"/>
            <a:ext cx="8342630" cy="2794635"/>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a:t>
            </a:r>
            <a:r>
              <a:rPr lang="en-US" altLang="zh-CN" sz="3200">
                <a:highlight>
                  <a:srgbClr val="FFFF00"/>
                </a:highlight>
                <a:latin typeface="微软雅黑" panose="020B0503020204020204" charset="-122"/>
                <a:ea typeface="微软雅黑" panose="020B0503020204020204" charset="-122"/>
              </a:rPr>
              <a:t>3</a:t>
            </a:r>
            <a:r>
              <a:rPr lang="zh-CN" altLang="en-US" sz="3200">
                <a:highlight>
                  <a:srgbClr val="FFFF00"/>
                </a:highlight>
                <a:latin typeface="微软雅黑" panose="020B0503020204020204" charset="-122"/>
                <a:ea typeface="微软雅黑" panose="020B0503020204020204" charset="-122"/>
              </a:rPr>
              <a:t>）</a:t>
            </a:r>
            <a:r>
              <a:rPr lang="zh-CN" altLang="en-US" sz="2800">
                <a:highlight>
                  <a:srgbClr val="FFFF00"/>
                </a:highlight>
                <a:latin typeface="微软雅黑" panose="020B0503020204020204" charset="-122"/>
                <a:ea typeface="微软雅黑" panose="020B0503020204020204" charset="-122"/>
              </a:rPr>
              <a:t>冻库暂存交接：</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2800">
                <a:highlight>
                  <a:srgbClr val="FFFF00"/>
                </a:highlight>
                <a:latin typeface="微软雅黑" panose="020B0503020204020204" charset="-122"/>
                <a:ea typeface="微软雅黑" panose="020B0503020204020204" charset="-122"/>
              </a:rPr>
              <a:t> </a:t>
            </a:r>
            <a:r>
              <a:rPr lang="en-US" altLang="zh-CN" sz="2800">
                <a:highlight>
                  <a:srgbClr val="FFFF00"/>
                </a:highlight>
                <a:latin typeface="微软雅黑" panose="020B0503020204020204" charset="-122"/>
                <a:ea typeface="微软雅黑" panose="020B0503020204020204" charset="-122"/>
              </a:rPr>
              <a:t>       B</a:t>
            </a:r>
            <a:r>
              <a:rPr lang="zh-CN" altLang="en-US" sz="2800">
                <a:highlight>
                  <a:srgbClr val="FFFF00"/>
                </a:highlight>
                <a:latin typeface="微软雅黑" panose="020B0503020204020204" charset="-122"/>
                <a:ea typeface="微软雅黑" panose="020B0503020204020204" charset="-122"/>
              </a:rPr>
              <a:t>：间接冻库交接：病死畜禽经养殖场收集后，暂存于建设的暂存设施内，待达到一定量后或在一个养殖周期结束后，由养殖场清运交点或中转暂存设施（养殖与无害化企业共同建设中转点）中转贮存，再由专业性无害化处理企业进行收集。</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485515" y="2531745"/>
            <a:ext cx="8342630" cy="215392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400">
                <a:highlight>
                  <a:srgbClr val="FFFF00"/>
                </a:highlight>
                <a:latin typeface="微软雅黑" panose="020B0503020204020204" charset="-122"/>
                <a:ea typeface="微软雅黑" panose="020B0503020204020204" charset="-122"/>
              </a:rPr>
              <a:t>（</a:t>
            </a:r>
            <a:r>
              <a:rPr lang="en-US" altLang="zh-CN" sz="2400">
                <a:highlight>
                  <a:srgbClr val="FFFF00"/>
                </a:highlight>
                <a:latin typeface="微软雅黑" panose="020B0503020204020204" charset="-122"/>
                <a:ea typeface="微软雅黑" panose="020B0503020204020204" charset="-122"/>
              </a:rPr>
              <a:t>3</a:t>
            </a:r>
            <a:r>
              <a:rPr lang="zh-CN" altLang="en-US" sz="2400">
                <a:highlight>
                  <a:srgbClr val="FFFF00"/>
                </a:highlight>
                <a:latin typeface="微软雅黑" panose="020B0503020204020204" charset="-122"/>
                <a:ea typeface="微软雅黑" panose="020B0503020204020204" charset="-122"/>
              </a:rPr>
              <a:t>）冻库暂存交接</a:t>
            </a:r>
            <a:r>
              <a:rPr lang="en-US" altLang="zh-CN" sz="2400">
                <a:highlight>
                  <a:srgbClr val="FFFF00"/>
                </a:highlight>
                <a:latin typeface="微软雅黑" panose="020B0503020204020204" charset="-122"/>
                <a:ea typeface="微软雅黑" panose="020B0503020204020204" charset="-122"/>
                <a:sym typeface="+mn-ea"/>
              </a:rPr>
              <a:t> </a:t>
            </a:r>
            <a:r>
              <a:rPr lang="zh-CN" altLang="en-US" sz="2400">
                <a:highlight>
                  <a:srgbClr val="FFFF00"/>
                </a:highlight>
                <a:latin typeface="微软雅黑" panose="020B0503020204020204" charset="-122"/>
                <a:ea typeface="微软雅黑" panose="020B0503020204020204" charset="-122"/>
                <a:sym typeface="+mn-ea"/>
              </a:rPr>
              <a:t>（</a:t>
            </a:r>
            <a:r>
              <a:rPr lang="en-US" altLang="zh-CN" sz="2400">
                <a:highlight>
                  <a:srgbClr val="FFFF00"/>
                </a:highlight>
                <a:latin typeface="微软雅黑" panose="020B0503020204020204" charset="-122"/>
                <a:ea typeface="微软雅黑" panose="020B0503020204020204" charset="-122"/>
                <a:sym typeface="+mn-ea"/>
              </a:rPr>
              <a:t>B</a:t>
            </a:r>
            <a:r>
              <a:rPr lang="zh-CN" altLang="en-US" sz="2400">
                <a:highlight>
                  <a:srgbClr val="FFFF00"/>
                </a:highlight>
                <a:latin typeface="微软雅黑" panose="020B0503020204020204" charset="-122"/>
                <a:ea typeface="微软雅黑" panose="020B0503020204020204" charset="-122"/>
                <a:sym typeface="+mn-ea"/>
              </a:rPr>
              <a:t>：间接冻库交接）</a:t>
            </a:r>
            <a:r>
              <a:rPr lang="zh-CN" altLang="en-US" sz="2400">
                <a:highlight>
                  <a:srgbClr val="FFFF00"/>
                </a:highlight>
                <a:latin typeface="微软雅黑" panose="020B0503020204020204" charset="-122"/>
                <a:ea typeface="微软雅黑" panose="020B0503020204020204" charset="-122"/>
              </a:rPr>
              <a:t>：</a:t>
            </a:r>
            <a:endParaRPr lang="zh-CN" altLang="en-US" sz="24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2400">
                <a:highlight>
                  <a:srgbClr val="FFFF00"/>
                </a:highlight>
                <a:latin typeface="微软雅黑" panose="020B0503020204020204" charset="-122"/>
                <a:ea typeface="微软雅黑" panose="020B0503020204020204" charset="-122"/>
              </a:rPr>
              <a:t> </a:t>
            </a:r>
            <a:r>
              <a:rPr lang="en-US" altLang="zh-CN" sz="2400">
                <a:highlight>
                  <a:srgbClr val="FFFF00"/>
                </a:highlight>
                <a:latin typeface="微软雅黑" panose="020B0503020204020204" charset="-122"/>
                <a:ea typeface="微软雅黑" panose="020B0503020204020204" charset="-122"/>
              </a:rPr>
              <a:t>      </a:t>
            </a:r>
            <a:r>
              <a:rPr lang="zh-CN" altLang="en-US" sz="2400">
                <a:highlight>
                  <a:srgbClr val="FFFF00"/>
                </a:highlight>
                <a:latin typeface="微软雅黑" panose="020B0503020204020204" charset="-122"/>
                <a:ea typeface="微软雅黑" panose="020B0503020204020204" charset="-122"/>
              </a:rPr>
              <a:t>（</a:t>
            </a:r>
            <a:r>
              <a:rPr lang="en-US" altLang="zh-CN" sz="2400">
                <a:highlight>
                  <a:srgbClr val="FFFF00"/>
                </a:highlight>
                <a:latin typeface="微软雅黑" panose="020B0503020204020204" charset="-122"/>
                <a:ea typeface="微软雅黑" panose="020B0503020204020204" charset="-122"/>
              </a:rPr>
              <a:t> A</a:t>
            </a:r>
            <a:r>
              <a:rPr lang="zh-CN" altLang="en-US" sz="2400">
                <a:highlight>
                  <a:srgbClr val="FFFF00"/>
                </a:highlight>
                <a:latin typeface="微软雅黑" panose="020B0503020204020204" charset="-122"/>
                <a:ea typeface="微软雅黑" panose="020B0503020204020204" charset="-122"/>
              </a:rPr>
              <a:t>）：交接地点交接：</a:t>
            </a:r>
            <a:r>
              <a:rPr lang="zh-CN" altLang="en-US" sz="2400">
                <a:highlight>
                  <a:srgbClr val="FFFF00"/>
                </a:highlight>
                <a:latin typeface="微软雅黑" panose="020B0503020204020204" charset="-122"/>
                <a:ea typeface="微软雅黑" panose="020B0503020204020204" charset="-122"/>
                <a:sym typeface="+mn-ea"/>
              </a:rPr>
              <a:t>按照双方商定好的交接地点、时间</a:t>
            </a:r>
            <a:r>
              <a:rPr lang="zh-CN" altLang="en-US" sz="2400">
                <a:highlight>
                  <a:srgbClr val="FFFF00"/>
                </a:highlight>
                <a:latin typeface="微软雅黑" panose="020B0503020204020204" charset="-122"/>
                <a:ea typeface="微软雅黑" panose="020B0503020204020204" charset="-122"/>
              </a:rPr>
              <a:t>由养殖场将病死畜禽清运至养殖场一定距离（一般是</a:t>
            </a:r>
            <a:r>
              <a:rPr lang="en-US" altLang="zh-CN" sz="2400">
                <a:highlight>
                  <a:srgbClr val="FFFF00"/>
                </a:highlight>
                <a:latin typeface="微软雅黑" panose="020B0503020204020204" charset="-122"/>
                <a:ea typeface="微软雅黑" panose="020B0503020204020204" charset="-122"/>
              </a:rPr>
              <a:t>1</a:t>
            </a:r>
            <a:r>
              <a:rPr lang="zh-CN" altLang="en-US" sz="2400">
                <a:highlight>
                  <a:srgbClr val="FFFF00"/>
                </a:highlight>
                <a:latin typeface="微软雅黑" panose="020B0503020204020204" charset="-122"/>
                <a:ea typeface="微软雅黑" panose="020B0503020204020204" charset="-122"/>
              </a:rPr>
              <a:t>－</a:t>
            </a:r>
            <a:r>
              <a:rPr lang="en-US" altLang="zh-CN" sz="2400">
                <a:highlight>
                  <a:srgbClr val="FFFF00"/>
                </a:highlight>
                <a:latin typeface="微软雅黑" panose="020B0503020204020204" charset="-122"/>
                <a:ea typeface="微软雅黑" panose="020B0503020204020204" charset="-122"/>
              </a:rPr>
              <a:t>3</a:t>
            </a:r>
            <a:r>
              <a:rPr lang="zh-CN" altLang="en-US" sz="2400">
                <a:highlight>
                  <a:srgbClr val="FFFF00"/>
                </a:highlight>
                <a:latin typeface="微软雅黑" panose="020B0503020204020204" charset="-122"/>
                <a:ea typeface="微软雅黑" panose="020B0503020204020204" charset="-122"/>
              </a:rPr>
              <a:t>公里），将死亡的病死畜禽放于塑料薄膜上，，再由专业性无害化处理企业进行收集。</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
        <p:nvSpPr>
          <p:cNvPr id="4" name="文本框 3"/>
          <p:cNvSpPr txBox="1"/>
          <p:nvPr/>
        </p:nvSpPr>
        <p:spPr>
          <a:xfrm>
            <a:off x="5278120" y="5699760"/>
            <a:ext cx="4326890" cy="398780"/>
          </a:xfrm>
          <a:prstGeom prst="rect">
            <a:avLst/>
          </a:prstGeom>
        </p:spPr>
        <p:txBody>
          <a:bodyPr wrap="square">
            <a:spAutoFit/>
          </a:bodyPr>
          <a:p>
            <a:pPr lvl="0" algn="ctr" defTabSz="266700">
              <a:buClrTx/>
              <a:buSzTx/>
              <a:buFontTx/>
            </a:pPr>
            <a:r>
              <a:rPr lang="zh-CN" altLang="en-US" sz="2000">
                <a:solidFill>
                  <a:schemeClr val="bg1"/>
                </a:solidFill>
                <a:latin typeface="微软雅黑" panose="020B0503020204020204" charset="-122"/>
                <a:ea typeface="微软雅黑" panose="020B0503020204020204" charset="-122"/>
                <a:sym typeface="+mn-ea"/>
              </a:rPr>
              <a:t>间接冻库交接地点交接方式示意图</a:t>
            </a:r>
            <a:endParaRPr lang="zh-CN" altLang="en-US" sz="2000">
              <a:solidFill>
                <a:schemeClr val="bg1"/>
              </a:solidFill>
              <a:latin typeface="微软雅黑" panose="020B0503020204020204" charset="-122"/>
              <a:ea typeface="微软雅黑" panose="020B0503020204020204" charset="-122"/>
              <a:sym typeface="+mn-ea"/>
            </a:endParaRPr>
          </a:p>
        </p:txBody>
      </p:sp>
      <p:grpSp>
        <p:nvGrpSpPr>
          <p:cNvPr id="552" name="组合 552"/>
          <p:cNvGrpSpPr/>
          <p:nvPr/>
        </p:nvGrpSpPr>
        <p:grpSpPr>
          <a:xfrm>
            <a:off x="3683000" y="4836160"/>
            <a:ext cx="7944485" cy="595630"/>
            <a:chOff x="4393" y="1794236"/>
            <a:chExt cx="7465" cy="414"/>
          </a:xfrm>
        </p:grpSpPr>
        <p:sp>
          <p:nvSpPr>
            <p:cNvPr id="140" name="文本框 140"/>
            <p:cNvSpPr txBox="1"/>
            <p:nvPr/>
          </p:nvSpPr>
          <p:spPr>
            <a:xfrm>
              <a:off x="8445" y="1794260"/>
              <a:ext cx="1331" cy="367"/>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交接地点</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153" name="文本框 153"/>
            <p:cNvSpPr txBox="1"/>
            <p:nvPr/>
          </p:nvSpPr>
          <p:spPr>
            <a:xfrm>
              <a:off x="4393" y="1794236"/>
              <a:ext cx="1317" cy="414"/>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141" name="文本框 141"/>
            <p:cNvSpPr txBox="1"/>
            <p:nvPr/>
          </p:nvSpPr>
          <p:spPr>
            <a:xfrm>
              <a:off x="6345" y="1794254"/>
              <a:ext cx="1355" cy="385"/>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暂存贮存</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122" name="文本框 122"/>
            <p:cNvSpPr txBox="1"/>
            <p:nvPr/>
          </p:nvSpPr>
          <p:spPr>
            <a:xfrm>
              <a:off x="10532" y="1794266"/>
              <a:ext cx="1326" cy="355"/>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统一收集</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152" name="右箭头 152"/>
            <p:cNvSpPr/>
            <p:nvPr/>
          </p:nvSpPr>
          <p:spPr>
            <a:xfrm>
              <a:off x="5721" y="1794324"/>
              <a:ext cx="638"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sp>
          <p:nvSpPr>
            <p:cNvPr id="156" name="右箭头 156"/>
            <p:cNvSpPr/>
            <p:nvPr/>
          </p:nvSpPr>
          <p:spPr>
            <a:xfrm>
              <a:off x="7724" y="1794313"/>
              <a:ext cx="722"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sp>
          <p:nvSpPr>
            <p:cNvPr id="155" name="右箭头 155"/>
            <p:cNvSpPr/>
            <p:nvPr/>
          </p:nvSpPr>
          <p:spPr>
            <a:xfrm>
              <a:off x="9779" y="1794327"/>
              <a:ext cx="750"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grpSp>
    </p:spTree>
    <p:custDataLst>
      <p:tags r:id="rId4"/>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485515" y="2531745"/>
            <a:ext cx="8342630" cy="185293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400">
                <a:highlight>
                  <a:srgbClr val="FFFF00"/>
                </a:highlight>
                <a:latin typeface="微软雅黑" panose="020B0503020204020204" charset="-122"/>
                <a:ea typeface="微软雅黑" panose="020B0503020204020204" charset="-122"/>
              </a:rPr>
              <a:t>（</a:t>
            </a:r>
            <a:r>
              <a:rPr lang="en-US" altLang="zh-CN" sz="2400">
                <a:highlight>
                  <a:srgbClr val="FFFF00"/>
                </a:highlight>
                <a:latin typeface="微软雅黑" panose="020B0503020204020204" charset="-122"/>
                <a:ea typeface="微软雅黑" panose="020B0503020204020204" charset="-122"/>
              </a:rPr>
              <a:t>3</a:t>
            </a:r>
            <a:r>
              <a:rPr lang="zh-CN" altLang="en-US" sz="2400">
                <a:highlight>
                  <a:srgbClr val="FFFF00"/>
                </a:highlight>
                <a:latin typeface="微软雅黑" panose="020B0503020204020204" charset="-122"/>
                <a:ea typeface="微软雅黑" panose="020B0503020204020204" charset="-122"/>
              </a:rPr>
              <a:t>）冻库暂存交接</a:t>
            </a:r>
            <a:r>
              <a:rPr lang="en-US" altLang="zh-CN" sz="2400">
                <a:highlight>
                  <a:srgbClr val="FFFF00"/>
                </a:highlight>
                <a:latin typeface="微软雅黑" panose="020B0503020204020204" charset="-122"/>
                <a:ea typeface="微软雅黑" panose="020B0503020204020204" charset="-122"/>
                <a:sym typeface="+mn-ea"/>
              </a:rPr>
              <a:t> </a:t>
            </a:r>
            <a:r>
              <a:rPr lang="zh-CN" altLang="en-US" sz="2400">
                <a:highlight>
                  <a:srgbClr val="FFFF00"/>
                </a:highlight>
                <a:latin typeface="微软雅黑" panose="020B0503020204020204" charset="-122"/>
                <a:ea typeface="微软雅黑" panose="020B0503020204020204" charset="-122"/>
                <a:sym typeface="+mn-ea"/>
              </a:rPr>
              <a:t>（</a:t>
            </a:r>
            <a:r>
              <a:rPr lang="en-US" altLang="zh-CN" sz="2400">
                <a:highlight>
                  <a:srgbClr val="FFFF00"/>
                </a:highlight>
                <a:latin typeface="微软雅黑" panose="020B0503020204020204" charset="-122"/>
                <a:ea typeface="微软雅黑" panose="020B0503020204020204" charset="-122"/>
                <a:sym typeface="+mn-ea"/>
              </a:rPr>
              <a:t>B</a:t>
            </a:r>
            <a:r>
              <a:rPr lang="zh-CN" altLang="en-US" sz="2400">
                <a:highlight>
                  <a:srgbClr val="FFFF00"/>
                </a:highlight>
                <a:latin typeface="微软雅黑" panose="020B0503020204020204" charset="-122"/>
                <a:ea typeface="微软雅黑" panose="020B0503020204020204" charset="-122"/>
                <a:sym typeface="+mn-ea"/>
              </a:rPr>
              <a:t>：间接冻库交接）</a:t>
            </a:r>
            <a:r>
              <a:rPr lang="zh-CN" altLang="en-US" sz="2400">
                <a:highlight>
                  <a:srgbClr val="FFFF00"/>
                </a:highlight>
                <a:latin typeface="微软雅黑" panose="020B0503020204020204" charset="-122"/>
                <a:ea typeface="微软雅黑" panose="020B0503020204020204" charset="-122"/>
              </a:rPr>
              <a:t>：</a:t>
            </a:r>
            <a:endParaRPr lang="zh-CN" altLang="en-US" sz="24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2400">
                <a:highlight>
                  <a:srgbClr val="FFFF00"/>
                </a:highlight>
                <a:latin typeface="微软雅黑" panose="020B0503020204020204" charset="-122"/>
                <a:ea typeface="微软雅黑" panose="020B0503020204020204" charset="-122"/>
              </a:rPr>
              <a:t> </a:t>
            </a:r>
            <a:r>
              <a:rPr lang="en-US" altLang="zh-CN" sz="2400">
                <a:highlight>
                  <a:srgbClr val="FFFF00"/>
                </a:highlight>
                <a:latin typeface="微软雅黑" panose="020B0503020204020204" charset="-122"/>
                <a:ea typeface="微软雅黑" panose="020B0503020204020204" charset="-122"/>
              </a:rPr>
              <a:t>      </a:t>
            </a:r>
            <a:r>
              <a:rPr lang="zh-CN" altLang="en-US" sz="2400">
                <a:highlight>
                  <a:srgbClr val="FFFF00"/>
                </a:highlight>
                <a:latin typeface="微软雅黑" panose="020B0503020204020204" charset="-122"/>
                <a:ea typeface="微软雅黑" panose="020B0503020204020204" charset="-122"/>
              </a:rPr>
              <a:t>（</a:t>
            </a:r>
            <a:r>
              <a:rPr lang="zh-CN" altLang="en-US" sz="2400">
                <a:highlight>
                  <a:srgbClr val="FFFF00"/>
                </a:highlight>
                <a:latin typeface="微软雅黑" panose="020B0503020204020204" charset="-122"/>
                <a:ea typeface="微软雅黑" panose="020B0503020204020204" charset="-122"/>
              </a:rPr>
              <a:t> B）：中转冻库交接：由养殖场将病死畜禽清运至中转暂存设施（养殖与无害化企业共同建设中转点）中转贮存，再由专业性无害化处理企业进行收集。</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
        <p:nvSpPr>
          <p:cNvPr id="4" name="文本框 3"/>
          <p:cNvSpPr txBox="1"/>
          <p:nvPr/>
        </p:nvSpPr>
        <p:spPr>
          <a:xfrm>
            <a:off x="5278120" y="5699760"/>
            <a:ext cx="4326890" cy="398780"/>
          </a:xfrm>
          <a:prstGeom prst="rect">
            <a:avLst/>
          </a:prstGeom>
        </p:spPr>
        <p:txBody>
          <a:bodyPr wrap="square">
            <a:spAutoFit/>
          </a:bodyPr>
          <a:p>
            <a:pPr lvl="0" algn="ctr" defTabSz="266700">
              <a:buClrTx/>
              <a:buSzTx/>
              <a:buFontTx/>
            </a:pPr>
            <a:r>
              <a:rPr lang="zh-CN" altLang="en-US" sz="2000">
                <a:solidFill>
                  <a:schemeClr val="bg1"/>
                </a:solidFill>
                <a:latin typeface="微软雅黑" panose="020B0503020204020204" charset="-122"/>
                <a:ea typeface="微软雅黑" panose="020B0503020204020204" charset="-122"/>
                <a:sym typeface="+mn-ea"/>
              </a:rPr>
              <a:t>间接冻库中转冻库交接方式示意图</a:t>
            </a:r>
            <a:endParaRPr lang="zh-CN" altLang="en-US" sz="2000">
              <a:solidFill>
                <a:schemeClr val="bg1"/>
              </a:solidFill>
              <a:latin typeface="微软雅黑" panose="020B0503020204020204" charset="-122"/>
              <a:ea typeface="微软雅黑" panose="020B0503020204020204" charset="-122"/>
              <a:sym typeface="+mn-ea"/>
            </a:endParaRPr>
          </a:p>
        </p:txBody>
      </p:sp>
      <p:grpSp>
        <p:nvGrpSpPr>
          <p:cNvPr id="78" name="组合 78"/>
          <p:cNvGrpSpPr/>
          <p:nvPr/>
        </p:nvGrpSpPr>
        <p:grpSpPr>
          <a:xfrm>
            <a:off x="3633470" y="4700270"/>
            <a:ext cx="7816850" cy="556895"/>
            <a:chOff x="4393" y="1794236"/>
            <a:chExt cx="7465" cy="414"/>
          </a:xfrm>
        </p:grpSpPr>
        <p:sp>
          <p:nvSpPr>
            <p:cNvPr id="79" name="文本框 140"/>
            <p:cNvSpPr txBox="1"/>
            <p:nvPr/>
          </p:nvSpPr>
          <p:spPr>
            <a:xfrm>
              <a:off x="8445" y="1794260"/>
              <a:ext cx="1307" cy="367"/>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中转冻库</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80" name="文本框 153"/>
            <p:cNvSpPr txBox="1"/>
            <p:nvPr/>
          </p:nvSpPr>
          <p:spPr>
            <a:xfrm>
              <a:off x="4393" y="1794236"/>
              <a:ext cx="1317" cy="414"/>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81" name="文本框 141"/>
            <p:cNvSpPr txBox="1"/>
            <p:nvPr/>
          </p:nvSpPr>
          <p:spPr>
            <a:xfrm>
              <a:off x="6345" y="1794254"/>
              <a:ext cx="1355" cy="385"/>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暂存贮存</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82" name="文本框 122"/>
            <p:cNvSpPr txBox="1"/>
            <p:nvPr/>
          </p:nvSpPr>
          <p:spPr>
            <a:xfrm>
              <a:off x="10532" y="1794266"/>
              <a:ext cx="1326" cy="355"/>
            </a:xfrm>
            <a:prstGeom prst="rect">
              <a:avLst/>
            </a:prstGeom>
            <a:solidFill>
              <a:schemeClr val="accent1"/>
            </a:solidFill>
            <a:ln w="6350">
              <a:solidFill>
                <a:srgbClr val="5B9BD5"/>
              </a:solidFill>
            </a:ln>
            <a:effectLst/>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just" eaLnBrk="1">
                <a:spcBef>
                  <a:spcPts val="500"/>
                </a:spcBef>
                <a:spcAft>
                  <a:spcPts val="500"/>
                </a:spcAft>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统一收集</a:t>
              </a:r>
              <a:endParaRPr lang="en-US" altLang="zh-CN" sz="12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83" name="右箭头 152"/>
            <p:cNvSpPr/>
            <p:nvPr/>
          </p:nvSpPr>
          <p:spPr>
            <a:xfrm>
              <a:off x="5721" y="1794324"/>
              <a:ext cx="638"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sp>
          <p:nvSpPr>
            <p:cNvPr id="84" name="右箭头 156"/>
            <p:cNvSpPr/>
            <p:nvPr/>
          </p:nvSpPr>
          <p:spPr>
            <a:xfrm>
              <a:off x="7724" y="1794313"/>
              <a:ext cx="722"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sp>
          <p:nvSpPr>
            <p:cNvPr id="85" name="右箭头 155"/>
            <p:cNvSpPr/>
            <p:nvPr/>
          </p:nvSpPr>
          <p:spPr>
            <a:xfrm>
              <a:off x="9779" y="1794327"/>
              <a:ext cx="750" cy="252"/>
            </a:xfrm>
            <a:prstGeom prst="rightArrow">
              <a:avLst/>
            </a:prstGeom>
            <a:solidFill>
              <a:srgbClr val="FFC000"/>
            </a:solidFill>
            <a:ln w="12700" cap="flat" cmpd="sng" algn="ctr">
              <a:solidFill>
                <a:srgbClr val="FFC000">
                  <a:shade val="50000"/>
                </a:srgbClr>
              </a:solidFill>
              <a:prstDash val="solid"/>
              <a:miter lim="800000"/>
            </a:ln>
            <a:effectLst/>
          </p:spPr>
          <p:style>
            <a:lnRef idx="2">
              <a:schemeClr val="accent4">
                <a:shade val="50000"/>
              </a:schemeClr>
            </a:lnRef>
            <a:fillRef idx="1">
              <a:schemeClr val="accent4"/>
            </a:fillRef>
            <a:effectRef idx="0">
              <a:schemeClr val="accent4"/>
            </a:effectRef>
            <a:fontRef idx="minor">
              <a:schemeClr val="lt1"/>
            </a:fontRef>
          </p:style>
        </p:sp>
      </p:grpSp>
    </p:spTree>
    <p:custDataLst>
      <p:tags r:id="rId4"/>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389630" y="3202305"/>
            <a:ext cx="8342630" cy="185293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400">
                <a:highlight>
                  <a:srgbClr val="FFFF00"/>
                </a:highlight>
                <a:latin typeface="微软雅黑" panose="020B0503020204020204" charset="-122"/>
                <a:ea typeface="微软雅黑" panose="020B0503020204020204" charset="-122"/>
              </a:rPr>
              <a:t>（</a:t>
            </a:r>
            <a:r>
              <a:rPr lang="en-US" altLang="zh-CN" sz="2400">
                <a:highlight>
                  <a:srgbClr val="FFFF00"/>
                </a:highlight>
                <a:latin typeface="微软雅黑" panose="020B0503020204020204" charset="-122"/>
                <a:ea typeface="微软雅黑" panose="020B0503020204020204" charset="-122"/>
              </a:rPr>
              <a:t>4</a:t>
            </a:r>
            <a:r>
              <a:rPr lang="zh-CN" altLang="en-US" sz="2400">
                <a:highlight>
                  <a:srgbClr val="FFFF00"/>
                </a:highlight>
                <a:latin typeface="微软雅黑" panose="020B0503020204020204" charset="-122"/>
                <a:ea typeface="微软雅黑" panose="020B0503020204020204" charset="-122"/>
              </a:rPr>
              <a:t>）</a:t>
            </a:r>
            <a:r>
              <a:rPr lang="zh-CN" altLang="en-US" sz="2800">
                <a:highlight>
                  <a:srgbClr val="FFFF00"/>
                </a:highlight>
                <a:latin typeface="微软雅黑" panose="020B0503020204020204" charset="-122"/>
                <a:ea typeface="微软雅黑" panose="020B0503020204020204" charset="-122"/>
              </a:rPr>
              <a:t>冷藏车箱交接方式：由养殖场将病死畜禽清运暂存于建设的暂存设施（企业暂存点）冷藏车箱内贮存，待达到一定量后，再由专业性无害化处理企业收集拉走。</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485515" y="2531745"/>
            <a:ext cx="8342630" cy="185293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400">
                <a:highlight>
                  <a:srgbClr val="FFFF00"/>
                </a:highlight>
                <a:latin typeface="微软雅黑" panose="020B0503020204020204" charset="-122"/>
                <a:ea typeface="微软雅黑" panose="020B0503020204020204" charset="-122"/>
              </a:rPr>
              <a:t>（</a:t>
            </a:r>
            <a:r>
              <a:rPr lang="en-US" altLang="zh-CN" sz="2400">
                <a:highlight>
                  <a:srgbClr val="FFFF00"/>
                </a:highlight>
                <a:latin typeface="微软雅黑" panose="020B0503020204020204" charset="-122"/>
                <a:ea typeface="微软雅黑" panose="020B0503020204020204" charset="-122"/>
              </a:rPr>
              <a:t>4</a:t>
            </a:r>
            <a:r>
              <a:rPr lang="zh-CN" altLang="en-US" sz="2400">
                <a:highlight>
                  <a:srgbClr val="FFFF00"/>
                </a:highlight>
                <a:latin typeface="微软雅黑" panose="020B0503020204020204" charset="-122"/>
                <a:ea typeface="微软雅黑" panose="020B0503020204020204" charset="-122"/>
              </a:rPr>
              <a:t>）</a:t>
            </a:r>
            <a:r>
              <a:rPr lang="zh-CN" altLang="en-US" sz="2800">
                <a:highlight>
                  <a:srgbClr val="FFFF00"/>
                </a:highlight>
                <a:latin typeface="微软雅黑" panose="020B0503020204020204" charset="-122"/>
                <a:ea typeface="微软雅黑" panose="020B0503020204020204" charset="-122"/>
              </a:rPr>
              <a:t>冷藏车箱交接方式：</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2800">
                <a:highlight>
                  <a:srgbClr val="FFFF00"/>
                </a:highlight>
                <a:latin typeface="微软雅黑" panose="020B0503020204020204" charset="-122"/>
                <a:ea typeface="微软雅黑" panose="020B0503020204020204" charset="-122"/>
              </a:rPr>
              <a:t> </a:t>
            </a:r>
            <a:r>
              <a:rPr lang="en-US" altLang="zh-CN" sz="2800">
                <a:highlight>
                  <a:srgbClr val="FFFF00"/>
                </a:highlight>
                <a:latin typeface="微软雅黑" panose="020B0503020204020204" charset="-122"/>
                <a:ea typeface="微软雅黑" panose="020B0503020204020204" charset="-122"/>
              </a:rPr>
              <a:t>     A</a:t>
            </a:r>
            <a:r>
              <a:rPr lang="zh-CN" altLang="en-US" sz="2800">
                <a:highlight>
                  <a:srgbClr val="FFFF00"/>
                </a:highlight>
                <a:latin typeface="微软雅黑" panose="020B0503020204020204" charset="-122"/>
                <a:ea typeface="微软雅黑" panose="020B0503020204020204" charset="-122"/>
              </a:rPr>
              <a:t>：直接拉走交接：由无害化处理企业直接到养殖场暂存点将冷藏车箱拉走。</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
        <p:nvSpPr>
          <p:cNvPr id="4" name="文本框 3"/>
          <p:cNvSpPr txBox="1"/>
          <p:nvPr/>
        </p:nvSpPr>
        <p:spPr>
          <a:xfrm>
            <a:off x="5278120" y="5699760"/>
            <a:ext cx="4326890" cy="398780"/>
          </a:xfrm>
          <a:prstGeom prst="rect">
            <a:avLst/>
          </a:prstGeom>
        </p:spPr>
        <p:txBody>
          <a:bodyPr wrap="square">
            <a:spAutoFit/>
          </a:bodyPr>
          <a:p>
            <a:pPr lvl="0" algn="ctr" defTabSz="266700">
              <a:buClrTx/>
              <a:buSzTx/>
              <a:buFontTx/>
            </a:pPr>
            <a:r>
              <a:rPr lang="zh-CN" altLang="en-US" sz="2000">
                <a:solidFill>
                  <a:schemeClr val="bg1"/>
                </a:solidFill>
                <a:latin typeface="微软雅黑" panose="020B0503020204020204" charset="-122"/>
                <a:ea typeface="微软雅黑" panose="020B0503020204020204" charset="-122"/>
                <a:sym typeface="+mn-ea"/>
              </a:rPr>
              <a:t>冷藏车箱直接拉走交接方式示意图</a:t>
            </a:r>
            <a:endParaRPr lang="zh-CN" altLang="en-US" sz="2000">
              <a:solidFill>
                <a:schemeClr val="bg1"/>
              </a:solidFill>
              <a:latin typeface="微软雅黑" panose="020B0503020204020204" charset="-122"/>
              <a:ea typeface="微软雅黑" panose="020B0503020204020204" charset="-122"/>
              <a:sym typeface="+mn-ea"/>
            </a:endParaRPr>
          </a:p>
        </p:txBody>
      </p:sp>
      <p:grpSp>
        <p:nvGrpSpPr>
          <p:cNvPr id="88" name="组合 4"/>
          <p:cNvGrpSpPr/>
          <p:nvPr/>
        </p:nvGrpSpPr>
        <p:grpSpPr>
          <a:xfrm>
            <a:off x="3627120" y="4628515"/>
            <a:ext cx="7880985" cy="621665"/>
            <a:chOff x="1956" y="6939"/>
            <a:chExt cx="8103" cy="1105"/>
          </a:xfrm>
        </p:grpSpPr>
        <p:sp>
          <p:nvSpPr>
            <p:cNvPr id="89" name="文本框 172"/>
            <p:cNvSpPr txBox="1"/>
            <p:nvPr/>
          </p:nvSpPr>
          <p:spPr>
            <a:xfrm>
              <a:off x="1956" y="6989"/>
              <a:ext cx="1451" cy="883"/>
            </a:xfrm>
            <a:prstGeom prst="rect">
              <a:avLst/>
            </a:prstGeom>
          </p:spPr>
          <p:style>
            <a:lnRef idx="0">
              <a:srgbClr val="FFFFFF"/>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20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90" name="文本框 166"/>
            <p:cNvSpPr txBox="1"/>
            <p:nvPr/>
          </p:nvSpPr>
          <p:spPr>
            <a:xfrm>
              <a:off x="8655" y="6939"/>
              <a:ext cx="1404" cy="1105"/>
            </a:xfrm>
            <a:prstGeom prst="rect">
              <a:avLst/>
            </a:prstGeom>
          </p:spPr>
          <p:style>
            <a:lnRef idx="0">
              <a:srgbClr val="FFFFFF"/>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直接拉走</a:t>
              </a:r>
              <a:endParaRPr lang="en-US" altLang="zh-CN" sz="12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91" name="文本框 170"/>
            <p:cNvSpPr txBox="1"/>
            <p:nvPr/>
          </p:nvSpPr>
          <p:spPr>
            <a:xfrm>
              <a:off x="5300" y="6939"/>
              <a:ext cx="1398" cy="957"/>
            </a:xfrm>
            <a:prstGeom prst="rect">
              <a:avLst/>
            </a:prstGeom>
          </p:spPr>
          <p:style>
            <a:lnRef idx="0">
              <a:srgbClr val="FFFFFF"/>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车箱暂存</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92" name="右箭头 171"/>
            <p:cNvSpPr/>
            <p:nvPr/>
          </p:nvSpPr>
          <p:spPr>
            <a:xfrm>
              <a:off x="3424" y="7118"/>
              <a:ext cx="1890" cy="601"/>
            </a:xfrm>
            <a:prstGeom prst="rightArrow">
              <a:avLst/>
            </a:prstGeom>
            <a:solidFill>
              <a:srgbClr val="FFC000"/>
            </a:solidFill>
          </p:spPr>
          <p:style>
            <a:lnRef idx="0">
              <a:srgbClr val="FFFFFF"/>
            </a:lnRef>
            <a:fillRef idx="1">
              <a:schemeClr val="accent1"/>
            </a:fillRef>
            <a:effectRef idx="0">
              <a:srgbClr val="FFFFFF"/>
            </a:effectRef>
            <a:fontRef idx="minor">
              <a:schemeClr val="lt1"/>
            </a:fontRef>
          </p:style>
        </p:sp>
        <p:sp>
          <p:nvSpPr>
            <p:cNvPr id="93" name="右箭头 169"/>
            <p:cNvSpPr/>
            <p:nvPr/>
          </p:nvSpPr>
          <p:spPr>
            <a:xfrm>
              <a:off x="6720" y="7116"/>
              <a:ext cx="1945" cy="599"/>
            </a:xfrm>
            <a:prstGeom prst="rightArrow">
              <a:avLst/>
            </a:prstGeom>
            <a:solidFill>
              <a:srgbClr val="FFC000"/>
            </a:solidFill>
          </p:spPr>
          <p:style>
            <a:lnRef idx="0">
              <a:srgbClr val="FFFFFF"/>
            </a:lnRef>
            <a:fillRef idx="1">
              <a:schemeClr val="accent1"/>
            </a:fillRef>
            <a:effectRef idx="0">
              <a:srgbClr val="FFFFFF"/>
            </a:effectRef>
            <a:fontRef idx="minor">
              <a:schemeClr val="lt1"/>
            </a:fontRef>
          </p:style>
        </p:sp>
      </p:grpSp>
    </p:spTree>
    <p:custDataLst>
      <p:tags r:id="rId4"/>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485515" y="2366645"/>
            <a:ext cx="8342630" cy="228092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4</a:t>
            </a:r>
            <a:r>
              <a:rPr lang="zh-CN" altLang="en-US" sz="2800">
                <a:highlight>
                  <a:srgbClr val="FFFF00"/>
                </a:highlight>
                <a:latin typeface="微软雅黑" panose="020B0503020204020204" charset="-122"/>
                <a:ea typeface="微软雅黑" panose="020B0503020204020204" charset="-122"/>
              </a:rPr>
              <a:t>）</a:t>
            </a:r>
            <a:r>
              <a:rPr lang="zh-CN" altLang="en-US" sz="2800">
                <a:highlight>
                  <a:srgbClr val="FFFF00"/>
                </a:highlight>
                <a:latin typeface="微软雅黑" panose="020B0503020204020204" charset="-122"/>
                <a:ea typeface="微软雅黑" panose="020B0503020204020204" charset="-122"/>
              </a:rPr>
              <a:t>冷藏车箱交接方式：</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2800">
                <a:highlight>
                  <a:srgbClr val="FFFF00"/>
                </a:highlight>
                <a:latin typeface="微软雅黑" panose="020B0503020204020204" charset="-122"/>
                <a:ea typeface="微软雅黑" panose="020B0503020204020204" charset="-122"/>
              </a:rPr>
              <a:t> </a:t>
            </a:r>
            <a:r>
              <a:rPr lang="en-US" altLang="zh-CN" sz="2800">
                <a:highlight>
                  <a:srgbClr val="FFFF00"/>
                </a:highlight>
                <a:latin typeface="微软雅黑" panose="020B0503020204020204" charset="-122"/>
                <a:ea typeface="微软雅黑" panose="020B0503020204020204" charset="-122"/>
              </a:rPr>
              <a:t>   A</a:t>
            </a:r>
            <a:r>
              <a:rPr lang="zh-CN" altLang="en-US" sz="2800">
                <a:highlight>
                  <a:srgbClr val="FFFF00"/>
                </a:highlight>
                <a:latin typeface="微软雅黑" panose="020B0503020204020204" charset="-122"/>
                <a:ea typeface="微软雅黑" panose="020B0503020204020204" charset="-122"/>
              </a:rPr>
              <a:t>：交接地点交接：</a:t>
            </a:r>
            <a:r>
              <a:rPr lang="zh-CN" altLang="en-US" sz="2800">
                <a:highlight>
                  <a:srgbClr val="FFFF00"/>
                </a:highlight>
                <a:latin typeface="微软雅黑" panose="020B0503020204020204" charset="-122"/>
                <a:ea typeface="微软雅黑" panose="020B0503020204020204" charset="-122"/>
                <a:sym typeface="+mn-ea"/>
              </a:rPr>
              <a:t>按照双方商定好的交接地点、时间，</a:t>
            </a:r>
            <a:r>
              <a:rPr lang="zh-CN" altLang="en-US" sz="2800">
                <a:highlight>
                  <a:srgbClr val="FFFF00"/>
                </a:highlight>
                <a:latin typeface="微软雅黑" panose="020B0503020204020204" charset="-122"/>
                <a:ea typeface="微软雅黑" panose="020B0503020204020204" charset="-122"/>
              </a:rPr>
              <a:t>由养殖场将病死畜禽清运至养殖场一定距离（一般是</a:t>
            </a:r>
            <a:r>
              <a:rPr lang="en-US" altLang="zh-CN" sz="2800">
                <a:highlight>
                  <a:srgbClr val="FFFF00"/>
                </a:highlight>
                <a:latin typeface="微软雅黑" panose="020B0503020204020204" charset="-122"/>
                <a:ea typeface="微软雅黑" panose="020B0503020204020204" charset="-122"/>
              </a:rPr>
              <a:t>1</a:t>
            </a:r>
            <a:r>
              <a:rPr lang="zh-CN" altLang="en-US" sz="2800">
                <a:highlight>
                  <a:srgbClr val="FFFF00"/>
                </a:highlight>
                <a:latin typeface="微软雅黑" panose="020B0503020204020204" charset="-122"/>
                <a:ea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rPr>
              <a:t>3</a:t>
            </a:r>
            <a:r>
              <a:rPr lang="zh-CN" altLang="en-US" sz="2800">
                <a:highlight>
                  <a:srgbClr val="FFFF00"/>
                </a:highlight>
                <a:latin typeface="微软雅黑" panose="020B0503020204020204" charset="-122"/>
                <a:ea typeface="微软雅黑" panose="020B0503020204020204" charset="-122"/>
              </a:rPr>
              <a:t>公里），再由专业性无害化处理企业接走藏车箱。</a:t>
            </a: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endParaRPr lang="zh-CN" altLang="en-US" sz="2800">
              <a:highlight>
                <a:srgbClr val="FFFF00"/>
              </a:highlight>
              <a:latin typeface="微软雅黑" panose="020B0503020204020204" charset="-122"/>
              <a:ea typeface="微软雅黑" panose="020B0503020204020204" charset="-122"/>
            </a:endParaRPr>
          </a:p>
        </p:txBody>
      </p:sp>
      <p:sp>
        <p:nvSpPr>
          <p:cNvPr id="4" name="文本框 3"/>
          <p:cNvSpPr txBox="1"/>
          <p:nvPr/>
        </p:nvSpPr>
        <p:spPr>
          <a:xfrm>
            <a:off x="5278120" y="5699760"/>
            <a:ext cx="4326890" cy="398780"/>
          </a:xfrm>
          <a:prstGeom prst="rect">
            <a:avLst/>
          </a:prstGeom>
        </p:spPr>
        <p:txBody>
          <a:bodyPr wrap="square">
            <a:spAutoFit/>
          </a:bodyPr>
          <a:p>
            <a:pPr lvl="0" algn="ctr" defTabSz="266700">
              <a:buClrTx/>
              <a:buSzTx/>
              <a:buFontTx/>
            </a:pPr>
            <a:r>
              <a:rPr lang="zh-CN" altLang="en-US" sz="2000">
                <a:solidFill>
                  <a:schemeClr val="bg1"/>
                </a:solidFill>
                <a:latin typeface="微软雅黑" panose="020B0503020204020204" charset="-122"/>
                <a:ea typeface="微软雅黑" panose="020B0503020204020204" charset="-122"/>
                <a:sym typeface="+mn-ea"/>
              </a:rPr>
              <a:t>冷藏车箱交接地点交接方式示意图</a:t>
            </a:r>
            <a:endParaRPr lang="zh-CN" altLang="en-US" sz="2000">
              <a:solidFill>
                <a:schemeClr val="bg1"/>
              </a:solidFill>
              <a:latin typeface="微软雅黑" panose="020B0503020204020204" charset="-122"/>
              <a:ea typeface="微软雅黑" panose="020B0503020204020204" charset="-122"/>
              <a:sym typeface="+mn-ea"/>
            </a:endParaRPr>
          </a:p>
        </p:txBody>
      </p:sp>
      <p:grpSp>
        <p:nvGrpSpPr>
          <p:cNvPr id="95" name="组合 4"/>
          <p:cNvGrpSpPr/>
          <p:nvPr/>
        </p:nvGrpSpPr>
        <p:grpSpPr>
          <a:xfrm>
            <a:off x="3620770" y="4906010"/>
            <a:ext cx="7981315" cy="561975"/>
            <a:chOff x="1956" y="6939"/>
            <a:chExt cx="8686" cy="1105"/>
          </a:xfrm>
        </p:grpSpPr>
        <p:sp>
          <p:nvSpPr>
            <p:cNvPr id="168" name="文本框 168"/>
            <p:cNvSpPr txBox="1"/>
            <p:nvPr/>
          </p:nvSpPr>
          <p:spPr>
            <a:xfrm>
              <a:off x="6373" y="6964"/>
              <a:ext cx="1430" cy="984"/>
            </a:xfrm>
            <a:prstGeom prst="rect">
              <a:avLst/>
            </a:prstGeom>
          </p:spPr>
          <p:style>
            <a:lnRef idx="0">
              <a:srgbClr val="FFFFFF"/>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交接地点</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172" name="文本框 172"/>
            <p:cNvSpPr txBox="1"/>
            <p:nvPr/>
          </p:nvSpPr>
          <p:spPr>
            <a:xfrm>
              <a:off x="1956" y="6989"/>
              <a:ext cx="1451" cy="883"/>
            </a:xfrm>
            <a:prstGeom prst="rect">
              <a:avLst/>
            </a:prstGeom>
          </p:spPr>
          <p:style>
            <a:lnRef idx="0">
              <a:srgbClr val="FFFFFF"/>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圈舍运出</a:t>
              </a:r>
              <a:endParaRPr lang="en-US" altLang="zh-CN" sz="20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166" name="文本框 166"/>
            <p:cNvSpPr txBox="1"/>
            <p:nvPr/>
          </p:nvSpPr>
          <p:spPr>
            <a:xfrm>
              <a:off x="8655" y="6939"/>
              <a:ext cx="1987" cy="1105"/>
            </a:xfrm>
            <a:prstGeom prst="rect">
              <a:avLst/>
            </a:prstGeom>
          </p:spPr>
          <p:style>
            <a:lnRef idx="0">
              <a:srgbClr val="FFFFFF"/>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接走冷藏车箱</a:t>
              </a:r>
              <a:endParaRPr lang="en-US" altLang="zh-CN" sz="20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170" name="文本框 170"/>
            <p:cNvSpPr txBox="1"/>
            <p:nvPr/>
          </p:nvSpPr>
          <p:spPr>
            <a:xfrm>
              <a:off x="4121" y="6989"/>
              <a:ext cx="1397" cy="957"/>
            </a:xfrm>
            <a:prstGeom prst="rect">
              <a:avLst/>
            </a:prstGeom>
          </p:spPr>
          <p:style>
            <a:lnRef idx="0">
              <a:srgbClr val="FFFFFF"/>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ctr" eaLnBrk="1">
                <a:spcBef>
                  <a:spcPts val="500"/>
                </a:spcBef>
                <a:spcAft>
                  <a:spcPts val="500"/>
                </a:spcAft>
                <a:buClrTx/>
                <a:buSzTx/>
                <a:buFontTx/>
              </a:pPr>
              <a:r>
                <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rPr>
                <a:t>车箱暂存</a:t>
              </a:r>
              <a:endParaRPr lang="en-US" altLang="zh-CN" sz="2000" b="1" kern="100" spc="0">
                <a:solidFill>
                  <a:srgbClr val="FFFFFF"/>
                </a:solidFill>
                <a:latin typeface="Calibri" panose="020F0502020204030204"/>
                <a:ea typeface="宋体" panose="02010600030101010101" pitchFamily="2" charset="-122"/>
                <a:cs typeface="宋体" panose="02010600030101010101" pitchFamily="2" charset="-122"/>
                <a:sym typeface="Times New Roman" panose="02020603050405020304"/>
              </a:endParaRPr>
            </a:p>
          </p:txBody>
        </p:sp>
        <p:sp>
          <p:nvSpPr>
            <p:cNvPr id="171" name="右箭头 171"/>
            <p:cNvSpPr/>
            <p:nvPr/>
          </p:nvSpPr>
          <p:spPr>
            <a:xfrm>
              <a:off x="3398" y="7193"/>
              <a:ext cx="737" cy="599"/>
            </a:xfrm>
            <a:prstGeom prst="rightArrow">
              <a:avLst/>
            </a:prstGeom>
            <a:solidFill>
              <a:srgbClr val="FFC000"/>
            </a:solidFill>
          </p:spPr>
          <p:style>
            <a:lnRef idx="0">
              <a:srgbClr val="FFFFFF"/>
            </a:lnRef>
            <a:fillRef idx="1">
              <a:schemeClr val="accent1"/>
            </a:fillRef>
            <a:effectRef idx="0">
              <a:srgbClr val="FFFFFF"/>
            </a:effectRef>
            <a:fontRef idx="minor">
              <a:schemeClr val="lt1"/>
            </a:fontRef>
          </p:style>
        </p:sp>
        <p:sp>
          <p:nvSpPr>
            <p:cNvPr id="169" name="右箭头 169"/>
            <p:cNvSpPr/>
            <p:nvPr/>
          </p:nvSpPr>
          <p:spPr>
            <a:xfrm>
              <a:off x="5515" y="7166"/>
              <a:ext cx="857" cy="599"/>
            </a:xfrm>
            <a:prstGeom prst="rightArrow">
              <a:avLst/>
            </a:prstGeom>
            <a:solidFill>
              <a:srgbClr val="FFC000"/>
            </a:solidFill>
          </p:spPr>
          <p:style>
            <a:lnRef idx="0">
              <a:srgbClr val="FFFFFF"/>
            </a:lnRef>
            <a:fillRef idx="1">
              <a:schemeClr val="accent1"/>
            </a:fillRef>
            <a:effectRef idx="0">
              <a:srgbClr val="FFFFFF"/>
            </a:effectRef>
            <a:fontRef idx="minor">
              <a:schemeClr val="lt1"/>
            </a:fontRef>
          </p:style>
        </p:sp>
        <p:sp>
          <p:nvSpPr>
            <p:cNvPr id="167" name="右箭头 167"/>
            <p:cNvSpPr/>
            <p:nvPr/>
          </p:nvSpPr>
          <p:spPr>
            <a:xfrm>
              <a:off x="7803" y="7168"/>
              <a:ext cx="838" cy="599"/>
            </a:xfrm>
            <a:prstGeom prst="rightArrow">
              <a:avLst/>
            </a:prstGeom>
            <a:solidFill>
              <a:srgbClr val="FFC000"/>
            </a:solidFill>
          </p:spPr>
          <p:style>
            <a:lnRef idx="0">
              <a:srgbClr val="FFFFFF"/>
            </a:lnRef>
            <a:fillRef idx="1">
              <a:schemeClr val="accent1"/>
            </a:fillRef>
            <a:effectRef idx="0">
              <a:srgbClr val="FFFFFF"/>
            </a:effectRef>
            <a:fontRef idx="minor">
              <a:schemeClr val="lt1"/>
            </a:fontRef>
          </p:style>
        </p:sp>
      </p:grpSp>
    </p:spTree>
    <p:custDataLst>
      <p:tags r:id="rId4"/>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养殖场病死畜禽无害化处理交接方式</a:t>
              </a:r>
              <a:endParaRPr lang="zh-CN" altLang="en-US" sz="2800" b="1">
                <a:solidFill>
                  <a:schemeClr val="bg1"/>
                </a:solidFill>
              </a:endParaRPr>
            </a:p>
            <a:p>
              <a:pPr indent="414020" fontAlgn="auto">
                <a:lnSpc>
                  <a:spcPct val="150000"/>
                </a:lnSpc>
              </a:pPr>
              <a:r>
                <a:rPr lang="zh-CN" altLang="en-US" sz="2800" b="1">
                  <a:solidFill>
                    <a:schemeClr val="bg1"/>
                  </a:solidFill>
                </a:rPr>
                <a:t> </a:t>
              </a:r>
              <a:r>
                <a:rPr lang="en-US" altLang="zh-CN" sz="2800" b="1">
                  <a:solidFill>
                    <a:schemeClr val="bg1"/>
                  </a:solidFill>
                </a:rPr>
                <a:t>     </a:t>
              </a:r>
              <a:r>
                <a:rPr lang="zh-CN" altLang="en-US" sz="2800" b="1">
                  <a:solidFill>
                    <a:schemeClr val="bg1"/>
                  </a:solidFill>
                </a:rPr>
                <a:t>当前病死畜禽无害化处理交接方式有如下</a:t>
              </a:r>
              <a:r>
                <a:rPr lang="en-US" altLang="zh-CN" sz="2800" b="1">
                  <a:solidFill>
                    <a:schemeClr val="bg1"/>
                  </a:solidFill>
                </a:rPr>
                <a:t>4</a:t>
              </a:r>
              <a:r>
                <a:rPr lang="zh-CN" altLang="en-US" sz="2800" b="1">
                  <a:solidFill>
                    <a:schemeClr val="bg1"/>
                  </a:solidFill>
                </a:rPr>
                <a:t>种。</a:t>
              </a:r>
              <a:endParaRPr lang="zh-CN" altLang="en-US" sz="2800" b="1">
                <a:solidFill>
                  <a:schemeClr val="bg1"/>
                </a:solidFill>
              </a:endParaRPr>
            </a:p>
            <a:p>
              <a:pPr indent="414020" fontAlgn="auto">
                <a:lnSpc>
                  <a:spcPct val="150000"/>
                </a:lnSpc>
              </a:pPr>
              <a:r>
                <a:rPr lang="zh-CN" altLang="en-US" sz="2800" b="1">
                  <a:solidFill>
                    <a:schemeClr val="bg1"/>
                  </a:solidFill>
                </a:rPr>
                <a:t>（</a:t>
              </a:r>
              <a:r>
                <a:rPr lang="en-US" altLang="zh-CN" sz="2800" b="1">
                  <a:solidFill>
                    <a:schemeClr val="bg1"/>
                  </a:solidFill>
                </a:rPr>
                <a:t>5</a:t>
              </a:r>
              <a:r>
                <a:rPr lang="zh-CN" altLang="en-US" sz="2800" b="1">
                  <a:solidFill>
                    <a:schemeClr val="bg1"/>
                  </a:solidFill>
                </a:rPr>
                <a:t>）四种交接方式的比较表</a:t>
              </a: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graphicFrame>
        <p:nvGraphicFramePr>
          <p:cNvPr id="8" name="表格 7"/>
          <p:cNvGraphicFramePr/>
          <p:nvPr>
            <p:custDataLst>
              <p:tags r:id="rId4"/>
            </p:custDataLst>
          </p:nvPr>
        </p:nvGraphicFramePr>
        <p:xfrm>
          <a:off x="3903345" y="3040380"/>
          <a:ext cx="7465060" cy="3130550"/>
        </p:xfrm>
        <a:graphic>
          <a:graphicData uri="http://schemas.openxmlformats.org/drawingml/2006/table">
            <a:tbl>
              <a:tblPr/>
              <a:tblGrid>
                <a:gridCol w="339090"/>
                <a:gridCol w="488315"/>
                <a:gridCol w="767715"/>
                <a:gridCol w="507365"/>
                <a:gridCol w="528955"/>
                <a:gridCol w="2282190"/>
                <a:gridCol w="1467485"/>
                <a:gridCol w="1083945"/>
              </a:tblGrid>
              <a:tr h="521970">
                <a:tc gridSpan="2">
                  <a:txBody>
                    <a:bodyPr/>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交接方式</a:t>
                      </a:r>
                      <a:endParaRPr lang="zh-CN" sz="1200" b="1">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生物安</a:t>
                      </a:r>
                      <a:endParaRPr lang="zh-CN" sz="1200" b="1">
                        <a:solidFill>
                          <a:schemeClr val="bg1"/>
                        </a:solidFill>
                        <a:latin typeface="微软雅黑" panose="020B0503020204020204" charset="-122"/>
                        <a:ea typeface="微软雅黑" panose="020B0503020204020204" charset="-122"/>
                      </a:endParaRPr>
                    </a:p>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全风险</a:t>
                      </a:r>
                      <a:endParaRPr lang="zh-CN" sz="1200" b="1">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投入</a:t>
                      </a:r>
                      <a:endParaRPr lang="zh-CN" sz="1200" b="1">
                        <a:solidFill>
                          <a:schemeClr val="bg1"/>
                        </a:solidFill>
                        <a:latin typeface="微软雅黑" panose="020B0503020204020204" charset="-122"/>
                        <a:ea typeface="微软雅黑" panose="020B0503020204020204" charset="-122"/>
                      </a:endParaRPr>
                    </a:p>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资金</a:t>
                      </a:r>
                      <a:endParaRPr lang="zh-CN" sz="1200" b="1">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需要人工</a:t>
                      </a:r>
                      <a:endParaRPr lang="zh-CN" sz="1200" b="1">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畜禽暴露</a:t>
                      </a:r>
                      <a:endParaRPr lang="zh-CN" sz="1200" b="1">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冷藏需求</a:t>
                      </a:r>
                      <a:endParaRPr lang="zh-CN" sz="1200" b="1">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b="1">
                          <a:solidFill>
                            <a:schemeClr val="bg1"/>
                          </a:solidFill>
                          <a:latin typeface="微软雅黑" panose="020B0503020204020204" charset="-122"/>
                          <a:ea typeface="微软雅黑" panose="020B0503020204020204" charset="-122"/>
                        </a:rPr>
                        <a:t>土地使用</a:t>
                      </a:r>
                      <a:endParaRPr lang="zh-CN" sz="1200" b="1">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47980">
                <a:tc gridSpan="2">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直接交接</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indent="0" algn="l"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大（人、物交叉）</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不需要</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正常</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直接暴露在自然条件下</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不需要</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不需要</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21335">
                <a:tc gridSpan="2">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间接交接</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indent="0" algn="l"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很小（都不交叉）</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很小</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正常</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直接暴露在自然条件下</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不需要</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不需要</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95960">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暂存交接</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直接</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l"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较小（物交叉）</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一般</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增加</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四次暴露。两次暴露在冷藏库中（下和上车），两次暴露在自然条件下（下和上）。</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cs typeface="微软雅黑" panose="020B0503020204020204" charset="-122"/>
                        </a:rPr>
                        <a:t>需要，</a:t>
                      </a:r>
                      <a:r>
                        <a:rPr lang="en-US" altLang="zh-CN" sz="1200">
                          <a:solidFill>
                            <a:schemeClr val="bg1"/>
                          </a:solidFill>
                          <a:latin typeface="微软雅黑" panose="020B0503020204020204" charset="-122"/>
                          <a:ea typeface="微软雅黑" panose="020B0503020204020204" charset="-122"/>
                          <a:cs typeface="微软雅黑" panose="020B0503020204020204" charset="-122"/>
                        </a:rPr>
                        <a:t>380V</a:t>
                      </a:r>
                      <a:r>
                        <a:rPr lang="zh-CN" altLang="en-US" sz="1200">
                          <a:solidFill>
                            <a:schemeClr val="bg1"/>
                          </a:solidFill>
                          <a:latin typeface="微软雅黑" panose="020B0503020204020204" charset="-122"/>
                          <a:ea typeface="微软雅黑" panose="020B0503020204020204" charset="-122"/>
                          <a:cs typeface="微软雅黑" panose="020B0503020204020204" charset="-122"/>
                        </a:rPr>
                        <a:t>高压电。有的需安变压器。</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如果在场外可能需要，手续有可能要办。</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21970">
                <a:tc>
                  <a:txBody>
                    <a:bodyPr/>
                    <a:p>
                      <a:pPr indent="0" algn="ctr" fontAlgn="auto">
                        <a:lnSpc>
                          <a:spcPts val="1300"/>
                        </a:lnSpc>
                        <a:spcBef>
                          <a:spcPct val="0"/>
                        </a:spcBef>
                        <a:spcAft>
                          <a:spcPct val="0"/>
                        </a:spcAft>
                      </a:pPr>
                      <a:r>
                        <a:rPr lang="en-US" altLang="zh-CN" sz="1200">
                          <a:solidFill>
                            <a:schemeClr val="bg1"/>
                          </a:solidFill>
                          <a:latin typeface="微软雅黑" panose="020B0503020204020204" charset="-122"/>
                          <a:ea typeface="微软雅黑" panose="020B0503020204020204" charset="-122"/>
                        </a:rPr>
                        <a:t> </a:t>
                      </a:r>
                      <a:endParaRPr lang="en-US" alt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间接</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l"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较小（物交叉）</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很大</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增加大</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四次暴露。四次都暴露在冷藏库中（暂存和中转各两次）。</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cs typeface="微软雅黑" panose="020B0503020204020204" charset="-122"/>
                        </a:rPr>
                        <a:t>需要，</a:t>
                      </a:r>
                      <a:r>
                        <a:rPr lang="en-US" altLang="zh-CN" sz="1200">
                          <a:solidFill>
                            <a:schemeClr val="bg1"/>
                          </a:solidFill>
                          <a:latin typeface="微软雅黑" panose="020B0503020204020204" charset="-122"/>
                          <a:ea typeface="微软雅黑" panose="020B0503020204020204" charset="-122"/>
                          <a:cs typeface="微软雅黑" panose="020B0503020204020204" charset="-122"/>
                        </a:rPr>
                        <a:t>380V</a:t>
                      </a:r>
                      <a:r>
                        <a:rPr lang="zh-CN" altLang="en-US" sz="1200">
                          <a:solidFill>
                            <a:schemeClr val="bg1"/>
                          </a:solidFill>
                          <a:latin typeface="微软雅黑" panose="020B0503020204020204" charset="-122"/>
                          <a:ea typeface="微软雅黑" panose="020B0503020204020204" charset="-122"/>
                          <a:cs typeface="微软雅黑" panose="020B0503020204020204" charset="-122"/>
                        </a:rPr>
                        <a:t>高压电。有的需安变压器。</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l"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需土地，要办理相关手办。</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21335">
                <a:tc gridSpan="2">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车箱交接</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p>
                      <a:pPr indent="0" algn="l"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很小（不交叉）</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一般</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增加</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一次暴露。即一次暴露在暂存库下货时，其余都是密闭运输。</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cs typeface="微软雅黑" panose="020B0503020204020204" charset="-122"/>
                        </a:rPr>
                        <a:t>需要，</a:t>
                      </a:r>
                      <a:r>
                        <a:rPr lang="en-US" altLang="zh-CN" sz="1200">
                          <a:solidFill>
                            <a:schemeClr val="bg1"/>
                          </a:solidFill>
                          <a:latin typeface="微软雅黑" panose="020B0503020204020204" charset="-122"/>
                          <a:ea typeface="微软雅黑" panose="020B0503020204020204" charset="-122"/>
                          <a:cs typeface="微软雅黑" panose="020B0503020204020204" charset="-122"/>
                        </a:rPr>
                        <a:t>220V</a:t>
                      </a:r>
                      <a:r>
                        <a:rPr lang="zh-CN" altLang="en-US" sz="1200">
                          <a:solidFill>
                            <a:schemeClr val="bg1"/>
                          </a:solidFill>
                          <a:latin typeface="微软雅黑" panose="020B0503020204020204" charset="-122"/>
                          <a:ea typeface="微软雅黑" panose="020B0503020204020204" charset="-122"/>
                          <a:cs typeface="微软雅黑" panose="020B0503020204020204" charset="-122"/>
                        </a:rPr>
                        <a:t>就行。</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l" fontAlgn="auto">
                        <a:lnSpc>
                          <a:spcPts val="1300"/>
                        </a:lnSpc>
                        <a:spcBef>
                          <a:spcPts val="500"/>
                        </a:spcBef>
                        <a:spcAft>
                          <a:spcPts val="500"/>
                        </a:spcAft>
                      </a:pPr>
                      <a:r>
                        <a:rPr lang="zh-CN" sz="1200">
                          <a:solidFill>
                            <a:schemeClr val="bg1"/>
                          </a:solidFill>
                          <a:latin typeface="微软雅黑" panose="020B0503020204020204" charset="-122"/>
                          <a:ea typeface="微软雅黑" panose="020B0503020204020204" charset="-122"/>
                        </a:rPr>
                        <a:t>在场外可能需要，不办手续。</a:t>
                      </a:r>
                      <a:endParaRPr lang="zh-CN" sz="1200">
                        <a:solidFill>
                          <a:schemeClr val="bg1"/>
                        </a:solidFill>
                        <a:latin typeface="微软雅黑" panose="020B0503020204020204" charset="-122"/>
                        <a:ea typeface="微软雅黑" panose="020B0503020204020204"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ustDataLst>
      <p:tags r:id="rId5"/>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养殖场无害化处理暂存设施建设</a:t>
              </a:r>
              <a:endParaRPr lang="zh-CN" altLang="en-US" sz="2800" b="1">
                <a:solidFill>
                  <a:schemeClr val="bg1"/>
                </a:solidFill>
              </a:endParaRPr>
            </a:p>
            <a:p>
              <a:pPr indent="414020" fontAlgn="auto">
                <a:lnSpc>
                  <a:spcPct val="150000"/>
                </a:lnSpc>
              </a:pPr>
              <a:r>
                <a:rPr lang="zh-CN" altLang="en-US" sz="2800" b="1">
                  <a:solidFill>
                    <a:schemeClr val="bg1"/>
                  </a:solidFill>
                </a:rPr>
                <a:t>（</a:t>
              </a:r>
              <a:r>
                <a:rPr lang="en-US" altLang="zh-CN" sz="2800" b="1">
                  <a:solidFill>
                    <a:schemeClr val="bg1"/>
                  </a:solidFill>
                </a:rPr>
                <a:t>1</a:t>
              </a:r>
              <a:r>
                <a:rPr lang="zh-CN" altLang="en-US" sz="2800" b="1">
                  <a:solidFill>
                    <a:schemeClr val="bg1"/>
                  </a:solidFill>
                </a:rPr>
                <a:t>）</a:t>
              </a:r>
              <a:r>
                <a:rPr lang="en-US" altLang="zh-CN" sz="2800" b="1">
                  <a:solidFill>
                    <a:schemeClr val="bg1"/>
                  </a:solidFill>
                </a:rPr>
                <a:t> </a:t>
              </a:r>
              <a:r>
                <a:rPr lang="zh-CN" altLang="en-US" sz="2800" b="1">
                  <a:solidFill>
                    <a:schemeClr val="bg1"/>
                  </a:solidFill>
                </a:rPr>
                <a:t>养殖场冷藏冷冻库建设的优势：养殖场冷藏冷冻库建设是养殖场病死畜禽无害化处理动物防疫及生物控制的关键。</a:t>
              </a:r>
              <a:endParaRPr lang="zh-CN" altLang="en-US" sz="2800" b="1">
                <a:solidFill>
                  <a:schemeClr val="bg1"/>
                </a:solidFill>
              </a:endParaRPr>
            </a:p>
            <a:p>
              <a:pPr indent="414020" fontAlgn="auto">
                <a:lnSpc>
                  <a:spcPct val="150000"/>
                </a:lnSpc>
              </a:pPr>
              <a:r>
                <a:rPr lang="en-US" altLang="zh-CN" sz="2800" b="1">
                  <a:solidFill>
                    <a:schemeClr val="bg1"/>
                  </a:solidFill>
                </a:rPr>
                <a:t>A:</a:t>
              </a:r>
              <a:r>
                <a:rPr lang="zh-CN" altLang="en-US" sz="2800" b="1">
                  <a:solidFill>
                    <a:schemeClr val="bg1"/>
                  </a:solidFill>
                </a:rPr>
                <a:t>实现有组织的清运、暂存，及时消除传染源，切断传播途径；</a:t>
              </a:r>
              <a:endParaRPr lang="zh-CN" altLang="en-US" sz="2800" b="1">
                <a:solidFill>
                  <a:schemeClr val="bg1"/>
                </a:solidFill>
              </a:endParaRPr>
            </a:p>
            <a:p>
              <a:pPr indent="414020" fontAlgn="auto">
                <a:lnSpc>
                  <a:spcPct val="150000"/>
                </a:lnSpc>
              </a:pPr>
              <a:r>
                <a:rPr lang="en-US" altLang="zh-CN" sz="2800" b="1">
                  <a:solidFill>
                    <a:schemeClr val="bg1"/>
                  </a:solidFill>
                </a:rPr>
                <a:t>B:</a:t>
              </a:r>
              <a:r>
                <a:rPr lang="zh-CN" altLang="en-US" sz="2800" b="1">
                  <a:solidFill>
                    <a:schemeClr val="bg1"/>
                  </a:solidFill>
                </a:rPr>
                <a:t>能避免病死畜禽随时交接，多次与外界接触，造成动物疫病接触性传播。</a:t>
              </a:r>
              <a:endParaRPr lang="zh-CN" altLang="en-US" sz="2800" b="1">
                <a:solidFill>
                  <a:schemeClr val="bg1"/>
                </a:solidFill>
              </a:endParaRPr>
            </a:p>
            <a:p>
              <a:pPr indent="414020" fontAlgn="auto">
                <a:lnSpc>
                  <a:spcPct val="150000"/>
                </a:lnSpc>
              </a:pP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f04baa2-e813-4ee0-825d-44ceaedeab50"/>
          <p:cNvPicPr>
            <a:picLocks noChangeAspect="1"/>
          </p:cNvPicPr>
          <p:nvPr/>
        </p:nvPicPr>
        <p:blipFill>
          <a:blip r:embed="rId1"/>
          <a:srcRect b="4269"/>
          <a:stretch>
            <a:fillRect/>
          </a:stretch>
        </p:blipFill>
        <p:spPr>
          <a:xfrm>
            <a:off x="-345440" y="0"/>
            <a:ext cx="8408035" cy="6858635"/>
          </a:xfrm>
          <a:prstGeom prst="rect">
            <a:avLst/>
          </a:prstGeom>
        </p:spPr>
      </p:pic>
      <p:sp>
        <p:nvSpPr>
          <p:cNvPr id="2" name="标题 1"/>
          <p:cNvSpPr>
            <a:spLocks noGrp="1"/>
          </p:cNvSpPr>
          <p:nvPr>
            <p:ph type="ctrTitle"/>
            <p:custDataLst>
              <p:tags r:id="rId2"/>
            </p:custDataLst>
          </p:nvPr>
        </p:nvSpPr>
        <p:spPr/>
        <p:txBody>
          <a:bodyPr/>
          <a:p>
            <a:endParaRPr lang="zh-CN" altLang="zh-CN"/>
          </a:p>
        </p:txBody>
      </p:sp>
      <p:sp>
        <p:nvSpPr>
          <p:cNvPr id="3" name="副标题 2"/>
          <p:cNvSpPr>
            <a:spLocks noGrp="1"/>
          </p:cNvSpPr>
          <p:nvPr>
            <p:ph type="subTitle" idx="1"/>
            <p:custDataLst>
              <p:tags r:id="rId3"/>
            </p:custDataLst>
          </p:nvPr>
        </p:nvSpPr>
        <p:spPr/>
        <p:txBody>
          <a:bodyPr/>
          <a:p>
            <a:endParaRPr lang="zh-CN" altLang="en-US"/>
          </a:p>
        </p:txBody>
      </p:sp>
      <p:pic>
        <p:nvPicPr>
          <p:cNvPr id="102" name="图片 101"/>
          <p:cNvPicPr/>
          <p:nvPr/>
        </p:nvPicPr>
        <p:blipFill>
          <a:blip r:embed="rId4"/>
          <a:srcRect r="25609" b="22870"/>
          <a:stretch>
            <a:fillRect/>
          </a:stretch>
        </p:blipFill>
        <p:spPr>
          <a:xfrm>
            <a:off x="-3206115" y="635"/>
            <a:ext cx="11758295" cy="6858000"/>
          </a:xfrm>
          <a:prstGeom prst="rect">
            <a:avLst/>
          </a:prstGeom>
          <a:noFill/>
          <a:ln w="9525">
            <a:noFill/>
          </a:ln>
        </p:spPr>
      </p:pic>
      <p:sp>
        <p:nvSpPr>
          <p:cNvPr id="4" name="椭圆 3"/>
          <p:cNvSpPr/>
          <p:nvPr/>
        </p:nvSpPr>
        <p:spPr>
          <a:xfrm>
            <a:off x="2459990" y="-1751965"/>
            <a:ext cx="10362565" cy="10362565"/>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nvSpPr>
        <p:spPr>
          <a:xfrm>
            <a:off x="2774315" y="-1751965"/>
            <a:ext cx="10362565" cy="10362565"/>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流程图: 延期 9"/>
          <p:cNvSpPr/>
          <p:nvPr/>
        </p:nvSpPr>
        <p:spPr>
          <a:xfrm flipH="1">
            <a:off x="3066415" y="2767965"/>
            <a:ext cx="932815" cy="870585"/>
          </a:xfrm>
          <a:prstGeom prst="flowChartDelay">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latin typeface="微软雅黑" panose="020B0503020204020204" charset="-122"/>
                <a:ea typeface="微软雅黑" panose="020B0503020204020204" charset="-122"/>
              </a:rPr>
              <a:t>01</a:t>
            </a:r>
            <a:endParaRPr lang="en-US" altLang="zh-CN" sz="3600">
              <a:latin typeface="微软雅黑" panose="020B0503020204020204" charset="-122"/>
              <a:ea typeface="微软雅黑" panose="020B0503020204020204" charset="-122"/>
            </a:endParaRPr>
          </a:p>
        </p:txBody>
      </p:sp>
      <p:sp>
        <p:nvSpPr>
          <p:cNvPr id="8" name="文本框 7"/>
          <p:cNvSpPr txBox="1"/>
          <p:nvPr/>
        </p:nvSpPr>
        <p:spPr>
          <a:xfrm>
            <a:off x="3999230" y="2654935"/>
            <a:ext cx="7635240" cy="983615"/>
          </a:xfrm>
          <a:prstGeom prst="rect">
            <a:avLst/>
          </a:prstGeom>
          <a:noFill/>
        </p:spPr>
        <p:txBody>
          <a:bodyPr wrap="square" rtlCol="0">
            <a:noAutofit/>
          </a:bodyPr>
          <a:p>
            <a:pPr indent="0" fontAlgn="auto">
              <a:lnSpc>
                <a:spcPct val="150000"/>
              </a:lnSpc>
            </a:pPr>
            <a:r>
              <a:rPr lang="zh-CN" altLang="en-US" sz="3200" b="1">
                <a:sym typeface="+mn-ea"/>
              </a:rPr>
              <a:t>养殖场动物防疫及生物安全</a:t>
            </a:r>
            <a:r>
              <a:rPr lang="zh-CN" altLang="en-US" sz="3200" b="1">
                <a:sym typeface="+mn-ea"/>
              </a:rPr>
              <a:t>生态</a:t>
            </a:r>
            <a:r>
              <a:rPr lang="zh-CN" altLang="en-US" sz="3200" b="1">
                <a:sym typeface="+mn-ea"/>
              </a:rPr>
              <a:t>控制现状</a:t>
            </a:r>
            <a:endParaRPr lang="zh-CN" altLang="en-US" sz="3200" b="1"/>
          </a:p>
        </p:txBody>
      </p:sp>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369"/>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养殖场无害化处理暂存设施建设</a:t>
              </a:r>
              <a:endParaRPr lang="zh-CN" altLang="en-US" sz="2800" b="1">
                <a:solidFill>
                  <a:schemeClr val="bg1"/>
                </a:solidFill>
              </a:endParaRPr>
            </a:p>
            <a:p>
              <a:pPr indent="414020" fontAlgn="auto">
                <a:lnSpc>
                  <a:spcPct val="150000"/>
                </a:lnSpc>
              </a:pPr>
              <a:r>
                <a:rPr lang="zh-CN" altLang="en-US" sz="2800" b="1">
                  <a:solidFill>
                    <a:schemeClr val="bg1"/>
                  </a:solidFill>
                </a:rPr>
                <a:t>（</a:t>
              </a:r>
              <a:r>
                <a:rPr lang="en-US" altLang="zh-CN" sz="2800" b="1">
                  <a:solidFill>
                    <a:schemeClr val="bg1"/>
                  </a:solidFill>
                </a:rPr>
                <a:t>2</a:t>
              </a:r>
              <a:r>
                <a:rPr lang="zh-CN" altLang="en-US" sz="2800" b="1">
                  <a:solidFill>
                    <a:schemeClr val="bg1"/>
                  </a:solidFill>
                </a:rPr>
                <a:t>）</a:t>
              </a:r>
              <a:r>
                <a:rPr lang="en-US" altLang="zh-CN" sz="2800" b="1">
                  <a:solidFill>
                    <a:schemeClr val="bg1"/>
                  </a:solidFill>
                </a:rPr>
                <a:t>  </a:t>
              </a:r>
              <a:r>
                <a:rPr lang="zh-CN" altLang="en-US" sz="2800" b="1">
                  <a:solidFill>
                    <a:schemeClr val="bg1"/>
                  </a:solidFill>
                </a:rPr>
                <a:t>养殖场暂存点选点原则</a:t>
              </a:r>
              <a:endParaRPr lang="zh-CN" altLang="en-US" sz="2800" b="1">
                <a:solidFill>
                  <a:schemeClr val="bg1"/>
                </a:solidFill>
              </a:endParaRPr>
            </a:p>
            <a:p>
              <a:pPr indent="414020" fontAlgn="auto">
                <a:lnSpc>
                  <a:spcPct val="150000"/>
                </a:lnSpc>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A: </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防疫安全的原则：</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 </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污区或污水处理区域或养殖场外适当地点，设施建设符合要求。</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50000"/>
                </a:lnSpc>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B:</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环保安全的原则：做好对其废水和废气处理的控制，减少对周围环境的污染。</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50000"/>
                </a:lnSpc>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 C:</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污染控制的原则：减少病死畜禽暴露的次数，减少污染的环节。</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50000"/>
                </a:lnSpc>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 D:简便经济的原则：既方便清运又方便运输，减少劳动强度，建设简便又经济适用</a:t>
              </a:r>
              <a:r>
                <a:rPr lang="zh-CN" altLang="en-US" sz="2800" b="1">
                  <a:solidFill>
                    <a:schemeClr val="bg1"/>
                  </a:solidFill>
                </a:rPr>
                <a:t>。</a:t>
              </a:r>
              <a:endParaRPr lang="zh-CN" altLang="en-US" sz="2800" b="1">
                <a:solidFill>
                  <a:schemeClr val="bg1"/>
                </a:solidFill>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养殖场无害化处理暂存设施建设</a:t>
              </a:r>
              <a:endParaRPr lang="zh-CN" altLang="en-US" sz="2800" b="1">
                <a:solidFill>
                  <a:schemeClr val="bg1"/>
                </a:solidFill>
              </a:endParaRPr>
            </a:p>
            <a:p>
              <a:pPr indent="414020" fontAlgn="auto">
                <a:lnSpc>
                  <a:spcPct val="150000"/>
                </a:lnSpc>
              </a:pPr>
              <a:r>
                <a:rPr lang="zh-CN" altLang="en-US" sz="2800" b="1">
                  <a:solidFill>
                    <a:schemeClr val="bg1"/>
                  </a:solidFill>
                </a:rPr>
                <a:t>（</a:t>
              </a:r>
              <a:r>
                <a:rPr lang="en-US" altLang="zh-CN" sz="2800" b="1">
                  <a:solidFill>
                    <a:schemeClr val="bg1"/>
                  </a:solidFill>
                </a:rPr>
                <a:t>3</a:t>
              </a:r>
              <a:r>
                <a:rPr lang="zh-CN" altLang="en-US" sz="2800" b="1">
                  <a:solidFill>
                    <a:schemeClr val="bg1"/>
                  </a:solidFill>
                </a:rPr>
                <a:t>）</a:t>
              </a:r>
              <a:r>
                <a:rPr lang="en-US" altLang="zh-CN" sz="2800" b="1">
                  <a:solidFill>
                    <a:schemeClr val="bg1"/>
                  </a:solidFill>
                </a:rPr>
                <a:t>  </a:t>
              </a:r>
              <a:r>
                <a:rPr lang="zh-CN" altLang="en-US" sz="2800" b="1">
                  <a:solidFill>
                    <a:schemeClr val="bg1"/>
                  </a:solidFill>
                </a:rPr>
                <a:t>养殖场冷藏冷冻库建设：</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拟定冷藏库建设方案、废水处理设施建设方案和废气处理设施建设方案。</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50000"/>
                </a:lnSpc>
              </a:pPr>
              <a:r>
                <a:rPr lang="en-US" altLang="zh-CN" sz="2400" b="1">
                  <a:solidFill>
                    <a:schemeClr val="bg1"/>
                  </a:solidFill>
                  <a:latin typeface="微软雅黑" panose="020B0503020204020204" charset="-122"/>
                  <a:ea typeface="微软雅黑" panose="020B0503020204020204" charset="-122"/>
                  <a:cs typeface="微软雅黑" panose="020B0503020204020204" charset="-122"/>
                </a:rPr>
                <a:t>A:</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冷藏冷冻库建设。在养殖场暂存点选点结束后，按照进出分离或场具体情况，根据建设方案建设冷藏冷冻库。</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grpSp>
        <p:nvGrpSpPr>
          <p:cNvPr id="97" name="组合 15"/>
          <p:cNvGrpSpPr/>
          <p:nvPr/>
        </p:nvGrpSpPr>
        <p:grpSpPr>
          <a:xfrm>
            <a:off x="3630295" y="4136390"/>
            <a:ext cx="7486015" cy="2346325"/>
            <a:chOff x="631595" y="3281146"/>
            <a:chExt cx="10397766" cy="3275196"/>
          </a:xfrm>
        </p:grpSpPr>
        <p:grpSp>
          <p:nvGrpSpPr>
            <p:cNvPr id="98" name="组合 13"/>
            <p:cNvGrpSpPr/>
            <p:nvPr/>
          </p:nvGrpSpPr>
          <p:grpSpPr>
            <a:xfrm>
              <a:off x="631595" y="3281146"/>
              <a:ext cx="10397766" cy="3275196"/>
              <a:chOff x="631595" y="3281146"/>
              <a:chExt cx="10397766" cy="3275196"/>
            </a:xfrm>
          </p:grpSpPr>
          <p:pic>
            <p:nvPicPr>
              <p:cNvPr id="99"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212" y="3281146"/>
                <a:ext cx="8012532" cy="3275196"/>
              </a:xfrm>
              <a:prstGeom prst="rect">
                <a:avLst/>
              </a:prstGeom>
            </p:spPr>
          </p:pic>
          <p:sp>
            <p:nvSpPr>
              <p:cNvPr id="100" name="箭头: 左右 7"/>
              <p:cNvSpPr/>
              <p:nvPr/>
            </p:nvSpPr>
            <p:spPr>
              <a:xfrm>
                <a:off x="631595" y="5046562"/>
                <a:ext cx="2042158" cy="370390"/>
              </a:xfrm>
              <a:prstGeom prst="lef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sp>
          <p:sp>
            <p:nvSpPr>
              <p:cNvPr id="101" name="箭头: 左右 10"/>
              <p:cNvSpPr/>
              <p:nvPr/>
            </p:nvSpPr>
            <p:spPr>
              <a:xfrm>
                <a:off x="9146274" y="5046562"/>
                <a:ext cx="1883087" cy="370390"/>
              </a:xfrm>
              <a:prstGeom prst="lef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sp>
          <p:sp>
            <p:nvSpPr>
              <p:cNvPr id="102" name="文本框 11"/>
              <p:cNvSpPr txBox="1"/>
              <p:nvPr/>
            </p:nvSpPr>
            <p:spPr>
              <a:xfrm>
                <a:off x="1016428" y="4793279"/>
                <a:ext cx="1339339" cy="1234381"/>
              </a:xfrm>
              <a:prstGeom prst="rect">
                <a:avLst/>
              </a:prstGeom>
              <a:noFill/>
            </p:spPr>
            <p:txBody>
              <a:bodyPr wrap="square" rtlCol="0">
                <a:noAutofit/>
              </a:bodyPr>
              <a:lstStyle/>
              <a:p>
                <a:pPr marL="0" algn="l" eaLnBrk="1">
                  <a:spcBef>
                    <a:spcPts val="500"/>
                  </a:spcBef>
                  <a:spcAft>
                    <a:spcPts val="500"/>
                  </a:spcAft>
                </a:pPr>
                <a:r>
                  <a:rPr lang="en-US" altLang="zh-CN" sz="1800" kern="1200" spc="0">
                    <a:solidFill>
                      <a:srgbClr val="000000"/>
                    </a:solidFill>
                    <a:latin typeface="Calibri" panose="020F0502020204030204"/>
                    <a:ea typeface="宋体" panose="02010600030101010101" pitchFamily="2" charset="-122"/>
                    <a:cs typeface="宋体" panose="02010600030101010101" pitchFamily="2" charset="-122"/>
                    <a:sym typeface="Times New Roman" panose="02020603050405020304"/>
                  </a:rPr>
                  <a:t>收集方进出</a:t>
                </a:r>
                <a:endParaRPr lang="en-US" altLang="zh-CN" sz="12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sp>
            <p:nvSpPr>
              <p:cNvPr id="103" name="文本框 12"/>
              <p:cNvSpPr txBox="1"/>
              <p:nvPr/>
            </p:nvSpPr>
            <p:spPr>
              <a:xfrm>
                <a:off x="9418403" y="4793279"/>
                <a:ext cx="1339339" cy="1234381"/>
              </a:xfrm>
              <a:prstGeom prst="rect">
                <a:avLst/>
              </a:prstGeom>
              <a:noFill/>
            </p:spPr>
            <p:txBody>
              <a:bodyPr wrap="square" rtlCol="0">
                <a:noAutofit/>
              </a:bodyPr>
              <a:lstStyle/>
              <a:p>
                <a:pPr marL="0" algn="l" eaLnBrk="1">
                  <a:spcBef>
                    <a:spcPts val="500"/>
                  </a:spcBef>
                  <a:spcAft>
                    <a:spcPts val="500"/>
                  </a:spcAft>
                </a:pPr>
                <a:r>
                  <a:rPr lang="en-US" altLang="zh-CN" sz="1800" kern="1200" spc="0">
                    <a:solidFill>
                      <a:srgbClr val="000000"/>
                    </a:solidFill>
                    <a:latin typeface="Calibri" panose="020F0502020204030204"/>
                    <a:ea typeface="宋体" panose="02010600030101010101" pitchFamily="2" charset="-122"/>
                    <a:cs typeface="宋体" panose="02010600030101010101" pitchFamily="2" charset="-122"/>
                    <a:sym typeface="Times New Roman" panose="02020603050405020304"/>
                  </a:rPr>
                  <a:t>货主方进出</a:t>
                </a:r>
                <a:endParaRPr lang="en-US" altLang="zh-CN" sz="12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grpSp>
        <p:sp>
          <p:nvSpPr>
            <p:cNvPr id="104" name="文本框 14"/>
            <p:cNvSpPr txBox="1"/>
            <p:nvPr/>
          </p:nvSpPr>
          <p:spPr>
            <a:xfrm>
              <a:off x="4707265" y="3281146"/>
              <a:ext cx="4167397" cy="898795"/>
            </a:xfrm>
            <a:prstGeom prst="rect">
              <a:avLst/>
            </a:prstGeom>
            <a:noFill/>
          </p:spPr>
          <p:txBody>
            <a:bodyPr wrap="square" rtlCol="0">
              <a:noAutofit/>
            </a:bodyPr>
            <a:lstStyle/>
            <a:p>
              <a:pPr marL="0" algn="l" eaLnBrk="1">
                <a:spcBef>
                  <a:spcPts val="500"/>
                </a:spcBef>
                <a:spcAft>
                  <a:spcPts val="500"/>
                </a:spcAft>
              </a:pPr>
              <a:r>
                <a:rPr lang="en-US" altLang="zh-CN" sz="1800" kern="1200" spc="0">
                  <a:solidFill>
                    <a:srgbClr val="000000"/>
                  </a:solidFill>
                  <a:latin typeface="Calibri" panose="020F0502020204030204"/>
                  <a:ea typeface="宋体" panose="02010600030101010101" pitchFamily="2" charset="-122"/>
                  <a:cs typeface="宋体" panose="02010600030101010101" pitchFamily="2" charset="-122"/>
                  <a:sym typeface="Times New Roman" panose="02020603050405020304"/>
                </a:rPr>
                <a:t>暂存及运送通道示意图</a:t>
              </a:r>
              <a:endParaRPr lang="en-US" altLang="zh-CN" sz="1200" kern="0" spc="0">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p:txBody>
        </p:sp>
      </p:grpSp>
    </p:spTree>
    <p:custDataLst>
      <p:tags r:id="rId5"/>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养殖场无害化处理暂存设施建设</a:t>
              </a:r>
              <a:endParaRPr lang="zh-CN" altLang="en-US" sz="2800" b="1">
                <a:solidFill>
                  <a:schemeClr val="bg1"/>
                </a:solidFill>
              </a:endParaRPr>
            </a:p>
            <a:p>
              <a:pPr indent="414020" algn="l" fontAlgn="auto">
                <a:lnSpc>
                  <a:spcPct val="120000"/>
                </a:lnSpc>
                <a:spcBef>
                  <a:spcPts val="0"/>
                </a:spcBef>
                <a:spcAft>
                  <a:spcPts val="0"/>
                </a:spcAft>
                <a:buClrTx/>
                <a:buSzTx/>
                <a:buNone/>
              </a:pP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（3）  养殖场冷藏冷冻库建设：拟定冷藏库建设方案、废水处理设施建设方案和废气处理设施建设方案。</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indent="414020" algn="l" fontAlgn="auto">
                <a:lnSpc>
                  <a:spcPct val="120000"/>
                </a:lnSpc>
                <a:spcBef>
                  <a:spcPts val="0"/>
                </a:spcBef>
                <a:spcAft>
                  <a:spcPts val="0"/>
                </a:spcAft>
                <a:buClrTx/>
                <a:buSzTx/>
                <a:buNone/>
              </a:pP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 B:废水处理设施建设：根据废水处理设施建设方案建设废水处理设施。在有条件的地方可以通过排污管道直接将清洗冷藏冷冻库废水排放到养殖场废水处理设施进行处理。</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grpSp>
        <p:nvGrpSpPr>
          <p:cNvPr id="27" name="组合 27"/>
          <p:cNvGrpSpPr/>
          <p:nvPr/>
        </p:nvGrpSpPr>
        <p:grpSpPr>
          <a:xfrm>
            <a:off x="3882180" y="3721735"/>
            <a:ext cx="7405209" cy="2166620"/>
            <a:chOff x="7202" y="217212"/>
            <a:chExt cx="8237" cy="3999"/>
          </a:xfrm>
        </p:grpSpPr>
        <p:sp>
          <p:nvSpPr>
            <p:cNvPr id="653" name="文本框 653"/>
            <p:cNvSpPr txBox="1"/>
            <p:nvPr/>
          </p:nvSpPr>
          <p:spPr>
            <a:xfrm>
              <a:off x="7203" y="217212"/>
              <a:ext cx="1775"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消毒池废水</a:t>
              </a:r>
              <a:endParaRPr lang="en-US" altLang="zh-CN"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56" name="文本框 656"/>
            <p:cNvSpPr txBox="1"/>
            <p:nvPr/>
          </p:nvSpPr>
          <p:spPr>
            <a:xfrm>
              <a:off x="7202" y="217923"/>
              <a:ext cx="1771"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buClrTx/>
                <a:buSzTx/>
                <a:buFontTx/>
              </a:pP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场地清洗废水</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65" name="文本框 665"/>
            <p:cNvSpPr txBox="1"/>
            <p:nvPr/>
          </p:nvSpPr>
          <p:spPr>
            <a:xfrm>
              <a:off x="7203" y="218649"/>
              <a:ext cx="1767"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buClrTx/>
                <a:buSzTx/>
                <a:buFontTx/>
              </a:pP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冻库清洗废水</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67" name="文本框 667"/>
            <p:cNvSpPr txBox="1"/>
            <p:nvPr/>
          </p:nvSpPr>
          <p:spPr>
            <a:xfrm>
              <a:off x="7203" y="219393"/>
              <a:ext cx="1767"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buClrTx/>
                <a:buSzTx/>
                <a:buFontTx/>
              </a:pP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车辆清洗废水</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70" name="文本框 670"/>
            <p:cNvSpPr txBox="1"/>
            <p:nvPr/>
          </p:nvSpPr>
          <p:spPr>
            <a:xfrm>
              <a:off x="7202" y="220134"/>
              <a:ext cx="1812"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buClrTx/>
                <a:buSzTx/>
                <a:buFontTx/>
              </a:pP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生活废水</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cxnSp>
          <p:nvCxnSpPr>
            <p:cNvPr id="652" name="直接箭头连接符 652"/>
            <p:cNvCxnSpPr/>
            <p:nvPr/>
          </p:nvCxnSpPr>
          <p:spPr>
            <a:xfrm>
              <a:off x="8965" y="217555"/>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cxnSp>
          <p:nvCxnSpPr>
            <p:cNvPr id="655" name="直接箭头连接符 655"/>
            <p:cNvCxnSpPr/>
            <p:nvPr/>
          </p:nvCxnSpPr>
          <p:spPr>
            <a:xfrm>
              <a:off x="8991" y="218295"/>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cxnSp>
          <p:nvCxnSpPr>
            <p:cNvPr id="673" name="直接箭头连接符 673"/>
            <p:cNvCxnSpPr/>
            <p:nvPr/>
          </p:nvCxnSpPr>
          <p:spPr>
            <a:xfrm>
              <a:off x="9002" y="220436"/>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cxnSp>
          <p:nvCxnSpPr>
            <p:cNvPr id="669" name="直接箭头连接符 669"/>
            <p:cNvCxnSpPr/>
            <p:nvPr/>
          </p:nvCxnSpPr>
          <p:spPr>
            <a:xfrm>
              <a:off x="8999" y="219703"/>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cxnSp>
          <p:nvCxnSpPr>
            <p:cNvPr id="664" name="直接箭头连接符 664"/>
            <p:cNvCxnSpPr/>
            <p:nvPr/>
          </p:nvCxnSpPr>
          <p:spPr>
            <a:xfrm>
              <a:off x="8982" y="218972"/>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cxnSp>
          <p:nvCxnSpPr>
            <p:cNvPr id="651" name="直接连接符 651"/>
            <p:cNvCxnSpPr/>
            <p:nvPr/>
          </p:nvCxnSpPr>
          <p:spPr>
            <a:xfrm flipH="1">
              <a:off x="9436" y="217541"/>
              <a:ext cx="15" cy="2874"/>
            </a:xfrm>
            <a:prstGeom prst="line">
              <a:avLst/>
            </a:prstGeom>
            <a:noFill/>
            <a:ln w="6350" cap="flat" cmpd="sng" algn="ctr">
              <a:solidFill>
                <a:srgbClr val="5B9BD5"/>
              </a:solidFill>
              <a:prstDash val="solid"/>
              <a:miter lim="800000"/>
            </a:ln>
            <a:effectLst/>
          </p:spPr>
          <p:style>
            <a:lnRef idx="1">
              <a:schemeClr val="accent1"/>
            </a:lnRef>
            <a:fillRef idx="0">
              <a:schemeClr val="accent1"/>
            </a:fillRef>
            <a:effectRef idx="0">
              <a:schemeClr val="accent1"/>
            </a:effectRef>
            <a:fontRef idx="minor">
              <a:schemeClr val="tx1"/>
            </a:fontRef>
          </p:style>
        </p:cxnSp>
        <p:cxnSp>
          <p:nvCxnSpPr>
            <p:cNvPr id="663" name="直接箭头连接符 663"/>
            <p:cNvCxnSpPr/>
            <p:nvPr/>
          </p:nvCxnSpPr>
          <p:spPr>
            <a:xfrm>
              <a:off x="9459" y="218963"/>
              <a:ext cx="720" cy="6"/>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sp>
          <p:nvSpPr>
            <p:cNvPr id="662" name="文本框 662"/>
            <p:cNvSpPr txBox="1"/>
            <p:nvPr/>
          </p:nvSpPr>
          <p:spPr>
            <a:xfrm>
              <a:off x="9077" y="218807"/>
              <a:ext cx="872" cy="385"/>
            </a:xfrm>
            <a:prstGeom prst="rect">
              <a:avLst/>
            </a:prstGeom>
            <a:solidFill>
              <a:srgbClr val="92D05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algn="ctr" rtl="0" eaLnBrk="1" fontAlgn="auto" latinLnBrk="0" hangingPunct="1">
                <a:lnSpc>
                  <a:spcPts val="1200"/>
                </a:lnSpc>
              </a:pPr>
              <a:r>
                <a:rPr lang="en-US" altLang="zh-CN" sz="1400" kern="100">
                  <a:solidFill>
                    <a:srgbClr val="FF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收集</a:t>
              </a:r>
              <a:endParaRPr lang="en-US" altLang="zh-CN" sz="1400" kern="100">
                <a:solidFill>
                  <a:srgbClr val="FF0000"/>
                </a:solidFill>
                <a:effectLst>
                  <a:glow>
                    <a:srgbClr val="000000"/>
                  </a:glow>
                  <a:outerShdw blurRad="38100" dist="25400" dir="5400000" algn="ctr">
                    <a:srgbClr val="6E747A">
                      <a:alpha val="43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61" name="文本框 661"/>
            <p:cNvSpPr txBox="1"/>
            <p:nvPr/>
          </p:nvSpPr>
          <p:spPr>
            <a:xfrm>
              <a:off x="10185" y="218718"/>
              <a:ext cx="1354"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buClrTx/>
                <a:buSzTx/>
                <a:buFontTx/>
              </a:pP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一沉池</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cxnSp>
          <p:nvCxnSpPr>
            <p:cNvPr id="660" name="直接箭头连接符 660"/>
            <p:cNvCxnSpPr/>
            <p:nvPr/>
          </p:nvCxnSpPr>
          <p:spPr>
            <a:xfrm>
              <a:off x="11574" y="219006"/>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cxnSp>
          <p:nvCxnSpPr>
            <p:cNvPr id="658" name="直接箭头连接符 658"/>
            <p:cNvCxnSpPr/>
            <p:nvPr/>
          </p:nvCxnSpPr>
          <p:spPr>
            <a:xfrm>
              <a:off x="13360" y="219022"/>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sp>
          <p:nvSpPr>
            <p:cNvPr id="659" name="文本框 659"/>
            <p:cNvSpPr txBox="1"/>
            <p:nvPr/>
          </p:nvSpPr>
          <p:spPr>
            <a:xfrm>
              <a:off x="12012" y="218744"/>
              <a:ext cx="1354"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buClrTx/>
                <a:buSzTx/>
                <a:buFontTx/>
              </a:pP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二沉池</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57" name="文本框 657"/>
            <p:cNvSpPr txBox="1"/>
            <p:nvPr/>
          </p:nvSpPr>
          <p:spPr>
            <a:xfrm>
              <a:off x="13837" y="218726"/>
              <a:ext cx="1354"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三沉池</a:t>
              </a:r>
              <a:endParaRPr lang="en-US" altLang="zh-CN" sz="15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cxnSp>
          <p:nvCxnSpPr>
            <p:cNvPr id="666" name="直接箭头连接符 666"/>
            <p:cNvCxnSpPr/>
            <p:nvPr/>
          </p:nvCxnSpPr>
          <p:spPr>
            <a:xfrm flipH="1">
              <a:off x="14499" y="219346"/>
              <a:ext cx="1" cy="365"/>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sp>
          <p:nvSpPr>
            <p:cNvPr id="668" name="文本框 668"/>
            <p:cNvSpPr txBox="1"/>
            <p:nvPr/>
          </p:nvSpPr>
          <p:spPr>
            <a:xfrm>
              <a:off x="13641" y="219684"/>
              <a:ext cx="1682"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buClrTx/>
                <a:buSzTx/>
                <a:buFontTx/>
              </a:pP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收集运输</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cxnSp>
          <p:nvCxnSpPr>
            <p:cNvPr id="672" name="直接箭头连接符 672"/>
            <p:cNvCxnSpPr/>
            <p:nvPr/>
          </p:nvCxnSpPr>
          <p:spPr>
            <a:xfrm>
              <a:off x="14494" y="220302"/>
              <a:ext cx="2" cy="266"/>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sp>
          <p:nvSpPr>
            <p:cNvPr id="671" name="文本框 671"/>
            <p:cNvSpPr txBox="1"/>
            <p:nvPr/>
          </p:nvSpPr>
          <p:spPr>
            <a:xfrm>
              <a:off x="13544" y="220571"/>
              <a:ext cx="1895"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废水处理站</a:t>
              </a:r>
              <a:endParaRPr lang="en-US" altLang="zh-CN" sz="15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50" name="文本框 650"/>
            <p:cNvSpPr txBox="1"/>
            <p:nvPr/>
          </p:nvSpPr>
          <p:spPr>
            <a:xfrm>
              <a:off x="13701" y="217681"/>
              <a:ext cx="1617" cy="640"/>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buClrTx/>
                <a:buSzTx/>
                <a:buFontTx/>
              </a:pPr>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浇灌绿地</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cxnSp>
          <p:nvCxnSpPr>
            <p:cNvPr id="654" name="直接箭头连接符 654"/>
            <p:cNvCxnSpPr/>
            <p:nvPr/>
          </p:nvCxnSpPr>
          <p:spPr>
            <a:xfrm flipV="1">
              <a:off x="14465" y="218344"/>
              <a:ext cx="9" cy="417"/>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grpSp>
      <p:sp>
        <p:nvSpPr>
          <p:cNvPr id="2" name="文本框 1"/>
          <p:cNvSpPr txBox="1"/>
          <p:nvPr/>
        </p:nvSpPr>
        <p:spPr>
          <a:xfrm>
            <a:off x="5003800" y="6022023"/>
            <a:ext cx="5080000" cy="337185"/>
          </a:xfrm>
          <a:prstGeom prst="rect">
            <a:avLst/>
          </a:prstGeom>
        </p:spPr>
        <p:txBody>
          <a:bodyPr>
            <a:spAutoFit/>
          </a:bodyPr>
          <a:p>
            <a:pPr marL="0" indent="0" algn="ctr" defTabSz="266700">
              <a:spcBef>
                <a:spcPct val="0"/>
              </a:spcBef>
              <a:spcAft>
                <a:spcPct val="0"/>
              </a:spcAft>
            </a:pPr>
            <a:r>
              <a:rPr lang="zh-CN" altLang="en-US" sz="1600" b="1">
                <a:latin typeface="微软雅黑" panose="020B0503020204020204" charset="-122"/>
                <a:ea typeface="微软雅黑" panose="020B0503020204020204" charset="-122"/>
              </a:rPr>
              <a:t>废水处理工艺流程图</a:t>
            </a:r>
            <a:endParaRPr lang="zh-CN" altLang="en-US" sz="1600" b="1">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b="1">
                  <a:solidFill>
                    <a:schemeClr val="bg1"/>
                  </a:solidFill>
                </a:rPr>
                <a:t>养殖场无害化处理暂存设施建设</a:t>
              </a:r>
              <a:endParaRPr lang="zh-CN" altLang="en-US" sz="2800" b="1">
                <a:solidFill>
                  <a:schemeClr val="bg1"/>
                </a:solidFill>
              </a:endParaRPr>
            </a:p>
            <a:p>
              <a:pPr indent="414020" algn="l" fontAlgn="auto">
                <a:lnSpc>
                  <a:spcPct val="120000"/>
                </a:lnSpc>
                <a:spcBef>
                  <a:spcPts val="0"/>
                </a:spcBef>
                <a:spcAft>
                  <a:spcPts val="0"/>
                </a:spcAft>
                <a:buClrTx/>
                <a:buSzTx/>
                <a:buNone/>
              </a:pP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（3）  养殖场冷藏冷冻库建设：拟定冷藏库建设方案、废水处理设施建设方案和废气处理设施建设方案。</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p>
              <a:pPr indent="414020" algn="l" fontAlgn="auto">
                <a:lnSpc>
                  <a:spcPct val="120000"/>
                </a:lnSpc>
                <a:spcBef>
                  <a:spcPts val="0"/>
                </a:spcBef>
                <a:spcAft>
                  <a:spcPts val="0"/>
                </a:spcAft>
                <a:buClrTx/>
                <a:buSzTx/>
                <a:buNone/>
              </a:pP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 </a:t>
              </a: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 C</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:废气处理设施建设：废气处理原理是采取水中和原理。根据废气处理设施建设方案建设废气处理设施。冷藏冷冻库中的气体不会飘移，从而避免通过空气传播病原菌，同时避免废气污染空气。</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5003800" y="6022023"/>
            <a:ext cx="5080000" cy="337185"/>
          </a:xfrm>
          <a:prstGeom prst="rect">
            <a:avLst/>
          </a:prstGeom>
        </p:spPr>
        <p:txBody>
          <a:bodyPr>
            <a:spAutoFit/>
          </a:bodyPr>
          <a:p>
            <a:pPr marL="0" indent="0" algn="ctr" defTabSz="266700">
              <a:spcBef>
                <a:spcPct val="0"/>
              </a:spcBef>
              <a:spcAft>
                <a:spcPct val="0"/>
              </a:spcAft>
            </a:pPr>
            <a:r>
              <a:rPr lang="zh-CN" altLang="en-US" sz="1600" b="1">
                <a:latin typeface="微软雅黑" panose="020B0503020204020204" charset="-122"/>
                <a:ea typeface="微软雅黑" panose="020B0503020204020204" charset="-122"/>
              </a:rPr>
              <a:t>废水处理工艺流程图</a:t>
            </a:r>
            <a:endParaRPr lang="zh-CN" altLang="en-US" sz="1600" b="1">
              <a:latin typeface="微软雅黑" panose="020B0503020204020204" charset="-122"/>
              <a:ea typeface="微软雅黑" panose="020B0503020204020204" charset="-122"/>
            </a:endParaRPr>
          </a:p>
        </p:txBody>
      </p:sp>
      <p:grpSp>
        <p:nvGrpSpPr>
          <p:cNvPr id="28" name="组合 28"/>
          <p:cNvGrpSpPr/>
          <p:nvPr/>
        </p:nvGrpSpPr>
        <p:grpSpPr>
          <a:xfrm>
            <a:off x="3615690" y="3676650"/>
            <a:ext cx="7831455" cy="486410"/>
            <a:chOff x="4914" y="1055915"/>
            <a:chExt cx="8784" cy="629"/>
          </a:xfrm>
        </p:grpSpPr>
        <p:sp>
          <p:nvSpPr>
            <p:cNvPr id="678" name="文本框 678"/>
            <p:cNvSpPr txBox="1"/>
            <p:nvPr/>
          </p:nvSpPr>
          <p:spPr>
            <a:xfrm>
              <a:off x="4914" y="1055915"/>
              <a:ext cx="1269" cy="629"/>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91440" bIns="0" numCol="1" spcCol="0" rtlCol="0" fromWordArt="0" anchor="ctr" anchorCtr="0" forceAA="0" compatLnSpc="1">
              <a:noAutofit/>
            </a:bodyPr>
            <a:lstStyle/>
            <a:p>
              <a:pPr algn="just"/>
              <a:endParaRPr lang="en-US" altLang="zh-CN"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a:p>
              <a:pPr algn="just"/>
              <a:r>
                <a:rPr lang="en-US" altLang="zh-CN"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冻库废气</a:t>
              </a:r>
              <a:endParaRPr lang="en-US" altLang="zh-CN"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683" name="直接箭头连接符 683"/>
            <p:cNvCxnSpPr/>
            <p:nvPr/>
          </p:nvCxnSpPr>
          <p:spPr>
            <a:xfrm>
              <a:off x="6183" y="1056146"/>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cxnSp>
          <p:nvCxnSpPr>
            <p:cNvPr id="682" name="直接箭头连接符 682"/>
            <p:cNvCxnSpPr/>
            <p:nvPr/>
          </p:nvCxnSpPr>
          <p:spPr>
            <a:xfrm>
              <a:off x="7893" y="1056150"/>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cxnSp>
          <p:nvCxnSpPr>
            <p:cNvPr id="681" name="直接箭头连接符 681"/>
            <p:cNvCxnSpPr/>
            <p:nvPr/>
          </p:nvCxnSpPr>
          <p:spPr>
            <a:xfrm>
              <a:off x="9855" y="1056195"/>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sp>
          <p:nvSpPr>
            <p:cNvPr id="677" name="文本框 677"/>
            <p:cNvSpPr txBox="1"/>
            <p:nvPr/>
          </p:nvSpPr>
          <p:spPr>
            <a:xfrm>
              <a:off x="6631" y="1055922"/>
              <a:ext cx="1269" cy="622"/>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91440" bIns="0" numCol="1" spcCol="0" rtlCol="0" fromWordArt="0" anchor="ctr" anchorCtr="0" forceAA="0" compatLnSpc="1">
              <a:noAutofit/>
            </a:bodyPr>
            <a:lstStyle/>
            <a:p>
              <a:pPr algn="just"/>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管道抽排</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76" name="文本框 676"/>
            <p:cNvSpPr txBox="1"/>
            <p:nvPr/>
          </p:nvSpPr>
          <p:spPr>
            <a:xfrm>
              <a:off x="8321" y="1055944"/>
              <a:ext cx="1535" cy="599"/>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91440" bIns="0" numCol="1" spcCol="0" rtlCol="0" fromWordArt="0" anchor="ctr" anchorCtr="0" forceAA="0" compatLnSpc="1">
              <a:noAutofit/>
            </a:bodyPr>
            <a:lstStyle/>
            <a:p>
              <a:pPr algn="just"/>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废气处理池</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80" name="文本框 680"/>
            <p:cNvSpPr txBox="1"/>
            <p:nvPr/>
          </p:nvSpPr>
          <p:spPr>
            <a:xfrm>
              <a:off x="10242" y="1055981"/>
              <a:ext cx="1751" cy="562"/>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91440" bIns="0" numCol="1" spcCol="0" rtlCol="0" fromWordArt="0" anchor="ctr" anchorCtr="0" forceAA="0" compatLnSpc="1">
              <a:noAutofit/>
            </a:bodyPr>
            <a:lstStyle/>
            <a:p>
              <a:pPr algn="just"/>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水溶性处理理</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sp>
          <p:nvSpPr>
            <p:cNvPr id="675" name="文本框 675"/>
            <p:cNvSpPr txBox="1"/>
            <p:nvPr/>
          </p:nvSpPr>
          <p:spPr>
            <a:xfrm>
              <a:off x="12429" y="1055943"/>
              <a:ext cx="1269" cy="562"/>
            </a:xfrm>
            <a:prstGeom prst="rect">
              <a:avLst/>
            </a:prstGeom>
            <a:solidFill>
              <a:srgbClr val="FFFF00"/>
            </a:solidFill>
            <a:ln w="12700" cap="flat" cmpd="sng" algn="ctr">
              <a:solidFill>
                <a:srgbClr val="5B9BD5"/>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0" rIns="91440" bIns="0" numCol="1" spcCol="0" rtlCol="0" fromWordArt="0" anchor="ctr" anchorCtr="0" forceAA="0" compatLnSpc="1">
              <a:noAutofit/>
            </a:bodyPr>
            <a:lstStyle/>
            <a:p>
              <a:pPr algn="just"/>
              <a:r>
                <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rPr>
                <a:t>达标排放</a:t>
              </a:r>
              <a:endParaRPr lang="en-US" altLang="zh-CN" sz="1800" kern="100">
                <a:solidFill>
                  <a:srgbClr val="000000"/>
                </a:solidFill>
                <a:effectLst>
                  <a:glow>
                    <a:srgbClr val="000000"/>
                  </a:glow>
                  <a:outerShdw blurRad="38100" dist="19050" dir="2700000" algn="tl">
                    <a:srgbClr val="000000">
                      <a:alpha val="40000"/>
                    </a:srgbClr>
                  </a:outerShdw>
                  <a:reflection stA="0" endPos="0" fadeDir="0" sx="0" sy="0"/>
                </a:effectLst>
                <a:latin typeface="华文隶书" panose="02010800040101010101" charset="-122"/>
                <a:ea typeface="华文隶书" panose="02010800040101010101" charset="-122"/>
                <a:cs typeface="华文隶书" panose="02010800040101010101" charset="-122"/>
                <a:sym typeface="Times New Roman" panose="02020603050405020304"/>
              </a:endParaRPr>
            </a:p>
          </p:txBody>
        </p:sp>
        <p:cxnSp>
          <p:nvCxnSpPr>
            <p:cNvPr id="679" name="直接箭头连接符 679"/>
            <p:cNvCxnSpPr/>
            <p:nvPr/>
          </p:nvCxnSpPr>
          <p:spPr>
            <a:xfrm>
              <a:off x="11975" y="1056215"/>
              <a:ext cx="471" cy="0"/>
            </a:xfrm>
            <a:prstGeom prst="straightConnector1">
              <a:avLst/>
            </a:prstGeom>
            <a:noFill/>
            <a:ln w="19050" cap="flat" cmpd="sng" algn="ctr">
              <a:solidFill>
                <a:srgbClr val="5B9BD5"/>
              </a:solidFill>
              <a:prstDash val="solid"/>
              <a:miter lim="800000"/>
              <a:tailEnd type="arrow" w="med" len="med"/>
            </a:ln>
            <a:effectLst/>
          </p:spPr>
          <p:style>
            <a:lnRef idx="3">
              <a:schemeClr val="accent1"/>
            </a:lnRef>
            <a:fillRef idx="0">
              <a:schemeClr val="accent1"/>
            </a:fillRef>
            <a:effectRef idx="2">
              <a:schemeClr val="accent1"/>
            </a:effectRef>
            <a:fontRef idx="minor">
              <a:schemeClr val="tx1"/>
            </a:fontRef>
          </p:style>
        </p:cxnSp>
      </p:grpSp>
      <p:pic>
        <p:nvPicPr>
          <p:cNvPr id="684" name="图片 2"/>
          <p:cNvPicPr>
            <a:picLocks noChangeAspect="1"/>
          </p:cNvPicPr>
          <p:nvPr/>
        </p:nvPicPr>
        <p:blipFill>
          <a:blip r:embed="rId4"/>
          <a:srcRect l="7428" t="15029" r="6688" b="12549"/>
          <a:stretch>
            <a:fillRect/>
          </a:stretch>
        </p:blipFill>
        <p:spPr>
          <a:xfrm>
            <a:off x="3615690" y="4486910"/>
            <a:ext cx="7831455" cy="1872615"/>
          </a:xfrm>
          <a:prstGeom prst="rect">
            <a:avLst/>
          </a:prstGeom>
          <a:noFill/>
          <a:ln>
            <a:noFill/>
          </a:ln>
        </p:spPr>
      </p:pic>
    </p:spTree>
    <p:custDataLst>
      <p:tags r:id="rId5"/>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收集动物防疫及生物安全控制措施</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5</a:t>
            </a:r>
            <a:endParaRPr lang="en-US" altLang="zh-CN" sz="2400">
              <a:latin typeface="微软雅黑" panose="020B0503020204020204" charset="-122"/>
              <a:ea typeface="微软雅黑" panose="020B0503020204020204" charset="-122"/>
            </a:endParaRPr>
          </a:p>
        </p:txBody>
      </p:sp>
      <p:sp>
        <p:nvSpPr>
          <p:cNvPr id="4" name="文本框 3"/>
          <p:cNvSpPr txBox="1"/>
          <p:nvPr/>
        </p:nvSpPr>
        <p:spPr>
          <a:xfrm>
            <a:off x="3907155" y="2284095"/>
            <a:ext cx="7506970" cy="1381760"/>
          </a:xfrm>
          <a:prstGeom prst="rect">
            <a:avLst/>
          </a:prstGeom>
        </p:spPr>
        <p:txBody>
          <a:bodyPr wrap="square">
            <a:noAutofit/>
          </a:bodyPr>
          <a:p>
            <a:pPr marL="0" indent="0" algn="just" defTabSz="266700">
              <a:spcBef>
                <a:spcPct val="0"/>
              </a:spcBef>
              <a:spcAft>
                <a:spcPct val="0"/>
              </a:spcAft>
            </a:pPr>
            <a:r>
              <a:rPr lang="en-US" altLang="zh-CN" sz="2800">
                <a:latin typeface="微软雅黑" panose="020B0503020204020204" charset="-122"/>
                <a:ea typeface="微软雅黑" panose="020B0503020204020204" charset="-122"/>
              </a:rPr>
              <a:t>   </a:t>
            </a:r>
            <a:r>
              <a:rPr lang="zh-CN" altLang="en-US" sz="2400">
                <a:solidFill>
                  <a:schemeClr val="bg1"/>
                </a:solidFill>
                <a:latin typeface="微软雅黑" panose="020B0503020204020204" charset="-122"/>
                <a:ea typeface="微软雅黑" panose="020B0503020204020204" charset="-122"/>
              </a:rPr>
              <a:t>1、收集清洗消毒点建设：针对各养殖场具体养殖量和养殖范围修建收集清洗消毒点，清洗消毒点做到车辆停放区与人员休息区分离，在之间建设消毒通道。</a:t>
            </a:r>
            <a:endParaRPr lang="zh-CN" altLang="en-US" sz="2400">
              <a:solidFill>
                <a:schemeClr val="bg1"/>
              </a:solidFill>
              <a:latin typeface="微软雅黑" panose="020B0503020204020204" charset="-122"/>
              <a:ea typeface="微软雅黑" panose="020B0503020204020204" charset="-122"/>
            </a:endParaRPr>
          </a:p>
        </p:txBody>
      </p:sp>
      <p:grpSp>
        <p:nvGrpSpPr>
          <p:cNvPr id="35" name="组合 35"/>
          <p:cNvGrpSpPr/>
          <p:nvPr/>
        </p:nvGrpSpPr>
        <p:grpSpPr>
          <a:xfrm>
            <a:off x="4127112" y="4119245"/>
            <a:ext cx="7114293" cy="1868805"/>
            <a:chOff x="5304" y="432304"/>
            <a:chExt cx="7600" cy="2163"/>
          </a:xfrm>
        </p:grpSpPr>
        <p:sp>
          <p:nvSpPr>
            <p:cNvPr id="137" name="文本框 137"/>
            <p:cNvSpPr txBox="1"/>
            <p:nvPr/>
          </p:nvSpPr>
          <p:spPr>
            <a:xfrm>
              <a:off x="5896" y="433374"/>
              <a:ext cx="383" cy="777"/>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eaVert" wrap="square" lIns="91440" tIns="45720" rIns="91440" bIns="45720" numCol="1" spcCol="0" rtlCol="0" fromWordArt="0" anchor="t" anchorCtr="0" forceAA="0" compatLnSpc="1">
              <a:noAutofit/>
            </a:bodyPr>
            <a:lstStyle/>
            <a:p>
              <a:pPr algn="just"/>
              <a:r>
                <a:rPr lang="en-US" altLang="zh-CN" sz="1400" b="1" kern="100">
                  <a:solidFill>
                    <a:srgbClr val="E54C5E"/>
                  </a:solidFill>
                  <a:latin typeface="微软雅黑" panose="020B0503020204020204" charset="-122"/>
                  <a:ea typeface="微软雅黑" panose="020B0503020204020204" charset="-122"/>
                  <a:cs typeface="微软雅黑" panose="020B0503020204020204" charset="-122"/>
                  <a:sym typeface="Times New Roman" panose="02020603050405020304"/>
                </a:rPr>
                <a:t>出入口</a:t>
              </a:r>
              <a:endParaRPr lang="en-US" altLang="zh-CN" sz="1050" b="1" kern="100">
                <a:solidFill>
                  <a:srgbClr val="E54C5E"/>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33" name="文本框 133"/>
            <p:cNvSpPr txBox="1"/>
            <p:nvPr/>
          </p:nvSpPr>
          <p:spPr>
            <a:xfrm>
              <a:off x="5304" y="433251"/>
              <a:ext cx="380" cy="767"/>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eaVert" wrap="square" lIns="91440" tIns="45720" rIns="91440" bIns="45720" numCol="1" spcCol="0" rtlCol="0" fromWordArt="0" anchor="t" anchorCtr="0" forceAA="0" compatLnSpc="1">
              <a:noAutofit/>
            </a:bodyPr>
            <a:lstStyle/>
            <a:p>
              <a:pPr algn="just"/>
              <a:r>
                <a:rPr lang="en-US" altLang="zh-CN" sz="1400" b="1" kern="100">
                  <a:solidFill>
                    <a:srgbClr val="E54C5E"/>
                  </a:solidFill>
                  <a:latin typeface="微软雅黑" panose="020B0503020204020204" charset="-122"/>
                  <a:ea typeface="微软雅黑" panose="020B0503020204020204" charset="-122"/>
                  <a:cs typeface="微软雅黑" panose="020B0503020204020204" charset="-122"/>
                  <a:sym typeface="Times New Roman" panose="02020603050405020304"/>
                </a:rPr>
                <a:t>进出口</a:t>
              </a:r>
              <a:endParaRPr lang="en-US" altLang="zh-CN" sz="1050" b="1" kern="100">
                <a:solidFill>
                  <a:srgbClr val="E54C5E"/>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27" name="L 形 127"/>
            <p:cNvSpPr/>
            <p:nvPr/>
          </p:nvSpPr>
          <p:spPr>
            <a:xfrm flipH="1" flipV="1">
              <a:off x="11022" y="432305"/>
              <a:ext cx="1509" cy="1211"/>
            </a:xfrm>
            <a:prstGeom prst="corner">
              <a:avLst>
                <a:gd name="adj1" fmla="val 11312"/>
                <a:gd name="adj2" fmla="val 10322"/>
              </a:avLst>
            </a:prstGeom>
          </p:spPr>
          <p:style>
            <a:lnRef idx="2">
              <a:schemeClr val="accent1"/>
            </a:lnRef>
            <a:fillRef idx="0">
              <a:srgbClr val="FFFFFF"/>
            </a:fillRef>
            <a:effectRef idx="0">
              <a:srgbClr val="FFFFFF"/>
            </a:effectRef>
            <a:fontRef idx="minor">
              <a:schemeClr val="dk1"/>
            </a:fontRef>
          </p:style>
        </p:sp>
        <p:sp>
          <p:nvSpPr>
            <p:cNvPr id="126" name="L 形 126"/>
            <p:cNvSpPr/>
            <p:nvPr/>
          </p:nvSpPr>
          <p:spPr>
            <a:xfrm>
              <a:off x="5695" y="433565"/>
              <a:ext cx="3841" cy="902"/>
            </a:xfrm>
            <a:prstGeom prst="corner">
              <a:avLst>
                <a:gd name="adj1" fmla="val 17790"/>
                <a:gd name="adj2" fmla="val 15354"/>
              </a:avLst>
            </a:prstGeom>
          </p:spPr>
          <p:style>
            <a:lnRef idx="2">
              <a:schemeClr val="accent1"/>
            </a:lnRef>
            <a:fillRef idx="0">
              <a:srgbClr val="FFFFFF"/>
            </a:fillRef>
            <a:effectRef idx="0">
              <a:srgbClr val="FFFFFF"/>
            </a:effectRef>
            <a:fontRef idx="minor">
              <a:schemeClr val="dk1"/>
            </a:fontRef>
          </p:style>
        </p:sp>
        <p:sp>
          <p:nvSpPr>
            <p:cNvPr id="130" name="L 形 130"/>
            <p:cNvSpPr/>
            <p:nvPr/>
          </p:nvSpPr>
          <p:spPr>
            <a:xfrm flipH="1">
              <a:off x="10211" y="432878"/>
              <a:ext cx="120" cy="1415"/>
            </a:xfrm>
            <a:prstGeom prst="corner">
              <a:avLst/>
            </a:prstGeom>
          </p:spPr>
          <p:style>
            <a:lnRef idx="2">
              <a:schemeClr val="accent1"/>
            </a:lnRef>
            <a:fillRef idx="0">
              <a:srgbClr val="FFFFFF"/>
            </a:fillRef>
            <a:effectRef idx="0">
              <a:srgbClr val="FFFFFF"/>
            </a:effectRef>
            <a:fontRef idx="minor">
              <a:schemeClr val="dk1"/>
            </a:fontRef>
          </p:style>
        </p:sp>
        <p:sp>
          <p:nvSpPr>
            <p:cNvPr id="142" name="右箭头 142"/>
            <p:cNvSpPr/>
            <p:nvPr/>
          </p:nvSpPr>
          <p:spPr>
            <a:xfrm>
              <a:off x="9907" y="432477"/>
              <a:ext cx="758" cy="179"/>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45" name="右箭头 145"/>
            <p:cNvSpPr/>
            <p:nvPr/>
          </p:nvSpPr>
          <p:spPr>
            <a:xfrm flipH="1" flipV="1">
              <a:off x="5416" y="433082"/>
              <a:ext cx="729" cy="157"/>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43" name="右箭头 143"/>
            <p:cNvSpPr/>
            <p:nvPr/>
          </p:nvSpPr>
          <p:spPr>
            <a:xfrm>
              <a:off x="12146" y="433542"/>
              <a:ext cx="758" cy="179"/>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44" name="右箭头 144"/>
            <p:cNvSpPr/>
            <p:nvPr/>
          </p:nvSpPr>
          <p:spPr>
            <a:xfrm>
              <a:off x="5399" y="432769"/>
              <a:ext cx="758" cy="179"/>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25" name="L 形 125"/>
            <p:cNvSpPr/>
            <p:nvPr/>
          </p:nvSpPr>
          <p:spPr>
            <a:xfrm flipV="1">
              <a:off x="5669" y="432304"/>
              <a:ext cx="5352" cy="422"/>
            </a:xfrm>
            <a:prstGeom prst="corner">
              <a:avLst>
                <a:gd name="adj1" fmla="val 33600"/>
                <a:gd name="adj2" fmla="val 33944"/>
              </a:avLst>
            </a:prstGeom>
          </p:spPr>
          <p:style>
            <a:lnRef idx="2">
              <a:schemeClr val="accent1"/>
            </a:lnRef>
            <a:fillRef idx="0">
              <a:srgbClr val="FFFFFF"/>
            </a:fillRef>
            <a:effectRef idx="0">
              <a:srgbClr val="FFFFFF"/>
            </a:effectRef>
            <a:fontRef idx="minor">
              <a:schemeClr val="dk1"/>
            </a:fontRef>
          </p:style>
        </p:sp>
        <p:sp>
          <p:nvSpPr>
            <p:cNvPr id="128" name="L 形 128"/>
            <p:cNvSpPr/>
            <p:nvPr/>
          </p:nvSpPr>
          <p:spPr>
            <a:xfrm flipH="1">
              <a:off x="9525" y="434055"/>
              <a:ext cx="3024" cy="402"/>
            </a:xfrm>
            <a:prstGeom prst="corner">
              <a:avLst>
                <a:gd name="adj1" fmla="val 39552"/>
                <a:gd name="adj2" fmla="val 31592"/>
              </a:avLst>
            </a:prstGeom>
          </p:spPr>
          <p:style>
            <a:lnRef idx="2">
              <a:schemeClr val="accent1"/>
            </a:lnRef>
            <a:fillRef idx="0">
              <a:srgbClr val="FFFFFF"/>
            </a:fillRef>
            <a:effectRef idx="0">
              <a:srgbClr val="FFFFFF"/>
            </a:effectRef>
            <a:fontRef idx="minor">
              <a:schemeClr val="dk1"/>
            </a:fontRef>
          </p:style>
        </p:sp>
        <p:sp>
          <p:nvSpPr>
            <p:cNvPr id="129" name="L 形 129"/>
            <p:cNvSpPr/>
            <p:nvPr/>
          </p:nvSpPr>
          <p:spPr>
            <a:xfrm flipH="1">
              <a:off x="7783" y="432475"/>
              <a:ext cx="120" cy="1415"/>
            </a:xfrm>
            <a:prstGeom prst="corner">
              <a:avLst/>
            </a:prstGeom>
          </p:spPr>
          <p:style>
            <a:lnRef idx="2">
              <a:schemeClr val="accent1"/>
            </a:lnRef>
            <a:fillRef idx="0">
              <a:srgbClr val="FFFFFF"/>
            </a:fillRef>
            <a:effectRef idx="0">
              <a:srgbClr val="FFFFFF"/>
            </a:effectRef>
            <a:fontRef idx="minor">
              <a:schemeClr val="dk1"/>
            </a:fontRef>
          </p:style>
        </p:sp>
        <p:sp>
          <p:nvSpPr>
            <p:cNvPr id="139" name="右箭头 139"/>
            <p:cNvSpPr/>
            <p:nvPr/>
          </p:nvSpPr>
          <p:spPr>
            <a:xfrm>
              <a:off x="7454" y="433837"/>
              <a:ext cx="758" cy="179"/>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46" name="右箭头 146"/>
            <p:cNvSpPr/>
            <p:nvPr/>
          </p:nvSpPr>
          <p:spPr>
            <a:xfrm flipH="1" flipV="1">
              <a:off x="7456" y="434073"/>
              <a:ext cx="729" cy="157"/>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47" name="右箭头 147"/>
            <p:cNvSpPr/>
            <p:nvPr/>
          </p:nvSpPr>
          <p:spPr>
            <a:xfrm flipH="1" flipV="1">
              <a:off x="9945" y="432713"/>
              <a:ext cx="729" cy="157"/>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48" name="右箭头 148"/>
            <p:cNvSpPr/>
            <p:nvPr/>
          </p:nvSpPr>
          <p:spPr>
            <a:xfrm flipH="1" flipV="1">
              <a:off x="12123" y="433852"/>
              <a:ext cx="729" cy="157"/>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49" name="文本框 149"/>
            <p:cNvSpPr txBox="1"/>
            <p:nvPr/>
          </p:nvSpPr>
          <p:spPr>
            <a:xfrm>
              <a:off x="6280" y="432699"/>
              <a:ext cx="815" cy="383"/>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200" b="1" kern="100">
                  <a:solidFill>
                    <a:srgbClr val="00B050"/>
                  </a:solidFill>
                  <a:latin typeface="微软雅黑" panose="020B0503020204020204" charset="-122"/>
                  <a:ea typeface="微软雅黑" panose="020B0503020204020204" charset="-122"/>
                  <a:cs typeface="微软雅黑" panose="020B0503020204020204" charset="-122"/>
                  <a:sym typeface="Times New Roman" panose="02020603050405020304"/>
                </a:rPr>
                <a:t>进出间</a:t>
              </a:r>
              <a:endParaRPr lang="en-US" altLang="zh-CN" sz="1200" b="1" kern="100">
                <a:solidFill>
                  <a:srgbClr val="00B050"/>
                </a:solidFill>
                <a:latin typeface="微软雅黑" panose="020B0503020204020204" charset="-122"/>
                <a:ea typeface="微软雅黑" panose="020B0503020204020204" charset="-122"/>
                <a:cs typeface="微软雅黑" panose="020B0503020204020204" charset="-122"/>
                <a:sym typeface="Times New Roman" panose="02020603050405020304"/>
              </a:endParaRPr>
            </a:p>
          </p:txBody>
        </p:sp>
        <p:sp>
          <p:nvSpPr>
            <p:cNvPr id="150" name="文本框 150"/>
            <p:cNvSpPr txBox="1"/>
            <p:nvPr/>
          </p:nvSpPr>
          <p:spPr>
            <a:xfrm>
              <a:off x="8508" y="432761"/>
              <a:ext cx="718" cy="348"/>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200" b="1" kern="100">
                  <a:solidFill>
                    <a:srgbClr val="00B050"/>
                  </a:solidFill>
                  <a:latin typeface="微软雅黑" panose="020B0503020204020204" charset="-122"/>
                  <a:ea typeface="微软雅黑" panose="020B0503020204020204" charset="-122"/>
                  <a:cs typeface="微软雅黑" panose="020B0503020204020204" charset="-122"/>
                  <a:sym typeface="Times New Roman" panose="02020603050405020304"/>
                </a:rPr>
                <a:t>沐浴间</a:t>
              </a:r>
              <a:endParaRPr lang="en-US" altLang="zh-CN" sz="1200" b="1" kern="100">
                <a:solidFill>
                  <a:srgbClr val="00B050"/>
                </a:solidFill>
                <a:latin typeface="微软雅黑" panose="020B0503020204020204" charset="-122"/>
                <a:ea typeface="微软雅黑" panose="020B0503020204020204" charset="-122"/>
                <a:cs typeface="微软雅黑" panose="020B0503020204020204" charset="-122"/>
                <a:sym typeface="Times New Roman" panose="02020603050405020304"/>
              </a:endParaRPr>
            </a:p>
          </p:txBody>
        </p:sp>
        <p:sp>
          <p:nvSpPr>
            <p:cNvPr id="151" name="文本框 151"/>
            <p:cNvSpPr txBox="1"/>
            <p:nvPr/>
          </p:nvSpPr>
          <p:spPr>
            <a:xfrm>
              <a:off x="11006" y="432870"/>
              <a:ext cx="729" cy="345"/>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200" b="1" kern="100">
                  <a:solidFill>
                    <a:srgbClr val="00B050"/>
                  </a:solidFill>
                  <a:latin typeface="微软雅黑" panose="020B0503020204020204" charset="-122"/>
                  <a:ea typeface="微软雅黑" panose="020B0503020204020204" charset="-122"/>
                  <a:cs typeface="微软雅黑" panose="020B0503020204020204" charset="-122"/>
                  <a:sym typeface="Times New Roman" panose="02020603050405020304"/>
                </a:rPr>
                <a:t>出入间</a:t>
              </a:r>
              <a:endParaRPr lang="en-US" altLang="zh-CN" sz="1200" b="1" kern="100">
                <a:solidFill>
                  <a:srgbClr val="00B050"/>
                </a:solidFill>
                <a:latin typeface="微软雅黑" panose="020B0503020204020204" charset="-122"/>
                <a:ea typeface="微软雅黑" panose="020B0503020204020204" charset="-122"/>
                <a:cs typeface="微软雅黑" panose="020B0503020204020204" charset="-122"/>
                <a:sym typeface="Times New Roman" panose="02020603050405020304"/>
              </a:endParaRPr>
            </a:p>
          </p:txBody>
        </p:sp>
      </p:grpSp>
      <p:sp>
        <p:nvSpPr>
          <p:cNvPr id="6" name="文本框 133"/>
          <p:cNvSpPr txBox="1"/>
          <p:nvPr/>
        </p:nvSpPr>
        <p:spPr>
          <a:xfrm>
            <a:off x="10373607" y="4456746"/>
            <a:ext cx="355715" cy="662678"/>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eaVert" wrap="square" lIns="91440" tIns="45720" rIns="91440" bIns="45720" numCol="1" spcCol="0" rtlCol="0" fromWordArt="0" anchor="t" anchorCtr="0" forceAA="0" compatLnSpc="1">
            <a:noAutofit/>
          </a:bodyPr>
          <a:p>
            <a:pPr algn="just"/>
            <a:r>
              <a:rPr lang="en-US" altLang="zh-CN" sz="1400" b="1" kern="100">
                <a:solidFill>
                  <a:srgbClr val="E54C5E"/>
                </a:solidFill>
                <a:latin typeface="微软雅黑" panose="020B0503020204020204" charset="-122"/>
                <a:ea typeface="微软雅黑" panose="020B0503020204020204" charset="-122"/>
                <a:cs typeface="微软雅黑" panose="020B0503020204020204" charset="-122"/>
                <a:sym typeface="Times New Roman" panose="02020603050405020304"/>
              </a:rPr>
              <a:t>进出口</a:t>
            </a:r>
            <a:endParaRPr lang="en-US" altLang="zh-CN" sz="1050" b="1" kern="100">
              <a:solidFill>
                <a:srgbClr val="E54C5E"/>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7" name="文本框 133"/>
          <p:cNvSpPr txBox="1"/>
          <p:nvPr/>
        </p:nvSpPr>
        <p:spPr>
          <a:xfrm>
            <a:off x="6098152" y="4734876"/>
            <a:ext cx="355715" cy="662678"/>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eaVert" wrap="square" lIns="91440" tIns="45720" rIns="91440" bIns="45720" numCol="1" spcCol="0" rtlCol="0" fromWordArt="0" anchor="t" anchorCtr="0" forceAA="0" compatLnSpc="1">
            <a:noAutofit/>
          </a:bodyPr>
          <a:lstStyle/>
          <a:p>
            <a:pPr algn="just"/>
            <a:r>
              <a:rPr lang="en-US" altLang="zh-CN" sz="1400" b="1" kern="100">
                <a:solidFill>
                  <a:srgbClr val="E54C5E"/>
                </a:solidFill>
                <a:latin typeface="微软雅黑" panose="020B0503020204020204" charset="-122"/>
                <a:ea typeface="微软雅黑" panose="020B0503020204020204" charset="-122"/>
                <a:cs typeface="微软雅黑" panose="020B0503020204020204" charset="-122"/>
                <a:sym typeface="Times New Roman" panose="02020603050405020304"/>
              </a:rPr>
              <a:t>进出口</a:t>
            </a:r>
            <a:endParaRPr lang="en-US" altLang="zh-CN" sz="1050" b="1" kern="100">
              <a:solidFill>
                <a:srgbClr val="E54C5E"/>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54" name="文本框 137"/>
          <p:cNvSpPr txBox="1"/>
          <p:nvPr/>
        </p:nvSpPr>
        <p:spPr>
          <a:xfrm>
            <a:off x="10993178" y="5647597"/>
            <a:ext cx="358523" cy="671318"/>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eaVert" wrap="square" lIns="91440" tIns="45720" rIns="91440" bIns="45720" numCol="1" spcCol="0" rtlCol="0" fromWordArt="0" anchor="t" anchorCtr="0" forceAA="0" compatLnSpc="1">
            <a:noAutofit/>
          </a:bodyPr>
          <a:p>
            <a:pPr algn="just"/>
            <a:r>
              <a:rPr lang="en-US" altLang="zh-CN" sz="1400" b="1" kern="100">
                <a:solidFill>
                  <a:srgbClr val="E54C5E"/>
                </a:solidFill>
                <a:latin typeface="微软雅黑" panose="020B0503020204020204" charset="-122"/>
                <a:ea typeface="微软雅黑" panose="020B0503020204020204" charset="-122"/>
                <a:cs typeface="微软雅黑" panose="020B0503020204020204" charset="-122"/>
                <a:sym typeface="Times New Roman" panose="02020603050405020304"/>
              </a:rPr>
              <a:t>出入口</a:t>
            </a:r>
            <a:endParaRPr lang="en-US" altLang="zh-CN" sz="1050" b="1" kern="100">
              <a:solidFill>
                <a:srgbClr val="E54C5E"/>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55" name="文本框 137"/>
          <p:cNvSpPr txBox="1"/>
          <p:nvPr/>
        </p:nvSpPr>
        <p:spPr>
          <a:xfrm>
            <a:off x="6663748" y="4730022"/>
            <a:ext cx="358523" cy="671318"/>
          </a:xfrm>
          <a:prstGeom prst="rect">
            <a:avLst/>
          </a:prstGeom>
          <a:solidFill>
            <a:schemeClr val="bg1"/>
          </a:solidFill>
          <a:ln w="6350">
            <a:solidFill>
              <a:schemeClr val="bg1"/>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eaVert" wrap="square" lIns="91440" tIns="45720" rIns="91440" bIns="45720" numCol="1" spcCol="0" rtlCol="0" fromWordArt="0" anchor="t" anchorCtr="0" forceAA="0" compatLnSpc="1">
            <a:noAutofit/>
          </a:bodyPr>
          <a:lstStyle/>
          <a:p>
            <a:pPr algn="just"/>
            <a:r>
              <a:rPr lang="en-US" altLang="zh-CN" sz="1400" b="1" kern="100">
                <a:solidFill>
                  <a:srgbClr val="E54C5E"/>
                </a:solidFill>
                <a:latin typeface="微软雅黑" panose="020B0503020204020204" charset="-122"/>
                <a:ea typeface="微软雅黑" panose="020B0503020204020204" charset="-122"/>
                <a:cs typeface="微软雅黑" panose="020B0503020204020204" charset="-122"/>
                <a:sym typeface="Times New Roman" panose="02020603050405020304"/>
              </a:rPr>
              <a:t>出入口</a:t>
            </a:r>
            <a:endParaRPr lang="en-US" altLang="zh-CN" sz="1050" b="1" kern="100">
              <a:solidFill>
                <a:srgbClr val="E54C5E"/>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56" name="文本框 55"/>
          <p:cNvSpPr txBox="1"/>
          <p:nvPr/>
        </p:nvSpPr>
        <p:spPr>
          <a:xfrm>
            <a:off x="5293360" y="6131878"/>
            <a:ext cx="5080000" cy="337185"/>
          </a:xfrm>
          <a:prstGeom prst="rect">
            <a:avLst/>
          </a:prstGeom>
        </p:spPr>
        <p:txBody>
          <a:bodyPr>
            <a:spAutoFit/>
          </a:bodyPr>
          <a:p>
            <a:pPr marL="0" indent="0" algn="ctr" defTabSz="266700">
              <a:spcBef>
                <a:spcPct val="0"/>
              </a:spcBef>
              <a:spcAft>
                <a:spcPct val="0"/>
              </a:spcAft>
            </a:pPr>
            <a:r>
              <a:rPr lang="zh-CN" altLang="en-US" sz="1600" b="0">
                <a:solidFill>
                  <a:schemeClr val="bg1"/>
                </a:solidFill>
                <a:latin typeface="微软雅黑" panose="020B0503020204020204" charset="-122"/>
                <a:ea typeface="微软雅黑" panose="020B0503020204020204" charset="-122"/>
              </a:rPr>
              <a:t>人员消毒通道示意图</a:t>
            </a:r>
            <a:endParaRPr lang="zh-CN" altLang="en-US" sz="1600" b="0">
              <a:solidFill>
                <a:schemeClr val="bg1"/>
              </a:solidFill>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0998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收集动物防疫及生物安全控制措施</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5</a:t>
            </a:r>
            <a:endParaRPr lang="en-US" altLang="zh-CN" sz="2400">
              <a:latin typeface="微软雅黑" panose="020B0503020204020204" charset="-122"/>
              <a:ea typeface="微软雅黑" panose="020B0503020204020204" charset="-122"/>
            </a:endParaRPr>
          </a:p>
        </p:txBody>
      </p:sp>
      <p:sp>
        <p:nvSpPr>
          <p:cNvPr id="4" name="文本框 3"/>
          <p:cNvSpPr txBox="1"/>
          <p:nvPr/>
        </p:nvSpPr>
        <p:spPr>
          <a:xfrm>
            <a:off x="3501390" y="1840230"/>
            <a:ext cx="8326120" cy="960120"/>
          </a:xfrm>
          <a:prstGeom prst="rect">
            <a:avLst/>
          </a:prstGeom>
        </p:spPr>
        <p:txBody>
          <a:bodyPr wrap="square">
            <a:noAutofit/>
          </a:bodyPr>
          <a:p>
            <a:pPr marL="0" indent="0" algn="just" defTabSz="266700">
              <a:spcBef>
                <a:spcPct val="0"/>
              </a:spcBef>
              <a:spcAft>
                <a:spcPct val="0"/>
              </a:spcAft>
            </a:pPr>
            <a:r>
              <a:rPr lang="en-US" altLang="zh-CN" sz="2800">
                <a:latin typeface="微软雅黑" panose="020B0503020204020204" charset="-122"/>
                <a:ea typeface="微软雅黑" panose="020B0503020204020204" charset="-122"/>
              </a:rPr>
              <a:t>   </a:t>
            </a:r>
            <a:r>
              <a:rPr lang="en-US" altLang="zh-CN" sz="2000">
                <a:solidFill>
                  <a:schemeClr val="bg1"/>
                </a:solidFill>
                <a:latin typeface="微软雅黑" panose="020B0503020204020204" charset="-122"/>
                <a:ea typeface="微软雅黑" panose="020B0503020204020204" charset="-122"/>
              </a:rPr>
              <a:t>2</a:t>
            </a:r>
            <a:r>
              <a:rPr lang="zh-CN" altLang="en-US" sz="2000">
                <a:solidFill>
                  <a:schemeClr val="bg1"/>
                </a:solidFill>
                <a:latin typeface="微软雅黑" panose="020B0503020204020204" charset="-122"/>
                <a:ea typeface="微软雅黑" panose="020B0503020204020204" charset="-122"/>
              </a:rPr>
              <a:t>、采取</a:t>
            </a:r>
            <a:r>
              <a:rPr lang="en-US" altLang="zh-CN" sz="2000">
                <a:solidFill>
                  <a:schemeClr val="bg1"/>
                </a:solidFill>
                <a:latin typeface="微软雅黑" panose="020B0503020204020204" charset="-122"/>
                <a:ea typeface="微软雅黑" panose="020B0503020204020204" charset="-122"/>
              </a:rPr>
              <a:t>“</a:t>
            </a:r>
            <a:r>
              <a:rPr lang="zh-CN" altLang="en-US" sz="2000">
                <a:solidFill>
                  <a:schemeClr val="bg1"/>
                </a:solidFill>
                <a:latin typeface="微软雅黑" panose="020B0503020204020204" charset="-122"/>
                <a:ea typeface="微软雅黑" panose="020B0503020204020204" charset="-122"/>
              </a:rPr>
              <a:t>四定</a:t>
            </a:r>
            <a:r>
              <a:rPr lang="en-US" altLang="zh-CN" sz="2000">
                <a:solidFill>
                  <a:schemeClr val="bg1"/>
                </a:solidFill>
                <a:latin typeface="微软雅黑" panose="020B0503020204020204" charset="-122"/>
                <a:ea typeface="微软雅黑" panose="020B0503020204020204" charset="-122"/>
              </a:rPr>
              <a:t>”</a:t>
            </a:r>
            <a:r>
              <a:rPr lang="zh-CN" altLang="en-US" sz="2000">
                <a:solidFill>
                  <a:schemeClr val="bg1"/>
                </a:solidFill>
                <a:latin typeface="微软雅黑" panose="020B0503020204020204" charset="-122"/>
                <a:ea typeface="微软雅黑" panose="020B0503020204020204" charset="-122"/>
              </a:rPr>
              <a:t>方式进行收集：在收集上实行定点、定人、定车、定时</a:t>
            </a:r>
            <a:r>
              <a:rPr lang="en-US" altLang="zh-CN" sz="2000">
                <a:solidFill>
                  <a:schemeClr val="bg1"/>
                </a:solidFill>
                <a:latin typeface="微软雅黑" panose="020B0503020204020204" charset="-122"/>
                <a:ea typeface="微软雅黑" panose="020B0503020204020204" charset="-122"/>
              </a:rPr>
              <a:t>”</a:t>
            </a:r>
            <a:r>
              <a:rPr lang="zh-CN" altLang="en-US" sz="2000">
                <a:solidFill>
                  <a:schemeClr val="bg1"/>
                </a:solidFill>
                <a:latin typeface="微软雅黑" panose="020B0503020204020204" charset="-122"/>
                <a:ea typeface="微软雅黑" panose="020B0503020204020204" charset="-122"/>
              </a:rPr>
              <a:t>四定</a:t>
            </a:r>
            <a:r>
              <a:rPr lang="en-US" altLang="zh-CN" sz="2000">
                <a:solidFill>
                  <a:schemeClr val="bg1"/>
                </a:solidFill>
                <a:latin typeface="微软雅黑" panose="020B0503020204020204" charset="-122"/>
                <a:ea typeface="微软雅黑" panose="020B0503020204020204" charset="-122"/>
              </a:rPr>
              <a:t>“</a:t>
            </a:r>
            <a:r>
              <a:rPr lang="zh-CN" altLang="en-US" sz="2000">
                <a:solidFill>
                  <a:schemeClr val="bg1"/>
                </a:solidFill>
                <a:latin typeface="微软雅黑" panose="020B0503020204020204" charset="-122"/>
                <a:ea typeface="微软雅黑" panose="020B0503020204020204" charset="-122"/>
              </a:rPr>
              <a:t>方式收集，确保收集不交叉、不接触或少接触。</a:t>
            </a:r>
            <a:endParaRPr lang="zh-CN" altLang="en-US" sz="2000">
              <a:solidFill>
                <a:schemeClr val="bg1"/>
              </a:solidFill>
              <a:latin typeface="微软雅黑" panose="020B0503020204020204" charset="-122"/>
              <a:ea typeface="微软雅黑" panose="020B0503020204020204" charset="-122"/>
            </a:endParaRPr>
          </a:p>
        </p:txBody>
      </p:sp>
      <p:sp>
        <p:nvSpPr>
          <p:cNvPr id="2" name="文本框 1"/>
          <p:cNvSpPr txBox="1"/>
          <p:nvPr/>
        </p:nvSpPr>
        <p:spPr>
          <a:xfrm>
            <a:off x="3501390" y="2809875"/>
            <a:ext cx="8326120" cy="1322070"/>
          </a:xfrm>
          <a:prstGeom prst="rect">
            <a:avLst/>
          </a:prstGeom>
        </p:spPr>
        <p:txBody>
          <a:bodyPr wrap="square">
            <a:spAutoFit/>
          </a:bodyPr>
          <a:p>
            <a:pPr marL="0" indent="0" algn="just" defTabSz="266700">
              <a:spcBef>
                <a:spcPct val="0"/>
              </a:spcBef>
              <a:spcAft>
                <a:spcPct val="0"/>
              </a:spcAft>
            </a:pPr>
            <a:r>
              <a:rPr lang="en-US" altLang="zh-CN" sz="1600">
                <a:solidFill>
                  <a:schemeClr val="bg1"/>
                </a:solidFill>
                <a:latin typeface="微软雅黑" panose="020B0503020204020204" charset="-122"/>
                <a:ea typeface="微软雅黑" panose="020B0503020204020204" charset="-122"/>
              </a:rPr>
              <a:t>    </a:t>
            </a:r>
            <a:r>
              <a:rPr lang="en-US" altLang="zh-CN" sz="2000">
                <a:solidFill>
                  <a:schemeClr val="bg1"/>
                </a:solidFill>
                <a:latin typeface="微软雅黑" panose="020B0503020204020204" charset="-122"/>
                <a:ea typeface="微软雅黑" panose="020B0503020204020204" charset="-122"/>
              </a:rPr>
              <a:t>3</a:t>
            </a:r>
            <a:r>
              <a:rPr lang="zh-CN" altLang="en-US" sz="2000">
                <a:solidFill>
                  <a:schemeClr val="bg1"/>
                </a:solidFill>
                <a:latin typeface="微软雅黑" panose="020B0503020204020204" charset="-122"/>
                <a:ea typeface="微软雅黑" panose="020B0503020204020204" charset="-122"/>
              </a:rPr>
              <a:t>、</a:t>
            </a:r>
            <a:r>
              <a:rPr lang="en-US" altLang="zh-CN" sz="2000">
                <a:solidFill>
                  <a:schemeClr val="bg1"/>
                </a:solidFill>
                <a:latin typeface="微软雅黑" panose="020B0503020204020204" charset="-122"/>
                <a:ea typeface="微软雅黑" panose="020B0503020204020204" charset="-122"/>
              </a:rPr>
              <a:t> </a:t>
            </a:r>
            <a:r>
              <a:rPr lang="en-US" altLang="zh-CN" sz="2000">
                <a:solidFill>
                  <a:schemeClr val="bg1"/>
                </a:solidFill>
                <a:latin typeface="微软雅黑" panose="020B0503020204020204" charset="-122"/>
                <a:ea typeface="微软雅黑" panose="020B0503020204020204" charset="-122"/>
              </a:rPr>
              <a:t>实行“一洗、二消、三检”：“一洗”即所有人员进出经消毒通道淋浴清洗、更换防护用品后收车、出车。“二消”即车辆收集后清洗和防护用品消毒、出车前清洗消毒、车辆到达前1-3公里消毒、车辆到达后消毒、车辆离开后消毒。“三检”车辆收车后经清洗消毒后抽样检测。</a:t>
            </a:r>
            <a:endParaRPr lang="en-US" altLang="zh-CN" sz="2000">
              <a:solidFill>
                <a:schemeClr val="bg1"/>
              </a:solidFill>
              <a:latin typeface="微软雅黑" panose="020B0503020204020204" charset="-122"/>
              <a:ea typeface="微软雅黑" panose="020B0503020204020204" charset="-122"/>
            </a:endParaRPr>
          </a:p>
        </p:txBody>
      </p:sp>
      <p:sp>
        <p:nvSpPr>
          <p:cNvPr id="8" name="文本框 7"/>
          <p:cNvSpPr txBox="1"/>
          <p:nvPr/>
        </p:nvSpPr>
        <p:spPr>
          <a:xfrm>
            <a:off x="3501390" y="4450080"/>
            <a:ext cx="8325485" cy="778510"/>
          </a:xfrm>
          <a:prstGeom prst="rect">
            <a:avLst/>
          </a:prstGeom>
        </p:spPr>
        <p:txBody>
          <a:bodyPr wrap="square">
            <a:no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rPr>
              <a:t>    </a:t>
            </a:r>
            <a:r>
              <a:rPr lang="en-US" altLang="zh-CN" sz="2000">
                <a:solidFill>
                  <a:schemeClr val="bg1"/>
                </a:solidFill>
                <a:latin typeface="微软雅黑" panose="020B0503020204020204" charset="-122"/>
                <a:ea typeface="微软雅黑" panose="020B0503020204020204" charset="-122"/>
              </a:rPr>
              <a:t>4</a:t>
            </a:r>
            <a:r>
              <a:rPr lang="zh-CN" altLang="en-US" sz="2000">
                <a:solidFill>
                  <a:schemeClr val="bg1"/>
                </a:solidFill>
                <a:latin typeface="微软雅黑" panose="020B0503020204020204" charset="-122"/>
                <a:ea typeface="微软雅黑" panose="020B0503020204020204" charset="-122"/>
              </a:rPr>
              <a:t>、</a:t>
            </a:r>
            <a:r>
              <a:rPr lang="en-US" altLang="zh-CN" sz="2000">
                <a:solidFill>
                  <a:schemeClr val="bg1"/>
                </a:solidFill>
                <a:latin typeface="微软雅黑" panose="020B0503020204020204" charset="-122"/>
                <a:ea typeface="微软雅黑" panose="020B0503020204020204" charset="-122"/>
              </a:rPr>
              <a:t> </a:t>
            </a:r>
            <a:r>
              <a:rPr lang="zh-CN" altLang="en-US" sz="2000">
                <a:solidFill>
                  <a:schemeClr val="bg1"/>
                </a:solidFill>
                <a:latin typeface="微软雅黑" panose="020B0503020204020204" charset="-122"/>
                <a:ea typeface="微软雅黑" panose="020B0503020204020204" charset="-122"/>
              </a:rPr>
              <a:t>建立“一套制度，两个流程”：“一套制度”即收集生物安全管现制度，“两个流程”即人员和收集生物安全控制流程。</a:t>
            </a:r>
            <a:endParaRPr lang="zh-CN" altLang="en-US" sz="2000">
              <a:solidFill>
                <a:schemeClr val="bg1"/>
              </a:solidFill>
              <a:latin typeface="微软雅黑" panose="020B0503020204020204" charset="-122"/>
              <a:ea typeface="微软雅黑" panose="020B0503020204020204" charset="-122"/>
            </a:endParaRPr>
          </a:p>
          <a:p>
            <a:pPr marL="0" indent="0" algn="just" defTabSz="266700">
              <a:spcBef>
                <a:spcPct val="0"/>
              </a:spcBef>
              <a:spcAft>
                <a:spcPct val="0"/>
              </a:spcAft>
            </a:pPr>
            <a:r>
              <a:rPr lang="en-US" altLang="zh-CN" sz="2000">
                <a:solidFill>
                  <a:schemeClr val="bg1"/>
                </a:solidFill>
                <a:latin typeface="微软雅黑" panose="020B0503020204020204" charset="-122"/>
                <a:ea typeface="微软雅黑" panose="020B0503020204020204" charset="-122"/>
              </a:rPr>
              <a:t>    </a:t>
            </a:r>
            <a:endParaRPr lang="zh-CN" altLang="en-US" sz="2000">
              <a:solidFill>
                <a:schemeClr val="bg1"/>
              </a:solidFill>
              <a:latin typeface="微软雅黑" panose="020B0503020204020204" charset="-122"/>
              <a:ea typeface="微软雅黑" panose="020B0503020204020204" charset="-122"/>
            </a:endParaRPr>
          </a:p>
        </p:txBody>
      </p:sp>
      <p:sp>
        <p:nvSpPr>
          <p:cNvPr id="11" name="文本框 10"/>
          <p:cNvSpPr txBox="1"/>
          <p:nvPr/>
        </p:nvSpPr>
        <p:spPr>
          <a:xfrm>
            <a:off x="3389630" y="5365750"/>
            <a:ext cx="8325485" cy="706755"/>
          </a:xfrm>
          <a:prstGeom prst="rect">
            <a:avLst/>
          </a:prstGeom>
        </p:spPr>
        <p:txBody>
          <a:bodyPr wrap="square">
            <a:spAutoFit/>
          </a:bodyPr>
          <a:p>
            <a:pPr marL="0" indent="0" algn="just" defTabSz="266700">
              <a:spcBef>
                <a:spcPct val="0"/>
              </a:spcBef>
              <a:spcAft>
                <a:spcPct val="0"/>
              </a:spcAft>
            </a:pPr>
            <a:r>
              <a:rPr lang="en-US" altLang="zh-CN" sz="1600">
                <a:latin typeface="微软雅黑" panose="020B0503020204020204" charset="-122"/>
                <a:ea typeface="微软雅黑" panose="020B0503020204020204" charset="-122"/>
              </a:rPr>
              <a:t>   </a:t>
            </a:r>
            <a:r>
              <a:rPr lang="en-US" altLang="zh-CN" sz="2000">
                <a:solidFill>
                  <a:schemeClr val="bg1"/>
                </a:solidFill>
                <a:latin typeface="微软雅黑" panose="020B0503020204020204" charset="-122"/>
                <a:ea typeface="微软雅黑" panose="020B0503020204020204" charset="-122"/>
              </a:rPr>
              <a:t>  5</a:t>
            </a:r>
            <a:r>
              <a:rPr lang="zh-CN" altLang="en-US" sz="2000">
                <a:solidFill>
                  <a:schemeClr val="bg1"/>
                </a:solidFill>
                <a:latin typeface="微软雅黑" panose="020B0503020204020204" charset="-122"/>
                <a:ea typeface="微软雅黑" panose="020B0503020204020204" charset="-122"/>
              </a:rPr>
              <a:t>、</a:t>
            </a:r>
            <a:r>
              <a:rPr lang="en-US" altLang="zh-CN" sz="2000">
                <a:solidFill>
                  <a:schemeClr val="bg1"/>
                </a:solidFill>
                <a:latin typeface="微软雅黑" panose="020B0503020204020204" charset="-122"/>
                <a:ea typeface="微软雅黑" panose="020B0503020204020204" charset="-122"/>
              </a:rPr>
              <a:t> </a:t>
            </a:r>
            <a:r>
              <a:rPr lang="zh-CN" altLang="en-US" sz="2000">
                <a:solidFill>
                  <a:schemeClr val="bg1"/>
                </a:solidFill>
                <a:latin typeface="微软雅黑" panose="020B0503020204020204" charset="-122"/>
                <a:ea typeface="微软雅黑" panose="020B0503020204020204" charset="-122"/>
              </a:rPr>
              <a:t>落实共同管理措施：由养殖公司派出专人与无害化处理公司一道共同对收集过程进行全程监管。</a:t>
            </a:r>
            <a:endParaRPr lang="zh-CN" altLang="en-US" sz="2000">
              <a:solidFill>
                <a:schemeClr val="bg1"/>
              </a:solidFill>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f04baa2-e813-4ee0-825d-44ceaedeab50"/>
          <p:cNvPicPr>
            <a:picLocks noChangeAspect="1"/>
          </p:cNvPicPr>
          <p:nvPr/>
        </p:nvPicPr>
        <p:blipFill>
          <a:blip r:embed="rId1"/>
          <a:srcRect b="4269"/>
          <a:stretch>
            <a:fillRect/>
          </a:stretch>
        </p:blipFill>
        <p:spPr>
          <a:xfrm>
            <a:off x="-345440" y="0"/>
            <a:ext cx="8408035" cy="6858635"/>
          </a:xfrm>
          <a:prstGeom prst="rect">
            <a:avLst/>
          </a:prstGeom>
        </p:spPr>
      </p:pic>
      <p:sp>
        <p:nvSpPr>
          <p:cNvPr id="2" name="标题 1"/>
          <p:cNvSpPr>
            <a:spLocks noGrp="1"/>
          </p:cNvSpPr>
          <p:nvPr>
            <p:ph type="ctrTitle"/>
            <p:custDataLst>
              <p:tags r:id="rId2"/>
            </p:custDataLst>
          </p:nvPr>
        </p:nvSpPr>
        <p:spPr/>
        <p:txBody>
          <a:bodyPr/>
          <a:p>
            <a:endParaRPr lang="zh-CN" altLang="zh-CN"/>
          </a:p>
        </p:txBody>
      </p:sp>
      <p:sp>
        <p:nvSpPr>
          <p:cNvPr id="3" name="副标题 2"/>
          <p:cNvSpPr>
            <a:spLocks noGrp="1"/>
          </p:cNvSpPr>
          <p:nvPr>
            <p:ph type="subTitle" idx="1"/>
            <p:custDataLst>
              <p:tags r:id="rId3"/>
            </p:custDataLst>
          </p:nvPr>
        </p:nvSpPr>
        <p:spPr/>
        <p:txBody>
          <a:bodyPr/>
          <a:p>
            <a:endParaRPr lang="zh-CN" altLang="en-US"/>
          </a:p>
        </p:txBody>
      </p:sp>
      <p:pic>
        <p:nvPicPr>
          <p:cNvPr id="102" name="图片 101"/>
          <p:cNvPicPr/>
          <p:nvPr/>
        </p:nvPicPr>
        <p:blipFill>
          <a:blip r:embed="rId4"/>
          <a:srcRect r="25609" b="22870"/>
          <a:stretch>
            <a:fillRect/>
          </a:stretch>
        </p:blipFill>
        <p:spPr>
          <a:xfrm>
            <a:off x="-3206115" y="635"/>
            <a:ext cx="11758295" cy="6858000"/>
          </a:xfrm>
          <a:prstGeom prst="rect">
            <a:avLst/>
          </a:prstGeom>
          <a:noFill/>
          <a:ln w="9525">
            <a:noFill/>
          </a:ln>
        </p:spPr>
      </p:pic>
      <p:sp>
        <p:nvSpPr>
          <p:cNvPr id="4" name="椭圆 3"/>
          <p:cNvSpPr/>
          <p:nvPr/>
        </p:nvSpPr>
        <p:spPr>
          <a:xfrm>
            <a:off x="2383155" y="-1751965"/>
            <a:ext cx="10362565" cy="10362565"/>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nvSpPr>
        <p:spPr>
          <a:xfrm>
            <a:off x="2802890" y="-1751965"/>
            <a:ext cx="10362565" cy="10362565"/>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流程图: 延期 9"/>
          <p:cNvSpPr/>
          <p:nvPr/>
        </p:nvSpPr>
        <p:spPr>
          <a:xfrm flipH="1">
            <a:off x="2920365" y="2767965"/>
            <a:ext cx="932815" cy="870585"/>
          </a:xfrm>
          <a:prstGeom prst="flowChartDelay">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latin typeface="微软雅黑" panose="020B0503020204020204" charset="-122"/>
                <a:ea typeface="微软雅黑" panose="020B0503020204020204" charset="-122"/>
              </a:rPr>
              <a:t>03</a:t>
            </a:r>
            <a:endParaRPr lang="en-US" altLang="zh-CN" sz="3600">
              <a:latin typeface="微软雅黑" panose="020B0503020204020204" charset="-122"/>
              <a:ea typeface="微软雅黑" panose="020B0503020204020204" charset="-122"/>
            </a:endParaRPr>
          </a:p>
        </p:txBody>
      </p:sp>
      <p:sp>
        <p:nvSpPr>
          <p:cNvPr id="8" name="文本框 7"/>
          <p:cNvSpPr txBox="1"/>
          <p:nvPr/>
        </p:nvSpPr>
        <p:spPr>
          <a:xfrm>
            <a:off x="3930650" y="2690495"/>
            <a:ext cx="7647305" cy="1277620"/>
          </a:xfrm>
          <a:prstGeom prst="rect">
            <a:avLst/>
          </a:prstGeom>
          <a:noFill/>
        </p:spPr>
        <p:txBody>
          <a:bodyPr wrap="square" rtlCol="0">
            <a:noAutofit/>
          </a:bodyPr>
          <a:p>
            <a:pPr indent="0" fontAlgn="auto">
              <a:lnSpc>
                <a:spcPct val="150000"/>
              </a:lnSpc>
            </a:pPr>
            <a:r>
              <a:rPr lang="zh-CN" altLang="en-US" sz="3200" b="1">
                <a:sym typeface="+mn-ea"/>
              </a:rPr>
              <a:t>养殖场动物防疫及生物安全生态控制案例</a:t>
            </a:r>
            <a:endParaRPr lang="zh-CN" altLang="en-US" sz="3200" b="1"/>
          </a:p>
          <a:p>
            <a:pPr indent="0" fontAlgn="auto">
              <a:lnSpc>
                <a:spcPct val="150000"/>
              </a:lnSpc>
            </a:pPr>
            <a:endParaRPr lang="zh-CN" altLang="en-US" sz="3200" b="1"/>
          </a:p>
        </p:txBody>
      </p:sp>
    </p:spTree>
    <p:custDataLst>
      <p:tags r:id="rId5"/>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6" name="文本框 5"/>
          <p:cNvSpPr txBox="1"/>
          <p:nvPr/>
        </p:nvSpPr>
        <p:spPr>
          <a:xfrm>
            <a:off x="3556000" y="2344420"/>
            <a:ext cx="8196580" cy="2676525"/>
          </a:xfrm>
          <a:prstGeom prst="rect">
            <a:avLst/>
          </a:prstGeom>
        </p:spPr>
        <p:txBody>
          <a:bodyPr wrap="square">
            <a:spAutoFit/>
          </a:bodyPr>
          <a:p>
            <a:pPr marL="0" indent="304800" algn="just" defTabSz="266700">
              <a:spcBef>
                <a:spcPct val="0"/>
              </a:spcBef>
              <a:spcAft>
                <a:spcPct val="0"/>
              </a:spcAft>
            </a:pPr>
            <a:r>
              <a:rPr lang="en-US" altLang="zh-CN" sz="2800">
                <a:solidFill>
                  <a:schemeClr val="bg1"/>
                </a:solidFill>
                <a:latin typeface="微软雅黑" panose="020B0503020204020204" charset="-122"/>
                <a:ea typeface="微软雅黑" panose="020B0503020204020204" charset="-122"/>
              </a:rPr>
              <a:t> </a:t>
            </a:r>
            <a:r>
              <a:rPr lang="zh-CN" altLang="en-US" sz="2800">
                <a:solidFill>
                  <a:schemeClr val="bg1"/>
                </a:solidFill>
                <a:latin typeface="微软雅黑" panose="020B0503020204020204" charset="-122"/>
                <a:ea typeface="微软雅黑" panose="020B0503020204020204" charset="-122"/>
              </a:rPr>
              <a:t>在农业农村主管部门主导下，经专业性无害化处企业与一些养殖大型企业如某区域德康、荣县巴佑、安岳温氏、内江宇和泽、百年康、正大集团等公司反复磋商研究，在保障动物防疫及生物安全的前提下，实现了病死畜禽集中无害化处理的全覆盖。在此主要介绍三个案例。</a:t>
            </a:r>
            <a:endParaRPr lang="zh-CN" altLang="en-US" sz="2800">
              <a:solidFill>
                <a:schemeClr val="bg1"/>
              </a:solidFill>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389630" y="1726565"/>
            <a:ext cx="8279130" cy="1349375"/>
          </a:xfrm>
          <a:prstGeom prst="rect">
            <a:avLst/>
          </a:prstGeom>
          <a:noFill/>
        </p:spPr>
        <p:txBody>
          <a:bodyPr wrap="square" rtlCol="0">
            <a:noAutofit/>
          </a:bodyPr>
          <a:p>
            <a:r>
              <a:rPr lang="en-US" altLang="zh-CN" sz="2000" dirty="0">
                <a:solidFill>
                  <a:schemeClr val="bg1"/>
                </a:solidFill>
                <a:latin typeface="华文宋体" panose="02010600040101010101" pitchFamily="2" charset="-122"/>
                <a:ea typeface="华文宋体" panose="02010600040101010101" pitchFamily="2" charset="-122"/>
              </a:rPr>
              <a:t>1</a:t>
            </a:r>
            <a:r>
              <a:rPr lang="zh-CN" altLang="en-US" sz="2000" dirty="0">
                <a:solidFill>
                  <a:schemeClr val="bg1"/>
                </a:solidFill>
                <a:latin typeface="华文宋体" panose="02010600040101010101" pitchFamily="2" charset="-122"/>
                <a:ea typeface="华文宋体" panose="02010600040101010101" pitchFamily="2" charset="-122"/>
              </a:rPr>
              <a:t>、</a:t>
            </a:r>
            <a:r>
              <a:rPr lang="zh-CN" altLang="en-US" sz="2000" b="1"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sym typeface="+mn-ea"/>
              </a:rPr>
              <a:t>与宇全泽合作案例：</a:t>
            </a:r>
            <a:r>
              <a:rPr lang="zh-CN" altLang="en-US" sz="2000" b="1" u="sng" dirty="0">
                <a:solidFill>
                  <a:schemeClr val="bg1"/>
                </a:solidFill>
                <a:latin typeface="华文宋体" panose="02010600040101010101" pitchFamily="2" charset="-122"/>
                <a:ea typeface="华文宋体" panose="02010600040101010101" pitchFamily="2" charset="-122"/>
              </a:rPr>
              <a:t>宇和泽农业有限公司内江分公司</a:t>
            </a:r>
            <a:endParaRPr lang="en-US" altLang="zh-CN" sz="2000" b="1" dirty="0">
              <a:solidFill>
                <a:schemeClr val="bg1"/>
              </a:solidFill>
              <a:latin typeface="华文宋体" panose="02010600040101010101" pitchFamily="2" charset="-122"/>
              <a:ea typeface="华文宋体" panose="02010600040101010101" pitchFamily="2" charset="-122"/>
            </a:endParaRPr>
          </a:p>
          <a:p>
            <a:r>
              <a:rPr lang="en-US" altLang="zh-CN" sz="2000" dirty="0">
                <a:solidFill>
                  <a:schemeClr val="bg1"/>
                </a:solidFill>
                <a:latin typeface="华文宋体" panose="02010600040101010101" pitchFamily="2" charset="-122"/>
                <a:ea typeface="华文宋体" panose="02010600040101010101" pitchFamily="2" charset="-122"/>
              </a:rPr>
              <a:t>      </a:t>
            </a:r>
            <a:r>
              <a:rPr lang="zh-CN" altLang="en-US" dirty="0">
                <a:solidFill>
                  <a:schemeClr val="bg1"/>
                </a:solidFill>
                <a:latin typeface="华文宋体" panose="02010600040101010101" pitchFamily="2" charset="-122"/>
                <a:ea typeface="华文宋体" panose="02010600040101010101" pitchFamily="2" charset="-122"/>
              </a:rPr>
              <a:t>隶属天府集团旗下，生猪养殖场点分布于</a:t>
            </a:r>
            <a:r>
              <a:rPr lang="zh-CN" altLang="en-US" u="sng" dirty="0">
                <a:solidFill>
                  <a:schemeClr val="bg1"/>
                </a:solidFill>
                <a:latin typeface="华文宋体" panose="02010600040101010101" pitchFamily="2" charset="-122"/>
                <a:ea typeface="华文宋体" panose="02010600040101010101" pitchFamily="2" charset="-122"/>
              </a:rPr>
              <a:t>某区</a:t>
            </a:r>
            <a:r>
              <a:rPr lang="zh-CN" altLang="en-US" dirty="0">
                <a:solidFill>
                  <a:schemeClr val="bg1"/>
                </a:solidFill>
                <a:latin typeface="华文宋体" panose="02010600040101010101" pitchFamily="2" charset="-122"/>
                <a:ea typeface="华文宋体" panose="02010600040101010101" pitchFamily="2" charset="-122"/>
              </a:rPr>
              <a:t>田家镇、顺河镇、双桥镇、杨家镇、郭北镇等。生猪存栏约</a:t>
            </a:r>
            <a:r>
              <a:rPr lang="en-US" altLang="zh-CN" dirty="0">
                <a:solidFill>
                  <a:schemeClr val="bg1"/>
                </a:solidFill>
                <a:latin typeface="华文宋体" panose="02010600040101010101" pitchFamily="2" charset="-122"/>
                <a:ea typeface="华文宋体" panose="02010600040101010101" pitchFamily="2" charset="-122"/>
              </a:rPr>
              <a:t>30</a:t>
            </a:r>
            <a:r>
              <a:rPr lang="zh-CN" altLang="en-US" dirty="0">
                <a:solidFill>
                  <a:schemeClr val="bg1"/>
                </a:solidFill>
                <a:latin typeface="华文宋体" panose="02010600040101010101" pitchFamily="2" charset="-122"/>
                <a:ea typeface="华文宋体" panose="02010600040101010101" pitchFamily="2" charset="-122"/>
              </a:rPr>
              <a:t>－</a:t>
            </a:r>
            <a:r>
              <a:rPr lang="en-US" altLang="zh-CN" dirty="0">
                <a:solidFill>
                  <a:schemeClr val="bg1"/>
                </a:solidFill>
                <a:latin typeface="华文宋体" panose="02010600040101010101" pitchFamily="2" charset="-122"/>
                <a:ea typeface="华文宋体" panose="02010600040101010101" pitchFamily="2" charset="-122"/>
              </a:rPr>
              <a:t>50W</a:t>
            </a:r>
            <a:r>
              <a:rPr lang="zh-CN" altLang="en-US" dirty="0">
                <a:solidFill>
                  <a:schemeClr val="bg1"/>
                </a:solidFill>
                <a:latin typeface="华文宋体" panose="02010600040101010101" pitchFamily="2" charset="-122"/>
                <a:ea typeface="华文宋体" panose="02010600040101010101" pitchFamily="2" charset="-122"/>
              </a:rPr>
              <a:t>头，年出栏约</a:t>
            </a:r>
            <a:r>
              <a:rPr lang="en-US" altLang="zh-CN" dirty="0">
                <a:solidFill>
                  <a:schemeClr val="bg1"/>
                </a:solidFill>
                <a:latin typeface="华文宋体" panose="02010600040101010101" pitchFamily="2" charset="-122"/>
                <a:ea typeface="华文宋体" panose="02010600040101010101" pitchFamily="2" charset="-122"/>
              </a:rPr>
              <a:t>25W</a:t>
            </a:r>
            <a:r>
              <a:rPr lang="zh-CN" altLang="en-US" dirty="0">
                <a:solidFill>
                  <a:schemeClr val="bg1"/>
                </a:solidFill>
                <a:latin typeface="华文宋体" panose="02010600040101010101" pitchFamily="2" charset="-122"/>
                <a:ea typeface="华文宋体" panose="02010600040101010101" pitchFamily="2" charset="-122"/>
              </a:rPr>
              <a:t>头。自合作迄今，在无害化集中处理收集处置工作中，动物防疫及生物安全事故。</a:t>
            </a:r>
            <a:endParaRPr lang="zh-CN" altLang="en-US" sz="2000" dirty="0">
              <a:solidFill>
                <a:schemeClr val="bg1"/>
              </a:solidFill>
              <a:latin typeface="华文宋体" panose="02010600040101010101" pitchFamily="2" charset="-122"/>
              <a:ea typeface="华文宋体" panose="02010600040101010101" pitchFamily="2"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610" y="3075940"/>
            <a:ext cx="4057015" cy="3263265"/>
          </a:xfrm>
          <a:prstGeom prst="rect">
            <a:avLst/>
          </a:prstGeom>
          <a:ln>
            <a:gradFill>
              <a:gsLst>
                <a:gs pos="50000">
                  <a:schemeClr val="accent5"/>
                </a:gs>
                <a:gs pos="0">
                  <a:schemeClr val="accent5">
                    <a:lumMod val="25000"/>
                    <a:lumOff val="75000"/>
                  </a:schemeClr>
                </a:gs>
                <a:gs pos="100000">
                  <a:schemeClr val="accent5">
                    <a:lumMod val="85000"/>
                  </a:schemeClr>
                </a:gs>
              </a:gsLst>
              <a:lin ang="5400000" scaled="0"/>
            </a:gradFill>
          </a:ln>
          <a:effectLst>
            <a:innerShdw blurRad="114300">
              <a:prstClr val="black"/>
            </a:innerShdw>
          </a:effectLst>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rcRect l="2347" t="9306" r="2557" b="3482"/>
          <a:stretch>
            <a:fillRect/>
          </a:stretch>
        </p:blipFill>
        <p:spPr>
          <a:xfrm>
            <a:off x="7682230" y="4180840"/>
            <a:ext cx="3910330" cy="2158365"/>
          </a:xfrm>
          <a:prstGeom prst="rect">
            <a:avLst/>
          </a:prstGeom>
          <a:effectLst>
            <a:outerShdw blurRad="63500" sx="102000" sy="102000" algn="ctr" rotWithShape="0">
              <a:prstClr val="black">
                <a:alpha val="40000"/>
              </a:prstClr>
            </a:outerShdw>
          </a:effectLst>
        </p:spPr>
      </p:pic>
      <p:sp>
        <p:nvSpPr>
          <p:cNvPr id="7" name="椭圆 6"/>
          <p:cNvSpPr/>
          <p:nvPr/>
        </p:nvSpPr>
        <p:spPr>
          <a:xfrm>
            <a:off x="10524490" y="4801870"/>
            <a:ext cx="122555" cy="121285"/>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9526905" y="4741545"/>
            <a:ext cx="122555" cy="121285"/>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9281795" y="5901055"/>
            <a:ext cx="122555" cy="121285"/>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9159240" y="4741545"/>
            <a:ext cx="122555" cy="121285"/>
          </a:xfrm>
          <a:prstGeom prst="ellipse">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8789035" y="4923155"/>
            <a:ext cx="122555" cy="121285"/>
          </a:xfrm>
          <a:prstGeom prst="ellipse">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椭圆 14"/>
          <p:cNvSpPr/>
          <p:nvPr/>
        </p:nvSpPr>
        <p:spPr>
          <a:xfrm>
            <a:off x="10073005" y="4481830"/>
            <a:ext cx="122555" cy="121285"/>
          </a:xfrm>
          <a:prstGeom prst="ellipse">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8288655" y="5779770"/>
            <a:ext cx="122555" cy="121285"/>
          </a:xfrm>
          <a:prstGeom prst="ellipse">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10969625" y="4481830"/>
            <a:ext cx="122555" cy="121285"/>
          </a:xfrm>
          <a:prstGeom prst="ellipse">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椭圆 19"/>
          <p:cNvSpPr/>
          <p:nvPr/>
        </p:nvSpPr>
        <p:spPr>
          <a:xfrm>
            <a:off x="9950450" y="5368290"/>
            <a:ext cx="122555" cy="121285"/>
          </a:xfrm>
          <a:prstGeom prst="ellipse">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6"/>
          <a:srcRect l="3552" r="9303" b="54118"/>
          <a:stretch>
            <a:fillRect/>
          </a:stretch>
        </p:blipFill>
        <p:spPr>
          <a:xfrm>
            <a:off x="7682230" y="3075940"/>
            <a:ext cx="3708400" cy="1079500"/>
          </a:xfrm>
          <a:prstGeom prst="rect">
            <a:avLst/>
          </a:prstGeom>
        </p:spPr>
      </p:pic>
    </p:spTree>
    <p:custDataLst>
      <p:tags r:id="rId7"/>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4" name="文本框 3"/>
          <p:cNvSpPr txBox="1"/>
          <p:nvPr/>
        </p:nvSpPr>
        <p:spPr>
          <a:xfrm>
            <a:off x="3513455" y="2219325"/>
            <a:ext cx="2581910" cy="4107180"/>
          </a:xfrm>
          <a:prstGeom prst="rect">
            <a:avLst/>
          </a:prstGeom>
          <a:noFill/>
        </p:spPr>
        <p:txBody>
          <a:bodyPr wrap="square" rtlCol="0">
            <a:noAutofit/>
          </a:bodyPr>
          <a:p>
            <a:pPr>
              <a:lnSpc>
                <a:spcPct val="150000"/>
              </a:lnSpc>
            </a:pPr>
            <a:r>
              <a:rPr lang="en-US" altLang="zh-CN" dirty="0">
                <a:solidFill>
                  <a:schemeClr val="bg1"/>
                </a:solidFill>
                <a:latin typeface="华文宋体" panose="02010600040101010101" pitchFamily="2" charset="-122"/>
                <a:ea typeface="华文宋体" panose="02010600040101010101" pitchFamily="2" charset="-122"/>
              </a:rPr>
              <a:t> </a:t>
            </a:r>
            <a:r>
              <a:rPr lang="zh-CN" altLang="en-US" sz="2000" dirty="0">
                <a:solidFill>
                  <a:schemeClr val="bg1"/>
                </a:solidFill>
                <a:latin typeface="华文宋体" panose="02010600040101010101" pitchFamily="2" charset="-122"/>
                <a:ea typeface="华文宋体" panose="02010600040101010101" pitchFamily="2" charset="-122"/>
              </a:rPr>
              <a:t>战略合作协议签订后，双方经详细讨论研究，最终选址定于：某区域</a:t>
            </a:r>
            <a:r>
              <a:rPr lang="zh-CN" altLang="en-US" sz="2000" u="sng" dirty="0">
                <a:solidFill>
                  <a:schemeClr val="bg1"/>
                </a:solidFill>
                <a:latin typeface="华文宋体" panose="02010600040101010101" pitchFamily="2" charset="-122"/>
                <a:ea typeface="华文宋体" panose="02010600040101010101" pitchFamily="2" charset="-122"/>
              </a:rPr>
              <a:t>双桥镇双鸡冲</a:t>
            </a:r>
            <a:r>
              <a:rPr lang="zh-CN" altLang="en-US" sz="2000" dirty="0">
                <a:solidFill>
                  <a:schemeClr val="bg1"/>
                </a:solidFill>
                <a:latin typeface="华文宋体" panose="02010600040101010101" pitchFamily="2" charset="-122"/>
                <a:ea typeface="华文宋体" panose="02010600040101010101" pitchFamily="2" charset="-122"/>
              </a:rPr>
              <a:t>，建设规模化收集站点一座，集中运输收储中转，辐射宇和泽农业内江公司东兴区各养殖场点。</a:t>
            </a:r>
            <a:endParaRPr lang="zh-CN" altLang="en-US" sz="2000" dirty="0">
              <a:solidFill>
                <a:schemeClr val="bg1"/>
              </a:solidFill>
              <a:latin typeface="华文宋体" panose="02010600040101010101" pitchFamily="2" charset="-122"/>
              <a:ea typeface="华文宋体" panose="02010600040101010101" pitchFamily="2" charset="-122"/>
            </a:endParaRPr>
          </a:p>
        </p:txBody>
      </p:sp>
      <p:grpSp>
        <p:nvGrpSpPr>
          <p:cNvPr id="7" name="组合 6"/>
          <p:cNvGrpSpPr/>
          <p:nvPr/>
        </p:nvGrpSpPr>
        <p:grpSpPr>
          <a:xfrm>
            <a:off x="6193790" y="1739265"/>
            <a:ext cx="5538470" cy="4499610"/>
            <a:chOff x="5732" y="3591"/>
            <a:chExt cx="12744" cy="6645"/>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2" y="3591"/>
              <a:ext cx="4084" cy="6580"/>
            </a:xfrm>
            <a:prstGeom prst="rect">
              <a:avLst/>
            </a:prstGeom>
            <a:effectLst>
              <a:innerShdw blurRad="63500" dist="50800" dir="5400000">
                <a:prstClr val="black">
                  <a:alpha val="50000"/>
                </a:prstClr>
              </a:innerShdw>
            </a:effec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 y="3660"/>
              <a:ext cx="4084" cy="6577"/>
            </a:xfrm>
            <a:prstGeom prst="rect">
              <a:avLst/>
            </a:prstGeom>
            <a:effectLst>
              <a:innerShdw blurRad="63500" dist="50800" dir="5400000">
                <a:prstClr val="black">
                  <a:alpha val="50000"/>
                </a:prstClr>
              </a:innerShdw>
            </a:effec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2" y="3650"/>
              <a:ext cx="4084" cy="6567"/>
            </a:xfrm>
            <a:prstGeom prst="rect">
              <a:avLst/>
            </a:prstGeom>
            <a:effectLst>
              <a:innerShdw blurRad="63500" dist="50800" dir="5400000">
                <a:prstClr val="black">
                  <a:alpha val="50000"/>
                </a:prstClr>
              </a:innerShdw>
            </a:effectLst>
          </p:spPr>
        </p:pic>
      </p:grpSp>
      <p:sp>
        <p:nvSpPr>
          <p:cNvPr id="11" name="文本框 10"/>
          <p:cNvSpPr txBox="1"/>
          <p:nvPr/>
        </p:nvSpPr>
        <p:spPr>
          <a:xfrm>
            <a:off x="3295015" y="1742440"/>
            <a:ext cx="2792095" cy="460375"/>
          </a:xfrm>
          <a:prstGeom prst="rect">
            <a:avLst/>
          </a:prstGeom>
          <a:noFill/>
        </p:spPr>
        <p:txBody>
          <a:bodyPr wrap="square" rtlCol="0">
            <a:spAutoFit/>
          </a:bodyPr>
          <a:p>
            <a:r>
              <a:rPr lang="zh-CN" altLang="en-US" sz="2400" b="1"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与宇全泽合作案例</a:t>
            </a:r>
            <a:endParaRPr lang="zh-CN" altLang="en-US" sz="2400" b="1"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spTree>
    <p:custDataLst>
      <p:tags r:id="rId7"/>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a:solidFill>
                    <a:schemeClr val="bg1"/>
                  </a:solidFill>
                </a:rPr>
                <a:t>动物防疫及生物安全</a:t>
              </a:r>
              <a:r>
                <a:rPr lang="zh-CN" altLang="en-US" sz="2800">
                  <a:solidFill>
                    <a:schemeClr val="bg1"/>
                  </a:solidFill>
                  <a:sym typeface="+mn-ea"/>
                </a:rPr>
                <a:t>生态</a:t>
              </a:r>
              <a:r>
                <a:rPr lang="zh-CN" altLang="en-US" sz="2800">
                  <a:solidFill>
                    <a:schemeClr val="bg1"/>
                  </a:solidFill>
                </a:rPr>
                <a:t>控制意识仍然淡薄</a:t>
              </a:r>
              <a:endParaRPr lang="zh-CN" altLang="en-US" sz="2800">
                <a:solidFill>
                  <a:schemeClr val="bg1"/>
                </a:solidFill>
              </a:endParaRPr>
            </a:p>
            <a:p>
              <a:pPr indent="414020" fontAlgn="auto">
                <a:lnSpc>
                  <a:spcPct val="150000"/>
                </a:lnSpc>
              </a:pPr>
              <a:endParaRPr lang="zh-CN" altLang="en-US" sz="2000" b="1">
                <a:solidFill>
                  <a:srgbClr val="FFFF00"/>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358900"/>
            <a:ext cx="582263"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1</a:t>
            </a:r>
            <a:endParaRPr lang="en-US" altLang="zh-CN" sz="2400">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4"/>
          <a:stretch>
            <a:fillRect/>
          </a:stretch>
        </p:blipFill>
        <p:spPr>
          <a:xfrm>
            <a:off x="8858250" y="2054225"/>
            <a:ext cx="2834640" cy="2223135"/>
          </a:xfrm>
          <a:prstGeom prst="rect">
            <a:avLst/>
          </a:prstGeom>
        </p:spPr>
      </p:pic>
      <p:pic>
        <p:nvPicPr>
          <p:cNvPr id="13" name="图片 12"/>
          <p:cNvPicPr>
            <a:picLocks noChangeAspect="1"/>
          </p:cNvPicPr>
          <p:nvPr/>
        </p:nvPicPr>
        <p:blipFill>
          <a:blip r:embed="rId5"/>
          <a:stretch>
            <a:fillRect/>
          </a:stretch>
        </p:blipFill>
        <p:spPr>
          <a:xfrm>
            <a:off x="5796915" y="2054225"/>
            <a:ext cx="2903855" cy="2223135"/>
          </a:xfrm>
          <a:prstGeom prst="rect">
            <a:avLst/>
          </a:prstGeom>
        </p:spPr>
      </p:pic>
      <p:pic>
        <p:nvPicPr>
          <p:cNvPr id="14" name="图片 13"/>
          <p:cNvPicPr>
            <a:picLocks noChangeAspect="1"/>
          </p:cNvPicPr>
          <p:nvPr/>
        </p:nvPicPr>
        <p:blipFill>
          <a:blip r:embed="rId6"/>
          <a:stretch>
            <a:fillRect/>
          </a:stretch>
        </p:blipFill>
        <p:spPr>
          <a:xfrm>
            <a:off x="5796915" y="4344035"/>
            <a:ext cx="2903855" cy="2223135"/>
          </a:xfrm>
          <a:prstGeom prst="rect">
            <a:avLst/>
          </a:prstGeom>
        </p:spPr>
      </p:pic>
      <p:pic>
        <p:nvPicPr>
          <p:cNvPr id="15" name="图片 14"/>
          <p:cNvPicPr>
            <a:picLocks noChangeAspect="1"/>
          </p:cNvPicPr>
          <p:nvPr/>
        </p:nvPicPr>
        <p:blipFill>
          <a:blip r:embed="rId7"/>
          <a:stretch>
            <a:fillRect/>
          </a:stretch>
        </p:blipFill>
        <p:spPr>
          <a:xfrm>
            <a:off x="8858250" y="4344670"/>
            <a:ext cx="2833370" cy="2223770"/>
          </a:xfrm>
          <a:prstGeom prst="rect">
            <a:avLst/>
          </a:prstGeom>
        </p:spPr>
      </p:pic>
      <p:sp>
        <p:nvSpPr>
          <p:cNvPr id="19" name="文本框 18"/>
          <p:cNvSpPr txBox="1"/>
          <p:nvPr/>
        </p:nvSpPr>
        <p:spPr>
          <a:xfrm>
            <a:off x="3488055" y="2161540"/>
            <a:ext cx="2151380" cy="1249045"/>
          </a:xfrm>
          <a:prstGeom prst="rect">
            <a:avLst/>
          </a:prstGeom>
          <a:noFill/>
        </p:spPr>
        <p:txBody>
          <a:bodyPr wrap="square" rtlCol="0">
            <a:noAutofit/>
          </a:bodyPr>
          <a:p>
            <a:r>
              <a:rPr lang="en-US" altLang="zh-CN" sz="2400">
                <a:solidFill>
                  <a:schemeClr val="bg1"/>
                </a:solidFill>
                <a:latin typeface="微软雅黑" panose="020B0503020204020204" charset="-122"/>
                <a:ea typeface="微软雅黑" panose="020B0503020204020204" charset="-122"/>
                <a:cs typeface="微软雅黑" panose="020B0503020204020204" charset="-122"/>
                <a:sym typeface="+mn-ea"/>
              </a:rPr>
              <a:t>(1) </a:t>
            </a:r>
            <a:r>
              <a:rPr lang="zh-CN" altLang="en-US" sz="2400">
                <a:solidFill>
                  <a:schemeClr val="bg1"/>
                </a:solidFill>
                <a:latin typeface="微软雅黑" panose="020B0503020204020204" charset="-122"/>
                <a:ea typeface="微软雅黑" panose="020B0503020204020204" charset="-122"/>
                <a:cs typeface="微软雅黑" panose="020B0503020204020204" charset="-122"/>
                <a:sym typeface="+mn-ea"/>
              </a:rPr>
              <a:t>、仍然采取断尾、割耳等方式进行</a:t>
            </a:r>
            <a:endParaRPr lang="en-US" altLang="zh-CN" sz="2400"/>
          </a:p>
        </p:txBody>
      </p:sp>
      <p:sp>
        <p:nvSpPr>
          <p:cNvPr id="20" name="文本框 19"/>
          <p:cNvSpPr txBox="1"/>
          <p:nvPr/>
        </p:nvSpPr>
        <p:spPr>
          <a:xfrm>
            <a:off x="3503930" y="3660775"/>
            <a:ext cx="2182495" cy="2787015"/>
          </a:xfrm>
          <a:prstGeom prst="rect">
            <a:avLst/>
          </a:prstGeom>
          <a:noFill/>
        </p:spPr>
        <p:txBody>
          <a:bodyPr wrap="square" rtlCol="0">
            <a:noAutofit/>
          </a:bodyPr>
          <a:p>
            <a:r>
              <a:rPr lang="zh-CN" altLang="en-US" sz="3600" b="1">
                <a:solidFill>
                  <a:srgbClr val="FFFF00"/>
                </a:solidFill>
                <a:latin typeface="微软雅黑" panose="020B0503020204020204" charset="-122"/>
                <a:ea typeface="微软雅黑" panose="020B0503020204020204" charset="-122"/>
                <a:cs typeface="微软雅黑" panose="020B0503020204020204" charset="-122"/>
                <a:sym typeface="+mn-ea"/>
              </a:rPr>
              <a:t>血源是传播动物疫病最直接和最迅速的隐患</a:t>
            </a:r>
            <a:endParaRPr lang="en-US" altLang="zh-CN" sz="3600"/>
          </a:p>
        </p:txBody>
      </p:sp>
    </p:spTree>
    <p:custDataLst>
      <p:tags r:id="rId8"/>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389630" y="1825625"/>
            <a:ext cx="3140710" cy="460375"/>
          </a:xfrm>
          <a:prstGeom prst="rect">
            <a:avLst/>
          </a:prstGeom>
          <a:noFill/>
        </p:spPr>
        <p:txBody>
          <a:bodyPr wrap="square" rtlCol="0">
            <a:spAutoFit/>
          </a:bodyPr>
          <a:p>
            <a:r>
              <a:rPr lang="zh-CN" altLang="en-US" sz="2400" b="1"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sym typeface="+mn-ea"/>
              </a:rPr>
              <a:t>与宇全泽合作案例</a:t>
            </a:r>
            <a:endParaRPr lang="en-US" altLang="zh-CN" sz="2400" b="1" dirty="0">
              <a:solidFill>
                <a:schemeClr val="bg1"/>
              </a:solidFill>
              <a:latin typeface="等线" panose="02010600030101010101" pitchFamily="2" charset="-122"/>
              <a:ea typeface="等线" panose="02010600030101010101" pitchFamily="2" charset="-122"/>
              <a:cs typeface="Times New Roman" panose="02020603050405020304" pitchFamily="18" charset="0"/>
            </a:endParaRPr>
          </a:p>
        </p:txBody>
      </p:sp>
      <p:grpSp>
        <p:nvGrpSpPr>
          <p:cNvPr id="6" name="组合 5"/>
          <p:cNvGrpSpPr/>
          <p:nvPr/>
        </p:nvGrpSpPr>
        <p:grpSpPr>
          <a:xfrm>
            <a:off x="3488690" y="2286000"/>
            <a:ext cx="8263890" cy="3303361"/>
            <a:chOff x="1348" y="4316"/>
            <a:chExt cx="16752" cy="6296"/>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 y="4316"/>
              <a:ext cx="8252" cy="4076"/>
            </a:xfrm>
            <a:prstGeom prst="rect">
              <a:avLst/>
            </a:prstGeom>
            <a:ln>
              <a:gradFill>
                <a:gsLst>
                  <a:gs pos="50000">
                    <a:schemeClr val="accent1"/>
                  </a:gs>
                  <a:gs pos="0">
                    <a:schemeClr val="accent1">
                      <a:lumMod val="25000"/>
                      <a:lumOff val="75000"/>
                    </a:schemeClr>
                  </a:gs>
                  <a:gs pos="100000">
                    <a:schemeClr val="accent1">
                      <a:lumMod val="85000"/>
                    </a:schemeClr>
                  </a:gs>
                </a:gsLst>
                <a:lin ang="5400000" scaled="0"/>
              </a:gradFill>
            </a:ln>
            <a:effectLst>
              <a:innerShdw blurRad="114300">
                <a:prstClr val="black"/>
              </a:innerShdw>
            </a:effectLst>
          </p:spPr>
        </p:pic>
        <p:sp>
          <p:nvSpPr>
            <p:cNvPr id="21" name="文本框 20"/>
            <p:cNvSpPr txBox="1"/>
            <p:nvPr/>
          </p:nvSpPr>
          <p:spPr>
            <a:xfrm>
              <a:off x="1348" y="8561"/>
              <a:ext cx="8252" cy="2051"/>
            </a:xfrm>
            <a:prstGeom prst="rect">
              <a:avLst/>
            </a:prstGeom>
            <a:noFill/>
            <a:ln>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rtlCol="0">
              <a:spAutoFit/>
            </a:bodyPr>
            <a:p>
              <a:r>
                <a:rPr lang="en-US" altLang="zh-CN" sz="1600" dirty="0">
                  <a:latin typeface="方正超粗黑简体"/>
                </a:rPr>
                <a:t>* </a:t>
              </a:r>
              <a:r>
                <a:rPr lang="zh-CN" altLang="en-US" sz="1600" dirty="0">
                  <a:latin typeface="方正超粗黑简体"/>
                </a:rPr>
                <a:t>分中转运入区和运出区。病死畜禽收集车辆进入、卸货和出库转运全流程无人员及车辆轨迹重叠，杜绝交叉感染，避免形成二次传播。</a:t>
              </a:r>
              <a:endParaRPr lang="zh-CN" altLang="en-US" sz="1600" dirty="0">
                <a:latin typeface="方正超粗黑简体"/>
              </a:endParaRP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 y="4316"/>
              <a:ext cx="8252" cy="4062"/>
            </a:xfrm>
            <a:prstGeom prst="rect">
              <a:avLst/>
            </a:prstGeom>
            <a:ln>
              <a:gradFill>
                <a:gsLst>
                  <a:gs pos="50000">
                    <a:schemeClr val="accent1"/>
                  </a:gs>
                  <a:gs pos="0">
                    <a:schemeClr val="accent1">
                      <a:lumMod val="25000"/>
                      <a:lumOff val="75000"/>
                    </a:schemeClr>
                  </a:gs>
                  <a:gs pos="100000">
                    <a:schemeClr val="accent1">
                      <a:lumMod val="85000"/>
                    </a:schemeClr>
                  </a:gs>
                </a:gsLst>
                <a:lin ang="5400000" scaled="0"/>
              </a:gradFill>
            </a:ln>
            <a:effectLst>
              <a:innerShdw blurRad="114300">
                <a:prstClr val="black"/>
              </a:innerShdw>
            </a:effectLst>
          </p:spPr>
        </p:pic>
        <p:sp>
          <p:nvSpPr>
            <p:cNvPr id="15" name="文本框 14"/>
            <p:cNvSpPr txBox="1"/>
            <p:nvPr/>
          </p:nvSpPr>
          <p:spPr>
            <a:xfrm>
              <a:off x="9848" y="8561"/>
              <a:ext cx="8252" cy="1582"/>
            </a:xfrm>
            <a:prstGeom prst="rect">
              <a:avLst/>
            </a:prstGeom>
            <a:noFill/>
            <a:ln>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rtlCol="0">
              <a:spAutoFit/>
            </a:bodyPr>
            <a:p>
              <a:r>
                <a:rPr lang="en-US" altLang="zh-CN" sz="1600" dirty="0">
                  <a:latin typeface="方正超粗黑简体"/>
                </a:rPr>
                <a:t>* </a:t>
              </a:r>
              <a:r>
                <a:rPr lang="zh-CN" altLang="en-US" sz="1600" dirty="0">
                  <a:latin typeface="方正超粗黑简体"/>
                </a:rPr>
                <a:t>选址远离居民聚集区，隔散户一定距离，严格做环境卫生、进出消毒和冻库废气处理工作，对周边居民生活不造成环境影响。</a:t>
              </a:r>
              <a:endParaRPr lang="zh-CN" altLang="en-US" sz="1600" dirty="0">
                <a:latin typeface="方正超粗黑简体"/>
              </a:endParaRPr>
            </a:p>
          </p:txBody>
        </p:sp>
      </p:grpSp>
      <p:grpSp>
        <p:nvGrpSpPr>
          <p:cNvPr id="34" name="组合 33"/>
          <p:cNvGrpSpPr/>
          <p:nvPr/>
        </p:nvGrpSpPr>
        <p:grpSpPr>
          <a:xfrm>
            <a:off x="3512185" y="5767070"/>
            <a:ext cx="8079105" cy="378460"/>
            <a:chOff x="1493" y="9307"/>
            <a:chExt cx="12723" cy="596"/>
          </a:xfrm>
        </p:grpSpPr>
        <p:sp>
          <p:nvSpPr>
            <p:cNvPr id="30" name="流程图: 可选过程 29"/>
            <p:cNvSpPr/>
            <p:nvPr/>
          </p:nvSpPr>
          <p:spPr>
            <a:xfrm>
              <a:off x="12674"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流程图: 可选过程 30"/>
            <p:cNvSpPr/>
            <p:nvPr/>
          </p:nvSpPr>
          <p:spPr>
            <a:xfrm>
              <a:off x="8407" y="9372"/>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流程图: 可选过程 25"/>
            <p:cNvSpPr/>
            <p:nvPr/>
          </p:nvSpPr>
          <p:spPr>
            <a:xfrm>
              <a:off x="10572"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流程图: 可选过程 24"/>
            <p:cNvSpPr/>
            <p:nvPr/>
          </p:nvSpPr>
          <p:spPr>
            <a:xfrm>
              <a:off x="6209" y="9372"/>
              <a:ext cx="1533"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流程图: 可选过程 23"/>
            <p:cNvSpPr/>
            <p:nvPr/>
          </p:nvSpPr>
          <p:spPr>
            <a:xfrm>
              <a:off x="3949" y="9372"/>
              <a:ext cx="1582"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流程图: 可选过程 16"/>
            <p:cNvSpPr/>
            <p:nvPr/>
          </p:nvSpPr>
          <p:spPr>
            <a:xfrm>
              <a:off x="1493" y="9373"/>
              <a:ext cx="1840"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1498" y="9308"/>
              <a:ext cx="2002" cy="481"/>
            </a:xfrm>
            <a:prstGeom prst="rect">
              <a:avLst/>
            </a:prstGeom>
            <a:noFill/>
          </p:spPr>
          <p:txBody>
            <a:bodyPr wrap="square" rtlCol="0">
              <a:noAutofit/>
            </a:bodyPr>
            <a:p>
              <a:r>
                <a:rPr lang="zh-CN" altLang="en-US" sz="1600" b="1"/>
                <a:t>养殖场运出</a:t>
              </a:r>
              <a:endParaRPr lang="zh-CN" altLang="en-US" sz="1600" b="1"/>
            </a:p>
          </p:txBody>
        </p:sp>
        <p:sp>
          <p:nvSpPr>
            <p:cNvPr id="19" name="文本框 18"/>
            <p:cNvSpPr txBox="1"/>
            <p:nvPr/>
          </p:nvSpPr>
          <p:spPr>
            <a:xfrm>
              <a:off x="3949" y="9327"/>
              <a:ext cx="1680" cy="531"/>
            </a:xfrm>
            <a:prstGeom prst="rect">
              <a:avLst/>
            </a:prstGeom>
            <a:noFill/>
          </p:spPr>
          <p:txBody>
            <a:bodyPr wrap="square" rtlCol="0">
              <a:spAutoFit/>
            </a:bodyPr>
            <a:p>
              <a:r>
                <a:rPr lang="zh-CN" altLang="en-US" sz="1600" b="1"/>
                <a:t>污区暂存</a:t>
              </a:r>
              <a:endParaRPr lang="zh-CN" altLang="en-US" sz="1600" b="1"/>
            </a:p>
          </p:txBody>
        </p:sp>
        <p:sp>
          <p:nvSpPr>
            <p:cNvPr id="22" name="文本框 21"/>
            <p:cNvSpPr txBox="1"/>
            <p:nvPr/>
          </p:nvSpPr>
          <p:spPr>
            <a:xfrm>
              <a:off x="6229" y="9307"/>
              <a:ext cx="1614" cy="468"/>
            </a:xfrm>
            <a:prstGeom prst="rect">
              <a:avLst/>
            </a:prstGeom>
            <a:noFill/>
          </p:spPr>
          <p:txBody>
            <a:bodyPr wrap="square" rtlCol="0">
              <a:noAutofit/>
            </a:bodyPr>
            <a:p>
              <a:r>
                <a:rPr lang="zh-CN" altLang="en-US" sz="1600" b="1"/>
                <a:t>暂存运出</a:t>
              </a:r>
              <a:endParaRPr lang="zh-CN" altLang="en-US" sz="1600" b="1"/>
            </a:p>
          </p:txBody>
        </p:sp>
        <p:sp>
          <p:nvSpPr>
            <p:cNvPr id="27" name="文本框 26"/>
            <p:cNvSpPr txBox="1"/>
            <p:nvPr/>
          </p:nvSpPr>
          <p:spPr>
            <a:xfrm>
              <a:off x="8341" y="9324"/>
              <a:ext cx="1614" cy="531"/>
            </a:xfrm>
            <a:prstGeom prst="rect">
              <a:avLst/>
            </a:prstGeom>
            <a:noFill/>
          </p:spPr>
          <p:txBody>
            <a:bodyPr wrap="square" rtlCol="0">
              <a:spAutoFit/>
            </a:bodyPr>
            <a:p>
              <a:r>
                <a:rPr lang="zh-CN" altLang="en-US" sz="1600" b="1"/>
                <a:t>中转暂存</a:t>
              </a:r>
              <a:endParaRPr lang="zh-CN" altLang="en-US" sz="1600" b="1"/>
            </a:p>
          </p:txBody>
        </p:sp>
        <p:sp>
          <p:nvSpPr>
            <p:cNvPr id="28" name="文本框 27"/>
            <p:cNvSpPr txBox="1"/>
            <p:nvPr/>
          </p:nvSpPr>
          <p:spPr>
            <a:xfrm>
              <a:off x="10554" y="9373"/>
              <a:ext cx="1614" cy="531"/>
            </a:xfrm>
            <a:prstGeom prst="rect">
              <a:avLst/>
            </a:prstGeom>
            <a:noFill/>
          </p:spPr>
          <p:txBody>
            <a:bodyPr wrap="square" rtlCol="0">
              <a:spAutoFit/>
            </a:bodyPr>
            <a:p>
              <a:r>
                <a:rPr lang="zh-CN" altLang="en-US" sz="1600" b="1"/>
                <a:t>中转运出</a:t>
              </a:r>
              <a:endParaRPr lang="zh-CN" altLang="en-US" sz="1600" b="1"/>
            </a:p>
          </p:txBody>
        </p:sp>
        <p:sp>
          <p:nvSpPr>
            <p:cNvPr id="29" name="文本框 28"/>
            <p:cNvSpPr txBox="1"/>
            <p:nvPr/>
          </p:nvSpPr>
          <p:spPr>
            <a:xfrm>
              <a:off x="12602" y="9372"/>
              <a:ext cx="1614" cy="531"/>
            </a:xfrm>
            <a:prstGeom prst="rect">
              <a:avLst/>
            </a:prstGeom>
            <a:noFill/>
          </p:spPr>
          <p:txBody>
            <a:bodyPr wrap="square" rtlCol="0">
              <a:spAutoFit/>
            </a:bodyPr>
            <a:p>
              <a:r>
                <a:rPr lang="zh-CN" altLang="en-US" sz="1600" b="1"/>
                <a:t>运出处理</a:t>
              </a:r>
              <a:endParaRPr lang="zh-CN" altLang="en-US" sz="1600" b="1"/>
            </a:p>
          </p:txBody>
        </p:sp>
        <p:sp>
          <p:nvSpPr>
            <p:cNvPr id="32" name="右箭头 31"/>
            <p:cNvSpPr/>
            <p:nvPr/>
          </p:nvSpPr>
          <p:spPr>
            <a:xfrm>
              <a:off x="3333"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右箭头 32"/>
            <p:cNvSpPr/>
            <p:nvPr/>
          </p:nvSpPr>
          <p:spPr>
            <a:xfrm>
              <a:off x="7743"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右箭头 34"/>
            <p:cNvSpPr/>
            <p:nvPr/>
          </p:nvSpPr>
          <p:spPr>
            <a:xfrm>
              <a:off x="5562"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右箭头 35"/>
            <p:cNvSpPr/>
            <p:nvPr/>
          </p:nvSpPr>
          <p:spPr>
            <a:xfrm>
              <a:off x="12042"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右箭头 36"/>
            <p:cNvSpPr/>
            <p:nvPr/>
          </p:nvSpPr>
          <p:spPr>
            <a:xfrm>
              <a:off x="9924"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8" name="文本框 37"/>
          <p:cNvSpPr txBox="1"/>
          <p:nvPr/>
        </p:nvSpPr>
        <p:spPr>
          <a:xfrm>
            <a:off x="5578475" y="6146165"/>
            <a:ext cx="4712335" cy="368300"/>
          </a:xfrm>
          <a:prstGeom prst="rect">
            <a:avLst/>
          </a:prstGeom>
          <a:noFill/>
        </p:spPr>
        <p:txBody>
          <a:bodyPr wrap="square" rtlCol="0">
            <a:spAutoFit/>
          </a:bodyPr>
          <a:p>
            <a:pPr algn="ctr"/>
            <a:r>
              <a:rPr lang="zh-CN" b="1" dirty="0">
                <a:solidFill>
                  <a:schemeClr val="bg1"/>
                </a:solidFill>
                <a:effectLst/>
                <a:latin typeface="微软雅黑 Light" panose="020B0502040204020203" charset="-122"/>
                <a:ea typeface="微软雅黑 Light" panose="020B0502040204020203" charset="-122"/>
                <a:cs typeface="Times New Roman" panose="02020603050405020304" pitchFamily="18" charset="0"/>
              </a:rPr>
              <a:t>大型养殖场集中处理清运、收集流程图</a:t>
            </a:r>
            <a:endParaRPr lang="zh-CN" b="1" dirty="0">
              <a:solidFill>
                <a:schemeClr val="bg1"/>
              </a:solidFill>
              <a:effectLst/>
              <a:latin typeface="微软雅黑 Light" panose="020B0502040204020203" charset="-122"/>
              <a:ea typeface="微软雅黑 Light" panose="020B0502040204020203" charset="-122"/>
              <a:cs typeface="Times New Roman" panose="02020603050405020304" pitchFamily="18" charset="0"/>
            </a:endParaRPr>
          </a:p>
        </p:txBody>
      </p:sp>
    </p:spTree>
    <p:custDataLst>
      <p:tags r:id="rId6"/>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389630" y="1825625"/>
            <a:ext cx="3140710" cy="460375"/>
          </a:xfrm>
          <a:prstGeom prst="rect">
            <a:avLst/>
          </a:prstGeom>
          <a:noFill/>
        </p:spPr>
        <p:txBody>
          <a:bodyPr wrap="square" rtlCol="0">
            <a:spAutoFit/>
          </a:bodyPr>
          <a:p>
            <a:r>
              <a:rPr lang="zh-CN" altLang="en-US" sz="2400" b="1"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sym typeface="+mn-ea"/>
              </a:rPr>
              <a:t>与宇全泽合作案例</a:t>
            </a:r>
            <a:endParaRPr lang="en-US" altLang="zh-CN" sz="2400" b="1" dirty="0">
              <a:solidFill>
                <a:schemeClr val="bg1"/>
              </a:solidFill>
              <a:latin typeface="等线" panose="02010600030101010101" pitchFamily="2" charset="-122"/>
              <a:ea typeface="等线" panose="02010600030101010101" pitchFamily="2" charset="-122"/>
              <a:cs typeface="Times New Roman" panose="02020603050405020304" pitchFamily="18" charset="0"/>
            </a:endParaRPr>
          </a:p>
        </p:txBody>
      </p:sp>
      <p:grpSp>
        <p:nvGrpSpPr>
          <p:cNvPr id="6" name="组合 5"/>
          <p:cNvGrpSpPr/>
          <p:nvPr/>
        </p:nvGrpSpPr>
        <p:grpSpPr>
          <a:xfrm>
            <a:off x="3488690" y="2286000"/>
            <a:ext cx="8263890" cy="3303361"/>
            <a:chOff x="1348" y="4316"/>
            <a:chExt cx="16752" cy="6296"/>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 y="4316"/>
              <a:ext cx="8252" cy="4076"/>
            </a:xfrm>
            <a:prstGeom prst="rect">
              <a:avLst/>
            </a:prstGeom>
            <a:ln>
              <a:gradFill>
                <a:gsLst>
                  <a:gs pos="50000">
                    <a:schemeClr val="accent1"/>
                  </a:gs>
                  <a:gs pos="0">
                    <a:schemeClr val="accent1">
                      <a:lumMod val="25000"/>
                      <a:lumOff val="75000"/>
                    </a:schemeClr>
                  </a:gs>
                  <a:gs pos="100000">
                    <a:schemeClr val="accent1">
                      <a:lumMod val="85000"/>
                    </a:schemeClr>
                  </a:gs>
                </a:gsLst>
                <a:lin ang="5400000" scaled="0"/>
              </a:gradFill>
            </a:ln>
            <a:effectLst>
              <a:innerShdw blurRad="114300">
                <a:prstClr val="black"/>
              </a:innerShdw>
            </a:effectLst>
          </p:spPr>
        </p:pic>
        <p:sp>
          <p:nvSpPr>
            <p:cNvPr id="21" name="文本框 20"/>
            <p:cNvSpPr txBox="1"/>
            <p:nvPr/>
          </p:nvSpPr>
          <p:spPr>
            <a:xfrm>
              <a:off x="1348" y="8561"/>
              <a:ext cx="8252" cy="2051"/>
            </a:xfrm>
            <a:prstGeom prst="rect">
              <a:avLst/>
            </a:prstGeom>
            <a:noFill/>
            <a:ln>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rtlCol="0">
              <a:spAutoFit/>
            </a:bodyPr>
            <a:p>
              <a:r>
                <a:rPr lang="en-US" altLang="zh-CN" sz="1600" dirty="0">
                  <a:latin typeface="方正超粗黑简体"/>
                </a:rPr>
                <a:t>* </a:t>
              </a:r>
              <a:r>
                <a:rPr lang="zh-CN" altLang="en-US" sz="1600" dirty="0">
                  <a:latin typeface="方正超粗黑简体"/>
                </a:rPr>
                <a:t>分中转运入区和运出区。病死畜禽收集车辆进入、卸货和出库转运全流程无人员及车辆轨迹重叠，杜绝交叉感染，避免形成二次传播。</a:t>
              </a:r>
              <a:endParaRPr lang="zh-CN" altLang="en-US" sz="1600" dirty="0">
                <a:latin typeface="方正超粗黑简体"/>
              </a:endParaRP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 y="4316"/>
              <a:ext cx="8252" cy="4062"/>
            </a:xfrm>
            <a:prstGeom prst="rect">
              <a:avLst/>
            </a:prstGeom>
            <a:ln>
              <a:gradFill>
                <a:gsLst>
                  <a:gs pos="50000">
                    <a:schemeClr val="accent1"/>
                  </a:gs>
                  <a:gs pos="0">
                    <a:schemeClr val="accent1">
                      <a:lumMod val="25000"/>
                      <a:lumOff val="75000"/>
                    </a:schemeClr>
                  </a:gs>
                  <a:gs pos="100000">
                    <a:schemeClr val="accent1">
                      <a:lumMod val="85000"/>
                    </a:schemeClr>
                  </a:gs>
                </a:gsLst>
                <a:lin ang="5400000" scaled="0"/>
              </a:gradFill>
            </a:ln>
            <a:effectLst>
              <a:innerShdw blurRad="114300">
                <a:prstClr val="black"/>
              </a:innerShdw>
            </a:effectLst>
          </p:spPr>
        </p:pic>
        <p:sp>
          <p:nvSpPr>
            <p:cNvPr id="15" name="文本框 14"/>
            <p:cNvSpPr txBox="1"/>
            <p:nvPr/>
          </p:nvSpPr>
          <p:spPr>
            <a:xfrm>
              <a:off x="9848" y="8561"/>
              <a:ext cx="8252" cy="1582"/>
            </a:xfrm>
            <a:prstGeom prst="rect">
              <a:avLst/>
            </a:prstGeom>
            <a:noFill/>
            <a:ln>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rtlCol="0">
              <a:spAutoFit/>
            </a:bodyPr>
            <a:p>
              <a:r>
                <a:rPr lang="en-US" altLang="zh-CN" sz="1600" dirty="0">
                  <a:latin typeface="方正超粗黑简体"/>
                </a:rPr>
                <a:t>* </a:t>
              </a:r>
              <a:r>
                <a:rPr lang="zh-CN" altLang="en-US" sz="1600" dirty="0">
                  <a:latin typeface="方正超粗黑简体"/>
                </a:rPr>
                <a:t>选址远离居民聚集区，隔散户一定距离，严格做环境卫生、进出消毒和冻库废气处理工作，对周边居民生活不造成环境影响。</a:t>
              </a:r>
              <a:endParaRPr lang="zh-CN" altLang="en-US" sz="1600" dirty="0">
                <a:latin typeface="方正超粗黑简体"/>
              </a:endParaRPr>
            </a:p>
          </p:txBody>
        </p:sp>
      </p:grpSp>
      <p:grpSp>
        <p:nvGrpSpPr>
          <p:cNvPr id="34" name="组合 33"/>
          <p:cNvGrpSpPr/>
          <p:nvPr/>
        </p:nvGrpSpPr>
        <p:grpSpPr>
          <a:xfrm>
            <a:off x="3512185" y="5767070"/>
            <a:ext cx="8079105" cy="378460"/>
            <a:chOff x="1493" y="9307"/>
            <a:chExt cx="12723" cy="596"/>
          </a:xfrm>
        </p:grpSpPr>
        <p:sp>
          <p:nvSpPr>
            <p:cNvPr id="30" name="流程图: 可选过程 29"/>
            <p:cNvSpPr/>
            <p:nvPr/>
          </p:nvSpPr>
          <p:spPr>
            <a:xfrm>
              <a:off x="12674"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流程图: 可选过程 30"/>
            <p:cNvSpPr/>
            <p:nvPr/>
          </p:nvSpPr>
          <p:spPr>
            <a:xfrm>
              <a:off x="8407" y="9372"/>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流程图: 可选过程 25"/>
            <p:cNvSpPr/>
            <p:nvPr/>
          </p:nvSpPr>
          <p:spPr>
            <a:xfrm>
              <a:off x="10572"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流程图: 可选过程 24"/>
            <p:cNvSpPr/>
            <p:nvPr/>
          </p:nvSpPr>
          <p:spPr>
            <a:xfrm>
              <a:off x="6209" y="9372"/>
              <a:ext cx="1533"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流程图: 可选过程 23"/>
            <p:cNvSpPr/>
            <p:nvPr/>
          </p:nvSpPr>
          <p:spPr>
            <a:xfrm>
              <a:off x="3949" y="9372"/>
              <a:ext cx="1582"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流程图: 可选过程 16"/>
            <p:cNvSpPr/>
            <p:nvPr/>
          </p:nvSpPr>
          <p:spPr>
            <a:xfrm>
              <a:off x="1493" y="9373"/>
              <a:ext cx="1840"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1498" y="9308"/>
              <a:ext cx="2002" cy="481"/>
            </a:xfrm>
            <a:prstGeom prst="rect">
              <a:avLst/>
            </a:prstGeom>
            <a:noFill/>
          </p:spPr>
          <p:txBody>
            <a:bodyPr wrap="square" rtlCol="0">
              <a:noAutofit/>
            </a:bodyPr>
            <a:p>
              <a:r>
                <a:rPr lang="zh-CN" altLang="en-US" sz="1600" b="1"/>
                <a:t>养殖场运出</a:t>
              </a:r>
              <a:endParaRPr lang="zh-CN" altLang="en-US" sz="1600" b="1"/>
            </a:p>
          </p:txBody>
        </p:sp>
        <p:sp>
          <p:nvSpPr>
            <p:cNvPr id="19" name="文本框 18"/>
            <p:cNvSpPr txBox="1"/>
            <p:nvPr/>
          </p:nvSpPr>
          <p:spPr>
            <a:xfrm>
              <a:off x="3949" y="9327"/>
              <a:ext cx="1680" cy="531"/>
            </a:xfrm>
            <a:prstGeom prst="rect">
              <a:avLst/>
            </a:prstGeom>
            <a:noFill/>
          </p:spPr>
          <p:txBody>
            <a:bodyPr wrap="square" rtlCol="0">
              <a:spAutoFit/>
            </a:bodyPr>
            <a:p>
              <a:r>
                <a:rPr lang="zh-CN" altLang="en-US" sz="1600" b="1"/>
                <a:t>污区暂存</a:t>
              </a:r>
              <a:endParaRPr lang="zh-CN" altLang="en-US" sz="1600" b="1"/>
            </a:p>
          </p:txBody>
        </p:sp>
        <p:sp>
          <p:nvSpPr>
            <p:cNvPr id="22" name="文本框 21"/>
            <p:cNvSpPr txBox="1"/>
            <p:nvPr/>
          </p:nvSpPr>
          <p:spPr>
            <a:xfrm>
              <a:off x="6229" y="9307"/>
              <a:ext cx="1614" cy="468"/>
            </a:xfrm>
            <a:prstGeom prst="rect">
              <a:avLst/>
            </a:prstGeom>
            <a:noFill/>
          </p:spPr>
          <p:txBody>
            <a:bodyPr wrap="square" rtlCol="0">
              <a:noAutofit/>
            </a:bodyPr>
            <a:p>
              <a:r>
                <a:rPr lang="zh-CN" altLang="en-US" sz="1600" b="1"/>
                <a:t>暂存运出</a:t>
              </a:r>
              <a:endParaRPr lang="zh-CN" altLang="en-US" sz="1600" b="1"/>
            </a:p>
          </p:txBody>
        </p:sp>
        <p:sp>
          <p:nvSpPr>
            <p:cNvPr id="27" name="文本框 26"/>
            <p:cNvSpPr txBox="1"/>
            <p:nvPr/>
          </p:nvSpPr>
          <p:spPr>
            <a:xfrm>
              <a:off x="8341" y="9324"/>
              <a:ext cx="1614" cy="531"/>
            </a:xfrm>
            <a:prstGeom prst="rect">
              <a:avLst/>
            </a:prstGeom>
            <a:noFill/>
          </p:spPr>
          <p:txBody>
            <a:bodyPr wrap="square" rtlCol="0">
              <a:spAutoFit/>
            </a:bodyPr>
            <a:p>
              <a:r>
                <a:rPr lang="zh-CN" altLang="en-US" sz="1600" b="1"/>
                <a:t>中转暂存</a:t>
              </a:r>
              <a:endParaRPr lang="zh-CN" altLang="en-US" sz="1600" b="1"/>
            </a:p>
          </p:txBody>
        </p:sp>
        <p:sp>
          <p:nvSpPr>
            <p:cNvPr id="28" name="文本框 27"/>
            <p:cNvSpPr txBox="1"/>
            <p:nvPr/>
          </p:nvSpPr>
          <p:spPr>
            <a:xfrm>
              <a:off x="10554" y="9373"/>
              <a:ext cx="1614" cy="531"/>
            </a:xfrm>
            <a:prstGeom prst="rect">
              <a:avLst/>
            </a:prstGeom>
            <a:noFill/>
          </p:spPr>
          <p:txBody>
            <a:bodyPr wrap="square" rtlCol="0">
              <a:spAutoFit/>
            </a:bodyPr>
            <a:p>
              <a:r>
                <a:rPr lang="zh-CN" altLang="en-US" sz="1600" b="1"/>
                <a:t>中转运出</a:t>
              </a:r>
              <a:endParaRPr lang="zh-CN" altLang="en-US" sz="1600" b="1"/>
            </a:p>
          </p:txBody>
        </p:sp>
        <p:sp>
          <p:nvSpPr>
            <p:cNvPr id="29" name="文本框 28"/>
            <p:cNvSpPr txBox="1"/>
            <p:nvPr/>
          </p:nvSpPr>
          <p:spPr>
            <a:xfrm>
              <a:off x="12602" y="9372"/>
              <a:ext cx="1614" cy="531"/>
            </a:xfrm>
            <a:prstGeom prst="rect">
              <a:avLst/>
            </a:prstGeom>
            <a:noFill/>
          </p:spPr>
          <p:txBody>
            <a:bodyPr wrap="square" rtlCol="0">
              <a:spAutoFit/>
            </a:bodyPr>
            <a:p>
              <a:r>
                <a:rPr lang="zh-CN" altLang="en-US" sz="1600" b="1"/>
                <a:t>运出处理</a:t>
              </a:r>
              <a:endParaRPr lang="zh-CN" altLang="en-US" sz="1600" b="1"/>
            </a:p>
          </p:txBody>
        </p:sp>
        <p:sp>
          <p:nvSpPr>
            <p:cNvPr id="32" name="右箭头 31"/>
            <p:cNvSpPr/>
            <p:nvPr/>
          </p:nvSpPr>
          <p:spPr>
            <a:xfrm>
              <a:off x="3333"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右箭头 32"/>
            <p:cNvSpPr/>
            <p:nvPr/>
          </p:nvSpPr>
          <p:spPr>
            <a:xfrm>
              <a:off x="7743"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右箭头 34"/>
            <p:cNvSpPr/>
            <p:nvPr/>
          </p:nvSpPr>
          <p:spPr>
            <a:xfrm>
              <a:off x="5562"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右箭头 35"/>
            <p:cNvSpPr/>
            <p:nvPr/>
          </p:nvSpPr>
          <p:spPr>
            <a:xfrm>
              <a:off x="12042"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右箭头 36"/>
            <p:cNvSpPr/>
            <p:nvPr/>
          </p:nvSpPr>
          <p:spPr>
            <a:xfrm>
              <a:off x="9924"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8" name="文本框 37"/>
          <p:cNvSpPr txBox="1"/>
          <p:nvPr/>
        </p:nvSpPr>
        <p:spPr>
          <a:xfrm>
            <a:off x="5578475" y="6146165"/>
            <a:ext cx="4712335" cy="368300"/>
          </a:xfrm>
          <a:prstGeom prst="rect">
            <a:avLst/>
          </a:prstGeom>
          <a:noFill/>
        </p:spPr>
        <p:txBody>
          <a:bodyPr wrap="square" rtlCol="0">
            <a:spAutoFit/>
          </a:bodyPr>
          <a:p>
            <a:pPr algn="ctr"/>
            <a:r>
              <a:rPr lang="zh-CN" b="1" dirty="0">
                <a:solidFill>
                  <a:schemeClr val="bg1"/>
                </a:solidFill>
                <a:effectLst/>
                <a:latin typeface="微软雅黑 Light" panose="020B0502040204020203" charset="-122"/>
                <a:ea typeface="微软雅黑 Light" panose="020B0502040204020203" charset="-122"/>
                <a:cs typeface="Times New Roman" panose="02020603050405020304" pitchFamily="18" charset="0"/>
              </a:rPr>
              <a:t>大型养殖场集中处理清运、收集流程图</a:t>
            </a:r>
            <a:endParaRPr lang="zh-CN" b="1" dirty="0">
              <a:solidFill>
                <a:schemeClr val="bg1"/>
              </a:solidFill>
              <a:effectLst/>
              <a:latin typeface="微软雅黑 Light" panose="020B0502040204020203" charset="-122"/>
              <a:ea typeface="微软雅黑 Light" panose="020B0502040204020203" charset="-122"/>
              <a:cs typeface="Times New Roman" panose="02020603050405020304" pitchFamily="18" charset="0"/>
            </a:endParaRPr>
          </a:p>
        </p:txBody>
      </p:sp>
    </p:spTree>
    <p:custDataLst>
      <p:tags r:id="rId6"/>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38" name="文本框 37"/>
          <p:cNvSpPr txBox="1"/>
          <p:nvPr/>
        </p:nvSpPr>
        <p:spPr>
          <a:xfrm>
            <a:off x="5578475" y="6146165"/>
            <a:ext cx="4712335" cy="368300"/>
          </a:xfrm>
          <a:prstGeom prst="rect">
            <a:avLst/>
          </a:prstGeom>
          <a:noFill/>
        </p:spPr>
        <p:txBody>
          <a:bodyPr wrap="square" rtlCol="0">
            <a:spAutoFit/>
          </a:bodyPr>
          <a:p>
            <a:pPr algn="ctr"/>
            <a:r>
              <a:rPr lang="zh-CN" b="1" dirty="0">
                <a:solidFill>
                  <a:schemeClr val="bg1"/>
                </a:solidFill>
                <a:effectLst/>
                <a:latin typeface="微软雅黑 Light" panose="020B0502040204020203" charset="-122"/>
                <a:ea typeface="微软雅黑 Light" panose="020B0502040204020203" charset="-122"/>
                <a:cs typeface="Times New Roman" panose="02020603050405020304" pitchFamily="18" charset="0"/>
              </a:rPr>
              <a:t>大型养殖场集中处理清运、收集流程图</a:t>
            </a:r>
            <a:endParaRPr lang="zh-CN" b="1" dirty="0">
              <a:solidFill>
                <a:schemeClr val="bg1"/>
              </a:solidFill>
              <a:effectLst/>
              <a:latin typeface="微软雅黑 Light" panose="020B0502040204020203" charset="-122"/>
              <a:ea typeface="微软雅黑 Light" panose="020B0502040204020203" charset="-122"/>
              <a:cs typeface="Times New Roman" panose="02020603050405020304" pitchFamily="18" charset="0"/>
            </a:endParaRPr>
          </a:p>
        </p:txBody>
      </p:sp>
      <p:grpSp>
        <p:nvGrpSpPr>
          <p:cNvPr id="4" name="组合 3"/>
          <p:cNvGrpSpPr/>
          <p:nvPr/>
        </p:nvGrpSpPr>
        <p:grpSpPr>
          <a:xfrm>
            <a:off x="3388360" y="1727200"/>
            <a:ext cx="8443595" cy="3651885"/>
            <a:chOff x="1412" y="3041"/>
            <a:chExt cx="16383" cy="5956"/>
          </a:xfrm>
        </p:grpSpPr>
        <p:sp>
          <p:nvSpPr>
            <p:cNvPr id="8" name="文本框 7"/>
            <p:cNvSpPr txBox="1"/>
            <p:nvPr/>
          </p:nvSpPr>
          <p:spPr>
            <a:xfrm>
              <a:off x="1413" y="3041"/>
              <a:ext cx="16374" cy="2156"/>
            </a:xfrm>
            <a:prstGeom prst="rect">
              <a:avLst/>
            </a:prstGeom>
            <a:noFill/>
            <a:ln>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rtlCol="0">
              <a:spAutoFit/>
            </a:bodyPr>
            <a:p>
              <a:r>
                <a:rPr lang="en-US" altLang="zh-CN" sz="2000" b="1" dirty="0">
                  <a:solidFill>
                    <a:schemeClr val="bg1"/>
                  </a:solidFill>
                  <a:latin typeface="华文宋体" panose="02010600040101010101" pitchFamily="2" charset="-122"/>
                  <a:ea typeface="华文宋体" panose="02010600040101010101" pitchFamily="2" charset="-122"/>
                </a:rPr>
                <a:t>2</a:t>
              </a:r>
              <a:r>
                <a:rPr lang="zh-CN" altLang="en-US" sz="2000" b="1" dirty="0">
                  <a:solidFill>
                    <a:schemeClr val="bg1"/>
                  </a:solidFill>
                  <a:latin typeface="华文宋体" panose="02010600040101010101" pitchFamily="2" charset="-122"/>
                  <a:ea typeface="华文宋体" panose="02010600040101010101" pitchFamily="2" charset="-122"/>
                </a:rPr>
                <a:t>、与德康合作案例：某市</a:t>
              </a:r>
              <a:r>
                <a:rPr lang="zh-CN" altLang="en-US" sz="2000" b="1" u="sng" dirty="0">
                  <a:solidFill>
                    <a:schemeClr val="bg1"/>
                  </a:solidFill>
                  <a:latin typeface="华文宋体" panose="02010600040101010101" pitchFamily="2" charset="-122"/>
                  <a:ea typeface="华文宋体" panose="02010600040101010101" pitchFamily="2" charset="-122"/>
                </a:rPr>
                <a:t>永年镇收集点（实景）</a:t>
              </a:r>
              <a:endParaRPr lang="en-US" altLang="zh-CN" sz="2000" b="1" dirty="0">
                <a:solidFill>
                  <a:schemeClr val="bg1"/>
                </a:solidFill>
                <a:latin typeface="华文宋体" panose="02010600040101010101" pitchFamily="2" charset="-122"/>
                <a:ea typeface="华文宋体" panose="02010600040101010101" pitchFamily="2" charset="-122"/>
              </a:endParaRPr>
            </a:p>
            <a:p>
              <a:r>
                <a:rPr lang="zh-CN" altLang="en-US" sz="2000" dirty="0">
                  <a:solidFill>
                    <a:schemeClr val="bg1"/>
                  </a:solidFill>
                  <a:latin typeface="华文宋体" panose="02010600040101010101" pitchFamily="2" charset="-122"/>
                  <a:ea typeface="华文宋体" panose="02010600040101010101" pitchFamily="2" charset="-122"/>
                </a:rPr>
                <a:t>        经过多方调研讨论，某企业选址于某市某县永年镇建设收集点一座，并为德康下辖养殖场点建立</a:t>
              </a:r>
              <a:r>
                <a:rPr lang="zh-CN" altLang="en-US" sz="2000" u="sng" dirty="0">
                  <a:solidFill>
                    <a:schemeClr val="bg1"/>
                  </a:solidFill>
                  <a:latin typeface="华文宋体" panose="02010600040101010101" pitchFamily="2" charset="-122"/>
                  <a:ea typeface="华文宋体" panose="02010600040101010101" pitchFamily="2" charset="-122"/>
                </a:rPr>
                <a:t>专项收集运输网络</a:t>
              </a:r>
              <a:r>
                <a:rPr lang="zh-CN" altLang="en-US" sz="2000" dirty="0">
                  <a:solidFill>
                    <a:schemeClr val="bg1"/>
                  </a:solidFill>
                  <a:latin typeface="华文宋体" panose="02010600040101010101" pitchFamily="2" charset="-122"/>
                  <a:ea typeface="华文宋体" panose="02010600040101010101" pitchFamily="2" charset="-122"/>
                </a:rPr>
                <a:t>，负责收集转运，集中无害化处理病害畜禽（</a:t>
              </a:r>
              <a:r>
                <a:rPr lang="en-US" altLang="zh-CN" sz="2000" dirty="0">
                  <a:solidFill>
                    <a:schemeClr val="bg1"/>
                  </a:solidFill>
                  <a:latin typeface="华文宋体" panose="02010600040101010101" pitchFamily="2" charset="-122"/>
                  <a:ea typeface="华文宋体" panose="02010600040101010101" pitchFamily="2" charset="-122"/>
                </a:rPr>
                <a:t>4</a:t>
              </a:r>
              <a:r>
                <a:rPr lang="zh-CN" altLang="en-US" sz="2000" dirty="0">
                  <a:solidFill>
                    <a:schemeClr val="bg1"/>
                  </a:solidFill>
                  <a:latin typeface="华文宋体" panose="02010600040101010101" pitchFamily="2" charset="-122"/>
                  <a:ea typeface="华文宋体" panose="02010600040101010101" pitchFamily="2" charset="-122"/>
                </a:rPr>
                <a:t>个种猪场，</a:t>
              </a:r>
              <a:r>
                <a:rPr lang="en-US" altLang="zh-CN" sz="2000" dirty="0">
                  <a:solidFill>
                    <a:schemeClr val="bg1"/>
                  </a:solidFill>
                  <a:latin typeface="华文宋体" panose="02010600040101010101" pitchFamily="2" charset="-122"/>
                  <a:ea typeface="华文宋体" panose="02010600040101010101" pitchFamily="2" charset="-122"/>
                </a:rPr>
                <a:t>7</a:t>
              </a:r>
              <a:r>
                <a:rPr lang="zh-CN" altLang="en-US" sz="2000" dirty="0">
                  <a:solidFill>
                    <a:schemeClr val="bg1"/>
                  </a:solidFill>
                  <a:latin typeface="华文宋体" panose="02010600040101010101" pitchFamily="2" charset="-122"/>
                  <a:ea typeface="华文宋体" panose="02010600040101010101" pitchFamily="2" charset="-122"/>
                </a:rPr>
                <a:t>个自营育肥场，代养场</a:t>
              </a:r>
              <a:r>
                <a:rPr lang="en-US" altLang="zh-CN" sz="2000" dirty="0">
                  <a:solidFill>
                    <a:schemeClr val="bg1"/>
                  </a:solidFill>
                  <a:latin typeface="华文宋体" panose="02010600040101010101" pitchFamily="2" charset="-122"/>
                  <a:ea typeface="华文宋体" panose="02010600040101010101" pitchFamily="2" charset="-122"/>
                </a:rPr>
                <a:t>330</a:t>
              </a:r>
              <a:r>
                <a:rPr lang="zh-CN" altLang="en-US" sz="2000" dirty="0">
                  <a:solidFill>
                    <a:schemeClr val="bg1"/>
                  </a:solidFill>
                  <a:latin typeface="华文宋体" panose="02010600040101010101" pitchFamily="2" charset="-122"/>
                  <a:ea typeface="华文宋体" panose="02010600040101010101" pitchFamily="2" charset="-122"/>
                </a:rPr>
                <a:t>个）</a:t>
              </a:r>
              <a:endParaRPr lang="zh-CN" altLang="en-US" sz="2000" dirty="0">
                <a:solidFill>
                  <a:schemeClr val="bg1"/>
                </a:solidFill>
                <a:latin typeface="华文宋体" panose="02010600040101010101" pitchFamily="2" charset="-122"/>
                <a:ea typeface="华文宋体" panose="02010600040101010101" pitchFamily="2" charset="-122"/>
              </a:endParaRPr>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 y="5210"/>
              <a:ext cx="4999" cy="3787"/>
            </a:xfrm>
            <a:prstGeom prst="rect">
              <a:avLst/>
            </a:prstGeom>
            <a:ln>
              <a:gradFill>
                <a:gsLst>
                  <a:gs pos="50000">
                    <a:schemeClr val="accent1"/>
                  </a:gs>
                  <a:gs pos="0">
                    <a:schemeClr val="accent1">
                      <a:lumMod val="25000"/>
                      <a:lumOff val="75000"/>
                    </a:schemeClr>
                  </a:gs>
                  <a:gs pos="100000">
                    <a:schemeClr val="accent1">
                      <a:lumMod val="85000"/>
                    </a:schemeClr>
                  </a:gs>
                </a:gsLst>
                <a:lin ang="5400000" scaled="0"/>
              </a:gradFill>
            </a:ln>
            <a:effectLst>
              <a:innerShdw blurRad="114300">
                <a:prstClr val="black"/>
              </a:innerShdw>
            </a:effectLst>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3" y="5210"/>
              <a:ext cx="4999" cy="3787"/>
            </a:xfrm>
            <a:prstGeom prst="rect">
              <a:avLst/>
            </a:prstGeom>
            <a:ln>
              <a:gradFill>
                <a:gsLst>
                  <a:gs pos="50000">
                    <a:schemeClr val="accent1"/>
                  </a:gs>
                  <a:gs pos="0">
                    <a:schemeClr val="accent1">
                      <a:lumMod val="25000"/>
                      <a:lumOff val="75000"/>
                    </a:schemeClr>
                  </a:gs>
                  <a:gs pos="100000">
                    <a:schemeClr val="accent1">
                      <a:lumMod val="85000"/>
                    </a:schemeClr>
                  </a:gs>
                </a:gsLst>
                <a:lin ang="5400000" scaled="0"/>
              </a:gradFill>
            </a:ln>
            <a:effectLst>
              <a:innerShdw blurRad="114300">
                <a:prstClr val="black"/>
              </a:innerShdw>
            </a:effectLst>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3" y="5210"/>
              <a:ext cx="5502" cy="3787"/>
            </a:xfrm>
            <a:prstGeom prst="rect">
              <a:avLst/>
            </a:prstGeom>
            <a:ln>
              <a:gradFill>
                <a:gsLst>
                  <a:gs pos="50000">
                    <a:schemeClr val="accent1"/>
                  </a:gs>
                  <a:gs pos="0">
                    <a:schemeClr val="accent1">
                      <a:lumMod val="25000"/>
                      <a:lumOff val="75000"/>
                    </a:schemeClr>
                  </a:gs>
                  <a:gs pos="100000">
                    <a:schemeClr val="accent1">
                      <a:lumMod val="85000"/>
                    </a:schemeClr>
                  </a:gs>
                </a:gsLst>
                <a:lin ang="5400000" scaled="0"/>
              </a:gradFill>
            </a:ln>
            <a:effectLst>
              <a:innerShdw blurRad="114300">
                <a:prstClr val="black"/>
              </a:innerShdw>
            </a:effectLst>
          </p:spPr>
        </p:pic>
      </p:grpSp>
      <p:grpSp>
        <p:nvGrpSpPr>
          <p:cNvPr id="39" name="组合 38"/>
          <p:cNvGrpSpPr/>
          <p:nvPr/>
        </p:nvGrpSpPr>
        <p:grpSpPr>
          <a:xfrm>
            <a:off x="3971925" y="5632450"/>
            <a:ext cx="7325995" cy="378460"/>
            <a:chOff x="1493" y="9308"/>
            <a:chExt cx="8272" cy="596"/>
          </a:xfrm>
        </p:grpSpPr>
        <p:sp>
          <p:nvSpPr>
            <p:cNvPr id="40" name="流程图: 可选过程 39"/>
            <p:cNvSpPr/>
            <p:nvPr/>
          </p:nvSpPr>
          <p:spPr>
            <a:xfrm>
              <a:off x="8151"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流程图: 可选过程 40"/>
            <p:cNvSpPr/>
            <p:nvPr/>
          </p:nvSpPr>
          <p:spPr>
            <a:xfrm>
              <a:off x="3949"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流程图: 可选过程 41"/>
            <p:cNvSpPr/>
            <p:nvPr/>
          </p:nvSpPr>
          <p:spPr>
            <a:xfrm>
              <a:off x="6050"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流程图: 可选过程 42"/>
            <p:cNvSpPr/>
            <p:nvPr/>
          </p:nvSpPr>
          <p:spPr>
            <a:xfrm>
              <a:off x="1493" y="9373"/>
              <a:ext cx="1840"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文本框 43"/>
            <p:cNvSpPr txBox="1"/>
            <p:nvPr/>
          </p:nvSpPr>
          <p:spPr>
            <a:xfrm>
              <a:off x="1498" y="9308"/>
              <a:ext cx="2002" cy="481"/>
            </a:xfrm>
            <a:prstGeom prst="rect">
              <a:avLst/>
            </a:prstGeom>
            <a:noFill/>
          </p:spPr>
          <p:txBody>
            <a:bodyPr wrap="square" rtlCol="0">
              <a:noAutofit/>
            </a:bodyPr>
            <a:p>
              <a:pPr algn="ctr"/>
              <a:r>
                <a:rPr lang="zh-CN" altLang="en-US" sz="1600" b="1"/>
                <a:t>养殖场运出</a:t>
              </a:r>
              <a:endParaRPr lang="zh-CN" altLang="en-US" sz="1600" b="1"/>
            </a:p>
          </p:txBody>
        </p:sp>
        <p:sp>
          <p:nvSpPr>
            <p:cNvPr id="45" name="文本框 44"/>
            <p:cNvSpPr txBox="1"/>
            <p:nvPr/>
          </p:nvSpPr>
          <p:spPr>
            <a:xfrm>
              <a:off x="3949" y="9373"/>
              <a:ext cx="1614" cy="531"/>
            </a:xfrm>
            <a:prstGeom prst="rect">
              <a:avLst/>
            </a:prstGeom>
            <a:noFill/>
          </p:spPr>
          <p:txBody>
            <a:bodyPr wrap="square" rtlCol="0">
              <a:spAutoFit/>
            </a:bodyPr>
            <a:p>
              <a:pPr algn="ctr"/>
              <a:r>
                <a:rPr lang="zh-CN" altLang="en-US" sz="1600" b="1"/>
                <a:t>中转暂存</a:t>
              </a:r>
              <a:endParaRPr lang="zh-CN" altLang="en-US" sz="1600" b="1"/>
            </a:p>
          </p:txBody>
        </p:sp>
        <p:sp>
          <p:nvSpPr>
            <p:cNvPr id="46" name="文本框 45"/>
            <p:cNvSpPr txBox="1"/>
            <p:nvPr/>
          </p:nvSpPr>
          <p:spPr>
            <a:xfrm>
              <a:off x="6050" y="9373"/>
              <a:ext cx="1614" cy="531"/>
            </a:xfrm>
            <a:prstGeom prst="rect">
              <a:avLst/>
            </a:prstGeom>
            <a:noFill/>
          </p:spPr>
          <p:txBody>
            <a:bodyPr wrap="square" rtlCol="0">
              <a:spAutoFit/>
            </a:bodyPr>
            <a:p>
              <a:pPr algn="ctr"/>
              <a:r>
                <a:rPr lang="zh-CN" altLang="en-US" sz="1600" b="1"/>
                <a:t>中转运出</a:t>
              </a:r>
              <a:endParaRPr lang="zh-CN" altLang="en-US" sz="1600" b="1"/>
            </a:p>
          </p:txBody>
        </p:sp>
        <p:sp>
          <p:nvSpPr>
            <p:cNvPr id="47" name="文本框 46"/>
            <p:cNvSpPr txBox="1"/>
            <p:nvPr/>
          </p:nvSpPr>
          <p:spPr>
            <a:xfrm>
              <a:off x="8151" y="9373"/>
              <a:ext cx="1614" cy="531"/>
            </a:xfrm>
            <a:prstGeom prst="rect">
              <a:avLst/>
            </a:prstGeom>
            <a:noFill/>
          </p:spPr>
          <p:txBody>
            <a:bodyPr wrap="square" rtlCol="0">
              <a:spAutoFit/>
            </a:bodyPr>
            <a:p>
              <a:pPr algn="ctr"/>
              <a:r>
                <a:rPr lang="zh-CN" altLang="en-US" sz="1600" b="1"/>
                <a:t>运出处理</a:t>
              </a:r>
              <a:endParaRPr lang="zh-CN" altLang="en-US" sz="1600" b="1"/>
            </a:p>
          </p:txBody>
        </p:sp>
        <p:sp>
          <p:nvSpPr>
            <p:cNvPr id="48" name="右箭头 47"/>
            <p:cNvSpPr/>
            <p:nvPr/>
          </p:nvSpPr>
          <p:spPr>
            <a:xfrm>
              <a:off x="3333"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右箭头 48"/>
            <p:cNvSpPr/>
            <p:nvPr/>
          </p:nvSpPr>
          <p:spPr>
            <a:xfrm>
              <a:off x="7535" y="9568"/>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右箭头 49"/>
            <p:cNvSpPr/>
            <p:nvPr/>
          </p:nvSpPr>
          <p:spPr>
            <a:xfrm>
              <a:off x="5434"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ustDataLst>
      <p:tags r:id="rId7"/>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38" name="文本框 37"/>
          <p:cNvSpPr txBox="1"/>
          <p:nvPr/>
        </p:nvSpPr>
        <p:spPr>
          <a:xfrm>
            <a:off x="5578475" y="6146165"/>
            <a:ext cx="4712335" cy="368300"/>
          </a:xfrm>
          <a:prstGeom prst="rect">
            <a:avLst/>
          </a:prstGeom>
          <a:noFill/>
        </p:spPr>
        <p:txBody>
          <a:bodyPr wrap="square" rtlCol="0">
            <a:spAutoFit/>
          </a:bodyPr>
          <a:p>
            <a:pPr algn="ctr"/>
            <a:r>
              <a:rPr lang="zh-CN" b="1" dirty="0">
                <a:solidFill>
                  <a:schemeClr val="bg1"/>
                </a:solidFill>
                <a:effectLst/>
                <a:latin typeface="微软雅黑 Light" panose="020B0502040204020203" charset="-122"/>
                <a:ea typeface="微软雅黑 Light" panose="020B0502040204020203" charset="-122"/>
                <a:cs typeface="Times New Roman" panose="02020603050405020304" pitchFamily="18" charset="0"/>
              </a:rPr>
              <a:t>大型养殖场集中处理清运、收集流程图</a:t>
            </a:r>
            <a:endParaRPr lang="zh-CN" b="1" dirty="0">
              <a:solidFill>
                <a:schemeClr val="bg1"/>
              </a:solidFill>
              <a:effectLst/>
              <a:latin typeface="微软雅黑 Light" panose="020B0502040204020203" charset="-122"/>
              <a:ea typeface="微软雅黑 Light" panose="020B0502040204020203" charset="-122"/>
              <a:cs typeface="Times New Roman" panose="02020603050405020304" pitchFamily="18" charset="0"/>
            </a:endParaRPr>
          </a:p>
        </p:txBody>
      </p:sp>
      <p:grpSp>
        <p:nvGrpSpPr>
          <p:cNvPr id="39" name="组合 38"/>
          <p:cNvGrpSpPr/>
          <p:nvPr/>
        </p:nvGrpSpPr>
        <p:grpSpPr>
          <a:xfrm>
            <a:off x="3971925" y="5632450"/>
            <a:ext cx="7325995" cy="378460"/>
            <a:chOff x="1493" y="9308"/>
            <a:chExt cx="8272" cy="596"/>
          </a:xfrm>
        </p:grpSpPr>
        <p:sp>
          <p:nvSpPr>
            <p:cNvPr id="40" name="流程图: 可选过程 39"/>
            <p:cNvSpPr/>
            <p:nvPr/>
          </p:nvSpPr>
          <p:spPr>
            <a:xfrm>
              <a:off x="8151"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流程图: 可选过程 40"/>
            <p:cNvSpPr/>
            <p:nvPr/>
          </p:nvSpPr>
          <p:spPr>
            <a:xfrm>
              <a:off x="3949"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流程图: 可选过程 41"/>
            <p:cNvSpPr/>
            <p:nvPr/>
          </p:nvSpPr>
          <p:spPr>
            <a:xfrm>
              <a:off x="6050" y="9414"/>
              <a:ext cx="1485"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流程图: 可选过程 42"/>
            <p:cNvSpPr/>
            <p:nvPr/>
          </p:nvSpPr>
          <p:spPr>
            <a:xfrm>
              <a:off x="1493" y="9373"/>
              <a:ext cx="1840" cy="444"/>
            </a:xfrm>
            <a:prstGeom prst="flowChartAlternateProcess">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文本框 43"/>
            <p:cNvSpPr txBox="1"/>
            <p:nvPr/>
          </p:nvSpPr>
          <p:spPr>
            <a:xfrm>
              <a:off x="1498" y="9308"/>
              <a:ext cx="2002" cy="481"/>
            </a:xfrm>
            <a:prstGeom prst="rect">
              <a:avLst/>
            </a:prstGeom>
            <a:noFill/>
          </p:spPr>
          <p:txBody>
            <a:bodyPr wrap="square" rtlCol="0">
              <a:noAutofit/>
            </a:bodyPr>
            <a:p>
              <a:pPr algn="ctr"/>
              <a:r>
                <a:rPr lang="zh-CN" altLang="en-US" sz="1600" b="1"/>
                <a:t>养殖场运出</a:t>
              </a:r>
              <a:endParaRPr lang="zh-CN" altLang="en-US" sz="1600" b="1"/>
            </a:p>
          </p:txBody>
        </p:sp>
        <p:sp>
          <p:nvSpPr>
            <p:cNvPr id="45" name="文本框 44"/>
            <p:cNvSpPr txBox="1"/>
            <p:nvPr/>
          </p:nvSpPr>
          <p:spPr>
            <a:xfrm>
              <a:off x="3949" y="9373"/>
              <a:ext cx="1614" cy="531"/>
            </a:xfrm>
            <a:prstGeom prst="rect">
              <a:avLst/>
            </a:prstGeom>
            <a:noFill/>
          </p:spPr>
          <p:txBody>
            <a:bodyPr wrap="square" rtlCol="0">
              <a:spAutoFit/>
            </a:bodyPr>
            <a:p>
              <a:pPr algn="ctr"/>
              <a:r>
                <a:rPr lang="zh-CN" altLang="en-US" sz="1600" b="1"/>
                <a:t>中转暂存</a:t>
              </a:r>
              <a:endParaRPr lang="zh-CN" altLang="en-US" sz="1600" b="1"/>
            </a:p>
          </p:txBody>
        </p:sp>
        <p:sp>
          <p:nvSpPr>
            <p:cNvPr id="46" name="文本框 45"/>
            <p:cNvSpPr txBox="1"/>
            <p:nvPr/>
          </p:nvSpPr>
          <p:spPr>
            <a:xfrm>
              <a:off x="6050" y="9373"/>
              <a:ext cx="1614" cy="531"/>
            </a:xfrm>
            <a:prstGeom prst="rect">
              <a:avLst/>
            </a:prstGeom>
            <a:noFill/>
          </p:spPr>
          <p:txBody>
            <a:bodyPr wrap="square" rtlCol="0">
              <a:spAutoFit/>
            </a:bodyPr>
            <a:p>
              <a:pPr algn="ctr"/>
              <a:r>
                <a:rPr lang="zh-CN" altLang="en-US" sz="1600" b="1"/>
                <a:t>中转运出</a:t>
              </a:r>
              <a:endParaRPr lang="zh-CN" altLang="en-US" sz="1600" b="1"/>
            </a:p>
          </p:txBody>
        </p:sp>
        <p:sp>
          <p:nvSpPr>
            <p:cNvPr id="47" name="文本框 46"/>
            <p:cNvSpPr txBox="1"/>
            <p:nvPr/>
          </p:nvSpPr>
          <p:spPr>
            <a:xfrm>
              <a:off x="8151" y="9373"/>
              <a:ext cx="1614" cy="531"/>
            </a:xfrm>
            <a:prstGeom prst="rect">
              <a:avLst/>
            </a:prstGeom>
            <a:noFill/>
          </p:spPr>
          <p:txBody>
            <a:bodyPr wrap="square" rtlCol="0">
              <a:spAutoFit/>
            </a:bodyPr>
            <a:p>
              <a:pPr algn="ctr"/>
              <a:r>
                <a:rPr lang="zh-CN" altLang="en-US" sz="1600" b="1"/>
                <a:t>运出处理</a:t>
              </a:r>
              <a:endParaRPr lang="zh-CN" altLang="en-US" sz="1600" b="1"/>
            </a:p>
          </p:txBody>
        </p:sp>
        <p:sp>
          <p:nvSpPr>
            <p:cNvPr id="48" name="右箭头 47"/>
            <p:cNvSpPr/>
            <p:nvPr/>
          </p:nvSpPr>
          <p:spPr>
            <a:xfrm>
              <a:off x="3333"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9" name="右箭头 48"/>
            <p:cNvSpPr/>
            <p:nvPr/>
          </p:nvSpPr>
          <p:spPr>
            <a:xfrm>
              <a:off x="7535" y="9568"/>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右箭头 49"/>
            <p:cNvSpPr/>
            <p:nvPr/>
          </p:nvSpPr>
          <p:spPr>
            <a:xfrm>
              <a:off x="5434" y="9552"/>
              <a:ext cx="616" cy="13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2" name="组合 1"/>
          <p:cNvGrpSpPr/>
          <p:nvPr/>
        </p:nvGrpSpPr>
        <p:grpSpPr>
          <a:xfrm>
            <a:off x="3659505" y="1840865"/>
            <a:ext cx="7996865" cy="3583771"/>
            <a:chOff x="1413" y="1939"/>
            <a:chExt cx="17802" cy="4919"/>
          </a:xfrm>
        </p:grpSpPr>
        <p:sp>
          <p:nvSpPr>
            <p:cNvPr id="6" name="文本框 5"/>
            <p:cNvSpPr txBox="1"/>
            <p:nvPr/>
          </p:nvSpPr>
          <p:spPr>
            <a:xfrm>
              <a:off x="1413" y="1939"/>
              <a:ext cx="16374" cy="716"/>
            </a:xfrm>
            <a:prstGeom prst="rect">
              <a:avLst/>
            </a:prstGeom>
            <a:noFill/>
          </p:spPr>
          <p:txBody>
            <a:bodyPr wrap="square" rtlCol="0">
              <a:spAutoFit/>
            </a:bodyPr>
            <a:p>
              <a:r>
                <a:rPr lang="zh-CN" altLang="en-US" sz="28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合作案例</a:t>
              </a:r>
              <a:r>
                <a:rPr lang="en-US" altLang="zh-CN" sz="2800" dirty="0">
                  <a:solidFill>
                    <a:schemeClr val="bg1"/>
                  </a:solidFill>
                  <a:latin typeface="等线" panose="02010600030101010101" pitchFamily="2" charset="-122"/>
                  <a:ea typeface="等线" panose="02010600030101010101" pitchFamily="2" charset="-122"/>
                  <a:cs typeface="Times New Roman" panose="02020603050405020304" pitchFamily="18" charset="0"/>
                </a:rPr>
                <a:t>-3</a:t>
              </a:r>
              <a:endParaRPr lang="en-US" altLang="zh-CN" sz="2800" b="1" dirty="0">
                <a:solidFill>
                  <a:schemeClr val="bg1"/>
                </a:solidFill>
                <a:latin typeface="等线" panose="02010600030101010101" pitchFamily="2" charset="-122"/>
                <a:ea typeface="等线" panose="02010600030101010101" pitchFamily="2" charset="-122"/>
                <a:cs typeface="Times New Roman" panose="02020603050405020304" pitchFamily="18" charset="0"/>
              </a:endParaRPr>
            </a:p>
          </p:txBody>
        </p:sp>
        <p:sp>
          <p:nvSpPr>
            <p:cNvPr id="11" name="文本框 10"/>
            <p:cNvSpPr txBox="1"/>
            <p:nvPr/>
          </p:nvSpPr>
          <p:spPr>
            <a:xfrm>
              <a:off x="1414" y="2749"/>
              <a:ext cx="17801" cy="4109"/>
            </a:xfrm>
            <a:prstGeom prst="rect">
              <a:avLst/>
            </a:prstGeom>
            <a:noFill/>
          </p:spPr>
          <p:txBody>
            <a:bodyPr wrap="square" rtlCol="0">
              <a:noAutofit/>
            </a:bodyPr>
            <a:p>
              <a:r>
                <a:rPr lang="en-US" altLang="zh-CN" sz="2000" dirty="0">
                  <a:solidFill>
                    <a:schemeClr val="bg1"/>
                  </a:solidFill>
                  <a:latin typeface="华文宋体" panose="02010600040101010101" pitchFamily="2" charset="-122"/>
                  <a:ea typeface="华文宋体" panose="02010600040101010101" pitchFamily="2" charset="-122"/>
                </a:rPr>
                <a:t>1</a:t>
              </a:r>
              <a:r>
                <a:rPr lang="zh-CN" altLang="en-US" sz="2000" dirty="0">
                  <a:solidFill>
                    <a:schemeClr val="bg1"/>
                  </a:solidFill>
                  <a:latin typeface="华文宋体" panose="02010600040101010101" pitchFamily="2" charset="-122"/>
                  <a:ea typeface="华文宋体" panose="02010600040101010101" pitchFamily="2" charset="-122"/>
                </a:rPr>
                <a:t>、</a:t>
              </a:r>
              <a:r>
                <a:rPr lang="zh-CN" altLang="en-US" sz="2000" u="sng" dirty="0">
                  <a:solidFill>
                    <a:schemeClr val="bg1"/>
                  </a:solidFill>
                  <a:latin typeface="华文宋体" panose="02010600040101010101" pitchFamily="2" charset="-122"/>
                  <a:ea typeface="华文宋体" panose="02010600040101010101" pitchFamily="2" charset="-122"/>
                </a:rPr>
                <a:t>资中县百年康养殖有限公司</a:t>
              </a:r>
              <a:endParaRPr lang="en-US" altLang="zh-CN" sz="2000" u="sng" dirty="0">
                <a:solidFill>
                  <a:schemeClr val="bg1"/>
                </a:solidFill>
                <a:latin typeface="华文宋体" panose="02010600040101010101" pitchFamily="2" charset="-122"/>
                <a:ea typeface="华文宋体" panose="02010600040101010101" pitchFamily="2" charset="-122"/>
              </a:endParaRPr>
            </a:p>
            <a:p>
              <a:r>
                <a:rPr lang="zh-CN" altLang="en-US" sz="2000" dirty="0">
                  <a:solidFill>
                    <a:schemeClr val="bg1"/>
                  </a:solidFill>
                  <a:latin typeface="华文宋体" panose="02010600040101010101" pitchFamily="2" charset="-122"/>
                  <a:ea typeface="华文宋体" panose="02010600040101010101" pitchFamily="2" charset="-122"/>
                </a:rPr>
                <a:t>      </a:t>
              </a:r>
              <a:endParaRPr lang="en-US" altLang="zh-CN" sz="2000" dirty="0">
                <a:solidFill>
                  <a:schemeClr val="bg1"/>
                </a:solidFill>
                <a:latin typeface="华文宋体" panose="02010600040101010101" pitchFamily="2" charset="-122"/>
                <a:ea typeface="华文宋体" panose="02010600040101010101" pitchFamily="2" charset="-122"/>
              </a:endParaRPr>
            </a:p>
            <a:p>
              <a:r>
                <a:rPr lang="en-US" altLang="zh-CN" sz="2000" dirty="0">
                  <a:solidFill>
                    <a:schemeClr val="bg1"/>
                  </a:solidFill>
                  <a:latin typeface="华文宋体" panose="02010600040101010101" pitchFamily="2" charset="-122"/>
                  <a:ea typeface="华文宋体" panose="02010600040101010101" pitchFamily="2" charset="-122"/>
                </a:rPr>
                <a:t>       </a:t>
              </a:r>
              <a:r>
                <a:rPr lang="zh-CN" altLang="en-US" sz="2000" dirty="0">
                  <a:solidFill>
                    <a:schemeClr val="bg1"/>
                  </a:solidFill>
                  <a:latin typeface="华文宋体" panose="02010600040101010101" pitchFamily="2" charset="-122"/>
                  <a:ea typeface="华文宋体" panose="02010600040101010101" pitchFamily="2" charset="-122"/>
                </a:rPr>
                <a:t>百年康养殖公司成立于</a:t>
              </a:r>
              <a:r>
                <a:rPr lang="en-US" altLang="zh-CN" sz="2000" dirty="0">
                  <a:solidFill>
                    <a:schemeClr val="bg1"/>
                  </a:solidFill>
                  <a:latin typeface="华文宋体" panose="02010600040101010101" pitchFamily="2" charset="-122"/>
                  <a:ea typeface="华文宋体" panose="02010600040101010101" pitchFamily="2" charset="-122"/>
                </a:rPr>
                <a:t>2022</a:t>
              </a:r>
              <a:r>
                <a:rPr lang="zh-CN" altLang="en-US" sz="2000" dirty="0">
                  <a:solidFill>
                    <a:schemeClr val="bg1"/>
                  </a:solidFill>
                  <a:latin typeface="华文宋体" panose="02010600040101010101" pitchFamily="2" charset="-122"/>
                  <a:ea typeface="华文宋体" panose="02010600040101010101" pitchFamily="2" charset="-122"/>
                </a:rPr>
                <a:t>年</a:t>
              </a:r>
              <a:r>
                <a:rPr lang="en-US" altLang="zh-CN" sz="2000" dirty="0">
                  <a:solidFill>
                    <a:schemeClr val="bg1"/>
                  </a:solidFill>
                  <a:latin typeface="华文宋体" panose="02010600040101010101" pitchFamily="2" charset="-122"/>
                  <a:ea typeface="华文宋体" panose="02010600040101010101" pitchFamily="2" charset="-122"/>
                </a:rPr>
                <a:t>07</a:t>
              </a:r>
              <a:r>
                <a:rPr lang="zh-CN" altLang="en-US" sz="2000" dirty="0">
                  <a:solidFill>
                    <a:schemeClr val="bg1"/>
                  </a:solidFill>
                  <a:latin typeface="华文宋体" panose="02010600040101010101" pitchFamily="2" charset="-122"/>
                  <a:ea typeface="华文宋体" panose="02010600040101010101" pitchFamily="2" charset="-122"/>
                </a:rPr>
                <a:t>月</a:t>
              </a:r>
              <a:r>
                <a:rPr lang="en-US" altLang="zh-CN" sz="2000" dirty="0">
                  <a:solidFill>
                    <a:schemeClr val="bg1"/>
                  </a:solidFill>
                  <a:latin typeface="华文宋体" panose="02010600040101010101" pitchFamily="2" charset="-122"/>
                  <a:ea typeface="华文宋体" panose="02010600040101010101" pitchFamily="2" charset="-122"/>
                </a:rPr>
                <a:t>04</a:t>
              </a:r>
              <a:r>
                <a:rPr lang="zh-CN" altLang="en-US" sz="2000" dirty="0">
                  <a:solidFill>
                    <a:schemeClr val="bg1"/>
                  </a:solidFill>
                  <a:latin typeface="华文宋体" panose="02010600040101010101" pitchFamily="2" charset="-122"/>
                  <a:ea typeface="华文宋体" panose="02010600040101010101" pitchFamily="2" charset="-122"/>
                </a:rPr>
                <a:t>日，在资中县、威远县均分布有大型养殖场点。根据动物防疫政策指引，结合自身养殖中出现的病害病死猪处理及环境规范等问题，于</a:t>
              </a:r>
              <a:r>
                <a:rPr lang="en-US" altLang="zh-CN" sz="2000" dirty="0">
                  <a:solidFill>
                    <a:schemeClr val="bg1"/>
                  </a:solidFill>
                  <a:latin typeface="华文宋体" panose="02010600040101010101" pitchFamily="2" charset="-122"/>
                  <a:ea typeface="华文宋体" panose="02010600040101010101" pitchFamily="2" charset="-122"/>
                </a:rPr>
                <a:t>2023</a:t>
              </a:r>
              <a:r>
                <a:rPr lang="zh-CN" altLang="en-US" sz="2000" dirty="0">
                  <a:solidFill>
                    <a:schemeClr val="bg1"/>
                  </a:solidFill>
                  <a:latin typeface="华文宋体" panose="02010600040101010101" pitchFamily="2" charset="-122"/>
                  <a:ea typeface="华文宋体" panose="02010600040101010101" pitchFamily="2" charset="-122"/>
                </a:rPr>
                <a:t>年末与我司达成合作协议。</a:t>
              </a:r>
              <a:endParaRPr lang="en-US" altLang="zh-CN" sz="2000" dirty="0">
                <a:solidFill>
                  <a:schemeClr val="bg1"/>
                </a:solidFill>
                <a:latin typeface="华文宋体" panose="02010600040101010101" pitchFamily="2" charset="-122"/>
                <a:ea typeface="华文宋体" panose="02010600040101010101" pitchFamily="2" charset="-122"/>
              </a:endParaRPr>
            </a:p>
            <a:p>
              <a:r>
                <a:rPr lang="en-US" altLang="zh-CN" sz="2000" dirty="0">
                  <a:solidFill>
                    <a:schemeClr val="bg1"/>
                  </a:solidFill>
                  <a:latin typeface="华文宋体" panose="02010600040101010101" pitchFamily="2" charset="-122"/>
                  <a:ea typeface="华文宋体" panose="02010600040101010101" pitchFamily="2" charset="-122"/>
                </a:rPr>
                <a:t>        </a:t>
              </a:r>
              <a:r>
                <a:rPr lang="zh-CN" altLang="en-US" sz="2000" dirty="0">
                  <a:solidFill>
                    <a:schemeClr val="bg1"/>
                  </a:solidFill>
                  <a:latin typeface="华文宋体" panose="02010600040101010101" pitchFamily="2" charset="-122"/>
                  <a:ea typeface="华文宋体" panose="02010600040101010101" pitchFamily="2" charset="-122"/>
                </a:rPr>
                <a:t>由我司为资中县百年康铁佛镇大型养殖场点（生猪存栏</a:t>
              </a:r>
              <a:r>
                <a:rPr lang="en-US" altLang="zh-CN" sz="2000" dirty="0">
                  <a:solidFill>
                    <a:schemeClr val="bg1"/>
                  </a:solidFill>
                  <a:latin typeface="华文宋体" panose="02010600040101010101" pitchFamily="2" charset="-122"/>
                  <a:ea typeface="华文宋体" panose="02010600040101010101" pitchFamily="2" charset="-122"/>
                </a:rPr>
                <a:t>5000+</a:t>
              </a:r>
              <a:r>
                <a:rPr lang="zh-CN" altLang="en-US" sz="2000" dirty="0">
                  <a:solidFill>
                    <a:schemeClr val="bg1"/>
                  </a:solidFill>
                  <a:latin typeface="华文宋体" panose="02010600040101010101" pitchFamily="2" charset="-122"/>
                  <a:ea typeface="华文宋体" panose="02010600040101010101" pitchFamily="2" charset="-122"/>
                </a:rPr>
                <a:t>头），专项建立该养殖场病害畜禽暂存点，并收集运输进行集中无害化处理（旗下的</a:t>
              </a:r>
              <a:r>
                <a:rPr lang="en-US" altLang="zh-CN" sz="2000" dirty="0">
                  <a:solidFill>
                    <a:schemeClr val="bg1"/>
                  </a:solidFill>
                  <a:latin typeface="华文宋体" panose="02010600040101010101" pitchFamily="2" charset="-122"/>
                  <a:ea typeface="华文宋体" panose="02010600040101010101" pitchFamily="2" charset="-122"/>
                </a:rPr>
                <a:t>2</a:t>
              </a:r>
              <a:r>
                <a:rPr lang="zh-CN" altLang="en-US" sz="2000" dirty="0">
                  <a:solidFill>
                    <a:schemeClr val="bg1"/>
                  </a:solidFill>
                  <a:latin typeface="华文宋体" panose="02010600040101010101" pitchFamily="2" charset="-122"/>
                  <a:ea typeface="华文宋体" panose="02010600040101010101" pitchFamily="2" charset="-122"/>
                </a:rPr>
                <a:t>个种猪场，</a:t>
              </a:r>
              <a:r>
                <a:rPr lang="en-US" altLang="zh-CN" sz="2000" dirty="0">
                  <a:solidFill>
                    <a:schemeClr val="bg1"/>
                  </a:solidFill>
                  <a:latin typeface="华文宋体" panose="02010600040101010101" pitchFamily="2" charset="-122"/>
                  <a:ea typeface="华文宋体" panose="02010600040101010101" pitchFamily="2" charset="-122"/>
                </a:rPr>
                <a:t>2</a:t>
              </a:r>
              <a:r>
                <a:rPr lang="zh-CN" altLang="en-US" sz="2000" dirty="0">
                  <a:solidFill>
                    <a:schemeClr val="bg1"/>
                  </a:solidFill>
                  <a:latin typeface="华文宋体" panose="02010600040101010101" pitchFamily="2" charset="-122"/>
                  <a:ea typeface="华文宋体" panose="02010600040101010101" pitchFamily="2" charset="-122"/>
                </a:rPr>
                <a:t>个自营场和</a:t>
              </a:r>
              <a:r>
                <a:rPr lang="en-US" altLang="zh-CN" sz="2000" dirty="0">
                  <a:solidFill>
                    <a:schemeClr val="bg1"/>
                  </a:solidFill>
                  <a:latin typeface="华文宋体" panose="02010600040101010101" pitchFamily="2" charset="-122"/>
                  <a:ea typeface="华文宋体" panose="02010600040101010101" pitchFamily="2" charset="-122"/>
                </a:rPr>
                <a:t>7</a:t>
              </a:r>
              <a:r>
                <a:rPr lang="zh-CN" altLang="en-US" sz="2000" dirty="0">
                  <a:solidFill>
                    <a:schemeClr val="bg1"/>
                  </a:solidFill>
                  <a:latin typeface="华文宋体" panose="02010600040101010101" pitchFamily="2" charset="-122"/>
                  <a:ea typeface="华文宋体" panose="02010600040101010101" pitchFamily="2" charset="-122"/>
                </a:rPr>
                <a:t>个代养场）。</a:t>
              </a:r>
              <a:endParaRPr lang="zh-CN" altLang="en-US" sz="2000" dirty="0">
                <a:solidFill>
                  <a:schemeClr val="bg1"/>
                </a:solidFill>
                <a:latin typeface="华文宋体" panose="02010600040101010101" pitchFamily="2" charset="-122"/>
                <a:ea typeface="华文宋体" panose="02010600040101010101" pitchFamily="2" charset="-122"/>
              </a:endParaRPr>
            </a:p>
          </p:txBody>
        </p:sp>
      </p:grpSp>
    </p:spTree>
    <p:custDataLst>
      <p:tags r:id="rId4"/>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4" name="文本框 3"/>
          <p:cNvSpPr txBox="1"/>
          <p:nvPr/>
        </p:nvSpPr>
        <p:spPr>
          <a:xfrm>
            <a:off x="3971925" y="1726565"/>
            <a:ext cx="5956935" cy="460375"/>
          </a:xfrm>
          <a:prstGeom prst="rect">
            <a:avLst/>
          </a:prstGeom>
          <a:noFill/>
        </p:spPr>
        <p:txBody>
          <a:bodyPr wrap="square" rtlCol="0">
            <a:spAutoFit/>
          </a:bodyPr>
          <a:p>
            <a:pPr algn="just"/>
            <a:r>
              <a:rPr lang="zh-CN" altLang="en-US" sz="2400" b="1" dirty="0">
                <a:solidFill>
                  <a:schemeClr val="bg1"/>
                </a:solidFill>
                <a:latin typeface="华文宋体" panose="02010600040101010101" pitchFamily="2" charset="-122"/>
                <a:ea typeface="华文宋体" panose="02010600040101010101" pitchFamily="2" charset="-122"/>
              </a:rPr>
              <a:t>资中百年康铁佛镇养殖场暂存点实景</a:t>
            </a:r>
            <a:r>
              <a:rPr lang="zh-CN" altLang="en-US" sz="2400" dirty="0">
                <a:latin typeface="华文宋体" panose="02010600040101010101" pitchFamily="2" charset="-122"/>
                <a:ea typeface="华文宋体" panose="02010600040101010101" pitchFamily="2" charset="-122"/>
              </a:rPr>
              <a:t>   </a:t>
            </a:r>
            <a:r>
              <a:rPr lang="zh-CN" altLang="en-US" sz="2000" dirty="0">
                <a:latin typeface="华文宋体" panose="02010600040101010101" pitchFamily="2" charset="-122"/>
                <a:ea typeface="华文宋体" panose="02010600040101010101" pitchFamily="2" charset="-122"/>
              </a:rPr>
              <a:t>   </a:t>
            </a:r>
            <a:endParaRPr lang="en-US" altLang="zh-CN" sz="2000" dirty="0">
              <a:latin typeface="华文宋体" panose="02010600040101010101" pitchFamily="2" charset="-122"/>
              <a:ea typeface="华文宋体" panose="02010600040101010101" pitchFamily="2" charset="-122"/>
            </a:endParaRPr>
          </a:p>
        </p:txBody>
      </p:sp>
      <p:pic>
        <p:nvPicPr>
          <p:cNvPr id="7" name="图片 6" descr="DJI_0831"/>
          <p:cNvPicPr>
            <a:picLocks noChangeAspect="1"/>
          </p:cNvPicPr>
          <p:nvPr>
            <p:custDataLst>
              <p:tags r:id="rId4"/>
            </p:custDataLst>
          </p:nvPr>
        </p:nvPicPr>
        <p:blipFill>
          <a:blip r:embed="rId5"/>
          <a:stretch>
            <a:fillRect/>
          </a:stretch>
        </p:blipFill>
        <p:spPr>
          <a:xfrm>
            <a:off x="3476708" y="2459933"/>
            <a:ext cx="2420382" cy="2693673"/>
          </a:xfrm>
          <a:prstGeom prst="rect">
            <a:avLst/>
          </a:prstGeom>
          <a:ln>
            <a:gradFill>
              <a:gsLst>
                <a:gs pos="50000">
                  <a:schemeClr val="accent1"/>
                </a:gs>
                <a:gs pos="0">
                  <a:schemeClr val="accent1">
                    <a:lumMod val="25000"/>
                    <a:lumOff val="75000"/>
                  </a:schemeClr>
                </a:gs>
                <a:gs pos="100000">
                  <a:schemeClr val="accent1">
                    <a:lumMod val="85000"/>
                  </a:schemeClr>
                </a:gs>
              </a:gsLst>
              <a:lin ang="5400000" scaled="0"/>
            </a:gradFill>
          </a:ln>
          <a:effectLst>
            <a:innerShdw blurRad="63500" dist="50800" dir="16200000">
              <a:prstClr val="black">
                <a:alpha val="50000"/>
              </a:prstClr>
            </a:innerShdw>
          </a:effectLst>
        </p:spPr>
      </p:pic>
      <p:pic>
        <p:nvPicPr>
          <p:cNvPr id="8" name="图片 7"/>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r="2437" b="58774"/>
          <a:stretch>
            <a:fillRect/>
          </a:stretch>
        </p:blipFill>
        <p:spPr>
          <a:xfrm>
            <a:off x="6090558" y="2459256"/>
            <a:ext cx="2582733" cy="2708555"/>
          </a:xfrm>
          <a:prstGeom prst="rect">
            <a:avLst/>
          </a:prstGeom>
          <a:effectLst>
            <a:innerShdw blurRad="63500" dist="50800" dir="16200000">
              <a:prstClr val="black">
                <a:alpha val="50000"/>
              </a:prstClr>
            </a:innerShdw>
          </a:effectLst>
        </p:spPr>
      </p:pic>
      <p:pic>
        <p:nvPicPr>
          <p:cNvPr id="13" name="图片 12"/>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8935083" y="2459256"/>
            <a:ext cx="2573939" cy="2708555"/>
          </a:xfrm>
          <a:prstGeom prst="rect">
            <a:avLst/>
          </a:prstGeom>
          <a:effectLst>
            <a:innerShdw blurRad="63500" dist="50800" dir="16200000">
              <a:prstClr val="black">
                <a:alpha val="50000"/>
              </a:prstClr>
            </a:innerShdw>
          </a:effectLst>
        </p:spPr>
      </p:pic>
      <p:sp>
        <p:nvSpPr>
          <p:cNvPr id="14" name="文本框 13"/>
          <p:cNvSpPr txBox="1"/>
          <p:nvPr>
            <p:custDataLst>
              <p:tags r:id="rId10"/>
            </p:custDataLst>
          </p:nvPr>
        </p:nvSpPr>
        <p:spPr>
          <a:xfrm>
            <a:off x="3475355" y="5401666"/>
            <a:ext cx="2422196" cy="368300"/>
          </a:xfrm>
          <a:prstGeom prst="rect">
            <a:avLst/>
          </a:prstGeom>
          <a:noFill/>
        </p:spPr>
        <p:txBody>
          <a:bodyPr wrap="square" rtlCol="0">
            <a:spAutoFit/>
          </a:bodyPr>
          <a:p>
            <a:r>
              <a:rPr lang="zh-CN" altLang="en-US" dirty="0"/>
              <a:t>图</a:t>
            </a:r>
            <a:r>
              <a:rPr lang="en-US" altLang="zh-CN" dirty="0"/>
              <a:t>1   </a:t>
            </a:r>
            <a:r>
              <a:rPr lang="zh-CN" altLang="en-US" dirty="0"/>
              <a:t>暂存点全景图</a:t>
            </a:r>
            <a:endParaRPr lang="zh-CN" altLang="en-US" dirty="0"/>
          </a:p>
        </p:txBody>
      </p:sp>
      <p:sp>
        <p:nvSpPr>
          <p:cNvPr id="15" name="文本框 14"/>
          <p:cNvSpPr txBox="1"/>
          <p:nvPr>
            <p:custDataLst>
              <p:tags r:id="rId11"/>
            </p:custDataLst>
          </p:nvPr>
        </p:nvSpPr>
        <p:spPr>
          <a:xfrm>
            <a:off x="6090682" y="5451538"/>
            <a:ext cx="2583057" cy="645160"/>
          </a:xfrm>
          <a:prstGeom prst="rect">
            <a:avLst/>
          </a:prstGeom>
          <a:noFill/>
        </p:spPr>
        <p:txBody>
          <a:bodyPr wrap="square" rtlCol="0">
            <a:spAutoFit/>
          </a:bodyPr>
          <a:p>
            <a:r>
              <a:rPr lang="zh-CN" altLang="en-US" dirty="0"/>
              <a:t>图</a:t>
            </a:r>
            <a:r>
              <a:rPr lang="en-US" altLang="zh-CN" dirty="0"/>
              <a:t>2</a:t>
            </a:r>
            <a:r>
              <a:rPr lang="en-US" altLang="zh-CN" dirty="0"/>
              <a:t>  </a:t>
            </a:r>
            <a:r>
              <a:rPr lang="zh-CN" altLang="en-US" dirty="0"/>
              <a:t>养殖场病死畜禽冻库入口</a:t>
            </a:r>
            <a:endParaRPr lang="zh-CN" altLang="en-US" dirty="0"/>
          </a:p>
        </p:txBody>
      </p:sp>
      <p:sp>
        <p:nvSpPr>
          <p:cNvPr id="17" name="文本框 16"/>
          <p:cNvSpPr txBox="1"/>
          <p:nvPr>
            <p:custDataLst>
              <p:tags r:id="rId12"/>
            </p:custDataLst>
          </p:nvPr>
        </p:nvSpPr>
        <p:spPr>
          <a:xfrm>
            <a:off x="8934831" y="5401666"/>
            <a:ext cx="2583057" cy="645160"/>
          </a:xfrm>
          <a:prstGeom prst="rect">
            <a:avLst/>
          </a:prstGeom>
          <a:noFill/>
        </p:spPr>
        <p:txBody>
          <a:bodyPr wrap="square" rtlCol="0">
            <a:spAutoFit/>
          </a:bodyPr>
          <a:p>
            <a:r>
              <a:rPr lang="zh-CN" altLang="en-US" dirty="0"/>
              <a:t>图</a:t>
            </a:r>
            <a:r>
              <a:rPr lang="en-US" altLang="zh-CN" dirty="0"/>
              <a:t>3</a:t>
            </a:r>
            <a:r>
              <a:rPr lang="en-US" altLang="zh-CN" dirty="0"/>
              <a:t>  </a:t>
            </a:r>
            <a:r>
              <a:rPr lang="zh-CN" altLang="en-US" dirty="0"/>
              <a:t>养殖场病死畜禽冻库出口</a:t>
            </a:r>
            <a:endParaRPr lang="zh-CN" altLang="en-US" dirty="0"/>
          </a:p>
        </p:txBody>
      </p:sp>
    </p:spTree>
    <p:custDataLst>
      <p:tags r:id="rId13"/>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652"/>
              <a:ext cx="13289" cy="8692"/>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养殖场集中无害化处理实践案例</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17411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grpSp>
        <p:nvGrpSpPr>
          <p:cNvPr id="2" name="组合 1"/>
          <p:cNvGrpSpPr/>
          <p:nvPr/>
        </p:nvGrpSpPr>
        <p:grpSpPr>
          <a:xfrm>
            <a:off x="3885565" y="1780540"/>
            <a:ext cx="7733030" cy="4707255"/>
            <a:chOff x="1413" y="1939"/>
            <a:chExt cx="16375" cy="3360"/>
          </a:xfrm>
        </p:grpSpPr>
        <p:sp>
          <p:nvSpPr>
            <p:cNvPr id="6" name="文本框 5"/>
            <p:cNvSpPr txBox="1"/>
            <p:nvPr/>
          </p:nvSpPr>
          <p:spPr>
            <a:xfrm>
              <a:off x="1413" y="1939"/>
              <a:ext cx="16374" cy="373"/>
            </a:xfrm>
            <a:prstGeom prst="rect">
              <a:avLst/>
            </a:prstGeom>
            <a:noFill/>
          </p:spPr>
          <p:txBody>
            <a:bodyPr wrap="square" rtlCol="0">
              <a:spAutoFit/>
            </a:bodyPr>
            <a:p>
              <a:r>
                <a:rPr lang="zh-CN" sz="28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其他合作企业</a:t>
              </a:r>
              <a:endParaRPr lang="zh-CN" sz="2800" b="1"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1" name="文本框 10"/>
            <p:cNvSpPr txBox="1"/>
            <p:nvPr/>
          </p:nvSpPr>
          <p:spPr>
            <a:xfrm>
              <a:off x="1413" y="2528"/>
              <a:ext cx="16375" cy="2771"/>
            </a:xfrm>
            <a:prstGeom prst="rect">
              <a:avLst/>
            </a:prstGeom>
            <a:noFill/>
          </p:spPr>
          <p:txBody>
            <a:bodyPr wrap="square" rtlCol="0">
              <a:noAutofit/>
            </a:bodyPr>
            <a:p>
              <a:pPr>
                <a:lnSpc>
                  <a:spcPct val="130000"/>
                </a:lnSpc>
                <a:spcBef>
                  <a:spcPts val="0"/>
                </a:spcBef>
                <a:spcAft>
                  <a:spcPts val="0"/>
                </a:spcAft>
              </a:pPr>
              <a:r>
                <a:rPr sz="2000" dirty="0">
                  <a:solidFill>
                    <a:schemeClr val="bg1"/>
                  </a:solidFill>
                  <a:latin typeface="华文宋体" panose="02010600040101010101" pitchFamily="2" charset="-122"/>
                  <a:ea typeface="华文宋体" panose="02010600040101010101" pitchFamily="2" charset="-122"/>
                </a:rPr>
                <a:t>荣县-巴佑养殖公司 </a:t>
              </a:r>
              <a:endParaRPr sz="2000" dirty="0">
                <a:solidFill>
                  <a:schemeClr val="bg1"/>
                </a:solidFill>
                <a:latin typeface="华文宋体" panose="02010600040101010101" pitchFamily="2" charset="-122"/>
                <a:ea typeface="华文宋体" panose="02010600040101010101" pitchFamily="2" charset="-122"/>
              </a:endParaRPr>
            </a:p>
            <a:p>
              <a:pPr>
                <a:lnSpc>
                  <a:spcPct val="130000"/>
                </a:lnSpc>
                <a:spcBef>
                  <a:spcPts val="0"/>
                </a:spcBef>
                <a:spcAft>
                  <a:spcPts val="0"/>
                </a:spcAft>
              </a:pPr>
              <a:r>
                <a:rPr sz="2000" dirty="0">
                  <a:solidFill>
                    <a:schemeClr val="bg1"/>
                  </a:solidFill>
                  <a:latin typeface="华文宋体" panose="02010600040101010101" pitchFamily="2" charset="-122"/>
                  <a:ea typeface="华文宋体" panose="02010600040101010101" pitchFamily="2" charset="-122"/>
                </a:rPr>
                <a:t>叙永巨星</a:t>
              </a:r>
              <a:endParaRPr sz="2000" dirty="0">
                <a:solidFill>
                  <a:schemeClr val="bg1"/>
                </a:solidFill>
                <a:latin typeface="华文宋体" panose="02010600040101010101" pitchFamily="2" charset="-122"/>
                <a:ea typeface="华文宋体" panose="02010600040101010101" pitchFamily="2" charset="-122"/>
              </a:endParaRPr>
            </a:p>
            <a:p>
              <a:pPr>
                <a:lnSpc>
                  <a:spcPct val="130000"/>
                </a:lnSpc>
                <a:spcBef>
                  <a:spcPts val="0"/>
                </a:spcBef>
                <a:spcAft>
                  <a:spcPts val="0"/>
                </a:spcAft>
              </a:pPr>
              <a:r>
                <a:rPr sz="2000" dirty="0">
                  <a:solidFill>
                    <a:schemeClr val="bg1"/>
                  </a:solidFill>
                  <a:latin typeface="华文宋体" panose="02010600040101010101" pitchFamily="2" charset="-122"/>
                  <a:ea typeface="华文宋体" panose="02010600040101010101" pitchFamily="2" charset="-122"/>
                </a:rPr>
                <a:t>绿禾公司</a:t>
              </a:r>
              <a:endParaRPr sz="2000" dirty="0">
                <a:solidFill>
                  <a:schemeClr val="bg1"/>
                </a:solidFill>
                <a:latin typeface="华文宋体" panose="02010600040101010101" pitchFamily="2" charset="-122"/>
                <a:ea typeface="华文宋体" panose="02010600040101010101" pitchFamily="2" charset="-122"/>
              </a:endParaRPr>
            </a:p>
            <a:p>
              <a:pPr>
                <a:lnSpc>
                  <a:spcPct val="130000"/>
                </a:lnSpc>
                <a:spcBef>
                  <a:spcPts val="0"/>
                </a:spcBef>
                <a:spcAft>
                  <a:spcPts val="0"/>
                </a:spcAft>
              </a:pPr>
              <a:r>
                <a:rPr sz="2000" dirty="0">
                  <a:solidFill>
                    <a:schemeClr val="bg1"/>
                  </a:solidFill>
                  <a:latin typeface="华文宋体" panose="02010600040101010101" pitchFamily="2" charset="-122"/>
                  <a:ea typeface="华文宋体" panose="02010600040101010101" pitchFamily="2" charset="-122"/>
                </a:rPr>
                <a:t>恒通动保</a:t>
              </a:r>
              <a:endParaRPr sz="2000" dirty="0">
                <a:solidFill>
                  <a:schemeClr val="bg1"/>
                </a:solidFill>
                <a:latin typeface="华文宋体" panose="02010600040101010101" pitchFamily="2" charset="-122"/>
                <a:ea typeface="华文宋体" panose="02010600040101010101" pitchFamily="2" charset="-122"/>
              </a:endParaRPr>
            </a:p>
            <a:p>
              <a:pPr>
                <a:lnSpc>
                  <a:spcPct val="130000"/>
                </a:lnSpc>
                <a:spcBef>
                  <a:spcPts val="0"/>
                </a:spcBef>
                <a:spcAft>
                  <a:spcPts val="0"/>
                </a:spcAft>
              </a:pPr>
              <a:r>
                <a:rPr sz="2000" dirty="0">
                  <a:solidFill>
                    <a:schemeClr val="bg1"/>
                  </a:solidFill>
                  <a:latin typeface="华文宋体" panose="02010600040101010101" pitchFamily="2" charset="-122"/>
                  <a:ea typeface="华文宋体" panose="02010600040101010101" pitchFamily="2" charset="-122"/>
                </a:rPr>
                <a:t>驿都食品有限公司</a:t>
              </a:r>
              <a:endParaRPr sz="2000" dirty="0">
                <a:solidFill>
                  <a:schemeClr val="bg1"/>
                </a:solidFill>
                <a:latin typeface="华文宋体" panose="02010600040101010101" pitchFamily="2" charset="-122"/>
                <a:ea typeface="华文宋体" panose="02010600040101010101" pitchFamily="2" charset="-122"/>
              </a:endParaRPr>
            </a:p>
            <a:p>
              <a:pPr>
                <a:lnSpc>
                  <a:spcPct val="130000"/>
                </a:lnSpc>
                <a:spcBef>
                  <a:spcPts val="0"/>
                </a:spcBef>
                <a:spcAft>
                  <a:spcPts val="0"/>
                </a:spcAft>
              </a:pPr>
              <a:r>
                <a:rPr sz="2000" dirty="0">
                  <a:solidFill>
                    <a:schemeClr val="bg1"/>
                  </a:solidFill>
                  <a:latin typeface="华文宋体" panose="02010600040101010101" pitchFamily="2" charset="-122"/>
                  <a:ea typeface="华文宋体" panose="02010600040101010101" pitchFamily="2" charset="-122"/>
                </a:rPr>
                <a:t>康弘公司</a:t>
              </a:r>
              <a:endParaRPr sz="2000" dirty="0">
                <a:solidFill>
                  <a:schemeClr val="bg1"/>
                </a:solidFill>
                <a:latin typeface="华文宋体" panose="02010600040101010101" pitchFamily="2" charset="-122"/>
                <a:ea typeface="华文宋体" panose="02010600040101010101" pitchFamily="2" charset="-122"/>
              </a:endParaRPr>
            </a:p>
            <a:p>
              <a:pPr>
                <a:lnSpc>
                  <a:spcPct val="130000"/>
                </a:lnSpc>
                <a:spcBef>
                  <a:spcPts val="0"/>
                </a:spcBef>
                <a:spcAft>
                  <a:spcPts val="0"/>
                </a:spcAft>
              </a:pPr>
              <a:r>
                <a:rPr sz="2000" dirty="0">
                  <a:solidFill>
                    <a:schemeClr val="bg1"/>
                  </a:solidFill>
                  <a:latin typeface="华文宋体" panose="02010600040101010101" pitchFamily="2" charset="-122"/>
                  <a:ea typeface="华文宋体" panose="02010600040101010101" pitchFamily="2" charset="-122"/>
                </a:rPr>
                <a:t>永德农牧科技有限公司</a:t>
              </a:r>
              <a:endParaRPr sz="2000" dirty="0">
                <a:solidFill>
                  <a:schemeClr val="bg1"/>
                </a:solidFill>
                <a:latin typeface="华文宋体" panose="02010600040101010101" pitchFamily="2" charset="-122"/>
                <a:ea typeface="华文宋体" panose="02010600040101010101" pitchFamily="2" charset="-122"/>
              </a:endParaRPr>
            </a:p>
            <a:p>
              <a:pPr>
                <a:lnSpc>
                  <a:spcPct val="130000"/>
                </a:lnSpc>
                <a:spcBef>
                  <a:spcPts val="0"/>
                </a:spcBef>
                <a:spcAft>
                  <a:spcPts val="0"/>
                </a:spcAft>
              </a:pPr>
              <a:r>
                <a:rPr lang="zh-CN" sz="2000" dirty="0">
                  <a:solidFill>
                    <a:schemeClr val="bg1"/>
                  </a:solidFill>
                  <a:latin typeface="华文宋体" panose="02010600040101010101" pitchFamily="2" charset="-122"/>
                  <a:ea typeface="华文宋体" panose="02010600040101010101" pitchFamily="2" charset="-122"/>
                </a:rPr>
                <a:t>正大、温氏等企业及其代养场</a:t>
              </a:r>
              <a:r>
                <a:rPr lang="en-US" altLang="zh-CN" sz="2000" dirty="0">
                  <a:solidFill>
                    <a:schemeClr val="bg1"/>
                  </a:solidFill>
                  <a:latin typeface="华文宋体" panose="02010600040101010101" pitchFamily="2" charset="-122"/>
                  <a:ea typeface="华文宋体" panose="02010600040101010101" pitchFamily="2" charset="-122"/>
                </a:rPr>
                <a:t> </a:t>
              </a:r>
              <a:endParaRPr lang="en-US" altLang="zh-CN" sz="2000" dirty="0">
                <a:solidFill>
                  <a:schemeClr val="bg1"/>
                </a:solidFill>
                <a:latin typeface="华文宋体" panose="02010600040101010101" pitchFamily="2" charset="-122"/>
                <a:ea typeface="华文宋体" panose="02010600040101010101" pitchFamily="2" charset="-122"/>
              </a:endParaRPr>
            </a:p>
          </p:txBody>
        </p:sp>
      </p:grpSp>
    </p:spTree>
    <p:custDataLst>
      <p:tags r:id="rId4"/>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f04baa2-e813-4ee0-825d-44ceaedeab50"/>
          <p:cNvPicPr>
            <a:picLocks noChangeAspect="1"/>
          </p:cNvPicPr>
          <p:nvPr/>
        </p:nvPicPr>
        <p:blipFill>
          <a:blip r:embed="rId1"/>
          <a:srcRect b="4269"/>
          <a:stretch>
            <a:fillRect/>
          </a:stretch>
        </p:blipFill>
        <p:spPr>
          <a:xfrm>
            <a:off x="-345440" y="0"/>
            <a:ext cx="8408035" cy="6858635"/>
          </a:xfrm>
          <a:prstGeom prst="rect">
            <a:avLst/>
          </a:prstGeom>
        </p:spPr>
      </p:pic>
      <p:sp>
        <p:nvSpPr>
          <p:cNvPr id="2" name="标题 1"/>
          <p:cNvSpPr>
            <a:spLocks noGrp="1"/>
          </p:cNvSpPr>
          <p:nvPr>
            <p:ph type="ctrTitle"/>
            <p:custDataLst>
              <p:tags r:id="rId2"/>
            </p:custDataLst>
          </p:nvPr>
        </p:nvSpPr>
        <p:spPr/>
        <p:txBody>
          <a:bodyPr/>
          <a:p>
            <a:endParaRPr lang="zh-CN" altLang="zh-CN"/>
          </a:p>
        </p:txBody>
      </p:sp>
      <p:sp>
        <p:nvSpPr>
          <p:cNvPr id="3" name="副标题 2"/>
          <p:cNvSpPr>
            <a:spLocks noGrp="1"/>
          </p:cNvSpPr>
          <p:nvPr>
            <p:ph type="subTitle" idx="1"/>
            <p:custDataLst>
              <p:tags r:id="rId3"/>
            </p:custDataLst>
          </p:nvPr>
        </p:nvSpPr>
        <p:spPr/>
        <p:txBody>
          <a:bodyPr/>
          <a:p>
            <a:endParaRPr lang="zh-CN" altLang="en-US"/>
          </a:p>
        </p:txBody>
      </p:sp>
      <p:pic>
        <p:nvPicPr>
          <p:cNvPr id="102" name="图片 101"/>
          <p:cNvPicPr/>
          <p:nvPr/>
        </p:nvPicPr>
        <p:blipFill>
          <a:blip r:embed="rId4"/>
          <a:srcRect r="25609" b="22870"/>
          <a:stretch>
            <a:fillRect/>
          </a:stretch>
        </p:blipFill>
        <p:spPr>
          <a:xfrm>
            <a:off x="-3206115" y="635"/>
            <a:ext cx="11758295" cy="6858000"/>
          </a:xfrm>
          <a:prstGeom prst="rect">
            <a:avLst/>
          </a:prstGeom>
          <a:noFill/>
          <a:ln w="9525">
            <a:noFill/>
          </a:ln>
        </p:spPr>
      </p:pic>
      <p:sp>
        <p:nvSpPr>
          <p:cNvPr id="4" name="椭圆 3"/>
          <p:cNvSpPr/>
          <p:nvPr/>
        </p:nvSpPr>
        <p:spPr>
          <a:xfrm>
            <a:off x="3198495" y="-1751965"/>
            <a:ext cx="10362565" cy="10362565"/>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nvSpPr>
        <p:spPr>
          <a:xfrm>
            <a:off x="3444240" y="-1751965"/>
            <a:ext cx="10362565" cy="10362565"/>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流程图: 延期 9"/>
          <p:cNvSpPr/>
          <p:nvPr/>
        </p:nvSpPr>
        <p:spPr>
          <a:xfrm flipH="1">
            <a:off x="3590925" y="2767965"/>
            <a:ext cx="932815" cy="870585"/>
          </a:xfrm>
          <a:prstGeom prst="flowChartDelay">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latin typeface="微软雅黑" panose="020B0503020204020204" charset="-122"/>
                <a:ea typeface="微软雅黑" panose="020B0503020204020204" charset="-122"/>
              </a:rPr>
              <a:t>04</a:t>
            </a:r>
            <a:endParaRPr lang="en-US" altLang="zh-CN" sz="3600">
              <a:latin typeface="微软雅黑" panose="020B0503020204020204" charset="-122"/>
              <a:ea typeface="微软雅黑" panose="020B0503020204020204" charset="-122"/>
            </a:endParaRPr>
          </a:p>
        </p:txBody>
      </p:sp>
      <p:sp>
        <p:nvSpPr>
          <p:cNvPr id="8" name="文本框 7"/>
          <p:cNvSpPr txBox="1"/>
          <p:nvPr/>
        </p:nvSpPr>
        <p:spPr>
          <a:xfrm>
            <a:off x="4587875" y="2654935"/>
            <a:ext cx="6735445" cy="2306955"/>
          </a:xfrm>
          <a:prstGeom prst="rect">
            <a:avLst/>
          </a:prstGeom>
          <a:noFill/>
        </p:spPr>
        <p:txBody>
          <a:bodyPr wrap="square" rtlCol="0">
            <a:spAutoFit/>
          </a:bodyPr>
          <a:p>
            <a:pPr indent="0" fontAlgn="auto">
              <a:lnSpc>
                <a:spcPct val="150000"/>
              </a:lnSpc>
            </a:pPr>
            <a:r>
              <a:rPr lang="zh-CN" altLang="en-US" sz="3200" b="1">
                <a:sym typeface="+mn-ea"/>
              </a:rPr>
              <a:t>集中无害化处理动物防疫及生物安全控制启示</a:t>
            </a:r>
            <a:endParaRPr lang="zh-CN" altLang="en-US" sz="3200" b="1"/>
          </a:p>
          <a:p>
            <a:pPr indent="0" fontAlgn="auto">
              <a:lnSpc>
                <a:spcPct val="150000"/>
              </a:lnSpc>
            </a:pPr>
            <a:endParaRPr lang="zh-CN" altLang="en-US" sz="3200" b="1"/>
          </a:p>
        </p:txBody>
      </p:sp>
    </p:spTree>
    <p:custDataLst>
      <p:tags r:id="rId5"/>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2044"/>
              <a:ext cx="13289" cy="8300"/>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400" b="1">
                  <a:solidFill>
                    <a:schemeClr val="bg1"/>
                  </a:solidFill>
                  <a:sym typeface="+mn-ea"/>
                </a:rPr>
                <a:t>集中无害化处理动物防疫及生物安全生态控制启示</a:t>
              </a:r>
              <a:endParaRPr lang="zh-CN" altLang="en-US" sz="2400" b="1"/>
            </a:p>
            <a:p>
              <a:pPr indent="414020" fontAlgn="auto">
                <a:lnSpc>
                  <a:spcPct val="110000"/>
                </a:lnSpc>
                <a:spcBef>
                  <a:spcPts val="0"/>
                </a:spcBef>
                <a:spcAft>
                  <a:spcPts val="0"/>
                </a:spcAft>
              </a:pPr>
              <a:r>
                <a:rPr lang="zh-CN" altLang="en-US" b="1">
                  <a:solidFill>
                    <a:schemeClr val="bg1"/>
                  </a:solidFill>
                  <a:latin typeface="微软雅黑" panose="020B0503020204020204" charset="-122"/>
                  <a:ea typeface="微软雅黑" panose="020B0503020204020204" charset="-122"/>
                  <a:cs typeface="微软雅黑" panose="020B0503020204020204" charset="-122"/>
                </a:rPr>
                <a:t>（</a:t>
              </a:r>
              <a:r>
                <a:rPr lang="en-US" altLang="zh-CN" b="1">
                  <a:solidFill>
                    <a:schemeClr val="bg1"/>
                  </a:solidFill>
                  <a:latin typeface="微软雅黑" panose="020B0503020204020204" charset="-122"/>
                  <a:ea typeface="微软雅黑" panose="020B0503020204020204" charset="-122"/>
                  <a:cs typeface="微软雅黑" panose="020B0503020204020204" charset="-122"/>
                </a:rPr>
                <a:t>1</a:t>
              </a:r>
              <a:r>
                <a:rPr lang="zh-CN" altLang="en-US" b="1">
                  <a:solidFill>
                    <a:schemeClr val="bg1"/>
                  </a:solidFill>
                  <a:latin typeface="微软雅黑" panose="020B0503020204020204" charset="-122"/>
                  <a:ea typeface="微软雅黑" panose="020B0503020204020204" charset="-122"/>
                  <a:cs typeface="微软雅黑" panose="020B0503020204020204" charset="-122"/>
                </a:rPr>
                <a:t>）</a:t>
              </a:r>
              <a:r>
                <a:rPr lang="en-US" altLang="zh-CN" b="1">
                  <a:solidFill>
                    <a:schemeClr val="bg1"/>
                  </a:solidFill>
                  <a:latin typeface="微软雅黑" panose="020B0503020204020204" charset="-122"/>
                  <a:ea typeface="微软雅黑" panose="020B0503020204020204" charset="-122"/>
                  <a:cs typeface="微软雅黑" panose="020B0503020204020204" charset="-122"/>
                </a:rPr>
                <a:t> </a:t>
              </a:r>
              <a:r>
                <a:rPr lang="zh-CN" altLang="en-US" b="1">
                  <a:solidFill>
                    <a:schemeClr val="bg1"/>
                  </a:solidFill>
                  <a:latin typeface="微软雅黑" panose="020B0503020204020204" charset="-122"/>
                  <a:ea typeface="微软雅黑" panose="020B0503020204020204" charset="-122"/>
                  <a:cs typeface="微软雅黑" panose="020B0503020204020204" charset="-122"/>
                </a:rPr>
                <a:t>实现病死畜禽集中无害化处理全覆盖</a:t>
              </a:r>
              <a:endParaRPr lang="zh-CN" altLang="en-US" b="1">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10000"/>
                </a:lnSpc>
                <a:spcBef>
                  <a:spcPts val="0"/>
                </a:spcBef>
                <a:spcAft>
                  <a:spcPts val="0"/>
                </a:spcAft>
              </a:pPr>
              <a:r>
                <a:rPr lang="zh-CN" altLang="en-US" sz="1600">
                  <a:solidFill>
                    <a:schemeClr val="bg1"/>
                  </a:solidFill>
                  <a:latin typeface="微软雅黑" panose="020B0503020204020204" charset="-122"/>
                  <a:ea typeface="微软雅黑" panose="020B0503020204020204" charset="-122"/>
                  <a:cs typeface="微软雅黑" panose="020B0503020204020204" charset="-122"/>
                </a:rPr>
                <a:t>在完善的政策、健全的法律体系和完整的技术规范支撑下，在农业农村主管部门的主导下，通过企企合作，打通集中无害化处理最后一公里，能够有序、有力、有效地实现病死畜禽集中无害化处理的全覆盖。</a:t>
              </a:r>
              <a:endParaRPr lang="zh-CN" altLang="en-US">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10000"/>
                </a:lnSpc>
                <a:spcBef>
                  <a:spcPts val="0"/>
                </a:spcBef>
                <a:spcAft>
                  <a:spcPts val="0"/>
                </a:spcAft>
              </a:pPr>
              <a:r>
                <a:rPr lang="zh-CN" b="1">
                  <a:solidFill>
                    <a:schemeClr val="bg1"/>
                  </a:solidFill>
                  <a:latin typeface="微软雅黑" panose="020B0503020204020204" charset="-122"/>
                  <a:ea typeface="微软雅黑" panose="020B0503020204020204" charset="-122"/>
                  <a:cs typeface="微软雅黑" panose="020B0503020204020204" charset="-122"/>
                </a:rPr>
                <a:t>（</a:t>
              </a:r>
              <a:r>
                <a:rPr lang="en-US" altLang="zh-CN" b="1">
                  <a:solidFill>
                    <a:schemeClr val="bg1"/>
                  </a:solidFill>
                  <a:latin typeface="微软雅黑" panose="020B0503020204020204" charset="-122"/>
                  <a:ea typeface="微软雅黑" panose="020B0503020204020204" charset="-122"/>
                  <a:cs typeface="微软雅黑" panose="020B0503020204020204" charset="-122"/>
                </a:rPr>
                <a:t>2</a:t>
              </a:r>
              <a:r>
                <a:rPr lang="zh-CN" altLang="en-US" b="1">
                  <a:solidFill>
                    <a:schemeClr val="bg1"/>
                  </a:solidFill>
                  <a:latin typeface="微软雅黑" panose="020B0503020204020204" charset="-122"/>
                  <a:ea typeface="微软雅黑" panose="020B0503020204020204" charset="-122"/>
                  <a:cs typeface="微软雅黑" panose="020B0503020204020204" charset="-122"/>
                </a:rPr>
                <a:t>）能很好地保证动物防疫及生物安全控制</a:t>
              </a:r>
              <a:endParaRPr lang="zh-CN" altLang="en-US" b="1">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10000"/>
                </a:lnSpc>
                <a:spcBef>
                  <a:spcPts val="0"/>
                </a:spcBef>
                <a:spcAft>
                  <a:spcPts val="0"/>
                </a:spcAft>
              </a:pPr>
              <a:r>
                <a:rPr lang="zh-CN" altLang="en-US" sz="1600">
                  <a:solidFill>
                    <a:schemeClr val="bg1"/>
                  </a:solidFill>
                  <a:latin typeface="微软雅黑" panose="020B0503020204020204" charset="-122"/>
                  <a:ea typeface="微软雅黑" panose="020B0503020204020204" charset="-122"/>
                  <a:cs typeface="微软雅黑" panose="020B0503020204020204" charset="-122"/>
                </a:rPr>
                <a:t>通过</a:t>
              </a:r>
              <a:r>
                <a:rPr lang="en-US" altLang="zh-CN" sz="16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600">
                  <a:solidFill>
                    <a:schemeClr val="bg1"/>
                  </a:solidFill>
                  <a:latin typeface="微软雅黑" panose="020B0503020204020204" charset="-122"/>
                  <a:ea typeface="微软雅黑" panose="020B0503020204020204" charset="-122"/>
                  <a:cs typeface="微软雅黑" panose="020B0503020204020204" charset="-122"/>
                </a:rPr>
                <a:t>四定、一检</a:t>
              </a:r>
              <a:r>
                <a:rPr lang="en-US" altLang="zh-CN" sz="16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600">
                  <a:solidFill>
                    <a:schemeClr val="bg1"/>
                  </a:solidFill>
                  <a:latin typeface="微软雅黑" panose="020B0503020204020204" charset="-122"/>
                  <a:ea typeface="微软雅黑" panose="020B0503020204020204" charset="-122"/>
                  <a:cs typeface="微软雅黑" panose="020B0503020204020204" charset="-122"/>
                </a:rPr>
                <a:t>即</a:t>
              </a:r>
              <a:r>
                <a:rPr lang="en-US" altLang="zh-CN" sz="16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600">
                  <a:solidFill>
                    <a:schemeClr val="bg1"/>
                  </a:solidFill>
                  <a:latin typeface="微软雅黑" panose="020B0503020204020204" charset="-122"/>
                  <a:ea typeface="微软雅黑" panose="020B0503020204020204" charset="-122"/>
                  <a:cs typeface="微软雅黑" panose="020B0503020204020204" charset="-122"/>
                  <a:sym typeface="+mn-ea"/>
                </a:rPr>
                <a:t>定点、定车、定人、定时和检测</a:t>
              </a:r>
              <a:r>
                <a:rPr lang="en-US" altLang="zh-CN" sz="160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600">
                  <a:solidFill>
                    <a:schemeClr val="bg1"/>
                  </a:solidFill>
                  <a:latin typeface="微软雅黑" panose="020B0503020204020204" charset="-122"/>
                  <a:ea typeface="微软雅黑" panose="020B0503020204020204" charset="-122"/>
                  <a:cs typeface="微软雅黑" panose="020B0503020204020204" charset="-122"/>
                </a:rPr>
                <a:t>收集，采取相应的动物防疫及生物安全措施，实行一次性专收，完全有效避免了一车多收和多次接触，从而化解交接和收集动物防疫及生物安全风险。</a:t>
              </a:r>
              <a:endParaRPr lang="zh-CN" altLang="en-US" sz="1600">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10000"/>
                </a:lnSpc>
                <a:spcBef>
                  <a:spcPts val="0"/>
                </a:spcBef>
                <a:spcAft>
                  <a:spcPts val="0"/>
                </a:spcAft>
              </a:pPr>
              <a:r>
                <a:rPr lang="zh-CN" b="1">
                  <a:solidFill>
                    <a:schemeClr val="bg1"/>
                  </a:solidFill>
                  <a:latin typeface="微软雅黑" panose="020B0503020204020204" charset="-122"/>
                  <a:ea typeface="微软雅黑" panose="020B0503020204020204" charset="-122"/>
                  <a:cs typeface="微软雅黑" panose="020B0503020204020204" charset="-122"/>
                </a:rPr>
                <a:t>（3）能实现动物疫病病原的彻底杀灭</a:t>
              </a:r>
              <a:endParaRPr lang="zh-CN" b="1">
                <a:solidFill>
                  <a:schemeClr val="bg1"/>
                </a:solidFill>
                <a:latin typeface="微软雅黑" panose="020B0503020204020204" charset="-122"/>
                <a:ea typeface="微软雅黑" panose="020B0503020204020204" charset="-122"/>
                <a:cs typeface="微软雅黑" panose="020B0503020204020204" charset="-122"/>
              </a:endParaRPr>
            </a:p>
            <a:p>
              <a:pPr indent="414020" fontAlgn="auto">
                <a:lnSpc>
                  <a:spcPct val="110000"/>
                </a:lnSpc>
                <a:spcBef>
                  <a:spcPts val="0"/>
                </a:spcBef>
                <a:spcAft>
                  <a:spcPts val="0"/>
                </a:spcAft>
              </a:pPr>
              <a:r>
                <a:rPr lang="zh-CN" altLang="en-US" sz="1600">
                  <a:solidFill>
                    <a:schemeClr val="bg1"/>
                  </a:solidFill>
                  <a:latin typeface="微软雅黑" panose="020B0503020204020204" charset="-122"/>
                  <a:ea typeface="微软雅黑" panose="020B0503020204020204" charset="-122"/>
                  <a:cs typeface="微软雅黑" panose="020B0503020204020204" charset="-122"/>
                </a:rPr>
                <a:t>实施关口前移，通过对病死畜禽集中无害化处理，实现由传统方式无害化处理方法动物疫病病原的暂时处理向工厂化集中处理方法动物疫病病原彻底杀灭的转变，为消灭动物疫病奠定坚实基础。</a:t>
              </a:r>
              <a:endParaRPr lang="zh-CN" altLang="en-US" sz="1600">
                <a:solidFill>
                  <a:schemeClr val="bg1"/>
                </a:solidFill>
                <a:latin typeface="微软雅黑" panose="020B0503020204020204" charset="-122"/>
                <a:ea typeface="微软雅黑" panose="020B0503020204020204" charset="-122"/>
                <a:cs typeface="微软雅黑" panose="020B0503020204020204" charset="-122"/>
              </a:endParaRPr>
            </a:p>
            <a:p>
              <a:pPr indent="414020" algn="l" fontAlgn="auto">
                <a:lnSpc>
                  <a:spcPct val="110000"/>
                </a:lnSpc>
                <a:spcBef>
                  <a:spcPts val="0"/>
                </a:spcBef>
                <a:spcAft>
                  <a:spcPts val="0"/>
                </a:spcAft>
                <a:buClrTx/>
                <a:buSzTx/>
                <a:buFontTx/>
              </a:pPr>
              <a:r>
                <a:rPr lang="zh-CN" sz="1800" b="1">
                  <a:solidFill>
                    <a:schemeClr val="bg1"/>
                  </a:solidFill>
                  <a:latin typeface="微软雅黑" panose="020B0503020204020204" charset="-122"/>
                  <a:ea typeface="微软雅黑" panose="020B0503020204020204" charset="-122"/>
                  <a:cs typeface="微软雅黑" panose="020B0503020204020204" charset="-122"/>
                </a:rPr>
                <a:t>（4）动物防疫生态能得到长期修复</a:t>
              </a:r>
              <a:endParaRPr lang="zh-CN" sz="1800" b="1">
                <a:solidFill>
                  <a:schemeClr val="bg1"/>
                </a:solidFill>
                <a:latin typeface="微软雅黑" panose="020B0503020204020204" charset="-122"/>
                <a:ea typeface="微软雅黑" panose="020B0503020204020204" charset="-122"/>
                <a:cs typeface="微软雅黑" panose="020B0503020204020204" charset="-122"/>
              </a:endParaRPr>
            </a:p>
            <a:p>
              <a:pPr indent="414020" algn="l" fontAlgn="auto">
                <a:lnSpc>
                  <a:spcPct val="110000"/>
                </a:lnSpc>
                <a:spcBef>
                  <a:spcPts val="0"/>
                </a:spcBef>
                <a:spcAft>
                  <a:spcPts val="0"/>
                </a:spcAft>
                <a:buClrTx/>
                <a:buSzTx/>
                <a:buFontTx/>
              </a:pPr>
              <a:r>
                <a:rPr lang="zh-CN" altLang="en-US" sz="1600">
                  <a:solidFill>
                    <a:schemeClr val="bg1"/>
                  </a:solidFill>
                  <a:latin typeface="微软雅黑" panose="020B0503020204020204" charset="-122"/>
                  <a:ea typeface="微软雅黑" panose="020B0503020204020204" charset="-122"/>
                  <a:cs typeface="微软雅黑" panose="020B0503020204020204" charset="-122"/>
                </a:rPr>
                <a:t>集中无害化处理是杀灭病原最直接、最有效、最彻底的方法，环境、土壤、水源等被病原的污染将会持续降低，通过不限努力，动物防疫生态将会出现质的飞跃。</a:t>
              </a:r>
              <a:endParaRPr lang="zh-CN" altLang="en-US" sz="160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6" name="椭圆 15"/>
          <p:cNvSpPr/>
          <p:nvPr>
            <p:custDataLst>
              <p:tags r:id="rId3"/>
            </p:custDataLst>
          </p:nvPr>
        </p:nvSpPr>
        <p:spPr>
          <a:xfrm>
            <a:off x="3389630" y="1349375"/>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5</a:t>
            </a:r>
            <a:endParaRPr lang="en-US" altLang="zh-CN" sz="2400">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110615"/>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2" name="矩形 1"/>
          <p:cNvSpPr/>
          <p:nvPr/>
        </p:nvSpPr>
        <p:spPr>
          <a:xfrm>
            <a:off x="3624580" y="991870"/>
            <a:ext cx="8023860" cy="68707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rPr>
              <a:t>集中无害化处理</a:t>
            </a:r>
            <a:r>
              <a:rPr lang="en-US" altLang="zh-CN" sz="28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rPr>
              <a:t>实现五个转变、五个保证</a:t>
            </a:r>
            <a:r>
              <a:rPr lang="en-US" altLang="zh-CN" sz="2800" b="1" dirty="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28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4" name="矩形 3"/>
          <p:cNvSpPr/>
          <p:nvPr/>
        </p:nvSpPr>
        <p:spPr>
          <a:xfrm>
            <a:off x="3624580" y="2427605"/>
            <a:ext cx="8023860" cy="45593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buClrTx/>
              <a:buSzTx/>
              <a:buFontTx/>
            </a:pPr>
            <a:r>
              <a:rPr lang="en-US" altLang="zh-CN" sz="2400" b="1" dirty="0">
                <a:solidFill>
                  <a:srgbClr val="FF0000"/>
                </a:solidFill>
                <a:latin typeface="华文宋体" panose="02010600040101010101" pitchFamily="2" charset="-122"/>
                <a:ea typeface="华文宋体" panose="02010600040101010101" pitchFamily="2" charset="-122"/>
                <a:sym typeface="+mn-ea"/>
              </a:rPr>
              <a:t>    </a:t>
            </a:r>
            <a:r>
              <a:rPr lang="zh-CN" altLang="en-US" sz="1800" b="1" dirty="0">
                <a:solidFill>
                  <a:srgbClr val="FF0000"/>
                </a:solidFill>
                <a:latin typeface="华文宋体" panose="02010600040101010101" pitchFamily="2" charset="-122"/>
                <a:ea typeface="华文宋体" panose="02010600040101010101" pitchFamily="2" charset="-122"/>
                <a:sym typeface="+mn-ea"/>
              </a:rPr>
              <a:t>实现了由动物源性食品安全多环节控制向源头控制转变，保证了食品安全。</a:t>
            </a:r>
            <a:endParaRPr lang="zh-CN" altLang="en-US" sz="1800" b="1" dirty="0">
              <a:solidFill>
                <a:srgbClr val="FF0000"/>
              </a:solidFill>
              <a:latin typeface="华文宋体" panose="02010600040101010101" pitchFamily="2" charset="-122"/>
              <a:ea typeface="华文宋体" panose="02010600040101010101" pitchFamily="2" charset="-122"/>
            </a:endParaRPr>
          </a:p>
        </p:txBody>
      </p:sp>
      <p:sp>
        <p:nvSpPr>
          <p:cNvPr id="6" name="矩形 5"/>
          <p:cNvSpPr/>
          <p:nvPr/>
        </p:nvSpPr>
        <p:spPr>
          <a:xfrm>
            <a:off x="3624580" y="1804035"/>
            <a:ext cx="8023860" cy="5715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90000"/>
              </a:lnSpc>
              <a:spcBef>
                <a:spcPts val="0"/>
              </a:spcBef>
              <a:spcAft>
                <a:spcPts val="0"/>
              </a:spcAft>
            </a:pPr>
            <a:r>
              <a:rPr lang="en-US" altLang="zh-CN" sz="2400" b="1" dirty="0">
                <a:solidFill>
                  <a:srgbClr val="FF0000"/>
                </a:solidFill>
                <a:latin typeface="华文宋体" panose="02010600040101010101" pitchFamily="2" charset="-122"/>
                <a:ea typeface="华文宋体" panose="02010600040101010101" pitchFamily="2" charset="-122"/>
                <a:sym typeface="+mn-ea"/>
              </a:rPr>
              <a:t>    </a:t>
            </a:r>
            <a:r>
              <a:rPr lang="zh-CN" altLang="en-US" b="1" dirty="0">
                <a:solidFill>
                  <a:srgbClr val="FF0000"/>
                </a:solidFill>
                <a:latin typeface="华文宋体" panose="02010600040101010101" pitchFamily="2" charset="-122"/>
                <a:ea typeface="华文宋体" panose="02010600040101010101" pitchFamily="2" charset="-122"/>
                <a:sym typeface="+mn-ea"/>
              </a:rPr>
              <a:t>实现了由病原的暂时处理向彻底杀灭转变，保证了养殖业和人及公共卫生安全。</a:t>
            </a:r>
            <a:endParaRPr lang="zh-CN" altLang="en-US" b="1" dirty="0">
              <a:solidFill>
                <a:srgbClr val="FF0000"/>
              </a:solidFill>
              <a:latin typeface="华文宋体" panose="02010600040101010101" pitchFamily="2" charset="-122"/>
              <a:ea typeface="华文宋体" panose="02010600040101010101" pitchFamily="2" charset="-122"/>
              <a:cs typeface="微软雅黑" panose="020B0503020204020204" charset="-122"/>
              <a:sym typeface="+mn-ea"/>
            </a:endParaRPr>
          </a:p>
        </p:txBody>
      </p:sp>
      <p:sp>
        <p:nvSpPr>
          <p:cNvPr id="7" name="矩形 6"/>
          <p:cNvSpPr/>
          <p:nvPr/>
        </p:nvSpPr>
        <p:spPr>
          <a:xfrm>
            <a:off x="3624580" y="2935605"/>
            <a:ext cx="8023860" cy="54102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buClrTx/>
              <a:buSzTx/>
              <a:buFontTx/>
            </a:pPr>
            <a:endParaRPr lang="zh-CN" altLang="en-US" sz="2400" b="1" dirty="0">
              <a:solidFill>
                <a:srgbClr val="FF0000"/>
              </a:solidFill>
              <a:latin typeface="华文宋体" panose="02010600040101010101" pitchFamily="2" charset="-122"/>
              <a:ea typeface="华文宋体" panose="02010600040101010101" pitchFamily="2" charset="-122"/>
              <a:sym typeface="+mn-ea"/>
            </a:endParaRPr>
          </a:p>
          <a:p>
            <a:pPr algn="l">
              <a:lnSpc>
                <a:spcPct val="90000"/>
              </a:lnSpc>
              <a:spcBef>
                <a:spcPts val="0"/>
              </a:spcBef>
              <a:spcAft>
                <a:spcPts val="0"/>
              </a:spcAft>
              <a:buClrTx/>
              <a:buSzTx/>
              <a:buFontTx/>
            </a:pPr>
            <a:r>
              <a:rPr lang="en-US" altLang="zh-CN" sz="2400" b="1" dirty="0">
                <a:solidFill>
                  <a:srgbClr val="FF0000"/>
                </a:solidFill>
                <a:latin typeface="华文宋体" panose="02010600040101010101" pitchFamily="2" charset="-122"/>
                <a:ea typeface="华文宋体" panose="02010600040101010101" pitchFamily="2" charset="-122"/>
                <a:sym typeface="+mn-ea"/>
              </a:rPr>
              <a:t>     </a:t>
            </a:r>
            <a:r>
              <a:rPr lang="zh-CN" altLang="en-US" sz="1800" b="1" dirty="0">
                <a:solidFill>
                  <a:srgbClr val="FF0000"/>
                </a:solidFill>
                <a:latin typeface="华文宋体" panose="02010600040101010101" pitchFamily="2" charset="-122"/>
                <a:ea typeface="华文宋体" panose="02010600040101010101" pitchFamily="2" charset="-122"/>
                <a:sym typeface="+mn-ea"/>
              </a:rPr>
              <a:t>实现了由传统处理方式向工厂化集中处理方式转变，保证了生态环境的安全。</a:t>
            </a:r>
            <a:endParaRPr lang="zh-CN" altLang="en-US" sz="1800" b="1" dirty="0">
              <a:solidFill>
                <a:srgbClr val="FF0000"/>
              </a:solidFill>
              <a:latin typeface="华文宋体" panose="02010600040101010101" pitchFamily="2" charset="-122"/>
              <a:ea typeface="华文宋体" panose="02010600040101010101" pitchFamily="2" charset="-122"/>
            </a:endParaRPr>
          </a:p>
          <a:p>
            <a:pPr algn="ctr"/>
            <a:endParaRPr lang="zh-CN" altLang="en-US" sz="28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3625215" y="3528695"/>
            <a:ext cx="8023860" cy="5708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90000"/>
              </a:lnSpc>
              <a:spcBef>
                <a:spcPts val="0"/>
              </a:spcBef>
              <a:spcAft>
                <a:spcPts val="0"/>
              </a:spcAft>
              <a:buClrTx/>
              <a:buSzTx/>
              <a:buFontTx/>
            </a:pPr>
            <a:r>
              <a:rPr lang="en-US" altLang="zh-CN" sz="2000" b="1" dirty="0">
                <a:solidFill>
                  <a:srgbClr val="FF0000"/>
                </a:solidFill>
                <a:latin typeface="华文宋体" panose="02010600040101010101" pitchFamily="2" charset="-122"/>
                <a:ea typeface="华文宋体" panose="02010600040101010101" pitchFamily="2" charset="-122"/>
                <a:sym typeface="+mn-ea"/>
              </a:rPr>
              <a:t>     </a:t>
            </a:r>
            <a:r>
              <a:rPr lang="zh-CN" altLang="en-US" b="1" dirty="0">
                <a:solidFill>
                  <a:srgbClr val="FF0000"/>
                </a:solidFill>
                <a:latin typeface="华文宋体" panose="02010600040101010101" pitchFamily="2" charset="-122"/>
                <a:ea typeface="华文宋体" panose="02010600040101010101" pitchFamily="2" charset="-122"/>
                <a:sym typeface="+mn-ea"/>
              </a:rPr>
              <a:t>实现了病死畜禽资源化浪费向资源化利用转变，保证了病死畜禽资源得到充分利用。</a:t>
            </a:r>
            <a:endParaRPr lang="zh-CN" altLang="en-US" b="1" dirty="0">
              <a:solidFill>
                <a:srgbClr val="FF0000"/>
              </a:solidFill>
              <a:latin typeface="华文宋体" panose="02010600040101010101" pitchFamily="2" charset="-122"/>
              <a:ea typeface="华文宋体" panose="02010600040101010101" pitchFamily="2" charset="-122"/>
              <a:sym typeface="+mn-ea"/>
            </a:endParaRPr>
          </a:p>
        </p:txBody>
      </p:sp>
      <p:pic>
        <p:nvPicPr>
          <p:cNvPr id="109" name="图片 108"/>
          <p:cNvPicPr/>
          <p:nvPr/>
        </p:nvPicPr>
        <p:blipFill>
          <a:blip r:embed="rId3"/>
          <a:stretch>
            <a:fillRect/>
          </a:stretch>
        </p:blipFill>
        <p:spPr>
          <a:xfrm>
            <a:off x="3625215" y="4961890"/>
            <a:ext cx="8023225" cy="1343025"/>
          </a:xfrm>
          <a:prstGeom prst="rect">
            <a:avLst/>
          </a:prstGeom>
          <a:noFill/>
          <a:ln w="9525">
            <a:gradFill>
              <a:gsLst>
                <a:gs pos="50000">
                  <a:schemeClr val="tx1"/>
                </a:gs>
                <a:gs pos="0">
                  <a:schemeClr val="tx1">
                    <a:lumMod val="25000"/>
                    <a:lumOff val="75000"/>
                  </a:schemeClr>
                </a:gs>
                <a:gs pos="100000">
                  <a:schemeClr val="tx1">
                    <a:lumMod val="85000"/>
                  </a:schemeClr>
                </a:gs>
              </a:gsLst>
              <a:lin ang="5400000" scaled="0"/>
            </a:gradFill>
          </a:ln>
          <a:effectLst>
            <a:innerShdw blurRad="114300">
              <a:prstClr val="black"/>
            </a:innerShdw>
          </a:effectLst>
        </p:spPr>
      </p:pic>
      <p:sp>
        <p:nvSpPr>
          <p:cNvPr id="9" name="矩形 8"/>
          <p:cNvSpPr/>
          <p:nvPr/>
        </p:nvSpPr>
        <p:spPr>
          <a:xfrm>
            <a:off x="3625215" y="4170045"/>
            <a:ext cx="8023860" cy="57086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90000"/>
              </a:lnSpc>
              <a:spcBef>
                <a:spcPts val="0"/>
              </a:spcBef>
              <a:spcAft>
                <a:spcPts val="0"/>
              </a:spcAft>
              <a:buClrTx/>
              <a:buSzTx/>
              <a:buFontTx/>
            </a:pPr>
            <a:r>
              <a:rPr lang="en-US" altLang="zh-CN" sz="2000" b="1" dirty="0">
                <a:solidFill>
                  <a:srgbClr val="FF0000"/>
                </a:solidFill>
                <a:latin typeface="华文宋体" panose="02010600040101010101" pitchFamily="2" charset="-122"/>
                <a:ea typeface="华文宋体" panose="02010600040101010101" pitchFamily="2" charset="-122"/>
                <a:sym typeface="+mn-ea"/>
              </a:rPr>
              <a:t>     </a:t>
            </a:r>
            <a:r>
              <a:rPr lang="zh-CN" altLang="en-US" b="1" dirty="0">
                <a:solidFill>
                  <a:srgbClr val="FF0000"/>
                </a:solidFill>
                <a:latin typeface="华文宋体" panose="02010600040101010101" pitchFamily="2" charset="-122"/>
                <a:ea typeface="华文宋体" panose="02010600040101010101" pitchFamily="2" charset="-122"/>
                <a:sym typeface="+mn-ea"/>
              </a:rPr>
              <a:t>实现了病死畜禽农业生态污染向农业生态友好转变，保证了养殖环境生态安全，是动物防疫新质生产力的重要组成部分。</a:t>
            </a:r>
            <a:endParaRPr lang="zh-CN" altLang="en-US" b="1" dirty="0">
              <a:solidFill>
                <a:srgbClr val="FF0000"/>
              </a:solidFill>
              <a:latin typeface="华文宋体" panose="02010600040101010101" pitchFamily="2" charset="-122"/>
              <a:ea typeface="华文宋体" panose="02010600040101010101" pitchFamily="2" charset="-122"/>
              <a:sym typeface="+mn-ea"/>
            </a:endParaRPr>
          </a:p>
        </p:txBody>
      </p:sp>
    </p:spTree>
    <p:custDataLst>
      <p:tags r:id="rId4"/>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f04baa2-e813-4ee0-825d-44ceaedeab50"/>
          <p:cNvPicPr>
            <a:picLocks noChangeAspect="1"/>
          </p:cNvPicPr>
          <p:nvPr/>
        </p:nvPicPr>
        <p:blipFill>
          <a:blip r:embed="rId1"/>
          <a:srcRect b="4269"/>
          <a:stretch>
            <a:fillRect/>
          </a:stretch>
        </p:blipFill>
        <p:spPr>
          <a:xfrm>
            <a:off x="-345440" y="0"/>
            <a:ext cx="8408035" cy="6858635"/>
          </a:xfrm>
          <a:prstGeom prst="rect">
            <a:avLst/>
          </a:prstGeom>
        </p:spPr>
      </p:pic>
      <p:sp>
        <p:nvSpPr>
          <p:cNvPr id="2" name="标题 1"/>
          <p:cNvSpPr>
            <a:spLocks noGrp="1"/>
          </p:cNvSpPr>
          <p:nvPr>
            <p:ph type="ctrTitle"/>
            <p:custDataLst>
              <p:tags r:id="rId2"/>
            </p:custDataLst>
          </p:nvPr>
        </p:nvSpPr>
        <p:spPr/>
        <p:txBody>
          <a:bodyPr/>
          <a:p>
            <a:endParaRPr lang="zh-CN" altLang="zh-CN"/>
          </a:p>
        </p:txBody>
      </p:sp>
      <p:sp>
        <p:nvSpPr>
          <p:cNvPr id="3" name="副标题 2"/>
          <p:cNvSpPr>
            <a:spLocks noGrp="1"/>
          </p:cNvSpPr>
          <p:nvPr>
            <p:ph type="subTitle" idx="1"/>
            <p:custDataLst>
              <p:tags r:id="rId3"/>
            </p:custDataLst>
          </p:nvPr>
        </p:nvSpPr>
        <p:spPr/>
        <p:txBody>
          <a:bodyPr/>
          <a:p>
            <a:endParaRPr lang="zh-CN" altLang="en-US"/>
          </a:p>
        </p:txBody>
      </p:sp>
      <p:pic>
        <p:nvPicPr>
          <p:cNvPr id="102" name="图片 101"/>
          <p:cNvPicPr/>
          <p:nvPr/>
        </p:nvPicPr>
        <p:blipFill>
          <a:blip r:embed="rId4"/>
          <a:srcRect r="25609" b="22870"/>
          <a:stretch>
            <a:fillRect/>
          </a:stretch>
        </p:blipFill>
        <p:spPr>
          <a:xfrm>
            <a:off x="-3206115" y="635"/>
            <a:ext cx="11758295" cy="6858000"/>
          </a:xfrm>
          <a:prstGeom prst="rect">
            <a:avLst/>
          </a:prstGeom>
          <a:noFill/>
          <a:ln w="9525">
            <a:noFill/>
          </a:ln>
        </p:spPr>
      </p:pic>
      <p:sp>
        <p:nvSpPr>
          <p:cNvPr id="4" name="椭圆 3"/>
          <p:cNvSpPr/>
          <p:nvPr/>
        </p:nvSpPr>
        <p:spPr>
          <a:xfrm>
            <a:off x="3198495" y="-1751965"/>
            <a:ext cx="10362565" cy="10362565"/>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nvSpPr>
        <p:spPr>
          <a:xfrm>
            <a:off x="3444240" y="-1751965"/>
            <a:ext cx="10362565" cy="10362565"/>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5067300" y="1388745"/>
            <a:ext cx="5613400" cy="1476375"/>
          </a:xfrm>
          <a:prstGeom prst="rect">
            <a:avLst/>
          </a:prstGeom>
          <a:noFill/>
        </p:spPr>
        <p:txBody>
          <a:bodyPr wrap="square" rtlCol="0">
            <a:spAutoFit/>
          </a:bodyPr>
          <a:p>
            <a:pPr indent="0" algn="ctr" fontAlgn="auto">
              <a:lnSpc>
                <a:spcPct val="150000"/>
              </a:lnSpc>
            </a:pPr>
            <a:r>
              <a:rPr lang="zh-CN" altLang="en-US" sz="6000" b="1"/>
              <a:t>感</a:t>
            </a:r>
            <a:r>
              <a:rPr lang="en-US" altLang="zh-CN" sz="6000" b="1"/>
              <a:t>   </a:t>
            </a:r>
            <a:r>
              <a:rPr lang="zh-CN" altLang="en-US" sz="6000" b="1"/>
              <a:t>谢</a:t>
            </a:r>
            <a:r>
              <a:rPr lang="en-US" altLang="zh-CN" sz="6000" b="1"/>
              <a:t>   </a:t>
            </a:r>
            <a:r>
              <a:rPr lang="zh-CN" altLang="en-US" sz="6000" b="1"/>
              <a:t>观</a:t>
            </a:r>
            <a:r>
              <a:rPr lang="en-US" altLang="zh-CN" sz="6000" b="1"/>
              <a:t>   </a:t>
            </a:r>
            <a:r>
              <a:rPr lang="zh-CN" altLang="en-US" sz="6000" b="1"/>
              <a:t>看</a:t>
            </a:r>
            <a:endParaRPr lang="zh-CN" altLang="en-US" sz="6000" b="1"/>
          </a:p>
        </p:txBody>
      </p:sp>
      <p:sp>
        <p:nvSpPr>
          <p:cNvPr id="9" name="文本框 8"/>
          <p:cNvSpPr txBox="1"/>
          <p:nvPr/>
        </p:nvSpPr>
        <p:spPr>
          <a:xfrm>
            <a:off x="4705985" y="3484880"/>
            <a:ext cx="6418580" cy="645160"/>
          </a:xfrm>
          <a:prstGeom prst="rect">
            <a:avLst/>
          </a:prstGeom>
          <a:noFill/>
        </p:spPr>
        <p:txBody>
          <a:bodyPr wrap="square" rtlCol="0">
            <a:spAutoFit/>
          </a:bodyPr>
          <a:p>
            <a:pPr indent="0" algn="ctr" fontAlgn="auto">
              <a:lnSpc>
                <a:spcPct val="150000"/>
              </a:lnSpc>
            </a:pPr>
            <a:r>
              <a:rPr lang="en-US" altLang="zh-CN" sz="2400" b="1" spc="300">
                <a:solidFill>
                  <a:srgbClr val="27672A"/>
                </a:solidFill>
              </a:rPr>
              <a:t>Thank You for Your Time</a:t>
            </a:r>
            <a:endParaRPr lang="en-US" altLang="zh-CN" sz="2400" b="1" spc="300">
              <a:solidFill>
                <a:srgbClr val="27672A"/>
              </a:solidFill>
            </a:endParaRPr>
          </a:p>
        </p:txBody>
      </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a:solidFill>
                    <a:schemeClr val="bg1"/>
                  </a:solidFill>
                </a:rPr>
                <a:t>动物防疫及生物安全</a:t>
              </a:r>
              <a:r>
                <a:rPr lang="zh-CN" altLang="en-US" sz="2800">
                  <a:solidFill>
                    <a:schemeClr val="bg1"/>
                  </a:solidFill>
                  <a:sym typeface="+mn-ea"/>
                </a:rPr>
                <a:t>生态</a:t>
              </a:r>
              <a:r>
                <a:rPr lang="zh-CN" altLang="en-US" sz="2800">
                  <a:solidFill>
                    <a:schemeClr val="bg1"/>
                  </a:solidFill>
                </a:rPr>
                <a:t>控制意识仍然淡薄</a:t>
              </a:r>
              <a:endParaRPr lang="zh-CN" altLang="en-US" sz="2800">
                <a:solidFill>
                  <a:schemeClr val="bg1"/>
                </a:solidFill>
              </a:endParaRPr>
            </a:p>
            <a:p>
              <a:pPr indent="414020" fontAlgn="auto">
                <a:lnSpc>
                  <a:spcPct val="150000"/>
                </a:lnSpc>
              </a:pPr>
              <a:r>
                <a:rPr lang="en-US" altLang="zh-CN" sz="2800">
                  <a:solidFill>
                    <a:schemeClr val="bg1"/>
                  </a:solidFill>
                </a:rPr>
                <a:t>(2) </a:t>
              </a:r>
              <a:r>
                <a:rPr lang="zh-CN" altLang="en-US" sz="2800">
                  <a:solidFill>
                    <a:schemeClr val="bg1"/>
                  </a:solidFill>
                </a:rPr>
                <a:t>长时间暴露于自然环境下</a:t>
              </a:r>
              <a:r>
                <a:rPr lang="zh-CN" altLang="en-US" sz="2800">
                  <a:solidFill>
                    <a:schemeClr val="bg1"/>
                  </a:solidFill>
                </a:rPr>
                <a:t>：企业不能及时对死亡生猪进行现场审核，</a:t>
              </a:r>
              <a:r>
                <a:rPr lang="en-US" altLang="zh-CN" sz="2800">
                  <a:solidFill>
                    <a:schemeClr val="bg1"/>
                  </a:solidFill>
                </a:rPr>
                <a:t>  </a:t>
              </a:r>
              <a:r>
                <a:rPr lang="zh-CN" altLang="en-US" sz="2800">
                  <a:solidFill>
                    <a:schemeClr val="bg1"/>
                  </a:solidFill>
                </a:rPr>
                <a:t>将死猪长时间放置于自然环境下，病原残存、扩散、腐烂变质。</a:t>
              </a:r>
              <a:endParaRPr lang="zh-CN" altLang="en-US" sz="2800">
                <a:solidFill>
                  <a:schemeClr val="bg1"/>
                </a:solidFill>
              </a:endParaRPr>
            </a:p>
            <a:p>
              <a:pPr indent="414020" fontAlgn="auto">
                <a:lnSpc>
                  <a:spcPct val="150000"/>
                </a:lnSpc>
              </a:pPr>
              <a:r>
                <a:rPr lang="en-US" altLang="zh-CN" sz="2800" b="1">
                  <a:solidFill>
                    <a:srgbClr val="FF0000"/>
                  </a:solidFill>
                </a:rPr>
                <a:t>                   </a:t>
              </a:r>
              <a:endParaRPr lang="zh-CN" altLang="en-US" sz="2800" b="1">
                <a:solidFill>
                  <a:srgbClr val="FFFF00"/>
                </a:solidFill>
              </a:endParaRPr>
            </a:p>
          </p:txBody>
        </p:sp>
      </p:grpSp>
      <p:sp>
        <p:nvSpPr>
          <p:cNvPr id="16" name="椭圆 15"/>
          <p:cNvSpPr/>
          <p:nvPr>
            <p:custDataLst>
              <p:tags r:id="rId3"/>
            </p:custDataLst>
          </p:nvPr>
        </p:nvSpPr>
        <p:spPr>
          <a:xfrm>
            <a:off x="3389630" y="1358900"/>
            <a:ext cx="582263"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1</a:t>
            </a:r>
            <a:endParaRPr lang="en-US" altLang="zh-CN" sz="240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4"/>
          <a:stretch>
            <a:fillRect/>
          </a:stretch>
        </p:blipFill>
        <p:spPr>
          <a:xfrm>
            <a:off x="3971925" y="3863340"/>
            <a:ext cx="3145790" cy="2298700"/>
          </a:xfrm>
          <a:prstGeom prst="rect">
            <a:avLst/>
          </a:prstGeom>
        </p:spPr>
      </p:pic>
      <p:pic>
        <p:nvPicPr>
          <p:cNvPr id="6" name="6454f9ac32291ca1916779151349792c">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7607300" y="3863340"/>
            <a:ext cx="3452495" cy="2373630"/>
          </a:xfrm>
          <a:prstGeom prst="rect">
            <a:avLst/>
          </a:prstGeom>
        </p:spPr>
      </p:pic>
    </p:spTree>
    <p:custDataLst>
      <p:tags r:id="rId8"/>
    </p:custDataLst>
  </p:cSld>
  <p:clrMapOvr>
    <a:masterClrMapping/>
  </p:clrMapOvr>
  <p:timing>
    <p:tnLst>
      <p:par>
        <p:cTn id="1" dur="indefinite" restart="never" nodeType="tmRoot">
          <p:childTnLst>
            <p:video fullScrn="0">
              <p:cMediaNode>
                <p:cTn id="2" fill="hold" display="1">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a:solidFill>
                    <a:schemeClr val="bg1"/>
                  </a:solidFill>
                </a:rPr>
                <a:t>动物防疫及生物安全</a:t>
              </a:r>
              <a:r>
                <a:rPr lang="zh-CN" altLang="en-US" sz="2800">
                  <a:solidFill>
                    <a:schemeClr val="bg1"/>
                  </a:solidFill>
                  <a:sym typeface="+mn-ea"/>
                </a:rPr>
                <a:t>生态</a:t>
              </a:r>
              <a:r>
                <a:rPr lang="zh-CN" altLang="en-US" sz="2800">
                  <a:solidFill>
                    <a:schemeClr val="bg1"/>
                  </a:solidFill>
                </a:rPr>
                <a:t>控制意识仍然淡薄</a:t>
              </a:r>
              <a:endParaRPr lang="zh-CN" altLang="en-US" sz="2800">
                <a:solidFill>
                  <a:schemeClr val="bg1"/>
                </a:solidFill>
              </a:endParaRPr>
            </a:p>
            <a:p>
              <a:pPr indent="414020" fontAlgn="auto">
                <a:lnSpc>
                  <a:spcPct val="150000"/>
                </a:lnSpc>
              </a:pPr>
              <a:r>
                <a:rPr lang="en-US" altLang="zh-CN" sz="2800">
                  <a:solidFill>
                    <a:schemeClr val="bg1"/>
                  </a:solidFill>
                </a:rPr>
                <a:t>(3) </a:t>
              </a:r>
              <a:r>
                <a:rPr lang="zh-CN" altLang="en-US" sz="2800">
                  <a:solidFill>
                    <a:schemeClr val="bg1"/>
                  </a:solidFill>
                </a:rPr>
                <a:t>乱抛乱弃的现象还存在</a:t>
              </a:r>
              <a:endParaRPr lang="zh-CN" altLang="en-US" sz="2800">
                <a:solidFill>
                  <a:schemeClr val="bg1"/>
                </a:solidFill>
              </a:endParaRPr>
            </a:p>
            <a:p>
              <a:pPr indent="414020" fontAlgn="auto">
                <a:lnSpc>
                  <a:spcPct val="150000"/>
                </a:lnSpc>
              </a:pPr>
              <a:r>
                <a:rPr lang="zh-CN" altLang="en-US" sz="2800">
                  <a:solidFill>
                    <a:schemeClr val="bg1"/>
                  </a:solidFill>
                </a:rPr>
                <a:t> </a:t>
              </a:r>
              <a:r>
                <a:rPr lang="en-US" altLang="zh-CN" sz="2800">
                  <a:solidFill>
                    <a:schemeClr val="bg1"/>
                  </a:solidFill>
                </a:rPr>
                <a:t>         </a:t>
              </a:r>
              <a:r>
                <a:rPr lang="zh-CN" altLang="en-US" sz="2800">
                  <a:solidFill>
                    <a:schemeClr val="bg1"/>
                  </a:solidFill>
                </a:rPr>
                <a:t>个别养殖户乱抛乱弃病死生猪</a:t>
              </a:r>
              <a:endParaRPr lang="zh-CN" altLang="en-US" sz="2800">
                <a:solidFill>
                  <a:schemeClr val="bg1"/>
                </a:solidFill>
              </a:endParaRPr>
            </a:p>
            <a:p>
              <a:pPr indent="414020" fontAlgn="auto">
                <a:lnSpc>
                  <a:spcPct val="150000"/>
                </a:lnSpc>
              </a:pPr>
              <a:r>
                <a:rPr lang="en-US" altLang="zh-CN" sz="2800" b="1">
                  <a:solidFill>
                    <a:srgbClr val="FF0000"/>
                  </a:solidFill>
                </a:rPr>
                <a:t>                   </a:t>
              </a:r>
              <a:endParaRPr lang="zh-CN" altLang="en-US" sz="2800" b="1">
                <a:solidFill>
                  <a:srgbClr val="FFFF00"/>
                </a:solidFill>
              </a:endParaRPr>
            </a:p>
          </p:txBody>
        </p:sp>
      </p:grpSp>
      <p:grpSp>
        <p:nvGrpSpPr>
          <p:cNvPr id="15" name="组合 14"/>
          <p:cNvGrpSpPr/>
          <p:nvPr/>
        </p:nvGrpSpPr>
        <p:grpSpPr>
          <a:xfrm>
            <a:off x="3389630" y="1358900"/>
            <a:ext cx="8427720" cy="4734560"/>
            <a:chOff x="5338" y="2140"/>
            <a:chExt cx="13272" cy="7456"/>
          </a:xfrm>
        </p:grpSpPr>
        <p:sp>
          <p:nvSpPr>
            <p:cNvPr id="16" name="椭圆 15"/>
            <p:cNvSpPr/>
            <p:nvPr>
              <p:custDataLst>
                <p:tags r:id="rId3"/>
              </p:custDataLst>
            </p:nvPr>
          </p:nvSpPr>
          <p:spPr>
            <a:xfrm>
              <a:off x="5338" y="2140"/>
              <a:ext cx="917" cy="87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1</a:t>
              </a:r>
              <a:endParaRPr lang="en-US" altLang="zh-CN" sz="240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4"/>
            <a:stretch>
              <a:fillRect/>
            </a:stretch>
          </p:blipFill>
          <p:spPr>
            <a:xfrm>
              <a:off x="5338" y="5400"/>
              <a:ext cx="4245" cy="4196"/>
            </a:xfrm>
            <a:prstGeom prst="rect">
              <a:avLst/>
            </a:prstGeom>
          </p:spPr>
        </p:pic>
        <p:pic>
          <p:nvPicPr>
            <p:cNvPr id="7" name="图片 6" descr="微信图片_20231102063724"/>
            <p:cNvPicPr>
              <a:picLocks noChangeAspect="1"/>
            </p:cNvPicPr>
            <p:nvPr/>
          </p:nvPicPr>
          <p:blipFill>
            <a:blip r:embed="rId5"/>
            <a:stretch>
              <a:fillRect/>
            </a:stretch>
          </p:blipFill>
          <p:spPr>
            <a:xfrm>
              <a:off x="9824" y="5400"/>
              <a:ext cx="4106" cy="4195"/>
            </a:xfrm>
            <a:prstGeom prst="rect">
              <a:avLst/>
            </a:prstGeom>
          </p:spPr>
        </p:pic>
        <p:grpSp>
          <p:nvGrpSpPr>
            <p:cNvPr id="11" name="组合 10"/>
            <p:cNvGrpSpPr/>
            <p:nvPr/>
          </p:nvGrpSpPr>
          <p:grpSpPr>
            <a:xfrm>
              <a:off x="14152" y="5400"/>
              <a:ext cx="4459" cy="4196"/>
              <a:chOff x="12166" y="3219"/>
              <a:chExt cx="4459" cy="6737"/>
            </a:xfrm>
          </p:grpSpPr>
          <p:pic>
            <p:nvPicPr>
              <p:cNvPr id="13" name="图片 12"/>
              <p:cNvPicPr>
                <a:picLocks noChangeAspect="1"/>
              </p:cNvPicPr>
              <p:nvPr/>
            </p:nvPicPr>
            <p:blipFill>
              <a:blip r:embed="rId6"/>
              <a:srcRect r="47" b="64851"/>
              <a:stretch>
                <a:fillRect/>
              </a:stretch>
            </p:blipFill>
            <p:spPr>
              <a:xfrm>
                <a:off x="12166" y="3219"/>
                <a:ext cx="4459" cy="6737"/>
              </a:xfrm>
              <a:prstGeom prst="rect">
                <a:avLst/>
              </a:prstGeom>
            </p:spPr>
          </p:pic>
          <p:sp>
            <p:nvSpPr>
              <p:cNvPr id="14" name="文本框 13"/>
              <p:cNvSpPr txBox="1"/>
              <p:nvPr/>
            </p:nvSpPr>
            <p:spPr>
              <a:xfrm>
                <a:off x="12361" y="8272"/>
                <a:ext cx="4094" cy="1631"/>
              </a:xfrm>
              <a:prstGeom prst="rect">
                <a:avLst/>
              </a:prstGeom>
              <a:noFill/>
            </p:spPr>
            <p:txBody>
              <a:bodyPr wrap="square" rtlCol="0">
                <a:spAutoFit/>
              </a:bodyPr>
              <a:p>
                <a:r>
                  <a:rPr lang="en-US" altLang="zh-CN">
                    <a:solidFill>
                      <a:srgbClr val="FF0000"/>
                    </a:solidFill>
                  </a:rPr>
                  <a:t>2023</a:t>
                </a:r>
                <a:r>
                  <a:rPr lang="zh-CN" altLang="en-US">
                    <a:solidFill>
                      <a:srgbClr val="FF0000"/>
                    </a:solidFill>
                  </a:rPr>
                  <a:t>年</a:t>
                </a:r>
                <a:r>
                  <a:rPr lang="en-US" altLang="zh-CN">
                    <a:solidFill>
                      <a:srgbClr val="FF0000"/>
                    </a:solidFill>
                  </a:rPr>
                  <a:t>10</a:t>
                </a:r>
                <a:r>
                  <a:rPr lang="zh-CN" altLang="en-US">
                    <a:solidFill>
                      <a:srgbClr val="FF0000"/>
                    </a:solidFill>
                  </a:rPr>
                  <a:t>月</a:t>
                </a:r>
                <a:r>
                  <a:rPr lang="en-US" altLang="zh-CN">
                    <a:solidFill>
                      <a:srgbClr val="FF0000"/>
                    </a:solidFill>
                  </a:rPr>
                  <a:t>22</a:t>
                </a:r>
                <a:r>
                  <a:rPr lang="zh-CN" altLang="en-US">
                    <a:solidFill>
                      <a:srgbClr val="FF0000"/>
                    </a:solidFill>
                  </a:rPr>
                  <a:t>日某区丢弃在垃圾桶附近的死猪</a:t>
                </a:r>
                <a:endParaRPr lang="zh-CN" altLang="en-US">
                  <a:solidFill>
                    <a:srgbClr val="FF0000"/>
                  </a:solidFill>
                </a:endParaRPr>
              </a:p>
            </p:txBody>
          </p:sp>
        </p:grpSp>
      </p:grpSp>
    </p:spTree>
    <p:custDataLst>
      <p:tags r:id="rId7"/>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a:solidFill>
                    <a:schemeClr val="bg1"/>
                  </a:solidFill>
                </a:rPr>
                <a:t>养殖场病死畜禽无害化处理冷藏设施建设差 </a:t>
              </a:r>
              <a:r>
                <a:rPr lang="en-US" altLang="zh-CN" sz="2800">
                  <a:solidFill>
                    <a:schemeClr val="bg1"/>
                  </a:solidFill>
                </a:rPr>
                <a:t>         </a:t>
              </a:r>
              <a:endParaRPr lang="zh-CN" altLang="en-US" sz="2800" b="1">
                <a:solidFill>
                  <a:srgbClr val="FFFF00"/>
                </a:solidFill>
              </a:endParaRPr>
            </a:p>
          </p:txBody>
        </p:sp>
      </p:grpSp>
      <p:sp>
        <p:nvSpPr>
          <p:cNvPr id="16" name="椭圆 15"/>
          <p:cNvSpPr/>
          <p:nvPr>
            <p:custDataLst>
              <p:tags r:id="rId3"/>
            </p:custDataLst>
          </p:nvPr>
        </p:nvSpPr>
        <p:spPr>
          <a:xfrm>
            <a:off x="3389630" y="1358900"/>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2</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823970" y="2408555"/>
            <a:ext cx="7713345" cy="270764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不按规定建设无害化处理场：很大一部分养殖场没有按照</a:t>
            </a:r>
            <a:r>
              <a:rPr lang="en-US" altLang="zh-CN" sz="3200">
                <a:highlight>
                  <a:srgbClr val="FFFF00"/>
                </a:highlight>
                <a:latin typeface="微软雅黑" panose="020B0503020204020204" charset="-122"/>
                <a:ea typeface="微软雅黑" panose="020B0503020204020204" charset="-122"/>
              </a:rPr>
              <a:t>《</a:t>
            </a:r>
            <a:r>
              <a:rPr lang="zh-CN" altLang="en-US" sz="3200">
                <a:highlight>
                  <a:srgbClr val="FFFF00"/>
                </a:highlight>
                <a:latin typeface="微软雅黑" panose="020B0503020204020204" charset="-122"/>
                <a:ea typeface="微软雅黑" panose="020B0503020204020204" charset="-122"/>
              </a:rPr>
              <a:t>病死畜禽和病害畜禽产品无害化处理管理办法</a:t>
            </a:r>
            <a:r>
              <a:rPr lang="en-US" altLang="zh-CN" sz="3200">
                <a:highlight>
                  <a:srgbClr val="FFFF00"/>
                </a:highlight>
                <a:latin typeface="微软雅黑" panose="020B0503020204020204" charset="-122"/>
                <a:ea typeface="微软雅黑" panose="020B0503020204020204" charset="-122"/>
              </a:rPr>
              <a:t>》</a:t>
            </a:r>
            <a:r>
              <a:rPr lang="zh-CN" altLang="en-US" sz="3200">
                <a:highlight>
                  <a:srgbClr val="FFFF00"/>
                </a:highlight>
                <a:latin typeface="微软雅黑" panose="020B0503020204020204" charset="-122"/>
                <a:ea typeface="微软雅黑" panose="020B0503020204020204" charset="-122"/>
              </a:rPr>
              <a:t>和</a:t>
            </a:r>
            <a:r>
              <a:rPr lang="en-US" altLang="zh-CN" sz="3200">
                <a:highlight>
                  <a:srgbClr val="FFFF00"/>
                </a:highlight>
                <a:latin typeface="微软雅黑" panose="020B0503020204020204" charset="-122"/>
                <a:ea typeface="微软雅黑" panose="020B0503020204020204" charset="-122"/>
              </a:rPr>
              <a:t>《</a:t>
            </a:r>
            <a:r>
              <a:rPr lang="zh-CN" altLang="en-US" sz="3200">
                <a:highlight>
                  <a:srgbClr val="FFFF00"/>
                </a:highlight>
                <a:latin typeface="微软雅黑" panose="020B0503020204020204" charset="-122"/>
                <a:ea typeface="微软雅黑" panose="020B0503020204020204" charset="-122"/>
              </a:rPr>
              <a:t>动物防疫条件审查办法</a:t>
            </a:r>
            <a:r>
              <a:rPr lang="en-US" altLang="zh-CN" sz="3200">
                <a:highlight>
                  <a:srgbClr val="FFFF00"/>
                </a:highlight>
                <a:latin typeface="微软雅黑" panose="020B0503020204020204" charset="-122"/>
                <a:ea typeface="微软雅黑" panose="020B0503020204020204" charset="-122"/>
              </a:rPr>
              <a:t>》</a:t>
            </a:r>
            <a:r>
              <a:rPr lang="zh-CN" altLang="en-US" sz="3200">
                <a:highlight>
                  <a:srgbClr val="FFFF00"/>
                </a:highlight>
                <a:latin typeface="微软雅黑" panose="020B0503020204020204" charset="-122"/>
                <a:ea typeface="微软雅黑" panose="020B0503020204020204" charset="-122"/>
              </a:rPr>
              <a:t>的规定建设病死畜禽无害化处理暂存冷藏设施。</a:t>
            </a:r>
            <a:endParaRPr lang="zh-CN" altLang="en-US" sz="3200">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a:solidFill>
                    <a:schemeClr val="bg1"/>
                  </a:solidFill>
                </a:rPr>
                <a:t>养殖场病死畜禽无害化处理暂存冷藏设施建设点难以选择</a:t>
              </a:r>
              <a:r>
                <a:rPr lang="en-US" altLang="zh-CN" sz="2800">
                  <a:solidFill>
                    <a:schemeClr val="bg1"/>
                  </a:solidFill>
                </a:rPr>
                <a:t>       </a:t>
              </a:r>
              <a:endParaRPr lang="zh-CN" altLang="en-US" sz="2800" b="1">
                <a:solidFill>
                  <a:srgbClr val="FFFF00"/>
                </a:solidFill>
              </a:endParaRPr>
            </a:p>
          </p:txBody>
        </p:sp>
      </p:grpSp>
      <p:sp>
        <p:nvSpPr>
          <p:cNvPr id="16" name="椭圆 15"/>
          <p:cNvSpPr/>
          <p:nvPr>
            <p:custDataLst>
              <p:tags r:id="rId3"/>
            </p:custDataLst>
          </p:nvPr>
        </p:nvSpPr>
        <p:spPr>
          <a:xfrm>
            <a:off x="3389630" y="1358900"/>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3</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823970" y="2938145"/>
            <a:ext cx="7713345" cy="277114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冷藏设施难以选点：没有严格按照养殖场动物防疫条件要求进行建设，没有污区，进出场都是一条路，不能有效选择符合动物防疫及生物安全要求的点建设无害化处理冷藏暂存设施。</a:t>
            </a:r>
            <a:endParaRPr lang="zh-CN" altLang="en-US" sz="3200">
              <a:highlight>
                <a:srgbClr val="FFFF00"/>
              </a:highlight>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25830" y="-1024890"/>
            <a:ext cx="12848590" cy="7708265"/>
            <a:chOff x="-1458" y="-1614"/>
            <a:chExt cx="20234" cy="12139"/>
          </a:xfrm>
        </p:grpSpPr>
        <p:sp>
          <p:nvSpPr>
            <p:cNvPr id="5" name="椭圆 4"/>
            <p:cNvSpPr/>
            <p:nvPr>
              <p:custDataLst>
                <p:tags r:id="rId1"/>
              </p:custDataLst>
            </p:nvPr>
          </p:nvSpPr>
          <p:spPr>
            <a:xfrm>
              <a:off x="-1458" y="-1614"/>
              <a:ext cx="2956" cy="2956"/>
            </a:xfrm>
            <a:prstGeom prst="ellipse">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ltLang="zh-CN" sz="2400">
                <a:latin typeface="微软雅黑" panose="020B0503020204020204" charset="-122"/>
                <a:ea typeface="微软雅黑" panose="020B0503020204020204" charset="-122"/>
              </a:endParaRPr>
            </a:p>
          </p:txBody>
        </p:sp>
        <p:sp>
          <p:nvSpPr>
            <p:cNvPr id="12" name="圆角矩形 11"/>
            <p:cNvSpPr/>
            <p:nvPr/>
          </p:nvSpPr>
          <p:spPr>
            <a:xfrm>
              <a:off x="637" y="1343"/>
              <a:ext cx="4280" cy="9000"/>
            </a:xfrm>
            <a:prstGeom prst="roundRect">
              <a:avLst>
                <a:gd name="adj" fmla="val 19415"/>
              </a:avLst>
            </a:prstGeom>
            <a:blipFill rotWithShape="1">
              <a:blip r:embed="rId2"/>
              <a:stretch>
                <a:fillRect l="-17000" r="-1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190" y="1343"/>
              <a:ext cx="13586" cy="9182"/>
            </a:xfrm>
            <a:prstGeom prst="roundRect">
              <a:avLst>
                <a:gd name="adj" fmla="val 9145"/>
              </a:avLst>
            </a:prstGeom>
            <a:solidFill>
              <a:schemeClr val="accent4">
                <a:lumMod val="75000"/>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5338" y="1797"/>
              <a:ext cx="13289" cy="8224"/>
            </a:xfrm>
            <a:prstGeom prst="rect">
              <a:avLst/>
            </a:prstGeom>
            <a:noFill/>
          </p:spPr>
          <p:txBody>
            <a:bodyPr wrap="square" rtlCol="0">
              <a:noAutofit/>
            </a:bodyPr>
            <a:p>
              <a:pPr indent="414020" fontAlgn="auto">
                <a:lnSpc>
                  <a:spcPct val="150000"/>
                </a:lnSpc>
              </a:pPr>
              <a:r>
                <a:rPr lang="en-US" altLang="zh-CN" sz="2800">
                  <a:solidFill>
                    <a:schemeClr val="bg1"/>
                  </a:solidFill>
                </a:rPr>
                <a:t>  </a:t>
              </a:r>
              <a:r>
                <a:rPr lang="zh-CN" altLang="en-US" sz="2800">
                  <a:solidFill>
                    <a:schemeClr val="bg1"/>
                  </a:solidFill>
                </a:rPr>
                <a:t>养殖场病死畜禽无害化处理暂存冷藏设施没有配套建设废气处理设备</a:t>
              </a:r>
              <a:r>
                <a:rPr lang="en-US" altLang="zh-CN" sz="2800">
                  <a:solidFill>
                    <a:schemeClr val="bg1"/>
                  </a:solidFill>
                </a:rPr>
                <a:t>    </a:t>
              </a:r>
              <a:endParaRPr lang="zh-CN" altLang="en-US" sz="2800" b="1">
                <a:solidFill>
                  <a:srgbClr val="FFFF00"/>
                </a:solidFill>
              </a:endParaRPr>
            </a:p>
          </p:txBody>
        </p:sp>
      </p:grpSp>
      <p:sp>
        <p:nvSpPr>
          <p:cNvPr id="16" name="椭圆 15"/>
          <p:cNvSpPr/>
          <p:nvPr>
            <p:custDataLst>
              <p:tags r:id="rId3"/>
            </p:custDataLst>
          </p:nvPr>
        </p:nvSpPr>
        <p:spPr>
          <a:xfrm>
            <a:off x="3389630" y="1358900"/>
            <a:ext cx="582295" cy="552450"/>
          </a:xfrm>
          <a:prstGeom prst="ellipse">
            <a:avLst/>
          </a:prstGeom>
        </p:spPr>
        <p:style>
          <a:lnRef idx="0">
            <a:srgbClr val="FFFFFF"/>
          </a:lnRef>
          <a:fillRef idx="1">
            <a:schemeClr val="accent1"/>
          </a:fillRef>
          <a:effectRef idx="1">
            <a:schemeClr val="accent1"/>
          </a:effectRef>
          <a:fontRef idx="minor">
            <a:schemeClr val="lt1"/>
          </a:fontRef>
        </p:style>
        <p:txBody>
          <a:bodyPr rtlCol="0" anchor="ctr"/>
          <a:p>
            <a:pPr algn="ctr"/>
            <a:r>
              <a:rPr lang="en-US" altLang="zh-CN" sz="2400">
                <a:latin typeface="微软雅黑" panose="020B0503020204020204" charset="-122"/>
                <a:ea typeface="微软雅黑" panose="020B0503020204020204" charset="-122"/>
              </a:rPr>
              <a:t>4</a:t>
            </a:r>
            <a:endParaRPr lang="en-US" altLang="zh-CN" sz="2400">
              <a:latin typeface="微软雅黑" panose="020B0503020204020204" charset="-122"/>
              <a:ea typeface="微软雅黑" panose="020B0503020204020204" charset="-122"/>
            </a:endParaRPr>
          </a:p>
        </p:txBody>
      </p:sp>
      <p:sp>
        <p:nvSpPr>
          <p:cNvPr id="2" name="文本框 1"/>
          <p:cNvSpPr txBox="1"/>
          <p:nvPr/>
        </p:nvSpPr>
        <p:spPr>
          <a:xfrm>
            <a:off x="3560445" y="2626360"/>
            <a:ext cx="8193405" cy="3176270"/>
          </a:xfrm>
          <a:prstGeom prst="rect">
            <a:avLst/>
          </a:prstGeom>
        </p:spPr>
        <p:txBody>
          <a:bodyPr wrap="square">
            <a:noAutofit/>
          </a:bodyPr>
          <a:p>
            <a:pPr marL="0" indent="0" algn="just" defTabSz="266700">
              <a:spcBef>
                <a:spcPct val="0"/>
              </a:spcBef>
              <a:spcAft>
                <a:spcPct val="0"/>
              </a:spcAft>
            </a:pP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冷藏冻库在开启时有大量的气体从库房门飘移出来，其气体可能含有大量的病菌，同时还有嗅味。</a:t>
            </a:r>
            <a:endParaRPr lang="zh-CN" altLang="en-US" sz="3200">
              <a:highlight>
                <a:srgbClr val="FFFF00"/>
              </a:highlight>
              <a:latin typeface="微软雅黑" panose="020B0503020204020204" charset="-122"/>
              <a:ea typeface="微软雅黑" panose="020B0503020204020204" charset="-122"/>
            </a:endParaRPr>
          </a:p>
          <a:p>
            <a:pPr marL="0" indent="0" algn="just" defTabSz="266700">
              <a:spcBef>
                <a:spcPct val="0"/>
              </a:spcBef>
              <a:spcAft>
                <a:spcPct val="0"/>
              </a:spcAft>
            </a:pPr>
            <a:r>
              <a:rPr lang="zh-CN" altLang="en-US" sz="3200">
                <a:highlight>
                  <a:srgbClr val="FFFF00"/>
                </a:highlight>
                <a:latin typeface="微软雅黑" panose="020B0503020204020204" charset="-122"/>
                <a:ea typeface="微软雅黑" panose="020B0503020204020204" charset="-122"/>
              </a:rPr>
              <a:t> </a:t>
            </a:r>
            <a:r>
              <a:rPr lang="en-US" altLang="zh-CN" sz="3200">
                <a:highlight>
                  <a:srgbClr val="FFFF00"/>
                </a:highlight>
                <a:latin typeface="微软雅黑" panose="020B0503020204020204" charset="-122"/>
                <a:ea typeface="微软雅黑" panose="020B0503020204020204" charset="-122"/>
              </a:rPr>
              <a:t>     </a:t>
            </a:r>
            <a:r>
              <a:rPr lang="zh-CN" altLang="en-US" sz="3200">
                <a:highlight>
                  <a:srgbClr val="FFFF00"/>
                </a:highlight>
                <a:latin typeface="微软雅黑" panose="020B0503020204020204" charset="-122"/>
                <a:ea typeface="微软雅黑" panose="020B0503020204020204" charset="-122"/>
              </a:rPr>
              <a:t>如果不能很好地对冷藏库内气体进行有效处理，必然会导致病原传播并对环境造成一定的影响。</a:t>
            </a:r>
            <a:endParaRPr lang="zh-CN" altLang="en-US" sz="3200">
              <a:highlight>
                <a:srgbClr val="FFFF00"/>
              </a:highlight>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195.9,&quot;left&quot;:50,&quot;top&quot;:145.25,&quot;width&quot;:868.6}"/>
</p:tagLst>
</file>

<file path=ppt/tags/tag101.xml><?xml version="1.0" encoding="utf-8"?>
<p:tagLst xmlns:p="http://schemas.openxmlformats.org/presentationml/2006/main">
  <p:tag name="KSO_WM_DIAGRAM_VIRTUALLY_FRAME" val="{&quot;height&quot;:316.4,&quot;left&quot;:50,&quot;top&quot;:60.6,&quot;width&quot;:868.6}"/>
</p:tagLst>
</file>

<file path=ppt/tags/tag1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3.xml><?xml version="1.0" encoding="utf-8"?>
<p:tagLst xmlns:p="http://schemas.openxmlformats.org/presentationml/2006/main">
  <p:tag name="KSO_WM_DIAGRAM_VIRTUALLY_FRAME" val="{&quot;height&quot;:195.9,&quot;left&quot;:50,&quot;top&quot;:145.25,&quot;width&quot;:868.6}"/>
</p:tagLst>
</file>

<file path=ppt/tags/tag104.xml><?xml version="1.0" encoding="utf-8"?>
<p:tagLst xmlns:p="http://schemas.openxmlformats.org/presentationml/2006/main">
  <p:tag name="KSO_WM_DIAGRAM_VIRTUALLY_FRAME" val="{&quot;height&quot;:316.4,&quot;left&quot;:50,&quot;top&quot;:60.6,&quot;width&quot;:868.6}"/>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DIAGRAM_VIRTUALLY_FRAME" val="{&quot;height&quot;:195.9,&quot;left&quot;:50,&quot;top&quot;:145.25,&quot;width&quot;:868.6}"/>
</p:tagLst>
</file>

<file path=ppt/tags/tag107.xml><?xml version="1.0" encoding="utf-8"?>
<p:tagLst xmlns:p="http://schemas.openxmlformats.org/presentationml/2006/main">
  <p:tag name="KSO_WM_DIAGRAM_VIRTUALLY_FRAME" val="{&quot;height&quot;:316.4,&quot;left&quot;:50,&quot;top&quot;:60.6,&quot;width&quot;:868.6}"/>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p="http://schemas.openxmlformats.org/presentationml/2006/main">
  <p:tag name="KSO_WM_DIAGRAM_VIRTUALLY_FRAME" val="{&quot;height&quot;:195.9,&quot;left&quot;:50,&quot;top&quot;:145.25,&quot;width&quot;:868.6}"/>
</p:tagLst>
</file>

<file path=ppt/tags/tag113.xml><?xml version="1.0" encoding="utf-8"?>
<p:tagLst xmlns:p="http://schemas.openxmlformats.org/presentationml/2006/main">
  <p:tag name="KSO_WM_DIAGRAM_VIRTUALLY_FRAME" val="{&quot;height&quot;:316.4,&quot;left&quot;:50,&quot;top&quot;:60.6,&quot;width&quot;:868.6}"/>
</p:tagLst>
</file>

<file path=ppt/tags/tag11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5.xml><?xml version="1.0" encoding="utf-8"?>
<p:tagLst xmlns:p="http://schemas.openxmlformats.org/presentationml/2006/main">
  <p:tag name="KSO_WM_DIAGRAM_VIRTUALLY_FRAME" val="{&quot;height&quot;:195.9,&quot;left&quot;:50,&quot;top&quot;:145.25,&quot;width&quot;:868.6}"/>
</p:tagLst>
</file>

<file path=ppt/tags/tag116.xml><?xml version="1.0" encoding="utf-8"?>
<p:tagLst xmlns:p="http://schemas.openxmlformats.org/presentationml/2006/main">
  <p:tag name="KSO_WM_DIAGRAM_VIRTUALLY_FRAME" val="{&quot;height&quot;:316.4,&quot;left&quot;:50,&quot;top&quot;:60.6,&quot;width&quot;:868.6}"/>
</p:tagLst>
</file>

<file path=ppt/tags/tag1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8.xml><?xml version="1.0" encoding="utf-8"?>
<p:tagLst xmlns:p="http://schemas.openxmlformats.org/presentationml/2006/main">
  <p:tag name="KSO_WM_DIAGRAM_VIRTUALLY_FRAME" val="{&quot;height&quot;:195.9,&quot;left&quot;:50,&quot;top&quot;:145.25,&quot;width&quot;:868.6}"/>
</p:tagLst>
</file>

<file path=ppt/tags/tag119.xml><?xml version="1.0" encoding="utf-8"?>
<p:tagLst xmlns:p="http://schemas.openxmlformats.org/presentationml/2006/main">
  <p:tag name="KSO_WM_DIAGRAM_VIRTUALLY_FRAME" val="{&quot;height&quot;:316.4,&quot;left&quot;:50,&quot;top&quot;:60.6,&quot;width&quot;:868.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1.xml><?xml version="1.0" encoding="utf-8"?>
<p:tagLst xmlns:p="http://schemas.openxmlformats.org/presentationml/2006/main">
  <p:tag name="KSO_WM_DIAGRAM_VIRTUALLY_FRAME" val="{&quot;height&quot;:195.9,&quot;left&quot;:50,&quot;top&quot;:145.25,&quot;width&quot;:868.6}"/>
</p:tagLst>
</file>

<file path=ppt/tags/tag122.xml><?xml version="1.0" encoding="utf-8"?>
<p:tagLst xmlns:p="http://schemas.openxmlformats.org/presentationml/2006/main">
  <p:tag name="KSO_WM_DIAGRAM_VIRTUALLY_FRAME" val="{&quot;height&quot;:316.4,&quot;left&quot;:50,&quot;top&quot;:60.6,&quot;width&quot;:868.6}"/>
</p:tagLst>
</file>

<file path=ppt/tags/tag12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4.xml><?xml version="1.0" encoding="utf-8"?>
<p:tagLst xmlns:p="http://schemas.openxmlformats.org/presentationml/2006/main">
  <p:tag name="KSO_WM_DIAGRAM_VIRTUALLY_FRAME" val="{&quot;height&quot;:195.9,&quot;left&quot;:50,&quot;top&quot;:145.25,&quot;width&quot;:868.6}"/>
</p:tagLst>
</file>

<file path=ppt/tags/tag125.xml><?xml version="1.0" encoding="utf-8"?>
<p:tagLst xmlns:p="http://schemas.openxmlformats.org/presentationml/2006/main">
  <p:tag name="KSO_WM_DIAGRAM_VIRTUALLY_FRAME" val="{&quot;height&quot;:316.4,&quot;left&quot;:50,&quot;top&quot;:60.6,&quot;width&quot;:868.6}"/>
</p:tagLst>
</file>

<file path=ppt/tags/tag12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7.xml><?xml version="1.0" encoding="utf-8"?>
<p:tagLst xmlns:p="http://schemas.openxmlformats.org/presentationml/2006/main">
  <p:tag name="KSO_WM_DIAGRAM_VIRTUALLY_FRAME" val="{&quot;height&quot;:195.9,&quot;left&quot;:50,&quot;top&quot;:145.25,&quot;width&quot;:868.6}"/>
</p:tagLst>
</file>

<file path=ppt/tags/tag128.xml><?xml version="1.0" encoding="utf-8"?>
<p:tagLst xmlns:p="http://schemas.openxmlformats.org/presentationml/2006/main">
  <p:tag name="KSO_WM_DIAGRAM_VIRTUALLY_FRAME" val="{&quot;height&quot;:316.4,&quot;left&quot;:50,&quot;top&quot;:60.6,&quot;width&quot;:868.6}"/>
</p:tagLst>
</file>

<file path=ppt/tags/tag1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195.9,&quot;left&quot;:50,&quot;top&quot;:145.25,&quot;width&quot;:868.6}"/>
</p:tagLst>
</file>

<file path=ppt/tags/tag131.xml><?xml version="1.0" encoding="utf-8"?>
<p:tagLst xmlns:p="http://schemas.openxmlformats.org/presentationml/2006/main">
  <p:tag name="KSO_WM_DIAGRAM_VIRTUALLY_FRAME" val="{&quot;height&quot;:316.4,&quot;left&quot;:50,&quot;top&quot;:60.6,&quot;width&quot;:868.6}"/>
</p:tagLst>
</file>

<file path=ppt/tags/tag1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3.xml><?xml version="1.0" encoding="utf-8"?>
<p:tagLst xmlns:p="http://schemas.openxmlformats.org/presentationml/2006/main">
  <p:tag name="KSO_WM_DIAGRAM_VIRTUALLY_FRAME" val="{&quot;height&quot;:195.9,&quot;left&quot;:50,&quot;top&quot;:145.25,&quot;width&quot;:868.6}"/>
</p:tagLst>
</file>

<file path=ppt/tags/tag134.xml><?xml version="1.0" encoding="utf-8"?>
<p:tagLst xmlns:p="http://schemas.openxmlformats.org/presentationml/2006/main">
  <p:tag name="KSO_WM_DIAGRAM_VIRTUALLY_FRAME" val="{&quot;height&quot;:316.4,&quot;left&quot;:50,&quot;top&quot;:60.6,&quot;width&quot;:868.6}"/>
</p:tagLst>
</file>

<file path=ppt/tags/tag13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6.xml><?xml version="1.0" encoding="utf-8"?>
<p:tagLst xmlns:p="http://schemas.openxmlformats.org/presentationml/2006/main">
  <p:tag name="KSO_WM_DIAGRAM_VIRTUALLY_FRAME" val="{&quot;height&quot;:195.9,&quot;left&quot;:50,&quot;top&quot;:145.25,&quot;width&quot;:868.6}"/>
</p:tagLst>
</file>

<file path=ppt/tags/tag137.xml><?xml version="1.0" encoding="utf-8"?>
<p:tagLst xmlns:p="http://schemas.openxmlformats.org/presentationml/2006/main">
  <p:tag name="KSO_WM_DIAGRAM_VIRTUALLY_FRAME" val="{&quot;height&quot;:316.4,&quot;left&quot;:50,&quot;top&quot;:60.6,&quot;width&quot;:868.6}"/>
</p:tagLst>
</file>

<file path=ppt/tags/tag13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p="http://schemas.openxmlformats.org/presentationml/2006/main">
  <p:tag name="KSO_WM_DIAGRAM_VIRTUALLY_FRAME" val="{&quot;height&quot;:195.9,&quot;left&quot;:50,&quot;top&quot;:145.25,&quot;width&quot;:868.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16.4,&quot;left&quot;:50,&quot;top&quot;:60.6,&quot;width&quot;:868.6}"/>
</p:tagLst>
</file>

<file path=ppt/tags/tag1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2.xml><?xml version="1.0" encoding="utf-8"?>
<p:tagLst xmlns:p="http://schemas.openxmlformats.org/presentationml/2006/main">
  <p:tag name="KSO_WM_DIAGRAM_VIRTUALLY_FRAME" val="{&quot;height&quot;:195.9,&quot;left&quot;:50,&quot;top&quot;:145.25,&quot;width&quot;:868.6}"/>
</p:tagLst>
</file>

<file path=ppt/tags/tag143.xml><?xml version="1.0" encoding="utf-8"?>
<p:tagLst xmlns:p="http://schemas.openxmlformats.org/presentationml/2006/main">
  <p:tag name="KSO_WM_DIAGRAM_VIRTUALLY_FRAME" val="{&quot;height&quot;:316.4,&quot;left&quot;:50,&quot;top&quot;:60.6,&quot;width&quot;:868.6}"/>
</p:tagLst>
</file>

<file path=ppt/tags/tag1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5.xml><?xml version="1.0" encoding="utf-8"?>
<p:tagLst xmlns:p="http://schemas.openxmlformats.org/presentationml/2006/main">
  <p:tag name="KSO_WM_DIAGRAM_VIRTUALLY_FRAME" val="{&quot;height&quot;:195.9,&quot;left&quot;:50,&quot;top&quot;:145.25,&quot;width&quot;:868.6}"/>
</p:tagLst>
</file>

<file path=ppt/tags/tag146.xml><?xml version="1.0" encoding="utf-8"?>
<p:tagLst xmlns:p="http://schemas.openxmlformats.org/presentationml/2006/main">
  <p:tag name="KSO_WM_DIAGRAM_VIRTUALLY_FRAME" val="{&quot;height&quot;:316.4,&quot;left&quot;:50,&quot;top&quot;:60.6,&quot;width&quot;:868.6}"/>
</p:tagLst>
</file>

<file path=ppt/tags/tag14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8.xml><?xml version="1.0" encoding="utf-8"?>
<p:tagLst xmlns:p="http://schemas.openxmlformats.org/presentationml/2006/main">
  <p:tag name="KSO_WM_DIAGRAM_VIRTUALLY_FRAME" val="{&quot;height&quot;:195.9,&quot;left&quot;:50,&quot;top&quot;:145.25,&quot;width&quot;:868.6}"/>
</p:tagLst>
</file>

<file path=ppt/tags/tag149.xml><?xml version="1.0" encoding="utf-8"?>
<p:tagLst xmlns:p="http://schemas.openxmlformats.org/presentationml/2006/main">
  <p:tag name="KSO_WM_DIAGRAM_VIRTUALLY_FRAME" val="{&quot;height&quot;:316.4,&quot;left&quot;:50,&quot;top&quot;:60.6,&quot;width&quot;:868.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1.xml><?xml version="1.0" encoding="utf-8"?>
<p:tagLst xmlns:p="http://schemas.openxmlformats.org/presentationml/2006/main">
  <p:tag name="KSO_WM_DIAGRAM_VIRTUALLY_FRAME" val="{&quot;height&quot;:195.9,&quot;left&quot;:50,&quot;top&quot;:145.25,&quot;width&quot;:868.6}"/>
</p:tagLst>
</file>

<file path=ppt/tags/tag152.xml><?xml version="1.0" encoding="utf-8"?>
<p:tagLst xmlns:p="http://schemas.openxmlformats.org/presentationml/2006/main">
  <p:tag name="KSO_WM_DIAGRAM_VIRTUALLY_FRAME" val="{&quot;height&quot;:316.4,&quot;left&quot;:50,&quot;top&quot;:60.6,&quot;width&quot;:868.6}"/>
</p:tagLst>
</file>

<file path=ppt/tags/tag15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4.xml><?xml version="1.0" encoding="utf-8"?>
<p:tagLst xmlns:p="http://schemas.openxmlformats.org/presentationml/2006/main">
  <p:tag name="KSO_WM_DIAGRAM_VIRTUALLY_FRAME" val="{&quot;height&quot;:195.9,&quot;left&quot;:50,&quot;top&quot;:145.25,&quot;width&quot;:868.6}"/>
</p:tagLst>
</file>

<file path=ppt/tags/tag155.xml><?xml version="1.0" encoding="utf-8"?>
<p:tagLst xmlns:p="http://schemas.openxmlformats.org/presentationml/2006/main">
  <p:tag name="KSO_WM_DIAGRAM_VIRTUALLY_FRAME" val="{&quot;height&quot;:316.4,&quot;left&quot;:50,&quot;top&quot;:60.6,&quot;width&quot;:868.6}"/>
</p:tagLst>
</file>

<file path=ppt/tags/tag156.xml><?xml version="1.0" encoding="utf-8"?>
<p:tagLst xmlns:p="http://schemas.openxmlformats.org/presentationml/2006/main">
  <p:tag name="TABLE_ENDDRAG_ORIGIN_RECT" val="587*246"/>
  <p:tag name="TABLE_ENDDRAG_RECT" val="307*239*587*246"/>
</p:tagLst>
</file>

<file path=ppt/tags/tag15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8.xml><?xml version="1.0" encoding="utf-8"?>
<p:tagLst xmlns:p="http://schemas.openxmlformats.org/presentationml/2006/main">
  <p:tag name="KSO_WM_DIAGRAM_VIRTUALLY_FRAME" val="{&quot;height&quot;:195.9,&quot;left&quot;:50,&quot;top&quot;:145.25,&quot;width&quot;:868.6}"/>
</p:tagLst>
</file>

<file path=ppt/tags/tag159.xml><?xml version="1.0" encoding="utf-8"?>
<p:tagLst xmlns:p="http://schemas.openxmlformats.org/presentationml/2006/main">
  <p:tag name="KSO_WM_DIAGRAM_VIRTUALLY_FRAME" val="{&quot;height&quot;:316.4,&quot;left&quot;:50,&quot;top&quot;:60.6,&quot;width&quot;:868.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1.xml><?xml version="1.0" encoding="utf-8"?>
<p:tagLst xmlns:p="http://schemas.openxmlformats.org/presentationml/2006/main">
  <p:tag name="KSO_WM_DIAGRAM_VIRTUALLY_FRAME" val="{&quot;height&quot;:195.9,&quot;left&quot;:50,&quot;top&quot;:145.25,&quot;width&quot;:868.6}"/>
</p:tagLst>
</file>

<file path=ppt/tags/tag162.xml><?xml version="1.0" encoding="utf-8"?>
<p:tagLst xmlns:p="http://schemas.openxmlformats.org/presentationml/2006/main">
  <p:tag name="KSO_WM_DIAGRAM_VIRTUALLY_FRAME" val="{&quot;height&quot;:316.4,&quot;left&quot;:50,&quot;top&quot;:60.6,&quot;width&quot;:868.6}"/>
</p:tagLst>
</file>

<file path=ppt/tags/tag1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4.xml><?xml version="1.0" encoding="utf-8"?>
<p:tagLst xmlns:p="http://schemas.openxmlformats.org/presentationml/2006/main">
  <p:tag name="KSO_WM_DIAGRAM_VIRTUALLY_FRAME" val="{&quot;height&quot;:195.9,&quot;left&quot;:50,&quot;top&quot;:145.25,&quot;width&quot;:868.6}"/>
</p:tagLst>
</file>

<file path=ppt/tags/tag165.xml><?xml version="1.0" encoding="utf-8"?>
<p:tagLst xmlns:p="http://schemas.openxmlformats.org/presentationml/2006/main">
  <p:tag name="KSO_WM_DIAGRAM_VIRTUALLY_FRAME" val="{&quot;height&quot;:316.4,&quot;left&quot;:50,&quot;top&quot;:60.6,&quot;width&quot;:868.6}"/>
</p:tagLst>
</file>

<file path=ppt/tags/tag1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7.xml><?xml version="1.0" encoding="utf-8"?>
<p:tagLst xmlns:p="http://schemas.openxmlformats.org/presentationml/2006/main">
  <p:tag name="KSO_WM_DIAGRAM_VIRTUALLY_FRAME" val="{&quot;height&quot;:195.9,&quot;left&quot;:50,&quot;top&quot;:145.25,&quot;width&quot;:868.6}"/>
</p:tagLst>
</file>

<file path=ppt/tags/tag168.xml><?xml version="1.0" encoding="utf-8"?>
<p:tagLst xmlns:p="http://schemas.openxmlformats.org/presentationml/2006/main">
  <p:tag name="KSO_WM_DIAGRAM_VIRTUALLY_FRAME" val="{&quot;height&quot;:316.4,&quot;left&quot;:50,&quot;top&quot;:60.6,&quot;width&quot;:868.6}"/>
</p:tagLst>
</file>

<file path=ppt/tags/tag1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195.9,&quot;left&quot;:50,&quot;top&quot;:145.25,&quot;width&quot;:868.6}"/>
</p:tagLst>
</file>

<file path=ppt/tags/tag171.xml><?xml version="1.0" encoding="utf-8"?>
<p:tagLst xmlns:p="http://schemas.openxmlformats.org/presentationml/2006/main">
  <p:tag name="KSO_WM_DIAGRAM_VIRTUALLY_FRAME" val="{&quot;height&quot;:316.4,&quot;left&quot;:50,&quot;top&quot;:60.6,&quot;width&quot;:868.6}"/>
</p:tagLst>
</file>

<file path=ppt/tags/tag1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p="http://schemas.openxmlformats.org/presentationml/2006/main">
  <p:tag name="KSO_WM_DIAGRAM_VIRTUALLY_FRAME" val="{&quot;height&quot;:195.9,&quot;left&quot;:50,&quot;top&quot;:145.25,&quot;width&quot;:868.6}"/>
</p:tagLst>
</file>

<file path=ppt/tags/tag174.xml><?xml version="1.0" encoding="utf-8"?>
<p:tagLst xmlns:p="http://schemas.openxmlformats.org/presentationml/2006/main">
  <p:tag name="KSO_WM_DIAGRAM_VIRTUALLY_FRAME" val="{&quot;height&quot;:316.4,&quot;left&quot;:50,&quot;top&quot;:60.6,&quot;width&quot;:868.6}"/>
</p:tagLst>
</file>

<file path=ppt/tags/tag1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6.xml><?xml version="1.0" encoding="utf-8"?>
<p:tagLst xmlns:p="http://schemas.openxmlformats.org/presentationml/2006/main">
  <p:tag name="KSO_WM_DIAGRAM_VIRTUALLY_FRAME" val="{&quot;height&quot;:195.9,&quot;left&quot;:50,&quot;top&quot;:145.25,&quot;width&quot;:868.6}"/>
</p:tagLst>
</file>

<file path=ppt/tags/tag177.xml><?xml version="1.0" encoding="utf-8"?>
<p:tagLst xmlns:p="http://schemas.openxmlformats.org/presentationml/2006/main">
  <p:tag name="KSO_WM_DIAGRAM_VIRTUALLY_FRAME" val="{&quot;height&quot;:316.4,&quot;left&quot;:50,&quot;top&quot;:60.6,&quot;width&quot;:868.6}"/>
</p:tagLst>
</file>

<file path=ppt/tags/tag1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2.xml><?xml version="1.0" encoding="utf-8"?>
<p:tagLst xmlns:p="http://schemas.openxmlformats.org/presentationml/2006/main">
  <p:tag name="KSO_WM_DIAGRAM_VIRTUALLY_FRAME" val="{&quot;height&quot;:195.9,&quot;left&quot;:50,&quot;top&quot;:145.25,&quot;width&quot;:868.6}"/>
</p:tagLst>
</file>

<file path=ppt/tags/tag183.xml><?xml version="1.0" encoding="utf-8"?>
<p:tagLst xmlns:p="http://schemas.openxmlformats.org/presentationml/2006/main">
  <p:tag name="KSO_WM_DIAGRAM_VIRTUALLY_FRAME" val="{&quot;height&quot;:316.4,&quot;left&quot;:50,&quot;top&quot;:60.6,&quot;width&quot;:868.6}"/>
</p:tagLst>
</file>

<file path=ppt/tags/tag18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5.xml><?xml version="1.0" encoding="utf-8"?>
<p:tagLst xmlns:p="http://schemas.openxmlformats.org/presentationml/2006/main">
  <p:tag name="KSO_WM_DIAGRAM_VIRTUALLY_FRAME" val="{&quot;height&quot;:195.9,&quot;left&quot;:50,&quot;top&quot;:145.25,&quot;width&quot;:868.6}"/>
</p:tagLst>
</file>

<file path=ppt/tags/tag186.xml><?xml version="1.0" encoding="utf-8"?>
<p:tagLst xmlns:p="http://schemas.openxmlformats.org/presentationml/2006/main">
  <p:tag name="KSO_WM_DIAGRAM_VIRTUALLY_FRAME" val="{&quot;height&quot;:316.4,&quot;left&quot;:50,&quot;top&quot;:60.6,&quot;width&quot;:868.6}"/>
</p:tagLst>
</file>

<file path=ppt/tags/tag1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8.xml><?xml version="1.0" encoding="utf-8"?>
<p:tagLst xmlns:p="http://schemas.openxmlformats.org/presentationml/2006/main">
  <p:tag name="KSO_WM_DIAGRAM_VIRTUALLY_FRAME" val="{&quot;height&quot;:195.9,&quot;left&quot;:50,&quot;top&quot;:145.25,&quot;width&quot;:868.6}"/>
</p:tagLst>
</file>

<file path=ppt/tags/tag189.xml><?xml version="1.0" encoding="utf-8"?>
<p:tagLst xmlns:p="http://schemas.openxmlformats.org/presentationml/2006/main">
  <p:tag name="KSO_WM_DIAGRAM_VIRTUALLY_FRAME" val="{&quot;height&quot;:316.4,&quot;left&quot;:50,&quot;top&quot;:60.6,&quot;width&quot;:868.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1.xml><?xml version="1.0" encoding="utf-8"?>
<p:tagLst xmlns:p="http://schemas.openxmlformats.org/presentationml/2006/main">
  <p:tag name="KSO_WM_DIAGRAM_VIRTUALLY_FRAME" val="{&quot;height&quot;:195.9,&quot;left&quot;:50,&quot;top&quot;:145.25,&quot;width&quot;:868.6}"/>
</p:tagLst>
</file>

<file path=ppt/tags/tag192.xml><?xml version="1.0" encoding="utf-8"?>
<p:tagLst xmlns:p="http://schemas.openxmlformats.org/presentationml/2006/main">
  <p:tag name="KSO_WM_DIAGRAM_VIRTUALLY_FRAME" val="{&quot;height&quot;:316.4,&quot;left&quot;:50,&quot;top&quot;:60.6,&quot;width&quot;:868.6}"/>
</p:tagLst>
</file>

<file path=ppt/tags/tag1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4.xml><?xml version="1.0" encoding="utf-8"?>
<p:tagLst xmlns:p="http://schemas.openxmlformats.org/presentationml/2006/main">
  <p:tag name="KSO_WM_DIAGRAM_VIRTUALLY_FRAME" val="{&quot;height&quot;:195.9,&quot;left&quot;:50,&quot;top&quot;:145.25,&quot;width&quot;:868.6}"/>
</p:tagLst>
</file>

<file path=ppt/tags/tag195.xml><?xml version="1.0" encoding="utf-8"?>
<p:tagLst xmlns:p="http://schemas.openxmlformats.org/presentationml/2006/main">
  <p:tag name="KSO_WM_DIAGRAM_VIRTUALLY_FRAME" val="{&quot;height&quot;:316.4,&quot;left&quot;:50,&quot;top&quot;:60.6,&quot;width&quot;:868.6}"/>
</p:tagLst>
</file>

<file path=ppt/tags/tag1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7.xml><?xml version="1.0" encoding="utf-8"?>
<p:tagLst xmlns:p="http://schemas.openxmlformats.org/presentationml/2006/main">
  <p:tag name="KSO_WM_DIAGRAM_VIRTUALLY_FRAME" val="{&quot;height&quot;:195.9,&quot;left&quot;:50,&quot;top&quot;:145.25,&quot;width&quot;:868.6}"/>
</p:tagLst>
</file>

<file path=ppt/tags/tag198.xml><?xml version="1.0" encoding="utf-8"?>
<p:tagLst xmlns:p="http://schemas.openxmlformats.org/presentationml/2006/main">
  <p:tag name="KSO_WM_DIAGRAM_VIRTUALLY_FRAME" val="{&quot;height&quot;:316.4,&quot;left&quot;:50,&quot;top&quot;:60.6,&quot;width&quot;:868.6}"/>
</p:tagLst>
</file>

<file path=ppt/tags/tag19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195.9,&quot;left&quot;:50,&quot;top&quot;:145.25,&quot;width&quot;:868.6}"/>
</p:tagLst>
</file>

<file path=ppt/tags/tag201.xml><?xml version="1.0" encoding="utf-8"?>
<p:tagLst xmlns:p="http://schemas.openxmlformats.org/presentationml/2006/main">
  <p:tag name="KSO_WM_DIAGRAM_VIRTUALLY_FRAME" val="{&quot;height&quot;:316.4,&quot;left&quot;:50,&quot;top&quot;:60.6,&quot;width&quot;:868.6}"/>
</p:tagLst>
</file>

<file path=ppt/tags/tag2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3.xml><?xml version="1.0" encoding="utf-8"?>
<p:tagLst xmlns:p="http://schemas.openxmlformats.org/presentationml/2006/main">
  <p:tag name="KSO_WM_DIAGRAM_VIRTUALLY_FRAME" val="{&quot;height&quot;:195.9,&quot;left&quot;:50,&quot;top&quot;:145.25,&quot;width&quot;:868.6}"/>
</p:tagLst>
</file>

<file path=ppt/tags/tag204.xml><?xml version="1.0" encoding="utf-8"?>
<p:tagLst xmlns:p="http://schemas.openxmlformats.org/presentationml/2006/main">
  <p:tag name="KSO_WM_DIAGRAM_VIRTUALLY_FRAME" val="{&quot;height&quot;:316.4,&quot;left&quot;:50,&quot;top&quot;:60.6,&quot;width&quot;:868.6}"/>
</p:tagLst>
</file>

<file path=ppt/tags/tag205.xml><?xml version="1.0" encoding="utf-8"?>
<p:tagLst xmlns:p="http://schemas.openxmlformats.org/presentationml/2006/main">
  <p:tag name="KSO_WM_DIAGRAM_VIRTUALLY_FRAME" val="{&quot;height&quot;:309.2322047244094,&quot;left&quot;:273.65,&quot;top&quot;:171.11779527559057,&quot;width&quot;:654.6553543307087}"/>
</p:tagLst>
</file>

<file path=ppt/tags/tag206.xml><?xml version="1.0" encoding="utf-8"?>
<p:tagLst xmlns:p="http://schemas.openxmlformats.org/presentationml/2006/main">
  <p:tag name="KSO_WM_DIAGRAM_VIRTUALLY_FRAME" val="{&quot;height&quot;:309.2322047244094,&quot;left&quot;:273.65,&quot;top&quot;:171.11779527559057,&quot;width&quot;:654.6553543307087}"/>
</p:tagLst>
</file>

<file path=ppt/tags/tag207.xml><?xml version="1.0" encoding="utf-8"?>
<p:tagLst xmlns:p="http://schemas.openxmlformats.org/presentationml/2006/main">
  <p:tag name="KSO_WM_DIAGRAM_VIRTUALLY_FRAME" val="{&quot;height&quot;:309.2322047244094,&quot;left&quot;:273.65,&quot;top&quot;:171.11779527559057,&quot;width&quot;:654.6553543307087}"/>
</p:tagLst>
</file>

<file path=ppt/tags/tag208.xml><?xml version="1.0" encoding="utf-8"?>
<p:tagLst xmlns:p="http://schemas.openxmlformats.org/presentationml/2006/main">
  <p:tag name="KSO_WM_DIAGRAM_VIRTUALLY_FRAME" val="{&quot;height&quot;:309.2322047244094,&quot;left&quot;:273.65,&quot;top&quot;:171.11779527559057,&quot;width&quot;:654.6553543307087}"/>
</p:tagLst>
</file>

<file path=ppt/tags/tag209.xml><?xml version="1.0" encoding="utf-8"?>
<p:tagLst xmlns:p="http://schemas.openxmlformats.org/presentationml/2006/main">
  <p:tag name="KSO_WM_DIAGRAM_VIRTUALLY_FRAME" val="{&quot;height&quot;:309.2322047244094,&quot;left&quot;:273.65,&quot;top&quot;:171.11779527559057,&quot;width&quot;:654.6553543307087}"/>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309.2322047244094,&quot;left&quot;:273.65,&quot;top&quot;:171.11779527559057,&quot;width&quot;:654.6553543307087}"/>
</p:tagLst>
</file>

<file path=ppt/tags/tag2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2.xml><?xml version="1.0" encoding="utf-8"?>
<p:tagLst xmlns:p="http://schemas.openxmlformats.org/presentationml/2006/main">
  <p:tag name="KSO_WM_DIAGRAM_VIRTUALLY_FRAME" val="{&quot;height&quot;:195.9,&quot;left&quot;:50,&quot;top&quot;:145.25,&quot;width&quot;:868.6}"/>
</p:tagLst>
</file>

<file path=ppt/tags/tag213.xml><?xml version="1.0" encoding="utf-8"?>
<p:tagLst xmlns:p="http://schemas.openxmlformats.org/presentationml/2006/main">
  <p:tag name="KSO_WM_DIAGRAM_VIRTUALLY_FRAME" val="{&quot;height&quot;:316.4,&quot;left&quot;:50,&quot;top&quot;:60.6,&quot;width&quot;:868.6}"/>
</p:tagLst>
</file>

<file path=ppt/tags/tag21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21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2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8.xml><?xml version="1.0" encoding="utf-8"?>
<p:tagLst xmlns:p="http://schemas.openxmlformats.org/presentationml/2006/main">
  <p:tag name="KSO_WM_DIAGRAM_VIRTUALLY_FRAME" val="{&quot;height&quot;:195.9,&quot;left&quot;:50,&quot;top&quot;:145.25,&quot;width&quot;:868.6}"/>
</p:tagLst>
</file>

<file path=ppt/tags/tag219.xml><?xml version="1.0" encoding="utf-8"?>
<p:tagLst xmlns:p="http://schemas.openxmlformats.org/presentationml/2006/main">
  <p:tag name="KSO_WM_DIAGRAM_VIRTUALLY_FRAME" val="{&quot;height&quot;:316.4,&quot;left&quot;:50,&quot;top&quot;:60.6,&quot;width&quot;:868.6}"/>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1.xml><?xml version="1.0" encoding="utf-8"?>
<p:tagLst xmlns:p="http://schemas.openxmlformats.org/presentationml/2006/main">
  <p:tag name="KSO_WM_DIAGRAM_VIRTUALLY_FRAME" val="{&quot;height&quot;:195.9,&quot;left&quot;:50,&quot;top&quot;:145.25,&quot;width&quot;:868.6}"/>
</p:tagLst>
</file>

<file path=ppt/tags/tag2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22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2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DIAGRAM_VIRTUALLY_FRAME" val="{&quot;height&quot;:341.1,&quot;left&quot;:40.35,&quot;top&quot;:36.05,&quot;width&quot;:875.3773056268972}"/>
</p:tagLst>
</file>

<file path=ppt/tags/tag67.xml><?xml version="1.0" encoding="utf-8"?>
<p:tagLst xmlns:p="http://schemas.openxmlformats.org/presentationml/2006/main">
  <p:tag name="KSO_WM_DIAGRAM_VIRTUALLY_FRAME" val="{&quot;height&quot;:341.1,&quot;left&quot;:40.35,&quot;top&quot;:36.05,&quot;width&quot;:875.3773056268972}"/>
</p:tagLst>
</file>

<file path=ppt/tags/tag68.xml><?xml version="1.0" encoding="utf-8"?>
<p:tagLst xmlns:p="http://schemas.openxmlformats.org/presentationml/2006/main">
  <p:tag name="KSO_WM_DIAGRAM_VIRTUALLY_FRAME" val="{&quot;height&quot;:341.1,&quot;left&quot;:40.35,&quot;top&quot;:36.05,&quot;width&quot;:875.3773056268972}"/>
</p:tagLst>
</file>

<file path=ppt/tags/tag69.xml><?xml version="1.0" encoding="utf-8"?>
<p:tagLst xmlns:p="http://schemas.openxmlformats.org/presentationml/2006/main">
  <p:tag name="KSO_WM_DIAGRAM_VIRTUALLY_FRAME" val="{&quot;height&quot;:341.1,&quot;left&quot;:40.35,&quot;top&quot;:36.05,&quot;width&quot;:875.377305626897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341.1,&quot;left&quot;:40.35,&quot;top&quot;:36.05,&quot;width&quot;:875.3773056268972}"/>
</p:tagLst>
</file>

<file path=ppt/tags/tag71.xml><?xml version="1.0" encoding="utf-8"?>
<p:tagLst xmlns:p="http://schemas.openxmlformats.org/presentationml/2006/main">
  <p:tag name="KSO_WM_DIAGRAM_VIRTUALLY_FRAME" val="{&quot;height&quot;:341.1,&quot;left&quot;:40.35,&quot;top&quot;:36.05,&quot;width&quot;:875.3773056268972}"/>
</p:tagLst>
</file>

<file path=ppt/tags/tag72.xml><?xml version="1.0" encoding="utf-8"?>
<p:tagLst xmlns:p="http://schemas.openxmlformats.org/presentationml/2006/main">
  <p:tag name="KSO_WM_DIAGRAM_VIRTUALLY_FRAME" val="{&quot;height&quot;:341.1,&quot;left&quot;:40.35,&quot;top&quot;:36.05,&quot;width&quot;:875.3773056268972}"/>
</p:tagLst>
</file>

<file path=ppt/tags/tag73.xml><?xml version="1.0" encoding="utf-8"?>
<p:tagLst xmlns:p="http://schemas.openxmlformats.org/presentationml/2006/main">
  <p:tag name="KSO_WM_DIAGRAM_VIRTUALLY_FRAME" val="{&quot;height&quot;:341.1,&quot;left&quot;:40.35,&quot;top&quot;:36.05,&quot;width&quot;:875.3773056268972}"/>
</p:tagLst>
</file>

<file path=ppt/tags/tag74.xml><?xml version="1.0" encoding="utf-8"?>
<p:tagLst xmlns:p="http://schemas.openxmlformats.org/presentationml/2006/main">
  <p:tag name="KSO_WM_DIAGRAM_VIRTUALLY_FRAME" val="{&quot;height&quot;:341.1,&quot;left&quot;:40.35,&quot;top&quot;:36.05,&quot;width&quot;:875.3773056268972}"/>
</p:tagLst>
</file>

<file path=ppt/tags/tag75.xml><?xml version="1.0" encoding="utf-8"?>
<p:tagLst xmlns:p="http://schemas.openxmlformats.org/presentationml/2006/main">
  <p:tag name="KSO_WM_DIAGRAM_VIRTUALLY_FRAME" val="{&quot;height&quot;:341.1,&quot;left&quot;:40.35,&quot;top&quot;:36.05,&quot;width&quot;:875.3773056268972}"/>
</p:tagLst>
</file>

<file path=ppt/tags/tag76.xml><?xml version="1.0" encoding="utf-8"?>
<p:tagLst xmlns:p="http://schemas.openxmlformats.org/presentationml/2006/main">
  <p:tag name="KSO_WM_DIAGRAM_VIRTUALLY_FRAME" val="{&quot;height&quot;:341.1,&quot;left&quot;:40.35,&quot;top&quot;:36.05,&quot;width&quot;:875.3773056268972}"/>
</p:tagLst>
</file>

<file path=ppt/tags/tag77.xml><?xml version="1.0" encoding="utf-8"?>
<p:tagLst xmlns:p="http://schemas.openxmlformats.org/presentationml/2006/main">
  <p:tag name="KSO_WM_DIAGRAM_VIRTUALLY_FRAME" val="{&quot;height&quot;:341.1,&quot;left&quot;:40.35,&quot;top&quot;:36.05,&quot;width&quot;:875.3773056268972}"/>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DIAGRAM_VIRTUALLY_FRAME" val="{&quot;height&quot;:195.9,&quot;left&quot;:50,&quot;top&quot;:145.25,&quot;width&quot;:868.6}"/>
</p:tagLst>
</file>

<file path=ppt/tags/tag83.xml><?xml version="1.0" encoding="utf-8"?>
<p:tagLst xmlns:p="http://schemas.openxmlformats.org/presentationml/2006/main">
  <p:tag name="KSO_WM_DIAGRAM_VIRTUALLY_FRAME" val="{&quot;height&quot;:316.4,&quot;left&quot;:50,&quot;top&quot;:60.6,&quot;width&quot;:868.6}"/>
</p:tagLst>
</file>

<file path=ppt/tags/tag8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DIAGRAM_VIRTUALLY_FRAME" val="{&quot;height&quot;:195.9,&quot;left&quot;:50,&quot;top&quot;:145.25,&quot;width&quot;:868.6}"/>
</p:tagLst>
</file>

<file path=ppt/tags/tag86.xml><?xml version="1.0" encoding="utf-8"?>
<p:tagLst xmlns:p="http://schemas.openxmlformats.org/presentationml/2006/main">
  <p:tag name="KSO_WM_DIAGRAM_VIRTUALLY_FRAME" val="{&quot;height&quot;:316.4,&quot;left&quot;:50,&quot;top&quot;:60.6,&quot;width&quot;:868.6}"/>
</p:tagLst>
</file>

<file path=ppt/tags/tag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DIAGRAM_VIRTUALLY_FRAME" val="{&quot;height&quot;:195.9,&quot;left&quot;:50,&quot;top&quot;:145.25,&quot;width&quot;:868.6}"/>
</p:tagLst>
</file>

<file path=ppt/tags/tag89.xml><?xml version="1.0" encoding="utf-8"?>
<p:tagLst xmlns:p="http://schemas.openxmlformats.org/presentationml/2006/main">
  <p:tag name="KSO_WM_DIAGRAM_VIRTUALLY_FRAME" val="{&quot;height&quot;:316.4,&quot;left&quot;:50,&quot;top&quot;:60.6,&quot;width&quot;:868.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DIAGRAM_VIRTUALLY_FRAME" val="{&quot;height&quot;:195.9,&quot;left&quot;:50,&quot;top&quot;:145.25,&quot;width&quot;:868.6}"/>
</p:tagLst>
</file>

<file path=ppt/tags/tag92.xml><?xml version="1.0" encoding="utf-8"?>
<p:tagLst xmlns:p="http://schemas.openxmlformats.org/presentationml/2006/main">
  <p:tag name="KSO_WM_DIAGRAM_VIRTUALLY_FRAME" val="{&quot;height&quot;:316.4,&quot;left&quot;:50,&quot;top&quot;:60.6,&quot;width&quot;:868.6}"/>
</p:tagLst>
</file>

<file path=ppt/tags/tag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p="http://schemas.openxmlformats.org/presentationml/2006/main">
  <p:tag name="KSO_WM_DIAGRAM_VIRTUALLY_FRAME" val="{&quot;height&quot;:195.9,&quot;left&quot;:50,&quot;top&quot;:145.25,&quot;width&quot;:868.6}"/>
</p:tagLst>
</file>

<file path=ppt/tags/tag95.xml><?xml version="1.0" encoding="utf-8"?>
<p:tagLst xmlns:p="http://schemas.openxmlformats.org/presentationml/2006/main">
  <p:tag name="KSO_WM_DIAGRAM_VIRTUALLY_FRAME" val="{&quot;height&quot;:316.4,&quot;left&quot;:50,&quot;top&quot;:60.6,&quot;width&quot;:868.6}"/>
</p:tagLst>
</file>

<file path=ppt/tags/tag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KSO_WM_DIAGRAM_VIRTUALLY_FRAME" val="{&quot;height&quot;:195.9,&quot;left&quot;:50,&quot;top&quot;:145.25,&quot;width&quot;:868.6}"/>
</p:tagLst>
</file>

<file path=ppt/tags/tag98.xml><?xml version="1.0" encoding="utf-8"?>
<p:tagLst xmlns:p="http://schemas.openxmlformats.org/presentationml/2006/main">
  <p:tag name="KSO_WM_DIAGRAM_VIRTUALLY_FRAME" val="{&quot;height&quot;:316.4,&quot;left&quot;:50,&quot;top&quot;:60.6,&quot;width&quot;:868.6}"/>
</p:tagLst>
</file>

<file path=ppt/tags/tag9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7005</Words>
  <Application>WPS 演示</Application>
  <PresentationFormat>宽屏</PresentationFormat>
  <Paragraphs>727</Paragraphs>
  <Slides>49</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49</vt:i4>
      </vt:variant>
    </vt:vector>
  </HeadingPairs>
  <TitlesOfParts>
    <vt:vector size="66" baseType="lpstr">
      <vt:lpstr>Arial</vt:lpstr>
      <vt:lpstr>宋体</vt:lpstr>
      <vt:lpstr>Wingdings</vt:lpstr>
      <vt:lpstr>Wingdings</vt:lpstr>
      <vt:lpstr>微软雅黑</vt:lpstr>
      <vt:lpstr>Arial Unicode MS</vt:lpstr>
      <vt:lpstr>Calibri</vt:lpstr>
      <vt:lpstr>Calibri</vt:lpstr>
      <vt:lpstr>Times New Roman</vt:lpstr>
      <vt:lpstr>华文隶书</vt:lpstr>
      <vt:lpstr>华文宋体</vt:lpstr>
      <vt:lpstr>等线</vt:lpstr>
      <vt:lpstr>Times New Roman</vt:lpstr>
      <vt:lpstr>方正超粗黑简体</vt:lpstr>
      <vt:lpstr>黑体</vt:lpstr>
      <vt:lpstr>微软雅黑 Light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ASUS</cp:lastModifiedBy>
  <cp:revision>164</cp:revision>
  <dcterms:created xsi:type="dcterms:W3CDTF">2019-06-19T02:08:00Z</dcterms:created>
  <dcterms:modified xsi:type="dcterms:W3CDTF">2025-05-26T02:27:00Z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E35F6B6524B14C1B9C1DB7E26D25D932_11</vt:lpwstr>
  </property>
</Properties>
</file>