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handoutMasters/handoutMaster1.xml" ContentType="application/vnd.openxmlformats-officedocument.presentationml.handoutMaster+xml"/>
  <Override PartName="/ppt/media/image3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54"/>
  </p:handoutMasterIdLst>
  <p:sldIdLst>
    <p:sldId id="753" r:id="rId3"/>
    <p:sldId id="781" r:id="rId5"/>
    <p:sldId id="755" r:id="rId6"/>
    <p:sldId id="11091263" r:id="rId7"/>
    <p:sldId id="11091242" r:id="rId8"/>
    <p:sldId id="814" r:id="rId9"/>
    <p:sldId id="11091243" r:id="rId10"/>
    <p:sldId id="808" r:id="rId11"/>
    <p:sldId id="11091245" r:id="rId12"/>
    <p:sldId id="11091249" r:id="rId13"/>
    <p:sldId id="11091250" r:id="rId14"/>
    <p:sldId id="11091251" r:id="rId15"/>
    <p:sldId id="11091252" r:id="rId16"/>
    <p:sldId id="11091247" r:id="rId17"/>
    <p:sldId id="11091253" r:id="rId18"/>
    <p:sldId id="11091262" r:id="rId19"/>
    <p:sldId id="7713" r:id="rId20"/>
    <p:sldId id="11091256" r:id="rId21"/>
    <p:sldId id="11091257" r:id="rId22"/>
    <p:sldId id="490" r:id="rId23"/>
    <p:sldId id="11091258" r:id="rId24"/>
    <p:sldId id="11091259" r:id="rId25"/>
    <p:sldId id="11091264" r:id="rId26"/>
    <p:sldId id="858" r:id="rId27"/>
    <p:sldId id="8400" r:id="rId28"/>
    <p:sldId id="11091266" r:id="rId29"/>
    <p:sldId id="8618" r:id="rId30"/>
    <p:sldId id="798" r:id="rId31"/>
    <p:sldId id="7773" r:id="rId32"/>
    <p:sldId id="11091231" r:id="rId33"/>
    <p:sldId id="7772" r:id="rId34"/>
    <p:sldId id="8581" r:id="rId35"/>
    <p:sldId id="11091234" r:id="rId36"/>
    <p:sldId id="8631" r:id="rId37"/>
    <p:sldId id="11091235" r:id="rId38"/>
    <p:sldId id="8644" r:id="rId39"/>
    <p:sldId id="8399" r:id="rId40"/>
    <p:sldId id="8632" r:id="rId41"/>
    <p:sldId id="8633" r:id="rId42"/>
    <p:sldId id="11091239" r:id="rId43"/>
    <p:sldId id="8628" r:id="rId44"/>
    <p:sldId id="7774" r:id="rId45"/>
    <p:sldId id="11091265" r:id="rId46"/>
    <p:sldId id="7776" r:id="rId47"/>
    <p:sldId id="8570" r:id="rId48"/>
    <p:sldId id="8649" r:id="rId49"/>
    <p:sldId id="8569" r:id="rId50"/>
    <p:sldId id="7779" r:id="rId51"/>
    <p:sldId id="11091267" r:id="rId52"/>
    <p:sldId id="806" r:id="rId53"/>
  </p:sldIdLst>
  <p:sldSz cx="9144000" cy="5143500" type="screen16x9"/>
  <p:notesSz cx="7103745" cy="10234295"/>
  <p:custDataLst>
    <p:tags r:id="rId5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86" userDrawn="1">
          <p15:clr>
            <a:srgbClr val="A4A3A4"/>
          </p15:clr>
        </p15:guide>
        <p15:guide id="2" pos="28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99FF"/>
    <a:srgbClr val="4472C4"/>
    <a:srgbClr val="AFAFAF"/>
    <a:srgbClr val="F49E78"/>
    <a:srgbClr val="F5C1A7"/>
    <a:srgbClr val="0033CC"/>
    <a:srgbClr val="006699"/>
    <a:srgbClr val="00999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5400" autoAdjust="0"/>
  </p:normalViewPr>
  <p:slideViewPr>
    <p:cSldViewPr snapToGrid="0" showGuides="1">
      <p:cViewPr varScale="1">
        <p:scale>
          <a:sx n="85" d="100"/>
          <a:sy n="85" d="100"/>
        </p:scale>
        <p:origin x="636" y="56"/>
      </p:cViewPr>
      <p:guideLst>
        <p:guide orient="horz" pos="1586"/>
        <p:guide pos="285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216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8" Type="http://schemas.openxmlformats.org/officeDocument/2006/relationships/tags" Target="tags/tag43.xml"/><Relationship Id="rId57" Type="http://schemas.openxmlformats.org/officeDocument/2006/relationships/tableStyles" Target="tableStyles.xml"/><Relationship Id="rId56" Type="http://schemas.openxmlformats.org/officeDocument/2006/relationships/viewProps" Target="viewProps.xml"/><Relationship Id="rId55" Type="http://schemas.openxmlformats.org/officeDocument/2006/relationships/presProps" Target="presProps.xml"/><Relationship Id="rId54" Type="http://schemas.openxmlformats.org/officeDocument/2006/relationships/handoutMaster" Target="handoutMasters/handoutMaster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5" Type="http://schemas.microsoft.com/office/2011/relationships/chartColorStyle" Target="colors1.xml"/><Relationship Id="rId4" Type="http://schemas.microsoft.com/office/2011/relationships/chartStyle" Target="style1.xml"/><Relationship Id="rId3" Type="http://schemas.openxmlformats.org/officeDocument/2006/relationships/image" Target="../media/image32.png"/><Relationship Id="rId2" Type="http://schemas.openxmlformats.org/officeDocument/2006/relationships/themeOverride" Target="../theme/themeOverrid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5" Type="http://schemas.microsoft.com/office/2011/relationships/chartColorStyle" Target="colors2.xml"/><Relationship Id="rId4" Type="http://schemas.microsoft.com/office/2011/relationships/chartStyle" Target="style2.xml"/><Relationship Id="rId3" Type="http://schemas.openxmlformats.org/officeDocument/2006/relationships/image" Target="../media/image32.png"/><Relationship Id="rId2" Type="http://schemas.openxmlformats.org/officeDocument/2006/relationships/themeOverride" Target="../theme/themeOverride2.xml"/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400" b="0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r>
              <a:rPr lang="en-US"/>
              <a:t>VLPs</a:t>
            </a:r>
            <a:r>
              <a:rPr lang="zh-CN"/>
              <a:t>疫苗对</a:t>
            </a:r>
            <a:r>
              <a:rPr lang="en-US"/>
              <a:t>O</a:t>
            </a:r>
            <a:r>
              <a:rPr lang="zh-CN"/>
              <a:t>型</a:t>
            </a:r>
            <a:r>
              <a:rPr lang="en-US"/>
              <a:t>4</a:t>
            </a:r>
            <a:r>
              <a:rPr lang="zh-CN"/>
              <a:t>个毒株的</a:t>
            </a:r>
            <a:r>
              <a:rPr lang="en-US"/>
              <a:t>PD</a:t>
            </a:r>
            <a:r>
              <a:rPr lang="en-US" baseline="-25000">
                <a:solidFill>
                  <a:schemeClr val="tx1">
                    <a:lumMod val="75000"/>
                    <a:lumOff val="25000"/>
                  </a:schemeClr>
                </a:solidFill>
                <a:uFillTx/>
              </a:rPr>
              <a:t>50</a:t>
            </a:r>
            <a:endParaRPr lang="en-US" baseline="-25000">
              <a:solidFill>
                <a:schemeClr val="tx1">
                  <a:lumMod val="75000"/>
                  <a:lumOff val="25000"/>
                </a:schemeClr>
              </a:solidFill>
              <a:uFillTx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口蹄疫VLPs疫苗O型4个毒株攻毒试验</c:v>
                </c:pt>
              </c:strCache>
            </c:strRef>
          </c:tx>
          <c:spPr>
            <a:blipFill rotWithShape="1"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O/PanAsia</c:v>
                </c:pt>
                <c:pt idx="1">
                  <c:v>O/Cathay</c:v>
                </c:pt>
                <c:pt idx="2">
                  <c:v>O/Mya98</c:v>
                </c:pt>
                <c:pt idx="3">
                  <c:v>O/Ind-2001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15.59</c:v>
                </c:pt>
                <c:pt idx="1">
                  <c:v>15.59</c:v>
                </c:pt>
                <c:pt idx="2">
                  <c:v>15.59</c:v>
                </c:pt>
                <c:pt idx="3">
                  <c:v>15.59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1451540432"/>
        <c:axId val="1451537520"/>
      </c:barChart>
      <c:catAx>
        <c:axId val="1451540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</a:p>
        </c:txPr>
        <c:crossAx val="1451537520"/>
        <c:crosses val="autoZero"/>
        <c:auto val="1"/>
        <c:lblAlgn val="ctr"/>
        <c:lblOffset val="100"/>
        <c:noMultiLvlLbl val="0"/>
      </c:catAx>
      <c:valAx>
        <c:axId val="14515375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</a:p>
        </c:txPr>
        <c:crossAx val="1451540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a5d185b7-1b4d-42a9-8a7c-c28f4fbd549a}"/>
      </c:ext>
    </c:extLst>
  </c:chart>
  <c:spPr>
    <a:solidFill>
      <a:schemeClr val="bg1"/>
    </a:solidFill>
    <a:ln w="9525" cap="flat" cmpd="sng" algn="ctr">
      <a:solidFill>
        <a:schemeClr val="bg1">
          <a:lumMod val="85000"/>
        </a:schemeClr>
      </a:solidFill>
      <a:round/>
    </a:ln>
    <a:effectLst/>
  </c:spPr>
  <c:txPr>
    <a:bodyPr/>
    <a:lstStyle/>
    <a:p>
      <a:pPr>
        <a:defRPr lang="zh-CN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ea"/>
          <a:sym typeface="+mn-lt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400" b="0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r>
              <a:rPr lang="en-US"/>
              <a:t>VLPs</a:t>
            </a:r>
            <a:r>
              <a:rPr lang="zh-CN"/>
              <a:t>疫苗对</a:t>
            </a:r>
            <a:r>
              <a:rPr lang="en-US"/>
              <a:t>A</a:t>
            </a:r>
            <a:r>
              <a:rPr lang="zh-CN"/>
              <a:t>型</a:t>
            </a:r>
            <a:r>
              <a:rPr lang="en-US"/>
              <a:t>2</a:t>
            </a:r>
            <a:r>
              <a:rPr lang="zh-CN"/>
              <a:t>个分支毒株的</a:t>
            </a:r>
            <a:r>
              <a:rPr lang="en-US"/>
              <a:t>PD</a:t>
            </a:r>
            <a:r>
              <a:rPr lang="en-US" baseline="-25000">
                <a:solidFill>
                  <a:schemeClr val="tx1">
                    <a:lumMod val="75000"/>
                    <a:lumOff val="25000"/>
                  </a:schemeClr>
                </a:solidFill>
                <a:uFillTx/>
              </a:rPr>
              <a:t>50</a:t>
            </a:r>
            <a:endParaRPr lang="en-US" baseline="-25000">
              <a:solidFill>
                <a:schemeClr val="tx1">
                  <a:lumMod val="75000"/>
                  <a:lumOff val="25000"/>
                </a:schemeClr>
              </a:solidFill>
              <a:uFillTx/>
            </a:endParaRPr>
          </a:p>
        </c:rich>
      </c:tx>
      <c:layout>
        <c:manualLayout>
          <c:xMode val="edge"/>
          <c:yMode val="edge"/>
          <c:x val="0.0955009945820108"/>
          <c:y val="0.0363944445738008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口蹄疫VLPs疫苗A型2个分支攻毒试验</c:v>
                </c:pt>
              </c:strCache>
            </c:strRef>
          </c:tx>
          <c:spPr>
            <a:blipFill rotWithShape="1"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Sheet1!$A$2:$A$3</c:f>
              <c:strCache>
                <c:ptCount val="2"/>
                <c:pt idx="0">
                  <c:v>Sea-97 G1分支</c:v>
                </c:pt>
                <c:pt idx="1">
                  <c:v>Sea-97 G2分支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15.59</c:v>
                </c:pt>
                <c:pt idx="1">
                  <c:v>15.59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1451540432"/>
        <c:axId val="1451537520"/>
      </c:barChart>
      <c:catAx>
        <c:axId val="1451540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</a:p>
        </c:txPr>
        <c:crossAx val="1451537520"/>
        <c:crosses val="autoZero"/>
        <c:auto val="1"/>
        <c:lblAlgn val="ctr"/>
        <c:lblOffset val="100"/>
        <c:noMultiLvlLbl val="0"/>
      </c:catAx>
      <c:valAx>
        <c:axId val="14515375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</a:p>
        </c:txPr>
        <c:crossAx val="1451540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634a9ddd-0f6f-4c93-9e1c-9438705436d1}"/>
      </c:ext>
    </c:extLst>
  </c:chart>
  <c:spPr>
    <a:solidFill>
      <a:schemeClr val="bg1"/>
    </a:solidFill>
    <a:ln w="9525" cap="flat" cmpd="sng" algn="ctr">
      <a:solidFill>
        <a:schemeClr val="bg1">
          <a:lumMod val="85000"/>
        </a:schemeClr>
      </a:solidFill>
      <a:round/>
    </a:ln>
    <a:effectLst/>
  </c:spPr>
  <c:txPr>
    <a:bodyPr/>
    <a:lstStyle/>
    <a:p>
      <a:pPr>
        <a:defRPr lang="zh-CN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ea"/>
          <a:sym typeface="+mn-lt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29706A-5880-461E-8481-B0AAA0B89F5A}" type="doc">
      <dgm:prSet loTypeId="urn:microsoft.com/office/officeart/2005/8/layout/hierarchy1#1" loCatId="hierarchy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02570561-A6B3-42D6-A619-EBE00E71DA57}">
      <dgm:prSet phldrT="[文本]" custT="1"/>
      <dgm:spPr/>
      <dgm:t>
        <a:bodyPr/>
        <a:lstStyle/>
        <a:p>
          <a:r>
            <a:rPr lang="zh-CN" altLang="en-US" sz="1800" dirty="0">
              <a:latin typeface="+mn-ea"/>
              <a:ea typeface="+mn-ea"/>
              <a:cs typeface="Arial Unicode MS" panose="020B0604020202020204" pitchFamily="34" charset="-122"/>
            </a:rPr>
            <a:t>真核系统</a:t>
          </a:r>
        </a:p>
      </dgm:t>
    </dgm:pt>
    <dgm:pt modelId="{0BE9FF6F-1A1B-4EB8-B35E-6EF6C6F81CBF}" cxnId="{0F253464-2F01-4F8D-9546-BDFA7C07215D}" type="parTrans">
      <dgm:prSet/>
      <dgm:spPr/>
      <dgm:t>
        <a:bodyPr/>
        <a:lstStyle/>
        <a:p>
          <a:endParaRPr lang="zh-CN" altLang="en-US"/>
        </a:p>
      </dgm:t>
    </dgm:pt>
    <dgm:pt modelId="{26AB2921-7EDD-491C-988D-6CD5BEAB1D94}" cxnId="{0F253464-2F01-4F8D-9546-BDFA7C07215D}" type="sibTrans">
      <dgm:prSet/>
      <dgm:spPr/>
      <dgm:t>
        <a:bodyPr/>
        <a:lstStyle/>
        <a:p>
          <a:endParaRPr lang="zh-CN" altLang="en-US"/>
        </a:p>
      </dgm:t>
    </dgm:pt>
    <dgm:pt modelId="{61EF66F3-5C3C-425E-8577-7F5E7F8DC467}">
      <dgm:prSet phldrT="[文本]" custT="1"/>
      <dgm:spPr/>
      <dgm:t>
        <a:bodyPr/>
        <a:lstStyle/>
        <a:p>
          <a:r>
            <a:rPr lang="zh-CN" altLang="en-US" sz="1800">
              <a:latin typeface="+mn-ea"/>
              <a:ea typeface="+mn-ea"/>
              <a:cs typeface="Arial Unicode MS" panose="020B0604020202020204" pitchFamily="34" charset="-122"/>
            </a:rPr>
            <a:t>酵母</a:t>
          </a:r>
          <a:endParaRPr lang="zh-CN" altLang="en-US" sz="1800" dirty="0">
            <a:latin typeface="+mn-ea"/>
            <a:ea typeface="+mn-ea"/>
            <a:cs typeface="Arial Unicode MS" panose="020B0604020202020204" pitchFamily="34" charset="-122"/>
          </a:endParaRPr>
        </a:p>
      </dgm:t>
    </dgm:pt>
    <dgm:pt modelId="{9727BF89-991C-4176-8935-0C85C3C05512}" cxnId="{889825B1-2E36-45C8-B1BF-0D0C8CC62E15}" type="parTrans">
      <dgm:prSet/>
      <dgm:spPr/>
      <dgm:t>
        <a:bodyPr/>
        <a:lstStyle/>
        <a:p>
          <a:endParaRPr lang="zh-CN" altLang="en-US"/>
        </a:p>
      </dgm:t>
    </dgm:pt>
    <dgm:pt modelId="{13589E6D-840B-4200-A4CF-1D6787CE1E68}" cxnId="{889825B1-2E36-45C8-B1BF-0D0C8CC62E15}" type="sibTrans">
      <dgm:prSet/>
      <dgm:spPr/>
      <dgm:t>
        <a:bodyPr/>
        <a:lstStyle/>
        <a:p>
          <a:endParaRPr lang="zh-CN" altLang="en-US"/>
        </a:p>
      </dgm:t>
    </dgm:pt>
    <dgm:pt modelId="{9BEB5650-E597-4D06-96B4-F788AE9A6D22}">
      <dgm:prSet phldrT="[文本]" custT="1"/>
      <dgm:spPr/>
      <dgm:t>
        <a:bodyPr/>
        <a:lstStyle/>
        <a:p>
          <a:r>
            <a:rPr lang="zh-CN" altLang="en-US" sz="1800">
              <a:solidFill>
                <a:srgbClr val="0000FF"/>
              </a:solidFill>
              <a:latin typeface="+mn-ea"/>
              <a:ea typeface="+mn-ea"/>
              <a:cs typeface="Arial Unicode MS" panose="020B0604020202020204" pitchFamily="34" charset="-122"/>
            </a:rPr>
            <a:t>大肠杆菌</a:t>
          </a:r>
          <a:endParaRPr lang="zh-CN" altLang="en-US" sz="1800" dirty="0">
            <a:solidFill>
              <a:srgbClr val="0000FF"/>
            </a:solidFill>
            <a:latin typeface="+mn-ea"/>
            <a:ea typeface="+mn-ea"/>
            <a:cs typeface="Arial Unicode MS" panose="020B0604020202020204" pitchFamily="34" charset="-122"/>
          </a:endParaRPr>
        </a:p>
      </dgm:t>
    </dgm:pt>
    <dgm:pt modelId="{9B891394-CD1C-4CA9-80F4-01853708D472}" cxnId="{91A42902-046B-435F-AE83-3EA85333572A}" type="parTrans">
      <dgm:prSet/>
      <dgm:spPr/>
      <dgm:t>
        <a:bodyPr/>
        <a:lstStyle/>
        <a:p>
          <a:endParaRPr lang="zh-CN" altLang="en-US"/>
        </a:p>
      </dgm:t>
    </dgm:pt>
    <dgm:pt modelId="{93A0FDE4-551E-4AFA-83CC-D61EF38E78BB}" cxnId="{91A42902-046B-435F-AE83-3EA85333572A}" type="sibTrans">
      <dgm:prSet/>
      <dgm:spPr/>
      <dgm:t>
        <a:bodyPr/>
        <a:lstStyle/>
        <a:p>
          <a:endParaRPr lang="zh-CN" altLang="en-US"/>
        </a:p>
      </dgm:t>
    </dgm:pt>
    <dgm:pt modelId="{CAC635AC-266C-41FB-B7EC-29DDFA28EFC8}">
      <dgm:prSet phldrT="[文本]" custT="1"/>
      <dgm:spPr/>
      <dgm:t>
        <a:bodyPr/>
        <a:lstStyle/>
        <a:p>
          <a:r>
            <a:rPr lang="zh-CN" altLang="en-US" sz="1800">
              <a:latin typeface="+mn-ea"/>
              <a:ea typeface="+mn-ea"/>
              <a:cs typeface="Arial Unicode MS" panose="020B0604020202020204" pitchFamily="34" charset="-122"/>
            </a:rPr>
            <a:t>原核系统</a:t>
          </a:r>
          <a:endParaRPr lang="zh-CN" altLang="en-US" sz="1800" dirty="0">
            <a:latin typeface="+mn-ea"/>
            <a:ea typeface="+mn-ea"/>
            <a:cs typeface="Arial Unicode MS" panose="020B0604020202020204" pitchFamily="34" charset="-122"/>
          </a:endParaRPr>
        </a:p>
      </dgm:t>
    </dgm:pt>
    <dgm:pt modelId="{06A7D0C0-B9F0-4968-920C-E10B178839C3}" cxnId="{5988DA70-FF45-468C-B75C-C46F22C621C2}" type="parTrans">
      <dgm:prSet/>
      <dgm:spPr/>
      <dgm:t>
        <a:bodyPr/>
        <a:lstStyle/>
        <a:p>
          <a:endParaRPr lang="zh-CN" altLang="en-US"/>
        </a:p>
      </dgm:t>
    </dgm:pt>
    <dgm:pt modelId="{BE9CEE57-3EB0-4334-A30A-9E01065A9E3F}" cxnId="{5988DA70-FF45-468C-B75C-C46F22C621C2}" type="sibTrans">
      <dgm:prSet/>
      <dgm:spPr/>
      <dgm:t>
        <a:bodyPr/>
        <a:lstStyle/>
        <a:p>
          <a:endParaRPr lang="zh-CN" altLang="en-US"/>
        </a:p>
      </dgm:t>
    </dgm:pt>
    <dgm:pt modelId="{F454BB4E-FB85-4DB1-A6CB-4F3705E2490B}">
      <dgm:prSet phldrT="[文本]" custT="1"/>
      <dgm:spPr/>
      <dgm:t>
        <a:bodyPr/>
        <a:lstStyle/>
        <a:p>
          <a:r>
            <a:rPr lang="zh-CN" altLang="en-US" sz="1800">
              <a:latin typeface="+mn-ea"/>
              <a:ea typeface="+mn-ea"/>
              <a:cs typeface="Arial Unicode MS" panose="020B0604020202020204" pitchFamily="34" charset="-122"/>
            </a:rPr>
            <a:t>昆虫</a:t>
          </a:r>
          <a:r>
            <a:rPr lang="en-US" altLang="zh-CN" sz="1800">
              <a:latin typeface="+mn-ea"/>
              <a:ea typeface="+mn-ea"/>
              <a:cs typeface="Arial Unicode MS" panose="020B0604020202020204" pitchFamily="34" charset="-122"/>
            </a:rPr>
            <a:t>-</a:t>
          </a:r>
          <a:r>
            <a:rPr lang="zh-CN" altLang="en-US" sz="1800">
              <a:latin typeface="+mn-ea"/>
              <a:ea typeface="+mn-ea"/>
              <a:cs typeface="Arial Unicode MS" panose="020B0604020202020204" pitchFamily="34" charset="-122"/>
            </a:rPr>
            <a:t>杆状病毒</a:t>
          </a:r>
          <a:endParaRPr lang="zh-CN" altLang="en-US" sz="1800" dirty="0">
            <a:latin typeface="+mn-ea"/>
            <a:ea typeface="+mn-ea"/>
            <a:cs typeface="Arial Unicode MS" panose="020B0604020202020204" pitchFamily="34" charset="-122"/>
          </a:endParaRPr>
        </a:p>
      </dgm:t>
    </dgm:pt>
    <dgm:pt modelId="{7AC1C8FD-0680-4D2F-90EC-AB49214BBD98}" cxnId="{69CEF96D-7758-4F14-AE28-0EA62572346C}" type="parTrans">
      <dgm:prSet/>
      <dgm:spPr/>
      <dgm:t>
        <a:bodyPr/>
        <a:lstStyle/>
        <a:p>
          <a:endParaRPr lang="zh-CN" altLang="en-US"/>
        </a:p>
      </dgm:t>
    </dgm:pt>
    <dgm:pt modelId="{56C0B459-779D-47DA-80EC-61E9CC5888D5}" cxnId="{69CEF96D-7758-4F14-AE28-0EA62572346C}" type="sibTrans">
      <dgm:prSet/>
      <dgm:spPr/>
      <dgm:t>
        <a:bodyPr/>
        <a:lstStyle/>
        <a:p>
          <a:endParaRPr lang="zh-CN" altLang="en-US"/>
        </a:p>
      </dgm:t>
    </dgm:pt>
    <dgm:pt modelId="{F9938881-071C-4B8E-9319-82A9F4DBC21D}">
      <dgm:prSet phldrT="[文本]" custT="1"/>
      <dgm:spPr/>
      <dgm:t>
        <a:bodyPr/>
        <a:lstStyle/>
        <a:p>
          <a:r>
            <a:rPr lang="zh-CN" altLang="en-US" sz="1800">
              <a:latin typeface="+mn-ea"/>
              <a:ea typeface="+mn-ea"/>
              <a:cs typeface="Arial Unicode MS" panose="020B0604020202020204" pitchFamily="34" charset="-122"/>
            </a:rPr>
            <a:t>哺乳动物细胞</a:t>
          </a:r>
          <a:endParaRPr lang="zh-CN" altLang="en-US" sz="1800" dirty="0">
            <a:latin typeface="+mn-ea"/>
            <a:ea typeface="+mn-ea"/>
            <a:cs typeface="Arial Unicode MS" panose="020B0604020202020204" pitchFamily="34" charset="-122"/>
          </a:endParaRPr>
        </a:p>
      </dgm:t>
    </dgm:pt>
    <dgm:pt modelId="{183A5C33-8A88-4965-A1EA-02B33030BA9C}" cxnId="{6192B001-4990-4946-8505-55BEC29ACC19}" type="parTrans">
      <dgm:prSet/>
      <dgm:spPr/>
      <dgm:t>
        <a:bodyPr/>
        <a:lstStyle/>
        <a:p>
          <a:endParaRPr lang="zh-CN" altLang="en-US"/>
        </a:p>
      </dgm:t>
    </dgm:pt>
    <dgm:pt modelId="{F3678BF9-493B-43C4-A742-82525FD11E11}" cxnId="{6192B001-4990-4946-8505-55BEC29ACC19}" type="sibTrans">
      <dgm:prSet/>
      <dgm:spPr/>
      <dgm:t>
        <a:bodyPr/>
        <a:lstStyle/>
        <a:p>
          <a:endParaRPr lang="zh-CN" altLang="en-US"/>
        </a:p>
      </dgm:t>
    </dgm:pt>
    <dgm:pt modelId="{62748AFA-3ED3-46DF-A0A9-AF81F03AC037}">
      <dgm:prSet phldrT="[文本]" custT="1"/>
      <dgm:spPr/>
      <dgm:t>
        <a:bodyPr/>
        <a:lstStyle/>
        <a:p>
          <a:r>
            <a:rPr lang="zh-CN" altLang="en-US" sz="1800" dirty="0">
              <a:latin typeface="+mn-ea"/>
              <a:ea typeface="+mn-ea"/>
              <a:cs typeface="Arial Unicode MS" panose="020B0604020202020204" pitchFamily="34" charset="-122"/>
            </a:rPr>
            <a:t>植物细胞</a:t>
          </a:r>
        </a:p>
      </dgm:t>
    </dgm:pt>
    <dgm:pt modelId="{D7E7FF11-D5AB-4537-9DEB-1943FDADCDE6}" cxnId="{18A8544F-19FC-4197-BD3B-5544B414D9C9}" type="parTrans">
      <dgm:prSet/>
      <dgm:spPr/>
      <dgm:t>
        <a:bodyPr/>
        <a:lstStyle/>
        <a:p>
          <a:endParaRPr lang="zh-CN" altLang="en-US"/>
        </a:p>
      </dgm:t>
    </dgm:pt>
    <dgm:pt modelId="{E39F59E8-BD0D-439A-9B7A-B5F8C6139059}" cxnId="{18A8544F-19FC-4197-BD3B-5544B414D9C9}" type="sibTrans">
      <dgm:prSet/>
      <dgm:spPr/>
      <dgm:t>
        <a:bodyPr/>
        <a:lstStyle/>
        <a:p>
          <a:endParaRPr lang="zh-CN" altLang="en-US"/>
        </a:p>
      </dgm:t>
    </dgm:pt>
    <dgm:pt modelId="{CEEDC224-B53D-4291-B85B-1DBA9238D3AF}" type="pres">
      <dgm:prSet presAssocID="{8129706A-5880-461E-8481-B0AAA0B89F5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2EE1816-F6FE-4D8A-8536-C0623FCA4E0E}" type="pres">
      <dgm:prSet presAssocID="{02570561-A6B3-42D6-A619-EBE00E71DA57}" presName="hierRoot1" presStyleCnt="0"/>
      <dgm:spPr/>
    </dgm:pt>
    <dgm:pt modelId="{8D07D4C8-3109-4B41-86EF-44F2B34D8CDA}" type="pres">
      <dgm:prSet presAssocID="{02570561-A6B3-42D6-A619-EBE00E71DA57}" presName="composite" presStyleCnt="0"/>
      <dgm:spPr/>
    </dgm:pt>
    <dgm:pt modelId="{5D1918B4-24E7-4995-A2B7-1D9931DDDF39}" type="pres">
      <dgm:prSet presAssocID="{02570561-A6B3-42D6-A619-EBE00E71DA57}" presName="background" presStyleLbl="node0" presStyleIdx="0" presStyleCnt="2"/>
      <dgm:spPr/>
    </dgm:pt>
    <dgm:pt modelId="{B4F45D2E-96B8-48C8-98A0-FE617CDC5B03}" type="pres">
      <dgm:prSet presAssocID="{02570561-A6B3-42D6-A619-EBE00E71DA57}" presName="text" presStyleLbl="fgAcc0" presStyleIdx="0" presStyleCnt="2">
        <dgm:presLayoutVars>
          <dgm:chPref val="3"/>
        </dgm:presLayoutVars>
      </dgm:prSet>
      <dgm:spPr/>
    </dgm:pt>
    <dgm:pt modelId="{25DDE6BC-79C3-446C-A0FF-B1503EBC7556}" type="pres">
      <dgm:prSet presAssocID="{02570561-A6B3-42D6-A619-EBE00E71DA57}" presName="hierChild2" presStyleCnt="0"/>
      <dgm:spPr/>
    </dgm:pt>
    <dgm:pt modelId="{E799A8C2-6931-491D-80FF-01124D6FA00B}" type="pres">
      <dgm:prSet presAssocID="{9727BF89-991C-4176-8935-0C85C3C05512}" presName="Name10" presStyleLbl="parChTrans1D2" presStyleIdx="0" presStyleCnt="5"/>
      <dgm:spPr/>
    </dgm:pt>
    <dgm:pt modelId="{376E7C2F-8094-4F8B-AA9C-EDF0786882E7}" type="pres">
      <dgm:prSet presAssocID="{61EF66F3-5C3C-425E-8577-7F5E7F8DC467}" presName="hierRoot2" presStyleCnt="0"/>
      <dgm:spPr/>
    </dgm:pt>
    <dgm:pt modelId="{F07B2B8A-6CDF-48EB-8741-FE06EE50C111}" type="pres">
      <dgm:prSet presAssocID="{61EF66F3-5C3C-425E-8577-7F5E7F8DC467}" presName="composite2" presStyleCnt="0"/>
      <dgm:spPr/>
    </dgm:pt>
    <dgm:pt modelId="{8C6A3D1C-35A7-47AB-B61A-E7A808EEF30B}" type="pres">
      <dgm:prSet presAssocID="{61EF66F3-5C3C-425E-8577-7F5E7F8DC467}" presName="background2" presStyleLbl="node2" presStyleIdx="0" presStyleCnt="5"/>
      <dgm:spPr/>
    </dgm:pt>
    <dgm:pt modelId="{EE01CCA0-8380-48E9-8405-749E6F823B05}" type="pres">
      <dgm:prSet presAssocID="{61EF66F3-5C3C-425E-8577-7F5E7F8DC467}" presName="text2" presStyleLbl="fgAcc2" presStyleIdx="0" presStyleCnt="5">
        <dgm:presLayoutVars>
          <dgm:chPref val="3"/>
        </dgm:presLayoutVars>
      </dgm:prSet>
      <dgm:spPr/>
    </dgm:pt>
    <dgm:pt modelId="{6A0714F3-C366-4588-A54B-C2FDD35F0F3E}" type="pres">
      <dgm:prSet presAssocID="{61EF66F3-5C3C-425E-8577-7F5E7F8DC467}" presName="hierChild3" presStyleCnt="0"/>
      <dgm:spPr/>
    </dgm:pt>
    <dgm:pt modelId="{1B24C816-BBF5-488F-8891-0F70D7C10D34}" type="pres">
      <dgm:prSet presAssocID="{7AC1C8FD-0680-4D2F-90EC-AB49214BBD98}" presName="Name10" presStyleLbl="parChTrans1D2" presStyleIdx="1" presStyleCnt="5"/>
      <dgm:spPr/>
    </dgm:pt>
    <dgm:pt modelId="{4834254C-3394-4CDC-96D4-422FD0BE5488}" type="pres">
      <dgm:prSet presAssocID="{F454BB4E-FB85-4DB1-A6CB-4F3705E2490B}" presName="hierRoot2" presStyleCnt="0"/>
      <dgm:spPr/>
    </dgm:pt>
    <dgm:pt modelId="{60287083-1005-4DA5-99CA-DEC6BE8ECAFB}" type="pres">
      <dgm:prSet presAssocID="{F454BB4E-FB85-4DB1-A6CB-4F3705E2490B}" presName="composite2" presStyleCnt="0"/>
      <dgm:spPr/>
    </dgm:pt>
    <dgm:pt modelId="{17F8E401-99D6-4985-92BA-D81DC884A714}" type="pres">
      <dgm:prSet presAssocID="{F454BB4E-FB85-4DB1-A6CB-4F3705E2490B}" presName="background2" presStyleLbl="node2" presStyleIdx="1" presStyleCnt="5"/>
      <dgm:spPr/>
    </dgm:pt>
    <dgm:pt modelId="{04337F88-F11D-481A-AEF9-BCD88DB7DF31}" type="pres">
      <dgm:prSet presAssocID="{F454BB4E-FB85-4DB1-A6CB-4F3705E2490B}" presName="text2" presStyleLbl="fgAcc2" presStyleIdx="1" presStyleCnt="5" custScaleX="117578">
        <dgm:presLayoutVars>
          <dgm:chPref val="3"/>
        </dgm:presLayoutVars>
      </dgm:prSet>
      <dgm:spPr/>
    </dgm:pt>
    <dgm:pt modelId="{B837A8B4-E8B5-4302-A4E2-D1526AB9C46D}" type="pres">
      <dgm:prSet presAssocID="{F454BB4E-FB85-4DB1-A6CB-4F3705E2490B}" presName="hierChild3" presStyleCnt="0"/>
      <dgm:spPr/>
    </dgm:pt>
    <dgm:pt modelId="{ADEBCEDC-83C7-4053-B2AA-2986F2FB7548}" type="pres">
      <dgm:prSet presAssocID="{183A5C33-8A88-4965-A1EA-02B33030BA9C}" presName="Name10" presStyleLbl="parChTrans1D2" presStyleIdx="2" presStyleCnt="5"/>
      <dgm:spPr/>
    </dgm:pt>
    <dgm:pt modelId="{A662E662-AF44-4A44-962D-7F93A9F34209}" type="pres">
      <dgm:prSet presAssocID="{F9938881-071C-4B8E-9319-82A9F4DBC21D}" presName="hierRoot2" presStyleCnt="0"/>
      <dgm:spPr/>
    </dgm:pt>
    <dgm:pt modelId="{A9F90CF9-6A8F-48F5-A692-127B62EA5849}" type="pres">
      <dgm:prSet presAssocID="{F9938881-071C-4B8E-9319-82A9F4DBC21D}" presName="composite2" presStyleCnt="0"/>
      <dgm:spPr/>
    </dgm:pt>
    <dgm:pt modelId="{27A17C18-542D-4693-983E-E31C2E3A6B71}" type="pres">
      <dgm:prSet presAssocID="{F9938881-071C-4B8E-9319-82A9F4DBC21D}" presName="background2" presStyleLbl="node2" presStyleIdx="2" presStyleCnt="5"/>
      <dgm:spPr/>
    </dgm:pt>
    <dgm:pt modelId="{D0A1A175-12CE-419E-B8B9-10BAF3FD9EB7}" type="pres">
      <dgm:prSet presAssocID="{F9938881-071C-4B8E-9319-82A9F4DBC21D}" presName="text2" presStyleLbl="fgAcc2" presStyleIdx="2" presStyleCnt="5">
        <dgm:presLayoutVars>
          <dgm:chPref val="3"/>
        </dgm:presLayoutVars>
      </dgm:prSet>
      <dgm:spPr/>
    </dgm:pt>
    <dgm:pt modelId="{E5E56DBC-BF00-4193-A42A-71A69AFE664A}" type="pres">
      <dgm:prSet presAssocID="{F9938881-071C-4B8E-9319-82A9F4DBC21D}" presName="hierChild3" presStyleCnt="0"/>
      <dgm:spPr/>
    </dgm:pt>
    <dgm:pt modelId="{05C00841-A5D8-456F-9FEF-EBAB93ADD88F}" type="pres">
      <dgm:prSet presAssocID="{D7E7FF11-D5AB-4537-9DEB-1943FDADCDE6}" presName="Name10" presStyleLbl="parChTrans1D2" presStyleIdx="3" presStyleCnt="5"/>
      <dgm:spPr/>
    </dgm:pt>
    <dgm:pt modelId="{EAB41640-BD73-4EE0-B6BD-942AC568E325}" type="pres">
      <dgm:prSet presAssocID="{62748AFA-3ED3-46DF-A0A9-AF81F03AC037}" presName="hierRoot2" presStyleCnt="0"/>
      <dgm:spPr/>
    </dgm:pt>
    <dgm:pt modelId="{9E785AF3-E3CC-4F20-8629-177A806F2A2E}" type="pres">
      <dgm:prSet presAssocID="{62748AFA-3ED3-46DF-A0A9-AF81F03AC037}" presName="composite2" presStyleCnt="0"/>
      <dgm:spPr/>
    </dgm:pt>
    <dgm:pt modelId="{34F1F2EC-F80C-4C24-9F70-712F099711F2}" type="pres">
      <dgm:prSet presAssocID="{62748AFA-3ED3-46DF-A0A9-AF81F03AC037}" presName="background2" presStyleLbl="node2" presStyleIdx="3" presStyleCnt="5"/>
      <dgm:spPr/>
    </dgm:pt>
    <dgm:pt modelId="{B8C4D3F3-1BA9-48AB-A6BF-5E4D7A1D0CAD}" type="pres">
      <dgm:prSet presAssocID="{62748AFA-3ED3-46DF-A0A9-AF81F03AC037}" presName="text2" presStyleLbl="fgAcc2" presStyleIdx="3" presStyleCnt="5">
        <dgm:presLayoutVars>
          <dgm:chPref val="3"/>
        </dgm:presLayoutVars>
      </dgm:prSet>
      <dgm:spPr/>
    </dgm:pt>
    <dgm:pt modelId="{7B08C314-37EC-4DBF-A17D-C0A875489B60}" type="pres">
      <dgm:prSet presAssocID="{62748AFA-3ED3-46DF-A0A9-AF81F03AC037}" presName="hierChild3" presStyleCnt="0"/>
      <dgm:spPr/>
    </dgm:pt>
    <dgm:pt modelId="{E5551A71-35A8-4158-BBEB-35012B265F63}" type="pres">
      <dgm:prSet presAssocID="{CAC635AC-266C-41FB-B7EC-29DDFA28EFC8}" presName="hierRoot1" presStyleCnt="0"/>
      <dgm:spPr/>
    </dgm:pt>
    <dgm:pt modelId="{FF4D8BB3-43EE-41B2-AE7A-7DE29CDD17DF}" type="pres">
      <dgm:prSet presAssocID="{CAC635AC-266C-41FB-B7EC-29DDFA28EFC8}" presName="composite" presStyleCnt="0"/>
      <dgm:spPr/>
    </dgm:pt>
    <dgm:pt modelId="{08C5CC29-3B44-44A0-8554-96DE31CFC707}" type="pres">
      <dgm:prSet presAssocID="{CAC635AC-266C-41FB-B7EC-29DDFA28EFC8}" presName="background" presStyleLbl="node0" presStyleIdx="1" presStyleCnt="2"/>
      <dgm:spPr/>
    </dgm:pt>
    <dgm:pt modelId="{E336EE58-4340-4E08-95A7-48B2C6037A47}" type="pres">
      <dgm:prSet presAssocID="{CAC635AC-266C-41FB-B7EC-29DDFA28EFC8}" presName="text" presStyleLbl="fgAcc0" presStyleIdx="1" presStyleCnt="2">
        <dgm:presLayoutVars>
          <dgm:chPref val="3"/>
        </dgm:presLayoutVars>
      </dgm:prSet>
      <dgm:spPr/>
    </dgm:pt>
    <dgm:pt modelId="{85BCEEBB-0069-4552-9BE2-2AC7788770F1}" type="pres">
      <dgm:prSet presAssocID="{CAC635AC-266C-41FB-B7EC-29DDFA28EFC8}" presName="hierChild2" presStyleCnt="0"/>
      <dgm:spPr/>
    </dgm:pt>
    <dgm:pt modelId="{F44476C5-E89F-48F3-82C2-A2FEA085414B}" type="pres">
      <dgm:prSet presAssocID="{9B891394-CD1C-4CA9-80F4-01853708D472}" presName="Name10" presStyleLbl="parChTrans1D2" presStyleIdx="4" presStyleCnt="5"/>
      <dgm:spPr/>
    </dgm:pt>
    <dgm:pt modelId="{51A828CA-7DBE-4214-866A-03013336A4DA}" type="pres">
      <dgm:prSet presAssocID="{9BEB5650-E597-4D06-96B4-F788AE9A6D22}" presName="hierRoot2" presStyleCnt="0"/>
      <dgm:spPr/>
    </dgm:pt>
    <dgm:pt modelId="{4FEDD770-94A7-47D1-8B7C-3A41CF23FF7F}" type="pres">
      <dgm:prSet presAssocID="{9BEB5650-E597-4D06-96B4-F788AE9A6D22}" presName="composite2" presStyleCnt="0"/>
      <dgm:spPr/>
    </dgm:pt>
    <dgm:pt modelId="{CB478CC5-F2DB-4096-BAD5-9D91D10C5B9C}" type="pres">
      <dgm:prSet presAssocID="{9BEB5650-E597-4D06-96B4-F788AE9A6D22}" presName="background2" presStyleLbl="node2" presStyleIdx="4" presStyleCnt="5"/>
      <dgm:spPr/>
    </dgm:pt>
    <dgm:pt modelId="{3F77F4AC-4B02-490A-AD30-1A1635908075}" type="pres">
      <dgm:prSet presAssocID="{9BEB5650-E597-4D06-96B4-F788AE9A6D22}" presName="text2" presStyleLbl="fgAcc2" presStyleIdx="4" presStyleCnt="5">
        <dgm:presLayoutVars>
          <dgm:chPref val="3"/>
        </dgm:presLayoutVars>
      </dgm:prSet>
      <dgm:spPr/>
    </dgm:pt>
    <dgm:pt modelId="{117406D8-D0EA-4EDE-8B33-3FF31FEE1D05}" type="pres">
      <dgm:prSet presAssocID="{9BEB5650-E597-4D06-96B4-F788AE9A6D22}" presName="hierChild3" presStyleCnt="0"/>
      <dgm:spPr/>
    </dgm:pt>
  </dgm:ptLst>
  <dgm:cxnLst>
    <dgm:cxn modelId="{6192B001-4990-4946-8505-55BEC29ACC19}" srcId="{02570561-A6B3-42D6-A619-EBE00E71DA57}" destId="{F9938881-071C-4B8E-9319-82A9F4DBC21D}" srcOrd="2" destOrd="0" parTransId="{183A5C33-8A88-4965-A1EA-02B33030BA9C}" sibTransId="{F3678BF9-493B-43C4-A742-82525FD11E11}"/>
    <dgm:cxn modelId="{91A42902-046B-435F-AE83-3EA85333572A}" srcId="{CAC635AC-266C-41FB-B7EC-29DDFA28EFC8}" destId="{9BEB5650-E597-4D06-96B4-F788AE9A6D22}" srcOrd="0" destOrd="0" parTransId="{9B891394-CD1C-4CA9-80F4-01853708D472}" sibTransId="{93A0FDE4-551E-4AFA-83CC-D61EF38E78BB}"/>
    <dgm:cxn modelId="{6078C919-82F1-4A24-AFB3-4F987DA86C59}" type="presOf" srcId="{CAC635AC-266C-41FB-B7EC-29DDFA28EFC8}" destId="{E336EE58-4340-4E08-95A7-48B2C6037A47}" srcOrd="0" destOrd="0" presId="urn:microsoft.com/office/officeart/2005/8/layout/hierarchy1#1"/>
    <dgm:cxn modelId="{C10A2E1A-03D0-49FF-97CC-83EF328EA9D5}" type="presOf" srcId="{62748AFA-3ED3-46DF-A0A9-AF81F03AC037}" destId="{B8C4D3F3-1BA9-48AB-A6BF-5E4D7A1D0CAD}" srcOrd="0" destOrd="0" presId="urn:microsoft.com/office/officeart/2005/8/layout/hierarchy1#1"/>
    <dgm:cxn modelId="{967CC628-3240-4C75-8FCC-0F6F8A3DE3AE}" type="presOf" srcId="{61EF66F3-5C3C-425E-8577-7F5E7F8DC467}" destId="{EE01CCA0-8380-48E9-8405-749E6F823B05}" srcOrd="0" destOrd="0" presId="urn:microsoft.com/office/officeart/2005/8/layout/hierarchy1#1"/>
    <dgm:cxn modelId="{06CC192D-7E4A-419B-9D4B-50877220244F}" type="presOf" srcId="{D7E7FF11-D5AB-4537-9DEB-1943FDADCDE6}" destId="{05C00841-A5D8-456F-9FEF-EBAB93ADD88F}" srcOrd="0" destOrd="0" presId="urn:microsoft.com/office/officeart/2005/8/layout/hierarchy1#1"/>
    <dgm:cxn modelId="{0F253464-2F01-4F8D-9546-BDFA7C07215D}" srcId="{8129706A-5880-461E-8481-B0AAA0B89F5A}" destId="{02570561-A6B3-42D6-A619-EBE00E71DA57}" srcOrd="0" destOrd="0" parTransId="{0BE9FF6F-1A1B-4EB8-B35E-6EF6C6F81CBF}" sibTransId="{26AB2921-7EDD-491C-988D-6CD5BEAB1D94}"/>
    <dgm:cxn modelId="{69CEF96D-7758-4F14-AE28-0EA62572346C}" srcId="{02570561-A6B3-42D6-A619-EBE00E71DA57}" destId="{F454BB4E-FB85-4DB1-A6CB-4F3705E2490B}" srcOrd="1" destOrd="0" parTransId="{7AC1C8FD-0680-4D2F-90EC-AB49214BBD98}" sibTransId="{56C0B459-779D-47DA-80EC-61E9CC5888D5}"/>
    <dgm:cxn modelId="{18A8544F-19FC-4197-BD3B-5544B414D9C9}" srcId="{02570561-A6B3-42D6-A619-EBE00E71DA57}" destId="{62748AFA-3ED3-46DF-A0A9-AF81F03AC037}" srcOrd="3" destOrd="0" parTransId="{D7E7FF11-D5AB-4537-9DEB-1943FDADCDE6}" sibTransId="{E39F59E8-BD0D-439A-9B7A-B5F8C6139059}"/>
    <dgm:cxn modelId="{5988DA70-FF45-468C-B75C-C46F22C621C2}" srcId="{8129706A-5880-461E-8481-B0AAA0B89F5A}" destId="{CAC635AC-266C-41FB-B7EC-29DDFA28EFC8}" srcOrd="1" destOrd="0" parTransId="{06A7D0C0-B9F0-4968-920C-E10B178839C3}" sibTransId="{BE9CEE57-3EB0-4334-A30A-9E01065A9E3F}"/>
    <dgm:cxn modelId="{EB059384-F8B8-44BA-9972-EFEFCCE85C39}" type="presOf" srcId="{183A5C33-8A88-4965-A1EA-02B33030BA9C}" destId="{ADEBCEDC-83C7-4053-B2AA-2986F2FB7548}" srcOrd="0" destOrd="0" presId="urn:microsoft.com/office/officeart/2005/8/layout/hierarchy1#1"/>
    <dgm:cxn modelId="{E1159B9B-3DDC-444C-B606-D41B6BF25481}" type="presOf" srcId="{02570561-A6B3-42D6-A619-EBE00E71DA57}" destId="{B4F45D2E-96B8-48C8-98A0-FE617CDC5B03}" srcOrd="0" destOrd="0" presId="urn:microsoft.com/office/officeart/2005/8/layout/hierarchy1#1"/>
    <dgm:cxn modelId="{5A0DC49E-0594-40A1-98CF-E7C8132A1AFB}" type="presOf" srcId="{F9938881-071C-4B8E-9319-82A9F4DBC21D}" destId="{D0A1A175-12CE-419E-B8B9-10BAF3FD9EB7}" srcOrd="0" destOrd="0" presId="urn:microsoft.com/office/officeart/2005/8/layout/hierarchy1#1"/>
    <dgm:cxn modelId="{A7B9949F-4A08-43C7-AC4D-6F7FCF1E4E17}" type="presOf" srcId="{9727BF89-991C-4176-8935-0C85C3C05512}" destId="{E799A8C2-6931-491D-80FF-01124D6FA00B}" srcOrd="0" destOrd="0" presId="urn:microsoft.com/office/officeart/2005/8/layout/hierarchy1#1"/>
    <dgm:cxn modelId="{889825B1-2E36-45C8-B1BF-0D0C8CC62E15}" srcId="{02570561-A6B3-42D6-A619-EBE00E71DA57}" destId="{61EF66F3-5C3C-425E-8577-7F5E7F8DC467}" srcOrd="0" destOrd="0" parTransId="{9727BF89-991C-4176-8935-0C85C3C05512}" sibTransId="{13589E6D-840B-4200-A4CF-1D6787CE1E68}"/>
    <dgm:cxn modelId="{56220DBC-8D68-4163-8B7B-1944305AB10A}" type="presOf" srcId="{F454BB4E-FB85-4DB1-A6CB-4F3705E2490B}" destId="{04337F88-F11D-481A-AEF9-BCD88DB7DF31}" srcOrd="0" destOrd="0" presId="urn:microsoft.com/office/officeart/2005/8/layout/hierarchy1#1"/>
    <dgm:cxn modelId="{B0C740D0-BA1A-45C8-9A0B-9851AF43D504}" type="presOf" srcId="{9BEB5650-E597-4D06-96B4-F788AE9A6D22}" destId="{3F77F4AC-4B02-490A-AD30-1A1635908075}" srcOrd="0" destOrd="0" presId="urn:microsoft.com/office/officeart/2005/8/layout/hierarchy1#1"/>
    <dgm:cxn modelId="{1CDF60F3-B788-4CE0-A0AB-536A6F3FCE13}" type="presOf" srcId="{9B891394-CD1C-4CA9-80F4-01853708D472}" destId="{F44476C5-E89F-48F3-82C2-A2FEA085414B}" srcOrd="0" destOrd="0" presId="urn:microsoft.com/office/officeart/2005/8/layout/hierarchy1#1"/>
    <dgm:cxn modelId="{369377F5-D537-4766-8637-D1F244C42B0D}" type="presOf" srcId="{7AC1C8FD-0680-4D2F-90EC-AB49214BBD98}" destId="{1B24C816-BBF5-488F-8891-0F70D7C10D34}" srcOrd="0" destOrd="0" presId="urn:microsoft.com/office/officeart/2005/8/layout/hierarchy1#1"/>
    <dgm:cxn modelId="{E9E174FE-70AD-49AA-B295-2B33DF1018E6}" type="presOf" srcId="{8129706A-5880-461E-8481-B0AAA0B89F5A}" destId="{CEEDC224-B53D-4291-B85B-1DBA9238D3AF}" srcOrd="0" destOrd="0" presId="urn:microsoft.com/office/officeart/2005/8/layout/hierarchy1#1"/>
    <dgm:cxn modelId="{AAA141FF-B134-428D-8D0C-8272ADFA394E}" type="presParOf" srcId="{CEEDC224-B53D-4291-B85B-1DBA9238D3AF}" destId="{12EE1816-F6FE-4D8A-8536-C0623FCA4E0E}" srcOrd="0" destOrd="0" presId="urn:microsoft.com/office/officeart/2005/8/layout/hierarchy1#1"/>
    <dgm:cxn modelId="{0505AA19-19E2-4EEB-9E9C-07D6BDFC4456}" type="presParOf" srcId="{12EE1816-F6FE-4D8A-8536-C0623FCA4E0E}" destId="{8D07D4C8-3109-4B41-86EF-44F2B34D8CDA}" srcOrd="0" destOrd="0" presId="urn:microsoft.com/office/officeart/2005/8/layout/hierarchy1#1"/>
    <dgm:cxn modelId="{6DC4835D-8151-43A3-8B51-BD8E0EC8BC6A}" type="presParOf" srcId="{8D07D4C8-3109-4B41-86EF-44F2B34D8CDA}" destId="{5D1918B4-24E7-4995-A2B7-1D9931DDDF39}" srcOrd="0" destOrd="0" presId="urn:microsoft.com/office/officeart/2005/8/layout/hierarchy1#1"/>
    <dgm:cxn modelId="{00370143-8C48-437F-B06E-32592CB54A2A}" type="presParOf" srcId="{8D07D4C8-3109-4B41-86EF-44F2B34D8CDA}" destId="{B4F45D2E-96B8-48C8-98A0-FE617CDC5B03}" srcOrd="1" destOrd="0" presId="urn:microsoft.com/office/officeart/2005/8/layout/hierarchy1#1"/>
    <dgm:cxn modelId="{7C6CFB43-BA89-437D-AFAC-0791062F3D2C}" type="presParOf" srcId="{12EE1816-F6FE-4D8A-8536-C0623FCA4E0E}" destId="{25DDE6BC-79C3-446C-A0FF-B1503EBC7556}" srcOrd="1" destOrd="0" presId="urn:microsoft.com/office/officeart/2005/8/layout/hierarchy1#1"/>
    <dgm:cxn modelId="{67394DF8-891C-469A-93C6-251D6E92F2A6}" type="presParOf" srcId="{25DDE6BC-79C3-446C-A0FF-B1503EBC7556}" destId="{E799A8C2-6931-491D-80FF-01124D6FA00B}" srcOrd="0" destOrd="0" presId="urn:microsoft.com/office/officeart/2005/8/layout/hierarchy1#1"/>
    <dgm:cxn modelId="{92B37407-02F5-44C4-B50F-A9657E5E1D3B}" type="presParOf" srcId="{25DDE6BC-79C3-446C-A0FF-B1503EBC7556}" destId="{376E7C2F-8094-4F8B-AA9C-EDF0786882E7}" srcOrd="1" destOrd="0" presId="urn:microsoft.com/office/officeart/2005/8/layout/hierarchy1#1"/>
    <dgm:cxn modelId="{03467427-3C3B-4F8E-BCB4-34EE9EF6D815}" type="presParOf" srcId="{376E7C2F-8094-4F8B-AA9C-EDF0786882E7}" destId="{F07B2B8A-6CDF-48EB-8741-FE06EE50C111}" srcOrd="0" destOrd="0" presId="urn:microsoft.com/office/officeart/2005/8/layout/hierarchy1#1"/>
    <dgm:cxn modelId="{C6BA0027-ABD1-4A81-A00C-4E5813AD2E3A}" type="presParOf" srcId="{F07B2B8A-6CDF-48EB-8741-FE06EE50C111}" destId="{8C6A3D1C-35A7-47AB-B61A-E7A808EEF30B}" srcOrd="0" destOrd="0" presId="urn:microsoft.com/office/officeart/2005/8/layout/hierarchy1#1"/>
    <dgm:cxn modelId="{AA103B1A-B448-48E2-A062-A8707CA67AD3}" type="presParOf" srcId="{F07B2B8A-6CDF-48EB-8741-FE06EE50C111}" destId="{EE01CCA0-8380-48E9-8405-749E6F823B05}" srcOrd="1" destOrd="0" presId="urn:microsoft.com/office/officeart/2005/8/layout/hierarchy1#1"/>
    <dgm:cxn modelId="{6A2E3414-1D38-40B6-8A33-C0CEC4ED46E9}" type="presParOf" srcId="{376E7C2F-8094-4F8B-AA9C-EDF0786882E7}" destId="{6A0714F3-C366-4588-A54B-C2FDD35F0F3E}" srcOrd="1" destOrd="0" presId="urn:microsoft.com/office/officeart/2005/8/layout/hierarchy1#1"/>
    <dgm:cxn modelId="{70B90E7F-BB9F-4465-B65E-8B35A9B4BAB1}" type="presParOf" srcId="{25DDE6BC-79C3-446C-A0FF-B1503EBC7556}" destId="{1B24C816-BBF5-488F-8891-0F70D7C10D34}" srcOrd="2" destOrd="0" presId="urn:microsoft.com/office/officeart/2005/8/layout/hierarchy1#1"/>
    <dgm:cxn modelId="{CA20097C-4FDA-4EB8-AB71-31E83309B9DF}" type="presParOf" srcId="{25DDE6BC-79C3-446C-A0FF-B1503EBC7556}" destId="{4834254C-3394-4CDC-96D4-422FD0BE5488}" srcOrd="3" destOrd="0" presId="urn:microsoft.com/office/officeart/2005/8/layout/hierarchy1#1"/>
    <dgm:cxn modelId="{FDB6DF55-2E21-417B-B365-D5923ECBB2F5}" type="presParOf" srcId="{4834254C-3394-4CDC-96D4-422FD0BE5488}" destId="{60287083-1005-4DA5-99CA-DEC6BE8ECAFB}" srcOrd="0" destOrd="0" presId="urn:microsoft.com/office/officeart/2005/8/layout/hierarchy1#1"/>
    <dgm:cxn modelId="{5002FCC2-D5D1-4213-A6C8-AAE4E6C863F2}" type="presParOf" srcId="{60287083-1005-4DA5-99CA-DEC6BE8ECAFB}" destId="{17F8E401-99D6-4985-92BA-D81DC884A714}" srcOrd="0" destOrd="0" presId="urn:microsoft.com/office/officeart/2005/8/layout/hierarchy1#1"/>
    <dgm:cxn modelId="{6666D3E4-D92B-4025-83F3-AEF2A9CDDA9C}" type="presParOf" srcId="{60287083-1005-4DA5-99CA-DEC6BE8ECAFB}" destId="{04337F88-F11D-481A-AEF9-BCD88DB7DF31}" srcOrd="1" destOrd="0" presId="urn:microsoft.com/office/officeart/2005/8/layout/hierarchy1#1"/>
    <dgm:cxn modelId="{25AB430C-1328-422A-97B6-DA3A596A0707}" type="presParOf" srcId="{4834254C-3394-4CDC-96D4-422FD0BE5488}" destId="{B837A8B4-E8B5-4302-A4E2-D1526AB9C46D}" srcOrd="1" destOrd="0" presId="urn:microsoft.com/office/officeart/2005/8/layout/hierarchy1#1"/>
    <dgm:cxn modelId="{B605BE42-A6A7-4BC8-85DD-29016747670C}" type="presParOf" srcId="{25DDE6BC-79C3-446C-A0FF-B1503EBC7556}" destId="{ADEBCEDC-83C7-4053-B2AA-2986F2FB7548}" srcOrd="4" destOrd="0" presId="urn:microsoft.com/office/officeart/2005/8/layout/hierarchy1#1"/>
    <dgm:cxn modelId="{053B93EF-6103-491F-BDB0-E1588DFA6C64}" type="presParOf" srcId="{25DDE6BC-79C3-446C-A0FF-B1503EBC7556}" destId="{A662E662-AF44-4A44-962D-7F93A9F34209}" srcOrd="5" destOrd="0" presId="urn:microsoft.com/office/officeart/2005/8/layout/hierarchy1#1"/>
    <dgm:cxn modelId="{C46462AA-008E-4C1C-93C4-5D7399AEC1DD}" type="presParOf" srcId="{A662E662-AF44-4A44-962D-7F93A9F34209}" destId="{A9F90CF9-6A8F-48F5-A692-127B62EA5849}" srcOrd="0" destOrd="0" presId="urn:microsoft.com/office/officeart/2005/8/layout/hierarchy1#1"/>
    <dgm:cxn modelId="{52DB6A01-2AD2-42E1-93C7-175CA357FCA6}" type="presParOf" srcId="{A9F90CF9-6A8F-48F5-A692-127B62EA5849}" destId="{27A17C18-542D-4693-983E-E31C2E3A6B71}" srcOrd="0" destOrd="0" presId="urn:microsoft.com/office/officeart/2005/8/layout/hierarchy1#1"/>
    <dgm:cxn modelId="{F41F45C5-8ED4-4A0E-B913-0733B844BA73}" type="presParOf" srcId="{A9F90CF9-6A8F-48F5-A692-127B62EA5849}" destId="{D0A1A175-12CE-419E-B8B9-10BAF3FD9EB7}" srcOrd="1" destOrd="0" presId="urn:microsoft.com/office/officeart/2005/8/layout/hierarchy1#1"/>
    <dgm:cxn modelId="{FBD103B7-BE9D-4C03-B9E8-8DB5B08A6805}" type="presParOf" srcId="{A662E662-AF44-4A44-962D-7F93A9F34209}" destId="{E5E56DBC-BF00-4193-A42A-71A69AFE664A}" srcOrd="1" destOrd="0" presId="urn:microsoft.com/office/officeart/2005/8/layout/hierarchy1#1"/>
    <dgm:cxn modelId="{ECC6E141-6E50-43E7-813E-2DC3638CC6DD}" type="presParOf" srcId="{25DDE6BC-79C3-446C-A0FF-B1503EBC7556}" destId="{05C00841-A5D8-456F-9FEF-EBAB93ADD88F}" srcOrd="6" destOrd="0" presId="urn:microsoft.com/office/officeart/2005/8/layout/hierarchy1#1"/>
    <dgm:cxn modelId="{4FD5DD5C-B9A8-4263-9927-636555D2819A}" type="presParOf" srcId="{25DDE6BC-79C3-446C-A0FF-B1503EBC7556}" destId="{EAB41640-BD73-4EE0-B6BD-942AC568E325}" srcOrd="7" destOrd="0" presId="urn:microsoft.com/office/officeart/2005/8/layout/hierarchy1#1"/>
    <dgm:cxn modelId="{0FD93B0D-6E69-4B67-AF45-337E1F354C98}" type="presParOf" srcId="{EAB41640-BD73-4EE0-B6BD-942AC568E325}" destId="{9E785AF3-E3CC-4F20-8629-177A806F2A2E}" srcOrd="0" destOrd="0" presId="urn:microsoft.com/office/officeart/2005/8/layout/hierarchy1#1"/>
    <dgm:cxn modelId="{202D8777-8938-48AB-B1E6-37ADB7860541}" type="presParOf" srcId="{9E785AF3-E3CC-4F20-8629-177A806F2A2E}" destId="{34F1F2EC-F80C-4C24-9F70-712F099711F2}" srcOrd="0" destOrd="0" presId="urn:microsoft.com/office/officeart/2005/8/layout/hierarchy1#1"/>
    <dgm:cxn modelId="{40ADF181-1AB2-435F-902B-592F203656C6}" type="presParOf" srcId="{9E785AF3-E3CC-4F20-8629-177A806F2A2E}" destId="{B8C4D3F3-1BA9-48AB-A6BF-5E4D7A1D0CAD}" srcOrd="1" destOrd="0" presId="urn:microsoft.com/office/officeart/2005/8/layout/hierarchy1#1"/>
    <dgm:cxn modelId="{948246FB-BAE4-4803-9389-CCB34A69118B}" type="presParOf" srcId="{EAB41640-BD73-4EE0-B6BD-942AC568E325}" destId="{7B08C314-37EC-4DBF-A17D-C0A875489B60}" srcOrd="1" destOrd="0" presId="urn:microsoft.com/office/officeart/2005/8/layout/hierarchy1#1"/>
    <dgm:cxn modelId="{98B67D75-077B-40C2-91DE-7D60DE3AFA5A}" type="presParOf" srcId="{CEEDC224-B53D-4291-B85B-1DBA9238D3AF}" destId="{E5551A71-35A8-4158-BBEB-35012B265F63}" srcOrd="1" destOrd="0" presId="urn:microsoft.com/office/officeart/2005/8/layout/hierarchy1#1"/>
    <dgm:cxn modelId="{625840D3-5575-4E42-886C-93422E111AE1}" type="presParOf" srcId="{E5551A71-35A8-4158-BBEB-35012B265F63}" destId="{FF4D8BB3-43EE-41B2-AE7A-7DE29CDD17DF}" srcOrd="0" destOrd="0" presId="urn:microsoft.com/office/officeart/2005/8/layout/hierarchy1#1"/>
    <dgm:cxn modelId="{71773F90-1C04-4C83-8270-A573F42FF296}" type="presParOf" srcId="{FF4D8BB3-43EE-41B2-AE7A-7DE29CDD17DF}" destId="{08C5CC29-3B44-44A0-8554-96DE31CFC707}" srcOrd="0" destOrd="0" presId="urn:microsoft.com/office/officeart/2005/8/layout/hierarchy1#1"/>
    <dgm:cxn modelId="{63F46E0C-EBF8-4875-83EE-B0E6AE16BB88}" type="presParOf" srcId="{FF4D8BB3-43EE-41B2-AE7A-7DE29CDD17DF}" destId="{E336EE58-4340-4E08-95A7-48B2C6037A47}" srcOrd="1" destOrd="0" presId="urn:microsoft.com/office/officeart/2005/8/layout/hierarchy1#1"/>
    <dgm:cxn modelId="{0BD06BDA-8345-45F0-AD94-FB707194800D}" type="presParOf" srcId="{E5551A71-35A8-4158-BBEB-35012B265F63}" destId="{85BCEEBB-0069-4552-9BE2-2AC7788770F1}" srcOrd="1" destOrd="0" presId="urn:microsoft.com/office/officeart/2005/8/layout/hierarchy1#1"/>
    <dgm:cxn modelId="{43B7719B-B4C9-41F4-9921-04DB7FF39ABC}" type="presParOf" srcId="{85BCEEBB-0069-4552-9BE2-2AC7788770F1}" destId="{F44476C5-E89F-48F3-82C2-A2FEA085414B}" srcOrd="0" destOrd="0" presId="urn:microsoft.com/office/officeart/2005/8/layout/hierarchy1#1"/>
    <dgm:cxn modelId="{6ED5A59F-25A9-40DE-AD1A-51C1A939A477}" type="presParOf" srcId="{85BCEEBB-0069-4552-9BE2-2AC7788770F1}" destId="{51A828CA-7DBE-4214-866A-03013336A4DA}" srcOrd="1" destOrd="0" presId="urn:microsoft.com/office/officeart/2005/8/layout/hierarchy1#1"/>
    <dgm:cxn modelId="{F3D5CEBD-1FC3-4E65-9F87-866C85DFCDD7}" type="presParOf" srcId="{51A828CA-7DBE-4214-866A-03013336A4DA}" destId="{4FEDD770-94A7-47D1-8B7C-3A41CF23FF7F}" srcOrd="0" destOrd="0" presId="urn:microsoft.com/office/officeart/2005/8/layout/hierarchy1#1"/>
    <dgm:cxn modelId="{CBB4C1BB-39E8-425C-8158-30D597A87832}" type="presParOf" srcId="{4FEDD770-94A7-47D1-8B7C-3A41CF23FF7F}" destId="{CB478CC5-F2DB-4096-BAD5-9D91D10C5B9C}" srcOrd="0" destOrd="0" presId="urn:microsoft.com/office/officeart/2005/8/layout/hierarchy1#1"/>
    <dgm:cxn modelId="{27B8D280-975C-4AFD-8D82-0E8CB8CAFA9B}" type="presParOf" srcId="{4FEDD770-94A7-47D1-8B7C-3A41CF23FF7F}" destId="{3F77F4AC-4B02-490A-AD30-1A1635908075}" srcOrd="1" destOrd="0" presId="urn:microsoft.com/office/officeart/2005/8/layout/hierarchy1#1"/>
    <dgm:cxn modelId="{2E5ECC81-F4C1-4E92-AE74-174686A222A1}" type="presParOf" srcId="{51A828CA-7DBE-4214-866A-03013336A4DA}" destId="{117406D8-D0EA-4EDE-8B33-3FF31FEE1D05}" srcOrd="1" destOrd="0" presId="urn:microsoft.com/office/officeart/2005/8/layout/hierarchy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5852438" cy="3588059"/>
        <a:chOff x="0" y="0"/>
        <a:chExt cx="5852438" cy="3588059"/>
      </a:xfrm>
    </dsp:grpSpPr>
    <dsp:sp modelId="{E799A8C2-6931-491D-80FF-01124D6FA00B}">
      <dsp:nvSpPr>
        <dsp:cNvPr id="5" name="任意多边形 4"/>
        <dsp:cNvSpPr/>
      </dsp:nvSpPr>
      <dsp:spPr bwMode="white">
        <a:xfrm>
          <a:off x="473822" y="1605949"/>
          <a:ext cx="1820635" cy="276133"/>
        </a:xfrm>
        <a:custGeom>
          <a:avLst/>
          <a:gdLst/>
          <a:ahLst/>
          <a:cxnLst/>
          <a:pathLst>
            <a:path w="2867" h="435">
              <a:moveTo>
                <a:pt x="2867" y="0"/>
              </a:moveTo>
              <a:lnTo>
                <a:pt x="2867" y="352"/>
              </a:lnTo>
              <a:lnTo>
                <a:pt x="0" y="352"/>
              </a:lnTo>
              <a:lnTo>
                <a:pt x="0" y="435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473822" y="1605949"/>
        <a:ext cx="1820635" cy="276133"/>
      </dsp:txXfrm>
    </dsp:sp>
    <dsp:sp modelId="{1B24C816-BBF5-488F-8891-0F70D7C10D34}">
      <dsp:nvSpPr>
        <dsp:cNvPr id="8" name="任意多边形 7"/>
        <dsp:cNvSpPr/>
      </dsp:nvSpPr>
      <dsp:spPr bwMode="white">
        <a:xfrm>
          <a:off x="1715341" y="1605949"/>
          <a:ext cx="579115" cy="275870"/>
        </a:xfrm>
        <a:custGeom>
          <a:avLst/>
          <a:gdLst/>
          <a:ahLst/>
          <a:cxnLst/>
          <a:pathLst>
            <a:path w="912" h="434">
              <a:moveTo>
                <a:pt x="912" y="0"/>
              </a:moveTo>
              <a:lnTo>
                <a:pt x="912" y="352"/>
              </a:lnTo>
              <a:lnTo>
                <a:pt x="0" y="352"/>
              </a:lnTo>
              <a:lnTo>
                <a:pt x="0" y="434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1715341" y="1605949"/>
        <a:ext cx="579115" cy="275870"/>
      </dsp:txXfrm>
    </dsp:sp>
    <dsp:sp modelId="{ADEBCEDC-83C7-4053-B2AA-2986F2FB7548}">
      <dsp:nvSpPr>
        <dsp:cNvPr id="11" name="任意多边形 10"/>
        <dsp:cNvSpPr/>
      </dsp:nvSpPr>
      <dsp:spPr bwMode="white">
        <a:xfrm>
          <a:off x="2294457" y="1605949"/>
          <a:ext cx="662404" cy="276133"/>
        </a:xfrm>
        <a:custGeom>
          <a:avLst/>
          <a:gdLst/>
          <a:ahLst/>
          <a:cxnLst/>
          <a:pathLst>
            <a:path w="1043" h="435">
              <a:moveTo>
                <a:pt x="0" y="0"/>
              </a:moveTo>
              <a:lnTo>
                <a:pt x="0" y="352"/>
              </a:lnTo>
              <a:lnTo>
                <a:pt x="1043" y="352"/>
              </a:lnTo>
              <a:lnTo>
                <a:pt x="1043" y="435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2294457" y="1605949"/>
        <a:ext cx="662404" cy="276133"/>
      </dsp:txXfrm>
    </dsp:sp>
    <dsp:sp modelId="{05C00841-A5D8-456F-9FEF-EBAB93ADD88F}">
      <dsp:nvSpPr>
        <dsp:cNvPr id="14" name="任意多边形 13"/>
        <dsp:cNvSpPr/>
      </dsp:nvSpPr>
      <dsp:spPr bwMode="white">
        <a:xfrm>
          <a:off x="2294457" y="1605949"/>
          <a:ext cx="1820635" cy="276133"/>
        </a:xfrm>
        <a:custGeom>
          <a:avLst/>
          <a:gdLst/>
          <a:ahLst/>
          <a:cxnLst/>
          <a:pathLst>
            <a:path w="2867" h="435">
              <a:moveTo>
                <a:pt x="0" y="0"/>
              </a:moveTo>
              <a:lnTo>
                <a:pt x="0" y="352"/>
              </a:lnTo>
              <a:lnTo>
                <a:pt x="2867" y="352"/>
              </a:lnTo>
              <a:lnTo>
                <a:pt x="2867" y="435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2294457" y="1605949"/>
        <a:ext cx="1820635" cy="276133"/>
      </dsp:txXfrm>
    </dsp:sp>
    <dsp:sp modelId="{F44476C5-E89F-48F3-82C2-A2FEA085414B}">
      <dsp:nvSpPr>
        <dsp:cNvPr id="19" name="任意多边形 18"/>
        <dsp:cNvSpPr/>
      </dsp:nvSpPr>
      <dsp:spPr bwMode="white">
        <a:xfrm>
          <a:off x="5273323" y="1605949"/>
          <a:ext cx="0" cy="276133"/>
        </a:xfrm>
        <a:custGeom>
          <a:avLst/>
          <a:gdLst/>
          <a:ahLst/>
          <a:cxnLst/>
          <a:pathLst>
            <a:path h="435">
              <a:moveTo>
                <a:pt x="0" y="0"/>
              </a:moveTo>
              <a:lnTo>
                <a:pt x="0" y="435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5273323" y="1605949"/>
        <a:ext cx="0" cy="276133"/>
      </dsp:txXfrm>
    </dsp:sp>
    <dsp:sp modelId="{5D1918B4-24E7-4995-A2B7-1D9931DDDF39}">
      <dsp:nvSpPr>
        <dsp:cNvPr id="3" name="圆角矩形 2"/>
        <dsp:cNvSpPr/>
      </dsp:nvSpPr>
      <dsp:spPr bwMode="white">
        <a:xfrm>
          <a:off x="1820635" y="1004195"/>
          <a:ext cx="947644" cy="60175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1820635" y="1004195"/>
        <a:ext cx="947644" cy="601754"/>
      </dsp:txXfrm>
    </dsp:sp>
    <dsp:sp modelId="{B4F45D2E-96B8-48C8-98A0-FE617CDC5B03}">
      <dsp:nvSpPr>
        <dsp:cNvPr id="4" name="圆角矩形 3"/>
        <dsp:cNvSpPr/>
      </dsp:nvSpPr>
      <dsp:spPr bwMode="white">
        <a:xfrm>
          <a:off x="1925929" y="1104224"/>
          <a:ext cx="947644" cy="601754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dirty="0">
              <a:solidFill>
                <a:schemeClr val="dk1"/>
              </a:solidFill>
              <a:latin typeface="+mn-ea"/>
              <a:ea typeface="+mn-ea"/>
              <a:cs typeface="Arial Unicode MS" panose="020B0604020202020204" pitchFamily="34" charset="-122"/>
            </a:rPr>
            <a:t>真核系统</a:t>
          </a:r>
          <a:endParaRPr>
            <a:solidFill>
              <a:schemeClr val="dk1"/>
            </a:solidFill>
          </a:endParaRPr>
        </a:p>
      </dsp:txBody>
      <dsp:txXfrm>
        <a:off x="1925929" y="1104224"/>
        <a:ext cx="947644" cy="601754"/>
      </dsp:txXfrm>
    </dsp:sp>
    <dsp:sp modelId="{8C6A3D1C-35A7-47AB-B61A-E7A808EEF30B}">
      <dsp:nvSpPr>
        <dsp:cNvPr id="6" name="圆角矩形 5"/>
        <dsp:cNvSpPr/>
      </dsp:nvSpPr>
      <dsp:spPr bwMode="white">
        <a:xfrm>
          <a:off x="0" y="1882081"/>
          <a:ext cx="947644" cy="60175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0" y="1882081"/>
        <a:ext cx="947644" cy="601754"/>
      </dsp:txXfrm>
    </dsp:sp>
    <dsp:sp modelId="{EE01CCA0-8380-48E9-8405-749E6F823B05}">
      <dsp:nvSpPr>
        <dsp:cNvPr id="7" name="圆角矩形 6"/>
        <dsp:cNvSpPr/>
      </dsp:nvSpPr>
      <dsp:spPr bwMode="white">
        <a:xfrm>
          <a:off x="105294" y="1982110"/>
          <a:ext cx="947644" cy="601754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>
              <a:solidFill>
                <a:schemeClr val="dk1"/>
              </a:solidFill>
              <a:latin typeface="+mn-ea"/>
              <a:ea typeface="+mn-ea"/>
              <a:cs typeface="Arial Unicode MS" panose="020B0604020202020204" pitchFamily="34" charset="-122"/>
            </a:rPr>
            <a:t>酵母</a:t>
          </a:r>
          <a:endParaRPr lang="zh-CN" altLang="en-US" sz="1800" dirty="0">
            <a:solidFill>
              <a:schemeClr val="dk1"/>
            </a:solidFill>
            <a:latin typeface="+mn-ea"/>
            <a:ea typeface="+mn-ea"/>
            <a:cs typeface="Arial Unicode MS" panose="020B0604020202020204" pitchFamily="34" charset="-122"/>
          </a:endParaRPr>
        </a:p>
      </dsp:txBody>
      <dsp:txXfrm>
        <a:off x="105294" y="1982110"/>
        <a:ext cx="947644" cy="601754"/>
      </dsp:txXfrm>
    </dsp:sp>
    <dsp:sp modelId="{17F8E401-99D6-4985-92BA-D81DC884A714}">
      <dsp:nvSpPr>
        <dsp:cNvPr id="9" name="圆角矩形 8"/>
        <dsp:cNvSpPr/>
      </dsp:nvSpPr>
      <dsp:spPr bwMode="white">
        <a:xfrm>
          <a:off x="1158231" y="1881818"/>
          <a:ext cx="1114220" cy="60175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1158231" y="1881818"/>
        <a:ext cx="1114220" cy="601754"/>
      </dsp:txXfrm>
    </dsp:sp>
    <dsp:sp modelId="{04337F88-F11D-481A-AEF9-BCD88DB7DF31}">
      <dsp:nvSpPr>
        <dsp:cNvPr id="10" name="圆角矩形 9"/>
        <dsp:cNvSpPr/>
      </dsp:nvSpPr>
      <dsp:spPr bwMode="white">
        <a:xfrm>
          <a:off x="1263525" y="1981847"/>
          <a:ext cx="1114220" cy="601754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>
              <a:solidFill>
                <a:schemeClr val="dk1"/>
              </a:solidFill>
              <a:latin typeface="+mn-ea"/>
              <a:ea typeface="+mn-ea"/>
              <a:cs typeface="Arial Unicode MS" panose="020B0604020202020204" pitchFamily="34" charset="-122"/>
            </a:rPr>
            <a:t>昆虫</a:t>
          </a:r>
          <a:r>
            <a:rPr lang="en-US" altLang="zh-CN" sz="1800">
              <a:solidFill>
                <a:schemeClr val="dk1"/>
              </a:solidFill>
              <a:latin typeface="+mn-ea"/>
              <a:ea typeface="+mn-ea"/>
              <a:cs typeface="Arial Unicode MS" panose="020B0604020202020204" pitchFamily="34" charset="-122"/>
            </a:rPr>
            <a:t>-</a:t>
          </a:r>
          <a:r>
            <a:rPr lang="zh-CN" altLang="en-US" sz="1800">
              <a:solidFill>
                <a:schemeClr val="dk1"/>
              </a:solidFill>
              <a:latin typeface="+mn-ea"/>
              <a:ea typeface="+mn-ea"/>
              <a:cs typeface="Arial Unicode MS" panose="020B0604020202020204" pitchFamily="34" charset="-122"/>
            </a:rPr>
            <a:t>杆状病毒</a:t>
          </a:r>
          <a:endParaRPr lang="zh-CN" altLang="en-US" sz="1800" dirty="0">
            <a:solidFill>
              <a:schemeClr val="dk1"/>
            </a:solidFill>
            <a:latin typeface="+mn-ea"/>
            <a:ea typeface="+mn-ea"/>
            <a:cs typeface="Arial Unicode MS" panose="020B0604020202020204" pitchFamily="34" charset="-122"/>
          </a:endParaRPr>
        </a:p>
      </dsp:txBody>
      <dsp:txXfrm>
        <a:off x="1263525" y="1981847"/>
        <a:ext cx="1114220" cy="601754"/>
      </dsp:txXfrm>
    </dsp:sp>
    <dsp:sp modelId="{27A17C18-542D-4693-983E-E31C2E3A6B71}">
      <dsp:nvSpPr>
        <dsp:cNvPr id="12" name="圆角矩形 11"/>
        <dsp:cNvSpPr/>
      </dsp:nvSpPr>
      <dsp:spPr bwMode="white">
        <a:xfrm>
          <a:off x="2483039" y="1882081"/>
          <a:ext cx="947644" cy="60175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2483039" y="1882081"/>
        <a:ext cx="947644" cy="601754"/>
      </dsp:txXfrm>
    </dsp:sp>
    <dsp:sp modelId="{D0A1A175-12CE-419E-B8B9-10BAF3FD9EB7}">
      <dsp:nvSpPr>
        <dsp:cNvPr id="13" name="圆角矩形 12"/>
        <dsp:cNvSpPr/>
      </dsp:nvSpPr>
      <dsp:spPr bwMode="white">
        <a:xfrm>
          <a:off x="2588332" y="1982110"/>
          <a:ext cx="947644" cy="601754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>
              <a:solidFill>
                <a:schemeClr val="dk1"/>
              </a:solidFill>
              <a:latin typeface="+mn-ea"/>
              <a:ea typeface="+mn-ea"/>
              <a:cs typeface="Arial Unicode MS" panose="020B0604020202020204" pitchFamily="34" charset="-122"/>
            </a:rPr>
            <a:t>哺乳动物细胞</a:t>
          </a:r>
          <a:endParaRPr lang="zh-CN" altLang="en-US" sz="1800" dirty="0">
            <a:solidFill>
              <a:schemeClr val="dk1"/>
            </a:solidFill>
            <a:latin typeface="+mn-ea"/>
            <a:ea typeface="+mn-ea"/>
            <a:cs typeface="Arial Unicode MS" panose="020B0604020202020204" pitchFamily="34" charset="-122"/>
          </a:endParaRPr>
        </a:p>
      </dsp:txBody>
      <dsp:txXfrm>
        <a:off x="2588332" y="1982110"/>
        <a:ext cx="947644" cy="601754"/>
      </dsp:txXfrm>
    </dsp:sp>
    <dsp:sp modelId="{34F1F2EC-F80C-4C24-9F70-712F099711F2}">
      <dsp:nvSpPr>
        <dsp:cNvPr id="15" name="圆角矩形 14"/>
        <dsp:cNvSpPr/>
      </dsp:nvSpPr>
      <dsp:spPr bwMode="white">
        <a:xfrm>
          <a:off x="3641270" y="1882081"/>
          <a:ext cx="947644" cy="60175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3641270" y="1882081"/>
        <a:ext cx="947644" cy="601754"/>
      </dsp:txXfrm>
    </dsp:sp>
    <dsp:sp modelId="{B8C4D3F3-1BA9-48AB-A6BF-5E4D7A1D0CAD}">
      <dsp:nvSpPr>
        <dsp:cNvPr id="16" name="圆角矩形 15"/>
        <dsp:cNvSpPr/>
      </dsp:nvSpPr>
      <dsp:spPr bwMode="white">
        <a:xfrm>
          <a:off x="3746563" y="1982110"/>
          <a:ext cx="947644" cy="601754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dirty="0">
              <a:solidFill>
                <a:schemeClr val="dk1"/>
              </a:solidFill>
              <a:latin typeface="+mn-ea"/>
              <a:ea typeface="+mn-ea"/>
              <a:cs typeface="Arial Unicode MS" panose="020B0604020202020204" pitchFamily="34" charset="-122"/>
            </a:rPr>
            <a:t>植物细胞</a:t>
          </a:r>
          <a:endParaRPr>
            <a:solidFill>
              <a:schemeClr val="dk1"/>
            </a:solidFill>
          </a:endParaRPr>
        </a:p>
      </dsp:txBody>
      <dsp:txXfrm>
        <a:off x="3746563" y="1982110"/>
        <a:ext cx="947644" cy="601754"/>
      </dsp:txXfrm>
    </dsp:sp>
    <dsp:sp modelId="{08C5CC29-3B44-44A0-8554-96DE31CFC707}">
      <dsp:nvSpPr>
        <dsp:cNvPr id="17" name="圆角矩形 16"/>
        <dsp:cNvSpPr/>
      </dsp:nvSpPr>
      <dsp:spPr bwMode="white">
        <a:xfrm>
          <a:off x="4799501" y="1004195"/>
          <a:ext cx="947644" cy="60175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4799501" y="1004195"/>
        <a:ext cx="947644" cy="601754"/>
      </dsp:txXfrm>
    </dsp:sp>
    <dsp:sp modelId="{E336EE58-4340-4E08-95A7-48B2C6037A47}">
      <dsp:nvSpPr>
        <dsp:cNvPr id="18" name="圆角矩形 17"/>
        <dsp:cNvSpPr/>
      </dsp:nvSpPr>
      <dsp:spPr bwMode="white">
        <a:xfrm>
          <a:off x="4904794" y="1104224"/>
          <a:ext cx="947644" cy="601754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>
              <a:solidFill>
                <a:schemeClr val="dk1"/>
              </a:solidFill>
              <a:latin typeface="+mn-ea"/>
              <a:ea typeface="+mn-ea"/>
              <a:cs typeface="Arial Unicode MS" panose="020B0604020202020204" pitchFamily="34" charset="-122"/>
            </a:rPr>
            <a:t>原核系统</a:t>
          </a:r>
          <a:endParaRPr lang="zh-CN" altLang="en-US" sz="1800" dirty="0">
            <a:solidFill>
              <a:schemeClr val="dk1"/>
            </a:solidFill>
            <a:latin typeface="+mn-ea"/>
            <a:ea typeface="+mn-ea"/>
            <a:cs typeface="Arial Unicode MS" panose="020B0604020202020204" pitchFamily="34" charset="-122"/>
          </a:endParaRPr>
        </a:p>
      </dsp:txBody>
      <dsp:txXfrm>
        <a:off x="4904794" y="1104224"/>
        <a:ext cx="947644" cy="601754"/>
      </dsp:txXfrm>
    </dsp:sp>
    <dsp:sp modelId="{CB478CC5-F2DB-4096-BAD5-9D91D10C5B9C}">
      <dsp:nvSpPr>
        <dsp:cNvPr id="20" name="圆角矩形 19"/>
        <dsp:cNvSpPr/>
      </dsp:nvSpPr>
      <dsp:spPr bwMode="white">
        <a:xfrm>
          <a:off x="4799501" y="1882081"/>
          <a:ext cx="947644" cy="60175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4799501" y="1882081"/>
        <a:ext cx="947644" cy="601754"/>
      </dsp:txXfrm>
    </dsp:sp>
    <dsp:sp modelId="{3F77F4AC-4B02-490A-AD30-1A1635908075}">
      <dsp:nvSpPr>
        <dsp:cNvPr id="21" name="圆角矩形 20"/>
        <dsp:cNvSpPr/>
      </dsp:nvSpPr>
      <dsp:spPr bwMode="white">
        <a:xfrm>
          <a:off x="4904794" y="1982110"/>
          <a:ext cx="947644" cy="601754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>
              <a:solidFill>
                <a:srgbClr val="0000FF"/>
              </a:solidFill>
              <a:latin typeface="+mn-ea"/>
              <a:ea typeface="+mn-ea"/>
              <a:cs typeface="Arial Unicode MS" panose="020B0604020202020204" pitchFamily="34" charset="-122"/>
            </a:rPr>
            <a:t>大肠杆菌</a:t>
          </a:r>
          <a:endParaRPr lang="zh-CN" altLang="en-US" sz="1800" dirty="0">
            <a:solidFill>
              <a:srgbClr val="0000FF"/>
            </a:solidFill>
            <a:latin typeface="+mn-ea"/>
            <a:ea typeface="+mn-ea"/>
            <a:cs typeface="Arial Unicode MS" panose="020B0604020202020204" pitchFamily="34" charset="-122"/>
          </a:endParaRPr>
        </a:p>
      </dsp:txBody>
      <dsp:txXfrm>
        <a:off x="4904794" y="1982110"/>
        <a:ext cx="947644" cy="6017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#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srcNode" val="background"/>
                    <dgm:param type="dstNode" val="background2"/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tCtr"/>
                    <dgm:param type="bendPt" val="end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srcNode" val="background2"/>
                            <dgm:param type="dstNode" val="background3"/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srcNode" val="background3"/>
                                        <dgm:param type="dstNode" val="background4"/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gPts" val="bCtr"/>
                                        <dgm:param type="endPts" val="tCtr"/>
                                        <dgm:param type="bendPt" val="end"/>
                                      </dgm:alg>
                                    </dgm:if>
                                    <dgm:else name="Name26">
                                      <dgm:alg type="conn">
                                        <dgm:param type="srcNode" val="background4"/>
                                        <dgm:param type="dstNode" val="background4"/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gPts" val="bCtr"/>
                                        <dgm:param type="endPts" val="tCtr"/>
                                        <dgm:param type="bendPt" val="end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28B42-7046-44B3-A84F-8EC924A0B1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8D3B3-4D97-4531-B9B5-FCA2AA33EA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8AB6E-17F9-4357-AC54-D3487DA3D6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33C7C-D545-4BD6-89BB-FDB64AB133F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9918F-C474-46FD-A664-C4E823E89165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8AB2E-B972-4F63-8917-8AA4D44F90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8AB2E-B972-4F63-8917-8AA4D44F90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8AB2E-B972-4F63-8917-8AA4D44F90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600">
              <a:defRPr/>
            </a:pPr>
            <a:fld id="{7D8E374D-6E28-41D4-B529-E46F9BB59559}" type="slidenum">
              <a:rPr lang="zh-CN" altLang="en-US" sz="1300">
                <a:solidFill>
                  <a:prstClr val="black"/>
                </a:solidFill>
                <a:latin typeface="Calibri" panose="020F0502020204030204"/>
                <a:ea typeface="宋体" pitchFamily="2" charset="-122"/>
              </a:rPr>
            </a:fld>
            <a:endParaRPr lang="zh-CN" altLang="en-US" sz="1300">
              <a:solidFill>
                <a:prstClr val="black"/>
              </a:solidFill>
              <a:latin typeface="Calibri" panose="020F0502020204030204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0CC14C-7C63-49B3-873F-56761064D4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23211-66F3-4E52-BE2E-D8A9E8DA1D0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0CC14C-7C63-49B3-873F-56761064D4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0CC14C-7C63-49B3-873F-56761064D4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BC0B7-2BBC-4648-A19D-CEBD46CF3D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0CC14C-7C63-49B3-873F-56761064D4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8AB2E-B972-4F63-8917-8AA4D44F90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8AB2E-B972-4F63-8917-8AA4D44F90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21E9E4D-0BE1-4AAA-A57B-DA425863F4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1BEBC7A-FD02-486B-81B5-A845787C68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3.png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" y="107818"/>
            <a:ext cx="9144000" cy="516823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>
            <a:off x="8598056" y="167950"/>
            <a:ext cx="297000" cy="297000"/>
            <a:chOff x="406574" y="236732"/>
            <a:chExt cx="612048" cy="5932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矩形 13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47" y="123681"/>
            <a:ext cx="2561203" cy="3650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0" b="13647"/>
          <a:stretch>
            <a:fillRect/>
          </a:stretch>
        </p:blipFill>
        <p:spPr>
          <a:xfrm>
            <a:off x="7703485" y="3718560"/>
            <a:ext cx="1434120" cy="14249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15.jpeg"/><Relationship Id="rId7" Type="http://schemas.openxmlformats.org/officeDocument/2006/relationships/tags" Target="../tags/tag7.xml"/><Relationship Id="rId6" Type="http://schemas.openxmlformats.org/officeDocument/2006/relationships/image" Target="../media/image14.jpeg"/><Relationship Id="rId5" Type="http://schemas.openxmlformats.org/officeDocument/2006/relationships/tags" Target="../tags/tag6.xml"/><Relationship Id="rId4" Type="http://schemas.openxmlformats.org/officeDocument/2006/relationships/image" Target="../media/image13.jpeg"/><Relationship Id="rId3" Type="http://schemas.openxmlformats.org/officeDocument/2006/relationships/tags" Target="../tags/tag5.xml"/><Relationship Id="rId2" Type="http://schemas.openxmlformats.org/officeDocument/2006/relationships/image" Target="../media/image12.jpeg"/><Relationship Id="rId1" Type="http://schemas.openxmlformats.org/officeDocument/2006/relationships/tags" Target="../tags/tag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tags" Target="../tags/tag11.xml"/><Relationship Id="rId6" Type="http://schemas.openxmlformats.org/officeDocument/2006/relationships/image" Target="../media/image33.png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2.xml"/><Relationship Id="rId20" Type="http://schemas.openxmlformats.org/officeDocument/2006/relationships/tags" Target="../tags/tag21.xml"/><Relationship Id="rId2" Type="http://schemas.openxmlformats.org/officeDocument/2006/relationships/chart" Target="../charts/chart2.xml"/><Relationship Id="rId19" Type="http://schemas.openxmlformats.org/officeDocument/2006/relationships/tags" Target="../tags/tag20.xml"/><Relationship Id="rId18" Type="http://schemas.openxmlformats.org/officeDocument/2006/relationships/tags" Target="../tags/tag19.xml"/><Relationship Id="rId17" Type="http://schemas.openxmlformats.org/officeDocument/2006/relationships/tags" Target="../tags/tag18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image" Target="../media/image36.svg"/><Relationship Id="rId1" Type="http://schemas.openxmlformats.org/officeDocument/2006/relationships/chart" Target="../charts/char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0" Type="http://schemas.openxmlformats.org/officeDocument/2006/relationships/slideLayout" Target="../slideLayouts/slideLayout5.xml"/><Relationship Id="rId1" Type="http://schemas.openxmlformats.org/officeDocument/2006/relationships/tags" Target="../tags/tag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0.tiff"/><Relationship Id="rId1" Type="http://schemas.openxmlformats.org/officeDocument/2006/relationships/image" Target="../media/image39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5" Type="http://schemas.openxmlformats.org/officeDocument/2006/relationships/slideLayout" Target="../slideLayouts/slideLayout5.xml"/><Relationship Id="rId14" Type="http://schemas.openxmlformats.org/officeDocument/2006/relationships/image" Target="../media/image44.png"/><Relationship Id="rId13" Type="http://schemas.openxmlformats.org/officeDocument/2006/relationships/image" Target="../media/image43.png"/><Relationship Id="rId12" Type="http://schemas.openxmlformats.org/officeDocument/2006/relationships/image" Target="../media/image42.png"/><Relationship Id="rId11" Type="http://schemas.openxmlformats.org/officeDocument/2006/relationships/image" Target="../media/image41.jpeg"/><Relationship Id="rId10" Type="http://schemas.openxmlformats.org/officeDocument/2006/relationships/tags" Target="../tags/tag42.xml"/><Relationship Id="rId1" Type="http://schemas.openxmlformats.org/officeDocument/2006/relationships/tags" Target="../tags/tag3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eg"/><Relationship Id="rId8" Type="http://schemas.openxmlformats.org/officeDocument/2006/relationships/image" Target="../media/image7.png"/><Relationship Id="rId7" Type="http://schemas.openxmlformats.org/officeDocument/2006/relationships/image" Target="../media/image6.jpeg"/><Relationship Id="rId6" Type="http://schemas.openxmlformats.org/officeDocument/2006/relationships/image" Target="../media/image5.png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10.png"/><Relationship Id="rId10" Type="http://schemas.openxmlformats.org/officeDocument/2006/relationships/image" Target="../media/image9.jpeg"/><Relationship Id="rId1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393913"/>
            <a:ext cx="9144000" cy="17479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zh-CN" altLang="en-US" sz="1350">
              <a:solidFill>
                <a:prstClr val="white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9" name="直角三角形 20"/>
          <p:cNvSpPr>
            <a:spLocks noChangeArrowheads="1"/>
          </p:cNvSpPr>
          <p:nvPr/>
        </p:nvSpPr>
        <p:spPr bwMode="auto">
          <a:xfrm>
            <a:off x="1255983" y="1193711"/>
            <a:ext cx="195203" cy="215833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l" eaLnBrk="1" hangingPunct="1">
              <a:buFontTx/>
              <a:buNone/>
            </a:pPr>
            <a:endParaRPr lang="zh-CN" altLang="en-US" sz="1800" dirty="0">
              <a:solidFill>
                <a:srgbClr val="FFFFFF"/>
              </a:solidFill>
              <a:latin typeface="Calibri" panose="020F0502020204030204" pitchFamily="34" charset="0"/>
              <a:ea typeface="黑体" panose="02010609060101010101" pitchFamily="49" charset="-122"/>
              <a:sym typeface="Calibri" panose="020F0502020204030204" pitchFamily="34" charset="0"/>
            </a:endParaRPr>
          </a:p>
        </p:txBody>
      </p:sp>
      <p:sp>
        <p:nvSpPr>
          <p:cNvPr id="10" name="直角三角形 9"/>
          <p:cNvSpPr>
            <a:spLocks noChangeArrowheads="1"/>
          </p:cNvSpPr>
          <p:nvPr/>
        </p:nvSpPr>
        <p:spPr bwMode="auto">
          <a:xfrm flipV="1">
            <a:off x="1255982" y="3130284"/>
            <a:ext cx="195203" cy="285934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l" eaLnBrk="1" hangingPunct="1">
              <a:buFontTx/>
              <a:buNone/>
            </a:pPr>
            <a:endParaRPr lang="zh-CN" altLang="en-US" sz="1800" dirty="0">
              <a:solidFill>
                <a:srgbClr val="FFFFFF"/>
              </a:solidFill>
              <a:latin typeface="Calibri" panose="020F0502020204030204" pitchFamily="34" charset="0"/>
              <a:ea typeface="黑体" panose="02010609060101010101" pitchFamily="49" charset="-122"/>
              <a:sym typeface="Calibri" panose="020F0502020204030204" pitchFamily="34" charset="0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584678" y="1184187"/>
            <a:ext cx="671305" cy="22402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l" eaLnBrk="1" hangingPunct="1">
              <a:buFontTx/>
              <a:buNone/>
            </a:pPr>
            <a:endParaRPr lang="zh-CN" altLang="en-US" sz="1800" dirty="0">
              <a:solidFill>
                <a:srgbClr val="FFFFFF"/>
              </a:solidFill>
              <a:latin typeface="Calibri" panose="020F0502020204030204" pitchFamily="34" charset="0"/>
              <a:ea typeface="黑体" panose="02010609060101010101" pitchFamily="49" charset="-122"/>
              <a:sym typeface="Calibri" panose="020F0502020204030204" pitchFamily="34" charset="0"/>
            </a:endParaRPr>
          </a:p>
        </p:txBody>
      </p:sp>
      <p:sp>
        <p:nvSpPr>
          <p:cNvPr id="2" name="TextBox 134" descr="7b0a202020202262756c6c6574223a20227b5c2263617465676f727949645c223a31303030362c5c2274656d706c61746549645c223a32303233313132357d220a7d0a"/>
          <p:cNvSpPr txBox="1"/>
          <p:nvPr/>
        </p:nvSpPr>
        <p:spPr>
          <a:xfrm>
            <a:off x="2576844" y="3273251"/>
            <a:ext cx="5685124" cy="1753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171450" indent="-171450">
              <a:lnSpc>
                <a:spcPct val="150000"/>
              </a:lnSpc>
              <a:buClr>
                <a:srgbClr val="006DF0"/>
              </a:buClr>
              <a:buFont typeface="Wingdings" panose="05000000000000000000" pitchFamily="2" charset="2"/>
              <a:buBlip>
                <a:blip r:embed="rId1"/>
              </a:buBlip>
            </a:pPr>
            <a:r>
              <a:rPr lang="en-US" altLang="zh-CN" sz="1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zh-CN" altLang="en-US" sz="1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汇报人</a:t>
            </a:r>
            <a:r>
              <a:rPr lang="zh-CN" sz="1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：</a:t>
            </a:r>
            <a:r>
              <a:rPr lang="zh-CN" altLang="en-US" sz="1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杜平    博士    副研究员</a:t>
            </a:r>
            <a:endParaRPr lang="zh-CN" sz="1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act" panose="020B0806030902050204" pitchFamily="34" charset="0"/>
            </a:endParaRPr>
          </a:p>
          <a:p>
            <a:pPr marL="171450" indent="-171450">
              <a:lnSpc>
                <a:spcPct val="150000"/>
              </a:lnSpc>
              <a:buClr>
                <a:srgbClr val="006DF0"/>
              </a:buClr>
              <a:buFont typeface="Wingdings" panose="05000000000000000000" pitchFamily="2" charset="2"/>
              <a:buBlip>
                <a:blip r:embed="rId1"/>
              </a:buBlip>
            </a:pPr>
            <a:r>
              <a:rPr lang="zh-CN" sz="1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 单</a:t>
            </a:r>
            <a:r>
              <a:rPr lang="en-US" altLang="zh-CN" sz="1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      </a:t>
            </a:r>
            <a:r>
              <a:rPr lang="zh-CN" sz="1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位：</a:t>
            </a:r>
            <a:r>
              <a:rPr lang="zh-CN" altLang="en-US" sz="1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华派集团</a:t>
            </a:r>
            <a:r>
              <a:rPr lang="zh-CN" altLang="en-US" sz="1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ingFang SC" panose="020B0400000000000000" charset="-122"/>
                <a:ea typeface="PingFang SC" panose="020B0400000000000000" charset="-122"/>
              </a:rPr>
              <a:t>·</a:t>
            </a:r>
            <a:r>
              <a:rPr lang="zh-CN" altLang="en-US" sz="1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华宇生物科技（腾冲）有限公司 </a:t>
            </a:r>
            <a:endParaRPr lang="zh-CN" sz="1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act" panose="020B0806030902050204" pitchFamily="34" charset="0"/>
            </a:endParaRPr>
          </a:p>
          <a:p>
            <a:pPr marL="171450" indent="-171450">
              <a:lnSpc>
                <a:spcPct val="150000"/>
              </a:lnSpc>
              <a:buClr>
                <a:srgbClr val="006DF0"/>
              </a:buClr>
              <a:buFont typeface="Wingdings" panose="05000000000000000000" pitchFamily="2" charset="2"/>
              <a:buBlip>
                <a:blip r:embed="rId1"/>
              </a:buBlip>
            </a:pPr>
            <a:r>
              <a:rPr lang="zh-CN" sz="1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US" altLang="zh-CN" sz="1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zh-CN" altLang="en-US" sz="1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地     点</a:t>
            </a:r>
            <a:r>
              <a:rPr lang="zh-CN" sz="1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：</a:t>
            </a:r>
            <a:r>
              <a:rPr lang="zh-CN" altLang="en-US" sz="1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中国 </a:t>
            </a:r>
            <a:r>
              <a:rPr lang="zh-CN" altLang="en-US" sz="1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ingFang SC" panose="020B0400000000000000" charset="-122"/>
                <a:ea typeface="PingFang SC" panose="020B0400000000000000" charset="-122"/>
              </a:rPr>
              <a:t>·</a:t>
            </a:r>
            <a:r>
              <a:rPr lang="zh-CN" altLang="en-US" sz="1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成都</a:t>
            </a:r>
            <a:endParaRPr lang="en-US" altLang="zh-CN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171450" indent="-171450">
              <a:lnSpc>
                <a:spcPct val="150000"/>
              </a:lnSpc>
              <a:buClr>
                <a:srgbClr val="006DF0"/>
              </a:buClr>
              <a:buFont typeface="Wingdings" panose="05000000000000000000" pitchFamily="2" charset="2"/>
              <a:buBlip>
                <a:blip r:embed="rId1"/>
              </a:buBlip>
            </a:pPr>
            <a:r>
              <a:rPr lang="zh-CN" sz="1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n-lt"/>
                <a:cs typeface="+mn-lt"/>
              </a:rPr>
              <a:t> </a:t>
            </a:r>
            <a:r>
              <a:rPr lang="zh-CN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时</a:t>
            </a:r>
            <a:r>
              <a:rPr lang="en-US" altLang="zh-CN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   </a:t>
            </a:r>
            <a:r>
              <a:rPr lang="zh-CN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间：202</a:t>
            </a:r>
            <a:r>
              <a:rPr lang="en-US" altLang="zh-CN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5</a:t>
            </a:r>
            <a:r>
              <a:rPr lang="zh-CN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年</a:t>
            </a:r>
            <a:r>
              <a:rPr lang="en-US" altLang="zh-CN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05</a:t>
            </a:r>
            <a:r>
              <a:rPr lang="zh-CN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月</a:t>
            </a:r>
            <a:r>
              <a:rPr lang="en-US" altLang="zh-CN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29</a:t>
            </a:r>
            <a:r>
              <a:rPr lang="zh-CN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日</a:t>
            </a:r>
            <a:endParaRPr lang="zh-CN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lt"/>
              <a:cs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55395" y="1945005"/>
            <a:ext cx="78879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动物用基因工程苗的应用现状及发展趋势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164657" y="1430935"/>
          <a:ext cx="6280878" cy="197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6813"/>
                <a:gridCol w="1046813"/>
                <a:gridCol w="1046813"/>
                <a:gridCol w="1046813"/>
                <a:gridCol w="1046813"/>
                <a:gridCol w="104681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cap="all" dirty="0">
                          <a:effectLst/>
                        </a:rPr>
                        <a:t>   新兽药类别</a:t>
                      </a:r>
                      <a:endParaRPr lang="zh-CN" altLang="en-US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cap="all" dirty="0">
                          <a:effectLst/>
                        </a:rPr>
                        <a:t>总数  </a:t>
                      </a:r>
                      <a:endParaRPr lang="zh-CN" altLang="en-US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cap="all" dirty="0">
                          <a:effectLst/>
                        </a:rPr>
                        <a:t>传统疫苗</a:t>
                      </a:r>
                      <a:endParaRPr lang="en-US" altLang="zh-CN" b="1" cap="all" dirty="0">
                        <a:effectLst/>
                      </a:endParaRPr>
                    </a:p>
                    <a:p>
                      <a:pPr algn="ctr"/>
                      <a:r>
                        <a:rPr lang="zh-CN" altLang="en-US" b="1" cap="all" dirty="0">
                          <a:effectLst/>
                        </a:rPr>
                        <a:t>数量</a:t>
                      </a:r>
                      <a:endParaRPr lang="zh-CN" altLang="en-US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cap="all" dirty="0">
                          <a:effectLst/>
                        </a:rPr>
                        <a:t>传统疫苗</a:t>
                      </a:r>
                      <a:endParaRPr lang="en-US" altLang="zh-CN" b="1" cap="all" dirty="0">
                        <a:effectLst/>
                      </a:endParaRPr>
                    </a:p>
                    <a:p>
                      <a:pPr algn="ctr"/>
                      <a:r>
                        <a:rPr lang="zh-CN" altLang="en-US" b="1" cap="all" dirty="0">
                          <a:effectLst/>
                        </a:rPr>
                        <a:t>占比</a:t>
                      </a:r>
                      <a:endParaRPr lang="zh-CN" altLang="en-US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cap="all" dirty="0">
                          <a:effectLst/>
                        </a:rPr>
                        <a:t>基因工程苗数量</a:t>
                      </a:r>
                      <a:endParaRPr lang="zh-CN" altLang="en-US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cap="all" dirty="0">
                          <a:effectLst/>
                        </a:rPr>
                        <a:t>基因工程苗占比</a:t>
                      </a:r>
                      <a:endParaRPr lang="zh-CN" altLang="en-US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effectLst/>
                        </a:rPr>
                        <a:t> </a:t>
                      </a:r>
                      <a:r>
                        <a:rPr lang="zh-CN" altLang="en-US" sz="1200" b="1" dirty="0">
                          <a:effectLst/>
                        </a:rPr>
                        <a:t>一类</a:t>
                      </a:r>
                      <a:r>
                        <a:rPr lang="en-US" altLang="zh-CN" sz="1200" b="1" dirty="0">
                          <a:effectLst/>
                        </a:rPr>
                        <a:t> 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 28</a:t>
                      </a:r>
                      <a:endParaRPr 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 13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46.4%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15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53.6%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effectLst/>
                        </a:rPr>
                        <a:t>  二类</a:t>
                      </a:r>
                      <a:endParaRPr 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42</a:t>
                      </a:r>
                      <a:endParaRPr 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35</a:t>
                      </a:r>
                      <a:endParaRPr lang="en-US" altLang="zh-CN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83.3%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7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16.7%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effectLst/>
                        </a:rPr>
                        <a:t> </a:t>
                      </a:r>
                      <a:r>
                        <a:rPr lang="zh-CN" altLang="en-US" sz="1200" b="1" dirty="0">
                          <a:effectLst/>
                        </a:rPr>
                        <a:t>三类</a:t>
                      </a:r>
                      <a:r>
                        <a:rPr lang="en-US" altLang="zh-CN" sz="1200" b="1" dirty="0">
                          <a:effectLst/>
                        </a:rPr>
                        <a:t> 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 311</a:t>
                      </a:r>
                      <a:endParaRPr 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280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90.0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31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10.0%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effectLst/>
                        </a:rPr>
                        <a:t>  统计</a:t>
                      </a:r>
                      <a:endParaRPr 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381</a:t>
                      </a:r>
                      <a:endParaRPr 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326</a:t>
                      </a:r>
                      <a:endParaRPr lang="en-US" altLang="zh-CN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85.6%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53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13.9%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2390600" y="1130853"/>
            <a:ext cx="394891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      </a:t>
            </a:r>
            <a:r>
              <a:rPr lang="zh-CN" altLang="en-US" sz="1600" b="1" dirty="0"/>
              <a:t>新兽药疫苗统计表</a:t>
            </a:r>
            <a:endParaRPr lang="zh-CN" altLang="en-US" sz="1600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5116268" y="154614"/>
            <a:ext cx="394891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  </a:t>
            </a:r>
            <a:r>
              <a:rPr lang="zh-CN" altLang="en-US" sz="2000" b="1" dirty="0">
                <a:solidFill>
                  <a:schemeClr val="bg1"/>
                </a:solidFill>
              </a:rPr>
              <a:t>疫苗类别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89350" y="3795289"/>
            <a:ext cx="68654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     </a:t>
            </a:r>
            <a:r>
              <a:rPr lang="zh-CN" altLang="en-US" sz="1600" dirty="0">
                <a:solidFill>
                  <a:srgbClr val="3399FF"/>
                </a:solidFill>
              </a:rPr>
              <a:t>从统计结果看，随着疫苗创新性的增强，基因工程苗的占比显著增加，目前我国动物疫苗中基因工程苗的占比约在</a:t>
            </a:r>
            <a:r>
              <a:rPr lang="en-US" altLang="zh-CN" sz="1600" dirty="0">
                <a:solidFill>
                  <a:srgbClr val="FF0000"/>
                </a:solidFill>
              </a:rPr>
              <a:t>15%</a:t>
            </a:r>
            <a:r>
              <a:rPr lang="zh-CN" altLang="en-US" sz="1600" dirty="0">
                <a:solidFill>
                  <a:srgbClr val="3399FF"/>
                </a:solidFill>
              </a:rPr>
              <a:t>。</a:t>
            </a:r>
            <a:endParaRPr lang="zh-CN" altLang="en-US" sz="1600" dirty="0">
              <a:solidFill>
                <a:srgbClr val="3399FF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36492" y="3401975"/>
            <a:ext cx="30355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注：数据来源于国家兽药基础数据库</a:t>
            </a:r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086786" y="1108646"/>
          <a:ext cx="6850503" cy="2176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167"/>
                <a:gridCol w="761167"/>
                <a:gridCol w="761167"/>
                <a:gridCol w="761167"/>
                <a:gridCol w="761167"/>
                <a:gridCol w="761167"/>
                <a:gridCol w="761167"/>
                <a:gridCol w="761167"/>
                <a:gridCol w="76116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cap="all" dirty="0">
                          <a:effectLst/>
                        </a:rPr>
                        <a:t>   新兽药类别</a:t>
                      </a:r>
                      <a:endParaRPr lang="zh-CN" altLang="en-US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cap="all" dirty="0">
                          <a:effectLst/>
                        </a:rPr>
                        <a:t>总数  </a:t>
                      </a:r>
                      <a:endParaRPr lang="zh-CN" altLang="en-US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cap="all" dirty="0">
                          <a:effectLst/>
                        </a:rPr>
                        <a:t>基因工程苗总数</a:t>
                      </a:r>
                      <a:endParaRPr lang="zh-CN" altLang="en-US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cap="all" dirty="0">
                          <a:effectLst/>
                        </a:rPr>
                        <a:t>  基因工程</a:t>
                      </a:r>
                      <a:r>
                        <a:rPr lang="en-US" altLang="zh-CN" b="1" cap="all" dirty="0">
                          <a:effectLst/>
                        </a:rPr>
                        <a:t>+</a:t>
                      </a:r>
                      <a:r>
                        <a:rPr lang="zh-CN" altLang="en-US" b="1" cap="all" dirty="0">
                          <a:effectLst/>
                        </a:rPr>
                        <a:t>传统疫苗</a:t>
                      </a:r>
                      <a:endParaRPr lang="zh-CN" altLang="en-US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cap="all" dirty="0">
                          <a:effectLst/>
                        </a:rPr>
                        <a:t>  活病毒改造</a:t>
                      </a:r>
                      <a:endParaRPr lang="zh-CN" altLang="en-US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cap="all" dirty="0">
                          <a:effectLst/>
                        </a:rPr>
                        <a:t>亚单位疫苗</a:t>
                      </a:r>
                      <a:endParaRPr lang="zh-CN" altLang="en-US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cap="all" dirty="0">
                          <a:effectLst/>
                        </a:rPr>
                        <a:t>VLP</a:t>
                      </a:r>
                      <a:r>
                        <a:rPr lang="zh-CN" altLang="en-US" b="1" cap="all" dirty="0">
                          <a:effectLst/>
                        </a:rPr>
                        <a:t>疫苗</a:t>
                      </a:r>
                      <a:endParaRPr lang="zh-CN" altLang="en-US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cap="all" dirty="0">
                          <a:effectLst/>
                        </a:rPr>
                        <a:t>DNA</a:t>
                      </a:r>
                      <a:r>
                        <a:rPr lang="zh-CN" altLang="en-US" b="1" cap="all" dirty="0">
                          <a:effectLst/>
                        </a:rPr>
                        <a:t>疫苗</a:t>
                      </a:r>
                      <a:endParaRPr lang="zh-CN" altLang="en-US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cap="all" dirty="0">
                          <a:effectLst/>
                        </a:rPr>
                        <a:t>合成肽疫苗</a:t>
                      </a:r>
                      <a:endParaRPr lang="zh-CN" altLang="en-US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effectLst/>
                        </a:rPr>
                        <a:t> </a:t>
                      </a:r>
                      <a:r>
                        <a:rPr lang="zh-CN" altLang="en-US" sz="1200" b="1" dirty="0">
                          <a:effectLst/>
                        </a:rPr>
                        <a:t>一类</a:t>
                      </a:r>
                      <a:r>
                        <a:rPr lang="en-US" altLang="zh-CN" sz="1200" b="1" dirty="0">
                          <a:effectLst/>
                        </a:rPr>
                        <a:t> 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 28</a:t>
                      </a:r>
                      <a:endParaRPr 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17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2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   5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     4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    3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    1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    2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effectLst/>
                        </a:rPr>
                        <a:t>  二类</a:t>
                      </a:r>
                      <a:endParaRPr 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42</a:t>
                      </a:r>
                      <a:endParaRPr 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7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effectLst/>
                        </a:rPr>
                        <a:t> 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effectLst/>
                        </a:rPr>
                        <a:t>    </a:t>
                      </a:r>
                      <a:r>
                        <a:rPr lang="en-US" altLang="zh-CN" sz="1200" dirty="0">
                          <a:effectLst/>
                        </a:rPr>
                        <a:t>3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     3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    1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effectLst/>
                        </a:rPr>
                        <a:t> </a:t>
                      </a:r>
                      <a:r>
                        <a:rPr lang="zh-CN" altLang="en-US" sz="1200" b="1" dirty="0">
                          <a:effectLst/>
                        </a:rPr>
                        <a:t>三类</a:t>
                      </a:r>
                      <a:r>
                        <a:rPr lang="en-US" altLang="zh-CN" sz="1200" b="1" dirty="0">
                          <a:effectLst/>
                        </a:rPr>
                        <a:t> 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 311</a:t>
                      </a:r>
                      <a:endParaRPr 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31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   9   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     10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    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    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    9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effectLst/>
                        </a:rPr>
                        <a:t>  统计</a:t>
                      </a:r>
                      <a:endParaRPr 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381</a:t>
                      </a:r>
                      <a:endParaRPr 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55</a:t>
                      </a:r>
                      <a:endParaRPr lang="en-US" altLang="zh-CN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effectLst/>
                        </a:rPr>
                        <a:t> </a:t>
                      </a:r>
                      <a:r>
                        <a:rPr lang="en-US" altLang="zh-CN" sz="1200" dirty="0">
                          <a:effectLst/>
                        </a:rPr>
                        <a:t>2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effectLst/>
                        </a:rPr>
                        <a:t>      </a:t>
                      </a:r>
                      <a:r>
                        <a:rPr lang="en-US" altLang="zh-CN" sz="1200" dirty="0">
                          <a:effectLst/>
                        </a:rPr>
                        <a:t>20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     17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    4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1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    11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2330639" y="808564"/>
            <a:ext cx="3948914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    </a:t>
            </a:r>
            <a:r>
              <a:rPr lang="zh-CN" altLang="en-US" sz="1400" b="1" dirty="0"/>
              <a:t>推广应用的基因工程疫苗统计表</a:t>
            </a:r>
            <a:endParaRPr lang="zh-CN" altLang="en-US" sz="1400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4572000" y="83181"/>
            <a:ext cx="394891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</a:t>
            </a:r>
            <a:r>
              <a:rPr lang="zh-CN" altLang="en-US" sz="2000" b="1" dirty="0">
                <a:solidFill>
                  <a:schemeClr val="bg1"/>
                </a:solidFill>
              </a:rPr>
              <a:t>基因工程苗分类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72348" y="3610699"/>
            <a:ext cx="68654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      </a:t>
            </a:r>
            <a:r>
              <a:rPr lang="zh-CN" altLang="en-US" sz="1600" dirty="0">
                <a:solidFill>
                  <a:srgbClr val="3399FF"/>
                </a:solidFill>
              </a:rPr>
              <a:t>活病毒改造疫苗及亚单位疫苗是各类疫苗中应用占比最高的疫苗。</a:t>
            </a:r>
            <a:endParaRPr lang="zh-CN" altLang="en-US" sz="1600" dirty="0">
              <a:solidFill>
                <a:srgbClr val="3399FF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36492" y="3310617"/>
            <a:ext cx="30355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注：数据来源于国家兽药基础数据库</a:t>
            </a:r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679181" y="1283215"/>
          <a:ext cx="7511320" cy="229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1132"/>
                <a:gridCol w="751132"/>
                <a:gridCol w="751132"/>
                <a:gridCol w="751132"/>
                <a:gridCol w="751132"/>
                <a:gridCol w="751132"/>
                <a:gridCol w="751132"/>
                <a:gridCol w="751132"/>
                <a:gridCol w="751132"/>
                <a:gridCol w="75113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cap="all" dirty="0">
                          <a:effectLst/>
                        </a:rPr>
                        <a:t>病原</a:t>
                      </a:r>
                      <a:endParaRPr lang="en-US" altLang="zh-CN" sz="1200" b="1" cap="all" dirty="0">
                        <a:effectLst/>
                      </a:endParaRPr>
                    </a:p>
                    <a:p>
                      <a:pPr algn="ctr"/>
                      <a:r>
                        <a:rPr lang="zh-CN" altLang="en-US" sz="1200" b="1" cap="all" dirty="0">
                          <a:effectLst/>
                        </a:rPr>
                        <a:t>名称</a:t>
                      </a:r>
                      <a:endParaRPr lang="zh-CN" altLang="en-US" sz="1200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cap="all" dirty="0">
                          <a:effectLst/>
                        </a:rPr>
                        <a:t>一类新兽药数量</a:t>
                      </a:r>
                      <a:endParaRPr lang="zh-CN" altLang="en-US" sz="1200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cap="all" dirty="0">
                          <a:effectLst/>
                        </a:rPr>
                        <a:t>二类新兽药数量   </a:t>
                      </a:r>
                      <a:endParaRPr lang="zh-CN" altLang="en-US" sz="1200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cap="all" dirty="0">
                          <a:effectLst/>
                        </a:rPr>
                        <a:t>三类新兽药数量  </a:t>
                      </a:r>
                      <a:endParaRPr lang="zh-CN" altLang="en-US" sz="1200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cap="all" dirty="0">
                          <a:effectLst/>
                        </a:rPr>
                        <a:t>  活病毒改造</a:t>
                      </a:r>
                      <a:endParaRPr lang="zh-CN" altLang="en-US" sz="1200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cap="all" dirty="0">
                          <a:effectLst/>
                        </a:rPr>
                        <a:t>亚单位疫苗</a:t>
                      </a:r>
                      <a:endParaRPr lang="zh-CN" altLang="en-US" sz="1200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cap="all" dirty="0">
                          <a:effectLst/>
                        </a:rPr>
                        <a:t>VLP</a:t>
                      </a:r>
                      <a:r>
                        <a:rPr lang="zh-CN" altLang="en-US" sz="1200" b="1" cap="all" dirty="0">
                          <a:effectLst/>
                        </a:rPr>
                        <a:t>疫苗</a:t>
                      </a:r>
                      <a:endParaRPr lang="zh-CN" altLang="en-US" sz="1200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cap="all" dirty="0">
                          <a:effectLst/>
                        </a:rPr>
                        <a:t>DNA</a:t>
                      </a:r>
                      <a:r>
                        <a:rPr lang="zh-CN" altLang="en-US" sz="1200" b="1" cap="all" dirty="0">
                          <a:effectLst/>
                        </a:rPr>
                        <a:t>疫苗</a:t>
                      </a:r>
                      <a:endParaRPr lang="zh-CN" altLang="en-US" sz="1200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cap="all" dirty="0">
                          <a:effectLst/>
                        </a:rPr>
                        <a:t>合成肽疫苗</a:t>
                      </a:r>
                      <a:endParaRPr lang="zh-CN" altLang="en-US" sz="1200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cap="all" dirty="0">
                          <a:effectLst/>
                        </a:rPr>
                        <a:t>基因工程苗占比</a:t>
                      </a:r>
                      <a:endParaRPr lang="zh-CN" altLang="en-US" sz="1200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effectLst/>
                        </a:rPr>
                        <a:t>口蹄疫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6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effectLst/>
                        </a:rPr>
                        <a:t>  2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9</a:t>
                      </a:r>
                      <a:endParaRPr 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3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   0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    4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    0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 10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17/24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effectLst/>
                        </a:rPr>
                        <a:t>猪圆环</a:t>
                      </a:r>
                      <a:endParaRPr 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effectLst/>
                        </a:rPr>
                        <a:t> </a:t>
                      </a:r>
                      <a:r>
                        <a:rPr lang="en-US" altLang="zh-CN" sz="1200" b="1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14</a:t>
                      </a:r>
                      <a:endParaRPr 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effectLst/>
                        </a:rPr>
                        <a:t>      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  15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    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 1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16/24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effectLst/>
                        </a:rPr>
                        <a:t>猪瘟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1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 3</a:t>
                      </a:r>
                      <a:endParaRPr 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      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  4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    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    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    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4/14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effectLst/>
                        </a:rPr>
                        <a:t>禽流感</a:t>
                      </a:r>
                      <a:endParaRPr 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3</a:t>
                      </a:r>
                      <a:endParaRPr 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effectLst/>
                        </a:rPr>
                        <a:t>  </a:t>
                      </a:r>
                      <a:endParaRPr 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9</a:t>
                      </a:r>
                      <a:endParaRPr 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effectLst/>
                        </a:rPr>
                        <a:t> </a:t>
                      </a:r>
                      <a:r>
                        <a:rPr lang="en-US" altLang="zh-CN" sz="1200" dirty="0">
                          <a:effectLst/>
                        </a:rPr>
                        <a:t>11</a:t>
                      </a:r>
                      <a:r>
                        <a:rPr lang="zh-CN" altLang="en-US" sz="1200" dirty="0">
                          <a:effectLst/>
                        </a:rPr>
                        <a:t>    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     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    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1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    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12/72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effectLst/>
                        </a:rPr>
                        <a:t>新城疫</a:t>
                      </a:r>
                      <a:endParaRPr 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3</a:t>
                      </a:r>
                      <a:endParaRPr 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4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</a:rPr>
                        <a:t>4/84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2360619" y="983133"/>
            <a:ext cx="394891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 </a:t>
            </a:r>
            <a:r>
              <a:rPr lang="zh-CN" altLang="en-US" sz="1600" b="1" dirty="0"/>
              <a:t>不同病原基因工程疫苗统计表</a:t>
            </a:r>
            <a:endParaRPr lang="zh-CN" altLang="en-US" sz="1600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4944745" y="103505"/>
            <a:ext cx="35763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</a:t>
            </a:r>
            <a:r>
              <a:rPr lang="zh-CN" altLang="en-US" sz="2000" b="1" dirty="0">
                <a:solidFill>
                  <a:schemeClr val="bg1"/>
                </a:solidFill>
              </a:rPr>
              <a:t>不同病原基因工程苗分类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6835" y="3818414"/>
            <a:ext cx="8464818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    </a:t>
            </a:r>
            <a:r>
              <a:rPr lang="zh-CN" altLang="en-US" dirty="0">
                <a:solidFill>
                  <a:srgbClr val="3399FF"/>
                </a:solidFill>
              </a:rPr>
              <a:t>目前我国使用基因工程苗前三类的病原是口蹄疫、猪圆环和禽流感，猪圆环疫主要使用的是亚单位疫苗，禽流感疫苗主要是活病毒改造，口蹄疫基因工程苗的种类最多，有病毒改造、合成肽及病毒样颗粒疫苗。</a:t>
            </a:r>
            <a:endParaRPr lang="zh-CN" altLang="en-US" sz="1600" dirty="0">
              <a:solidFill>
                <a:srgbClr val="3399FF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99568" y="3579375"/>
            <a:ext cx="30355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注：数据来源于国家兽药基础数据库</a:t>
            </a:r>
            <a:endParaRPr lang="zh-CN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337280" y="1229360"/>
          <a:ext cx="8469440" cy="2684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1"/>
                <a:gridCol w="2293495"/>
                <a:gridCol w="1416568"/>
                <a:gridCol w="1693888"/>
                <a:gridCol w="16938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cap="all" dirty="0">
                          <a:effectLst/>
                        </a:rPr>
                        <a:t>   病原</a:t>
                      </a:r>
                      <a:endParaRPr lang="zh-CN" altLang="en-US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cap="all" dirty="0">
                          <a:effectLst/>
                        </a:rPr>
                        <a:t>  疫苗名称</a:t>
                      </a:r>
                      <a:endParaRPr lang="zh-CN" altLang="en-US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cap="all" dirty="0">
                          <a:effectLst/>
                        </a:rPr>
                        <a:t>分类</a:t>
                      </a:r>
                      <a:endParaRPr lang="zh-CN" altLang="en-US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cap="all" dirty="0">
                          <a:effectLst/>
                        </a:rPr>
                        <a:t>  表达体系</a:t>
                      </a:r>
                      <a:endParaRPr lang="zh-CN" altLang="en-US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cap="all" dirty="0">
                          <a:effectLst/>
                        </a:rPr>
                        <a:t>     备注</a:t>
                      </a:r>
                      <a:endParaRPr lang="zh-CN" altLang="en-US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禽流感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dirty="0">
                          <a:effectLst/>
                        </a:rPr>
                        <a:t>禽流感</a:t>
                      </a:r>
                      <a:r>
                        <a:rPr lang="en-US" altLang="zh-CN" sz="1200" dirty="0">
                          <a:effectLst/>
                        </a:rPr>
                        <a:t>DNA</a:t>
                      </a:r>
                      <a:r>
                        <a:rPr lang="zh-CN" altLang="en-US" sz="1200" dirty="0">
                          <a:effectLst/>
                        </a:rPr>
                        <a:t>疫苗</a:t>
                      </a:r>
                      <a:endParaRPr 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effectLst/>
                        </a:rPr>
                        <a:t>DNA</a:t>
                      </a:r>
                      <a:r>
                        <a:rPr lang="zh-CN" altLang="en-US" sz="1200" dirty="0">
                          <a:effectLst/>
                        </a:rPr>
                        <a:t>苗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dirty="0">
                          <a:effectLst/>
                        </a:rPr>
                        <a:t>大肠杆菌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dirty="0">
                          <a:effectLst/>
                        </a:rPr>
                        <a:t>已上市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禽流感、鸭瘟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禽流感重组鸭瘟病毒载体活疫苗</a:t>
                      </a:r>
                      <a:endParaRPr lang="en-US" altLang="zh-CN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dirty="0">
                          <a:effectLst/>
                        </a:rPr>
                        <a:t>活病毒载体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dirty="0">
                          <a:effectLst/>
                        </a:rPr>
                        <a:t>鸡胚成纤</a:t>
                      </a:r>
                      <a:endParaRPr lang="en-US" altLang="zh-CN" sz="1200" dirty="0">
                        <a:effectLst/>
                      </a:endParaRPr>
                    </a:p>
                    <a:p>
                      <a:pPr algn="l"/>
                      <a:r>
                        <a:rPr lang="zh-CN" altLang="en-US" sz="1200" dirty="0">
                          <a:effectLst/>
                        </a:rPr>
                        <a:t>维细胞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dirty="0">
                          <a:effectLst/>
                        </a:rPr>
                        <a:t>无批签发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dirty="0">
                          <a:effectLst/>
                        </a:rPr>
                        <a:t> 禽流感</a:t>
                      </a:r>
                      <a:endParaRPr 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dirty="0">
                          <a:effectLst/>
                        </a:rPr>
                        <a:t>重组禽流感病毒</a:t>
                      </a:r>
                      <a:r>
                        <a:rPr lang="en-US" altLang="zh-CN" sz="1200" dirty="0">
                          <a:effectLst/>
                        </a:rPr>
                        <a:t>(H5 H7)</a:t>
                      </a:r>
                      <a:r>
                        <a:rPr lang="zh-CN" altLang="en-US" sz="1200" dirty="0">
                          <a:effectLst/>
                        </a:rPr>
                        <a:t>三价灭活疫苗</a:t>
                      </a:r>
                      <a:endParaRPr lang="en-US" altLang="zh-CN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dirty="0">
                          <a:effectLst/>
                        </a:rPr>
                        <a:t>活病毒改造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dirty="0">
                          <a:effectLst/>
                        </a:rPr>
                        <a:t>已上市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dirty="0">
                          <a:effectLst/>
                        </a:rPr>
                        <a:t> 禽流感</a:t>
                      </a:r>
                      <a:endParaRPr 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effectLst/>
                        </a:rPr>
                        <a:t>重组禽流感病毒</a:t>
                      </a:r>
                      <a:r>
                        <a:rPr lang="en-US" altLang="zh-CN" sz="1200" dirty="0">
                          <a:effectLst/>
                        </a:rPr>
                        <a:t>(H5</a:t>
                      </a:r>
                      <a:r>
                        <a:rPr lang="zh-CN" altLang="en-US" sz="1200" dirty="0">
                          <a:effectLst/>
                        </a:rPr>
                        <a:t>、</a:t>
                      </a:r>
                      <a:r>
                        <a:rPr lang="en-US" altLang="zh-CN" sz="1200" dirty="0">
                          <a:effectLst/>
                        </a:rPr>
                        <a:t>H7 )</a:t>
                      </a:r>
                      <a:r>
                        <a:rPr lang="zh-CN" altLang="en-US" sz="1200" dirty="0">
                          <a:effectLst/>
                        </a:rPr>
                        <a:t>三价灭活疫苗 （细胞源，</a:t>
                      </a:r>
                      <a:r>
                        <a:rPr lang="zh-CN" altLang="en-US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细胞源，</a:t>
                      </a:r>
                      <a:r>
                        <a:rPr lang="en-US" altLang="zh-CN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H5N6 H5–Re13</a:t>
                      </a:r>
                      <a:r>
                        <a:rPr lang="zh-CN" altLang="en-US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株</a:t>
                      </a:r>
                      <a:r>
                        <a:rPr lang="en-US" altLang="zh-CN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+H5N8 H5–Re14</a:t>
                      </a:r>
                      <a:r>
                        <a:rPr lang="zh-CN" altLang="en-US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株</a:t>
                      </a:r>
                      <a:r>
                        <a:rPr lang="en-US" altLang="zh-CN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+H7N9 H7–Re4</a:t>
                      </a:r>
                      <a:r>
                        <a:rPr lang="zh-CN" altLang="en-US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株</a:t>
                      </a:r>
                      <a:r>
                        <a:rPr lang="zh-CN" altLang="en-US" sz="1200" dirty="0">
                          <a:effectLst/>
                        </a:rPr>
                        <a:t>）</a:t>
                      </a:r>
                      <a:endParaRPr lang="en-US" altLang="zh-CN" sz="1200" dirty="0">
                        <a:effectLst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dirty="0">
                          <a:effectLst/>
                        </a:rPr>
                        <a:t>活病毒改造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dirty="0">
                          <a:effectLst/>
                        </a:rPr>
                        <a:t>已上市</a:t>
                      </a:r>
                      <a:endParaRPr lang="zh-CN" alt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5798185" y="151130"/>
            <a:ext cx="27158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禽流感基因工程苗</a:t>
            </a:r>
            <a:endParaRPr lang="zh-CN" altLang="en-US" sz="2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12338" y="890806"/>
            <a:ext cx="3948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</a:rPr>
              <a:t>我国大规模应用的禽流感基因工程苗</a:t>
            </a:r>
            <a:endParaRPr lang="zh-CN" altLang="en-US" sz="1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7100" y="4134421"/>
            <a:ext cx="7540055" cy="35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1500" b="1" dirty="0">
                <a:solidFill>
                  <a:srgbClr val="3399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           </a:t>
            </a:r>
            <a:r>
              <a:rPr lang="zh-CN" altLang="en-US" sz="1500" dirty="0">
                <a:solidFill>
                  <a:srgbClr val="3399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我国</a:t>
            </a:r>
            <a:r>
              <a:rPr lang="en-US" altLang="zh-CN" sz="1500" dirty="0">
                <a:solidFill>
                  <a:srgbClr val="3399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H5</a:t>
            </a:r>
            <a:r>
              <a:rPr lang="zh-CN" altLang="en-US" sz="1500" dirty="0">
                <a:solidFill>
                  <a:srgbClr val="3399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1500" dirty="0">
                <a:solidFill>
                  <a:srgbClr val="3399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H7</a:t>
            </a:r>
            <a:r>
              <a:rPr lang="zh-CN" altLang="en-US" sz="1500" dirty="0">
                <a:solidFill>
                  <a:srgbClr val="3399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禽流感疫苗基本均为基因工程疫苗</a:t>
            </a:r>
            <a:endParaRPr lang="zh-CN" altLang="en-US" sz="1500" dirty="0">
              <a:solidFill>
                <a:srgbClr val="3399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727022" y="1048685"/>
          <a:ext cx="7540055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847"/>
                <a:gridCol w="2375941"/>
                <a:gridCol w="1151245"/>
                <a:gridCol w="1508011"/>
                <a:gridCol w="1508011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   病原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             疫苗名称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  分类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表达体系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     备注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50800" marR="50800" marT="38100" marB="38100" anchor="ctr"/>
                </a:tc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 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口蹄疫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 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口蹄疫合成肽疫苗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  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合成肽疫苗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化学合成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200" kern="12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50800" marR="50800" marT="38100" marB="38100" anchor="ctr"/>
                </a:tc>
              </a:tr>
              <a:tr h="370840">
                <a:tc vMerge="1"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口蹄疫病毒样颗粒疫苗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 VLP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疫苗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 大肠杆菌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200" kern="12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50800" marR="50800" marT="38100" marB="38100" anchor="ctr"/>
                </a:tc>
              </a:tr>
              <a:tr h="212570">
                <a:tc vMerge="1"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口蹄疫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O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型、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A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型二价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3B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蛋白表位缺失灭活疫苗（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O/rV-1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株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+A/rV-2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株）</a:t>
                      </a:r>
                      <a:endParaRPr lang="en-US" altLang="zh-CN" sz="1200" kern="12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  <a:p>
                      <a:pPr algn="ctr"/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病毒改造</a:t>
                      </a:r>
                      <a:endParaRPr lang="en-US" altLang="zh-CN" sz="1200" kern="12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  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BHK-21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200" kern="12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50800" marR="50800" marT="38100" marB="38100" anchor="ctr"/>
                </a:tc>
              </a:tr>
              <a:tr h="370840">
                <a:tc vMerge="1"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猪口蹄疫</a:t>
                      </a:r>
                      <a:r>
                        <a:rPr lang="en-US" altLang="zh-CN" sz="12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O</a:t>
                      </a:r>
                      <a:r>
                        <a:rPr lang="zh-CN" altLang="en-US" sz="12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型、</a:t>
                      </a:r>
                      <a:r>
                        <a:rPr lang="en-US" altLang="zh-CN" sz="12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A</a:t>
                      </a:r>
                      <a:r>
                        <a:rPr lang="zh-CN" altLang="en-US" sz="12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型二价灭活疫苗</a:t>
                      </a:r>
                      <a:r>
                        <a:rPr lang="en-US" altLang="zh-CN" sz="12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(ReO/MYA98/JSCZ/2013+Re-A/WH-09</a:t>
                      </a:r>
                      <a:r>
                        <a:rPr lang="zh-CN" altLang="en-US" sz="12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株</a:t>
                      </a:r>
                      <a:endParaRPr lang="en-US" sz="12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病毒改造</a:t>
                      </a:r>
                      <a:endParaRPr lang="zh-CN" altLang="en-US" sz="12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BHK-21</a:t>
                      </a:r>
                      <a:endParaRPr lang="zh-CN" altLang="en-US" sz="12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2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50800" marR="50800" marT="38100" marB="38100" anchor="ctr"/>
                </a:tc>
              </a:tr>
              <a:tr h="370840">
                <a:tc vMerge="1"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b="0" i="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人</a:t>
                      </a:r>
                      <a:r>
                        <a:rPr lang="en-US" altLang="zh-CN" sz="1200" b="0" i="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Ad5</a:t>
                      </a:r>
                      <a:r>
                        <a:rPr lang="zh-CN" altLang="en-US" sz="1200" b="0" i="0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腺病毒重组口蹄疫疫苗</a:t>
                      </a:r>
                      <a:endParaRPr lang="en-US" altLang="zh-CN" sz="12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活病毒载体</a:t>
                      </a:r>
                      <a:endParaRPr lang="zh-CN" altLang="en-US" sz="12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zh-CN" altLang="en-US" sz="12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 </a:t>
                      </a:r>
                      <a:r>
                        <a:rPr lang="en-US" altLang="zh-CN" sz="12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HEK-293</a:t>
                      </a:r>
                      <a:endParaRPr lang="en-US" altLang="zh-CN" sz="12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美国唯一研制的口蹄疫疫苗，已被</a:t>
                      </a:r>
                      <a:r>
                        <a:rPr lang="en-US" altLang="zh-CN" sz="12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OIE</a:t>
                      </a:r>
                      <a:r>
                        <a:rPr lang="zh-CN" altLang="en-US" sz="12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纳入国际口蹄疫疫苗库</a:t>
                      </a:r>
                      <a:endParaRPr lang="zh-CN" altLang="en-US" sz="12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50800" marR="50800" marT="38100" marB="38100" anchor="ctr"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2709970" y="734038"/>
            <a:ext cx="3948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</a:rPr>
              <a:t>全国大规模应用的口蹄疫基因工程苗</a:t>
            </a:r>
            <a:endParaRPr lang="zh-CN" altLang="en-US" sz="1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01972" y="4331024"/>
            <a:ext cx="7540055" cy="66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1500" dirty="0">
                <a:solidFill>
                  <a:srgbClr val="3399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全世界目前推广应用的口蹄疫基因工程苗主要为</a:t>
            </a:r>
            <a:r>
              <a:rPr lang="en-US" altLang="zh-CN" sz="1500" dirty="0">
                <a:solidFill>
                  <a:srgbClr val="3399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VLP</a:t>
            </a:r>
            <a:r>
              <a:rPr lang="zh-CN" altLang="en-US" sz="1500" dirty="0">
                <a:solidFill>
                  <a:srgbClr val="3399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疫苗、腺病毒载体疫苗、反向遗传操作灭活疫苗及合成肽疫苗，并有一款表位肽疫苗已完成临床，还无核酸疫苗。</a:t>
            </a:r>
            <a:endParaRPr lang="zh-CN" altLang="en-US" sz="1500" dirty="0">
              <a:solidFill>
                <a:srgbClr val="3399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41035" y="151130"/>
            <a:ext cx="27730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口蹄疫基因工程苗</a:t>
            </a:r>
            <a:endParaRPr lang="zh-CN" altLang="en-US" sz="2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798227" y="928054"/>
          <a:ext cx="7682460" cy="364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9273"/>
                <a:gridCol w="1963711"/>
                <a:gridCol w="1536492"/>
                <a:gridCol w="1536492"/>
                <a:gridCol w="15364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cap="all" dirty="0">
                          <a:effectLst/>
                        </a:rPr>
                        <a:t>   病原</a:t>
                      </a:r>
                      <a:endParaRPr lang="zh-CN" altLang="en-US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cap="all" dirty="0">
                          <a:effectLst/>
                        </a:rPr>
                        <a:t>  疫苗名称</a:t>
                      </a:r>
                      <a:endParaRPr lang="zh-CN" altLang="en-US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cap="all" dirty="0">
                          <a:effectLst/>
                        </a:rPr>
                        <a:t>分类</a:t>
                      </a:r>
                      <a:endParaRPr lang="zh-CN" altLang="en-US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cap="all" dirty="0">
                          <a:effectLst/>
                        </a:rPr>
                        <a:t>  表达体系</a:t>
                      </a:r>
                      <a:endParaRPr lang="zh-CN" altLang="en-US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cap="all" dirty="0">
                          <a:effectLst/>
                        </a:rPr>
                        <a:t>     备注</a:t>
                      </a:r>
                      <a:endParaRPr lang="zh-CN" altLang="en-US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effectLst/>
                        </a:rPr>
                        <a:t>  </a:t>
                      </a:r>
                      <a:r>
                        <a:rPr lang="zh-CN" altLang="en-US" sz="1200" b="0" dirty="0">
                          <a:effectLst/>
                        </a:rPr>
                        <a:t>猪圆环病</a:t>
                      </a:r>
                      <a:endParaRPr lang="zh-CN" alt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effectLst/>
                        </a:rPr>
                        <a:t> </a:t>
                      </a:r>
                      <a:r>
                        <a:rPr lang="zh-CN" altLang="en-US" sz="1200" b="0" dirty="0">
                          <a:effectLst/>
                        </a:rPr>
                        <a:t>猪圆环病毒</a:t>
                      </a:r>
                      <a:r>
                        <a:rPr lang="en-US" altLang="zh-CN" sz="1200" b="0" dirty="0">
                          <a:effectLst/>
                        </a:rPr>
                        <a:t>2</a:t>
                      </a:r>
                      <a:r>
                        <a:rPr lang="zh-CN" altLang="en-US" sz="1200" b="0" dirty="0">
                          <a:effectLst/>
                        </a:rPr>
                        <a:t>型杆状病毒载体灭活疫苗（</a:t>
                      </a:r>
                      <a:r>
                        <a:rPr lang="en-US" altLang="zh-CN" sz="1200" b="0" dirty="0">
                          <a:effectLst/>
                        </a:rPr>
                        <a:t>CP08</a:t>
                      </a:r>
                      <a:r>
                        <a:rPr lang="zh-CN" altLang="en-US" sz="1200" b="0" dirty="0">
                          <a:effectLst/>
                        </a:rPr>
                        <a:t>株）</a:t>
                      </a:r>
                      <a:endParaRPr 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effectLst/>
                        </a:rPr>
                        <a:t>  VLP</a:t>
                      </a:r>
                      <a:r>
                        <a:rPr lang="zh-CN" altLang="en-US" sz="1200" b="0" dirty="0">
                          <a:effectLst/>
                        </a:rPr>
                        <a:t>疫苗</a:t>
                      </a:r>
                      <a:endParaRPr lang="zh-CN" alt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effectLst/>
                        </a:rPr>
                        <a:t>杆状病毒</a:t>
                      </a:r>
                      <a:endParaRPr lang="zh-CN" alt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effectLst/>
                        </a:rPr>
                        <a:t>      已上市</a:t>
                      </a:r>
                      <a:endParaRPr lang="zh-CN" alt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  <a:tr h="370840">
                <a:tc vMerge="1"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effectLst/>
                        </a:rPr>
                        <a:t>猪圆环病毒</a:t>
                      </a:r>
                      <a:r>
                        <a:rPr lang="en-US" altLang="zh-CN" sz="1200" b="0" dirty="0">
                          <a:effectLst/>
                        </a:rPr>
                        <a:t>2</a:t>
                      </a:r>
                      <a:r>
                        <a:rPr lang="zh-CN" altLang="en-US" sz="1200" b="0" dirty="0">
                          <a:effectLst/>
                        </a:rPr>
                        <a:t>型亚单位疫苗（大肠杆菌）</a:t>
                      </a:r>
                      <a:endParaRPr 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effectLst/>
                        </a:rPr>
                        <a:t>  VLP</a:t>
                      </a:r>
                      <a:r>
                        <a:rPr lang="zh-CN" altLang="en-US" sz="1200" b="0" dirty="0">
                          <a:effectLst/>
                        </a:rPr>
                        <a:t>疫苗</a:t>
                      </a:r>
                      <a:endParaRPr lang="zh-CN" alt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effectLst/>
                        </a:rPr>
                        <a:t>大肠杆菌</a:t>
                      </a:r>
                      <a:endParaRPr lang="zh-CN" alt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effectLst/>
                        </a:rPr>
                        <a:t>      已上市</a:t>
                      </a:r>
                      <a:endParaRPr lang="zh-CN" alt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  <a:tr h="370840">
                <a:tc vMerge="1"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effectLst/>
                        </a:rPr>
                        <a:t>猪圆环病毒</a:t>
                      </a:r>
                      <a:r>
                        <a:rPr lang="en-US" altLang="zh-CN" sz="1200" b="0" dirty="0">
                          <a:effectLst/>
                        </a:rPr>
                        <a:t>2</a:t>
                      </a:r>
                      <a:r>
                        <a:rPr lang="zh-CN" altLang="en-US" sz="1200" b="0" dirty="0">
                          <a:effectLst/>
                        </a:rPr>
                        <a:t>型合成肽疫苗（多肽</a:t>
                      </a:r>
                      <a:r>
                        <a:rPr lang="en-US" altLang="zh-CN" sz="1200" b="0" dirty="0">
                          <a:effectLst/>
                        </a:rPr>
                        <a:t>0803+0806</a:t>
                      </a:r>
                      <a:r>
                        <a:rPr lang="zh-CN" altLang="en-US" sz="1200" b="0" dirty="0">
                          <a:effectLst/>
                        </a:rPr>
                        <a:t>）</a:t>
                      </a:r>
                      <a:endParaRPr 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effectLst/>
                        </a:rPr>
                        <a:t>合成肽</a:t>
                      </a:r>
                      <a:endParaRPr lang="zh-CN" alt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effectLst/>
                        </a:rPr>
                        <a:t>化学合成</a:t>
                      </a:r>
                      <a:endParaRPr lang="zh-CN" alt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effectLst/>
                        </a:rPr>
                        <a:t>       已上市</a:t>
                      </a:r>
                      <a:endParaRPr lang="zh-CN" alt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effectLst/>
                        </a:rPr>
                        <a:t>  猪瘟</a:t>
                      </a:r>
                      <a:endParaRPr 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effectLst/>
                        </a:rPr>
                        <a:t>猪瘟病毒</a:t>
                      </a:r>
                      <a:r>
                        <a:rPr lang="en-US" altLang="zh-CN" sz="1200" b="0" dirty="0">
                          <a:effectLst/>
                        </a:rPr>
                        <a:t>E2</a:t>
                      </a:r>
                      <a:r>
                        <a:rPr lang="zh-CN" altLang="en-US" sz="1200" b="0" dirty="0">
                          <a:effectLst/>
                        </a:rPr>
                        <a:t>蛋白重组杆状病毒灭活疫苗（</a:t>
                      </a:r>
                      <a:r>
                        <a:rPr lang="en-US" altLang="zh-CN" sz="1200" b="0" dirty="0">
                          <a:effectLst/>
                        </a:rPr>
                        <a:t>Rb-03</a:t>
                      </a:r>
                      <a:r>
                        <a:rPr lang="zh-CN" altLang="en-US" sz="1200" b="0" dirty="0">
                          <a:effectLst/>
                        </a:rPr>
                        <a:t>株）</a:t>
                      </a:r>
                      <a:endParaRPr 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effectLst/>
                        </a:rPr>
                        <a:t>亚单位疫苗</a:t>
                      </a:r>
                      <a:endParaRPr lang="zh-CN" alt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effectLst/>
                        </a:rPr>
                        <a:t>  杆状病毒</a:t>
                      </a:r>
                      <a:endParaRPr lang="zh-CN" alt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effectLst/>
                        </a:rPr>
                        <a:t>     已上市</a:t>
                      </a:r>
                      <a:endParaRPr lang="zh-CN" alt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  <a:tr h="370840">
                <a:tc vMerge="1"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effectLst/>
                        </a:rPr>
                        <a:t>猪瘟基因工程亚单位疫苗（</a:t>
                      </a:r>
                      <a:r>
                        <a:rPr lang="en-US" altLang="zh-CN" sz="1200" b="0" dirty="0">
                          <a:effectLst/>
                        </a:rPr>
                        <a:t>CHO-133T</a:t>
                      </a:r>
                      <a:r>
                        <a:rPr lang="zh-CN" altLang="en-US" sz="1200" b="0" dirty="0">
                          <a:effectLst/>
                        </a:rPr>
                        <a:t>）</a:t>
                      </a:r>
                      <a:endParaRPr 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effectLst/>
                        </a:rPr>
                        <a:t>亚单位疫苗</a:t>
                      </a:r>
                      <a:endParaRPr lang="zh-CN" alt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effectLst/>
                        </a:rPr>
                        <a:t> CHO</a:t>
                      </a:r>
                      <a:r>
                        <a:rPr lang="zh-CN" altLang="en-US" sz="1200" b="0" dirty="0">
                          <a:effectLst/>
                        </a:rPr>
                        <a:t>细胞</a:t>
                      </a:r>
                      <a:endParaRPr lang="zh-CN" alt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effectLst/>
                        </a:rPr>
                        <a:t>      已上市</a:t>
                      </a:r>
                      <a:endParaRPr lang="zh-CN" alt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  <a:tr h="370840">
                <a:tc vMerge="1"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dirty="0">
                          <a:effectLst/>
                        </a:rPr>
                        <a:t>猪瘟基因工程亚单位疫苗（</a:t>
                      </a:r>
                      <a:r>
                        <a:rPr lang="en-US" altLang="zh-CN" sz="1200" b="0" dirty="0">
                          <a:effectLst/>
                        </a:rPr>
                        <a:t>293T-E2</a:t>
                      </a:r>
                      <a:r>
                        <a:rPr lang="zh-CN" altLang="en-US" sz="1200" b="0" dirty="0">
                          <a:effectLst/>
                        </a:rPr>
                        <a:t>）</a:t>
                      </a:r>
                      <a:endParaRPr lang="en-US" altLang="zh-CN" sz="1200" b="0" dirty="0">
                        <a:effectLst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effectLst/>
                        </a:rPr>
                        <a:t>亚单位疫苗</a:t>
                      </a:r>
                      <a:endParaRPr lang="zh-CN" alt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effectLst/>
                        </a:rPr>
                        <a:t> 293</a:t>
                      </a:r>
                      <a:r>
                        <a:rPr lang="zh-CN" altLang="en-US" sz="1200" b="0" dirty="0">
                          <a:effectLst/>
                        </a:rPr>
                        <a:t>细胞</a:t>
                      </a:r>
                      <a:endParaRPr lang="zh-CN" alt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effectLst/>
                        </a:rPr>
                        <a:t>      已上市</a:t>
                      </a:r>
                      <a:endParaRPr lang="zh-CN" alt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effectLst/>
                        </a:rPr>
                        <a:t>羊包虫</a:t>
                      </a:r>
                      <a:endParaRPr 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dirty="0">
                          <a:effectLst/>
                        </a:rPr>
                        <a:t>羊包虫亚单位疫苗</a:t>
                      </a:r>
                      <a:endParaRPr lang="en-US" altLang="zh-CN" sz="1200" b="0" dirty="0">
                        <a:effectLst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effectLst/>
                        </a:rPr>
                        <a:t>蛋白类亚单位疫苗</a:t>
                      </a:r>
                      <a:endParaRPr lang="zh-CN" alt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effectLst/>
                        </a:rPr>
                        <a:t>   大肠杆菌</a:t>
                      </a:r>
                      <a:endParaRPr lang="zh-CN" alt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effectLst/>
                        </a:rPr>
                        <a:t>  人</a:t>
                      </a:r>
                      <a:r>
                        <a:rPr lang="en-US" altLang="zh-CN" sz="1200" b="0" dirty="0">
                          <a:effectLst/>
                        </a:rPr>
                        <a:t>/</a:t>
                      </a:r>
                      <a:r>
                        <a:rPr lang="zh-CN" altLang="en-US" sz="1200" b="0" dirty="0">
                          <a:effectLst/>
                        </a:rPr>
                        <a:t>兽用均获批</a:t>
                      </a:r>
                      <a:endParaRPr lang="zh-CN" alt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4909820" y="106045"/>
            <a:ext cx="36569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其它病原基因工程苗</a:t>
            </a:r>
            <a:endParaRPr lang="zh-CN" altLang="en-US" sz="2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65000" y="589500"/>
            <a:ext cx="394891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</a:rPr>
              <a:t>    其它病原大规模应用的基因工程苗</a:t>
            </a:r>
            <a:endParaRPr lang="zh-CN" altLang="en-US" sz="1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04142" y="4639414"/>
            <a:ext cx="7540055" cy="35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1500" dirty="0">
                <a:solidFill>
                  <a:srgbClr val="3399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猪圆环及猪瘟基因工程苗主要为亚单位疫苗，且猪圆环亚单位苗为主导。</a:t>
            </a:r>
            <a:endParaRPr lang="zh-CN" altLang="en-US" sz="1500" dirty="0">
              <a:solidFill>
                <a:srgbClr val="3399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307598" y="1492250"/>
          <a:ext cx="8528804" cy="174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9130"/>
                <a:gridCol w="937185"/>
                <a:gridCol w="659607"/>
                <a:gridCol w="891875"/>
                <a:gridCol w="712033"/>
                <a:gridCol w="996846"/>
                <a:gridCol w="936885"/>
                <a:gridCol w="906905"/>
                <a:gridCol w="884419"/>
                <a:gridCol w="73391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类别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/>
                        <a:t>2025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2024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2023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2022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2021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2020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2019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2018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2017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批件数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/>
                        <a:t>20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85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95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70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82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基因工程苗数量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21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基因工程苗占比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20%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34.2%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23.2%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26%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23.4%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37.9%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26.5%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17.1%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25.6%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2662628" y="1215251"/>
            <a:ext cx="4575746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latin typeface="黑体" panose="02010609060101010101" pitchFamily="49" charset="-122"/>
                <a:ea typeface="黑体" panose="02010609060101010101" pitchFamily="49" charset="-122"/>
              </a:rPr>
              <a:t>          </a:t>
            </a: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</a:rPr>
              <a:t>不同年份基因工程苗临床批件占比</a:t>
            </a:r>
            <a:endParaRPr lang="zh-CN" altLang="en-US" sz="1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72990" y="139065"/>
            <a:ext cx="39636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 </a:t>
            </a:r>
            <a:r>
              <a:rPr lang="zh-CN" altLang="en-US" sz="2000" b="1" dirty="0">
                <a:solidFill>
                  <a:schemeClr val="bg1"/>
                </a:solidFill>
              </a:rPr>
              <a:t>临床批件数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1978" y="3683502"/>
            <a:ext cx="8464818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    </a:t>
            </a:r>
            <a:r>
              <a:rPr lang="zh-CN" altLang="en-US" dirty="0">
                <a:solidFill>
                  <a:srgbClr val="3399FF"/>
                </a:solidFill>
              </a:rPr>
              <a:t>我国基因工程苗临床批件的占比自</a:t>
            </a:r>
            <a:r>
              <a:rPr lang="en-US" altLang="zh-CN" dirty="0">
                <a:solidFill>
                  <a:srgbClr val="3399FF"/>
                </a:solidFill>
              </a:rPr>
              <a:t>2017-2025</a:t>
            </a:r>
            <a:r>
              <a:rPr lang="zh-CN" altLang="en-US" dirty="0">
                <a:solidFill>
                  <a:srgbClr val="3399FF"/>
                </a:solidFill>
              </a:rPr>
              <a:t>年均保持在</a:t>
            </a:r>
            <a:r>
              <a:rPr lang="en-US" altLang="zh-CN" dirty="0">
                <a:solidFill>
                  <a:srgbClr val="3399FF"/>
                </a:solidFill>
              </a:rPr>
              <a:t>25%</a:t>
            </a:r>
            <a:r>
              <a:rPr lang="zh-CN" altLang="en-US" dirty="0">
                <a:solidFill>
                  <a:srgbClr val="3399FF"/>
                </a:solidFill>
              </a:rPr>
              <a:t>左右，并未因近年新技术的出现或水平的提高出现大幅增长。</a:t>
            </a:r>
            <a:endParaRPr lang="zh-CN" altLang="en-US" sz="1600" dirty="0">
              <a:solidFill>
                <a:srgbClr val="3399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94087" y="3311595"/>
            <a:ext cx="30355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注：</a:t>
            </a:r>
            <a:r>
              <a:rPr lang="zh-CN" altLang="en-US"/>
              <a:t>数据来源于国家</a:t>
            </a:r>
            <a:r>
              <a:rPr lang="zh-CN" altLang="en-US" dirty="0"/>
              <a:t>兽药基础数据库</a:t>
            </a:r>
            <a:endParaRPr lang="zh-CN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8291514" y="4884738"/>
            <a:ext cx="652462" cy="2095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zh-CN"/>
            </a:defPPr>
            <a:lvl1pPr marL="0" algn="ctr" defTabSz="6858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EAF079-9890-44CE-9122-0568D3E8A06B}" type="slidenum">
              <a:rPr lang="zh-CN" altLang="en-US" smtClean="0"/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476750" y="153035"/>
            <a:ext cx="4290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00B0F0"/>
                </a:solidFill>
              </a:rPr>
              <a:t>     </a:t>
            </a:r>
            <a:r>
              <a:rPr lang="zh-CN" altLang="en-US" sz="1800" b="1" dirty="0">
                <a:solidFill>
                  <a:schemeClr val="bg1"/>
                </a:solidFill>
              </a:rPr>
              <a:t>动物基因工程疫苗应用现状</a:t>
            </a:r>
            <a:endParaRPr lang="zh-CN" altLang="en-US" sz="1800" b="1" dirty="0">
              <a:solidFill>
                <a:schemeClr val="bg1"/>
              </a:solidFill>
            </a:endParaRPr>
          </a:p>
        </p:txBody>
      </p:sp>
      <p:sp>
        <p:nvSpPr>
          <p:cNvPr id="24" name="矩形: 圆角 23"/>
          <p:cNvSpPr/>
          <p:nvPr/>
        </p:nvSpPr>
        <p:spPr>
          <a:xfrm>
            <a:off x="1488056" y="1073989"/>
            <a:ext cx="6042803" cy="87754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400" kern="100" spc="-20" dirty="0">
                <a:solidFill>
                  <a:srgbClr val="000000"/>
                </a:solidFill>
                <a:latin typeface="Arial" panose="020B0604020202090204" pitchFamily="34" charset="0"/>
                <a:ea typeface="仿宋_GB2312"/>
                <a:cs typeface="仿宋_GB2312"/>
              </a:rPr>
              <a:t>      </a:t>
            </a:r>
            <a:endParaRPr lang="en-US" altLang="zh-CN" sz="1400" kern="100" spc="-20" dirty="0">
              <a:solidFill>
                <a:srgbClr val="000000"/>
              </a:solidFill>
              <a:latin typeface="Arial" panose="020B0604020202090204" pitchFamily="34" charset="0"/>
              <a:ea typeface="仿宋_GB2312"/>
              <a:cs typeface="仿宋_GB2312"/>
            </a:endParaRPr>
          </a:p>
          <a:p>
            <a:pPr>
              <a:lnSpc>
                <a:spcPct val="150000"/>
              </a:lnSpc>
            </a:pPr>
            <a:r>
              <a:rPr lang="en-US" altLang="zh-CN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zh-CN" alt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我国动物用疫苗主要以传统弱毒苗和灭活苗为主，基因工程苗的占比不超过</a:t>
            </a:r>
            <a:r>
              <a:rPr lang="en-US" altLang="zh-CN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20%</a:t>
            </a:r>
            <a:r>
              <a:rPr lang="zh-CN" alt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。</a:t>
            </a:r>
            <a:endParaRPr lang="zh-CN" altLang="en-US" sz="1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云形 22"/>
          <p:cNvSpPr>
            <a:spLocks noChangeAspect="1"/>
          </p:cNvSpPr>
          <p:nvPr/>
        </p:nvSpPr>
        <p:spPr>
          <a:xfrm>
            <a:off x="1110337" y="1003260"/>
            <a:ext cx="755438" cy="324000"/>
          </a:xfrm>
          <a:prstGeom prst="clou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zh-CN" altLang="en-US" sz="1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矩形: 圆角 25"/>
          <p:cNvSpPr/>
          <p:nvPr/>
        </p:nvSpPr>
        <p:spPr>
          <a:xfrm>
            <a:off x="1488056" y="2298684"/>
            <a:ext cx="6042803" cy="1080152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</a:t>
            </a:r>
            <a:endParaRPr lang="en-US" altLang="zh-CN" sz="1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>
              <a:lnSpc>
                <a:spcPct val="150000"/>
              </a:lnSpc>
            </a:pPr>
            <a:r>
              <a:rPr lang="en-US" altLang="zh-CN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zh-CN" alt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使用的基因工程苗以活病毒（活菌）改造苗及亚单位苗居多，开发难度大的病毒样颗粒疫苗及</a:t>
            </a:r>
            <a:r>
              <a:rPr lang="en-US" altLang="zh-CN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DNA</a:t>
            </a:r>
            <a:r>
              <a:rPr lang="zh-CN" alt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疫苗仅在部分病原中成功应用，</a:t>
            </a:r>
            <a:r>
              <a:rPr lang="en-US" altLang="zh-CN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mRNA</a:t>
            </a:r>
            <a:r>
              <a:rPr lang="zh-CN" alt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疫苗处于初始研发状态。</a:t>
            </a:r>
            <a:endParaRPr lang="zh-CN" altLang="zh-CN" sz="1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zh-CN" altLang="en-US" sz="1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云形 11"/>
          <p:cNvSpPr>
            <a:spLocks noChangeAspect="1"/>
          </p:cNvSpPr>
          <p:nvPr/>
        </p:nvSpPr>
        <p:spPr>
          <a:xfrm>
            <a:off x="1110337" y="2179107"/>
            <a:ext cx="755438" cy="324000"/>
          </a:xfrm>
          <a:prstGeom prst="clou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zh-CN" altLang="en-US" sz="1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1488056" y="3719199"/>
            <a:ext cx="6042803" cy="1080152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</a:t>
            </a:r>
            <a:endParaRPr lang="en-US" altLang="zh-CN" sz="1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>
              <a:lnSpc>
                <a:spcPct val="150000"/>
              </a:lnSpc>
            </a:pPr>
            <a:r>
              <a:rPr lang="en-US" altLang="zh-CN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zh-CN" alt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口蹄疫、猪圆环、</a:t>
            </a:r>
            <a:r>
              <a:rPr lang="en-US" altLang="zh-CN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H5</a:t>
            </a:r>
            <a:r>
              <a:rPr lang="zh-CN" alt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及</a:t>
            </a:r>
            <a:r>
              <a:rPr lang="en-US" altLang="zh-CN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H7</a:t>
            </a:r>
            <a:r>
              <a:rPr lang="zh-CN" alt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禽流感、禽腺病毒等病原的基因工程苗使用占比很大，几乎进入基因工程苗时代。</a:t>
            </a:r>
            <a:endParaRPr lang="zh-CN" altLang="zh-CN" sz="1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zh-CN" altLang="en-US" sz="1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云形 4"/>
          <p:cNvSpPr>
            <a:spLocks noChangeAspect="1"/>
          </p:cNvSpPr>
          <p:nvPr/>
        </p:nvSpPr>
        <p:spPr>
          <a:xfrm>
            <a:off x="1180291" y="3557199"/>
            <a:ext cx="755438" cy="324000"/>
          </a:xfrm>
          <a:prstGeom prst="clou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</a:t>
            </a:r>
            <a:endParaRPr lang="zh-CN" altLang="en-US" sz="1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Freeform 5"/>
          <p:cNvSpPr/>
          <p:nvPr/>
        </p:nvSpPr>
        <p:spPr bwMode="auto">
          <a:xfrm>
            <a:off x="2837342" y="1579139"/>
            <a:ext cx="6306659" cy="1731699"/>
          </a:xfrm>
          <a:custGeom>
            <a:avLst/>
            <a:gdLst>
              <a:gd name="T0" fmla="*/ 1136 w 11039"/>
              <a:gd name="T1" fmla="*/ 0 h 3662"/>
              <a:gd name="T2" fmla="*/ 11039 w 11039"/>
              <a:gd name="T3" fmla="*/ 0 h 3662"/>
              <a:gd name="T4" fmla="*/ 11039 w 11039"/>
              <a:gd name="T5" fmla="*/ 3662 h 3662"/>
              <a:gd name="T6" fmla="*/ 0 w 11039"/>
              <a:gd name="T7" fmla="*/ 3662 h 3662"/>
              <a:gd name="T8" fmla="*/ 1136 w 11039"/>
              <a:gd name="T9" fmla="*/ 0 h 3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039" h="3662">
                <a:moveTo>
                  <a:pt x="1136" y="0"/>
                </a:moveTo>
                <a:lnTo>
                  <a:pt x="11039" y="0"/>
                </a:lnTo>
                <a:lnTo>
                  <a:pt x="11039" y="3662"/>
                </a:lnTo>
                <a:lnTo>
                  <a:pt x="0" y="3662"/>
                </a:lnTo>
                <a:lnTo>
                  <a:pt x="1136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/>
          <a:lstStyle/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350" b="0" i="0" u="none" strike="noStrike" kern="0" cap="none" spc="0" normalizeH="0" baseline="0" noProof="0">
                <a:ln>
                  <a:noFill/>
                </a:ln>
                <a:solidFill>
                  <a:srgbClr val="0B4755"/>
                </a:solidFill>
                <a:effectLst/>
                <a:uLnTx/>
                <a:uFillTx/>
                <a:latin typeface="Arial" panose="020B0604020202090204" pitchFamily="34" charset="0"/>
                <a:ea typeface="黑体" panose="02010609060101010101" pitchFamily="49" charset="-122"/>
              </a:rPr>
              <a:t>XX</a:t>
            </a:r>
            <a:endParaRPr kumimoji="0" lang="zh-CN" altLang="en-US" sz="1350" b="0" i="0" u="none" strike="noStrike" kern="0" cap="none" spc="0" normalizeH="0" baseline="0" noProof="0" dirty="0">
              <a:ln>
                <a:noFill/>
              </a:ln>
              <a:solidFill>
                <a:srgbClr val="0B4755"/>
              </a:solidFill>
              <a:effectLst/>
              <a:uLnTx/>
              <a:uFillTx/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  <p:sp>
        <p:nvSpPr>
          <p:cNvPr id="118" name="Freeform 6"/>
          <p:cNvSpPr>
            <a:spLocks noChangeArrowheads="1"/>
          </p:cNvSpPr>
          <p:nvPr/>
        </p:nvSpPr>
        <p:spPr bwMode="auto">
          <a:xfrm>
            <a:off x="0" y="1579139"/>
            <a:ext cx="3409809" cy="1731699"/>
          </a:xfrm>
          <a:custGeom>
            <a:avLst/>
            <a:gdLst>
              <a:gd name="T0" fmla="*/ 5970 w 5970"/>
              <a:gd name="T1" fmla="*/ 0 h 3662"/>
              <a:gd name="T2" fmla="*/ 4846 w 5970"/>
              <a:gd name="T3" fmla="*/ 3662 h 3662"/>
              <a:gd name="T4" fmla="*/ 0 w 5970"/>
              <a:gd name="T5" fmla="*/ 3662 h 3662"/>
              <a:gd name="T6" fmla="*/ 3 w 5970"/>
              <a:gd name="T7" fmla="*/ 0 h 3662"/>
              <a:gd name="T8" fmla="*/ 5970 w 5970"/>
              <a:gd name="T9" fmla="*/ 0 h 3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70" h="3662">
                <a:moveTo>
                  <a:pt x="5970" y="0"/>
                </a:moveTo>
                <a:lnTo>
                  <a:pt x="4846" y="3662"/>
                </a:lnTo>
                <a:lnTo>
                  <a:pt x="0" y="3662"/>
                </a:lnTo>
                <a:lnTo>
                  <a:pt x="3" y="0"/>
                </a:lnTo>
                <a:lnTo>
                  <a:pt x="597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 dirty="0">
              <a:ln>
                <a:noFill/>
              </a:ln>
              <a:solidFill>
                <a:srgbClr val="0B4755"/>
              </a:solidFill>
              <a:effectLst/>
              <a:uLnTx/>
              <a:uFillTx/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  <p:sp>
        <p:nvSpPr>
          <p:cNvPr id="119" name="TextBox 28"/>
          <p:cNvSpPr txBox="1">
            <a:spLocks noChangeArrowheads="1"/>
          </p:cNvSpPr>
          <p:nvPr/>
        </p:nvSpPr>
        <p:spPr bwMode="auto">
          <a:xfrm>
            <a:off x="2914650" y="1898015"/>
            <a:ext cx="630682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3200" kern="0" noProof="1">
                <a:solidFill>
                  <a:srgbClr val="FFFFFF"/>
                </a:solidFill>
                <a:latin typeface="+mn-ea"/>
              </a:rPr>
              <a:t>  </a:t>
            </a:r>
            <a:r>
              <a:rPr lang="zh-CN" altLang="en-US" sz="3000" b="1" kern="0" noProof="1">
                <a:solidFill>
                  <a:srgbClr val="FFFFFF"/>
                </a:solidFill>
                <a:latin typeface="+mn-ea"/>
              </a:rPr>
              <a:t>动物用基因工程苗发展遇到的</a:t>
            </a:r>
            <a:endParaRPr lang="zh-CN" altLang="en-US" sz="3000" b="1" kern="0" noProof="1">
              <a:solidFill>
                <a:srgbClr val="FFFFFF"/>
              </a:solidFill>
              <a:latin typeface="+mn-ea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3000" b="1" kern="0" noProof="1">
                <a:solidFill>
                  <a:srgbClr val="FFFFFF"/>
                </a:solidFill>
                <a:latin typeface="+mn-ea"/>
              </a:rPr>
              <a:t> </a:t>
            </a:r>
            <a:r>
              <a:rPr lang="en-US" altLang="zh-CN" sz="3000" b="1" kern="0" noProof="1">
                <a:solidFill>
                  <a:srgbClr val="FFFFFF"/>
                </a:solidFill>
                <a:latin typeface="+mn-ea"/>
              </a:rPr>
              <a:t> </a:t>
            </a:r>
            <a:r>
              <a:rPr lang="zh-CN" altLang="en-US" sz="3000" b="1" kern="0" noProof="1">
                <a:solidFill>
                  <a:srgbClr val="FFFFFF"/>
                </a:solidFill>
                <a:latin typeface="+mn-ea"/>
              </a:rPr>
              <a:t>难题及发展趋势</a:t>
            </a:r>
            <a:endParaRPr lang="zh-CN" altLang="en-US" sz="3000" b="1" kern="0" noProof="1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20" name="TextBox 29"/>
          <p:cNvSpPr txBox="1">
            <a:spLocks noChangeArrowheads="1"/>
          </p:cNvSpPr>
          <p:nvPr/>
        </p:nvSpPr>
        <p:spPr bwMode="auto">
          <a:xfrm>
            <a:off x="1826033" y="1420892"/>
            <a:ext cx="1165704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1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1" name="直接连接符 120"/>
          <p:cNvCxnSpPr>
            <a:cxnSpLocks noChangeShapeType="1"/>
          </p:cNvCxnSpPr>
          <p:nvPr/>
        </p:nvCxnSpPr>
        <p:spPr bwMode="auto">
          <a:xfrm flipV="1">
            <a:off x="2836952" y="1568630"/>
            <a:ext cx="638885" cy="1742208"/>
          </a:xfrm>
          <a:prstGeom prst="line">
            <a:avLst/>
          </a:prstGeom>
          <a:noFill/>
          <a:ln w="28575">
            <a:solidFill>
              <a:srgbClr val="0B4755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" name="TextBox 39"/>
          <p:cNvSpPr txBox="1">
            <a:spLocks noChangeArrowheads="1"/>
          </p:cNvSpPr>
          <p:nvPr/>
        </p:nvSpPr>
        <p:spPr bwMode="auto">
          <a:xfrm>
            <a:off x="1178825" y="2672188"/>
            <a:ext cx="8707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90204" pitchFamily="34" charset="0"/>
                <a:ea typeface="黑体" panose="02010609060101010101" pitchFamily="49" charset="-122"/>
              </a:rPr>
              <a:t>PART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  <p:sp>
        <p:nvSpPr>
          <p:cNvPr id="123" name="直角三角形 20"/>
          <p:cNvSpPr>
            <a:spLocks noChangeArrowheads="1"/>
          </p:cNvSpPr>
          <p:nvPr/>
        </p:nvSpPr>
        <p:spPr bwMode="auto">
          <a:xfrm>
            <a:off x="1150061" y="1362697"/>
            <a:ext cx="195203" cy="215833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l" eaLnBrk="1" hangingPunct="1">
              <a:buFontTx/>
              <a:buNone/>
            </a:pPr>
            <a:endParaRPr lang="zh-CN" altLang="en-US" sz="1800" dirty="0">
              <a:solidFill>
                <a:srgbClr val="FFFFFF"/>
              </a:solidFill>
              <a:latin typeface="Calibri" panose="020F0502020204030204" pitchFamily="34" charset="0"/>
              <a:ea typeface="黑体" panose="02010609060101010101" pitchFamily="49" charset="-122"/>
              <a:sym typeface="Calibri" panose="020F0502020204030204" pitchFamily="34" charset="0"/>
            </a:endParaRPr>
          </a:p>
        </p:txBody>
      </p:sp>
      <p:sp>
        <p:nvSpPr>
          <p:cNvPr id="124" name="直角三角形 26"/>
          <p:cNvSpPr>
            <a:spLocks noChangeArrowheads="1"/>
          </p:cNvSpPr>
          <p:nvPr/>
        </p:nvSpPr>
        <p:spPr bwMode="auto">
          <a:xfrm flipV="1">
            <a:off x="1141841" y="3300329"/>
            <a:ext cx="195203" cy="285934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l" eaLnBrk="1" hangingPunct="1">
              <a:buFontTx/>
              <a:buNone/>
            </a:pPr>
            <a:endParaRPr lang="zh-CN" altLang="en-US" sz="1800" dirty="0">
              <a:solidFill>
                <a:srgbClr val="FFFFFF"/>
              </a:solidFill>
              <a:latin typeface="Calibri" panose="020F0502020204030204" pitchFamily="34" charset="0"/>
              <a:ea typeface="黑体" panose="02010609060101010101" pitchFamily="49" charset="-122"/>
              <a:sym typeface="Calibri" panose="020F0502020204030204" pitchFamily="34" charset="0"/>
            </a:endParaRPr>
          </a:p>
        </p:txBody>
      </p:sp>
      <p:sp>
        <p:nvSpPr>
          <p:cNvPr id="125" name="矩形 124"/>
          <p:cNvSpPr>
            <a:spLocks noChangeArrowheads="1"/>
          </p:cNvSpPr>
          <p:nvPr/>
        </p:nvSpPr>
        <p:spPr bwMode="auto">
          <a:xfrm>
            <a:off x="478756" y="1353172"/>
            <a:ext cx="671305" cy="22402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l" eaLnBrk="1" hangingPunct="1">
              <a:buFontTx/>
              <a:buNone/>
            </a:pPr>
            <a:endParaRPr lang="zh-CN" altLang="en-US" sz="1800" dirty="0">
              <a:solidFill>
                <a:srgbClr val="FFFFFF"/>
              </a:solidFill>
              <a:latin typeface="Calibri" panose="020F0502020204030204" pitchFamily="34" charset="0"/>
              <a:ea typeface="黑体" panose="02010609060101010101" pitchFamily="49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69512" y="792495"/>
            <a:ext cx="7564821" cy="4018777"/>
            <a:chOff x="1368085" y="719988"/>
            <a:chExt cx="6533471" cy="4018777"/>
          </a:xfrm>
        </p:grpSpPr>
        <p:sp>
          <p:nvSpPr>
            <p:cNvPr id="25" name="闪电形 24"/>
            <p:cNvSpPr/>
            <p:nvPr/>
          </p:nvSpPr>
          <p:spPr>
            <a:xfrm rot="13559672">
              <a:off x="5044565" y="1509484"/>
              <a:ext cx="1338042" cy="223605"/>
            </a:xfrm>
            <a:prstGeom prst="lightningBol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6" name="组合 15"/>
            <p:cNvGrpSpPr>
              <a:grpSpLocks noChangeAspect="1"/>
            </p:cNvGrpSpPr>
            <p:nvPr/>
          </p:nvGrpSpPr>
          <p:grpSpPr>
            <a:xfrm>
              <a:off x="2772312" y="719988"/>
              <a:ext cx="2841950" cy="1650447"/>
              <a:chOff x="4540487" y="2036078"/>
              <a:chExt cx="4239277" cy="2534188"/>
            </a:xfrm>
          </p:grpSpPr>
          <p:sp>
            <p:nvSpPr>
              <p:cNvPr id="21" name="闪电形 20"/>
              <p:cNvSpPr/>
              <p:nvPr/>
            </p:nvSpPr>
            <p:spPr>
              <a:xfrm rot="7450964">
                <a:off x="3700403" y="3379184"/>
                <a:ext cx="2031166" cy="350998"/>
              </a:xfrm>
              <a:prstGeom prst="lightningBol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2" name="闪电形 21"/>
              <p:cNvSpPr/>
              <p:nvPr/>
            </p:nvSpPr>
            <p:spPr>
              <a:xfrm rot="3800162">
                <a:off x="6310241" y="3536599"/>
                <a:ext cx="1288418" cy="504604"/>
              </a:xfrm>
              <a:prstGeom prst="lightningBol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4" name="云形 23"/>
              <p:cNvSpPr>
                <a:spLocks noChangeAspect="1"/>
              </p:cNvSpPr>
              <p:nvPr/>
            </p:nvSpPr>
            <p:spPr>
              <a:xfrm>
                <a:off x="5049124" y="2036078"/>
                <a:ext cx="3730640" cy="1275483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800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遇到的难题</a:t>
                </a:r>
                <a:endParaRPr lang="en-US" altLang="zh-CN" sz="18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17" name="矩形: 圆角 16"/>
            <p:cNvSpPr/>
            <p:nvPr/>
          </p:nvSpPr>
          <p:spPr>
            <a:xfrm>
              <a:off x="3358902" y="2282942"/>
              <a:ext cx="2255360" cy="2283437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spc="100" dirty="0">
                  <a:solidFill>
                    <a:srgbClr val="407998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思源黑体" panose="020B0500000000000000" pitchFamily="34" charset="-122"/>
                </a:rPr>
                <a:t>  </a:t>
              </a:r>
              <a:endParaRPr lang="en-US" altLang="zh-CN" sz="2000" spc="100" dirty="0">
                <a:solidFill>
                  <a:srgbClr val="407998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思源黑体" panose="020B0500000000000000" pitchFamily="34" charset="-122"/>
              </a:endParaRPr>
            </a:p>
            <a:p>
              <a:pPr algn="just" fontAlgn="ctr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SzPct val="100000"/>
              </a:pPr>
              <a:r>
                <a:rPr lang="zh-CN" altLang="en-US" sz="1600" spc="160" dirty="0">
                  <a:ln w="3175">
                    <a:noFill/>
                    <a:prstDash val="dash"/>
                  </a:ln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社会认可难度大</a:t>
              </a:r>
              <a:r>
                <a:rPr lang="zh-CN" altLang="zh-CN" sz="1400" spc="160" dirty="0">
                  <a:ln w="3175">
                    <a:noFill/>
                    <a:prstDash val="dash"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zh-CN" altLang="en-US" sz="1400" spc="160" dirty="0">
                  <a:ln w="3175">
                    <a:noFill/>
                    <a:prstDash val="dash"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基因工程苗在初始推广阶段普遍受到质疑，且受传统苗效果评价体系的影响。</a:t>
              </a:r>
              <a:endParaRPr lang="zh-CN" altLang="zh-CN" sz="14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ts val="2200"/>
                </a:lnSpc>
              </a:pPr>
              <a:endParaRPr lang="zh-CN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8" name="矩形: 圆角 17"/>
            <p:cNvSpPr/>
            <p:nvPr/>
          </p:nvSpPr>
          <p:spPr>
            <a:xfrm>
              <a:off x="1368085" y="2148200"/>
              <a:ext cx="1745209" cy="2590565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just" fontAlgn="ctr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SzPct val="100000"/>
              </a:pPr>
              <a:r>
                <a:rPr lang="zh-CN" altLang="en-US" sz="1400" spc="160" dirty="0">
                  <a:ln w="3175">
                    <a:noFill/>
                    <a:prstDash val="dash"/>
                  </a:ln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600" spc="160" dirty="0">
                  <a:ln w="3175">
                    <a:noFill/>
                    <a:prstDash val="dash"/>
                  </a:ln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技术难度大，研发周期长</a:t>
              </a:r>
              <a:r>
                <a:rPr lang="zh-CN" altLang="en-US" sz="1400" spc="160" dirty="0">
                  <a:ln w="3175">
                    <a:noFill/>
                    <a:prstDash val="dash"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：需要人工改造病毒或基因，同时保证免疫效果，失败的概率大于成功。</a:t>
              </a:r>
              <a:endParaRPr lang="zh-CN" altLang="en-US" sz="14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: 圆角 18"/>
            <p:cNvSpPr/>
            <p:nvPr/>
          </p:nvSpPr>
          <p:spPr>
            <a:xfrm>
              <a:off x="5782969" y="2148201"/>
              <a:ext cx="2118587" cy="2590564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l" fontAlgn="ctr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SzPct val="100000"/>
              </a:pPr>
              <a:r>
                <a:rPr lang="zh-CN" altLang="en-US" sz="1600" spc="160" dirty="0">
                  <a:ln w="3175">
                    <a:noFill/>
                    <a:prstDash val="dash"/>
                  </a:ln>
                  <a:solidFill>
                    <a:srgbClr val="FF0000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易受价格体系的冲击</a:t>
              </a:r>
              <a:r>
                <a:rPr lang="zh-CN" altLang="en-US" sz="1400" spc="160" dirty="0">
                  <a:ln w="3175">
                    <a:noFill/>
                    <a:prstDash val="dash"/>
                  </a:ln>
                  <a:solidFill>
                    <a:srgbClr val="FF0000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：</a:t>
              </a:r>
              <a:r>
                <a:rPr lang="zh-CN" altLang="en-US" sz="1400" spc="160" dirty="0">
                  <a:ln w="3175">
                    <a:noFill/>
                    <a:prstDash val="dash"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现有价格体系无法体现技术水平，且受传统疫苗价格体系限制，特别是弱毒苗</a:t>
              </a:r>
              <a:r>
                <a:rPr lang="zh-CN" altLang="en-US" sz="1400" spc="160" dirty="0">
                  <a:ln w="3175">
                    <a:noFill/>
                    <a:prstDash val="dash"/>
                  </a:ln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。</a:t>
              </a:r>
              <a:endParaRPr lang="zh-CN" altLang="en-US" sz="1400" spc="160" dirty="0">
                <a:ln w="3175">
                  <a:noFill/>
                  <a:prstDash val="dash"/>
                </a:ln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741742" y="326479"/>
            <a:ext cx="1143043" cy="466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8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4932045" y="150495"/>
            <a:ext cx="370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00B0F0"/>
                </a:solidFill>
              </a:rPr>
              <a:t>     </a:t>
            </a:r>
            <a:r>
              <a:rPr lang="zh-CN" altLang="en-US" sz="1800" b="1" dirty="0">
                <a:solidFill>
                  <a:schemeClr val="bg1"/>
                </a:solidFill>
              </a:rPr>
              <a:t>发展中需要解决的问题</a:t>
            </a:r>
            <a:endParaRPr lang="zh-CN" alt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23617" y="1214754"/>
            <a:ext cx="1057275" cy="3154879"/>
            <a:chOff x="6875463" y="2074387"/>
            <a:chExt cx="1057275" cy="2713990"/>
          </a:xfrm>
        </p:grpSpPr>
        <p:sp>
          <p:nvSpPr>
            <p:cNvPr id="3" name="MH_Others_1"/>
            <p:cNvSpPr txBox="1"/>
            <p:nvPr>
              <p:custDataLst>
                <p:tags r:id="rId1"/>
              </p:custDataLst>
            </p:nvPr>
          </p:nvSpPr>
          <p:spPr>
            <a:xfrm>
              <a:off x="6983889" y="2074387"/>
              <a:ext cx="842010" cy="1015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zh-CN" altLang="en-US" sz="6600" b="1" u="none" dirty="0">
                  <a:solidFill>
                    <a:srgbClr val="DA0010"/>
                  </a:solidFill>
                  <a:latin typeface="+mn-ea"/>
                </a:rPr>
                <a:t>目</a:t>
              </a:r>
              <a:endParaRPr lang="zh-CN" altLang="en-US" sz="6600" b="1" u="none" dirty="0">
                <a:solidFill>
                  <a:srgbClr val="DA0010"/>
                </a:solidFill>
                <a:latin typeface="+mn-ea"/>
              </a:endParaRPr>
            </a:p>
          </p:txBody>
        </p:sp>
        <p:sp>
          <p:nvSpPr>
            <p:cNvPr id="4" name="MH_Others_2"/>
            <p:cNvSpPr txBox="1"/>
            <p:nvPr>
              <p:custDataLst>
                <p:tags r:id="rId2"/>
              </p:custDataLst>
            </p:nvPr>
          </p:nvSpPr>
          <p:spPr>
            <a:xfrm>
              <a:off x="6875463" y="3773012"/>
              <a:ext cx="1057275" cy="1015365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ctr">
              <a:spAutoFit/>
            </a:bodyPr>
            <a:lstStyle/>
            <a:p>
              <a:pPr algn="ctr"/>
              <a:r>
                <a:rPr lang="zh-CN" altLang="en-US" sz="6600" b="1" u="none">
                  <a:solidFill>
                    <a:srgbClr val="DA0010"/>
                  </a:solidFill>
                  <a:latin typeface="+mn-ea"/>
                </a:rPr>
                <a:t>录</a:t>
              </a:r>
              <a:endParaRPr lang="zh-CN" altLang="en-US" sz="6600" b="1" u="none">
                <a:solidFill>
                  <a:srgbClr val="DA0010"/>
                </a:solidFill>
                <a:latin typeface="+mn-ea"/>
              </a:endParaRPr>
            </a:p>
          </p:txBody>
        </p:sp>
        <p:sp>
          <p:nvSpPr>
            <p:cNvPr id="5" name="MH_Others_3"/>
            <p:cNvSpPr/>
            <p:nvPr>
              <p:custDataLst>
                <p:tags r:id="rId3"/>
              </p:custDataLst>
            </p:nvPr>
          </p:nvSpPr>
          <p:spPr>
            <a:xfrm>
              <a:off x="7332663" y="3446462"/>
              <a:ext cx="144462" cy="144463"/>
            </a:xfrm>
            <a:prstGeom prst="ellipse">
              <a:avLst/>
            </a:prstGeom>
            <a:solidFill>
              <a:srgbClr val="E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defRPr/>
              </a:pPr>
              <a:endParaRPr lang="zh-CN" altLang="en-US" sz="3600" strike="noStrike" noProof="1">
                <a:solidFill>
                  <a:srgbClr val="DA0010"/>
                </a:solidFill>
              </a:endParaRPr>
            </a:p>
          </p:txBody>
        </p:sp>
      </p:grpSp>
      <p:sp>
        <p:nvSpPr>
          <p:cNvPr id="6" name="MH_Number_1">
            <a:hlinkClick r:id="" action="ppaction://noaction"/>
          </p:cNvPr>
          <p:cNvSpPr/>
          <p:nvPr/>
        </p:nvSpPr>
        <p:spPr bwMode="auto">
          <a:xfrm>
            <a:off x="2552792" y="1035824"/>
            <a:ext cx="688608" cy="410941"/>
          </a:xfrm>
          <a:custGeom>
            <a:avLst/>
            <a:gdLst/>
            <a:ahLst/>
            <a:cxnLst>
              <a:cxn ang="0">
                <a:pos x="211" y="73"/>
              </a:cxn>
              <a:cxn ang="0">
                <a:pos x="192" y="80"/>
              </a:cxn>
              <a:cxn ang="0">
                <a:pos x="189" y="82"/>
              </a:cxn>
              <a:cxn ang="0">
                <a:pos x="180" y="86"/>
              </a:cxn>
              <a:cxn ang="0">
                <a:pos x="172" y="85"/>
              </a:cxn>
              <a:cxn ang="0">
                <a:pos x="172" y="0"/>
              </a:cxn>
              <a:cxn ang="0">
                <a:pos x="0" y="0"/>
              </a:cxn>
              <a:cxn ang="0">
                <a:pos x="0" y="190"/>
              </a:cxn>
              <a:cxn ang="0">
                <a:pos x="172" y="190"/>
              </a:cxn>
              <a:cxn ang="0">
                <a:pos x="172" y="117"/>
              </a:cxn>
              <a:cxn ang="0">
                <a:pos x="179" y="116"/>
              </a:cxn>
              <a:cxn ang="0">
                <a:pos x="190" y="120"/>
              </a:cxn>
              <a:cxn ang="0">
                <a:pos x="211" y="128"/>
              </a:cxn>
              <a:cxn ang="0">
                <a:pos x="241" y="101"/>
              </a:cxn>
              <a:cxn ang="0">
                <a:pos x="211" y="73"/>
              </a:cxn>
            </a:cxnLst>
            <a:rect l="0" t="0" r="r" b="b"/>
            <a:pathLst>
              <a:path w="241" h="190">
                <a:moveTo>
                  <a:pt x="211" y="73"/>
                </a:moveTo>
                <a:cubicBezTo>
                  <a:pt x="204" y="73"/>
                  <a:pt x="197" y="76"/>
                  <a:pt x="192" y="80"/>
                </a:cubicBezTo>
                <a:cubicBezTo>
                  <a:pt x="191" y="81"/>
                  <a:pt x="190" y="82"/>
                  <a:pt x="189" y="82"/>
                </a:cubicBezTo>
                <a:cubicBezTo>
                  <a:pt x="187" y="84"/>
                  <a:pt x="183" y="86"/>
                  <a:pt x="180" y="86"/>
                </a:cubicBezTo>
                <a:cubicBezTo>
                  <a:pt x="176" y="86"/>
                  <a:pt x="174" y="86"/>
                  <a:pt x="172" y="85"/>
                </a:cubicBezTo>
                <a:cubicBezTo>
                  <a:pt x="172" y="0"/>
                  <a:pt x="172" y="0"/>
                  <a:pt x="17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90"/>
                  <a:pt x="0" y="190"/>
                  <a:pt x="0" y="190"/>
                </a:cubicBezTo>
                <a:cubicBezTo>
                  <a:pt x="172" y="190"/>
                  <a:pt x="172" y="190"/>
                  <a:pt x="172" y="190"/>
                </a:cubicBezTo>
                <a:cubicBezTo>
                  <a:pt x="172" y="117"/>
                  <a:pt x="172" y="117"/>
                  <a:pt x="172" y="117"/>
                </a:cubicBezTo>
                <a:cubicBezTo>
                  <a:pt x="175" y="116"/>
                  <a:pt x="176" y="116"/>
                  <a:pt x="179" y="116"/>
                </a:cubicBezTo>
                <a:cubicBezTo>
                  <a:pt x="183" y="116"/>
                  <a:pt x="188" y="118"/>
                  <a:pt x="190" y="120"/>
                </a:cubicBezTo>
                <a:cubicBezTo>
                  <a:pt x="192" y="122"/>
                  <a:pt x="202" y="128"/>
                  <a:pt x="211" y="128"/>
                </a:cubicBezTo>
                <a:cubicBezTo>
                  <a:pt x="228" y="128"/>
                  <a:pt x="241" y="116"/>
                  <a:pt x="241" y="101"/>
                </a:cubicBezTo>
                <a:cubicBezTo>
                  <a:pt x="241" y="86"/>
                  <a:pt x="228" y="73"/>
                  <a:pt x="211" y="73"/>
                </a:cubicBezTo>
                <a:close/>
              </a:path>
            </a:pathLst>
          </a:custGeom>
          <a:solidFill>
            <a:srgbClr val="EA0000"/>
          </a:solidFill>
          <a:ln w="9525">
            <a:noFill/>
            <a:round/>
          </a:ln>
          <a:effectLst>
            <a:reflection blurRad="6350" stA="19000" endPos="53000" dir="5400000" sy="-100000" algn="bl" rotWithShape="0"/>
          </a:effectLst>
        </p:spPr>
        <p:txBody>
          <a:bodyPr lIns="0" tIns="0" rIns="216000" bIns="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2800" b="1" u="none" strike="noStrike" kern="0" noProof="1">
                <a:solidFill>
                  <a:srgbClr val="FFFFFF"/>
                </a:solidFill>
                <a:latin typeface="+mn-ea"/>
                <a:cs typeface="Times New Roman" panose="02020503050405090304" pitchFamily="18" charset="0"/>
              </a:rPr>
              <a:t>一</a:t>
            </a:r>
            <a:endParaRPr lang="zh-CN" altLang="en-US" sz="2800" b="1" u="none" strike="noStrike" kern="0" noProof="1">
              <a:solidFill>
                <a:srgbClr val="FFFFFF"/>
              </a:solidFill>
              <a:latin typeface="+mn-ea"/>
              <a:cs typeface="Times New Roman" panose="02020503050405090304" pitchFamily="18" charset="0"/>
            </a:endParaRPr>
          </a:p>
        </p:txBody>
      </p:sp>
      <p:sp>
        <p:nvSpPr>
          <p:cNvPr id="7" name="MH_Entry_1"/>
          <p:cNvSpPr/>
          <p:nvPr/>
        </p:nvSpPr>
        <p:spPr bwMode="auto">
          <a:xfrm>
            <a:off x="3459419" y="1035824"/>
            <a:ext cx="4303761" cy="410941"/>
          </a:xfrm>
          <a:custGeom>
            <a:avLst/>
            <a:gdLst>
              <a:gd name="connsiteX0" fmla="*/ 0 w 3383507"/>
              <a:gd name="connsiteY0" fmla="*/ 0 h 483636"/>
              <a:gd name="connsiteX1" fmla="*/ 424176 w 3383507"/>
              <a:gd name="connsiteY1" fmla="*/ 0 h 483636"/>
              <a:gd name="connsiteX2" fmla="*/ 439790 w 3383507"/>
              <a:gd name="connsiteY2" fmla="*/ 0 h 483636"/>
              <a:gd name="connsiteX3" fmla="*/ 845749 w 3383507"/>
              <a:gd name="connsiteY3" fmla="*/ 0 h 483636"/>
              <a:gd name="connsiteX4" fmla="*/ 861363 w 3383507"/>
              <a:gd name="connsiteY4" fmla="*/ 0 h 483636"/>
              <a:gd name="connsiteX5" fmla="*/ 1238697 w 3383507"/>
              <a:gd name="connsiteY5" fmla="*/ 0 h 483636"/>
              <a:gd name="connsiteX6" fmla="*/ 1285539 w 3383507"/>
              <a:gd name="connsiteY6" fmla="*/ 0 h 483636"/>
              <a:gd name="connsiteX7" fmla="*/ 1649861 w 3383507"/>
              <a:gd name="connsiteY7" fmla="*/ 0 h 483636"/>
              <a:gd name="connsiteX8" fmla="*/ 1675884 w 3383507"/>
              <a:gd name="connsiteY8" fmla="*/ 0 h 483636"/>
              <a:gd name="connsiteX9" fmla="*/ 2061025 w 3383507"/>
              <a:gd name="connsiteY9" fmla="*/ 0 h 483636"/>
              <a:gd name="connsiteX10" fmla="*/ 2089651 w 3383507"/>
              <a:gd name="connsiteY10" fmla="*/ 0 h 483636"/>
              <a:gd name="connsiteX11" fmla="*/ 2511224 w 3383507"/>
              <a:gd name="connsiteY11" fmla="*/ 0 h 483636"/>
              <a:gd name="connsiteX12" fmla="*/ 3383507 w 3383507"/>
              <a:gd name="connsiteY12" fmla="*/ 0 h 483636"/>
              <a:gd name="connsiteX13" fmla="*/ 3383507 w 3383507"/>
              <a:gd name="connsiteY13" fmla="*/ 483636 h 483636"/>
              <a:gd name="connsiteX14" fmla="*/ 2511224 w 3383507"/>
              <a:gd name="connsiteY14" fmla="*/ 483636 h 483636"/>
              <a:gd name="connsiteX15" fmla="*/ 2089651 w 3383507"/>
              <a:gd name="connsiteY15" fmla="*/ 483636 h 483636"/>
              <a:gd name="connsiteX16" fmla="*/ 2061025 w 3383507"/>
              <a:gd name="connsiteY16" fmla="*/ 483636 h 483636"/>
              <a:gd name="connsiteX17" fmla="*/ 1675884 w 3383507"/>
              <a:gd name="connsiteY17" fmla="*/ 483636 h 483636"/>
              <a:gd name="connsiteX18" fmla="*/ 1649861 w 3383507"/>
              <a:gd name="connsiteY18" fmla="*/ 483636 h 483636"/>
              <a:gd name="connsiteX19" fmla="*/ 1285539 w 3383507"/>
              <a:gd name="connsiteY19" fmla="*/ 483636 h 483636"/>
              <a:gd name="connsiteX20" fmla="*/ 1238697 w 3383507"/>
              <a:gd name="connsiteY20" fmla="*/ 483636 h 483636"/>
              <a:gd name="connsiteX21" fmla="*/ 861363 w 3383507"/>
              <a:gd name="connsiteY21" fmla="*/ 483636 h 483636"/>
              <a:gd name="connsiteX22" fmla="*/ 845749 w 3383507"/>
              <a:gd name="connsiteY22" fmla="*/ 483636 h 483636"/>
              <a:gd name="connsiteX23" fmla="*/ 439790 w 3383507"/>
              <a:gd name="connsiteY23" fmla="*/ 483636 h 483636"/>
              <a:gd name="connsiteX24" fmla="*/ 424176 w 3383507"/>
              <a:gd name="connsiteY24" fmla="*/ 483636 h 483636"/>
              <a:gd name="connsiteX25" fmla="*/ 0 w 3383507"/>
              <a:gd name="connsiteY25" fmla="*/ 483636 h 483636"/>
              <a:gd name="connsiteX26" fmla="*/ 0 w 3383507"/>
              <a:gd name="connsiteY26" fmla="*/ 305454 h 483636"/>
              <a:gd name="connsiteX27" fmla="*/ 18216 w 3383507"/>
              <a:gd name="connsiteY27" fmla="*/ 313091 h 483636"/>
              <a:gd name="connsiteX28" fmla="*/ 80672 w 3383507"/>
              <a:gd name="connsiteY28" fmla="*/ 338545 h 483636"/>
              <a:gd name="connsiteX29" fmla="*/ 169150 w 3383507"/>
              <a:gd name="connsiteY29" fmla="*/ 257091 h 483636"/>
              <a:gd name="connsiteX30" fmla="*/ 80672 w 3383507"/>
              <a:gd name="connsiteY30" fmla="*/ 175636 h 483636"/>
              <a:gd name="connsiteX31" fmla="*/ 23421 w 3383507"/>
              <a:gd name="connsiteY31" fmla="*/ 196000 h 483636"/>
              <a:gd name="connsiteX32" fmla="*/ 15614 w 3383507"/>
              <a:gd name="connsiteY32" fmla="*/ 201091 h 483636"/>
              <a:gd name="connsiteX33" fmla="*/ 0 w 3383507"/>
              <a:gd name="connsiteY33" fmla="*/ 208727 h 483636"/>
              <a:gd name="connsiteX34" fmla="*/ 0 w 3383507"/>
              <a:gd name="connsiteY34" fmla="*/ 0 h 48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383507" h="483636">
                <a:moveTo>
                  <a:pt x="0" y="0"/>
                </a:moveTo>
                <a:cubicBezTo>
                  <a:pt x="0" y="0"/>
                  <a:pt x="0" y="0"/>
                  <a:pt x="424176" y="0"/>
                </a:cubicBezTo>
                <a:cubicBezTo>
                  <a:pt x="424176" y="0"/>
                  <a:pt x="424176" y="0"/>
                  <a:pt x="439790" y="0"/>
                </a:cubicBezTo>
                <a:cubicBezTo>
                  <a:pt x="439790" y="0"/>
                  <a:pt x="439790" y="0"/>
                  <a:pt x="845749" y="0"/>
                </a:cubicBezTo>
                <a:cubicBezTo>
                  <a:pt x="845749" y="0"/>
                  <a:pt x="845749" y="0"/>
                  <a:pt x="861363" y="0"/>
                </a:cubicBezTo>
                <a:cubicBezTo>
                  <a:pt x="861363" y="0"/>
                  <a:pt x="861363" y="0"/>
                  <a:pt x="1238697" y="0"/>
                </a:cubicBezTo>
                <a:cubicBezTo>
                  <a:pt x="1238697" y="0"/>
                  <a:pt x="1238697" y="0"/>
                  <a:pt x="1285539" y="0"/>
                </a:cubicBezTo>
                <a:cubicBezTo>
                  <a:pt x="1285539" y="0"/>
                  <a:pt x="1285539" y="0"/>
                  <a:pt x="1649861" y="0"/>
                </a:cubicBezTo>
                <a:cubicBezTo>
                  <a:pt x="1649861" y="0"/>
                  <a:pt x="1649861" y="0"/>
                  <a:pt x="1675884" y="0"/>
                </a:cubicBezTo>
                <a:cubicBezTo>
                  <a:pt x="1675884" y="0"/>
                  <a:pt x="1675884" y="0"/>
                  <a:pt x="2061025" y="0"/>
                </a:cubicBezTo>
                <a:cubicBezTo>
                  <a:pt x="2061025" y="0"/>
                  <a:pt x="2061025" y="0"/>
                  <a:pt x="2089651" y="0"/>
                </a:cubicBezTo>
                <a:lnTo>
                  <a:pt x="2511224" y="0"/>
                </a:lnTo>
                <a:lnTo>
                  <a:pt x="3383507" y="0"/>
                </a:lnTo>
                <a:lnTo>
                  <a:pt x="3383507" y="483636"/>
                </a:lnTo>
                <a:lnTo>
                  <a:pt x="2511224" y="483636"/>
                </a:lnTo>
                <a:cubicBezTo>
                  <a:pt x="2511224" y="483636"/>
                  <a:pt x="2511224" y="483636"/>
                  <a:pt x="2089651" y="483636"/>
                </a:cubicBezTo>
                <a:cubicBezTo>
                  <a:pt x="2089651" y="483636"/>
                  <a:pt x="2089651" y="483636"/>
                  <a:pt x="2061025" y="483636"/>
                </a:cubicBezTo>
                <a:cubicBezTo>
                  <a:pt x="2061025" y="483636"/>
                  <a:pt x="2061025" y="483636"/>
                  <a:pt x="1675884" y="483636"/>
                </a:cubicBezTo>
                <a:cubicBezTo>
                  <a:pt x="1675884" y="483636"/>
                  <a:pt x="1675884" y="483636"/>
                  <a:pt x="1649861" y="483636"/>
                </a:cubicBezTo>
                <a:cubicBezTo>
                  <a:pt x="1649861" y="483636"/>
                  <a:pt x="1649861" y="483636"/>
                  <a:pt x="1285539" y="483636"/>
                </a:cubicBezTo>
                <a:cubicBezTo>
                  <a:pt x="1285539" y="483636"/>
                  <a:pt x="1285539" y="483636"/>
                  <a:pt x="1238697" y="483636"/>
                </a:cubicBezTo>
                <a:cubicBezTo>
                  <a:pt x="1238697" y="483636"/>
                  <a:pt x="1238697" y="483636"/>
                  <a:pt x="861363" y="483636"/>
                </a:cubicBezTo>
                <a:cubicBezTo>
                  <a:pt x="861363" y="483636"/>
                  <a:pt x="861363" y="483636"/>
                  <a:pt x="845749" y="483636"/>
                </a:cubicBezTo>
                <a:cubicBezTo>
                  <a:pt x="845749" y="483636"/>
                  <a:pt x="845749" y="483636"/>
                  <a:pt x="439790" y="483636"/>
                </a:cubicBezTo>
                <a:cubicBezTo>
                  <a:pt x="439790" y="483636"/>
                  <a:pt x="439790" y="483636"/>
                  <a:pt x="424176" y="483636"/>
                </a:cubicBezTo>
                <a:cubicBezTo>
                  <a:pt x="424176" y="483636"/>
                  <a:pt x="424176" y="483636"/>
                  <a:pt x="0" y="483636"/>
                </a:cubicBezTo>
                <a:cubicBezTo>
                  <a:pt x="0" y="483636"/>
                  <a:pt x="0" y="483636"/>
                  <a:pt x="0" y="305454"/>
                </a:cubicBezTo>
                <a:cubicBezTo>
                  <a:pt x="7807" y="308000"/>
                  <a:pt x="13012" y="310545"/>
                  <a:pt x="18216" y="313091"/>
                </a:cubicBezTo>
                <a:cubicBezTo>
                  <a:pt x="23421" y="318182"/>
                  <a:pt x="54649" y="338545"/>
                  <a:pt x="80672" y="338545"/>
                </a:cubicBezTo>
                <a:cubicBezTo>
                  <a:pt x="130115" y="338545"/>
                  <a:pt x="169150" y="300363"/>
                  <a:pt x="169150" y="257091"/>
                </a:cubicBezTo>
                <a:cubicBezTo>
                  <a:pt x="169150" y="211273"/>
                  <a:pt x="130115" y="175636"/>
                  <a:pt x="80672" y="175636"/>
                </a:cubicBezTo>
                <a:cubicBezTo>
                  <a:pt x="57251" y="175636"/>
                  <a:pt x="39035" y="183273"/>
                  <a:pt x="23421" y="196000"/>
                </a:cubicBezTo>
                <a:cubicBezTo>
                  <a:pt x="20819" y="198545"/>
                  <a:pt x="18216" y="198545"/>
                  <a:pt x="15614" y="201091"/>
                </a:cubicBezTo>
                <a:cubicBezTo>
                  <a:pt x="10409" y="206182"/>
                  <a:pt x="5205" y="206182"/>
                  <a:pt x="0" y="208727"/>
                </a:cubicBezTo>
                <a:cubicBezTo>
                  <a:pt x="0" y="208727"/>
                  <a:pt x="0" y="208727"/>
                  <a:pt x="0" y="0"/>
                </a:cubicBezTo>
                <a:close/>
              </a:path>
            </a:pathLst>
          </a:custGeom>
          <a:solidFill>
            <a:srgbClr val="EA0000"/>
          </a:solidFill>
          <a:ln w="9525">
            <a:noFill/>
            <a:round/>
          </a:ln>
          <a:effectLst>
            <a:reflection blurRad="6350" stA="19000" endPos="53000" dir="5400000" sy="-100000" algn="bl" rotWithShape="0"/>
          </a:effectLst>
        </p:spPr>
        <p:txBody>
          <a:bodyPr lIns="0" tIns="0" rIns="0" bIns="36000" anchor="ctr" anchorCtr="1">
            <a:norm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2000" kern="0" noProof="1">
                <a:solidFill>
                  <a:srgbClr val="FFFFFF"/>
                </a:solidFill>
                <a:latin typeface="+mn-ea"/>
              </a:rPr>
              <a:t>基因工程苗的分类及优势</a:t>
            </a:r>
            <a:endParaRPr lang="zh-CN" altLang="en-US" sz="2000" kern="0" noProof="1">
              <a:solidFill>
                <a:srgbClr val="FFFFFF"/>
              </a:solidFill>
              <a:latin typeface="+mn-ea"/>
            </a:endParaRPr>
          </a:p>
        </p:txBody>
      </p:sp>
      <p:sp>
        <p:nvSpPr>
          <p:cNvPr id="8" name="MH_Number_2">
            <a:hlinkClick r:id="" action="ppaction://noaction"/>
          </p:cNvPr>
          <p:cNvSpPr/>
          <p:nvPr/>
        </p:nvSpPr>
        <p:spPr bwMode="auto">
          <a:xfrm>
            <a:off x="2552793" y="1987925"/>
            <a:ext cx="688608" cy="410941"/>
          </a:xfrm>
          <a:custGeom>
            <a:avLst/>
            <a:gdLst/>
            <a:ahLst/>
            <a:cxnLst>
              <a:cxn ang="0">
                <a:pos x="211" y="73"/>
              </a:cxn>
              <a:cxn ang="0">
                <a:pos x="192" y="80"/>
              </a:cxn>
              <a:cxn ang="0">
                <a:pos x="189" y="82"/>
              </a:cxn>
              <a:cxn ang="0">
                <a:pos x="180" y="86"/>
              </a:cxn>
              <a:cxn ang="0">
                <a:pos x="172" y="85"/>
              </a:cxn>
              <a:cxn ang="0">
                <a:pos x="172" y="0"/>
              </a:cxn>
              <a:cxn ang="0">
                <a:pos x="0" y="0"/>
              </a:cxn>
              <a:cxn ang="0">
                <a:pos x="0" y="190"/>
              </a:cxn>
              <a:cxn ang="0">
                <a:pos x="172" y="190"/>
              </a:cxn>
              <a:cxn ang="0">
                <a:pos x="172" y="117"/>
              </a:cxn>
              <a:cxn ang="0">
                <a:pos x="179" y="116"/>
              </a:cxn>
              <a:cxn ang="0">
                <a:pos x="190" y="120"/>
              </a:cxn>
              <a:cxn ang="0">
                <a:pos x="211" y="128"/>
              </a:cxn>
              <a:cxn ang="0">
                <a:pos x="241" y="101"/>
              </a:cxn>
              <a:cxn ang="0">
                <a:pos x="211" y="73"/>
              </a:cxn>
            </a:cxnLst>
            <a:rect l="0" t="0" r="r" b="b"/>
            <a:pathLst>
              <a:path w="241" h="190">
                <a:moveTo>
                  <a:pt x="211" y="73"/>
                </a:moveTo>
                <a:cubicBezTo>
                  <a:pt x="204" y="73"/>
                  <a:pt x="197" y="76"/>
                  <a:pt x="192" y="80"/>
                </a:cubicBezTo>
                <a:cubicBezTo>
                  <a:pt x="191" y="81"/>
                  <a:pt x="190" y="82"/>
                  <a:pt x="189" y="82"/>
                </a:cubicBezTo>
                <a:cubicBezTo>
                  <a:pt x="187" y="84"/>
                  <a:pt x="183" y="86"/>
                  <a:pt x="180" y="86"/>
                </a:cubicBezTo>
                <a:cubicBezTo>
                  <a:pt x="176" y="86"/>
                  <a:pt x="174" y="86"/>
                  <a:pt x="172" y="85"/>
                </a:cubicBezTo>
                <a:cubicBezTo>
                  <a:pt x="172" y="0"/>
                  <a:pt x="172" y="0"/>
                  <a:pt x="17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90"/>
                  <a:pt x="0" y="190"/>
                  <a:pt x="0" y="190"/>
                </a:cubicBezTo>
                <a:cubicBezTo>
                  <a:pt x="172" y="190"/>
                  <a:pt x="172" y="190"/>
                  <a:pt x="172" y="190"/>
                </a:cubicBezTo>
                <a:cubicBezTo>
                  <a:pt x="172" y="117"/>
                  <a:pt x="172" y="117"/>
                  <a:pt x="172" y="117"/>
                </a:cubicBezTo>
                <a:cubicBezTo>
                  <a:pt x="175" y="116"/>
                  <a:pt x="176" y="116"/>
                  <a:pt x="179" y="116"/>
                </a:cubicBezTo>
                <a:cubicBezTo>
                  <a:pt x="183" y="116"/>
                  <a:pt x="188" y="118"/>
                  <a:pt x="190" y="120"/>
                </a:cubicBezTo>
                <a:cubicBezTo>
                  <a:pt x="192" y="122"/>
                  <a:pt x="202" y="128"/>
                  <a:pt x="211" y="128"/>
                </a:cubicBezTo>
                <a:cubicBezTo>
                  <a:pt x="228" y="128"/>
                  <a:pt x="241" y="116"/>
                  <a:pt x="241" y="101"/>
                </a:cubicBezTo>
                <a:cubicBezTo>
                  <a:pt x="241" y="86"/>
                  <a:pt x="228" y="73"/>
                  <a:pt x="211" y="73"/>
                </a:cubicBezTo>
                <a:close/>
              </a:path>
            </a:pathLst>
          </a:custGeom>
          <a:solidFill>
            <a:srgbClr val="EA0000"/>
          </a:solidFill>
          <a:ln w="9525">
            <a:noFill/>
            <a:round/>
          </a:ln>
          <a:effectLst>
            <a:reflection blurRad="6350" stA="19000" endPos="53000" dir="5400000" sy="-100000" algn="bl" rotWithShape="0"/>
          </a:effectLst>
        </p:spPr>
        <p:txBody>
          <a:bodyPr lIns="0" tIns="0" rIns="216000" bIns="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2800" b="1" u="none" strike="noStrike" kern="0" noProof="1">
                <a:solidFill>
                  <a:srgbClr val="FFFFFF"/>
                </a:solidFill>
                <a:latin typeface="+mn-ea"/>
                <a:cs typeface="Times New Roman" panose="02020503050405090304" pitchFamily="18" charset="0"/>
              </a:rPr>
              <a:t>二</a:t>
            </a:r>
            <a:endParaRPr lang="zh-CN" altLang="en-US" sz="2800" b="1" u="none" strike="noStrike" kern="0" noProof="1">
              <a:solidFill>
                <a:srgbClr val="FFFFFF"/>
              </a:solidFill>
              <a:latin typeface="+mn-ea"/>
              <a:cs typeface="Times New Roman" panose="02020503050405090304" pitchFamily="18" charset="0"/>
            </a:endParaRPr>
          </a:p>
        </p:txBody>
      </p:sp>
      <p:sp>
        <p:nvSpPr>
          <p:cNvPr id="9" name="MH_Entry_2"/>
          <p:cNvSpPr/>
          <p:nvPr/>
        </p:nvSpPr>
        <p:spPr bwMode="auto">
          <a:xfrm>
            <a:off x="3459418" y="2009143"/>
            <a:ext cx="4303762" cy="410941"/>
          </a:xfrm>
          <a:custGeom>
            <a:avLst/>
            <a:gdLst>
              <a:gd name="connsiteX0" fmla="*/ 0 w 3383507"/>
              <a:gd name="connsiteY0" fmla="*/ 0 h 483636"/>
              <a:gd name="connsiteX1" fmla="*/ 424176 w 3383507"/>
              <a:gd name="connsiteY1" fmla="*/ 0 h 483636"/>
              <a:gd name="connsiteX2" fmla="*/ 439790 w 3383507"/>
              <a:gd name="connsiteY2" fmla="*/ 0 h 483636"/>
              <a:gd name="connsiteX3" fmla="*/ 845749 w 3383507"/>
              <a:gd name="connsiteY3" fmla="*/ 0 h 483636"/>
              <a:gd name="connsiteX4" fmla="*/ 861363 w 3383507"/>
              <a:gd name="connsiteY4" fmla="*/ 0 h 483636"/>
              <a:gd name="connsiteX5" fmla="*/ 1238697 w 3383507"/>
              <a:gd name="connsiteY5" fmla="*/ 0 h 483636"/>
              <a:gd name="connsiteX6" fmla="*/ 1285539 w 3383507"/>
              <a:gd name="connsiteY6" fmla="*/ 0 h 483636"/>
              <a:gd name="connsiteX7" fmla="*/ 1649861 w 3383507"/>
              <a:gd name="connsiteY7" fmla="*/ 0 h 483636"/>
              <a:gd name="connsiteX8" fmla="*/ 1675884 w 3383507"/>
              <a:gd name="connsiteY8" fmla="*/ 0 h 483636"/>
              <a:gd name="connsiteX9" fmla="*/ 2061025 w 3383507"/>
              <a:gd name="connsiteY9" fmla="*/ 0 h 483636"/>
              <a:gd name="connsiteX10" fmla="*/ 2089651 w 3383507"/>
              <a:gd name="connsiteY10" fmla="*/ 0 h 483636"/>
              <a:gd name="connsiteX11" fmla="*/ 2511224 w 3383507"/>
              <a:gd name="connsiteY11" fmla="*/ 0 h 483636"/>
              <a:gd name="connsiteX12" fmla="*/ 3383507 w 3383507"/>
              <a:gd name="connsiteY12" fmla="*/ 0 h 483636"/>
              <a:gd name="connsiteX13" fmla="*/ 3383507 w 3383507"/>
              <a:gd name="connsiteY13" fmla="*/ 483636 h 483636"/>
              <a:gd name="connsiteX14" fmla="*/ 2511224 w 3383507"/>
              <a:gd name="connsiteY14" fmla="*/ 483636 h 483636"/>
              <a:gd name="connsiteX15" fmla="*/ 2089651 w 3383507"/>
              <a:gd name="connsiteY15" fmla="*/ 483636 h 483636"/>
              <a:gd name="connsiteX16" fmla="*/ 2061025 w 3383507"/>
              <a:gd name="connsiteY16" fmla="*/ 483636 h 483636"/>
              <a:gd name="connsiteX17" fmla="*/ 1675884 w 3383507"/>
              <a:gd name="connsiteY17" fmla="*/ 483636 h 483636"/>
              <a:gd name="connsiteX18" fmla="*/ 1649861 w 3383507"/>
              <a:gd name="connsiteY18" fmla="*/ 483636 h 483636"/>
              <a:gd name="connsiteX19" fmla="*/ 1285539 w 3383507"/>
              <a:gd name="connsiteY19" fmla="*/ 483636 h 483636"/>
              <a:gd name="connsiteX20" fmla="*/ 1238697 w 3383507"/>
              <a:gd name="connsiteY20" fmla="*/ 483636 h 483636"/>
              <a:gd name="connsiteX21" fmla="*/ 861363 w 3383507"/>
              <a:gd name="connsiteY21" fmla="*/ 483636 h 483636"/>
              <a:gd name="connsiteX22" fmla="*/ 845749 w 3383507"/>
              <a:gd name="connsiteY22" fmla="*/ 483636 h 483636"/>
              <a:gd name="connsiteX23" fmla="*/ 439790 w 3383507"/>
              <a:gd name="connsiteY23" fmla="*/ 483636 h 483636"/>
              <a:gd name="connsiteX24" fmla="*/ 424176 w 3383507"/>
              <a:gd name="connsiteY24" fmla="*/ 483636 h 483636"/>
              <a:gd name="connsiteX25" fmla="*/ 0 w 3383507"/>
              <a:gd name="connsiteY25" fmla="*/ 483636 h 483636"/>
              <a:gd name="connsiteX26" fmla="*/ 0 w 3383507"/>
              <a:gd name="connsiteY26" fmla="*/ 305454 h 483636"/>
              <a:gd name="connsiteX27" fmla="*/ 18216 w 3383507"/>
              <a:gd name="connsiteY27" fmla="*/ 313091 h 483636"/>
              <a:gd name="connsiteX28" fmla="*/ 80672 w 3383507"/>
              <a:gd name="connsiteY28" fmla="*/ 338545 h 483636"/>
              <a:gd name="connsiteX29" fmla="*/ 169150 w 3383507"/>
              <a:gd name="connsiteY29" fmla="*/ 257091 h 483636"/>
              <a:gd name="connsiteX30" fmla="*/ 80672 w 3383507"/>
              <a:gd name="connsiteY30" fmla="*/ 175636 h 483636"/>
              <a:gd name="connsiteX31" fmla="*/ 23421 w 3383507"/>
              <a:gd name="connsiteY31" fmla="*/ 196000 h 483636"/>
              <a:gd name="connsiteX32" fmla="*/ 15614 w 3383507"/>
              <a:gd name="connsiteY32" fmla="*/ 201091 h 483636"/>
              <a:gd name="connsiteX33" fmla="*/ 0 w 3383507"/>
              <a:gd name="connsiteY33" fmla="*/ 208727 h 483636"/>
              <a:gd name="connsiteX34" fmla="*/ 0 w 3383507"/>
              <a:gd name="connsiteY34" fmla="*/ 0 h 48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383507" h="483636">
                <a:moveTo>
                  <a:pt x="0" y="0"/>
                </a:moveTo>
                <a:cubicBezTo>
                  <a:pt x="0" y="0"/>
                  <a:pt x="0" y="0"/>
                  <a:pt x="424176" y="0"/>
                </a:cubicBezTo>
                <a:cubicBezTo>
                  <a:pt x="424176" y="0"/>
                  <a:pt x="424176" y="0"/>
                  <a:pt x="439790" y="0"/>
                </a:cubicBezTo>
                <a:cubicBezTo>
                  <a:pt x="439790" y="0"/>
                  <a:pt x="439790" y="0"/>
                  <a:pt x="845749" y="0"/>
                </a:cubicBezTo>
                <a:cubicBezTo>
                  <a:pt x="845749" y="0"/>
                  <a:pt x="845749" y="0"/>
                  <a:pt x="861363" y="0"/>
                </a:cubicBezTo>
                <a:cubicBezTo>
                  <a:pt x="861363" y="0"/>
                  <a:pt x="861363" y="0"/>
                  <a:pt x="1238697" y="0"/>
                </a:cubicBezTo>
                <a:cubicBezTo>
                  <a:pt x="1238697" y="0"/>
                  <a:pt x="1238697" y="0"/>
                  <a:pt x="1285539" y="0"/>
                </a:cubicBezTo>
                <a:cubicBezTo>
                  <a:pt x="1285539" y="0"/>
                  <a:pt x="1285539" y="0"/>
                  <a:pt x="1649861" y="0"/>
                </a:cubicBezTo>
                <a:cubicBezTo>
                  <a:pt x="1649861" y="0"/>
                  <a:pt x="1649861" y="0"/>
                  <a:pt x="1675884" y="0"/>
                </a:cubicBezTo>
                <a:cubicBezTo>
                  <a:pt x="1675884" y="0"/>
                  <a:pt x="1675884" y="0"/>
                  <a:pt x="2061025" y="0"/>
                </a:cubicBezTo>
                <a:cubicBezTo>
                  <a:pt x="2061025" y="0"/>
                  <a:pt x="2061025" y="0"/>
                  <a:pt x="2089651" y="0"/>
                </a:cubicBezTo>
                <a:lnTo>
                  <a:pt x="2511224" y="0"/>
                </a:lnTo>
                <a:lnTo>
                  <a:pt x="3383507" y="0"/>
                </a:lnTo>
                <a:lnTo>
                  <a:pt x="3383507" y="483636"/>
                </a:lnTo>
                <a:lnTo>
                  <a:pt x="2511224" y="483636"/>
                </a:lnTo>
                <a:cubicBezTo>
                  <a:pt x="2511224" y="483636"/>
                  <a:pt x="2511224" y="483636"/>
                  <a:pt x="2089651" y="483636"/>
                </a:cubicBezTo>
                <a:cubicBezTo>
                  <a:pt x="2089651" y="483636"/>
                  <a:pt x="2089651" y="483636"/>
                  <a:pt x="2061025" y="483636"/>
                </a:cubicBezTo>
                <a:cubicBezTo>
                  <a:pt x="2061025" y="483636"/>
                  <a:pt x="2061025" y="483636"/>
                  <a:pt x="1675884" y="483636"/>
                </a:cubicBezTo>
                <a:cubicBezTo>
                  <a:pt x="1675884" y="483636"/>
                  <a:pt x="1675884" y="483636"/>
                  <a:pt x="1649861" y="483636"/>
                </a:cubicBezTo>
                <a:cubicBezTo>
                  <a:pt x="1649861" y="483636"/>
                  <a:pt x="1649861" y="483636"/>
                  <a:pt x="1285539" y="483636"/>
                </a:cubicBezTo>
                <a:cubicBezTo>
                  <a:pt x="1285539" y="483636"/>
                  <a:pt x="1285539" y="483636"/>
                  <a:pt x="1238697" y="483636"/>
                </a:cubicBezTo>
                <a:cubicBezTo>
                  <a:pt x="1238697" y="483636"/>
                  <a:pt x="1238697" y="483636"/>
                  <a:pt x="861363" y="483636"/>
                </a:cubicBezTo>
                <a:cubicBezTo>
                  <a:pt x="861363" y="483636"/>
                  <a:pt x="861363" y="483636"/>
                  <a:pt x="845749" y="483636"/>
                </a:cubicBezTo>
                <a:cubicBezTo>
                  <a:pt x="845749" y="483636"/>
                  <a:pt x="845749" y="483636"/>
                  <a:pt x="439790" y="483636"/>
                </a:cubicBezTo>
                <a:cubicBezTo>
                  <a:pt x="439790" y="483636"/>
                  <a:pt x="439790" y="483636"/>
                  <a:pt x="424176" y="483636"/>
                </a:cubicBezTo>
                <a:cubicBezTo>
                  <a:pt x="424176" y="483636"/>
                  <a:pt x="424176" y="483636"/>
                  <a:pt x="0" y="483636"/>
                </a:cubicBezTo>
                <a:cubicBezTo>
                  <a:pt x="0" y="483636"/>
                  <a:pt x="0" y="483636"/>
                  <a:pt x="0" y="305454"/>
                </a:cubicBezTo>
                <a:cubicBezTo>
                  <a:pt x="7807" y="308000"/>
                  <a:pt x="13012" y="310545"/>
                  <a:pt x="18216" y="313091"/>
                </a:cubicBezTo>
                <a:cubicBezTo>
                  <a:pt x="23421" y="318182"/>
                  <a:pt x="54649" y="338545"/>
                  <a:pt x="80672" y="338545"/>
                </a:cubicBezTo>
                <a:cubicBezTo>
                  <a:pt x="130115" y="338545"/>
                  <a:pt x="169150" y="300363"/>
                  <a:pt x="169150" y="257091"/>
                </a:cubicBezTo>
                <a:cubicBezTo>
                  <a:pt x="169150" y="211273"/>
                  <a:pt x="130115" y="175636"/>
                  <a:pt x="80672" y="175636"/>
                </a:cubicBezTo>
                <a:cubicBezTo>
                  <a:pt x="57251" y="175636"/>
                  <a:pt x="39035" y="183273"/>
                  <a:pt x="23421" y="196000"/>
                </a:cubicBezTo>
                <a:cubicBezTo>
                  <a:pt x="20819" y="198545"/>
                  <a:pt x="18216" y="198545"/>
                  <a:pt x="15614" y="201091"/>
                </a:cubicBezTo>
                <a:cubicBezTo>
                  <a:pt x="10409" y="206182"/>
                  <a:pt x="5205" y="206182"/>
                  <a:pt x="0" y="208727"/>
                </a:cubicBezTo>
                <a:cubicBezTo>
                  <a:pt x="0" y="208727"/>
                  <a:pt x="0" y="208727"/>
                  <a:pt x="0" y="0"/>
                </a:cubicBezTo>
                <a:close/>
              </a:path>
            </a:pathLst>
          </a:custGeom>
          <a:solidFill>
            <a:srgbClr val="EA0000"/>
          </a:solidFill>
          <a:ln w="9525">
            <a:noFill/>
            <a:round/>
          </a:ln>
          <a:effectLst>
            <a:reflection blurRad="6350" stA="19000" endPos="53000" dir="5400000" sy="-100000" algn="bl" rotWithShape="0"/>
          </a:effectLst>
        </p:spPr>
        <p:txBody>
          <a:bodyPr lIns="0" tIns="0" rIns="0" bIns="36000" anchor="ctr" anchorCtr="1">
            <a:normAutofit/>
          </a:bodyPr>
          <a:lstStyle/>
          <a:p>
            <a:pPr algn="just">
              <a:defRPr/>
            </a:pPr>
            <a:r>
              <a:rPr lang="zh-CN" altLang="en-US" sz="2000" kern="0" noProof="1">
                <a:solidFill>
                  <a:srgbClr val="FFFFFF"/>
                </a:solidFill>
                <a:latin typeface="+mn-ea"/>
              </a:rPr>
              <a:t>基因工程苗应用的现状</a:t>
            </a:r>
            <a:endParaRPr lang="zh-CN" altLang="en-US" sz="2000" u="none" kern="0" noProof="1">
              <a:solidFill>
                <a:srgbClr val="FFFFFF"/>
              </a:solidFill>
              <a:latin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552791" y="2940026"/>
            <a:ext cx="5210389" cy="410941"/>
            <a:chOff x="2552794" y="2585634"/>
            <a:chExt cx="5210389" cy="410941"/>
          </a:xfrm>
        </p:grpSpPr>
        <p:sp>
          <p:nvSpPr>
            <p:cNvPr id="10" name="MH_Number_2">
              <a:hlinkClick r:id="" action="ppaction://noaction"/>
            </p:cNvPr>
            <p:cNvSpPr/>
            <p:nvPr/>
          </p:nvSpPr>
          <p:spPr bwMode="auto">
            <a:xfrm>
              <a:off x="2552794" y="2585634"/>
              <a:ext cx="688608" cy="410941"/>
            </a:xfrm>
            <a:custGeom>
              <a:avLst/>
              <a:gdLst/>
              <a:ahLst/>
              <a:cxnLst>
                <a:cxn ang="0">
                  <a:pos x="211" y="73"/>
                </a:cxn>
                <a:cxn ang="0">
                  <a:pos x="192" y="80"/>
                </a:cxn>
                <a:cxn ang="0">
                  <a:pos x="189" y="82"/>
                </a:cxn>
                <a:cxn ang="0">
                  <a:pos x="180" y="86"/>
                </a:cxn>
                <a:cxn ang="0">
                  <a:pos x="172" y="85"/>
                </a:cxn>
                <a:cxn ang="0">
                  <a:pos x="172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172" y="190"/>
                </a:cxn>
                <a:cxn ang="0">
                  <a:pos x="172" y="117"/>
                </a:cxn>
                <a:cxn ang="0">
                  <a:pos x="179" y="116"/>
                </a:cxn>
                <a:cxn ang="0">
                  <a:pos x="190" y="120"/>
                </a:cxn>
                <a:cxn ang="0">
                  <a:pos x="211" y="128"/>
                </a:cxn>
                <a:cxn ang="0">
                  <a:pos x="241" y="101"/>
                </a:cxn>
                <a:cxn ang="0">
                  <a:pos x="211" y="73"/>
                </a:cxn>
              </a:cxnLst>
              <a:rect l="0" t="0" r="r" b="b"/>
              <a:pathLst>
                <a:path w="241" h="190">
                  <a:moveTo>
                    <a:pt x="211" y="73"/>
                  </a:moveTo>
                  <a:cubicBezTo>
                    <a:pt x="204" y="73"/>
                    <a:pt x="197" y="76"/>
                    <a:pt x="192" y="80"/>
                  </a:cubicBezTo>
                  <a:cubicBezTo>
                    <a:pt x="191" y="81"/>
                    <a:pt x="190" y="82"/>
                    <a:pt x="189" y="82"/>
                  </a:cubicBezTo>
                  <a:cubicBezTo>
                    <a:pt x="187" y="84"/>
                    <a:pt x="183" y="86"/>
                    <a:pt x="180" y="86"/>
                  </a:cubicBezTo>
                  <a:cubicBezTo>
                    <a:pt x="176" y="86"/>
                    <a:pt x="174" y="86"/>
                    <a:pt x="172" y="85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172" y="190"/>
                    <a:pt x="172" y="190"/>
                    <a:pt x="172" y="190"/>
                  </a:cubicBezTo>
                  <a:cubicBezTo>
                    <a:pt x="172" y="117"/>
                    <a:pt x="172" y="117"/>
                    <a:pt x="172" y="117"/>
                  </a:cubicBezTo>
                  <a:cubicBezTo>
                    <a:pt x="175" y="116"/>
                    <a:pt x="176" y="116"/>
                    <a:pt x="179" y="116"/>
                  </a:cubicBezTo>
                  <a:cubicBezTo>
                    <a:pt x="183" y="116"/>
                    <a:pt x="188" y="118"/>
                    <a:pt x="190" y="120"/>
                  </a:cubicBezTo>
                  <a:cubicBezTo>
                    <a:pt x="192" y="122"/>
                    <a:pt x="202" y="128"/>
                    <a:pt x="211" y="128"/>
                  </a:cubicBezTo>
                  <a:cubicBezTo>
                    <a:pt x="228" y="128"/>
                    <a:pt x="241" y="116"/>
                    <a:pt x="241" y="101"/>
                  </a:cubicBezTo>
                  <a:cubicBezTo>
                    <a:pt x="241" y="86"/>
                    <a:pt x="228" y="73"/>
                    <a:pt x="211" y="73"/>
                  </a:cubicBezTo>
                  <a:close/>
                </a:path>
              </a:pathLst>
            </a:custGeom>
            <a:solidFill>
              <a:srgbClr val="EA0000"/>
            </a:solidFill>
            <a:ln w="9525">
              <a:noFill/>
              <a:round/>
            </a:ln>
            <a:effectLst>
              <a:reflection blurRad="6350" stA="19000" endPos="53000" dir="5400000" sy="-100000" algn="bl" rotWithShape="0"/>
            </a:effectLst>
          </p:spPr>
          <p:txBody>
            <a:bodyPr lIns="0" tIns="0" rIns="216000" bIns="0" anchor="ctr" anchorCtr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zh-CN" altLang="en-US" sz="2800" b="1" kern="0" noProof="1">
                  <a:solidFill>
                    <a:srgbClr val="FFFFFF"/>
                  </a:solidFill>
                  <a:latin typeface="+mn-ea"/>
                  <a:cs typeface="Times New Roman" panose="02020503050405090304" pitchFamily="18" charset="0"/>
                </a:rPr>
                <a:t>三</a:t>
              </a:r>
              <a:endParaRPr lang="zh-CN" altLang="en-US" sz="2800" b="1" u="none" strike="noStrike" kern="0" noProof="1">
                <a:solidFill>
                  <a:srgbClr val="FFFFFF"/>
                </a:solidFill>
                <a:latin typeface="+mn-ea"/>
                <a:cs typeface="Times New Roman" panose="02020503050405090304" pitchFamily="18" charset="0"/>
              </a:endParaRPr>
            </a:p>
          </p:txBody>
        </p:sp>
        <p:sp>
          <p:nvSpPr>
            <p:cNvPr id="11" name="MH_Entry_2"/>
            <p:cNvSpPr/>
            <p:nvPr/>
          </p:nvSpPr>
          <p:spPr bwMode="auto">
            <a:xfrm>
              <a:off x="3459420" y="2585634"/>
              <a:ext cx="4303763" cy="410941"/>
            </a:xfrm>
            <a:custGeom>
              <a:avLst/>
              <a:gdLst>
                <a:gd name="connsiteX0" fmla="*/ 0 w 3383507"/>
                <a:gd name="connsiteY0" fmla="*/ 0 h 483636"/>
                <a:gd name="connsiteX1" fmla="*/ 424176 w 3383507"/>
                <a:gd name="connsiteY1" fmla="*/ 0 h 483636"/>
                <a:gd name="connsiteX2" fmla="*/ 439790 w 3383507"/>
                <a:gd name="connsiteY2" fmla="*/ 0 h 483636"/>
                <a:gd name="connsiteX3" fmla="*/ 845749 w 3383507"/>
                <a:gd name="connsiteY3" fmla="*/ 0 h 483636"/>
                <a:gd name="connsiteX4" fmla="*/ 861363 w 3383507"/>
                <a:gd name="connsiteY4" fmla="*/ 0 h 483636"/>
                <a:gd name="connsiteX5" fmla="*/ 1238697 w 3383507"/>
                <a:gd name="connsiteY5" fmla="*/ 0 h 483636"/>
                <a:gd name="connsiteX6" fmla="*/ 1285539 w 3383507"/>
                <a:gd name="connsiteY6" fmla="*/ 0 h 483636"/>
                <a:gd name="connsiteX7" fmla="*/ 1649861 w 3383507"/>
                <a:gd name="connsiteY7" fmla="*/ 0 h 483636"/>
                <a:gd name="connsiteX8" fmla="*/ 1675884 w 3383507"/>
                <a:gd name="connsiteY8" fmla="*/ 0 h 483636"/>
                <a:gd name="connsiteX9" fmla="*/ 2061025 w 3383507"/>
                <a:gd name="connsiteY9" fmla="*/ 0 h 483636"/>
                <a:gd name="connsiteX10" fmla="*/ 2089651 w 3383507"/>
                <a:gd name="connsiteY10" fmla="*/ 0 h 483636"/>
                <a:gd name="connsiteX11" fmla="*/ 2511224 w 3383507"/>
                <a:gd name="connsiteY11" fmla="*/ 0 h 483636"/>
                <a:gd name="connsiteX12" fmla="*/ 3383507 w 3383507"/>
                <a:gd name="connsiteY12" fmla="*/ 0 h 483636"/>
                <a:gd name="connsiteX13" fmla="*/ 3383507 w 3383507"/>
                <a:gd name="connsiteY13" fmla="*/ 483636 h 483636"/>
                <a:gd name="connsiteX14" fmla="*/ 2511224 w 3383507"/>
                <a:gd name="connsiteY14" fmla="*/ 483636 h 483636"/>
                <a:gd name="connsiteX15" fmla="*/ 2089651 w 3383507"/>
                <a:gd name="connsiteY15" fmla="*/ 483636 h 483636"/>
                <a:gd name="connsiteX16" fmla="*/ 2061025 w 3383507"/>
                <a:gd name="connsiteY16" fmla="*/ 483636 h 483636"/>
                <a:gd name="connsiteX17" fmla="*/ 1675884 w 3383507"/>
                <a:gd name="connsiteY17" fmla="*/ 483636 h 483636"/>
                <a:gd name="connsiteX18" fmla="*/ 1649861 w 3383507"/>
                <a:gd name="connsiteY18" fmla="*/ 483636 h 483636"/>
                <a:gd name="connsiteX19" fmla="*/ 1285539 w 3383507"/>
                <a:gd name="connsiteY19" fmla="*/ 483636 h 483636"/>
                <a:gd name="connsiteX20" fmla="*/ 1238697 w 3383507"/>
                <a:gd name="connsiteY20" fmla="*/ 483636 h 483636"/>
                <a:gd name="connsiteX21" fmla="*/ 861363 w 3383507"/>
                <a:gd name="connsiteY21" fmla="*/ 483636 h 483636"/>
                <a:gd name="connsiteX22" fmla="*/ 845749 w 3383507"/>
                <a:gd name="connsiteY22" fmla="*/ 483636 h 483636"/>
                <a:gd name="connsiteX23" fmla="*/ 439790 w 3383507"/>
                <a:gd name="connsiteY23" fmla="*/ 483636 h 483636"/>
                <a:gd name="connsiteX24" fmla="*/ 424176 w 3383507"/>
                <a:gd name="connsiteY24" fmla="*/ 483636 h 483636"/>
                <a:gd name="connsiteX25" fmla="*/ 0 w 3383507"/>
                <a:gd name="connsiteY25" fmla="*/ 483636 h 483636"/>
                <a:gd name="connsiteX26" fmla="*/ 0 w 3383507"/>
                <a:gd name="connsiteY26" fmla="*/ 305454 h 483636"/>
                <a:gd name="connsiteX27" fmla="*/ 18216 w 3383507"/>
                <a:gd name="connsiteY27" fmla="*/ 313091 h 483636"/>
                <a:gd name="connsiteX28" fmla="*/ 80672 w 3383507"/>
                <a:gd name="connsiteY28" fmla="*/ 338545 h 483636"/>
                <a:gd name="connsiteX29" fmla="*/ 169150 w 3383507"/>
                <a:gd name="connsiteY29" fmla="*/ 257091 h 483636"/>
                <a:gd name="connsiteX30" fmla="*/ 80672 w 3383507"/>
                <a:gd name="connsiteY30" fmla="*/ 175636 h 483636"/>
                <a:gd name="connsiteX31" fmla="*/ 23421 w 3383507"/>
                <a:gd name="connsiteY31" fmla="*/ 196000 h 483636"/>
                <a:gd name="connsiteX32" fmla="*/ 15614 w 3383507"/>
                <a:gd name="connsiteY32" fmla="*/ 201091 h 483636"/>
                <a:gd name="connsiteX33" fmla="*/ 0 w 3383507"/>
                <a:gd name="connsiteY33" fmla="*/ 208727 h 483636"/>
                <a:gd name="connsiteX34" fmla="*/ 0 w 3383507"/>
                <a:gd name="connsiteY34" fmla="*/ 0 h 48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383507" h="483636">
                  <a:moveTo>
                    <a:pt x="0" y="0"/>
                  </a:moveTo>
                  <a:cubicBezTo>
                    <a:pt x="0" y="0"/>
                    <a:pt x="0" y="0"/>
                    <a:pt x="424176" y="0"/>
                  </a:cubicBezTo>
                  <a:cubicBezTo>
                    <a:pt x="424176" y="0"/>
                    <a:pt x="424176" y="0"/>
                    <a:pt x="439790" y="0"/>
                  </a:cubicBezTo>
                  <a:cubicBezTo>
                    <a:pt x="439790" y="0"/>
                    <a:pt x="439790" y="0"/>
                    <a:pt x="845749" y="0"/>
                  </a:cubicBezTo>
                  <a:cubicBezTo>
                    <a:pt x="845749" y="0"/>
                    <a:pt x="845749" y="0"/>
                    <a:pt x="861363" y="0"/>
                  </a:cubicBezTo>
                  <a:cubicBezTo>
                    <a:pt x="861363" y="0"/>
                    <a:pt x="861363" y="0"/>
                    <a:pt x="1238697" y="0"/>
                  </a:cubicBezTo>
                  <a:cubicBezTo>
                    <a:pt x="1238697" y="0"/>
                    <a:pt x="1238697" y="0"/>
                    <a:pt x="1285539" y="0"/>
                  </a:cubicBezTo>
                  <a:cubicBezTo>
                    <a:pt x="1285539" y="0"/>
                    <a:pt x="1285539" y="0"/>
                    <a:pt x="1649861" y="0"/>
                  </a:cubicBezTo>
                  <a:cubicBezTo>
                    <a:pt x="1649861" y="0"/>
                    <a:pt x="1649861" y="0"/>
                    <a:pt x="1675884" y="0"/>
                  </a:cubicBezTo>
                  <a:cubicBezTo>
                    <a:pt x="1675884" y="0"/>
                    <a:pt x="1675884" y="0"/>
                    <a:pt x="2061025" y="0"/>
                  </a:cubicBezTo>
                  <a:cubicBezTo>
                    <a:pt x="2061025" y="0"/>
                    <a:pt x="2061025" y="0"/>
                    <a:pt x="2089651" y="0"/>
                  </a:cubicBezTo>
                  <a:lnTo>
                    <a:pt x="2511224" y="0"/>
                  </a:lnTo>
                  <a:lnTo>
                    <a:pt x="3383507" y="0"/>
                  </a:lnTo>
                  <a:lnTo>
                    <a:pt x="3383507" y="483636"/>
                  </a:lnTo>
                  <a:lnTo>
                    <a:pt x="2511224" y="483636"/>
                  </a:lnTo>
                  <a:cubicBezTo>
                    <a:pt x="2511224" y="483636"/>
                    <a:pt x="2511224" y="483636"/>
                    <a:pt x="2089651" y="483636"/>
                  </a:cubicBezTo>
                  <a:cubicBezTo>
                    <a:pt x="2089651" y="483636"/>
                    <a:pt x="2089651" y="483636"/>
                    <a:pt x="2061025" y="483636"/>
                  </a:cubicBezTo>
                  <a:cubicBezTo>
                    <a:pt x="2061025" y="483636"/>
                    <a:pt x="2061025" y="483636"/>
                    <a:pt x="1675884" y="483636"/>
                  </a:cubicBezTo>
                  <a:cubicBezTo>
                    <a:pt x="1675884" y="483636"/>
                    <a:pt x="1675884" y="483636"/>
                    <a:pt x="1649861" y="483636"/>
                  </a:cubicBezTo>
                  <a:cubicBezTo>
                    <a:pt x="1649861" y="483636"/>
                    <a:pt x="1649861" y="483636"/>
                    <a:pt x="1285539" y="483636"/>
                  </a:cubicBezTo>
                  <a:cubicBezTo>
                    <a:pt x="1285539" y="483636"/>
                    <a:pt x="1285539" y="483636"/>
                    <a:pt x="1238697" y="483636"/>
                  </a:cubicBezTo>
                  <a:cubicBezTo>
                    <a:pt x="1238697" y="483636"/>
                    <a:pt x="1238697" y="483636"/>
                    <a:pt x="861363" y="483636"/>
                  </a:cubicBezTo>
                  <a:cubicBezTo>
                    <a:pt x="861363" y="483636"/>
                    <a:pt x="861363" y="483636"/>
                    <a:pt x="845749" y="483636"/>
                  </a:cubicBezTo>
                  <a:cubicBezTo>
                    <a:pt x="845749" y="483636"/>
                    <a:pt x="845749" y="483636"/>
                    <a:pt x="439790" y="483636"/>
                  </a:cubicBezTo>
                  <a:cubicBezTo>
                    <a:pt x="439790" y="483636"/>
                    <a:pt x="439790" y="483636"/>
                    <a:pt x="424176" y="483636"/>
                  </a:cubicBezTo>
                  <a:cubicBezTo>
                    <a:pt x="424176" y="483636"/>
                    <a:pt x="424176" y="483636"/>
                    <a:pt x="0" y="483636"/>
                  </a:cubicBezTo>
                  <a:cubicBezTo>
                    <a:pt x="0" y="483636"/>
                    <a:pt x="0" y="483636"/>
                    <a:pt x="0" y="305454"/>
                  </a:cubicBezTo>
                  <a:cubicBezTo>
                    <a:pt x="7807" y="308000"/>
                    <a:pt x="13012" y="310545"/>
                    <a:pt x="18216" y="313091"/>
                  </a:cubicBezTo>
                  <a:cubicBezTo>
                    <a:pt x="23421" y="318182"/>
                    <a:pt x="54649" y="338545"/>
                    <a:pt x="80672" y="338545"/>
                  </a:cubicBezTo>
                  <a:cubicBezTo>
                    <a:pt x="130115" y="338545"/>
                    <a:pt x="169150" y="300363"/>
                    <a:pt x="169150" y="257091"/>
                  </a:cubicBezTo>
                  <a:cubicBezTo>
                    <a:pt x="169150" y="211273"/>
                    <a:pt x="130115" y="175636"/>
                    <a:pt x="80672" y="175636"/>
                  </a:cubicBezTo>
                  <a:cubicBezTo>
                    <a:pt x="57251" y="175636"/>
                    <a:pt x="39035" y="183273"/>
                    <a:pt x="23421" y="196000"/>
                  </a:cubicBezTo>
                  <a:cubicBezTo>
                    <a:pt x="20819" y="198545"/>
                    <a:pt x="18216" y="198545"/>
                    <a:pt x="15614" y="201091"/>
                  </a:cubicBezTo>
                  <a:cubicBezTo>
                    <a:pt x="10409" y="206182"/>
                    <a:pt x="5205" y="206182"/>
                    <a:pt x="0" y="208727"/>
                  </a:cubicBezTo>
                  <a:cubicBezTo>
                    <a:pt x="0" y="208727"/>
                    <a:pt x="0" y="208727"/>
                    <a:pt x="0" y="0"/>
                  </a:cubicBezTo>
                  <a:close/>
                </a:path>
              </a:pathLst>
            </a:custGeom>
            <a:solidFill>
              <a:srgbClr val="EA0000"/>
            </a:solidFill>
            <a:ln w="9525">
              <a:noFill/>
              <a:round/>
            </a:ln>
            <a:effectLst>
              <a:reflection blurRad="6350" stA="19000" endPos="53000" dir="5400000" sy="-100000" algn="bl" rotWithShape="0"/>
            </a:effectLst>
          </p:spPr>
          <p:txBody>
            <a:bodyPr lIns="0" tIns="0" rIns="0" bIns="36000" anchor="ctr" anchorCtr="1">
              <a:normAutofit/>
            </a:bodyPr>
            <a:lstStyle/>
            <a:p>
              <a:pPr algn="just">
                <a:defRPr/>
              </a:pPr>
              <a:r>
                <a:rPr lang="zh-CN" altLang="en-US" sz="2000" kern="0" noProof="1">
                  <a:solidFill>
                    <a:srgbClr val="FFFFFF"/>
                  </a:solidFill>
                  <a:latin typeface="+mn-ea"/>
                </a:rPr>
                <a:t>基因工程苗面临的问题及发展趋势</a:t>
              </a:r>
              <a:endParaRPr lang="zh-CN" altLang="en-US" sz="2000" u="none" kern="0" noProof="1">
                <a:solidFill>
                  <a:srgbClr val="FFFFFF"/>
                </a:solidFill>
                <a:latin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552791" y="3958692"/>
            <a:ext cx="5210389" cy="410941"/>
            <a:chOff x="2552794" y="2585634"/>
            <a:chExt cx="5210389" cy="410941"/>
          </a:xfrm>
        </p:grpSpPr>
        <p:sp>
          <p:nvSpPr>
            <p:cNvPr id="20" name="MH_Number_2">
              <a:hlinkClick r:id="" action="ppaction://noaction"/>
            </p:cNvPr>
            <p:cNvSpPr/>
            <p:nvPr/>
          </p:nvSpPr>
          <p:spPr bwMode="auto">
            <a:xfrm>
              <a:off x="2552794" y="2585634"/>
              <a:ext cx="688608" cy="410941"/>
            </a:xfrm>
            <a:custGeom>
              <a:avLst/>
              <a:gdLst/>
              <a:ahLst/>
              <a:cxnLst>
                <a:cxn ang="0">
                  <a:pos x="211" y="73"/>
                </a:cxn>
                <a:cxn ang="0">
                  <a:pos x="192" y="80"/>
                </a:cxn>
                <a:cxn ang="0">
                  <a:pos x="189" y="82"/>
                </a:cxn>
                <a:cxn ang="0">
                  <a:pos x="180" y="86"/>
                </a:cxn>
                <a:cxn ang="0">
                  <a:pos x="172" y="85"/>
                </a:cxn>
                <a:cxn ang="0">
                  <a:pos x="172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172" y="190"/>
                </a:cxn>
                <a:cxn ang="0">
                  <a:pos x="172" y="117"/>
                </a:cxn>
                <a:cxn ang="0">
                  <a:pos x="179" y="116"/>
                </a:cxn>
                <a:cxn ang="0">
                  <a:pos x="190" y="120"/>
                </a:cxn>
                <a:cxn ang="0">
                  <a:pos x="211" y="128"/>
                </a:cxn>
                <a:cxn ang="0">
                  <a:pos x="241" y="101"/>
                </a:cxn>
                <a:cxn ang="0">
                  <a:pos x="211" y="73"/>
                </a:cxn>
              </a:cxnLst>
              <a:rect l="0" t="0" r="r" b="b"/>
              <a:pathLst>
                <a:path w="241" h="190">
                  <a:moveTo>
                    <a:pt x="211" y="73"/>
                  </a:moveTo>
                  <a:cubicBezTo>
                    <a:pt x="204" y="73"/>
                    <a:pt x="197" y="76"/>
                    <a:pt x="192" y="80"/>
                  </a:cubicBezTo>
                  <a:cubicBezTo>
                    <a:pt x="191" y="81"/>
                    <a:pt x="190" y="82"/>
                    <a:pt x="189" y="82"/>
                  </a:cubicBezTo>
                  <a:cubicBezTo>
                    <a:pt x="187" y="84"/>
                    <a:pt x="183" y="86"/>
                    <a:pt x="180" y="86"/>
                  </a:cubicBezTo>
                  <a:cubicBezTo>
                    <a:pt x="176" y="86"/>
                    <a:pt x="174" y="86"/>
                    <a:pt x="172" y="85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172" y="190"/>
                    <a:pt x="172" y="190"/>
                    <a:pt x="172" y="190"/>
                  </a:cubicBezTo>
                  <a:cubicBezTo>
                    <a:pt x="172" y="117"/>
                    <a:pt x="172" y="117"/>
                    <a:pt x="172" y="117"/>
                  </a:cubicBezTo>
                  <a:cubicBezTo>
                    <a:pt x="175" y="116"/>
                    <a:pt x="176" y="116"/>
                    <a:pt x="179" y="116"/>
                  </a:cubicBezTo>
                  <a:cubicBezTo>
                    <a:pt x="183" y="116"/>
                    <a:pt x="188" y="118"/>
                    <a:pt x="190" y="120"/>
                  </a:cubicBezTo>
                  <a:cubicBezTo>
                    <a:pt x="192" y="122"/>
                    <a:pt x="202" y="128"/>
                    <a:pt x="211" y="128"/>
                  </a:cubicBezTo>
                  <a:cubicBezTo>
                    <a:pt x="228" y="128"/>
                    <a:pt x="241" y="116"/>
                    <a:pt x="241" y="101"/>
                  </a:cubicBezTo>
                  <a:cubicBezTo>
                    <a:pt x="241" y="86"/>
                    <a:pt x="228" y="73"/>
                    <a:pt x="211" y="73"/>
                  </a:cubicBezTo>
                  <a:close/>
                </a:path>
              </a:pathLst>
            </a:custGeom>
            <a:solidFill>
              <a:srgbClr val="EA0000"/>
            </a:solidFill>
            <a:ln w="9525">
              <a:noFill/>
              <a:round/>
            </a:ln>
            <a:effectLst>
              <a:reflection blurRad="6350" stA="19000" endPos="53000" dir="5400000" sy="-100000" algn="bl" rotWithShape="0"/>
            </a:effectLst>
          </p:spPr>
          <p:txBody>
            <a:bodyPr lIns="0" tIns="0" rIns="216000" bIns="0" anchor="ctr" anchorCtr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zh-CN" altLang="en-US" sz="2800" b="1" u="none" strike="noStrike" kern="0" noProof="1">
                  <a:solidFill>
                    <a:srgbClr val="FFFFFF"/>
                  </a:solidFill>
                  <a:latin typeface="+mn-ea"/>
                  <a:cs typeface="Times New Roman" panose="02020503050405090304" pitchFamily="18" charset="0"/>
                </a:rPr>
                <a:t>四</a:t>
              </a:r>
              <a:endParaRPr lang="zh-CN" altLang="en-US" sz="2800" b="1" u="none" strike="noStrike" kern="0" noProof="1">
                <a:solidFill>
                  <a:srgbClr val="FFFFFF"/>
                </a:solidFill>
                <a:latin typeface="+mn-ea"/>
                <a:cs typeface="Times New Roman" panose="02020503050405090304" pitchFamily="18" charset="0"/>
              </a:endParaRPr>
            </a:p>
          </p:txBody>
        </p:sp>
        <p:sp>
          <p:nvSpPr>
            <p:cNvPr id="21" name="MH_Entry_2"/>
            <p:cNvSpPr/>
            <p:nvPr/>
          </p:nvSpPr>
          <p:spPr bwMode="auto">
            <a:xfrm>
              <a:off x="3459420" y="2585634"/>
              <a:ext cx="4303763" cy="410941"/>
            </a:xfrm>
            <a:custGeom>
              <a:avLst/>
              <a:gdLst>
                <a:gd name="connsiteX0" fmla="*/ 0 w 3383507"/>
                <a:gd name="connsiteY0" fmla="*/ 0 h 483636"/>
                <a:gd name="connsiteX1" fmla="*/ 424176 w 3383507"/>
                <a:gd name="connsiteY1" fmla="*/ 0 h 483636"/>
                <a:gd name="connsiteX2" fmla="*/ 439790 w 3383507"/>
                <a:gd name="connsiteY2" fmla="*/ 0 h 483636"/>
                <a:gd name="connsiteX3" fmla="*/ 845749 w 3383507"/>
                <a:gd name="connsiteY3" fmla="*/ 0 h 483636"/>
                <a:gd name="connsiteX4" fmla="*/ 861363 w 3383507"/>
                <a:gd name="connsiteY4" fmla="*/ 0 h 483636"/>
                <a:gd name="connsiteX5" fmla="*/ 1238697 w 3383507"/>
                <a:gd name="connsiteY5" fmla="*/ 0 h 483636"/>
                <a:gd name="connsiteX6" fmla="*/ 1285539 w 3383507"/>
                <a:gd name="connsiteY6" fmla="*/ 0 h 483636"/>
                <a:gd name="connsiteX7" fmla="*/ 1649861 w 3383507"/>
                <a:gd name="connsiteY7" fmla="*/ 0 h 483636"/>
                <a:gd name="connsiteX8" fmla="*/ 1675884 w 3383507"/>
                <a:gd name="connsiteY8" fmla="*/ 0 h 483636"/>
                <a:gd name="connsiteX9" fmla="*/ 2061025 w 3383507"/>
                <a:gd name="connsiteY9" fmla="*/ 0 h 483636"/>
                <a:gd name="connsiteX10" fmla="*/ 2089651 w 3383507"/>
                <a:gd name="connsiteY10" fmla="*/ 0 h 483636"/>
                <a:gd name="connsiteX11" fmla="*/ 2511224 w 3383507"/>
                <a:gd name="connsiteY11" fmla="*/ 0 h 483636"/>
                <a:gd name="connsiteX12" fmla="*/ 3383507 w 3383507"/>
                <a:gd name="connsiteY12" fmla="*/ 0 h 483636"/>
                <a:gd name="connsiteX13" fmla="*/ 3383507 w 3383507"/>
                <a:gd name="connsiteY13" fmla="*/ 483636 h 483636"/>
                <a:gd name="connsiteX14" fmla="*/ 2511224 w 3383507"/>
                <a:gd name="connsiteY14" fmla="*/ 483636 h 483636"/>
                <a:gd name="connsiteX15" fmla="*/ 2089651 w 3383507"/>
                <a:gd name="connsiteY15" fmla="*/ 483636 h 483636"/>
                <a:gd name="connsiteX16" fmla="*/ 2061025 w 3383507"/>
                <a:gd name="connsiteY16" fmla="*/ 483636 h 483636"/>
                <a:gd name="connsiteX17" fmla="*/ 1675884 w 3383507"/>
                <a:gd name="connsiteY17" fmla="*/ 483636 h 483636"/>
                <a:gd name="connsiteX18" fmla="*/ 1649861 w 3383507"/>
                <a:gd name="connsiteY18" fmla="*/ 483636 h 483636"/>
                <a:gd name="connsiteX19" fmla="*/ 1285539 w 3383507"/>
                <a:gd name="connsiteY19" fmla="*/ 483636 h 483636"/>
                <a:gd name="connsiteX20" fmla="*/ 1238697 w 3383507"/>
                <a:gd name="connsiteY20" fmla="*/ 483636 h 483636"/>
                <a:gd name="connsiteX21" fmla="*/ 861363 w 3383507"/>
                <a:gd name="connsiteY21" fmla="*/ 483636 h 483636"/>
                <a:gd name="connsiteX22" fmla="*/ 845749 w 3383507"/>
                <a:gd name="connsiteY22" fmla="*/ 483636 h 483636"/>
                <a:gd name="connsiteX23" fmla="*/ 439790 w 3383507"/>
                <a:gd name="connsiteY23" fmla="*/ 483636 h 483636"/>
                <a:gd name="connsiteX24" fmla="*/ 424176 w 3383507"/>
                <a:gd name="connsiteY24" fmla="*/ 483636 h 483636"/>
                <a:gd name="connsiteX25" fmla="*/ 0 w 3383507"/>
                <a:gd name="connsiteY25" fmla="*/ 483636 h 483636"/>
                <a:gd name="connsiteX26" fmla="*/ 0 w 3383507"/>
                <a:gd name="connsiteY26" fmla="*/ 305454 h 483636"/>
                <a:gd name="connsiteX27" fmla="*/ 18216 w 3383507"/>
                <a:gd name="connsiteY27" fmla="*/ 313091 h 483636"/>
                <a:gd name="connsiteX28" fmla="*/ 80672 w 3383507"/>
                <a:gd name="connsiteY28" fmla="*/ 338545 h 483636"/>
                <a:gd name="connsiteX29" fmla="*/ 169150 w 3383507"/>
                <a:gd name="connsiteY29" fmla="*/ 257091 h 483636"/>
                <a:gd name="connsiteX30" fmla="*/ 80672 w 3383507"/>
                <a:gd name="connsiteY30" fmla="*/ 175636 h 483636"/>
                <a:gd name="connsiteX31" fmla="*/ 23421 w 3383507"/>
                <a:gd name="connsiteY31" fmla="*/ 196000 h 483636"/>
                <a:gd name="connsiteX32" fmla="*/ 15614 w 3383507"/>
                <a:gd name="connsiteY32" fmla="*/ 201091 h 483636"/>
                <a:gd name="connsiteX33" fmla="*/ 0 w 3383507"/>
                <a:gd name="connsiteY33" fmla="*/ 208727 h 483636"/>
                <a:gd name="connsiteX34" fmla="*/ 0 w 3383507"/>
                <a:gd name="connsiteY34" fmla="*/ 0 h 48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383507" h="483636">
                  <a:moveTo>
                    <a:pt x="0" y="0"/>
                  </a:moveTo>
                  <a:cubicBezTo>
                    <a:pt x="0" y="0"/>
                    <a:pt x="0" y="0"/>
                    <a:pt x="424176" y="0"/>
                  </a:cubicBezTo>
                  <a:cubicBezTo>
                    <a:pt x="424176" y="0"/>
                    <a:pt x="424176" y="0"/>
                    <a:pt x="439790" y="0"/>
                  </a:cubicBezTo>
                  <a:cubicBezTo>
                    <a:pt x="439790" y="0"/>
                    <a:pt x="439790" y="0"/>
                    <a:pt x="845749" y="0"/>
                  </a:cubicBezTo>
                  <a:cubicBezTo>
                    <a:pt x="845749" y="0"/>
                    <a:pt x="845749" y="0"/>
                    <a:pt x="861363" y="0"/>
                  </a:cubicBezTo>
                  <a:cubicBezTo>
                    <a:pt x="861363" y="0"/>
                    <a:pt x="861363" y="0"/>
                    <a:pt x="1238697" y="0"/>
                  </a:cubicBezTo>
                  <a:cubicBezTo>
                    <a:pt x="1238697" y="0"/>
                    <a:pt x="1238697" y="0"/>
                    <a:pt x="1285539" y="0"/>
                  </a:cubicBezTo>
                  <a:cubicBezTo>
                    <a:pt x="1285539" y="0"/>
                    <a:pt x="1285539" y="0"/>
                    <a:pt x="1649861" y="0"/>
                  </a:cubicBezTo>
                  <a:cubicBezTo>
                    <a:pt x="1649861" y="0"/>
                    <a:pt x="1649861" y="0"/>
                    <a:pt x="1675884" y="0"/>
                  </a:cubicBezTo>
                  <a:cubicBezTo>
                    <a:pt x="1675884" y="0"/>
                    <a:pt x="1675884" y="0"/>
                    <a:pt x="2061025" y="0"/>
                  </a:cubicBezTo>
                  <a:cubicBezTo>
                    <a:pt x="2061025" y="0"/>
                    <a:pt x="2061025" y="0"/>
                    <a:pt x="2089651" y="0"/>
                  </a:cubicBezTo>
                  <a:lnTo>
                    <a:pt x="2511224" y="0"/>
                  </a:lnTo>
                  <a:lnTo>
                    <a:pt x="3383507" y="0"/>
                  </a:lnTo>
                  <a:lnTo>
                    <a:pt x="3383507" y="483636"/>
                  </a:lnTo>
                  <a:lnTo>
                    <a:pt x="2511224" y="483636"/>
                  </a:lnTo>
                  <a:cubicBezTo>
                    <a:pt x="2511224" y="483636"/>
                    <a:pt x="2511224" y="483636"/>
                    <a:pt x="2089651" y="483636"/>
                  </a:cubicBezTo>
                  <a:cubicBezTo>
                    <a:pt x="2089651" y="483636"/>
                    <a:pt x="2089651" y="483636"/>
                    <a:pt x="2061025" y="483636"/>
                  </a:cubicBezTo>
                  <a:cubicBezTo>
                    <a:pt x="2061025" y="483636"/>
                    <a:pt x="2061025" y="483636"/>
                    <a:pt x="1675884" y="483636"/>
                  </a:cubicBezTo>
                  <a:cubicBezTo>
                    <a:pt x="1675884" y="483636"/>
                    <a:pt x="1675884" y="483636"/>
                    <a:pt x="1649861" y="483636"/>
                  </a:cubicBezTo>
                  <a:cubicBezTo>
                    <a:pt x="1649861" y="483636"/>
                    <a:pt x="1649861" y="483636"/>
                    <a:pt x="1285539" y="483636"/>
                  </a:cubicBezTo>
                  <a:cubicBezTo>
                    <a:pt x="1285539" y="483636"/>
                    <a:pt x="1285539" y="483636"/>
                    <a:pt x="1238697" y="483636"/>
                  </a:cubicBezTo>
                  <a:cubicBezTo>
                    <a:pt x="1238697" y="483636"/>
                    <a:pt x="1238697" y="483636"/>
                    <a:pt x="861363" y="483636"/>
                  </a:cubicBezTo>
                  <a:cubicBezTo>
                    <a:pt x="861363" y="483636"/>
                    <a:pt x="861363" y="483636"/>
                    <a:pt x="845749" y="483636"/>
                  </a:cubicBezTo>
                  <a:cubicBezTo>
                    <a:pt x="845749" y="483636"/>
                    <a:pt x="845749" y="483636"/>
                    <a:pt x="439790" y="483636"/>
                  </a:cubicBezTo>
                  <a:cubicBezTo>
                    <a:pt x="439790" y="483636"/>
                    <a:pt x="439790" y="483636"/>
                    <a:pt x="424176" y="483636"/>
                  </a:cubicBezTo>
                  <a:cubicBezTo>
                    <a:pt x="424176" y="483636"/>
                    <a:pt x="424176" y="483636"/>
                    <a:pt x="0" y="483636"/>
                  </a:cubicBezTo>
                  <a:cubicBezTo>
                    <a:pt x="0" y="483636"/>
                    <a:pt x="0" y="483636"/>
                    <a:pt x="0" y="305454"/>
                  </a:cubicBezTo>
                  <a:cubicBezTo>
                    <a:pt x="7807" y="308000"/>
                    <a:pt x="13012" y="310545"/>
                    <a:pt x="18216" y="313091"/>
                  </a:cubicBezTo>
                  <a:cubicBezTo>
                    <a:pt x="23421" y="318182"/>
                    <a:pt x="54649" y="338545"/>
                    <a:pt x="80672" y="338545"/>
                  </a:cubicBezTo>
                  <a:cubicBezTo>
                    <a:pt x="130115" y="338545"/>
                    <a:pt x="169150" y="300363"/>
                    <a:pt x="169150" y="257091"/>
                  </a:cubicBezTo>
                  <a:cubicBezTo>
                    <a:pt x="169150" y="211273"/>
                    <a:pt x="130115" y="175636"/>
                    <a:pt x="80672" y="175636"/>
                  </a:cubicBezTo>
                  <a:cubicBezTo>
                    <a:pt x="57251" y="175636"/>
                    <a:pt x="39035" y="183273"/>
                    <a:pt x="23421" y="196000"/>
                  </a:cubicBezTo>
                  <a:cubicBezTo>
                    <a:pt x="20819" y="198545"/>
                    <a:pt x="18216" y="198545"/>
                    <a:pt x="15614" y="201091"/>
                  </a:cubicBezTo>
                  <a:cubicBezTo>
                    <a:pt x="10409" y="206182"/>
                    <a:pt x="5205" y="206182"/>
                    <a:pt x="0" y="208727"/>
                  </a:cubicBezTo>
                  <a:cubicBezTo>
                    <a:pt x="0" y="208727"/>
                    <a:pt x="0" y="208727"/>
                    <a:pt x="0" y="0"/>
                  </a:cubicBezTo>
                  <a:close/>
                </a:path>
              </a:pathLst>
            </a:custGeom>
            <a:solidFill>
              <a:srgbClr val="EA0000"/>
            </a:solidFill>
            <a:ln w="9525">
              <a:noFill/>
              <a:round/>
            </a:ln>
            <a:effectLst>
              <a:reflection blurRad="6350" stA="19000" endPos="53000" dir="5400000" sy="-100000" algn="bl" rotWithShape="0"/>
            </a:effectLst>
          </p:spPr>
          <p:txBody>
            <a:bodyPr lIns="0" tIns="0" rIns="0" bIns="36000" anchor="ctr" anchorCtr="1">
              <a:normAutofit/>
            </a:bodyPr>
            <a:lstStyle/>
            <a:p>
              <a:pPr algn="just">
                <a:defRPr/>
              </a:pPr>
              <a:r>
                <a:rPr lang="zh-CN" altLang="en-US" sz="2000" kern="0" noProof="1">
                  <a:solidFill>
                    <a:srgbClr val="FFFFFF"/>
                  </a:solidFill>
                  <a:latin typeface="+mn-ea"/>
                </a:rPr>
                <a:t> 基因工程苗应用案列</a:t>
              </a:r>
              <a:endParaRPr lang="zh-CN" altLang="en-US" sz="2000" u="none" kern="0" noProof="1">
                <a:solidFill>
                  <a:srgbClr val="FFFFFF"/>
                </a:solidFill>
                <a:latin typeface="+mn-ea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91777" y="9901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>
                <a:solidFill>
                  <a:schemeClr val="bg1">
                    <a:alpha val="50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思源黑体" panose="020B0500000000000000" pitchFamily="34" charset="-122"/>
              </a:rPr>
              <a:t>技术保障</a:t>
            </a:r>
            <a:endParaRPr lang="zh-CN" altLang="en-US" sz="1800" dirty="0">
              <a:solidFill>
                <a:schemeClr val="bg1">
                  <a:alpha val="50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26" name="任意多边形: 形状 25"/>
          <p:cNvSpPr/>
          <p:nvPr/>
        </p:nvSpPr>
        <p:spPr bwMode="auto">
          <a:xfrm>
            <a:off x="2700212" y="1767092"/>
            <a:ext cx="17601" cy="18145"/>
          </a:xfrm>
          <a:custGeom>
            <a:avLst/>
            <a:gdLst>
              <a:gd name="T0" fmla="*/ 51 w 104"/>
              <a:gd name="T1" fmla="*/ 102 h 103"/>
              <a:gd name="T2" fmla="*/ 0 w 104"/>
              <a:gd name="T3" fmla="*/ 51 h 103"/>
              <a:gd name="T4" fmla="*/ 51 w 104"/>
              <a:gd name="T5" fmla="*/ 0 h 103"/>
              <a:gd name="T6" fmla="*/ 103 w 104"/>
              <a:gd name="T7" fmla="*/ 51 h 103"/>
              <a:gd name="T8" fmla="*/ 51 w 104"/>
              <a:gd name="T9" fmla="*/ 102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4"/>
              <a:gd name="T16" fmla="*/ 0 h 103"/>
              <a:gd name="T17" fmla="*/ 104 w 104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4" h="103">
                <a:moveTo>
                  <a:pt x="51" y="102"/>
                </a:moveTo>
                <a:cubicBezTo>
                  <a:pt x="23" y="102"/>
                  <a:pt x="0" y="79"/>
                  <a:pt x="0" y="51"/>
                </a:cubicBezTo>
                <a:cubicBezTo>
                  <a:pt x="0" y="22"/>
                  <a:pt x="23" y="0"/>
                  <a:pt x="51" y="0"/>
                </a:cubicBezTo>
                <a:cubicBezTo>
                  <a:pt x="80" y="0"/>
                  <a:pt x="103" y="22"/>
                  <a:pt x="103" y="51"/>
                </a:cubicBezTo>
                <a:cubicBezTo>
                  <a:pt x="103" y="79"/>
                  <a:pt x="80" y="102"/>
                  <a:pt x="51" y="102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 sz="1015" spc="225">
              <a:latin typeface="思源黑体 Medium" panose="020B0600000000000000" pitchFamily="34" charset="-122"/>
              <a:ea typeface="思源黑体 Medium" panose="020B0600000000000000" pitchFamily="34" charset="-122"/>
              <a:sym typeface="思源黑体 Medium" panose="020B0600000000000000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72729" y="1656345"/>
            <a:ext cx="3481557" cy="2338595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015" spc="225">
              <a:latin typeface="思源黑体 Medium" panose="020B0600000000000000" pitchFamily="34" charset="-122"/>
              <a:ea typeface="思源黑体 Medium" panose="020B0600000000000000" pitchFamily="34" charset="-122"/>
              <a:sym typeface="思源黑体 Medium" panose="020B0600000000000000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582402" y="988642"/>
            <a:ext cx="4051935" cy="1037927"/>
            <a:chOff x="6109869" y="2551358"/>
            <a:chExt cx="5050907" cy="1383901"/>
          </a:xfrm>
        </p:grpSpPr>
        <p:sp>
          <p:nvSpPr>
            <p:cNvPr id="31" name="矩形 30"/>
            <p:cNvSpPr/>
            <p:nvPr/>
          </p:nvSpPr>
          <p:spPr bwMode="auto">
            <a:xfrm>
              <a:off x="6109869" y="2551358"/>
              <a:ext cx="4964532" cy="1383901"/>
            </a:xfrm>
            <a:prstGeom prst="rect">
              <a:avLst/>
            </a:prstGeom>
            <a:solidFill>
              <a:srgbClr val="FF0000"/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/>
              <a:endParaRPr sz="1015" spc="225" dirty="0">
                <a:solidFill>
                  <a:schemeClr val="bg1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  <a:sym typeface="思源黑体 Medium" panose="020B0600000000000000" pitchFamily="34" charset="-122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6299837" y="2857078"/>
              <a:ext cx="772462" cy="772461"/>
              <a:chOff x="6299837" y="2942682"/>
              <a:chExt cx="772462" cy="772461"/>
            </a:xfrm>
          </p:grpSpPr>
          <p:sp>
            <p:nvSpPr>
              <p:cNvPr id="35" name="椭圆 34"/>
              <p:cNvSpPr/>
              <p:nvPr/>
            </p:nvSpPr>
            <p:spPr bwMode="auto">
              <a:xfrm>
                <a:off x="6299837" y="2942682"/>
                <a:ext cx="772462" cy="772461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1015" spc="225">
                  <a:latin typeface="思源黑体 Medium" panose="020B0600000000000000" pitchFamily="34" charset="-122"/>
                  <a:ea typeface="思源黑体 Medium" panose="020B0600000000000000" pitchFamily="34" charset="-122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36" name="任意多边形: 形状 35"/>
              <p:cNvSpPr/>
              <p:nvPr/>
            </p:nvSpPr>
            <p:spPr bwMode="auto">
              <a:xfrm>
                <a:off x="6455643" y="3104978"/>
                <a:ext cx="460851" cy="447869"/>
              </a:xfrm>
              <a:custGeom>
                <a:avLst/>
                <a:gdLst>
                  <a:gd name="connsiteX0" fmla="*/ 279778 w 338138"/>
                  <a:gd name="connsiteY0" fmla="*/ 231775 h 328613"/>
                  <a:gd name="connsiteX1" fmla="*/ 289126 w 338138"/>
                  <a:gd name="connsiteY1" fmla="*/ 271719 h 328613"/>
                  <a:gd name="connsiteX2" fmla="*/ 283784 w 338138"/>
                  <a:gd name="connsiteY2" fmla="*/ 279708 h 328613"/>
                  <a:gd name="connsiteX3" fmla="*/ 282449 w 338138"/>
                  <a:gd name="connsiteY3" fmla="*/ 279708 h 328613"/>
                  <a:gd name="connsiteX4" fmla="*/ 275771 w 338138"/>
                  <a:gd name="connsiteY4" fmla="*/ 274382 h 328613"/>
                  <a:gd name="connsiteX5" fmla="*/ 265087 w 338138"/>
                  <a:gd name="connsiteY5" fmla="*/ 234438 h 328613"/>
                  <a:gd name="connsiteX6" fmla="*/ 239712 w 338138"/>
                  <a:gd name="connsiteY6" fmla="*/ 273050 h 328613"/>
                  <a:gd name="connsiteX7" fmla="*/ 282449 w 338138"/>
                  <a:gd name="connsiteY7" fmla="*/ 314325 h 328613"/>
                  <a:gd name="connsiteX8" fmla="*/ 323850 w 338138"/>
                  <a:gd name="connsiteY8" fmla="*/ 273050 h 328613"/>
                  <a:gd name="connsiteX9" fmla="*/ 282449 w 338138"/>
                  <a:gd name="connsiteY9" fmla="*/ 231775 h 328613"/>
                  <a:gd name="connsiteX10" fmla="*/ 279778 w 338138"/>
                  <a:gd name="connsiteY10" fmla="*/ 231775 h 328613"/>
                  <a:gd name="connsiteX11" fmla="*/ 55688 w 338138"/>
                  <a:gd name="connsiteY11" fmla="*/ 231775 h 328613"/>
                  <a:gd name="connsiteX12" fmla="*/ 14287 w 338138"/>
                  <a:gd name="connsiteY12" fmla="*/ 273050 h 328613"/>
                  <a:gd name="connsiteX13" fmla="*/ 55688 w 338138"/>
                  <a:gd name="connsiteY13" fmla="*/ 314325 h 328613"/>
                  <a:gd name="connsiteX14" fmla="*/ 98425 w 338138"/>
                  <a:gd name="connsiteY14" fmla="*/ 273050 h 328613"/>
                  <a:gd name="connsiteX15" fmla="*/ 97089 w 338138"/>
                  <a:gd name="connsiteY15" fmla="*/ 265062 h 328613"/>
                  <a:gd name="connsiteX16" fmla="*/ 58359 w 338138"/>
                  <a:gd name="connsiteY16" fmla="*/ 279708 h 328613"/>
                  <a:gd name="connsiteX17" fmla="*/ 55688 w 338138"/>
                  <a:gd name="connsiteY17" fmla="*/ 279708 h 328613"/>
                  <a:gd name="connsiteX18" fmla="*/ 49011 w 338138"/>
                  <a:gd name="connsiteY18" fmla="*/ 275713 h 328613"/>
                  <a:gd name="connsiteX19" fmla="*/ 53017 w 338138"/>
                  <a:gd name="connsiteY19" fmla="*/ 266393 h 328613"/>
                  <a:gd name="connsiteX20" fmla="*/ 91747 w 338138"/>
                  <a:gd name="connsiteY20" fmla="*/ 251747 h 328613"/>
                  <a:gd name="connsiteX21" fmla="*/ 55688 w 338138"/>
                  <a:gd name="connsiteY21" fmla="*/ 231775 h 328613"/>
                  <a:gd name="connsiteX22" fmla="*/ 39613 w 338138"/>
                  <a:gd name="connsiteY22" fmla="*/ 195263 h 328613"/>
                  <a:gd name="connsiteX23" fmla="*/ 92431 w 338138"/>
                  <a:gd name="connsiteY23" fmla="*/ 195263 h 328613"/>
                  <a:gd name="connsiteX24" fmla="*/ 97713 w 338138"/>
                  <a:gd name="connsiteY24" fmla="*/ 196583 h 328613"/>
                  <a:gd name="connsiteX25" fmla="*/ 138647 w 338138"/>
                  <a:gd name="connsiteY25" fmla="*/ 237513 h 328613"/>
                  <a:gd name="connsiteX26" fmla="*/ 139967 w 338138"/>
                  <a:gd name="connsiteY26" fmla="*/ 244114 h 328613"/>
                  <a:gd name="connsiteX27" fmla="*/ 136006 w 338138"/>
                  <a:gd name="connsiteY27" fmla="*/ 249395 h 328613"/>
                  <a:gd name="connsiteX28" fmla="*/ 109597 w 338138"/>
                  <a:gd name="connsiteY28" fmla="*/ 259958 h 328613"/>
                  <a:gd name="connsiteX29" fmla="*/ 110918 w 338138"/>
                  <a:gd name="connsiteY29" fmla="*/ 273161 h 328613"/>
                  <a:gd name="connsiteX30" fmla="*/ 55459 w 338138"/>
                  <a:gd name="connsiteY30" fmla="*/ 328613 h 328613"/>
                  <a:gd name="connsiteX31" fmla="*/ 0 w 338138"/>
                  <a:gd name="connsiteY31" fmla="*/ 273161 h 328613"/>
                  <a:gd name="connsiteX32" fmla="*/ 55459 w 338138"/>
                  <a:gd name="connsiteY32" fmla="*/ 217708 h 328613"/>
                  <a:gd name="connsiteX33" fmla="*/ 104315 w 338138"/>
                  <a:gd name="connsiteY33" fmla="*/ 246755 h 328613"/>
                  <a:gd name="connsiteX34" fmla="*/ 121481 w 338138"/>
                  <a:gd name="connsiteY34" fmla="*/ 240153 h 328613"/>
                  <a:gd name="connsiteX35" fmla="*/ 89790 w 338138"/>
                  <a:gd name="connsiteY35" fmla="*/ 208466 h 328613"/>
                  <a:gd name="connsiteX36" fmla="*/ 39613 w 338138"/>
                  <a:gd name="connsiteY36" fmla="*/ 208466 h 328613"/>
                  <a:gd name="connsiteX37" fmla="*/ 33011 w 338138"/>
                  <a:gd name="connsiteY37" fmla="*/ 201864 h 328613"/>
                  <a:gd name="connsiteX38" fmla="*/ 39613 w 338138"/>
                  <a:gd name="connsiteY38" fmla="*/ 195263 h 328613"/>
                  <a:gd name="connsiteX39" fmla="*/ 155575 w 338138"/>
                  <a:gd name="connsiteY39" fmla="*/ 0 h 328613"/>
                  <a:gd name="connsiteX40" fmla="*/ 191294 w 338138"/>
                  <a:gd name="connsiteY40" fmla="*/ 35490 h 328613"/>
                  <a:gd name="connsiteX41" fmla="*/ 156898 w 338138"/>
                  <a:gd name="connsiteY41" fmla="*/ 70980 h 328613"/>
                  <a:gd name="connsiteX42" fmla="*/ 167481 w 338138"/>
                  <a:gd name="connsiteY42" fmla="*/ 80181 h 328613"/>
                  <a:gd name="connsiteX43" fmla="*/ 168804 w 338138"/>
                  <a:gd name="connsiteY43" fmla="*/ 81496 h 328613"/>
                  <a:gd name="connsiteX44" fmla="*/ 196586 w 338138"/>
                  <a:gd name="connsiteY44" fmla="*/ 126187 h 328613"/>
                  <a:gd name="connsiteX45" fmla="*/ 225690 w 338138"/>
                  <a:gd name="connsiteY45" fmla="*/ 130131 h 328613"/>
                  <a:gd name="connsiteX46" fmla="*/ 234950 w 338138"/>
                  <a:gd name="connsiteY46" fmla="*/ 138017 h 328613"/>
                  <a:gd name="connsiteX47" fmla="*/ 257440 w 338138"/>
                  <a:gd name="connsiteY47" fmla="*/ 149847 h 328613"/>
                  <a:gd name="connsiteX48" fmla="*/ 260086 w 338138"/>
                  <a:gd name="connsiteY48" fmla="*/ 155105 h 328613"/>
                  <a:gd name="connsiteX49" fmla="*/ 270669 w 338138"/>
                  <a:gd name="connsiteY49" fmla="*/ 197168 h 328613"/>
                  <a:gd name="connsiteX50" fmla="*/ 278607 w 338138"/>
                  <a:gd name="connsiteY50" fmla="*/ 197168 h 328613"/>
                  <a:gd name="connsiteX51" fmla="*/ 315648 w 338138"/>
                  <a:gd name="connsiteY51" fmla="*/ 205054 h 328613"/>
                  <a:gd name="connsiteX52" fmla="*/ 319617 w 338138"/>
                  <a:gd name="connsiteY52" fmla="*/ 214255 h 328613"/>
                  <a:gd name="connsiteX53" fmla="*/ 310357 w 338138"/>
                  <a:gd name="connsiteY53" fmla="*/ 216884 h 328613"/>
                  <a:gd name="connsiteX54" fmla="*/ 278607 w 338138"/>
                  <a:gd name="connsiteY54" fmla="*/ 210312 h 328613"/>
                  <a:gd name="connsiteX55" fmla="*/ 274638 w 338138"/>
                  <a:gd name="connsiteY55" fmla="*/ 211627 h 328613"/>
                  <a:gd name="connsiteX56" fmla="*/ 275961 w 338138"/>
                  <a:gd name="connsiteY56" fmla="*/ 218199 h 328613"/>
                  <a:gd name="connsiteX57" fmla="*/ 282575 w 338138"/>
                  <a:gd name="connsiteY57" fmla="*/ 218199 h 328613"/>
                  <a:gd name="connsiteX58" fmla="*/ 338138 w 338138"/>
                  <a:gd name="connsiteY58" fmla="*/ 273406 h 328613"/>
                  <a:gd name="connsiteX59" fmla="*/ 282575 w 338138"/>
                  <a:gd name="connsiteY59" fmla="*/ 328613 h 328613"/>
                  <a:gd name="connsiteX60" fmla="*/ 229659 w 338138"/>
                  <a:gd name="connsiteY60" fmla="*/ 289180 h 328613"/>
                  <a:gd name="connsiteX61" fmla="*/ 183356 w 338138"/>
                  <a:gd name="connsiteY61" fmla="*/ 289180 h 328613"/>
                  <a:gd name="connsiteX62" fmla="*/ 175419 w 338138"/>
                  <a:gd name="connsiteY62" fmla="*/ 282607 h 328613"/>
                  <a:gd name="connsiteX63" fmla="*/ 183356 w 338138"/>
                  <a:gd name="connsiteY63" fmla="*/ 276035 h 328613"/>
                  <a:gd name="connsiteX64" fmla="*/ 227013 w 338138"/>
                  <a:gd name="connsiteY64" fmla="*/ 276035 h 328613"/>
                  <a:gd name="connsiteX65" fmla="*/ 227013 w 338138"/>
                  <a:gd name="connsiteY65" fmla="*/ 273406 h 328613"/>
                  <a:gd name="connsiteX66" fmla="*/ 262732 w 338138"/>
                  <a:gd name="connsiteY66" fmla="*/ 222142 h 328613"/>
                  <a:gd name="connsiteX67" fmla="*/ 261409 w 338138"/>
                  <a:gd name="connsiteY67" fmla="*/ 214255 h 328613"/>
                  <a:gd name="connsiteX68" fmla="*/ 230981 w 338138"/>
                  <a:gd name="connsiteY68" fmla="*/ 239231 h 328613"/>
                  <a:gd name="connsiteX69" fmla="*/ 224367 w 338138"/>
                  <a:gd name="connsiteY69" fmla="*/ 243174 h 328613"/>
                  <a:gd name="connsiteX70" fmla="*/ 221721 w 338138"/>
                  <a:gd name="connsiteY70" fmla="*/ 241859 h 328613"/>
                  <a:gd name="connsiteX71" fmla="*/ 219075 w 338138"/>
                  <a:gd name="connsiteY71" fmla="*/ 232658 h 328613"/>
                  <a:gd name="connsiteX72" fmla="*/ 257440 w 338138"/>
                  <a:gd name="connsiteY72" fmla="*/ 201111 h 328613"/>
                  <a:gd name="connsiteX73" fmla="*/ 248180 w 338138"/>
                  <a:gd name="connsiteY73" fmla="*/ 160363 h 328613"/>
                  <a:gd name="connsiteX74" fmla="*/ 228336 w 338138"/>
                  <a:gd name="connsiteY74" fmla="*/ 151162 h 328613"/>
                  <a:gd name="connsiteX75" fmla="*/ 227013 w 338138"/>
                  <a:gd name="connsiteY75" fmla="*/ 149847 h 328613"/>
                  <a:gd name="connsiteX76" fmla="*/ 224367 w 338138"/>
                  <a:gd name="connsiteY76" fmla="*/ 149847 h 328613"/>
                  <a:gd name="connsiteX77" fmla="*/ 188648 w 338138"/>
                  <a:gd name="connsiteY77" fmla="*/ 149847 h 328613"/>
                  <a:gd name="connsiteX78" fmla="*/ 179388 w 338138"/>
                  <a:gd name="connsiteY78" fmla="*/ 145904 h 328613"/>
                  <a:gd name="connsiteX79" fmla="*/ 178065 w 338138"/>
                  <a:gd name="connsiteY79" fmla="*/ 144589 h 328613"/>
                  <a:gd name="connsiteX80" fmla="*/ 170127 w 338138"/>
                  <a:gd name="connsiteY80" fmla="*/ 134074 h 328613"/>
                  <a:gd name="connsiteX81" fmla="*/ 168804 w 338138"/>
                  <a:gd name="connsiteY81" fmla="*/ 140646 h 328613"/>
                  <a:gd name="connsiteX82" fmla="*/ 167481 w 338138"/>
                  <a:gd name="connsiteY82" fmla="*/ 148533 h 328613"/>
                  <a:gd name="connsiteX83" fmla="*/ 166158 w 338138"/>
                  <a:gd name="connsiteY83" fmla="*/ 152476 h 328613"/>
                  <a:gd name="connsiteX84" fmla="*/ 166158 w 338138"/>
                  <a:gd name="connsiteY84" fmla="*/ 156420 h 328613"/>
                  <a:gd name="connsiteX85" fmla="*/ 163513 w 338138"/>
                  <a:gd name="connsiteY85" fmla="*/ 164306 h 328613"/>
                  <a:gd name="connsiteX86" fmla="*/ 162190 w 338138"/>
                  <a:gd name="connsiteY86" fmla="*/ 170879 h 328613"/>
                  <a:gd name="connsiteX87" fmla="*/ 160867 w 338138"/>
                  <a:gd name="connsiteY87" fmla="*/ 173507 h 328613"/>
                  <a:gd name="connsiteX88" fmla="*/ 200554 w 338138"/>
                  <a:gd name="connsiteY88" fmla="*/ 182709 h 328613"/>
                  <a:gd name="connsiteX89" fmla="*/ 201877 w 338138"/>
                  <a:gd name="connsiteY89" fmla="*/ 182709 h 328613"/>
                  <a:gd name="connsiteX90" fmla="*/ 215106 w 338138"/>
                  <a:gd name="connsiteY90" fmla="*/ 205054 h 328613"/>
                  <a:gd name="connsiteX91" fmla="*/ 212461 w 338138"/>
                  <a:gd name="connsiteY91" fmla="*/ 210312 h 328613"/>
                  <a:gd name="connsiteX92" fmla="*/ 163513 w 338138"/>
                  <a:gd name="connsiteY92" fmla="*/ 289180 h 328613"/>
                  <a:gd name="connsiteX93" fmla="*/ 144992 w 338138"/>
                  <a:gd name="connsiteY93" fmla="*/ 293123 h 328613"/>
                  <a:gd name="connsiteX94" fmla="*/ 139700 w 338138"/>
                  <a:gd name="connsiteY94" fmla="*/ 276035 h 328613"/>
                  <a:gd name="connsiteX95" fmla="*/ 168804 w 338138"/>
                  <a:gd name="connsiteY95" fmla="*/ 214255 h 328613"/>
                  <a:gd name="connsiteX96" fmla="*/ 125148 w 338138"/>
                  <a:gd name="connsiteY96" fmla="*/ 206369 h 328613"/>
                  <a:gd name="connsiteX97" fmla="*/ 103981 w 338138"/>
                  <a:gd name="connsiteY97" fmla="*/ 195853 h 328613"/>
                  <a:gd name="connsiteX98" fmla="*/ 97367 w 338138"/>
                  <a:gd name="connsiteY98" fmla="*/ 164306 h 328613"/>
                  <a:gd name="connsiteX99" fmla="*/ 121179 w 338138"/>
                  <a:gd name="connsiteY99" fmla="*/ 95955 h 328613"/>
                  <a:gd name="connsiteX100" fmla="*/ 121179 w 338138"/>
                  <a:gd name="connsiteY100" fmla="*/ 90697 h 328613"/>
                  <a:gd name="connsiteX101" fmla="*/ 143669 w 338138"/>
                  <a:gd name="connsiteY101" fmla="*/ 68351 h 328613"/>
                  <a:gd name="connsiteX102" fmla="*/ 119856 w 338138"/>
                  <a:gd name="connsiteY102" fmla="*/ 35490 h 328613"/>
                  <a:gd name="connsiteX103" fmla="*/ 155575 w 338138"/>
                  <a:gd name="connsiteY103" fmla="*/ 0 h 328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338138" h="328613">
                    <a:moveTo>
                      <a:pt x="279778" y="231775"/>
                    </a:moveTo>
                    <a:cubicBezTo>
                      <a:pt x="279778" y="231775"/>
                      <a:pt x="279778" y="231775"/>
                      <a:pt x="289126" y="271719"/>
                    </a:cubicBezTo>
                    <a:cubicBezTo>
                      <a:pt x="290462" y="275713"/>
                      <a:pt x="287791" y="278376"/>
                      <a:pt x="283784" y="279708"/>
                    </a:cubicBezTo>
                    <a:cubicBezTo>
                      <a:pt x="283784" y="279708"/>
                      <a:pt x="282449" y="279708"/>
                      <a:pt x="282449" y="279708"/>
                    </a:cubicBezTo>
                    <a:cubicBezTo>
                      <a:pt x="279778" y="279708"/>
                      <a:pt x="275771" y="278376"/>
                      <a:pt x="275771" y="274382"/>
                    </a:cubicBezTo>
                    <a:cubicBezTo>
                      <a:pt x="275771" y="274382"/>
                      <a:pt x="275771" y="274382"/>
                      <a:pt x="265087" y="234438"/>
                    </a:cubicBezTo>
                    <a:cubicBezTo>
                      <a:pt x="250396" y="241095"/>
                      <a:pt x="239712" y="255741"/>
                      <a:pt x="239712" y="273050"/>
                    </a:cubicBezTo>
                    <a:cubicBezTo>
                      <a:pt x="239712" y="295685"/>
                      <a:pt x="259745" y="314325"/>
                      <a:pt x="282449" y="314325"/>
                    </a:cubicBezTo>
                    <a:cubicBezTo>
                      <a:pt x="305153" y="314325"/>
                      <a:pt x="323850" y="295685"/>
                      <a:pt x="323850" y="273050"/>
                    </a:cubicBezTo>
                    <a:cubicBezTo>
                      <a:pt x="323850" y="250416"/>
                      <a:pt x="305153" y="231775"/>
                      <a:pt x="282449" y="231775"/>
                    </a:cubicBezTo>
                    <a:cubicBezTo>
                      <a:pt x="281113" y="231775"/>
                      <a:pt x="279778" y="231775"/>
                      <a:pt x="279778" y="231775"/>
                    </a:cubicBezTo>
                    <a:close/>
                    <a:moveTo>
                      <a:pt x="55688" y="231775"/>
                    </a:moveTo>
                    <a:cubicBezTo>
                      <a:pt x="32984" y="231775"/>
                      <a:pt x="14287" y="250416"/>
                      <a:pt x="14287" y="273050"/>
                    </a:cubicBezTo>
                    <a:cubicBezTo>
                      <a:pt x="14287" y="295685"/>
                      <a:pt x="32984" y="314325"/>
                      <a:pt x="55688" y="314325"/>
                    </a:cubicBezTo>
                    <a:cubicBezTo>
                      <a:pt x="78392" y="314325"/>
                      <a:pt x="98425" y="295685"/>
                      <a:pt x="98425" y="273050"/>
                    </a:cubicBezTo>
                    <a:cubicBezTo>
                      <a:pt x="98425" y="270387"/>
                      <a:pt x="97089" y="267724"/>
                      <a:pt x="97089" y="265062"/>
                    </a:cubicBezTo>
                    <a:cubicBezTo>
                      <a:pt x="97089" y="265062"/>
                      <a:pt x="97089" y="265062"/>
                      <a:pt x="58359" y="279708"/>
                    </a:cubicBezTo>
                    <a:cubicBezTo>
                      <a:pt x="57024" y="279708"/>
                      <a:pt x="57024" y="279708"/>
                      <a:pt x="55688" y="279708"/>
                    </a:cubicBezTo>
                    <a:cubicBezTo>
                      <a:pt x="53017" y="279708"/>
                      <a:pt x="50346" y="278376"/>
                      <a:pt x="49011" y="275713"/>
                    </a:cubicBezTo>
                    <a:cubicBezTo>
                      <a:pt x="47675" y="271719"/>
                      <a:pt x="49011" y="267724"/>
                      <a:pt x="53017" y="266393"/>
                    </a:cubicBezTo>
                    <a:cubicBezTo>
                      <a:pt x="53017" y="266393"/>
                      <a:pt x="53017" y="266393"/>
                      <a:pt x="91747" y="251747"/>
                    </a:cubicBezTo>
                    <a:cubicBezTo>
                      <a:pt x="83734" y="239764"/>
                      <a:pt x="70379" y="231775"/>
                      <a:pt x="55688" y="231775"/>
                    </a:cubicBezTo>
                    <a:close/>
                    <a:moveTo>
                      <a:pt x="39613" y="195263"/>
                    </a:moveTo>
                    <a:cubicBezTo>
                      <a:pt x="39613" y="195263"/>
                      <a:pt x="39613" y="195263"/>
                      <a:pt x="92431" y="195263"/>
                    </a:cubicBezTo>
                    <a:cubicBezTo>
                      <a:pt x="95072" y="195263"/>
                      <a:pt x="96393" y="195263"/>
                      <a:pt x="97713" y="196583"/>
                    </a:cubicBezTo>
                    <a:cubicBezTo>
                      <a:pt x="97713" y="196583"/>
                      <a:pt x="97713" y="196583"/>
                      <a:pt x="138647" y="237513"/>
                    </a:cubicBezTo>
                    <a:cubicBezTo>
                      <a:pt x="139967" y="238833"/>
                      <a:pt x="141288" y="241474"/>
                      <a:pt x="139967" y="244114"/>
                    </a:cubicBezTo>
                    <a:cubicBezTo>
                      <a:pt x="139967" y="246755"/>
                      <a:pt x="138647" y="248075"/>
                      <a:pt x="136006" y="249395"/>
                    </a:cubicBezTo>
                    <a:cubicBezTo>
                      <a:pt x="136006" y="249395"/>
                      <a:pt x="136006" y="249395"/>
                      <a:pt x="109597" y="259958"/>
                    </a:cubicBezTo>
                    <a:cubicBezTo>
                      <a:pt x="110918" y="263919"/>
                      <a:pt x="110918" y="267880"/>
                      <a:pt x="110918" y="273161"/>
                    </a:cubicBezTo>
                    <a:cubicBezTo>
                      <a:pt x="110918" y="303528"/>
                      <a:pt x="85829" y="328613"/>
                      <a:pt x="55459" y="328613"/>
                    </a:cubicBezTo>
                    <a:cubicBezTo>
                      <a:pt x="25088" y="328613"/>
                      <a:pt x="0" y="303528"/>
                      <a:pt x="0" y="273161"/>
                    </a:cubicBezTo>
                    <a:cubicBezTo>
                      <a:pt x="0" y="242794"/>
                      <a:pt x="25088" y="217708"/>
                      <a:pt x="55459" y="217708"/>
                    </a:cubicBezTo>
                    <a:cubicBezTo>
                      <a:pt x="76586" y="217708"/>
                      <a:pt x="95072" y="229590"/>
                      <a:pt x="104315" y="246755"/>
                    </a:cubicBezTo>
                    <a:cubicBezTo>
                      <a:pt x="104315" y="246755"/>
                      <a:pt x="104315" y="246755"/>
                      <a:pt x="121481" y="240153"/>
                    </a:cubicBezTo>
                    <a:cubicBezTo>
                      <a:pt x="121481" y="240153"/>
                      <a:pt x="121481" y="240153"/>
                      <a:pt x="89790" y="208466"/>
                    </a:cubicBezTo>
                    <a:cubicBezTo>
                      <a:pt x="89790" y="208466"/>
                      <a:pt x="89790" y="208466"/>
                      <a:pt x="39613" y="208466"/>
                    </a:cubicBezTo>
                    <a:cubicBezTo>
                      <a:pt x="35652" y="208466"/>
                      <a:pt x="33011" y="205825"/>
                      <a:pt x="33011" y="201864"/>
                    </a:cubicBezTo>
                    <a:cubicBezTo>
                      <a:pt x="33011" y="197903"/>
                      <a:pt x="35652" y="195263"/>
                      <a:pt x="39613" y="195263"/>
                    </a:cubicBezTo>
                    <a:close/>
                    <a:moveTo>
                      <a:pt x="155575" y="0"/>
                    </a:moveTo>
                    <a:cubicBezTo>
                      <a:pt x="175419" y="0"/>
                      <a:pt x="191294" y="15773"/>
                      <a:pt x="191294" y="35490"/>
                    </a:cubicBezTo>
                    <a:cubicBezTo>
                      <a:pt x="191294" y="53892"/>
                      <a:pt x="175419" y="69666"/>
                      <a:pt x="156898" y="70980"/>
                    </a:cubicBezTo>
                    <a:cubicBezTo>
                      <a:pt x="160867" y="72295"/>
                      <a:pt x="164835" y="76238"/>
                      <a:pt x="167481" y="80181"/>
                    </a:cubicBezTo>
                    <a:cubicBezTo>
                      <a:pt x="168804" y="80181"/>
                      <a:pt x="168804" y="80181"/>
                      <a:pt x="168804" y="81496"/>
                    </a:cubicBezTo>
                    <a:cubicBezTo>
                      <a:pt x="168804" y="81496"/>
                      <a:pt x="168804" y="81496"/>
                      <a:pt x="196586" y="126187"/>
                    </a:cubicBezTo>
                    <a:cubicBezTo>
                      <a:pt x="196586" y="126187"/>
                      <a:pt x="196586" y="126187"/>
                      <a:pt x="225690" y="130131"/>
                    </a:cubicBezTo>
                    <a:cubicBezTo>
                      <a:pt x="230981" y="130131"/>
                      <a:pt x="234950" y="134074"/>
                      <a:pt x="234950" y="138017"/>
                    </a:cubicBezTo>
                    <a:cubicBezTo>
                      <a:pt x="234950" y="138017"/>
                      <a:pt x="234950" y="138017"/>
                      <a:pt x="257440" y="149847"/>
                    </a:cubicBezTo>
                    <a:cubicBezTo>
                      <a:pt x="258763" y="151162"/>
                      <a:pt x="260086" y="152476"/>
                      <a:pt x="260086" y="155105"/>
                    </a:cubicBezTo>
                    <a:cubicBezTo>
                      <a:pt x="260086" y="155105"/>
                      <a:pt x="260086" y="155105"/>
                      <a:pt x="270669" y="197168"/>
                    </a:cubicBezTo>
                    <a:cubicBezTo>
                      <a:pt x="273315" y="197168"/>
                      <a:pt x="275961" y="197168"/>
                      <a:pt x="278607" y="197168"/>
                    </a:cubicBezTo>
                    <a:cubicBezTo>
                      <a:pt x="291836" y="195853"/>
                      <a:pt x="303742" y="198482"/>
                      <a:pt x="315648" y="205054"/>
                    </a:cubicBezTo>
                    <a:cubicBezTo>
                      <a:pt x="319617" y="206369"/>
                      <a:pt x="320940" y="210312"/>
                      <a:pt x="319617" y="214255"/>
                    </a:cubicBezTo>
                    <a:cubicBezTo>
                      <a:pt x="316971" y="216884"/>
                      <a:pt x="313003" y="219513"/>
                      <a:pt x="310357" y="216884"/>
                    </a:cubicBezTo>
                    <a:cubicBezTo>
                      <a:pt x="299773" y="211627"/>
                      <a:pt x="289190" y="210312"/>
                      <a:pt x="278607" y="210312"/>
                    </a:cubicBezTo>
                    <a:cubicBezTo>
                      <a:pt x="277284" y="210312"/>
                      <a:pt x="275961" y="210312"/>
                      <a:pt x="274638" y="211627"/>
                    </a:cubicBezTo>
                    <a:cubicBezTo>
                      <a:pt x="274638" y="211627"/>
                      <a:pt x="274638" y="211627"/>
                      <a:pt x="275961" y="218199"/>
                    </a:cubicBezTo>
                    <a:cubicBezTo>
                      <a:pt x="278607" y="218199"/>
                      <a:pt x="279930" y="218199"/>
                      <a:pt x="282575" y="218199"/>
                    </a:cubicBezTo>
                    <a:cubicBezTo>
                      <a:pt x="313003" y="218199"/>
                      <a:pt x="338138" y="243174"/>
                      <a:pt x="338138" y="273406"/>
                    </a:cubicBezTo>
                    <a:cubicBezTo>
                      <a:pt x="338138" y="303639"/>
                      <a:pt x="313003" y="328613"/>
                      <a:pt x="282575" y="328613"/>
                    </a:cubicBezTo>
                    <a:cubicBezTo>
                      <a:pt x="257440" y="328613"/>
                      <a:pt x="236273" y="312840"/>
                      <a:pt x="229659" y="289180"/>
                    </a:cubicBezTo>
                    <a:cubicBezTo>
                      <a:pt x="229659" y="289180"/>
                      <a:pt x="229659" y="289180"/>
                      <a:pt x="183356" y="289180"/>
                    </a:cubicBezTo>
                    <a:cubicBezTo>
                      <a:pt x="179388" y="289180"/>
                      <a:pt x="175419" y="286551"/>
                      <a:pt x="175419" y="282607"/>
                    </a:cubicBezTo>
                    <a:cubicBezTo>
                      <a:pt x="175419" y="278664"/>
                      <a:pt x="179388" y="276035"/>
                      <a:pt x="183356" y="276035"/>
                    </a:cubicBezTo>
                    <a:cubicBezTo>
                      <a:pt x="183356" y="276035"/>
                      <a:pt x="183356" y="276035"/>
                      <a:pt x="227013" y="276035"/>
                    </a:cubicBezTo>
                    <a:cubicBezTo>
                      <a:pt x="227013" y="274721"/>
                      <a:pt x="227013" y="274721"/>
                      <a:pt x="227013" y="273406"/>
                    </a:cubicBezTo>
                    <a:cubicBezTo>
                      <a:pt x="227013" y="249746"/>
                      <a:pt x="241565" y="230029"/>
                      <a:pt x="262732" y="222142"/>
                    </a:cubicBezTo>
                    <a:cubicBezTo>
                      <a:pt x="262732" y="222142"/>
                      <a:pt x="262732" y="222142"/>
                      <a:pt x="261409" y="214255"/>
                    </a:cubicBezTo>
                    <a:cubicBezTo>
                      <a:pt x="248180" y="219513"/>
                      <a:pt x="237596" y="228714"/>
                      <a:pt x="230981" y="239231"/>
                    </a:cubicBezTo>
                    <a:cubicBezTo>
                      <a:pt x="229659" y="241859"/>
                      <a:pt x="227013" y="243174"/>
                      <a:pt x="224367" y="243174"/>
                    </a:cubicBezTo>
                    <a:cubicBezTo>
                      <a:pt x="224367" y="243174"/>
                      <a:pt x="223044" y="243174"/>
                      <a:pt x="221721" y="241859"/>
                    </a:cubicBezTo>
                    <a:cubicBezTo>
                      <a:pt x="217752" y="240545"/>
                      <a:pt x="216429" y="235287"/>
                      <a:pt x="219075" y="232658"/>
                    </a:cubicBezTo>
                    <a:cubicBezTo>
                      <a:pt x="228336" y="218199"/>
                      <a:pt x="241565" y="206369"/>
                      <a:pt x="257440" y="201111"/>
                    </a:cubicBezTo>
                    <a:cubicBezTo>
                      <a:pt x="257440" y="201111"/>
                      <a:pt x="257440" y="201111"/>
                      <a:pt x="248180" y="160363"/>
                    </a:cubicBezTo>
                    <a:cubicBezTo>
                      <a:pt x="248180" y="160363"/>
                      <a:pt x="248180" y="160363"/>
                      <a:pt x="228336" y="151162"/>
                    </a:cubicBezTo>
                    <a:cubicBezTo>
                      <a:pt x="228336" y="151162"/>
                      <a:pt x="228336" y="149847"/>
                      <a:pt x="227013" y="149847"/>
                    </a:cubicBezTo>
                    <a:cubicBezTo>
                      <a:pt x="227013" y="149847"/>
                      <a:pt x="225690" y="149847"/>
                      <a:pt x="224367" y="149847"/>
                    </a:cubicBezTo>
                    <a:cubicBezTo>
                      <a:pt x="224367" y="149847"/>
                      <a:pt x="224367" y="149847"/>
                      <a:pt x="188648" y="149847"/>
                    </a:cubicBezTo>
                    <a:cubicBezTo>
                      <a:pt x="184679" y="149847"/>
                      <a:pt x="180711" y="148533"/>
                      <a:pt x="179388" y="145904"/>
                    </a:cubicBezTo>
                    <a:cubicBezTo>
                      <a:pt x="179388" y="145904"/>
                      <a:pt x="179388" y="145904"/>
                      <a:pt x="178065" y="144589"/>
                    </a:cubicBezTo>
                    <a:cubicBezTo>
                      <a:pt x="178065" y="144589"/>
                      <a:pt x="178065" y="144589"/>
                      <a:pt x="170127" y="134074"/>
                    </a:cubicBezTo>
                    <a:cubicBezTo>
                      <a:pt x="170127" y="136703"/>
                      <a:pt x="170127" y="138017"/>
                      <a:pt x="168804" y="140646"/>
                    </a:cubicBezTo>
                    <a:cubicBezTo>
                      <a:pt x="168804" y="143275"/>
                      <a:pt x="167481" y="145904"/>
                      <a:pt x="167481" y="148533"/>
                    </a:cubicBezTo>
                    <a:cubicBezTo>
                      <a:pt x="167481" y="149847"/>
                      <a:pt x="167481" y="151162"/>
                      <a:pt x="166158" y="152476"/>
                    </a:cubicBezTo>
                    <a:cubicBezTo>
                      <a:pt x="166158" y="153791"/>
                      <a:pt x="166158" y="155105"/>
                      <a:pt x="166158" y="156420"/>
                    </a:cubicBezTo>
                    <a:cubicBezTo>
                      <a:pt x="164835" y="159048"/>
                      <a:pt x="164835" y="161677"/>
                      <a:pt x="163513" y="164306"/>
                    </a:cubicBezTo>
                    <a:cubicBezTo>
                      <a:pt x="163513" y="166935"/>
                      <a:pt x="162190" y="168250"/>
                      <a:pt x="162190" y="170879"/>
                    </a:cubicBezTo>
                    <a:cubicBezTo>
                      <a:pt x="160867" y="172193"/>
                      <a:pt x="160867" y="172193"/>
                      <a:pt x="160867" y="173507"/>
                    </a:cubicBezTo>
                    <a:cubicBezTo>
                      <a:pt x="160867" y="173507"/>
                      <a:pt x="160867" y="173507"/>
                      <a:pt x="200554" y="182709"/>
                    </a:cubicBezTo>
                    <a:cubicBezTo>
                      <a:pt x="200554" y="182709"/>
                      <a:pt x="200554" y="182709"/>
                      <a:pt x="201877" y="182709"/>
                    </a:cubicBezTo>
                    <a:cubicBezTo>
                      <a:pt x="211138" y="185337"/>
                      <a:pt x="217752" y="195853"/>
                      <a:pt x="215106" y="205054"/>
                    </a:cubicBezTo>
                    <a:cubicBezTo>
                      <a:pt x="215106" y="206369"/>
                      <a:pt x="213784" y="208998"/>
                      <a:pt x="212461" y="210312"/>
                    </a:cubicBezTo>
                    <a:cubicBezTo>
                      <a:pt x="212461" y="210312"/>
                      <a:pt x="212461" y="210312"/>
                      <a:pt x="163513" y="289180"/>
                    </a:cubicBezTo>
                    <a:cubicBezTo>
                      <a:pt x="159544" y="294437"/>
                      <a:pt x="151606" y="297066"/>
                      <a:pt x="144992" y="293123"/>
                    </a:cubicBezTo>
                    <a:cubicBezTo>
                      <a:pt x="138377" y="289180"/>
                      <a:pt x="137054" y="281293"/>
                      <a:pt x="139700" y="276035"/>
                    </a:cubicBezTo>
                    <a:cubicBezTo>
                      <a:pt x="139700" y="276035"/>
                      <a:pt x="139700" y="276035"/>
                      <a:pt x="168804" y="214255"/>
                    </a:cubicBezTo>
                    <a:cubicBezTo>
                      <a:pt x="168804" y="214255"/>
                      <a:pt x="168804" y="214255"/>
                      <a:pt x="125148" y="206369"/>
                    </a:cubicBezTo>
                    <a:cubicBezTo>
                      <a:pt x="115887" y="203740"/>
                      <a:pt x="107950" y="201111"/>
                      <a:pt x="103981" y="195853"/>
                    </a:cubicBezTo>
                    <a:cubicBezTo>
                      <a:pt x="96044" y="186652"/>
                      <a:pt x="92075" y="176136"/>
                      <a:pt x="97367" y="164306"/>
                    </a:cubicBezTo>
                    <a:cubicBezTo>
                      <a:pt x="115887" y="124873"/>
                      <a:pt x="121179" y="95955"/>
                      <a:pt x="121179" y="95955"/>
                    </a:cubicBezTo>
                    <a:cubicBezTo>
                      <a:pt x="121179" y="95955"/>
                      <a:pt x="121179" y="95955"/>
                      <a:pt x="121179" y="90697"/>
                    </a:cubicBezTo>
                    <a:cubicBezTo>
                      <a:pt x="122502" y="78867"/>
                      <a:pt x="131763" y="69666"/>
                      <a:pt x="143669" y="68351"/>
                    </a:cubicBezTo>
                    <a:cubicBezTo>
                      <a:pt x="130440" y="63093"/>
                      <a:pt x="119856" y="49949"/>
                      <a:pt x="119856" y="35490"/>
                    </a:cubicBezTo>
                    <a:cubicBezTo>
                      <a:pt x="119856" y="15773"/>
                      <a:pt x="135731" y="0"/>
                      <a:pt x="155575" y="0"/>
                    </a:cubicBezTo>
                    <a:close/>
                  </a:path>
                </a:pathLst>
              </a:custGeom>
              <a:solidFill>
                <a:srgbClr val="407998"/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1015" spc="225">
                  <a:latin typeface="思源黑体 Medium" panose="020B0600000000000000" pitchFamily="34" charset="-122"/>
                  <a:ea typeface="思源黑体 Medium" panose="020B0600000000000000" pitchFamily="34" charset="-122"/>
                  <a:sym typeface="思源黑体 Medium" panose="020B0600000000000000" pitchFamily="34" charset="-122"/>
                </a:endParaRPr>
              </a:p>
            </p:txBody>
          </p:sp>
        </p:grpSp>
        <p:sp>
          <p:nvSpPr>
            <p:cNvPr id="34" name="文本框 21"/>
            <p:cNvSpPr txBox="1"/>
            <p:nvPr/>
          </p:nvSpPr>
          <p:spPr>
            <a:xfrm>
              <a:off x="7135723" y="2560671"/>
              <a:ext cx="4025053" cy="1292858"/>
            </a:xfrm>
            <a:prstGeom prst="rect">
              <a:avLst/>
            </a:prstGeom>
            <a:noFill/>
          </p:spPr>
          <p:txBody>
            <a:bodyPr wrap="square" lIns="54000" tIns="54000" rIns="54000" bIns="54000" anchor="t" anchorCtr="0">
              <a:spAutoFit/>
            </a:bodyPr>
            <a:lstStyle/>
            <a:p>
              <a:pPr>
                <a:lnSpc>
                  <a:spcPct val="200000"/>
                </a:lnSpc>
                <a:defRPr/>
              </a:pPr>
              <a:r>
                <a:rPr lang="zh-CN" altLang="en-US" sz="1400" spc="225" dirty="0">
                  <a:ea typeface="思源黑体 Medium" panose="020B0600000000000000" pitchFamily="34" charset="-122"/>
                  <a:cs typeface="Arial" panose="020B0604020202090204" pitchFamily="34" charset="0"/>
                  <a:sym typeface="思源黑体 Medium" panose="020B0600000000000000" pitchFamily="34" charset="-122"/>
                </a:rPr>
                <a:t>   技术瓶颈较多，且限于价格体系，产业化困难。</a:t>
              </a:r>
              <a:endParaRPr lang="zh-CN" altLang="en-US" sz="1400" spc="225" dirty="0">
                <a:ea typeface="思源黑体 Medium" panose="020B0600000000000000" pitchFamily="34" charset="-122"/>
                <a:cs typeface="Arial" panose="020B0604020202090204" pitchFamily="34" charset="0"/>
                <a:sym typeface="思源黑体 Medium" panose="020B0600000000000000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582404" y="2289313"/>
            <a:ext cx="3982642" cy="1037927"/>
            <a:chOff x="6109869" y="4285585"/>
            <a:chExt cx="5310188" cy="1383901"/>
          </a:xfrm>
          <a:solidFill>
            <a:srgbClr val="FF0000"/>
          </a:solidFill>
        </p:grpSpPr>
        <p:sp>
          <p:nvSpPr>
            <p:cNvPr id="38" name="矩形 37"/>
            <p:cNvSpPr/>
            <p:nvPr/>
          </p:nvSpPr>
          <p:spPr bwMode="auto">
            <a:xfrm>
              <a:off x="6109869" y="4285585"/>
              <a:ext cx="4964532" cy="1383901"/>
            </a:xfrm>
            <a:prstGeom prst="rect">
              <a:avLst/>
            </a:prstGeom>
            <a:grpFill/>
            <a:ln w="19050">
              <a:noFill/>
              <a:round/>
            </a:ln>
          </p:spPr>
          <p:txBody>
            <a:bodyPr anchor="ctr"/>
            <a:lstStyle/>
            <a:p>
              <a:pPr algn="ctr"/>
              <a:endParaRPr sz="1015" spc="225">
                <a:latin typeface="思源黑体 Medium" panose="020B0600000000000000" pitchFamily="34" charset="-122"/>
                <a:ea typeface="思源黑体 Medium" panose="020B0600000000000000" pitchFamily="34" charset="-122"/>
                <a:sym typeface="思源黑体 Medium" panose="020B0600000000000000" pitchFamily="34" charset="-122"/>
              </a:endParaRPr>
            </a:p>
          </p:txBody>
        </p:sp>
        <p:sp>
          <p:nvSpPr>
            <p:cNvPr id="42" name="椭圆 41"/>
            <p:cNvSpPr/>
            <p:nvPr/>
          </p:nvSpPr>
          <p:spPr bwMode="auto">
            <a:xfrm>
              <a:off x="6299837" y="4591305"/>
              <a:ext cx="772462" cy="772461"/>
            </a:xfrm>
            <a:prstGeom prst="ellipse">
              <a:avLst/>
            </a:prstGeom>
            <a:grpFill/>
            <a:ln w="19050">
              <a:noFill/>
              <a:round/>
            </a:ln>
          </p:spPr>
          <p:txBody>
            <a:bodyPr anchor="ctr"/>
            <a:lstStyle/>
            <a:p>
              <a:pPr algn="ctr"/>
              <a:endParaRPr sz="1015" spc="225">
                <a:latin typeface="思源黑体 Medium" panose="020B0600000000000000" pitchFamily="34" charset="-122"/>
                <a:ea typeface="思源黑体 Medium" panose="020B0600000000000000" pitchFamily="34" charset="-122"/>
                <a:sym typeface="思源黑体 Medium" panose="020B0600000000000000" pitchFamily="34" charset="-122"/>
              </a:endParaRPr>
            </a:p>
          </p:txBody>
        </p:sp>
        <p:sp>
          <p:nvSpPr>
            <p:cNvPr id="41" name="文本框 26"/>
            <p:cNvSpPr txBox="1"/>
            <p:nvPr/>
          </p:nvSpPr>
          <p:spPr>
            <a:xfrm>
              <a:off x="7072299" y="4344460"/>
              <a:ext cx="4347758" cy="1207747"/>
            </a:xfrm>
            <a:prstGeom prst="rect">
              <a:avLst/>
            </a:prstGeom>
            <a:grpFill/>
          </p:spPr>
          <p:txBody>
            <a:bodyPr wrap="square" lIns="54000" tIns="54000" rIns="54000" bIns="54000" anchor="t" anchorCtr="0">
              <a:spAutoFit/>
            </a:bodyPr>
            <a:lstStyle/>
            <a:p>
              <a:pPr>
                <a:lnSpc>
                  <a:spcPct val="200000"/>
                </a:lnSpc>
                <a:defRPr/>
              </a:pPr>
              <a:r>
                <a:rPr lang="en-US" altLang="zh-CN" sz="1400" spc="225" dirty="0">
                  <a:latin typeface="思源黑体 Medium" panose="020B0600000000000000" pitchFamily="34" charset="-122"/>
                  <a:ea typeface="思源黑体 Medium" panose="020B0600000000000000" pitchFamily="34" charset="-122"/>
                  <a:cs typeface="Arial" panose="020B0604020202090204" pitchFamily="34" charset="0"/>
                  <a:sym typeface="思源黑体 Medium" panose="020B0600000000000000" pitchFamily="34" charset="-122"/>
                </a:rPr>
                <a:t>   DNA</a:t>
              </a:r>
              <a:r>
                <a:rPr lang="zh-CN" altLang="en-US" sz="1400" spc="225" dirty="0">
                  <a:latin typeface="思源黑体 Medium" panose="020B0600000000000000" pitchFamily="34" charset="-122"/>
                  <a:ea typeface="思源黑体 Medium" panose="020B0600000000000000" pitchFamily="34" charset="-122"/>
                  <a:cs typeface="Arial" panose="020B0604020202090204" pitchFamily="34" charset="0"/>
                  <a:sym typeface="思源黑体 Medium" panose="020B0600000000000000" pitchFamily="34" charset="-122"/>
                </a:rPr>
                <a:t>及</a:t>
              </a:r>
              <a:r>
                <a:rPr lang="en-US" altLang="zh-CN" sz="1400" spc="225" dirty="0">
                  <a:latin typeface="思源黑体 Medium" panose="020B0600000000000000" pitchFamily="34" charset="-122"/>
                  <a:ea typeface="思源黑体 Medium" panose="020B0600000000000000" pitchFamily="34" charset="-122"/>
                  <a:cs typeface="Arial" panose="020B0604020202090204" pitchFamily="34" charset="0"/>
                  <a:sym typeface="思源黑体 Medium" panose="020B0600000000000000" pitchFamily="34" charset="-122"/>
                </a:rPr>
                <a:t>mRNA</a:t>
              </a:r>
              <a:r>
                <a:rPr lang="zh-CN" altLang="en-US" sz="1400" spc="225" dirty="0">
                  <a:latin typeface="思源黑体 Medium" panose="020B0600000000000000" pitchFamily="34" charset="-122"/>
                  <a:ea typeface="思源黑体 Medium" panose="020B0600000000000000" pitchFamily="34" charset="-122"/>
                  <a:cs typeface="Arial" panose="020B0604020202090204" pitchFamily="34" charset="0"/>
                  <a:sym typeface="思源黑体 Medium" panose="020B0600000000000000" pitchFamily="34" charset="-122"/>
                </a:rPr>
                <a:t>疫苗的安全性评价及大众接受度。</a:t>
              </a:r>
              <a:endParaRPr lang="zh-CN" altLang="en-US" sz="1400" spc="225" dirty="0">
                <a:latin typeface="思源黑体 Medium" panose="020B0600000000000000" pitchFamily="34" charset="-122"/>
                <a:ea typeface="思源黑体 Medium" panose="020B0600000000000000" pitchFamily="34" charset="-122"/>
                <a:cs typeface="Arial" panose="020B0604020202090204" pitchFamily="34" charset="0"/>
                <a:sym typeface="思源黑体 Medium" panose="020B0600000000000000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582403" y="3589950"/>
            <a:ext cx="4243545" cy="1037926"/>
            <a:chOff x="6109869" y="4285585"/>
            <a:chExt cx="4964532" cy="1383901"/>
          </a:xfrm>
          <a:solidFill>
            <a:srgbClr val="FF0000"/>
          </a:solidFill>
        </p:grpSpPr>
        <p:sp>
          <p:nvSpPr>
            <p:cNvPr id="12" name="矩形 11"/>
            <p:cNvSpPr/>
            <p:nvPr/>
          </p:nvSpPr>
          <p:spPr bwMode="auto">
            <a:xfrm>
              <a:off x="6109869" y="4285585"/>
              <a:ext cx="4964532" cy="1383901"/>
            </a:xfrm>
            <a:prstGeom prst="rect">
              <a:avLst/>
            </a:prstGeom>
            <a:grpFill/>
            <a:ln w="19050">
              <a:noFill/>
              <a:round/>
            </a:ln>
          </p:spPr>
          <p:txBody>
            <a:bodyPr anchor="ctr"/>
            <a:lstStyle/>
            <a:p>
              <a:pPr algn="ctr"/>
              <a:endParaRPr sz="1015" spc="225">
                <a:latin typeface="思源黑体 Medium" panose="020B0600000000000000" pitchFamily="34" charset="-122"/>
                <a:ea typeface="思源黑体 Medium" panose="020B0600000000000000" pitchFamily="34" charset="-122"/>
                <a:sym typeface="思源黑体 Medium" panose="020B06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 bwMode="auto">
            <a:xfrm>
              <a:off x="6299837" y="4591305"/>
              <a:ext cx="772462" cy="772461"/>
            </a:xfrm>
            <a:prstGeom prst="ellipse">
              <a:avLst/>
            </a:prstGeom>
            <a:grpFill/>
            <a:ln w="19050">
              <a:noFill/>
              <a:round/>
            </a:ln>
          </p:spPr>
          <p:txBody>
            <a:bodyPr anchor="ctr"/>
            <a:lstStyle/>
            <a:p>
              <a:pPr algn="ctr"/>
              <a:endParaRPr sz="1015" spc="225">
                <a:latin typeface="思源黑体 Medium" panose="020B0600000000000000" pitchFamily="34" charset="-122"/>
                <a:ea typeface="思源黑体 Medium" panose="020B0600000000000000" pitchFamily="34" charset="-122"/>
                <a:sym typeface="思源黑体 Medium" panose="020B0600000000000000" pitchFamily="34" charset="-122"/>
              </a:endParaRPr>
            </a:p>
          </p:txBody>
        </p:sp>
        <p:sp>
          <p:nvSpPr>
            <p:cNvPr id="16" name="文本框 26"/>
            <p:cNvSpPr txBox="1"/>
            <p:nvPr/>
          </p:nvSpPr>
          <p:spPr>
            <a:xfrm>
              <a:off x="7072299" y="4344460"/>
              <a:ext cx="3956064" cy="1010344"/>
            </a:xfrm>
            <a:prstGeom prst="rect">
              <a:avLst/>
            </a:prstGeom>
            <a:grpFill/>
          </p:spPr>
          <p:txBody>
            <a:bodyPr wrap="square" lIns="54000" tIns="54000" rIns="54000" bIns="54000" anchor="t" anchorCtr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500" kern="100" dirty="0">
                  <a:solidFill>
                    <a:schemeClr val="bg1"/>
                  </a:solidFill>
                  <a:latin typeface="Times New Roman" panose="02020503050405090304" pitchFamily="18" charset="0"/>
                  <a:ea typeface="宋体" pitchFamily="2" charset="-122"/>
                  <a:cs typeface="Times New Roman" panose="02020503050405090304" pitchFamily="18" charset="0"/>
                </a:rPr>
                <a:t>       </a:t>
              </a:r>
              <a:r>
                <a:rPr lang="zh-CN" altLang="en-US" sz="1400" spc="225" dirty="0">
                  <a:ea typeface="思源黑体 Medium" panose="020B0600000000000000" pitchFamily="34" charset="-122"/>
                  <a:cs typeface="Arial" panose="020B0604020202090204" pitchFamily="34" charset="0"/>
                </a:rPr>
                <a:t>基础研究滞后，无法提供技术参考，需要多学科交叉研究，</a:t>
              </a:r>
              <a:endParaRPr lang="zh-CN" altLang="zh-CN" sz="1400" spc="225" dirty="0">
                <a:ea typeface="思源黑体 Medium" panose="020B0600000000000000" pitchFamily="34" charset="-122"/>
                <a:cs typeface="Arial" panose="020B0604020202090204" pitchFamily="34" charset="0"/>
              </a:endParaRPr>
            </a:p>
          </p:txBody>
        </p:sp>
      </p:grpSp>
      <p:grpSp>
        <p:nvGrpSpPr>
          <p:cNvPr id="67" name="Group 17"/>
          <p:cNvGrpSpPr/>
          <p:nvPr/>
        </p:nvGrpSpPr>
        <p:grpSpPr>
          <a:xfrm>
            <a:off x="4905851" y="3969069"/>
            <a:ext cx="220980" cy="275749"/>
            <a:chOff x="0" y="0"/>
            <a:chExt cx="109" cy="141"/>
          </a:xfrm>
          <a:solidFill>
            <a:schemeClr val="bg1"/>
          </a:solidFill>
        </p:grpSpPr>
        <p:sp>
          <p:nvSpPr>
            <p:cNvPr id="68" name="Freeform 18"/>
            <p:cNvSpPr>
              <a:spLocks noEditPoints="1"/>
            </p:cNvSpPr>
            <p:nvPr/>
          </p:nvSpPr>
          <p:spPr bwMode="auto">
            <a:xfrm>
              <a:off x="0" y="0"/>
              <a:ext cx="109" cy="141"/>
            </a:xfrm>
            <a:custGeom>
              <a:avLst/>
              <a:gdLst>
                <a:gd name="T0" fmla="*/ 75 w 109"/>
                <a:gd name="T1" fmla="*/ 0 h 141"/>
                <a:gd name="T2" fmla="*/ 0 w 109"/>
                <a:gd name="T3" fmla="*/ 0 h 141"/>
                <a:gd name="T4" fmla="*/ 0 w 109"/>
                <a:gd name="T5" fmla="*/ 141 h 141"/>
                <a:gd name="T6" fmla="*/ 109 w 109"/>
                <a:gd name="T7" fmla="*/ 141 h 141"/>
                <a:gd name="T8" fmla="*/ 109 w 109"/>
                <a:gd name="T9" fmla="*/ 34 h 141"/>
                <a:gd name="T10" fmla="*/ 75 w 109"/>
                <a:gd name="T11" fmla="*/ 0 h 141"/>
                <a:gd name="T12" fmla="*/ 13 w 109"/>
                <a:gd name="T13" fmla="*/ 128 h 141"/>
                <a:gd name="T14" fmla="*/ 13 w 109"/>
                <a:gd name="T15" fmla="*/ 13 h 141"/>
                <a:gd name="T16" fmla="*/ 68 w 109"/>
                <a:gd name="T17" fmla="*/ 13 h 141"/>
                <a:gd name="T18" fmla="*/ 68 w 109"/>
                <a:gd name="T19" fmla="*/ 43 h 141"/>
                <a:gd name="T20" fmla="*/ 96 w 109"/>
                <a:gd name="T21" fmla="*/ 43 h 141"/>
                <a:gd name="T22" fmla="*/ 96 w 109"/>
                <a:gd name="T23" fmla="*/ 128 h 141"/>
                <a:gd name="T24" fmla="*/ 13 w 109"/>
                <a:gd name="T25" fmla="*/ 128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" h="141">
                  <a:moveTo>
                    <a:pt x="75" y="0"/>
                  </a:moveTo>
                  <a:lnTo>
                    <a:pt x="0" y="0"/>
                  </a:lnTo>
                  <a:lnTo>
                    <a:pt x="0" y="141"/>
                  </a:lnTo>
                  <a:lnTo>
                    <a:pt x="109" y="141"/>
                  </a:lnTo>
                  <a:lnTo>
                    <a:pt x="109" y="34"/>
                  </a:lnTo>
                  <a:lnTo>
                    <a:pt x="75" y="0"/>
                  </a:lnTo>
                  <a:close/>
                  <a:moveTo>
                    <a:pt x="13" y="128"/>
                  </a:moveTo>
                  <a:lnTo>
                    <a:pt x="13" y="13"/>
                  </a:lnTo>
                  <a:lnTo>
                    <a:pt x="68" y="13"/>
                  </a:lnTo>
                  <a:lnTo>
                    <a:pt x="68" y="43"/>
                  </a:lnTo>
                  <a:lnTo>
                    <a:pt x="96" y="43"/>
                  </a:lnTo>
                  <a:lnTo>
                    <a:pt x="96" y="128"/>
                  </a:lnTo>
                  <a:lnTo>
                    <a:pt x="13" y="128"/>
                  </a:lnTo>
                  <a:close/>
                </a:path>
              </a:pathLst>
            </a:custGeom>
            <a:grpFill/>
            <a:ln w="9525">
              <a:solidFill>
                <a:srgbClr val="407998"/>
              </a:solidFill>
              <a:round/>
            </a:ln>
          </p:spPr>
          <p:txBody>
            <a:bodyPr/>
            <a:lstStyle/>
            <a:p>
              <a:endParaRPr lang="zh-CN" altLang="en-US" sz="132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9" name="Freeform 19"/>
            <p:cNvSpPr/>
            <p:nvPr/>
          </p:nvSpPr>
          <p:spPr bwMode="auto">
            <a:xfrm>
              <a:off x="32" y="48"/>
              <a:ext cx="43" cy="47"/>
            </a:xfrm>
            <a:custGeom>
              <a:avLst/>
              <a:gdLst>
                <a:gd name="T0" fmla="*/ 29 w 43"/>
                <a:gd name="T1" fmla="*/ 23 h 47"/>
                <a:gd name="T2" fmla="*/ 29 w 43"/>
                <a:gd name="T3" fmla="*/ 0 h 47"/>
                <a:gd name="T4" fmla="*/ 16 w 43"/>
                <a:gd name="T5" fmla="*/ 0 h 47"/>
                <a:gd name="T6" fmla="*/ 16 w 43"/>
                <a:gd name="T7" fmla="*/ 23 h 47"/>
                <a:gd name="T8" fmla="*/ 9 w 43"/>
                <a:gd name="T9" fmla="*/ 16 h 47"/>
                <a:gd name="T10" fmla="*/ 0 w 43"/>
                <a:gd name="T11" fmla="*/ 25 h 47"/>
                <a:gd name="T12" fmla="*/ 21 w 43"/>
                <a:gd name="T13" fmla="*/ 47 h 47"/>
                <a:gd name="T14" fmla="*/ 43 w 43"/>
                <a:gd name="T15" fmla="*/ 25 h 47"/>
                <a:gd name="T16" fmla="*/ 36 w 43"/>
                <a:gd name="T17" fmla="*/ 16 h 47"/>
                <a:gd name="T18" fmla="*/ 29 w 43"/>
                <a:gd name="T19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7">
                  <a:moveTo>
                    <a:pt x="29" y="23"/>
                  </a:moveTo>
                  <a:lnTo>
                    <a:pt x="29" y="0"/>
                  </a:lnTo>
                  <a:lnTo>
                    <a:pt x="16" y="0"/>
                  </a:lnTo>
                  <a:lnTo>
                    <a:pt x="16" y="23"/>
                  </a:lnTo>
                  <a:lnTo>
                    <a:pt x="9" y="16"/>
                  </a:lnTo>
                  <a:lnTo>
                    <a:pt x="0" y="25"/>
                  </a:lnTo>
                  <a:lnTo>
                    <a:pt x="21" y="47"/>
                  </a:lnTo>
                  <a:lnTo>
                    <a:pt x="43" y="25"/>
                  </a:lnTo>
                  <a:lnTo>
                    <a:pt x="36" y="16"/>
                  </a:lnTo>
                  <a:lnTo>
                    <a:pt x="29" y="23"/>
                  </a:lnTo>
                  <a:close/>
                </a:path>
              </a:pathLst>
            </a:custGeom>
            <a:grpFill/>
            <a:ln w="9525">
              <a:solidFill>
                <a:srgbClr val="407998"/>
              </a:solidFill>
              <a:round/>
            </a:ln>
          </p:spPr>
          <p:txBody>
            <a:bodyPr/>
            <a:lstStyle/>
            <a:p>
              <a:endParaRPr lang="zh-CN" altLang="en-US" sz="132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0" name="Rectangle 20"/>
            <p:cNvSpPr>
              <a:spLocks noChangeArrowheads="1"/>
            </p:cNvSpPr>
            <p:nvPr/>
          </p:nvSpPr>
          <p:spPr bwMode="auto">
            <a:xfrm>
              <a:off x="37" y="102"/>
              <a:ext cx="34" cy="12"/>
            </a:xfrm>
            <a:prstGeom prst="rect">
              <a:avLst/>
            </a:prstGeom>
            <a:grpFill/>
            <a:ln w="9525">
              <a:solidFill>
                <a:srgbClr val="407998"/>
              </a:solidFill>
              <a:miter lim="800000"/>
            </a:ln>
          </p:spPr>
          <p:txBody>
            <a:bodyPr/>
            <a:lstStyle/>
            <a:p>
              <a:endParaRPr lang="zh-CN" altLang="en-US" sz="1325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74" name="Group 24"/>
          <p:cNvGrpSpPr/>
          <p:nvPr/>
        </p:nvGrpSpPr>
        <p:grpSpPr>
          <a:xfrm>
            <a:off x="4886325" y="2685099"/>
            <a:ext cx="240030" cy="277654"/>
            <a:chOff x="0" y="0"/>
            <a:chExt cx="141" cy="141"/>
          </a:xfrm>
          <a:solidFill>
            <a:schemeClr val="bg1"/>
          </a:solidFill>
        </p:grpSpPr>
        <p:sp>
          <p:nvSpPr>
            <p:cNvPr id="75" name="Freeform 25"/>
            <p:cNvSpPr>
              <a:spLocks noEditPoints="1"/>
            </p:cNvSpPr>
            <p:nvPr/>
          </p:nvSpPr>
          <p:spPr bwMode="auto">
            <a:xfrm>
              <a:off x="79" y="79"/>
              <a:ext cx="62" cy="62"/>
            </a:xfrm>
            <a:custGeom>
              <a:avLst/>
              <a:gdLst>
                <a:gd name="T0" fmla="*/ 62 w 62"/>
                <a:gd name="T1" fmla="*/ 62 h 62"/>
                <a:gd name="T2" fmla="*/ 0 w 62"/>
                <a:gd name="T3" fmla="*/ 62 h 62"/>
                <a:gd name="T4" fmla="*/ 0 w 62"/>
                <a:gd name="T5" fmla="*/ 0 h 62"/>
                <a:gd name="T6" fmla="*/ 62 w 62"/>
                <a:gd name="T7" fmla="*/ 0 h 62"/>
                <a:gd name="T8" fmla="*/ 62 w 62"/>
                <a:gd name="T9" fmla="*/ 62 h 62"/>
                <a:gd name="T10" fmla="*/ 10 w 62"/>
                <a:gd name="T11" fmla="*/ 49 h 62"/>
                <a:gd name="T12" fmla="*/ 49 w 62"/>
                <a:gd name="T13" fmla="*/ 49 h 62"/>
                <a:gd name="T14" fmla="*/ 49 w 62"/>
                <a:gd name="T15" fmla="*/ 12 h 62"/>
                <a:gd name="T16" fmla="*/ 10 w 62"/>
                <a:gd name="T17" fmla="*/ 12 h 62"/>
                <a:gd name="T18" fmla="*/ 10 w 6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62">
                  <a:moveTo>
                    <a:pt x="62" y="62"/>
                  </a:moveTo>
                  <a:lnTo>
                    <a:pt x="0" y="62"/>
                  </a:lnTo>
                  <a:lnTo>
                    <a:pt x="0" y="0"/>
                  </a:lnTo>
                  <a:lnTo>
                    <a:pt x="62" y="0"/>
                  </a:lnTo>
                  <a:lnTo>
                    <a:pt x="62" y="62"/>
                  </a:lnTo>
                  <a:close/>
                  <a:moveTo>
                    <a:pt x="10" y="49"/>
                  </a:moveTo>
                  <a:lnTo>
                    <a:pt x="49" y="49"/>
                  </a:lnTo>
                  <a:lnTo>
                    <a:pt x="49" y="12"/>
                  </a:lnTo>
                  <a:lnTo>
                    <a:pt x="10" y="12"/>
                  </a:lnTo>
                  <a:lnTo>
                    <a:pt x="10" y="49"/>
                  </a:lnTo>
                  <a:close/>
                </a:path>
              </a:pathLst>
            </a:custGeom>
            <a:grpFill/>
            <a:ln w="9525">
              <a:solidFill>
                <a:srgbClr val="407998"/>
              </a:solidFill>
              <a:round/>
            </a:ln>
          </p:spPr>
          <p:txBody>
            <a:bodyPr/>
            <a:lstStyle/>
            <a:p>
              <a:endParaRPr lang="zh-CN" altLang="en-US" sz="132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6" name="Freeform 26"/>
            <p:cNvSpPr>
              <a:spLocks noEditPoints="1"/>
            </p:cNvSpPr>
            <p:nvPr/>
          </p:nvSpPr>
          <p:spPr bwMode="auto">
            <a:xfrm>
              <a:off x="0" y="79"/>
              <a:ext cx="63" cy="62"/>
            </a:xfrm>
            <a:custGeom>
              <a:avLst/>
              <a:gdLst>
                <a:gd name="T0" fmla="*/ 63 w 63"/>
                <a:gd name="T1" fmla="*/ 62 h 62"/>
                <a:gd name="T2" fmla="*/ 0 w 63"/>
                <a:gd name="T3" fmla="*/ 62 h 62"/>
                <a:gd name="T4" fmla="*/ 0 w 63"/>
                <a:gd name="T5" fmla="*/ 0 h 62"/>
                <a:gd name="T6" fmla="*/ 63 w 63"/>
                <a:gd name="T7" fmla="*/ 0 h 62"/>
                <a:gd name="T8" fmla="*/ 63 w 63"/>
                <a:gd name="T9" fmla="*/ 62 h 62"/>
                <a:gd name="T10" fmla="*/ 13 w 63"/>
                <a:gd name="T11" fmla="*/ 49 h 62"/>
                <a:gd name="T12" fmla="*/ 50 w 63"/>
                <a:gd name="T13" fmla="*/ 49 h 62"/>
                <a:gd name="T14" fmla="*/ 50 w 63"/>
                <a:gd name="T15" fmla="*/ 12 h 62"/>
                <a:gd name="T16" fmla="*/ 13 w 63"/>
                <a:gd name="T17" fmla="*/ 12 h 62"/>
                <a:gd name="T18" fmla="*/ 13 w 63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62">
                  <a:moveTo>
                    <a:pt x="63" y="62"/>
                  </a:moveTo>
                  <a:lnTo>
                    <a:pt x="0" y="62"/>
                  </a:lnTo>
                  <a:lnTo>
                    <a:pt x="0" y="0"/>
                  </a:lnTo>
                  <a:lnTo>
                    <a:pt x="63" y="0"/>
                  </a:lnTo>
                  <a:lnTo>
                    <a:pt x="63" y="62"/>
                  </a:lnTo>
                  <a:close/>
                  <a:moveTo>
                    <a:pt x="13" y="49"/>
                  </a:moveTo>
                  <a:lnTo>
                    <a:pt x="50" y="49"/>
                  </a:lnTo>
                  <a:lnTo>
                    <a:pt x="50" y="12"/>
                  </a:lnTo>
                  <a:lnTo>
                    <a:pt x="13" y="12"/>
                  </a:lnTo>
                  <a:lnTo>
                    <a:pt x="13" y="49"/>
                  </a:lnTo>
                  <a:close/>
                </a:path>
              </a:pathLst>
            </a:custGeom>
            <a:grpFill/>
            <a:ln w="9525">
              <a:solidFill>
                <a:srgbClr val="407998"/>
              </a:solidFill>
              <a:round/>
            </a:ln>
          </p:spPr>
          <p:txBody>
            <a:bodyPr/>
            <a:lstStyle/>
            <a:p>
              <a:endParaRPr lang="zh-CN" altLang="en-US" sz="132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7" name="Freeform 27"/>
            <p:cNvSpPr>
              <a:spLocks noEditPoints="1"/>
            </p:cNvSpPr>
            <p:nvPr/>
          </p:nvSpPr>
          <p:spPr bwMode="auto">
            <a:xfrm>
              <a:off x="79" y="0"/>
              <a:ext cx="62" cy="63"/>
            </a:xfrm>
            <a:custGeom>
              <a:avLst/>
              <a:gdLst>
                <a:gd name="T0" fmla="*/ 62 w 62"/>
                <a:gd name="T1" fmla="*/ 63 h 63"/>
                <a:gd name="T2" fmla="*/ 0 w 62"/>
                <a:gd name="T3" fmla="*/ 63 h 63"/>
                <a:gd name="T4" fmla="*/ 0 w 62"/>
                <a:gd name="T5" fmla="*/ 0 h 63"/>
                <a:gd name="T6" fmla="*/ 62 w 62"/>
                <a:gd name="T7" fmla="*/ 0 h 63"/>
                <a:gd name="T8" fmla="*/ 62 w 62"/>
                <a:gd name="T9" fmla="*/ 63 h 63"/>
                <a:gd name="T10" fmla="*/ 10 w 62"/>
                <a:gd name="T11" fmla="*/ 52 h 63"/>
                <a:gd name="T12" fmla="*/ 49 w 62"/>
                <a:gd name="T13" fmla="*/ 52 h 63"/>
                <a:gd name="T14" fmla="*/ 49 w 62"/>
                <a:gd name="T15" fmla="*/ 13 h 63"/>
                <a:gd name="T16" fmla="*/ 10 w 62"/>
                <a:gd name="T17" fmla="*/ 13 h 63"/>
                <a:gd name="T18" fmla="*/ 10 w 62"/>
                <a:gd name="T19" fmla="*/ 5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62">
                  <a:moveTo>
                    <a:pt x="62" y="63"/>
                  </a:moveTo>
                  <a:lnTo>
                    <a:pt x="0" y="63"/>
                  </a:lnTo>
                  <a:lnTo>
                    <a:pt x="0" y="0"/>
                  </a:lnTo>
                  <a:lnTo>
                    <a:pt x="62" y="0"/>
                  </a:lnTo>
                  <a:lnTo>
                    <a:pt x="62" y="63"/>
                  </a:lnTo>
                  <a:close/>
                  <a:moveTo>
                    <a:pt x="10" y="52"/>
                  </a:moveTo>
                  <a:lnTo>
                    <a:pt x="49" y="52"/>
                  </a:lnTo>
                  <a:lnTo>
                    <a:pt x="49" y="13"/>
                  </a:lnTo>
                  <a:lnTo>
                    <a:pt x="10" y="13"/>
                  </a:lnTo>
                  <a:lnTo>
                    <a:pt x="10" y="52"/>
                  </a:lnTo>
                  <a:close/>
                </a:path>
              </a:pathLst>
            </a:custGeom>
            <a:grpFill/>
            <a:ln w="9525">
              <a:solidFill>
                <a:srgbClr val="407998"/>
              </a:solidFill>
              <a:round/>
            </a:ln>
          </p:spPr>
          <p:txBody>
            <a:bodyPr/>
            <a:lstStyle/>
            <a:p>
              <a:endParaRPr lang="zh-CN" altLang="en-US" sz="132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8" name="Freeform 28"/>
            <p:cNvSpPr>
              <a:spLocks noEditPoints="1"/>
            </p:cNvSpPr>
            <p:nvPr/>
          </p:nvSpPr>
          <p:spPr bwMode="auto">
            <a:xfrm>
              <a:off x="0" y="0"/>
              <a:ext cx="63" cy="63"/>
            </a:xfrm>
            <a:custGeom>
              <a:avLst/>
              <a:gdLst>
                <a:gd name="T0" fmla="*/ 63 w 63"/>
                <a:gd name="T1" fmla="*/ 63 h 63"/>
                <a:gd name="T2" fmla="*/ 0 w 63"/>
                <a:gd name="T3" fmla="*/ 63 h 63"/>
                <a:gd name="T4" fmla="*/ 0 w 63"/>
                <a:gd name="T5" fmla="*/ 0 h 63"/>
                <a:gd name="T6" fmla="*/ 63 w 63"/>
                <a:gd name="T7" fmla="*/ 0 h 63"/>
                <a:gd name="T8" fmla="*/ 63 w 63"/>
                <a:gd name="T9" fmla="*/ 63 h 63"/>
                <a:gd name="T10" fmla="*/ 13 w 63"/>
                <a:gd name="T11" fmla="*/ 52 h 63"/>
                <a:gd name="T12" fmla="*/ 50 w 63"/>
                <a:gd name="T13" fmla="*/ 52 h 63"/>
                <a:gd name="T14" fmla="*/ 50 w 63"/>
                <a:gd name="T15" fmla="*/ 13 h 63"/>
                <a:gd name="T16" fmla="*/ 13 w 63"/>
                <a:gd name="T17" fmla="*/ 13 h 63"/>
                <a:gd name="T18" fmla="*/ 13 w 63"/>
                <a:gd name="T19" fmla="*/ 5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62">
                  <a:moveTo>
                    <a:pt x="63" y="63"/>
                  </a:moveTo>
                  <a:lnTo>
                    <a:pt x="0" y="63"/>
                  </a:lnTo>
                  <a:lnTo>
                    <a:pt x="0" y="0"/>
                  </a:lnTo>
                  <a:lnTo>
                    <a:pt x="63" y="0"/>
                  </a:lnTo>
                  <a:lnTo>
                    <a:pt x="63" y="63"/>
                  </a:lnTo>
                  <a:close/>
                  <a:moveTo>
                    <a:pt x="13" y="52"/>
                  </a:moveTo>
                  <a:lnTo>
                    <a:pt x="50" y="52"/>
                  </a:lnTo>
                  <a:lnTo>
                    <a:pt x="50" y="13"/>
                  </a:lnTo>
                  <a:lnTo>
                    <a:pt x="13" y="13"/>
                  </a:lnTo>
                  <a:lnTo>
                    <a:pt x="13" y="52"/>
                  </a:lnTo>
                  <a:close/>
                </a:path>
              </a:pathLst>
            </a:custGeom>
            <a:grpFill/>
            <a:ln w="9525">
              <a:solidFill>
                <a:srgbClr val="407998"/>
              </a:solidFill>
              <a:round/>
            </a:ln>
          </p:spPr>
          <p:txBody>
            <a:bodyPr/>
            <a:lstStyle/>
            <a:p>
              <a:endParaRPr lang="zh-CN" altLang="en-US" sz="1325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353560" y="150495"/>
            <a:ext cx="42805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00B0F0"/>
                </a:solidFill>
              </a:rPr>
              <a:t>                </a:t>
            </a:r>
            <a:r>
              <a:rPr lang="zh-CN" altLang="en-US" sz="1800" b="1" dirty="0">
                <a:solidFill>
                  <a:schemeClr val="bg1"/>
                </a:solidFill>
              </a:rPr>
              <a:t>挑战</a:t>
            </a:r>
            <a:endParaRPr lang="zh-CN" alt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778698" y="916714"/>
            <a:ext cx="7461495" cy="1040017"/>
            <a:chOff x="1056375" y="1378078"/>
            <a:chExt cx="7461495" cy="1040017"/>
          </a:xfrm>
        </p:grpSpPr>
        <p:sp>
          <p:nvSpPr>
            <p:cNvPr id="4" name="矩形 21"/>
            <p:cNvSpPr/>
            <p:nvPr/>
          </p:nvSpPr>
          <p:spPr>
            <a:xfrm>
              <a:off x="2292776" y="1378078"/>
              <a:ext cx="6225094" cy="1040017"/>
            </a:xfrm>
            <a:custGeom>
              <a:avLst/>
              <a:gdLst/>
              <a:ahLst/>
              <a:cxnLst/>
              <a:rect l="l" t="t" r="r" b="b"/>
              <a:pathLst>
                <a:path w="7085181" h="1244248">
                  <a:moveTo>
                    <a:pt x="333395" y="0"/>
                  </a:moveTo>
                  <a:lnTo>
                    <a:pt x="7085181" y="0"/>
                  </a:lnTo>
                  <a:lnTo>
                    <a:pt x="6751786" y="1244248"/>
                  </a:lnTo>
                  <a:lnTo>
                    <a:pt x="0" y="1244248"/>
                  </a:lnTo>
                  <a:close/>
                </a:path>
              </a:pathLst>
            </a:custGeom>
            <a:solidFill>
              <a:sysClr val="window" lastClr="FFFFFF">
                <a:alpha val="50000"/>
              </a:sysClr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itchFamily="2" charset="-122"/>
                <a:cs typeface="+mn-cs"/>
              </a:endParaRPr>
            </a:p>
          </p:txBody>
        </p:sp>
        <p:sp>
          <p:nvSpPr>
            <p:cNvPr id="5" name="TextBox 59"/>
            <p:cNvSpPr txBox="1"/>
            <p:nvPr/>
          </p:nvSpPr>
          <p:spPr>
            <a:xfrm>
              <a:off x="2575335" y="1723333"/>
              <a:ext cx="5824120" cy="6082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indent="0" defTabSz="9144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kern="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     基因工程苗是以后发展的趋势，凡是免疫效果被认可的基因工程苗将成为该病原疫苗研发的主流，多联多价基因工程苗成为未来发展的方向。</a:t>
              </a:r>
              <a:endParaRPr sz="14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056375" y="1466608"/>
              <a:ext cx="1400546" cy="898258"/>
              <a:chOff x="3825" y="2934"/>
              <a:chExt cx="2551" cy="1701"/>
            </a:xfrm>
          </p:grpSpPr>
          <p:grpSp>
            <p:nvGrpSpPr>
              <p:cNvPr id="9" name="组合 8"/>
              <p:cNvGrpSpPr/>
              <p:nvPr/>
            </p:nvGrpSpPr>
            <p:grpSpPr>
              <a:xfrm rot="5400000">
                <a:off x="4250" y="2509"/>
                <a:ext cx="1701" cy="2551"/>
                <a:chOff x="4020870" y="2194485"/>
                <a:chExt cx="1102258" cy="143209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1" name="等腰三角形 43"/>
                <p:cNvSpPr/>
                <p:nvPr/>
              </p:nvSpPr>
              <p:spPr>
                <a:xfrm>
                  <a:off x="4020870" y="2194485"/>
                  <a:ext cx="1102258" cy="1432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258" h="1432090">
                      <a:moveTo>
                        <a:pt x="761620" y="431870"/>
                      </a:moveTo>
                      <a:lnTo>
                        <a:pt x="856659" y="621949"/>
                      </a:lnTo>
                      <a:lnTo>
                        <a:pt x="234710" y="621949"/>
                      </a:lnTo>
                      <a:lnTo>
                        <a:pt x="325695" y="439980"/>
                      </a:lnTo>
                      <a:cubicBezTo>
                        <a:pt x="163858" y="520416"/>
                        <a:pt x="53779" y="687834"/>
                        <a:pt x="53779" y="880961"/>
                      </a:cubicBezTo>
                      <a:cubicBezTo>
                        <a:pt x="53779" y="1155639"/>
                        <a:pt x="276450" y="1378310"/>
                        <a:pt x="551128" y="1378310"/>
                      </a:cubicBezTo>
                      <a:cubicBezTo>
                        <a:pt x="825806" y="1378310"/>
                        <a:pt x="1048477" y="1155639"/>
                        <a:pt x="1048477" y="880961"/>
                      </a:cubicBezTo>
                      <a:cubicBezTo>
                        <a:pt x="1048477" y="681767"/>
                        <a:pt x="931374" y="509923"/>
                        <a:pt x="761620" y="431870"/>
                      </a:cubicBezTo>
                      <a:close/>
                      <a:moveTo>
                        <a:pt x="545685" y="0"/>
                      </a:moveTo>
                      <a:lnTo>
                        <a:pt x="726120" y="360871"/>
                      </a:lnTo>
                      <a:cubicBezTo>
                        <a:pt x="945108" y="431845"/>
                        <a:pt x="1102258" y="638051"/>
                        <a:pt x="1102258" y="880961"/>
                      </a:cubicBezTo>
                      <a:cubicBezTo>
                        <a:pt x="1102258" y="1185341"/>
                        <a:pt x="855509" y="1432090"/>
                        <a:pt x="551129" y="1432090"/>
                      </a:cubicBezTo>
                      <a:cubicBezTo>
                        <a:pt x="246749" y="1432090"/>
                        <a:pt x="0" y="1185341"/>
                        <a:pt x="0" y="880961"/>
                      </a:cubicBezTo>
                      <a:cubicBezTo>
                        <a:pt x="0" y="642821"/>
                        <a:pt x="151038" y="439958"/>
                        <a:pt x="363249" y="36487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ysClr val="window" lastClr="FFFFFF"/>
                    </a:gs>
                    <a:gs pos="55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14100000" scaled="0"/>
                </a:gradFill>
                <a:ln w="2857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Palatino Linotype" panose="02040502050505030304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2" name="等腰三角形 42"/>
                <p:cNvSpPr/>
                <p:nvPr/>
              </p:nvSpPr>
              <p:spPr>
                <a:xfrm>
                  <a:off x="4044928" y="2251925"/>
                  <a:ext cx="1054142" cy="1350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142" h="1350592">
                      <a:moveTo>
                        <a:pt x="521627" y="0"/>
                      </a:moveTo>
                      <a:lnTo>
                        <a:pt x="682907" y="322559"/>
                      </a:lnTo>
                      <a:cubicBezTo>
                        <a:pt x="898294" y="386795"/>
                        <a:pt x="1054142" y="586958"/>
                        <a:pt x="1054142" y="823521"/>
                      </a:cubicBezTo>
                      <a:cubicBezTo>
                        <a:pt x="1054142" y="1114614"/>
                        <a:pt x="818164" y="1350592"/>
                        <a:pt x="527071" y="1350592"/>
                      </a:cubicBezTo>
                      <a:cubicBezTo>
                        <a:pt x="235978" y="1350592"/>
                        <a:pt x="0" y="1114614"/>
                        <a:pt x="0" y="823521"/>
                      </a:cubicBezTo>
                      <a:cubicBezTo>
                        <a:pt x="0" y="591722"/>
                        <a:pt x="149634" y="394871"/>
                        <a:pt x="358347" y="32656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ysClr val="window" lastClr="FFFFFF"/>
                    </a:gs>
                    <a:gs pos="43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2700000" scaled="0"/>
                </a:gradFill>
                <a:ln w="2857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Palatino Linotype" panose="02040502050505030304"/>
                    <a:ea typeface="宋体" pitchFamily="2" charset="-122"/>
                    <a:cs typeface="+mn-cs"/>
                  </a:endParaRPr>
                </a:p>
              </p:txBody>
            </p:sp>
          </p:grpSp>
          <p:sp>
            <p:nvSpPr>
              <p:cNvPr id="10" name="TextBox 65"/>
              <p:cNvSpPr txBox="1"/>
              <p:nvPr/>
            </p:nvSpPr>
            <p:spPr>
              <a:xfrm>
                <a:off x="3825" y="3324"/>
                <a:ext cx="1838" cy="753"/>
              </a:xfrm>
              <a:prstGeom prst="rect">
                <a:avLst/>
              </a:prstGeom>
              <a:noFill/>
            </p:spPr>
            <p:txBody>
              <a:bodyPr wrap="square" lIns="91405" tIns="45702" rIns="91405" bIns="45702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2000" b="1" kern="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charset="0"/>
                    <a:ea typeface="微软雅黑" charset="0"/>
                  </a:rPr>
                  <a:t>1</a:t>
                </a:r>
                <a:endPara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charset="0"/>
                  <a:ea typeface="微软雅黑" charset="0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734734" y="2301986"/>
            <a:ext cx="7674531" cy="1119421"/>
            <a:chOff x="565662" y="3238218"/>
            <a:chExt cx="7674531" cy="1119421"/>
          </a:xfrm>
        </p:grpSpPr>
        <p:sp>
          <p:nvSpPr>
            <p:cNvPr id="3" name="矩形 21"/>
            <p:cNvSpPr/>
            <p:nvPr/>
          </p:nvSpPr>
          <p:spPr>
            <a:xfrm>
              <a:off x="565662" y="3313639"/>
              <a:ext cx="6493755" cy="1044000"/>
            </a:xfrm>
            <a:custGeom>
              <a:avLst/>
              <a:gdLst/>
              <a:ahLst/>
              <a:cxnLst/>
              <a:rect l="l" t="t" r="r" b="b"/>
              <a:pathLst>
                <a:path w="7085181" h="1244248">
                  <a:moveTo>
                    <a:pt x="333395" y="0"/>
                  </a:moveTo>
                  <a:lnTo>
                    <a:pt x="7085181" y="0"/>
                  </a:lnTo>
                  <a:lnTo>
                    <a:pt x="6751786" y="1244248"/>
                  </a:lnTo>
                  <a:lnTo>
                    <a:pt x="0" y="1244248"/>
                  </a:lnTo>
                  <a:close/>
                </a:path>
              </a:pathLst>
            </a:custGeom>
            <a:solidFill>
              <a:sysClr val="window" lastClr="FFFFFF">
                <a:alpha val="50000"/>
              </a:sysClr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itchFamily="2" charset="-122"/>
                <a:cs typeface="+mn-cs"/>
              </a:endParaRPr>
            </a:p>
          </p:txBody>
        </p:sp>
        <p:sp>
          <p:nvSpPr>
            <p:cNvPr id="6" name="TextBox 60"/>
            <p:cNvSpPr txBox="1"/>
            <p:nvPr/>
          </p:nvSpPr>
          <p:spPr>
            <a:xfrm>
              <a:off x="962686" y="3599036"/>
              <a:ext cx="6007932" cy="4951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indent="0" defTabSz="91440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kern="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    区分感染动物和免疫动物是基因工程苗的重点，实现生产、检验全过程</a:t>
              </a:r>
              <a:endParaRPr lang="en-US" altLang="zh-CN" sz="14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marR="0" indent="0" defTabSz="91440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kern="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不涉毒是追求的目标。</a:t>
              </a:r>
              <a:endParaRPr lang="en-US" altLang="zh-CN" sz="1400" kern="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 flipH="1">
              <a:off x="6909317" y="3238218"/>
              <a:ext cx="1330876" cy="891800"/>
              <a:chOff x="3825" y="2934"/>
              <a:chExt cx="2551" cy="1701"/>
            </a:xfrm>
          </p:grpSpPr>
          <p:grpSp>
            <p:nvGrpSpPr>
              <p:cNvPr id="19" name="组合 18"/>
              <p:cNvGrpSpPr/>
              <p:nvPr/>
            </p:nvGrpSpPr>
            <p:grpSpPr>
              <a:xfrm rot="5400000">
                <a:off x="4250" y="2509"/>
                <a:ext cx="1701" cy="2551"/>
                <a:chOff x="4020870" y="2194485"/>
                <a:chExt cx="1102258" cy="143209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21" name="等腰三角形 43"/>
                <p:cNvSpPr/>
                <p:nvPr/>
              </p:nvSpPr>
              <p:spPr>
                <a:xfrm>
                  <a:off x="4020870" y="2194485"/>
                  <a:ext cx="1102258" cy="1432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258" h="1432090">
                      <a:moveTo>
                        <a:pt x="761620" y="431870"/>
                      </a:moveTo>
                      <a:lnTo>
                        <a:pt x="856659" y="621949"/>
                      </a:lnTo>
                      <a:lnTo>
                        <a:pt x="234710" y="621949"/>
                      </a:lnTo>
                      <a:lnTo>
                        <a:pt x="325695" y="439980"/>
                      </a:lnTo>
                      <a:cubicBezTo>
                        <a:pt x="163858" y="520416"/>
                        <a:pt x="53779" y="687834"/>
                        <a:pt x="53779" y="880961"/>
                      </a:cubicBezTo>
                      <a:cubicBezTo>
                        <a:pt x="53779" y="1155639"/>
                        <a:pt x="276450" y="1378310"/>
                        <a:pt x="551128" y="1378310"/>
                      </a:cubicBezTo>
                      <a:cubicBezTo>
                        <a:pt x="825806" y="1378310"/>
                        <a:pt x="1048477" y="1155639"/>
                        <a:pt x="1048477" y="880961"/>
                      </a:cubicBezTo>
                      <a:cubicBezTo>
                        <a:pt x="1048477" y="681767"/>
                        <a:pt x="931374" y="509923"/>
                        <a:pt x="761620" y="431870"/>
                      </a:cubicBezTo>
                      <a:close/>
                      <a:moveTo>
                        <a:pt x="545685" y="0"/>
                      </a:moveTo>
                      <a:lnTo>
                        <a:pt x="726120" y="360871"/>
                      </a:lnTo>
                      <a:cubicBezTo>
                        <a:pt x="945108" y="431845"/>
                        <a:pt x="1102258" y="638051"/>
                        <a:pt x="1102258" y="880961"/>
                      </a:cubicBezTo>
                      <a:cubicBezTo>
                        <a:pt x="1102258" y="1185341"/>
                        <a:pt x="855509" y="1432090"/>
                        <a:pt x="551129" y="1432090"/>
                      </a:cubicBezTo>
                      <a:cubicBezTo>
                        <a:pt x="246749" y="1432090"/>
                        <a:pt x="0" y="1185341"/>
                        <a:pt x="0" y="880961"/>
                      </a:cubicBezTo>
                      <a:cubicBezTo>
                        <a:pt x="0" y="642821"/>
                        <a:pt x="151038" y="439958"/>
                        <a:pt x="363249" y="36487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ysClr val="window" lastClr="FFFFFF"/>
                    </a:gs>
                    <a:gs pos="55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14100000" scaled="0"/>
                </a:gradFill>
                <a:ln w="2857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Palatino Linotype" panose="02040502050505030304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22" name="等腰三角形 42"/>
                <p:cNvSpPr/>
                <p:nvPr/>
              </p:nvSpPr>
              <p:spPr>
                <a:xfrm>
                  <a:off x="4044928" y="2251925"/>
                  <a:ext cx="1054142" cy="1350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142" h="1350592">
                      <a:moveTo>
                        <a:pt x="521627" y="0"/>
                      </a:moveTo>
                      <a:lnTo>
                        <a:pt x="682907" y="322559"/>
                      </a:lnTo>
                      <a:cubicBezTo>
                        <a:pt x="898294" y="386795"/>
                        <a:pt x="1054142" y="586958"/>
                        <a:pt x="1054142" y="823521"/>
                      </a:cubicBezTo>
                      <a:cubicBezTo>
                        <a:pt x="1054142" y="1114614"/>
                        <a:pt x="818164" y="1350592"/>
                        <a:pt x="527071" y="1350592"/>
                      </a:cubicBezTo>
                      <a:cubicBezTo>
                        <a:pt x="235978" y="1350592"/>
                        <a:pt x="0" y="1114614"/>
                        <a:pt x="0" y="823521"/>
                      </a:cubicBezTo>
                      <a:cubicBezTo>
                        <a:pt x="0" y="591722"/>
                        <a:pt x="149634" y="394871"/>
                        <a:pt x="358347" y="32656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ysClr val="window" lastClr="FFFFFF"/>
                    </a:gs>
                    <a:gs pos="43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2700000" scaled="0"/>
                </a:gradFill>
                <a:ln w="2857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Palatino Linotype" panose="02040502050505030304"/>
                    <a:ea typeface="宋体" pitchFamily="2" charset="-122"/>
                    <a:cs typeface="+mn-cs"/>
                  </a:endParaRPr>
                </a:p>
              </p:txBody>
            </p:sp>
          </p:grpSp>
          <p:sp>
            <p:nvSpPr>
              <p:cNvPr id="20" name="TextBox 65"/>
              <p:cNvSpPr txBox="1"/>
              <p:nvPr/>
            </p:nvSpPr>
            <p:spPr>
              <a:xfrm>
                <a:off x="3825" y="3324"/>
                <a:ext cx="1838" cy="758"/>
              </a:xfrm>
              <a:prstGeom prst="rect">
                <a:avLst/>
              </a:prstGeom>
              <a:noFill/>
            </p:spPr>
            <p:txBody>
              <a:bodyPr wrap="square" lIns="91405" tIns="45702" rIns="91405" bIns="45702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2000" b="1" kern="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charset="0"/>
                    <a:ea typeface="微软雅黑" charset="0"/>
                  </a:rPr>
                  <a:t>2</a:t>
                </a:r>
                <a:endPara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charset="0"/>
                  <a:ea typeface="微软雅黑" charset="0"/>
                </a:endParaRPr>
              </a:p>
            </p:txBody>
          </p:sp>
        </p:grpSp>
      </p:grpSp>
      <p:sp>
        <p:nvSpPr>
          <p:cNvPr id="24" name="文本框 23"/>
          <p:cNvSpPr txBox="1"/>
          <p:nvPr/>
        </p:nvSpPr>
        <p:spPr>
          <a:xfrm>
            <a:off x="5084445" y="99060"/>
            <a:ext cx="3037840" cy="3962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   </a:t>
            </a:r>
            <a:r>
              <a:rPr lang="zh-CN" altLang="en-US" sz="2000" b="1" dirty="0">
                <a:solidFill>
                  <a:schemeClr val="bg1"/>
                </a:solidFill>
              </a:rPr>
              <a:t>发展趋势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25413" y="3881531"/>
            <a:ext cx="7461495" cy="1040017"/>
            <a:chOff x="1056375" y="1378078"/>
            <a:chExt cx="7461495" cy="1040017"/>
          </a:xfrm>
        </p:grpSpPr>
        <p:sp>
          <p:nvSpPr>
            <p:cNvPr id="14" name="矩形 21"/>
            <p:cNvSpPr/>
            <p:nvPr/>
          </p:nvSpPr>
          <p:spPr>
            <a:xfrm>
              <a:off x="2292776" y="1378078"/>
              <a:ext cx="6225094" cy="1040017"/>
            </a:xfrm>
            <a:custGeom>
              <a:avLst/>
              <a:gdLst/>
              <a:ahLst/>
              <a:cxnLst/>
              <a:rect l="l" t="t" r="r" b="b"/>
              <a:pathLst>
                <a:path w="7085181" h="1244248">
                  <a:moveTo>
                    <a:pt x="333395" y="0"/>
                  </a:moveTo>
                  <a:lnTo>
                    <a:pt x="7085181" y="0"/>
                  </a:lnTo>
                  <a:lnTo>
                    <a:pt x="6751786" y="1244248"/>
                  </a:lnTo>
                  <a:lnTo>
                    <a:pt x="0" y="1244248"/>
                  </a:lnTo>
                  <a:close/>
                </a:path>
              </a:pathLst>
            </a:custGeom>
            <a:solidFill>
              <a:sysClr val="window" lastClr="FFFFFF">
                <a:alpha val="50000"/>
              </a:sysClr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itchFamily="2" charset="-122"/>
                <a:cs typeface="+mn-cs"/>
              </a:endParaRPr>
            </a:p>
          </p:txBody>
        </p:sp>
        <p:sp>
          <p:nvSpPr>
            <p:cNvPr id="15" name="TextBox 59"/>
            <p:cNvSpPr txBox="1"/>
            <p:nvPr/>
          </p:nvSpPr>
          <p:spPr>
            <a:xfrm>
              <a:off x="2575335" y="1723333"/>
              <a:ext cx="5824120" cy="4951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indent="0" defTabSz="91440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kern="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    基因编辑技术、纳米技术、</a:t>
              </a:r>
              <a:r>
                <a:rPr lang="en-US" altLang="zh-CN" sz="1400" kern="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AI</a:t>
              </a:r>
              <a:r>
                <a:rPr lang="zh-CN" altLang="en-US" sz="1400" kern="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辅助设计等技术在基因工程疫苗领域的应用，使</a:t>
              </a:r>
              <a:r>
                <a:rPr lang="zh-CN" altLang="en-US" sz="1400" kern="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基因工程疫苗向更趋智能化、精准化方向发展。</a:t>
              </a:r>
              <a:endParaRPr sz="14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1056375" y="1466608"/>
              <a:ext cx="1400546" cy="898258"/>
              <a:chOff x="3825" y="2934"/>
              <a:chExt cx="2551" cy="1701"/>
            </a:xfrm>
          </p:grpSpPr>
          <p:grpSp>
            <p:nvGrpSpPr>
              <p:cNvPr id="17" name="组合 16"/>
              <p:cNvGrpSpPr/>
              <p:nvPr/>
            </p:nvGrpSpPr>
            <p:grpSpPr>
              <a:xfrm rot="5400000">
                <a:off x="4250" y="2509"/>
                <a:ext cx="1701" cy="2551"/>
                <a:chOff x="4020870" y="2194485"/>
                <a:chExt cx="1102258" cy="143209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25" name="等腰三角形 43"/>
                <p:cNvSpPr/>
                <p:nvPr/>
              </p:nvSpPr>
              <p:spPr>
                <a:xfrm>
                  <a:off x="4020870" y="2194485"/>
                  <a:ext cx="1102258" cy="1432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258" h="1432090">
                      <a:moveTo>
                        <a:pt x="761620" y="431870"/>
                      </a:moveTo>
                      <a:lnTo>
                        <a:pt x="856659" y="621949"/>
                      </a:lnTo>
                      <a:lnTo>
                        <a:pt x="234710" y="621949"/>
                      </a:lnTo>
                      <a:lnTo>
                        <a:pt x="325695" y="439980"/>
                      </a:lnTo>
                      <a:cubicBezTo>
                        <a:pt x="163858" y="520416"/>
                        <a:pt x="53779" y="687834"/>
                        <a:pt x="53779" y="880961"/>
                      </a:cubicBezTo>
                      <a:cubicBezTo>
                        <a:pt x="53779" y="1155639"/>
                        <a:pt x="276450" y="1378310"/>
                        <a:pt x="551128" y="1378310"/>
                      </a:cubicBezTo>
                      <a:cubicBezTo>
                        <a:pt x="825806" y="1378310"/>
                        <a:pt x="1048477" y="1155639"/>
                        <a:pt x="1048477" y="880961"/>
                      </a:cubicBezTo>
                      <a:cubicBezTo>
                        <a:pt x="1048477" y="681767"/>
                        <a:pt x="931374" y="509923"/>
                        <a:pt x="761620" y="431870"/>
                      </a:cubicBezTo>
                      <a:close/>
                      <a:moveTo>
                        <a:pt x="545685" y="0"/>
                      </a:moveTo>
                      <a:lnTo>
                        <a:pt x="726120" y="360871"/>
                      </a:lnTo>
                      <a:cubicBezTo>
                        <a:pt x="945108" y="431845"/>
                        <a:pt x="1102258" y="638051"/>
                        <a:pt x="1102258" y="880961"/>
                      </a:cubicBezTo>
                      <a:cubicBezTo>
                        <a:pt x="1102258" y="1185341"/>
                        <a:pt x="855509" y="1432090"/>
                        <a:pt x="551129" y="1432090"/>
                      </a:cubicBezTo>
                      <a:cubicBezTo>
                        <a:pt x="246749" y="1432090"/>
                        <a:pt x="0" y="1185341"/>
                        <a:pt x="0" y="880961"/>
                      </a:cubicBezTo>
                      <a:cubicBezTo>
                        <a:pt x="0" y="642821"/>
                        <a:pt x="151038" y="439958"/>
                        <a:pt x="363249" y="36487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ysClr val="window" lastClr="FFFFFF"/>
                    </a:gs>
                    <a:gs pos="55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14100000" scaled="0"/>
                </a:gradFill>
                <a:ln w="2857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Palatino Linotype" panose="02040502050505030304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26" name="等腰三角形 42"/>
                <p:cNvSpPr/>
                <p:nvPr/>
              </p:nvSpPr>
              <p:spPr>
                <a:xfrm>
                  <a:off x="4044928" y="2251925"/>
                  <a:ext cx="1054142" cy="1350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142" h="1350592">
                      <a:moveTo>
                        <a:pt x="521627" y="0"/>
                      </a:moveTo>
                      <a:lnTo>
                        <a:pt x="682907" y="322559"/>
                      </a:lnTo>
                      <a:cubicBezTo>
                        <a:pt x="898294" y="386795"/>
                        <a:pt x="1054142" y="586958"/>
                        <a:pt x="1054142" y="823521"/>
                      </a:cubicBezTo>
                      <a:cubicBezTo>
                        <a:pt x="1054142" y="1114614"/>
                        <a:pt x="818164" y="1350592"/>
                        <a:pt x="527071" y="1350592"/>
                      </a:cubicBezTo>
                      <a:cubicBezTo>
                        <a:pt x="235978" y="1350592"/>
                        <a:pt x="0" y="1114614"/>
                        <a:pt x="0" y="823521"/>
                      </a:cubicBezTo>
                      <a:cubicBezTo>
                        <a:pt x="0" y="591722"/>
                        <a:pt x="149634" y="394871"/>
                        <a:pt x="358347" y="32656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ysClr val="window" lastClr="FFFFFF"/>
                    </a:gs>
                    <a:gs pos="43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2700000" scaled="0"/>
                </a:gradFill>
                <a:ln w="2857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Palatino Linotype" panose="02040502050505030304"/>
                    <a:ea typeface="宋体" pitchFamily="2" charset="-122"/>
                    <a:cs typeface="+mn-cs"/>
                  </a:endParaRPr>
                </a:p>
              </p:txBody>
            </p:sp>
          </p:grpSp>
          <p:sp>
            <p:nvSpPr>
              <p:cNvPr id="23" name="TextBox 65"/>
              <p:cNvSpPr txBox="1"/>
              <p:nvPr/>
            </p:nvSpPr>
            <p:spPr>
              <a:xfrm>
                <a:off x="3825" y="3324"/>
                <a:ext cx="1838" cy="753"/>
              </a:xfrm>
              <a:prstGeom prst="rect">
                <a:avLst/>
              </a:prstGeom>
              <a:noFill/>
            </p:spPr>
            <p:txBody>
              <a:bodyPr wrap="square" lIns="91405" tIns="45702" rIns="91405" bIns="45702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charset="0"/>
                    <a:ea typeface="微软雅黑" charset="0"/>
                  </a:rPr>
                  <a:t>3</a:t>
                </a:r>
                <a:endPara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charset="0"/>
                  <a:ea typeface="微软雅黑" charset="0"/>
                </a:endParaRPr>
              </a:p>
            </p:txBody>
          </p:sp>
        </p:grp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Freeform 5"/>
          <p:cNvSpPr/>
          <p:nvPr/>
        </p:nvSpPr>
        <p:spPr bwMode="auto">
          <a:xfrm>
            <a:off x="2837342" y="1579139"/>
            <a:ext cx="6306659" cy="1731699"/>
          </a:xfrm>
          <a:custGeom>
            <a:avLst/>
            <a:gdLst>
              <a:gd name="T0" fmla="*/ 1136 w 11039"/>
              <a:gd name="T1" fmla="*/ 0 h 3662"/>
              <a:gd name="T2" fmla="*/ 11039 w 11039"/>
              <a:gd name="T3" fmla="*/ 0 h 3662"/>
              <a:gd name="T4" fmla="*/ 11039 w 11039"/>
              <a:gd name="T5" fmla="*/ 3662 h 3662"/>
              <a:gd name="T6" fmla="*/ 0 w 11039"/>
              <a:gd name="T7" fmla="*/ 3662 h 3662"/>
              <a:gd name="T8" fmla="*/ 1136 w 11039"/>
              <a:gd name="T9" fmla="*/ 0 h 3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039" h="3662">
                <a:moveTo>
                  <a:pt x="1136" y="0"/>
                </a:moveTo>
                <a:lnTo>
                  <a:pt x="11039" y="0"/>
                </a:lnTo>
                <a:lnTo>
                  <a:pt x="11039" y="3662"/>
                </a:lnTo>
                <a:lnTo>
                  <a:pt x="0" y="3662"/>
                </a:lnTo>
                <a:lnTo>
                  <a:pt x="1136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/>
          <a:lstStyle/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350" b="0" i="0" u="none" strike="noStrike" kern="0" cap="none" spc="0" normalizeH="0" baseline="0" noProof="0">
                <a:ln>
                  <a:noFill/>
                </a:ln>
                <a:solidFill>
                  <a:srgbClr val="0B4755"/>
                </a:solidFill>
                <a:effectLst/>
                <a:uLnTx/>
                <a:uFillTx/>
                <a:latin typeface="Arial" panose="020B0604020202090204" pitchFamily="34" charset="0"/>
                <a:ea typeface="黑体" panose="02010609060101010101" pitchFamily="49" charset="-122"/>
              </a:rPr>
              <a:t>XX</a:t>
            </a:r>
            <a:endParaRPr kumimoji="0" lang="zh-CN" altLang="en-US" sz="1350" b="0" i="0" u="none" strike="noStrike" kern="0" cap="none" spc="0" normalizeH="0" baseline="0" noProof="0" dirty="0">
              <a:ln>
                <a:noFill/>
              </a:ln>
              <a:solidFill>
                <a:srgbClr val="0B4755"/>
              </a:solidFill>
              <a:effectLst/>
              <a:uLnTx/>
              <a:uFillTx/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  <p:sp>
        <p:nvSpPr>
          <p:cNvPr id="118" name="Freeform 6"/>
          <p:cNvSpPr>
            <a:spLocks noChangeArrowheads="1"/>
          </p:cNvSpPr>
          <p:nvPr/>
        </p:nvSpPr>
        <p:spPr bwMode="auto">
          <a:xfrm>
            <a:off x="0" y="1579139"/>
            <a:ext cx="3409809" cy="1731699"/>
          </a:xfrm>
          <a:custGeom>
            <a:avLst/>
            <a:gdLst>
              <a:gd name="T0" fmla="*/ 5970 w 5970"/>
              <a:gd name="T1" fmla="*/ 0 h 3662"/>
              <a:gd name="T2" fmla="*/ 4846 w 5970"/>
              <a:gd name="T3" fmla="*/ 3662 h 3662"/>
              <a:gd name="T4" fmla="*/ 0 w 5970"/>
              <a:gd name="T5" fmla="*/ 3662 h 3662"/>
              <a:gd name="T6" fmla="*/ 3 w 5970"/>
              <a:gd name="T7" fmla="*/ 0 h 3662"/>
              <a:gd name="T8" fmla="*/ 5970 w 5970"/>
              <a:gd name="T9" fmla="*/ 0 h 3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70" h="3662">
                <a:moveTo>
                  <a:pt x="5970" y="0"/>
                </a:moveTo>
                <a:lnTo>
                  <a:pt x="4846" y="3662"/>
                </a:lnTo>
                <a:lnTo>
                  <a:pt x="0" y="3662"/>
                </a:lnTo>
                <a:lnTo>
                  <a:pt x="3" y="0"/>
                </a:lnTo>
                <a:lnTo>
                  <a:pt x="597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 dirty="0">
              <a:ln>
                <a:noFill/>
              </a:ln>
              <a:solidFill>
                <a:srgbClr val="0B4755"/>
              </a:solidFill>
              <a:effectLst/>
              <a:uLnTx/>
              <a:uFillTx/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  <p:sp>
        <p:nvSpPr>
          <p:cNvPr id="119" name="TextBox 28"/>
          <p:cNvSpPr txBox="1">
            <a:spLocks noChangeArrowheads="1"/>
          </p:cNvSpPr>
          <p:nvPr/>
        </p:nvSpPr>
        <p:spPr bwMode="auto">
          <a:xfrm>
            <a:off x="3127402" y="2136657"/>
            <a:ext cx="6016598" cy="66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2800" spc="4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基因工程苗应用案列</a:t>
            </a:r>
            <a:endParaRPr lang="zh-CN" altLang="en-US" sz="2800" spc="4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0" name="TextBox 29"/>
          <p:cNvSpPr txBox="1">
            <a:spLocks noChangeArrowheads="1"/>
          </p:cNvSpPr>
          <p:nvPr/>
        </p:nvSpPr>
        <p:spPr bwMode="auto">
          <a:xfrm>
            <a:off x="1826033" y="1420892"/>
            <a:ext cx="1165704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1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1" name="直接连接符 120"/>
          <p:cNvCxnSpPr>
            <a:cxnSpLocks noChangeShapeType="1"/>
          </p:cNvCxnSpPr>
          <p:nvPr/>
        </p:nvCxnSpPr>
        <p:spPr bwMode="auto">
          <a:xfrm flipV="1">
            <a:off x="2836952" y="1568630"/>
            <a:ext cx="638885" cy="1742208"/>
          </a:xfrm>
          <a:prstGeom prst="line">
            <a:avLst/>
          </a:prstGeom>
          <a:noFill/>
          <a:ln w="28575">
            <a:solidFill>
              <a:srgbClr val="0B4755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" name="TextBox 39"/>
          <p:cNvSpPr txBox="1">
            <a:spLocks noChangeArrowheads="1"/>
          </p:cNvSpPr>
          <p:nvPr/>
        </p:nvSpPr>
        <p:spPr bwMode="auto">
          <a:xfrm>
            <a:off x="1178825" y="2672188"/>
            <a:ext cx="8707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90204" pitchFamily="34" charset="0"/>
                <a:ea typeface="黑体" panose="02010609060101010101" pitchFamily="49" charset="-122"/>
              </a:rPr>
              <a:t>PART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  <p:sp>
        <p:nvSpPr>
          <p:cNvPr id="123" name="直角三角形 20"/>
          <p:cNvSpPr>
            <a:spLocks noChangeArrowheads="1"/>
          </p:cNvSpPr>
          <p:nvPr/>
        </p:nvSpPr>
        <p:spPr bwMode="auto">
          <a:xfrm>
            <a:off x="1150061" y="1362697"/>
            <a:ext cx="195203" cy="215833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l" eaLnBrk="1" hangingPunct="1">
              <a:buFontTx/>
              <a:buNone/>
            </a:pPr>
            <a:endParaRPr lang="zh-CN" altLang="en-US" sz="1800" dirty="0">
              <a:solidFill>
                <a:srgbClr val="FFFFFF"/>
              </a:solidFill>
              <a:latin typeface="Calibri" panose="020F0502020204030204" pitchFamily="34" charset="0"/>
              <a:ea typeface="黑体" panose="02010609060101010101" pitchFamily="49" charset="-122"/>
              <a:sym typeface="Calibri" panose="020F0502020204030204" pitchFamily="34" charset="0"/>
            </a:endParaRPr>
          </a:p>
        </p:txBody>
      </p:sp>
      <p:sp>
        <p:nvSpPr>
          <p:cNvPr id="124" name="直角三角形 26"/>
          <p:cNvSpPr>
            <a:spLocks noChangeArrowheads="1"/>
          </p:cNvSpPr>
          <p:nvPr/>
        </p:nvSpPr>
        <p:spPr bwMode="auto">
          <a:xfrm flipV="1">
            <a:off x="1141841" y="3300329"/>
            <a:ext cx="195203" cy="285934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l" eaLnBrk="1" hangingPunct="1">
              <a:buFontTx/>
              <a:buNone/>
            </a:pPr>
            <a:endParaRPr lang="zh-CN" altLang="en-US" sz="1800" dirty="0">
              <a:solidFill>
                <a:srgbClr val="FFFFFF"/>
              </a:solidFill>
              <a:latin typeface="Calibri" panose="020F0502020204030204" pitchFamily="34" charset="0"/>
              <a:ea typeface="黑体" panose="02010609060101010101" pitchFamily="49" charset="-122"/>
              <a:sym typeface="Calibri" panose="020F0502020204030204" pitchFamily="34" charset="0"/>
            </a:endParaRPr>
          </a:p>
        </p:txBody>
      </p:sp>
      <p:sp>
        <p:nvSpPr>
          <p:cNvPr id="125" name="矩形 124"/>
          <p:cNvSpPr>
            <a:spLocks noChangeArrowheads="1"/>
          </p:cNvSpPr>
          <p:nvPr/>
        </p:nvSpPr>
        <p:spPr bwMode="auto">
          <a:xfrm>
            <a:off x="478756" y="1353172"/>
            <a:ext cx="671305" cy="22402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l" eaLnBrk="1" hangingPunct="1">
              <a:buFontTx/>
              <a:buNone/>
            </a:pPr>
            <a:endParaRPr lang="zh-CN" altLang="en-US" sz="1800" dirty="0">
              <a:solidFill>
                <a:srgbClr val="FFFFFF"/>
              </a:solidFill>
              <a:latin typeface="Calibri" panose="020F0502020204030204" pitchFamily="34" charset="0"/>
              <a:ea typeface="黑体" panose="02010609060101010101" pitchFamily="49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884419" y="1152907"/>
          <a:ext cx="7682460" cy="2095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9273"/>
                <a:gridCol w="1963711"/>
                <a:gridCol w="1536492"/>
                <a:gridCol w="1536492"/>
                <a:gridCol w="15364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cap="all" dirty="0">
                          <a:effectLst/>
                        </a:rPr>
                        <a:t>   病原</a:t>
                      </a:r>
                      <a:endParaRPr lang="zh-CN" altLang="en-US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cap="all" dirty="0">
                          <a:effectLst/>
                        </a:rPr>
                        <a:t>  疫苗名称</a:t>
                      </a:r>
                      <a:endParaRPr lang="zh-CN" altLang="en-US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cap="all" dirty="0">
                          <a:effectLst/>
                        </a:rPr>
                        <a:t>分类</a:t>
                      </a:r>
                      <a:endParaRPr lang="zh-CN" altLang="en-US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cap="all" dirty="0">
                          <a:effectLst/>
                        </a:rPr>
                        <a:t>  表达体系</a:t>
                      </a:r>
                      <a:endParaRPr lang="zh-CN" altLang="en-US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cap="all" dirty="0">
                          <a:effectLst/>
                        </a:rPr>
                        <a:t>     备注</a:t>
                      </a:r>
                      <a:endParaRPr lang="zh-CN" altLang="en-US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effectLst/>
                        </a:rPr>
                        <a:t>  </a:t>
                      </a:r>
                      <a:r>
                        <a:rPr lang="zh-CN" altLang="en-US" sz="1200" b="0" dirty="0">
                          <a:effectLst/>
                        </a:rPr>
                        <a:t>猪圆环病</a:t>
                      </a:r>
                      <a:endParaRPr lang="zh-CN" alt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effectLst/>
                        </a:rPr>
                        <a:t> </a:t>
                      </a:r>
                      <a:r>
                        <a:rPr lang="zh-CN" altLang="en-US" sz="1200" b="0" dirty="0">
                          <a:effectLst/>
                        </a:rPr>
                        <a:t>猪圆环病毒</a:t>
                      </a:r>
                      <a:r>
                        <a:rPr lang="en-US" altLang="zh-CN" sz="1200" b="0" dirty="0">
                          <a:effectLst/>
                        </a:rPr>
                        <a:t>2</a:t>
                      </a:r>
                      <a:r>
                        <a:rPr lang="zh-CN" altLang="en-US" sz="1200" b="0" dirty="0">
                          <a:effectLst/>
                        </a:rPr>
                        <a:t>型杆状病毒载体灭活疫苗</a:t>
                      </a:r>
                      <a:endParaRPr 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effectLst/>
                        </a:rPr>
                        <a:t> VLP</a:t>
                      </a:r>
                      <a:r>
                        <a:rPr lang="zh-CN" altLang="en-US" sz="1200" b="0" dirty="0">
                          <a:effectLst/>
                        </a:rPr>
                        <a:t>疫苗</a:t>
                      </a:r>
                      <a:endParaRPr lang="zh-CN" alt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effectLst/>
                        </a:rPr>
                        <a:t>杆状病毒</a:t>
                      </a:r>
                      <a:endParaRPr lang="zh-CN" alt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b="0" dirty="0">
                          <a:effectLst/>
                        </a:rPr>
                        <a:t>      已上市</a:t>
                      </a:r>
                      <a:endParaRPr lang="zh-CN" alt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effectLst/>
                        </a:rPr>
                        <a:t>禽流感</a:t>
                      </a:r>
                      <a:endParaRPr 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effectLst/>
                        </a:rPr>
                        <a:t>禽流感三价</a:t>
                      </a:r>
                      <a:r>
                        <a:rPr lang="en-US" altLang="zh-CN" sz="1200" b="0" dirty="0">
                          <a:effectLst/>
                        </a:rPr>
                        <a:t>DNA</a:t>
                      </a:r>
                      <a:r>
                        <a:rPr lang="zh-CN" altLang="en-US" sz="1200" b="0" dirty="0">
                          <a:effectLst/>
                        </a:rPr>
                        <a:t>疫苗</a:t>
                      </a:r>
                      <a:endParaRPr 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effectLst/>
                        </a:rPr>
                        <a:t>DNA</a:t>
                      </a:r>
                      <a:r>
                        <a:rPr lang="zh-CN" altLang="en-US" sz="1200" b="0" dirty="0">
                          <a:effectLst/>
                        </a:rPr>
                        <a:t>疫苗</a:t>
                      </a:r>
                      <a:endParaRPr lang="en-US" altLang="zh-CN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effectLst/>
                        </a:rPr>
                        <a:t> </a:t>
                      </a:r>
                      <a:r>
                        <a:rPr lang="zh-CN" altLang="en-US" sz="1200" b="0" dirty="0">
                          <a:effectLst/>
                        </a:rPr>
                        <a:t>大肠杆菌</a:t>
                      </a:r>
                      <a:endParaRPr lang="zh-CN" alt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b="0" dirty="0">
                          <a:effectLst/>
                        </a:rPr>
                        <a:t>      已上市</a:t>
                      </a:r>
                      <a:endParaRPr lang="zh-CN" alt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effectLst/>
                        </a:rPr>
                        <a:t>口蹄疫</a:t>
                      </a:r>
                      <a:endParaRPr lang="en-US" sz="120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dirty="0">
                          <a:effectLst/>
                        </a:rPr>
                        <a:t>口蹄疫病毒样颗粒疫苗</a:t>
                      </a:r>
                      <a:endParaRPr lang="en-US" altLang="zh-CN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0" dirty="0">
                          <a:effectLst/>
                        </a:rPr>
                        <a:t>      VLP</a:t>
                      </a:r>
                      <a:r>
                        <a:rPr lang="zh-CN" altLang="en-US" sz="1200" b="0" dirty="0">
                          <a:effectLst/>
                        </a:rPr>
                        <a:t>疫苗</a:t>
                      </a:r>
                      <a:endParaRPr lang="zh-CN" altLang="en-US" dirty="0"/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0" dirty="0">
                          <a:effectLst/>
                        </a:rPr>
                        <a:t>      </a:t>
                      </a:r>
                      <a:r>
                        <a:rPr lang="zh-CN" altLang="en-US" sz="1200" b="0" dirty="0">
                          <a:effectLst/>
                        </a:rPr>
                        <a:t>大肠杆菌</a:t>
                      </a:r>
                      <a:endParaRPr lang="zh-CN" altLang="en-US" dirty="0"/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r>
                        <a:rPr lang="zh-CN" altLang="en-US" sz="1200" b="0" dirty="0">
                          <a:effectLst/>
                        </a:rPr>
                        <a:t>      已上市</a:t>
                      </a:r>
                      <a:endParaRPr lang="zh-CN" altLang="en-US" dirty="0"/>
                    </a:p>
                  </a:txBody>
                  <a:tcPr marL="50800" marR="50800" marT="38100" marB="381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effectLst/>
                        </a:rPr>
                        <a:t>羊包虫</a:t>
                      </a:r>
                      <a:endParaRPr 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dirty="0">
                          <a:effectLst/>
                        </a:rPr>
                        <a:t>羊包虫亚单位疫苗</a:t>
                      </a:r>
                      <a:endParaRPr lang="en-US" altLang="zh-CN" sz="1200" b="0" dirty="0">
                        <a:effectLst/>
                      </a:endParaRPr>
                    </a:p>
                    <a:p>
                      <a:pPr algn="ctr"/>
                      <a:endParaRPr 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effectLst/>
                        </a:rPr>
                        <a:t>蛋白类亚单位疫苗</a:t>
                      </a:r>
                      <a:endParaRPr lang="zh-CN" alt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effectLst/>
                        </a:rPr>
                        <a:t>  大肠杆菌</a:t>
                      </a:r>
                      <a:endParaRPr lang="zh-CN" alt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b="0" dirty="0">
                          <a:effectLst/>
                        </a:rPr>
                        <a:t>      已上市</a:t>
                      </a:r>
                      <a:endParaRPr lang="zh-CN" altLang="en-US" sz="1200" b="0" dirty="0">
                        <a:effectLst/>
                      </a:endParaRPr>
                    </a:p>
                  </a:txBody>
                  <a:tcPr marL="50800" marR="50800" marT="38100" marB="38100" anchor="ctr"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4996180" y="106045"/>
            <a:ext cx="35706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华派集团基因工程苗</a:t>
            </a:r>
            <a:endParaRPr lang="zh-CN" altLang="en-US" sz="2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99712" y="749896"/>
            <a:ext cx="394891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</a:rPr>
              <a:t>    华派集团基因工程苗统计表</a:t>
            </a:r>
            <a:endParaRPr lang="zh-CN" altLang="en-US" sz="1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06706" y="3503810"/>
            <a:ext cx="75400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1500" b="1" dirty="0">
                <a:solidFill>
                  <a:srgbClr val="3399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华派集团注重产品研发和创新，目前有一类新兽药</a:t>
            </a:r>
            <a:r>
              <a:rPr lang="en-US" altLang="zh-CN" sz="1500" b="1" dirty="0">
                <a:solidFill>
                  <a:srgbClr val="3399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</a:t>
            </a:r>
            <a:r>
              <a:rPr lang="zh-CN" altLang="en-US" sz="1500" b="1" dirty="0">
                <a:solidFill>
                  <a:srgbClr val="3399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个，其中口蹄疫病毒样颗粒疫苗获一类新兽药</a:t>
            </a:r>
            <a:r>
              <a:rPr lang="en-US" altLang="zh-CN" sz="1500" b="1" dirty="0">
                <a:solidFill>
                  <a:srgbClr val="3399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500" b="1" dirty="0">
                <a:solidFill>
                  <a:srgbClr val="3399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个、二类</a:t>
            </a:r>
            <a:r>
              <a:rPr lang="en-US" altLang="zh-CN" sz="1500" b="1" dirty="0">
                <a:solidFill>
                  <a:srgbClr val="3399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1500" b="1" dirty="0">
                <a:solidFill>
                  <a:srgbClr val="3399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个。</a:t>
            </a:r>
            <a:endParaRPr lang="zh-CN" altLang="en-US" sz="1500" dirty="0">
              <a:solidFill>
                <a:srgbClr val="3399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571365" y="153670"/>
            <a:ext cx="3761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zh-CN" sz="1800" b="1" dirty="0">
                <a:solidFill>
                  <a:prstClr val="whit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    </a:t>
            </a:r>
            <a:r>
              <a:rPr lang="zh-CN" altLang="en-US" sz="1800" b="1" dirty="0">
                <a:solidFill>
                  <a:prstClr val="whit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产品</a:t>
            </a:r>
            <a:endParaRPr lang="zh-CN" altLang="en-US" sz="1800" b="1" dirty="0">
              <a:solidFill>
                <a:prstClr val="white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4350" y="656756"/>
            <a:ext cx="8386142" cy="1398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defRPr/>
            </a:pPr>
            <a:r>
              <a:rPr lang="zh-CN" altLang="en-US" sz="1500" dirty="0"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        华宇生物科技（腾冲）有限公司自</a:t>
            </a:r>
            <a:r>
              <a:rPr lang="en-US" altLang="zh-CN" sz="1500" dirty="0"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2019</a:t>
            </a:r>
            <a:r>
              <a:rPr lang="zh-CN" altLang="en-US" sz="1500" dirty="0"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年成立以来，</a:t>
            </a:r>
            <a:r>
              <a:rPr lang="zh-CN" altLang="en-US" sz="1500" dirty="0">
                <a:solidFill>
                  <a:srgbClr val="FF0000"/>
                </a:solidFill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建成世界上首条口蹄疫病毒样颗粒疫苗生产线</a:t>
            </a:r>
            <a:r>
              <a:rPr lang="zh-CN" altLang="en-US" sz="1500" dirty="0"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，取得兽药</a:t>
            </a:r>
            <a:r>
              <a:rPr lang="en-US" altLang="zh-CN" sz="1500" dirty="0"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GMP</a:t>
            </a:r>
            <a:r>
              <a:rPr lang="zh-CN" altLang="en-US" sz="1500" dirty="0"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证书和生产许可证，成为口蹄疫疫苗定点生产企业。 </a:t>
            </a:r>
            <a:r>
              <a:rPr lang="zh-CN" altLang="en-US" sz="1500" dirty="0">
                <a:solidFill>
                  <a:srgbClr val="FF0000"/>
                </a:solidFill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“</a:t>
            </a:r>
            <a:r>
              <a:rPr lang="zh-CN" altLang="en-US" sz="1500" b="1" dirty="0">
                <a:solidFill>
                  <a:srgbClr val="FF0000"/>
                </a:solidFill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十四五</a:t>
            </a:r>
            <a:r>
              <a:rPr lang="zh-CN" altLang="en-US" sz="1500" dirty="0">
                <a:solidFill>
                  <a:srgbClr val="FF0000"/>
                </a:solidFill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”</a:t>
            </a:r>
            <a:r>
              <a:rPr lang="zh-CN" altLang="en-US" sz="1400" b="1" dirty="0">
                <a:solidFill>
                  <a:srgbClr val="FF0000"/>
                </a:solidFill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期间获国家一类新兽药证书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3</a:t>
            </a:r>
            <a:r>
              <a:rPr lang="zh-CN" altLang="en-US" sz="1400" b="1" dirty="0">
                <a:solidFill>
                  <a:srgbClr val="FF0000"/>
                </a:solidFill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项、二类新兽药证书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1</a:t>
            </a:r>
            <a:r>
              <a:rPr lang="zh-CN" altLang="en-US" sz="1400" b="1" dirty="0">
                <a:solidFill>
                  <a:srgbClr val="FF0000"/>
                </a:solidFill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项</a:t>
            </a:r>
            <a:r>
              <a:rPr lang="zh-CN" altLang="en-US" sz="1400" dirty="0">
                <a:solidFill>
                  <a:srgbClr val="FF0000"/>
                </a:solidFill>
                <a:latin typeface="等线" panose="02010600030101010101" pitchFamily="2" charset="-122"/>
                <a:ea typeface="宋体" pitchFamily="2" charset="-122"/>
              </a:rPr>
              <a:t>。</a:t>
            </a:r>
            <a:endParaRPr lang="en-US" altLang="zh-CN" sz="1400" dirty="0">
              <a:solidFill>
                <a:srgbClr val="FF0000"/>
              </a:solidFill>
              <a:latin typeface="等线" panose="02010600030101010101" pitchFamily="2" charset="-122"/>
              <a:ea typeface="宋体" pitchFamily="2" charset="-122"/>
            </a:endParaRPr>
          </a:p>
          <a:p>
            <a:pPr defTabSz="685800">
              <a:lnSpc>
                <a:spcPct val="150000"/>
              </a:lnSpc>
              <a:defRPr/>
            </a:pPr>
            <a:r>
              <a:rPr lang="en-US" altLang="zh-CN" sz="1400" dirty="0">
                <a:solidFill>
                  <a:prstClr val="black"/>
                </a:solidFill>
                <a:latin typeface="等线" panose="02010600030101010101" pitchFamily="2" charset="-122"/>
                <a:ea typeface="宋体" pitchFamily="2" charset="-122"/>
              </a:rPr>
              <a:t>       </a:t>
            </a:r>
            <a:endParaRPr lang="zh-CN" altLang="en-US" sz="1400" dirty="0">
              <a:solidFill>
                <a:prstClr val="black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3" name="图片 12" descr="F:/9-研发部/1-口蹄疫项目组/1-工作内容与结果/2-文字类工作/2025年/3-云南省项目申报/2-中央引导地方科技专项/2025年中央引导地方项目材料/答辩资料/答辩PPT/图片/猪OA.JPG猪OA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7465" r="17465"/>
          <a:stretch>
            <a:fillRect/>
          </a:stretch>
        </p:blipFill>
        <p:spPr>
          <a:xfrm>
            <a:off x="5908083" y="2211386"/>
            <a:ext cx="1517318" cy="2274724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781" h="5669">
                <a:moveTo>
                  <a:pt x="0" y="0"/>
                </a:moveTo>
                <a:lnTo>
                  <a:pt x="3781" y="0"/>
                </a:lnTo>
                <a:lnTo>
                  <a:pt x="3781" y="5669"/>
                </a:lnTo>
                <a:lnTo>
                  <a:pt x="0" y="5669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accent3">
                <a:lumMod val="75000"/>
                <a:alpha val="70000"/>
              </a:schemeClr>
            </a:solidFill>
          </a:ln>
          <a:effectLst>
            <a:outerShdw blurRad="152400" sx="102000" sy="102000" algn="ctr" rotWithShape="0">
              <a:prstClr val="black">
                <a:alpha val="20000"/>
              </a:prstClr>
            </a:outerShdw>
            <a:reflection blurRad="6350" stA="40000" endPos="25000" dir="5400000" sy="-100000" algn="bl" rotWithShape="0"/>
          </a:effectLst>
          <a:scene3d>
            <a:camera prst="perspectiveLeft" fov="5400000"/>
            <a:lightRig rig="flat" dir="t"/>
          </a:scene3d>
          <a:sp3d z="101600" prstMaterial="flat"/>
        </p:spPr>
      </p:pic>
      <p:pic>
        <p:nvPicPr>
          <p:cNvPr id="15" name="图片 14" descr="F:/9-研发部/1-口蹄疫项目组/1-工作内容与结果/2-文字类工作/2025年/3-云南省项目申报/2-中央引导地方科技专项/2025年中央引导地方项目材料/答辩资料/答辩PPT/图片/猪O.JPG猪O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7395" r="17395"/>
          <a:stretch>
            <a:fillRect/>
          </a:stretch>
        </p:blipFill>
        <p:spPr>
          <a:xfrm>
            <a:off x="1454574" y="2212020"/>
            <a:ext cx="1517318" cy="2274724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781" h="5669">
                <a:moveTo>
                  <a:pt x="0" y="0"/>
                </a:moveTo>
                <a:lnTo>
                  <a:pt x="3781" y="0"/>
                </a:lnTo>
                <a:lnTo>
                  <a:pt x="3781" y="5669"/>
                </a:lnTo>
                <a:lnTo>
                  <a:pt x="0" y="5669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rgbClr val="DA251D">
                <a:alpha val="70000"/>
              </a:srgbClr>
            </a:solidFill>
          </a:ln>
          <a:effectLst>
            <a:outerShdw blurRad="152400" sx="102000" sy="102000" algn="ctr" rotWithShape="0">
              <a:prstClr val="black">
                <a:alpha val="20000"/>
              </a:prstClr>
            </a:outerShdw>
            <a:reflection blurRad="6350" stA="40000" endPos="25000" dir="5400000" sy="-100000" algn="bl" rotWithShape="0"/>
          </a:effectLst>
          <a:scene3d>
            <a:camera prst="perspectiveRight" fov="5400000"/>
            <a:lightRig rig="flat" dir="t"/>
          </a:scene3d>
          <a:sp3d z="101600" prstMaterial="flat"/>
        </p:spPr>
      </p:pic>
      <p:pic>
        <p:nvPicPr>
          <p:cNvPr id="16" name="图片 15" descr="F:/9-研发部/1-口蹄疫项目组/1-工作内容与结果/2-文字类工作/2025年/3-云南省项目申报/2-中央引导地方科技专项/2025年中央引导地方项目材料/答辩资料/答辩PPT/图片/牛O.JPG牛O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6503" r="16503"/>
          <a:stretch>
            <a:fillRect/>
          </a:stretch>
        </p:blipFill>
        <p:spPr>
          <a:xfrm>
            <a:off x="2539247" y="1853249"/>
            <a:ext cx="1896523" cy="284353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781" h="5669">
                <a:moveTo>
                  <a:pt x="0" y="0"/>
                </a:moveTo>
                <a:lnTo>
                  <a:pt x="3781" y="0"/>
                </a:lnTo>
                <a:lnTo>
                  <a:pt x="3781" y="5669"/>
                </a:lnTo>
                <a:lnTo>
                  <a:pt x="0" y="5669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rgbClr val="DA251D">
                <a:alpha val="70000"/>
              </a:srgbClr>
            </a:solidFill>
          </a:ln>
          <a:effectLst>
            <a:outerShdw blurRad="152400" sx="102000" sy="102000" algn="ctr" rotWithShape="0">
              <a:prstClr val="black">
                <a:alpha val="20000"/>
              </a:prstClr>
            </a:outerShdw>
            <a:reflection blurRad="6350" stA="40000" endPos="25000" dir="5400000" sy="-100000" algn="bl" rotWithShape="0"/>
          </a:effectLst>
          <a:scene3d>
            <a:camera prst="perspectiveRight"/>
            <a:lightRig rig="flat" dir="t"/>
          </a:scene3d>
          <a:sp3d prstMaterial="flat"/>
        </p:spPr>
      </p:pic>
      <p:pic>
        <p:nvPicPr>
          <p:cNvPr id="20" name="图片 19" descr="F:/9-研发部/1-口蹄疫项目组/1-工作内容与结果/2-文字类工作/2025年/3-云南省项目申报/2-中央引导地方科技专项/2025年中央引导地方项目材料/答辩资料/答辩PPT/图片/牛OA.JPG牛OA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7820" r="17820"/>
          <a:stretch>
            <a:fillRect/>
          </a:stretch>
        </p:blipFill>
        <p:spPr>
          <a:xfrm>
            <a:off x="4361171" y="1853249"/>
            <a:ext cx="1896523" cy="284353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781" h="5669">
                <a:moveTo>
                  <a:pt x="0" y="0"/>
                </a:moveTo>
                <a:lnTo>
                  <a:pt x="3781" y="0"/>
                </a:lnTo>
                <a:lnTo>
                  <a:pt x="3781" y="5669"/>
                </a:lnTo>
                <a:lnTo>
                  <a:pt x="0" y="5669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accent3">
                <a:lumMod val="75000"/>
                <a:alpha val="70000"/>
              </a:schemeClr>
            </a:solidFill>
          </a:ln>
          <a:effectLst>
            <a:outerShdw blurRad="152400" sx="102000" sy="102000" algn="ctr" rotWithShape="0">
              <a:prstClr val="black">
                <a:alpha val="20000"/>
              </a:prstClr>
            </a:outerShdw>
            <a:reflection blurRad="6350" stA="40000" endPos="25000" dir="5400000" sy="-100000" algn="bl" rotWithShape="0"/>
          </a:effectLst>
          <a:scene3d>
            <a:camera prst="perspectiveLeft"/>
            <a:lightRig rig="flat" dir="t"/>
          </a:scene3d>
          <a:sp3d prstMaterial="flat"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l="4947"/>
          <a:stretch>
            <a:fillRect/>
          </a:stretch>
        </p:blipFill>
        <p:spPr>
          <a:xfrm rot="10800000">
            <a:off x="650940" y="1041750"/>
            <a:ext cx="4491717" cy="3060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84516" y="4306529"/>
            <a:ext cx="791727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b="1" dirty="0">
                <a:latin typeface="思源黑体" panose="020B0500000000000000"/>
                <a:ea typeface="微软雅黑" panose="020B0503020204020204" pitchFamily="34" charset="-122"/>
              </a:rPr>
              <a:t>口蹄疫病毒样颗粒相关专利获得</a:t>
            </a:r>
            <a:r>
              <a:rPr lang="en-US" altLang="zh-CN" sz="1400" b="1" dirty="0">
                <a:latin typeface="思源黑体" panose="020B0500000000000000"/>
                <a:ea typeface="微软雅黑" panose="020B0503020204020204" pitchFamily="34" charset="-122"/>
              </a:rPr>
              <a:t>2022</a:t>
            </a:r>
            <a:r>
              <a:rPr lang="zh-CN" altLang="en-US" sz="1400" b="1" dirty="0">
                <a:latin typeface="思源黑体" panose="020B0500000000000000"/>
                <a:ea typeface="微软雅黑" panose="020B0503020204020204" pitchFamily="34" charset="-122"/>
              </a:rPr>
              <a:t>年第二十三届中国专利优秀奖；</a:t>
            </a:r>
            <a:endParaRPr lang="en-US" altLang="zh-CN" sz="1400" b="1" dirty="0">
              <a:latin typeface="思源黑体" panose="020B0500000000000000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 dirty="0">
                <a:ea typeface="微软雅黑" panose="020B0503020204020204" pitchFamily="34" charset="-122"/>
              </a:rPr>
              <a:t>口蹄疫病毒样颗粒疫苗获得</a:t>
            </a:r>
            <a:r>
              <a:rPr lang="en-US" altLang="zh-CN" sz="1400" b="1" dirty="0">
                <a:ea typeface="微软雅黑" panose="020B0503020204020204" pitchFamily="34" charset="-122"/>
              </a:rPr>
              <a:t>2023</a:t>
            </a:r>
            <a:r>
              <a:rPr lang="zh-CN" altLang="en-US" sz="1400" b="1" dirty="0">
                <a:ea typeface="微软雅黑" panose="020B0503020204020204" pitchFamily="34" charset="-122"/>
              </a:rPr>
              <a:t>年中国农业农村领域重大科技新成果</a:t>
            </a:r>
            <a:r>
              <a:rPr lang="en-US" altLang="zh-CN" sz="1400" b="1" dirty="0">
                <a:ea typeface="微软雅黑" panose="020B0503020204020204" pitchFamily="34" charset="-122"/>
              </a:rPr>
              <a:t>-</a:t>
            </a:r>
            <a:r>
              <a:rPr lang="zh-CN" altLang="en-US" sz="1400" b="1" dirty="0">
                <a:ea typeface="微软雅黑" panose="020B0503020204020204" pitchFamily="34" charset="-122"/>
              </a:rPr>
              <a:t>新产品类。</a:t>
            </a:r>
            <a:endParaRPr lang="en-US" altLang="zh-CN" sz="1400" b="1" dirty="0"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400" b="1" dirty="0">
              <a:latin typeface="思源黑体" panose="020B0500000000000000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79925" y="137795"/>
            <a:ext cx="4095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口蹄疫病毒样颗粒创新性</a:t>
            </a:r>
            <a:endParaRPr lang="zh-CN" altLang="en-US" sz="2000" b="1" dirty="0">
              <a:solidFill>
                <a:schemeClr val="bg1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848" y="771750"/>
            <a:ext cx="2556474" cy="3600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085975" y="2856230"/>
            <a:ext cx="5664200" cy="71437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indent="0">
              <a:lnSpc>
                <a:spcPct val="150000"/>
              </a:lnSpc>
              <a:spcBef>
                <a:spcPct val="0"/>
              </a:spcBef>
              <a:buFont typeface="Arial" panose="020B0604020202090204" pitchFamily="34" charset="0"/>
              <a:buNone/>
              <a:defRPr/>
            </a:pP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生物安全性及临床应用安全性</a:t>
            </a:r>
            <a:endParaRPr lang="en-US" altLang="zh-CN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761558" y="1098790"/>
            <a:ext cx="1612426" cy="1612426"/>
            <a:chOff x="5015408" y="1196255"/>
            <a:chExt cx="2149901" cy="2149901"/>
          </a:xfrm>
        </p:grpSpPr>
        <p:sp>
          <p:nvSpPr>
            <p:cNvPr id="12" name="菱形 11"/>
            <p:cNvSpPr/>
            <p:nvPr/>
          </p:nvSpPr>
          <p:spPr bwMode="auto">
            <a:xfrm>
              <a:off x="5015408" y="1196255"/>
              <a:ext cx="2149901" cy="2149901"/>
            </a:xfrm>
            <a:prstGeom prst="diamond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 sz="1800" dirty="0">
                <a:solidFill>
                  <a:srgbClr val="FF000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382983" y="1589762"/>
              <a:ext cx="1426032" cy="135421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6000" b="1" spc="450" dirty="0">
                  <a:solidFill>
                    <a:schemeClr val="bg1"/>
                  </a:solidFill>
                  <a:latin typeface="Times New Roman" panose="02020503050405090304" pitchFamily="18" charset="0"/>
                  <a:ea typeface="站酷快乐体2016修订版" panose="02010600030101010101" pitchFamily="2" charset="-122"/>
                  <a:cs typeface="Times New Roman" panose="02020503050405090304" pitchFamily="18" charset="0"/>
                  <a:sym typeface="+mn-lt"/>
                </a:rPr>
                <a:t>01</a:t>
              </a:r>
              <a:endParaRPr lang="zh-CN" altLang="en-US" sz="6000" b="1" spc="450" dirty="0">
                <a:solidFill>
                  <a:schemeClr val="bg1"/>
                </a:solidFill>
                <a:latin typeface="Times New Roman" panose="02020503050405090304" pitchFamily="18" charset="0"/>
                <a:ea typeface="站酷快乐体2016修订版" panose="02010600030101010101" pitchFamily="2" charset="-122"/>
                <a:cs typeface="Times New Roman" panose="02020503050405090304" pitchFamily="18" charset="0"/>
                <a:sym typeface="+mn-lt"/>
              </a:endParaRPr>
            </a:p>
          </p:txBody>
        </p:sp>
      </p:grpSp>
    </p:spTree>
  </p:cSld>
  <p:clrMapOvr>
    <a:masterClrMapping/>
  </p:clrMapOvr>
  <p:transition spd="slow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0570" y="4176395"/>
            <a:ext cx="2898140" cy="4000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100" b="1" dirty="0">
                <a:latin typeface="+mn-ea"/>
              </a:rPr>
              <a:t>图</a:t>
            </a:r>
            <a:r>
              <a:rPr lang="en-US" altLang="zh-CN" sz="1100" b="1" dirty="0">
                <a:latin typeface="+mn-ea"/>
              </a:rPr>
              <a:t>1 </a:t>
            </a:r>
            <a:r>
              <a:rPr lang="zh-CN" altLang="en-US" sz="1100" b="1" dirty="0">
                <a:latin typeface="+mn-ea"/>
              </a:rPr>
              <a:t>口蹄疫病毒样颗粒组装模式图</a:t>
            </a:r>
            <a:endParaRPr lang="zh-CN" altLang="en-US" sz="1100" b="1" dirty="0">
              <a:latin typeface="+mn-ea"/>
            </a:endParaRPr>
          </a:p>
        </p:txBody>
      </p:sp>
      <p:sp>
        <p:nvSpPr>
          <p:cNvPr id="5" name="文本框 8"/>
          <p:cNvSpPr txBox="1"/>
          <p:nvPr/>
        </p:nvSpPr>
        <p:spPr>
          <a:xfrm>
            <a:off x="5004435" y="121285"/>
            <a:ext cx="36252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口蹄疫病毒样颗粒设计</a:t>
            </a:r>
            <a:endParaRPr lang="zh-CN" altLang="en-US" sz="2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l="3892" t="6809" r="3531" b="8401"/>
          <a:stretch>
            <a:fillRect/>
          </a:stretch>
        </p:blipFill>
        <p:spPr>
          <a:xfrm>
            <a:off x="1242347" y="897750"/>
            <a:ext cx="6696426" cy="334800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056375" y="1378078"/>
            <a:ext cx="7461495" cy="1040017"/>
            <a:chOff x="1056375" y="1378078"/>
            <a:chExt cx="7461495" cy="1040017"/>
          </a:xfrm>
        </p:grpSpPr>
        <p:sp>
          <p:nvSpPr>
            <p:cNvPr id="4" name="矩形 21"/>
            <p:cNvSpPr/>
            <p:nvPr/>
          </p:nvSpPr>
          <p:spPr>
            <a:xfrm>
              <a:off x="2292776" y="1378078"/>
              <a:ext cx="6225094" cy="1040017"/>
            </a:xfrm>
            <a:custGeom>
              <a:avLst/>
              <a:gdLst/>
              <a:ahLst/>
              <a:cxnLst/>
              <a:rect l="l" t="t" r="r" b="b"/>
              <a:pathLst>
                <a:path w="7085181" h="1244248">
                  <a:moveTo>
                    <a:pt x="333395" y="0"/>
                  </a:moveTo>
                  <a:lnTo>
                    <a:pt x="7085181" y="0"/>
                  </a:lnTo>
                  <a:lnTo>
                    <a:pt x="6751786" y="1244248"/>
                  </a:lnTo>
                  <a:lnTo>
                    <a:pt x="0" y="1244248"/>
                  </a:lnTo>
                  <a:close/>
                </a:path>
              </a:pathLst>
            </a:custGeom>
            <a:solidFill>
              <a:sysClr val="window" lastClr="FFFFFF">
                <a:alpha val="50000"/>
              </a:sysClr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itchFamily="2" charset="-122"/>
                <a:cs typeface="+mn-cs"/>
              </a:endParaRPr>
            </a:p>
          </p:txBody>
        </p:sp>
        <p:sp>
          <p:nvSpPr>
            <p:cNvPr id="5" name="TextBox 59"/>
            <p:cNvSpPr txBox="1"/>
            <p:nvPr/>
          </p:nvSpPr>
          <p:spPr>
            <a:xfrm>
              <a:off x="2575335" y="1723333"/>
              <a:ext cx="5824120" cy="4951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indent="0" defTabSz="91440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kern="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口蹄疫</a:t>
              </a:r>
              <a:r>
                <a:rPr lang="en-US" altLang="zh-CN" sz="1400" kern="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VLPs</a:t>
              </a:r>
              <a:r>
                <a:rPr lang="zh-CN" altLang="en-US" sz="1400" kern="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疫苗的生产过程不动用口蹄疫活病毒，疫苗中不含病毒的任何核酸成份。</a:t>
              </a:r>
              <a:endParaRPr sz="14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056375" y="1466608"/>
              <a:ext cx="1400546" cy="898258"/>
              <a:chOff x="3825" y="2934"/>
              <a:chExt cx="2551" cy="1701"/>
            </a:xfrm>
          </p:grpSpPr>
          <p:grpSp>
            <p:nvGrpSpPr>
              <p:cNvPr id="9" name="组合 8"/>
              <p:cNvGrpSpPr/>
              <p:nvPr/>
            </p:nvGrpSpPr>
            <p:grpSpPr>
              <a:xfrm rot="5400000">
                <a:off x="4250" y="2509"/>
                <a:ext cx="1701" cy="2551"/>
                <a:chOff x="4020870" y="2194485"/>
                <a:chExt cx="1102258" cy="143209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1" name="等腰三角形 43"/>
                <p:cNvSpPr/>
                <p:nvPr/>
              </p:nvSpPr>
              <p:spPr>
                <a:xfrm>
                  <a:off x="4020870" y="2194485"/>
                  <a:ext cx="1102258" cy="1432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258" h="1432090">
                      <a:moveTo>
                        <a:pt x="761620" y="431870"/>
                      </a:moveTo>
                      <a:lnTo>
                        <a:pt x="856659" y="621949"/>
                      </a:lnTo>
                      <a:lnTo>
                        <a:pt x="234710" y="621949"/>
                      </a:lnTo>
                      <a:lnTo>
                        <a:pt x="325695" y="439980"/>
                      </a:lnTo>
                      <a:cubicBezTo>
                        <a:pt x="163858" y="520416"/>
                        <a:pt x="53779" y="687834"/>
                        <a:pt x="53779" y="880961"/>
                      </a:cubicBezTo>
                      <a:cubicBezTo>
                        <a:pt x="53779" y="1155639"/>
                        <a:pt x="276450" y="1378310"/>
                        <a:pt x="551128" y="1378310"/>
                      </a:cubicBezTo>
                      <a:cubicBezTo>
                        <a:pt x="825806" y="1378310"/>
                        <a:pt x="1048477" y="1155639"/>
                        <a:pt x="1048477" y="880961"/>
                      </a:cubicBezTo>
                      <a:cubicBezTo>
                        <a:pt x="1048477" y="681767"/>
                        <a:pt x="931374" y="509923"/>
                        <a:pt x="761620" y="431870"/>
                      </a:cubicBezTo>
                      <a:close/>
                      <a:moveTo>
                        <a:pt x="545685" y="0"/>
                      </a:moveTo>
                      <a:lnTo>
                        <a:pt x="726120" y="360871"/>
                      </a:lnTo>
                      <a:cubicBezTo>
                        <a:pt x="945108" y="431845"/>
                        <a:pt x="1102258" y="638051"/>
                        <a:pt x="1102258" y="880961"/>
                      </a:cubicBezTo>
                      <a:cubicBezTo>
                        <a:pt x="1102258" y="1185341"/>
                        <a:pt x="855509" y="1432090"/>
                        <a:pt x="551129" y="1432090"/>
                      </a:cubicBezTo>
                      <a:cubicBezTo>
                        <a:pt x="246749" y="1432090"/>
                        <a:pt x="0" y="1185341"/>
                        <a:pt x="0" y="880961"/>
                      </a:cubicBezTo>
                      <a:cubicBezTo>
                        <a:pt x="0" y="642821"/>
                        <a:pt x="151038" y="439958"/>
                        <a:pt x="363249" y="36487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ysClr val="window" lastClr="FFFFFF"/>
                    </a:gs>
                    <a:gs pos="55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14100000" scaled="0"/>
                </a:gradFill>
                <a:ln w="2857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Palatino Linotype" panose="02040502050505030304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2" name="等腰三角形 42"/>
                <p:cNvSpPr/>
                <p:nvPr/>
              </p:nvSpPr>
              <p:spPr>
                <a:xfrm>
                  <a:off x="4044928" y="2251925"/>
                  <a:ext cx="1054142" cy="1350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142" h="1350592">
                      <a:moveTo>
                        <a:pt x="521627" y="0"/>
                      </a:moveTo>
                      <a:lnTo>
                        <a:pt x="682907" y="322559"/>
                      </a:lnTo>
                      <a:cubicBezTo>
                        <a:pt x="898294" y="386795"/>
                        <a:pt x="1054142" y="586958"/>
                        <a:pt x="1054142" y="823521"/>
                      </a:cubicBezTo>
                      <a:cubicBezTo>
                        <a:pt x="1054142" y="1114614"/>
                        <a:pt x="818164" y="1350592"/>
                        <a:pt x="527071" y="1350592"/>
                      </a:cubicBezTo>
                      <a:cubicBezTo>
                        <a:pt x="235978" y="1350592"/>
                        <a:pt x="0" y="1114614"/>
                        <a:pt x="0" y="823521"/>
                      </a:cubicBezTo>
                      <a:cubicBezTo>
                        <a:pt x="0" y="591722"/>
                        <a:pt x="149634" y="394871"/>
                        <a:pt x="358347" y="32656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ysClr val="window" lastClr="FFFFFF"/>
                    </a:gs>
                    <a:gs pos="43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2700000" scaled="0"/>
                </a:gradFill>
                <a:ln w="2857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Palatino Linotype" panose="02040502050505030304"/>
                    <a:ea typeface="宋体" pitchFamily="2" charset="-122"/>
                    <a:cs typeface="+mn-cs"/>
                  </a:endParaRPr>
                </a:p>
              </p:txBody>
            </p:sp>
          </p:grpSp>
          <p:sp>
            <p:nvSpPr>
              <p:cNvPr id="10" name="TextBox 65"/>
              <p:cNvSpPr txBox="1"/>
              <p:nvPr/>
            </p:nvSpPr>
            <p:spPr>
              <a:xfrm>
                <a:off x="3825" y="3324"/>
                <a:ext cx="1838" cy="753"/>
              </a:xfrm>
              <a:prstGeom prst="rect">
                <a:avLst/>
              </a:prstGeom>
              <a:noFill/>
            </p:spPr>
            <p:txBody>
              <a:bodyPr wrap="square" lIns="91405" tIns="45702" rIns="91405" bIns="45702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2000" b="1" kern="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charset="0"/>
                    <a:ea typeface="微软雅黑" charset="0"/>
                  </a:rPr>
                  <a:t>1</a:t>
                </a:r>
                <a:endPara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charset="0"/>
                  <a:ea typeface="微软雅黑" charset="0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565662" y="3238218"/>
            <a:ext cx="7674531" cy="1119421"/>
            <a:chOff x="565662" y="3238218"/>
            <a:chExt cx="7674531" cy="1119421"/>
          </a:xfrm>
        </p:grpSpPr>
        <p:sp>
          <p:nvSpPr>
            <p:cNvPr id="3" name="矩形 21"/>
            <p:cNvSpPr/>
            <p:nvPr/>
          </p:nvSpPr>
          <p:spPr>
            <a:xfrm>
              <a:off x="565662" y="3313639"/>
              <a:ext cx="6493755" cy="1044000"/>
            </a:xfrm>
            <a:custGeom>
              <a:avLst/>
              <a:gdLst/>
              <a:ahLst/>
              <a:cxnLst/>
              <a:rect l="l" t="t" r="r" b="b"/>
              <a:pathLst>
                <a:path w="7085181" h="1244248">
                  <a:moveTo>
                    <a:pt x="333395" y="0"/>
                  </a:moveTo>
                  <a:lnTo>
                    <a:pt x="7085181" y="0"/>
                  </a:lnTo>
                  <a:lnTo>
                    <a:pt x="6751786" y="1244248"/>
                  </a:lnTo>
                  <a:lnTo>
                    <a:pt x="0" y="1244248"/>
                  </a:lnTo>
                  <a:close/>
                </a:path>
              </a:pathLst>
            </a:custGeom>
            <a:solidFill>
              <a:sysClr val="window" lastClr="FFFFFF">
                <a:alpha val="50000"/>
              </a:sysClr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itchFamily="2" charset="-122"/>
                <a:cs typeface="+mn-cs"/>
              </a:endParaRPr>
            </a:p>
          </p:txBody>
        </p:sp>
        <p:sp>
          <p:nvSpPr>
            <p:cNvPr id="6" name="TextBox 60"/>
            <p:cNvSpPr txBox="1"/>
            <p:nvPr/>
          </p:nvSpPr>
          <p:spPr>
            <a:xfrm>
              <a:off x="1740324" y="3599036"/>
              <a:ext cx="5230293" cy="4951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indent="0" defTabSz="91440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kern="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抗原纯度不低于</a:t>
              </a:r>
              <a:r>
                <a:rPr lang="en-US" altLang="zh-CN" sz="1400" kern="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70%</a:t>
              </a:r>
              <a:r>
                <a:rPr lang="zh-CN" altLang="en-US" sz="1400" kern="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，通过亲和层析去除内毒素，疫苗成份清晰，临床应用安全性高。</a:t>
              </a:r>
              <a:endParaRPr lang="en-US" altLang="zh-CN" sz="1400" kern="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 flipH="1">
              <a:off x="6909317" y="3238218"/>
              <a:ext cx="1330876" cy="891800"/>
              <a:chOff x="3825" y="2934"/>
              <a:chExt cx="2551" cy="1701"/>
            </a:xfrm>
          </p:grpSpPr>
          <p:grpSp>
            <p:nvGrpSpPr>
              <p:cNvPr id="19" name="组合 18"/>
              <p:cNvGrpSpPr/>
              <p:nvPr/>
            </p:nvGrpSpPr>
            <p:grpSpPr>
              <a:xfrm rot="5400000">
                <a:off x="4250" y="2509"/>
                <a:ext cx="1701" cy="2551"/>
                <a:chOff x="4020870" y="2194485"/>
                <a:chExt cx="1102258" cy="143209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21" name="等腰三角形 43"/>
                <p:cNvSpPr/>
                <p:nvPr/>
              </p:nvSpPr>
              <p:spPr>
                <a:xfrm>
                  <a:off x="4020870" y="2194485"/>
                  <a:ext cx="1102258" cy="1432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258" h="1432090">
                      <a:moveTo>
                        <a:pt x="761620" y="431870"/>
                      </a:moveTo>
                      <a:lnTo>
                        <a:pt x="856659" y="621949"/>
                      </a:lnTo>
                      <a:lnTo>
                        <a:pt x="234710" y="621949"/>
                      </a:lnTo>
                      <a:lnTo>
                        <a:pt x="325695" y="439980"/>
                      </a:lnTo>
                      <a:cubicBezTo>
                        <a:pt x="163858" y="520416"/>
                        <a:pt x="53779" y="687834"/>
                        <a:pt x="53779" y="880961"/>
                      </a:cubicBezTo>
                      <a:cubicBezTo>
                        <a:pt x="53779" y="1155639"/>
                        <a:pt x="276450" y="1378310"/>
                        <a:pt x="551128" y="1378310"/>
                      </a:cubicBezTo>
                      <a:cubicBezTo>
                        <a:pt x="825806" y="1378310"/>
                        <a:pt x="1048477" y="1155639"/>
                        <a:pt x="1048477" y="880961"/>
                      </a:cubicBezTo>
                      <a:cubicBezTo>
                        <a:pt x="1048477" y="681767"/>
                        <a:pt x="931374" y="509923"/>
                        <a:pt x="761620" y="431870"/>
                      </a:cubicBezTo>
                      <a:close/>
                      <a:moveTo>
                        <a:pt x="545685" y="0"/>
                      </a:moveTo>
                      <a:lnTo>
                        <a:pt x="726120" y="360871"/>
                      </a:lnTo>
                      <a:cubicBezTo>
                        <a:pt x="945108" y="431845"/>
                        <a:pt x="1102258" y="638051"/>
                        <a:pt x="1102258" y="880961"/>
                      </a:cubicBezTo>
                      <a:cubicBezTo>
                        <a:pt x="1102258" y="1185341"/>
                        <a:pt x="855509" y="1432090"/>
                        <a:pt x="551129" y="1432090"/>
                      </a:cubicBezTo>
                      <a:cubicBezTo>
                        <a:pt x="246749" y="1432090"/>
                        <a:pt x="0" y="1185341"/>
                        <a:pt x="0" y="880961"/>
                      </a:cubicBezTo>
                      <a:cubicBezTo>
                        <a:pt x="0" y="642821"/>
                        <a:pt x="151038" y="439958"/>
                        <a:pt x="363249" y="36487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ysClr val="window" lastClr="FFFFFF"/>
                    </a:gs>
                    <a:gs pos="55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14100000" scaled="0"/>
                </a:gradFill>
                <a:ln w="2857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Palatino Linotype" panose="02040502050505030304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22" name="等腰三角形 42"/>
                <p:cNvSpPr/>
                <p:nvPr/>
              </p:nvSpPr>
              <p:spPr>
                <a:xfrm>
                  <a:off x="4044928" y="2251925"/>
                  <a:ext cx="1054142" cy="1350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142" h="1350592">
                      <a:moveTo>
                        <a:pt x="521627" y="0"/>
                      </a:moveTo>
                      <a:lnTo>
                        <a:pt x="682907" y="322559"/>
                      </a:lnTo>
                      <a:cubicBezTo>
                        <a:pt x="898294" y="386795"/>
                        <a:pt x="1054142" y="586958"/>
                        <a:pt x="1054142" y="823521"/>
                      </a:cubicBezTo>
                      <a:cubicBezTo>
                        <a:pt x="1054142" y="1114614"/>
                        <a:pt x="818164" y="1350592"/>
                        <a:pt x="527071" y="1350592"/>
                      </a:cubicBezTo>
                      <a:cubicBezTo>
                        <a:pt x="235978" y="1350592"/>
                        <a:pt x="0" y="1114614"/>
                        <a:pt x="0" y="823521"/>
                      </a:cubicBezTo>
                      <a:cubicBezTo>
                        <a:pt x="0" y="591722"/>
                        <a:pt x="149634" y="394871"/>
                        <a:pt x="358347" y="32656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ysClr val="window" lastClr="FFFFFF"/>
                    </a:gs>
                    <a:gs pos="43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2700000" scaled="0"/>
                </a:gradFill>
                <a:ln w="2857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Palatino Linotype" panose="02040502050505030304"/>
                    <a:ea typeface="宋体" pitchFamily="2" charset="-122"/>
                    <a:cs typeface="+mn-cs"/>
                  </a:endParaRPr>
                </a:p>
              </p:txBody>
            </p:sp>
          </p:grpSp>
          <p:sp>
            <p:nvSpPr>
              <p:cNvPr id="20" name="TextBox 65"/>
              <p:cNvSpPr txBox="1"/>
              <p:nvPr/>
            </p:nvSpPr>
            <p:spPr>
              <a:xfrm>
                <a:off x="3825" y="3324"/>
                <a:ext cx="1838" cy="758"/>
              </a:xfrm>
              <a:prstGeom prst="rect">
                <a:avLst/>
              </a:prstGeom>
              <a:noFill/>
            </p:spPr>
            <p:txBody>
              <a:bodyPr wrap="square" lIns="91405" tIns="45702" rIns="91405" bIns="45702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2000" b="1" kern="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charset="0"/>
                    <a:ea typeface="微软雅黑" charset="0"/>
                  </a:rPr>
                  <a:t>2</a:t>
                </a:r>
                <a:endPara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charset="0"/>
                  <a:ea typeface="微软雅黑" charset="0"/>
                </a:endParaRPr>
              </a:p>
            </p:txBody>
          </p:sp>
        </p:grpSp>
      </p:grpSp>
      <p:sp>
        <p:nvSpPr>
          <p:cNvPr id="24" name="文本框 23"/>
          <p:cNvSpPr txBox="1"/>
          <p:nvPr/>
        </p:nvSpPr>
        <p:spPr>
          <a:xfrm>
            <a:off x="5975350" y="82550"/>
            <a:ext cx="26390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zh-CN" altLang="en-US" sz="2000" b="1" dirty="0">
                <a:solidFill>
                  <a:schemeClr val="bg1"/>
                </a:solidFill>
              </a:rPr>
              <a:t>安全性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70" y="1090406"/>
            <a:ext cx="5268060" cy="2962688"/>
          </a:xfrm>
          <a:prstGeom prst="rect">
            <a:avLst/>
          </a:prstGeom>
        </p:spPr>
      </p:pic>
      <p:sp>
        <p:nvSpPr>
          <p:cNvPr id="4" name="TextBox 59"/>
          <p:cNvSpPr txBox="1"/>
          <p:nvPr/>
        </p:nvSpPr>
        <p:spPr>
          <a:xfrm>
            <a:off x="3474164" y="4190360"/>
            <a:ext cx="2195672" cy="188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indent="0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100" b="1" dirty="0">
                <a:latin typeface="+mn-ea"/>
              </a:rPr>
              <a:t>图</a:t>
            </a:r>
            <a:r>
              <a:rPr lang="en-US" altLang="zh-CN" sz="1100" b="1" dirty="0">
                <a:latin typeface="+mn-ea"/>
              </a:rPr>
              <a:t>9 </a:t>
            </a:r>
            <a:r>
              <a:rPr lang="zh-CN" altLang="en-US" sz="1100" b="1" kern="100" dirty="0">
                <a:latin typeface="+mn-ea"/>
                <a:sym typeface="+mn-ea"/>
              </a:rPr>
              <a:t>口蹄疫</a:t>
            </a:r>
            <a:r>
              <a:rPr lang="en-US" altLang="zh-CN" sz="1100" b="1" kern="100" dirty="0">
                <a:latin typeface="+mn-ea"/>
                <a:sym typeface="+mn-ea"/>
              </a:rPr>
              <a:t>VLPs</a:t>
            </a:r>
            <a:r>
              <a:rPr lang="zh-CN" altLang="en-US" sz="1100" b="1" kern="100" dirty="0">
                <a:latin typeface="+mn-ea"/>
                <a:sym typeface="+mn-ea"/>
              </a:rPr>
              <a:t>疫苗鉴别检验结果</a:t>
            </a:r>
            <a:endParaRPr sz="1100" b="1" kern="100" dirty="0">
              <a:latin typeface="+mn-ea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69915" y="115570"/>
            <a:ext cx="29216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zh-CN" altLang="en-US" sz="2000" b="1" dirty="0">
                <a:solidFill>
                  <a:schemeClr val="bg1"/>
                </a:solidFill>
              </a:rPr>
              <a:t>生物安全性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Freeform 5"/>
          <p:cNvSpPr/>
          <p:nvPr/>
        </p:nvSpPr>
        <p:spPr bwMode="auto">
          <a:xfrm>
            <a:off x="2837342" y="1579139"/>
            <a:ext cx="6306659" cy="1731699"/>
          </a:xfrm>
          <a:custGeom>
            <a:avLst/>
            <a:gdLst>
              <a:gd name="T0" fmla="*/ 1136 w 11039"/>
              <a:gd name="T1" fmla="*/ 0 h 3662"/>
              <a:gd name="T2" fmla="*/ 11039 w 11039"/>
              <a:gd name="T3" fmla="*/ 0 h 3662"/>
              <a:gd name="T4" fmla="*/ 11039 w 11039"/>
              <a:gd name="T5" fmla="*/ 3662 h 3662"/>
              <a:gd name="T6" fmla="*/ 0 w 11039"/>
              <a:gd name="T7" fmla="*/ 3662 h 3662"/>
              <a:gd name="T8" fmla="*/ 1136 w 11039"/>
              <a:gd name="T9" fmla="*/ 0 h 3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039" h="3662">
                <a:moveTo>
                  <a:pt x="1136" y="0"/>
                </a:moveTo>
                <a:lnTo>
                  <a:pt x="11039" y="0"/>
                </a:lnTo>
                <a:lnTo>
                  <a:pt x="11039" y="3662"/>
                </a:lnTo>
                <a:lnTo>
                  <a:pt x="0" y="3662"/>
                </a:lnTo>
                <a:lnTo>
                  <a:pt x="1136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/>
          <a:lstStyle/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350" b="0" i="0" u="none" strike="noStrike" kern="0" cap="none" spc="0" normalizeH="0" baseline="0" noProof="0">
                <a:ln>
                  <a:noFill/>
                </a:ln>
                <a:solidFill>
                  <a:srgbClr val="0B4755"/>
                </a:solidFill>
                <a:effectLst/>
                <a:uLnTx/>
                <a:uFillTx/>
                <a:latin typeface="Arial" panose="020B0604020202090204" pitchFamily="34" charset="0"/>
                <a:ea typeface="黑体" panose="02010609060101010101" pitchFamily="49" charset="-122"/>
              </a:rPr>
              <a:t>XX</a:t>
            </a:r>
            <a:endParaRPr kumimoji="0" lang="zh-CN" altLang="en-US" sz="1350" b="0" i="0" u="none" strike="noStrike" kern="0" cap="none" spc="0" normalizeH="0" baseline="0" noProof="0" dirty="0">
              <a:ln>
                <a:noFill/>
              </a:ln>
              <a:solidFill>
                <a:srgbClr val="0B4755"/>
              </a:solidFill>
              <a:effectLst/>
              <a:uLnTx/>
              <a:uFillTx/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  <p:sp>
        <p:nvSpPr>
          <p:cNvPr id="118" name="Freeform 6"/>
          <p:cNvSpPr>
            <a:spLocks noChangeArrowheads="1"/>
          </p:cNvSpPr>
          <p:nvPr/>
        </p:nvSpPr>
        <p:spPr bwMode="auto">
          <a:xfrm>
            <a:off x="0" y="1579139"/>
            <a:ext cx="3409809" cy="1731699"/>
          </a:xfrm>
          <a:custGeom>
            <a:avLst/>
            <a:gdLst>
              <a:gd name="T0" fmla="*/ 5970 w 5970"/>
              <a:gd name="T1" fmla="*/ 0 h 3662"/>
              <a:gd name="T2" fmla="*/ 4846 w 5970"/>
              <a:gd name="T3" fmla="*/ 3662 h 3662"/>
              <a:gd name="T4" fmla="*/ 0 w 5970"/>
              <a:gd name="T5" fmla="*/ 3662 h 3662"/>
              <a:gd name="T6" fmla="*/ 3 w 5970"/>
              <a:gd name="T7" fmla="*/ 0 h 3662"/>
              <a:gd name="T8" fmla="*/ 5970 w 5970"/>
              <a:gd name="T9" fmla="*/ 0 h 3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70" h="3662">
                <a:moveTo>
                  <a:pt x="5970" y="0"/>
                </a:moveTo>
                <a:lnTo>
                  <a:pt x="4846" y="3662"/>
                </a:lnTo>
                <a:lnTo>
                  <a:pt x="0" y="3662"/>
                </a:lnTo>
                <a:lnTo>
                  <a:pt x="3" y="0"/>
                </a:lnTo>
                <a:lnTo>
                  <a:pt x="597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 dirty="0">
              <a:ln>
                <a:noFill/>
              </a:ln>
              <a:solidFill>
                <a:srgbClr val="0B4755"/>
              </a:solidFill>
              <a:effectLst/>
              <a:uLnTx/>
              <a:uFillTx/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  <p:sp>
        <p:nvSpPr>
          <p:cNvPr id="119" name="TextBox 28"/>
          <p:cNvSpPr txBox="1">
            <a:spLocks noChangeArrowheads="1"/>
          </p:cNvSpPr>
          <p:nvPr/>
        </p:nvSpPr>
        <p:spPr bwMode="auto">
          <a:xfrm>
            <a:off x="2836952" y="2205537"/>
            <a:ext cx="60165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3200" kern="0" noProof="1">
                <a:solidFill>
                  <a:srgbClr val="FFFFFF"/>
                </a:solidFill>
                <a:latin typeface="+mn-ea"/>
              </a:rPr>
              <a:t>      基因工程苗的分类及优势</a:t>
            </a:r>
            <a:endParaRPr lang="zh-CN" altLang="en-US" sz="3200" kern="0" noProof="1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20" name="TextBox 29"/>
          <p:cNvSpPr txBox="1">
            <a:spLocks noChangeArrowheads="1"/>
          </p:cNvSpPr>
          <p:nvPr/>
        </p:nvSpPr>
        <p:spPr bwMode="auto">
          <a:xfrm>
            <a:off x="1826033" y="1420892"/>
            <a:ext cx="1165704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1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1" name="直接连接符 120"/>
          <p:cNvCxnSpPr>
            <a:cxnSpLocks noChangeShapeType="1"/>
          </p:cNvCxnSpPr>
          <p:nvPr/>
        </p:nvCxnSpPr>
        <p:spPr bwMode="auto">
          <a:xfrm flipV="1">
            <a:off x="2836952" y="1568630"/>
            <a:ext cx="638885" cy="1742208"/>
          </a:xfrm>
          <a:prstGeom prst="line">
            <a:avLst/>
          </a:prstGeom>
          <a:noFill/>
          <a:ln w="28575">
            <a:solidFill>
              <a:srgbClr val="0B4755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" name="TextBox 39"/>
          <p:cNvSpPr txBox="1">
            <a:spLocks noChangeArrowheads="1"/>
          </p:cNvSpPr>
          <p:nvPr/>
        </p:nvSpPr>
        <p:spPr bwMode="auto">
          <a:xfrm>
            <a:off x="1178825" y="2672188"/>
            <a:ext cx="8707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90204" pitchFamily="34" charset="0"/>
                <a:ea typeface="黑体" panose="02010609060101010101" pitchFamily="49" charset="-122"/>
              </a:rPr>
              <a:t>PART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  <p:sp>
        <p:nvSpPr>
          <p:cNvPr id="123" name="直角三角形 20"/>
          <p:cNvSpPr>
            <a:spLocks noChangeArrowheads="1"/>
          </p:cNvSpPr>
          <p:nvPr/>
        </p:nvSpPr>
        <p:spPr bwMode="auto">
          <a:xfrm>
            <a:off x="1150061" y="1362697"/>
            <a:ext cx="195203" cy="215833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l" eaLnBrk="1" hangingPunct="1">
              <a:buFontTx/>
              <a:buNone/>
            </a:pPr>
            <a:endParaRPr lang="zh-CN" altLang="en-US" sz="1800" dirty="0">
              <a:solidFill>
                <a:srgbClr val="FFFFFF"/>
              </a:solidFill>
              <a:latin typeface="Calibri" panose="020F0502020204030204" pitchFamily="34" charset="0"/>
              <a:ea typeface="黑体" panose="02010609060101010101" pitchFamily="49" charset="-122"/>
              <a:sym typeface="Calibri" panose="020F0502020204030204" pitchFamily="34" charset="0"/>
            </a:endParaRPr>
          </a:p>
        </p:txBody>
      </p:sp>
      <p:sp>
        <p:nvSpPr>
          <p:cNvPr id="124" name="直角三角形 26"/>
          <p:cNvSpPr>
            <a:spLocks noChangeArrowheads="1"/>
          </p:cNvSpPr>
          <p:nvPr/>
        </p:nvSpPr>
        <p:spPr bwMode="auto">
          <a:xfrm flipV="1">
            <a:off x="1141841" y="3300329"/>
            <a:ext cx="195203" cy="285934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l" eaLnBrk="1" hangingPunct="1">
              <a:buFontTx/>
              <a:buNone/>
            </a:pPr>
            <a:endParaRPr lang="zh-CN" altLang="en-US" sz="1800" dirty="0">
              <a:solidFill>
                <a:srgbClr val="FFFFFF"/>
              </a:solidFill>
              <a:latin typeface="Calibri" panose="020F0502020204030204" pitchFamily="34" charset="0"/>
              <a:ea typeface="黑体" panose="02010609060101010101" pitchFamily="49" charset="-122"/>
              <a:sym typeface="Calibri" panose="020F0502020204030204" pitchFamily="34" charset="0"/>
            </a:endParaRPr>
          </a:p>
        </p:txBody>
      </p:sp>
      <p:sp>
        <p:nvSpPr>
          <p:cNvPr id="125" name="矩形 124"/>
          <p:cNvSpPr>
            <a:spLocks noChangeArrowheads="1"/>
          </p:cNvSpPr>
          <p:nvPr/>
        </p:nvSpPr>
        <p:spPr bwMode="auto">
          <a:xfrm>
            <a:off x="478756" y="1353172"/>
            <a:ext cx="671305" cy="22402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l" eaLnBrk="1" hangingPunct="1">
              <a:buFontTx/>
              <a:buNone/>
            </a:pPr>
            <a:endParaRPr lang="zh-CN" altLang="en-US" sz="1800" dirty="0">
              <a:solidFill>
                <a:srgbClr val="FFFFFF"/>
              </a:solidFill>
              <a:latin typeface="Calibri" panose="020F0502020204030204" pitchFamily="34" charset="0"/>
              <a:ea typeface="黑体" panose="02010609060101010101" pitchFamily="49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6707" t="5829" r="5172" b="5428"/>
          <a:stretch>
            <a:fillRect/>
          </a:stretch>
        </p:blipFill>
        <p:spPr>
          <a:xfrm>
            <a:off x="519760" y="1283337"/>
            <a:ext cx="3817238" cy="270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9983" t="6558" r="8141" b="2221"/>
          <a:stretch>
            <a:fillRect/>
          </a:stretch>
        </p:blipFill>
        <p:spPr>
          <a:xfrm>
            <a:off x="5016870" y="1247337"/>
            <a:ext cx="3542501" cy="2772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787390" y="123825"/>
            <a:ext cx="27717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 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反馈</a:t>
            </a:r>
            <a:endParaRPr lang="zh-CN" altLang="en-US" sz="2000" b="1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048347" y="2856025"/>
            <a:ext cx="5731548" cy="71437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spc="4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抗体产生期及有效性</a:t>
            </a:r>
            <a:endParaRPr lang="en-US" altLang="zh-CN" sz="2800" b="1" spc="4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761558" y="1098790"/>
            <a:ext cx="1612426" cy="1612426"/>
            <a:chOff x="5015408" y="1196255"/>
            <a:chExt cx="2149901" cy="2149901"/>
          </a:xfrm>
        </p:grpSpPr>
        <p:sp>
          <p:nvSpPr>
            <p:cNvPr id="12" name="菱形 11"/>
            <p:cNvSpPr/>
            <p:nvPr/>
          </p:nvSpPr>
          <p:spPr bwMode="auto">
            <a:xfrm>
              <a:off x="5015408" y="1196255"/>
              <a:ext cx="2149901" cy="2149901"/>
            </a:xfrm>
            <a:prstGeom prst="diamond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 sz="1800" dirty="0">
                <a:solidFill>
                  <a:srgbClr val="FF000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382983" y="1589762"/>
              <a:ext cx="1426032" cy="135421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6000" b="1" spc="450" dirty="0">
                  <a:solidFill>
                    <a:schemeClr val="bg1"/>
                  </a:solidFill>
                  <a:latin typeface="Times New Roman" panose="02020503050405090304" pitchFamily="18" charset="0"/>
                  <a:ea typeface="站酷快乐体2016修订版" panose="02010600030101010101" pitchFamily="2" charset="-122"/>
                  <a:cs typeface="Times New Roman" panose="02020503050405090304" pitchFamily="18" charset="0"/>
                  <a:sym typeface="+mn-lt"/>
                </a:rPr>
                <a:t>02</a:t>
              </a:r>
              <a:endParaRPr lang="zh-CN" altLang="en-US" sz="6000" b="1" spc="450" dirty="0">
                <a:solidFill>
                  <a:schemeClr val="bg1"/>
                </a:solidFill>
                <a:latin typeface="Times New Roman" panose="02020503050405090304" pitchFamily="18" charset="0"/>
                <a:ea typeface="站酷快乐体2016修订版" panose="02010600030101010101" pitchFamily="2" charset="-122"/>
                <a:cs typeface="Times New Roman" panose="02020503050405090304" pitchFamily="18" charset="0"/>
                <a:sym typeface="+mn-lt"/>
              </a:endParaRPr>
            </a:p>
          </p:txBody>
        </p:sp>
      </p:grpSp>
    </p:spTree>
  </p:cSld>
  <p:clrMapOvr>
    <a:masterClrMapping/>
  </p:clrMapOvr>
  <p:transition spd="slow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" t="5245" r="5446" b="3097"/>
          <a:stretch>
            <a:fillRect/>
          </a:stretch>
        </p:blipFill>
        <p:spPr>
          <a:xfrm>
            <a:off x="2535211" y="666386"/>
            <a:ext cx="4073578" cy="302155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910166" y="3774892"/>
            <a:ext cx="332366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100" b="1" dirty="0">
                <a:latin typeface="+mn-ea"/>
              </a:rPr>
              <a:t>图</a:t>
            </a:r>
            <a:r>
              <a:rPr lang="en-US" altLang="zh-CN" sz="1100" b="1" dirty="0">
                <a:latin typeface="+mn-ea"/>
              </a:rPr>
              <a:t>13 VLPs</a:t>
            </a:r>
            <a:r>
              <a:rPr lang="zh-CN" altLang="en-US" sz="1100" b="1" dirty="0">
                <a:latin typeface="+mn-ea"/>
              </a:rPr>
              <a:t>疫苗与高端灭活苗</a:t>
            </a:r>
            <a:r>
              <a:rPr lang="en-US" altLang="zh-CN" sz="1100" b="1" dirty="0">
                <a:latin typeface="+mn-ea"/>
              </a:rPr>
              <a:t>O</a:t>
            </a:r>
            <a:r>
              <a:rPr lang="zh-CN" altLang="en-US" sz="1100" b="1" dirty="0">
                <a:latin typeface="+mn-ea"/>
              </a:rPr>
              <a:t>型抗体变化趋势对比</a:t>
            </a:r>
            <a:endParaRPr lang="zh-CN" altLang="zh-CN" sz="1100" b="1" dirty="0">
              <a:latin typeface="+mn-ea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917886" y="4303258"/>
            <a:ext cx="7791782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VLPs</a:t>
            </a:r>
            <a:r>
              <a:rPr lang="zh-CN" alt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疫苗诱发抗体的产生速度要明显快于灭活疫苗，</a:t>
            </a:r>
            <a:r>
              <a:rPr lang="en-US" altLang="zh-CN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r>
              <a:rPr lang="zh-CN" alt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</a:t>
            </a:r>
            <a:r>
              <a:rPr lang="en-US" altLang="zh-CN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70%</a:t>
            </a:r>
            <a:r>
              <a:rPr lang="zh-CN" alt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的抗体转阳，</a:t>
            </a:r>
            <a:endParaRPr lang="en-US" altLang="zh-CN" sz="14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且单次免疫在</a:t>
            </a:r>
            <a:r>
              <a:rPr lang="en-US" altLang="zh-CN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个月内抗体水平均不低于灭活疫苗。</a:t>
            </a:r>
            <a:endParaRPr lang="en-US" altLang="zh-CN" sz="14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8"/>
          <p:cNvSpPr txBox="1"/>
          <p:nvPr/>
        </p:nvSpPr>
        <p:spPr>
          <a:xfrm>
            <a:off x="4572635" y="128905"/>
            <a:ext cx="40246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Arial Bold" panose="020B0604020202090204" charset="0"/>
                <a:cs typeface="Arial Bold" panose="020B0604020202090204" charset="0"/>
              </a:rPr>
              <a:t>VLPs</a:t>
            </a:r>
            <a:r>
              <a:rPr lang="zh-CN" altLang="en-US" sz="2000" b="1" dirty="0">
                <a:solidFill>
                  <a:schemeClr val="bg1"/>
                </a:solidFill>
                <a:latin typeface="Arial Bold" panose="020B0604020202090204" charset="0"/>
                <a:cs typeface="Arial Bold" panose="020B0604020202090204" charset="0"/>
              </a:rPr>
              <a:t>疫苗与灭活苗免疫效果比对</a:t>
            </a:r>
            <a:endParaRPr lang="zh-CN" altLang="en-US" sz="2000" b="1" dirty="0">
              <a:solidFill>
                <a:schemeClr val="bg1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3412" t="3595" r="2201" b="5138"/>
          <a:stretch>
            <a:fillRect/>
          </a:stretch>
        </p:blipFill>
        <p:spPr>
          <a:xfrm>
            <a:off x="895048" y="924632"/>
            <a:ext cx="3109603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5689600" y="108585"/>
            <a:ext cx="29591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  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疫控中心</a:t>
            </a:r>
            <a:endParaRPr lang="zh-CN" altLang="en-US" sz="20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6852" t="607" r="5612" b="6156"/>
          <a:stretch>
            <a:fillRect/>
          </a:stretch>
        </p:blipFill>
        <p:spPr>
          <a:xfrm>
            <a:off x="5300009" y="727899"/>
            <a:ext cx="2314025" cy="3492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3298" y="4346219"/>
            <a:ext cx="8357087" cy="73447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l" defTabSz="912495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2495" rtl="0" fontAlgn="base">
              <a:lnSpc>
                <a:spcPts val="21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                   </a:t>
            </a:r>
            <a:r>
              <a:rPr lang="zh-CN" altLang="en-US" sz="1600" dirty="0">
                <a:solidFill>
                  <a:srgbClr val="3399FF"/>
                </a:solidFill>
                <a:cs typeface="+mn-ea"/>
                <a:sym typeface="+mn-lt"/>
              </a:rPr>
              <a:t>首免</a:t>
            </a:r>
            <a:r>
              <a:rPr lang="en-US" altLang="zh-CN" sz="1600" dirty="0">
                <a:solidFill>
                  <a:srgbClr val="3399FF"/>
                </a:solidFill>
                <a:cs typeface="+mn-ea"/>
                <a:sym typeface="+mn-lt"/>
              </a:rPr>
              <a:t>15</a:t>
            </a:r>
            <a:r>
              <a:rPr lang="zh-CN" altLang="en-US" sz="1600" dirty="0">
                <a:solidFill>
                  <a:srgbClr val="3399FF"/>
                </a:solidFill>
                <a:cs typeface="+mn-ea"/>
                <a:sym typeface="+mn-lt"/>
              </a:rPr>
              <a:t>天抗体合格率</a:t>
            </a:r>
            <a:r>
              <a:rPr lang="en-US" altLang="zh-CN" sz="1600" dirty="0">
                <a:solidFill>
                  <a:srgbClr val="3399FF"/>
                </a:solidFill>
                <a:cs typeface="+mn-ea"/>
                <a:sym typeface="+mn-lt"/>
              </a:rPr>
              <a:t>77%</a:t>
            </a:r>
            <a:r>
              <a:rPr lang="zh-CN" altLang="en-US" sz="1600" dirty="0">
                <a:solidFill>
                  <a:srgbClr val="3399FF"/>
                </a:solidFill>
                <a:cs typeface="+mn-ea"/>
                <a:sym typeface="+mn-lt"/>
              </a:rPr>
              <a:t>，</a:t>
            </a:r>
            <a:r>
              <a:rPr lang="en-US" altLang="zh-CN" sz="1600" dirty="0">
                <a:solidFill>
                  <a:srgbClr val="3399FF"/>
                </a:solidFill>
                <a:cs typeface="+mn-ea"/>
                <a:sym typeface="+mn-lt"/>
              </a:rPr>
              <a:t>30</a:t>
            </a:r>
            <a:r>
              <a:rPr lang="zh-CN" altLang="en-US" sz="1600" dirty="0">
                <a:solidFill>
                  <a:srgbClr val="3399FF"/>
                </a:solidFill>
                <a:cs typeface="+mn-ea"/>
                <a:sym typeface="+mn-lt"/>
              </a:rPr>
              <a:t>天抗体合格率</a:t>
            </a:r>
            <a:r>
              <a:rPr lang="en-US" altLang="zh-CN" sz="1600" dirty="0">
                <a:solidFill>
                  <a:srgbClr val="3399FF"/>
                </a:solidFill>
                <a:cs typeface="+mn-ea"/>
                <a:sym typeface="+mn-lt"/>
              </a:rPr>
              <a:t>85.7%</a:t>
            </a:r>
            <a:r>
              <a:rPr lang="zh-CN" altLang="en-US" sz="1600" dirty="0">
                <a:solidFill>
                  <a:srgbClr val="3399FF"/>
                </a:solidFill>
                <a:cs typeface="+mn-ea"/>
                <a:sym typeface="+mn-lt"/>
              </a:rPr>
              <a:t>。</a:t>
            </a:r>
            <a:endParaRPr lang="en-US" altLang="zh-CN" sz="1600" noProof="0" dirty="0">
              <a:ln>
                <a:noFill/>
              </a:ln>
              <a:solidFill>
                <a:srgbClr val="3399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382656" y="2068643"/>
            <a:ext cx="1266669" cy="23384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279967" y="1221592"/>
          <a:ext cx="7185727" cy="3264045"/>
        </p:xfrm>
        <a:graphic>
          <a:graphicData uri="http://schemas.openxmlformats.org/drawingml/2006/table">
            <a:tbl>
              <a:tblPr firstRow="1" firstCol="1" bandRow="1"/>
              <a:tblGrid>
                <a:gridCol w="576274"/>
                <a:gridCol w="576274"/>
                <a:gridCol w="604707"/>
                <a:gridCol w="642620"/>
                <a:gridCol w="642620"/>
                <a:gridCol w="620506"/>
                <a:gridCol w="603445"/>
                <a:gridCol w="629352"/>
                <a:gridCol w="629352"/>
                <a:gridCol w="608499"/>
                <a:gridCol w="608499"/>
                <a:gridCol w="443579"/>
              </a:tblGrid>
              <a:tr h="189848">
                <a:tc rowSpan="2"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zh-CN" sz="900" b="1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疫苗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zh-CN" sz="900" b="1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名称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zh-CN" sz="900" b="1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动物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zh-CN" sz="900" b="1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编号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900" b="1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LPB-ELISA</a:t>
                      </a:r>
                      <a:r>
                        <a:rPr lang="zh-CN" sz="900" b="1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抗体水平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zh-CN" sz="900" b="1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发病情况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9032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900" b="1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0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900" b="1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15dpi</a:t>
                      </a:r>
                      <a:endParaRPr lang="zh-CN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900" b="1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30dpi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900" b="1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60dpi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900" b="1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90dpi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900" b="1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120dpi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900" b="1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150dpi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900" b="1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164dpi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900" b="1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171dpi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/>
                </a:tc>
              </a:tr>
              <a:tr h="370347">
                <a:tc rowSpan="6"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zh-CN" sz="1200" b="1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猪口蹄疫</a:t>
                      </a:r>
                      <a:r>
                        <a:rPr lang="en-US" sz="1200" b="1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O</a:t>
                      </a:r>
                      <a:r>
                        <a:rPr lang="zh-CN" sz="1200" b="1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型病毒样颗粒疫苗</a:t>
                      </a:r>
                      <a:endParaRPr lang="zh-CN" sz="12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2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B02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1:8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700"/>
                        </a:lnSpc>
                      </a:pPr>
                      <a:r>
                        <a:rPr lang="zh-CN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＞</a:t>
                      </a: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</a:t>
                      </a:r>
                      <a:r>
                        <a:rPr lang="zh-CN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：</a:t>
                      </a: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256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1:180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700"/>
                        </a:lnSpc>
                      </a:pP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</a:t>
                      </a:r>
                      <a:r>
                        <a:rPr lang="zh-CN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：</a:t>
                      </a: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256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700"/>
                        </a:lnSpc>
                      </a:pP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</a:t>
                      </a:r>
                      <a:r>
                        <a:rPr lang="zh-CN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：</a:t>
                      </a: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256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</a:t>
                      </a:r>
                      <a:r>
                        <a:rPr lang="zh-CN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：</a:t>
                      </a: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256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</a:t>
                      </a:r>
                      <a:r>
                        <a:rPr lang="zh-CN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：</a:t>
                      </a: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180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700"/>
                        </a:lnSpc>
                      </a:pP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</a:t>
                      </a:r>
                      <a:r>
                        <a:rPr lang="zh-CN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：</a:t>
                      </a: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180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zh-CN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攻毒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zh-CN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无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</a:tr>
              <a:tr h="370347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B08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1:8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700"/>
                        </a:lnSpc>
                      </a:pPr>
                      <a:r>
                        <a:rPr lang="zh-CN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＞</a:t>
                      </a: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</a:t>
                      </a:r>
                      <a:r>
                        <a:rPr lang="zh-CN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：</a:t>
                      </a: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256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700"/>
                        </a:lnSpc>
                      </a:pPr>
                      <a:r>
                        <a:rPr lang="zh-CN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＞</a:t>
                      </a: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</a:t>
                      </a:r>
                      <a:r>
                        <a:rPr lang="zh-CN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：</a:t>
                      </a: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256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700"/>
                        </a:lnSpc>
                      </a:pP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</a:t>
                      </a:r>
                      <a:r>
                        <a:rPr lang="zh-CN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：</a:t>
                      </a: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256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700"/>
                        </a:lnSpc>
                      </a:pP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</a:t>
                      </a:r>
                      <a:r>
                        <a:rPr lang="zh-CN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：</a:t>
                      </a: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256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</a:t>
                      </a:r>
                      <a:r>
                        <a:rPr lang="zh-CN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：</a:t>
                      </a: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180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</a:t>
                      </a:r>
                      <a:r>
                        <a:rPr lang="zh-CN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：</a:t>
                      </a: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180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</a:t>
                      </a:r>
                      <a:r>
                        <a:rPr lang="zh-CN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：</a:t>
                      </a: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90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zh-CN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无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70347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B26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1:8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700"/>
                        </a:lnSpc>
                      </a:pPr>
                      <a:r>
                        <a:rPr lang="zh-CN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＞</a:t>
                      </a: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</a:t>
                      </a:r>
                      <a:r>
                        <a:rPr lang="zh-CN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：</a:t>
                      </a: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256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700"/>
                        </a:lnSpc>
                      </a:pPr>
                      <a:r>
                        <a:rPr lang="zh-CN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＞</a:t>
                      </a: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</a:t>
                      </a:r>
                      <a:r>
                        <a:rPr lang="zh-CN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：</a:t>
                      </a: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256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700"/>
                        </a:lnSpc>
                      </a:pP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</a:t>
                      </a:r>
                      <a:r>
                        <a:rPr lang="zh-CN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：</a:t>
                      </a: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256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700"/>
                        </a:lnSpc>
                      </a:pP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</a:t>
                      </a:r>
                      <a:r>
                        <a:rPr lang="zh-CN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：</a:t>
                      </a: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256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700"/>
                        </a:lnSpc>
                      </a:pP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</a:t>
                      </a:r>
                      <a:r>
                        <a:rPr lang="zh-CN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：</a:t>
                      </a: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256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700"/>
                        </a:lnSpc>
                      </a:pP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</a:t>
                      </a:r>
                      <a:r>
                        <a:rPr lang="zh-CN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：</a:t>
                      </a: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256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700"/>
                        </a:lnSpc>
                      </a:pP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</a:t>
                      </a:r>
                      <a:r>
                        <a:rPr lang="zh-CN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：</a:t>
                      </a: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128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zh-CN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无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70347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B32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1:8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1:180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700"/>
                        </a:lnSpc>
                      </a:pPr>
                      <a:r>
                        <a:rPr lang="zh-CN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＞</a:t>
                      </a: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</a:t>
                      </a:r>
                      <a:r>
                        <a:rPr lang="zh-CN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：</a:t>
                      </a: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256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1:180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1:180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1:180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1:128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1:90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zh-CN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无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71202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B39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1:8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1:32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1:90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1:180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1:180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1:90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1:90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1:45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zh-CN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一蹄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50843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zh-CN" sz="12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阳性率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0%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77.1%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33350" algn="ctr">
                        <a:lnSpc>
                          <a:spcPts val="1700"/>
                        </a:lnSpc>
                      </a:pP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85.4%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82.6%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80%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76.7%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00" kern="10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77.0%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33350" algn="ctr">
                        <a:lnSpc>
                          <a:spcPts val="1700"/>
                        </a:lnSpc>
                      </a:pP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80%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zh-CN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保护率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00" kern="100" dirty="0">
                          <a:effectLst/>
                          <a:latin typeface="Times New Roman" panose="02020503050405090304" pitchFamily="18" charset="0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80%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1572" marR="615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2646095" y="865848"/>
            <a:ext cx="4628644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kern="100" dirty="0">
                <a:effectLst/>
                <a:latin typeface="Times New Roman" panose="02020503050405090304" pitchFamily="18" charset="0"/>
                <a:ea typeface="等线" panose="02010600030101010101" pitchFamily="2" charset="-122"/>
                <a:cs typeface="Times New Roman" panose="02020503050405090304" pitchFamily="18" charset="0"/>
              </a:rPr>
              <a:t>表</a:t>
            </a:r>
            <a:r>
              <a:rPr lang="en-US" altLang="zh-CN" sz="1400" b="1" kern="100" dirty="0">
                <a:effectLst/>
                <a:latin typeface="Times New Roman" panose="02020503050405090304" pitchFamily="18" charset="0"/>
                <a:ea typeface="等线" panose="02010600030101010101" pitchFamily="2" charset="-122"/>
                <a:cs typeface="Times New Roman" panose="02020503050405090304" pitchFamily="18" charset="0"/>
              </a:rPr>
              <a:t>5 </a:t>
            </a:r>
            <a:r>
              <a:rPr lang="zh-CN" altLang="en-US" sz="1400" b="1" kern="100" dirty="0">
                <a:effectLst/>
                <a:latin typeface="Times New Roman" panose="02020503050405090304" pitchFamily="18" charset="0"/>
                <a:ea typeface="等线" panose="02010600030101010101" pitchFamily="2" charset="-122"/>
                <a:cs typeface="Times New Roman" panose="02020503050405090304" pitchFamily="18" charset="0"/>
              </a:rPr>
              <a:t>猪</a:t>
            </a:r>
            <a:r>
              <a:rPr lang="zh-CN" altLang="zh-CN" sz="1400" b="1" kern="100" dirty="0">
                <a:effectLst/>
                <a:latin typeface="Times New Roman" panose="02020503050405090304" pitchFamily="18" charset="0"/>
                <a:ea typeface="等线" panose="02010600030101010101" pitchFamily="2" charset="-122"/>
                <a:cs typeface="Times New Roman" panose="02020503050405090304" pitchFamily="18" charset="0"/>
              </a:rPr>
              <a:t>口蹄疫</a:t>
            </a:r>
            <a:r>
              <a:rPr lang="en-US" altLang="zh-CN" sz="1400" b="1" kern="100" dirty="0">
                <a:effectLst/>
                <a:latin typeface="Times New Roman" panose="02020503050405090304" pitchFamily="18" charset="0"/>
                <a:ea typeface="等线" panose="02010600030101010101" pitchFamily="2" charset="-122"/>
                <a:cs typeface="Times New Roman" panose="02020503050405090304" pitchFamily="18" charset="0"/>
              </a:rPr>
              <a:t>O</a:t>
            </a:r>
            <a:r>
              <a:rPr lang="zh-CN" altLang="zh-CN" sz="1400" b="1" kern="100" dirty="0">
                <a:effectLst/>
                <a:latin typeface="Times New Roman" panose="02020503050405090304" pitchFamily="18" charset="0"/>
                <a:ea typeface="等线" panose="02010600030101010101" pitchFamily="2" charset="-122"/>
                <a:cs typeface="Times New Roman" panose="02020503050405090304" pitchFamily="18" charset="0"/>
              </a:rPr>
              <a:t>型</a:t>
            </a:r>
            <a:r>
              <a:rPr lang="en-US" altLang="zh-CN" sz="1400" b="1" kern="100" dirty="0">
                <a:effectLst/>
                <a:latin typeface="Times New Roman" panose="02020503050405090304" pitchFamily="18" charset="0"/>
                <a:ea typeface="等线" panose="02010600030101010101" pitchFamily="2" charset="-122"/>
                <a:cs typeface="Times New Roman" panose="02020503050405090304" pitchFamily="18" charset="0"/>
              </a:rPr>
              <a:t>VLPs</a:t>
            </a:r>
            <a:r>
              <a:rPr lang="zh-CN" altLang="zh-CN" sz="1400" b="1" kern="100" dirty="0">
                <a:effectLst/>
                <a:latin typeface="Times New Roman" panose="02020503050405090304" pitchFamily="18" charset="0"/>
                <a:ea typeface="等线" panose="02010600030101010101" pitchFamily="2" charset="-122"/>
                <a:cs typeface="Times New Roman" panose="02020503050405090304" pitchFamily="18" charset="0"/>
              </a:rPr>
              <a:t>疫苗抗体水平及攻毒情况统计表</a:t>
            </a:r>
            <a:endParaRPr lang="zh-CN" altLang="zh-CN" sz="14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503050405090304" pitchFamily="18" charset="0"/>
            </a:endParaRPr>
          </a:p>
          <a:p>
            <a:endParaRPr lang="zh-CN" altLang="en-US" dirty="0"/>
          </a:p>
        </p:txBody>
      </p:sp>
      <p:sp>
        <p:nvSpPr>
          <p:cNvPr id="6" name="文本框 8"/>
          <p:cNvSpPr txBox="1"/>
          <p:nvPr/>
        </p:nvSpPr>
        <p:spPr>
          <a:xfrm>
            <a:off x="4701540" y="194310"/>
            <a:ext cx="28079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+mn-ea"/>
              </a:rPr>
              <a:t>   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抗体持续期</a:t>
            </a:r>
            <a:endParaRPr lang="zh-CN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TextBox 5"/>
          <p:cNvSpPr txBox="1"/>
          <p:nvPr/>
        </p:nvSpPr>
        <p:spPr>
          <a:xfrm>
            <a:off x="797582" y="4650623"/>
            <a:ext cx="7791782" cy="381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猪口蹄疫病毒样颗粒疫苗单次免疫后抗体持续期为</a:t>
            </a:r>
            <a:r>
              <a:rPr lang="en-US" altLang="zh-CN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个月，免疫</a:t>
            </a:r>
            <a:r>
              <a:rPr lang="en-US" altLang="zh-CN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个月后的保护力大于</a:t>
            </a:r>
            <a:r>
              <a:rPr lang="zh-CN" altLang="en-US" sz="1400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≥</a:t>
            </a:r>
            <a:r>
              <a:rPr lang="en-US" altLang="zh-CN" sz="1400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80%</a:t>
            </a:r>
            <a:r>
              <a:rPr lang="zh-CN" altLang="en-US" sz="1400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。</a:t>
            </a:r>
            <a:endParaRPr lang="zh-CN" altLang="en-US" sz="1400" baseline="-250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0985" y="758190"/>
            <a:ext cx="2607310" cy="36271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731" y="766445"/>
            <a:ext cx="2451100" cy="36188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705" y="788670"/>
            <a:ext cx="2564765" cy="36309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825388" y="4572378"/>
            <a:ext cx="7501316" cy="481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400" dirty="0">
                <a:solidFill>
                  <a:srgbClr val="33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猪口蹄疫</a:t>
            </a:r>
            <a:r>
              <a:rPr lang="en-US" altLang="zh-CN" sz="1400" dirty="0">
                <a:solidFill>
                  <a:srgbClr val="33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zh-CN" altLang="en-US" sz="1400" dirty="0">
                <a:solidFill>
                  <a:srgbClr val="33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型、</a:t>
            </a:r>
            <a:r>
              <a:rPr lang="en-US" altLang="zh-CN" sz="1400" dirty="0">
                <a:solidFill>
                  <a:srgbClr val="33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400" dirty="0">
                <a:solidFill>
                  <a:srgbClr val="33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型二价病毒样颗粒疫苗：</a:t>
            </a:r>
            <a:r>
              <a:rPr lang="en-US" altLang="zh-CN" sz="1400" dirty="0">
                <a:solidFill>
                  <a:srgbClr val="33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zh-CN" altLang="en-US" sz="1400" dirty="0">
                <a:solidFill>
                  <a:srgbClr val="33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型每头份含</a:t>
            </a:r>
            <a:r>
              <a:rPr lang="en-US" altLang="zh-CN" sz="1400" dirty="0">
                <a:solidFill>
                  <a:srgbClr val="33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14.3 PD</a:t>
            </a:r>
            <a:r>
              <a:rPr lang="en-US" altLang="zh-CN" sz="1400" baseline="-25000" dirty="0">
                <a:solidFill>
                  <a:srgbClr val="33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en-US" altLang="zh-CN" sz="1400" dirty="0">
                <a:solidFill>
                  <a:srgbClr val="33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en-US" altLang="zh-CN" sz="1400" dirty="0">
                <a:solidFill>
                  <a:srgbClr val="3399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</a:t>
            </a:r>
            <a:r>
              <a:rPr lang="zh-CN" altLang="en-US" sz="1400" dirty="0">
                <a:solidFill>
                  <a:srgbClr val="3399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型每头份含</a:t>
            </a:r>
            <a:r>
              <a:rPr lang="en-US" altLang="zh-CN" sz="1400" dirty="0">
                <a:solidFill>
                  <a:srgbClr val="3399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14.3 PD</a:t>
            </a:r>
            <a:r>
              <a:rPr lang="en-US" altLang="zh-CN" sz="1400" baseline="-25000" dirty="0">
                <a:solidFill>
                  <a:srgbClr val="3399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50</a:t>
            </a:r>
            <a:endParaRPr lang="en-US" altLang="zh-CN" sz="1400" baseline="-25000" dirty="0">
              <a:solidFill>
                <a:srgbClr val="3399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72635" y="153670"/>
            <a:ext cx="4069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chemeClr val="bg1"/>
                </a:solidFill>
                <a:latin typeface="雅黑"/>
              </a:rPr>
              <a:t> 猪 </a:t>
            </a:r>
            <a:r>
              <a:rPr lang="en-US" altLang="zh-CN" sz="1800" b="1" dirty="0">
                <a:solidFill>
                  <a:schemeClr val="bg1"/>
                </a:solidFill>
                <a:latin typeface="雅黑"/>
              </a:rPr>
              <a:t>OA</a:t>
            </a:r>
            <a:r>
              <a:rPr lang="zh-CN" altLang="en-US" sz="1800" b="1" dirty="0">
                <a:solidFill>
                  <a:schemeClr val="bg1"/>
                </a:solidFill>
                <a:latin typeface="雅黑"/>
              </a:rPr>
              <a:t>二价</a:t>
            </a:r>
            <a:r>
              <a:rPr lang="en-US" altLang="zh-CN" sz="1800" b="1" dirty="0">
                <a:solidFill>
                  <a:schemeClr val="bg1"/>
                </a:solidFill>
                <a:latin typeface="雅黑"/>
              </a:rPr>
              <a:t>VLPs </a:t>
            </a:r>
            <a:r>
              <a:rPr lang="zh-CN" altLang="en-US" sz="1800" b="1" dirty="0">
                <a:solidFill>
                  <a:schemeClr val="bg1"/>
                </a:solidFill>
                <a:latin typeface="雅黑"/>
              </a:rPr>
              <a:t>疫苗复核检验</a:t>
            </a:r>
            <a:endParaRPr lang="zh-CN" altLang="en-US" sz="1800" b="1" dirty="0">
              <a:solidFill>
                <a:schemeClr val="bg1"/>
              </a:solidFill>
              <a:latin typeface="雅黑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8"/>
          <p:cNvSpPr txBox="1"/>
          <p:nvPr/>
        </p:nvSpPr>
        <p:spPr>
          <a:xfrm>
            <a:off x="5888355" y="114300"/>
            <a:ext cx="2668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免疫效力</a:t>
            </a:r>
            <a:endParaRPr lang="zh-CN" altLang="en-US" sz="1800" b="1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21" name="图片 20" descr="图片包含 文本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16460" y="652219"/>
            <a:ext cx="2386139" cy="3375795"/>
          </a:xfrm>
          <a:prstGeom prst="rect">
            <a:avLst/>
          </a:prstGeom>
        </p:spPr>
      </p:pic>
      <p:pic>
        <p:nvPicPr>
          <p:cNvPr id="23" name="图片 22" descr="手机屏幕截图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7515" y="652218"/>
            <a:ext cx="2386139" cy="3375795"/>
          </a:xfrm>
          <a:prstGeom prst="rect">
            <a:avLst/>
          </a:prstGeom>
        </p:spPr>
      </p:pic>
      <p:pic>
        <p:nvPicPr>
          <p:cNvPr id="25" name="图片 24" descr="手机屏幕截图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16988" y="652219"/>
            <a:ext cx="2386139" cy="3375795"/>
          </a:xfrm>
          <a:prstGeom prst="rect">
            <a:avLst/>
          </a:prstGeom>
        </p:spPr>
      </p:pic>
      <p:sp>
        <p:nvSpPr>
          <p:cNvPr id="26" name="TextBox 5"/>
          <p:cNvSpPr txBox="1"/>
          <p:nvPr/>
        </p:nvSpPr>
        <p:spPr>
          <a:xfrm>
            <a:off x="329440" y="4028014"/>
            <a:ext cx="7982710" cy="664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1400" dirty="0">
                <a:solidFill>
                  <a:srgbClr val="3399FF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中监所对牛口蹄疫</a:t>
            </a:r>
            <a:r>
              <a:rPr lang="en-US" altLang="zh-CN" sz="1400" dirty="0">
                <a:solidFill>
                  <a:srgbClr val="3399FF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OA</a:t>
            </a:r>
            <a:r>
              <a:rPr lang="zh-CN" altLang="en-US" sz="1400" dirty="0">
                <a:solidFill>
                  <a:srgbClr val="3399FF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二价</a:t>
            </a:r>
            <a:r>
              <a:rPr lang="en-US" altLang="zh-CN" sz="1400" dirty="0">
                <a:solidFill>
                  <a:srgbClr val="3399FF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VLPs</a:t>
            </a:r>
            <a:r>
              <a:rPr lang="zh-CN" altLang="en-US" sz="1400" dirty="0">
                <a:solidFill>
                  <a:srgbClr val="3399FF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疫苗进行效力检验，</a:t>
            </a:r>
            <a:r>
              <a:rPr lang="en-US" altLang="zh-CN" sz="1400" dirty="0">
                <a:solidFill>
                  <a:srgbClr val="3399FF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O</a:t>
            </a:r>
            <a:r>
              <a:rPr lang="zh-CN" altLang="en-US" sz="1400" dirty="0">
                <a:solidFill>
                  <a:srgbClr val="3399FF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型口蹄疫</a:t>
            </a:r>
            <a:r>
              <a:rPr lang="zh-CN" altLang="en-US" sz="1400" dirty="0">
                <a:solidFill>
                  <a:srgbClr val="3399FF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503050405090304" pitchFamily="18" charset="0"/>
              </a:rPr>
              <a:t>≥</a:t>
            </a:r>
            <a:r>
              <a:rPr lang="en-US" altLang="zh-CN" sz="1400" dirty="0">
                <a:solidFill>
                  <a:srgbClr val="3399FF"/>
                </a:solidFill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13.9PD</a:t>
            </a:r>
            <a:r>
              <a:rPr lang="en-US" altLang="zh-CN" sz="1400" baseline="-25000" dirty="0">
                <a:solidFill>
                  <a:srgbClr val="3399FF"/>
                </a:solidFill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50</a:t>
            </a:r>
            <a:r>
              <a:rPr lang="zh-CN" altLang="en-US" sz="1400" dirty="0">
                <a:solidFill>
                  <a:srgbClr val="3399FF"/>
                </a:solidFill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，</a:t>
            </a:r>
            <a:r>
              <a:rPr lang="en-US" altLang="zh-CN" sz="1400" dirty="0">
                <a:solidFill>
                  <a:srgbClr val="3399FF"/>
                </a:solidFill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A</a:t>
            </a:r>
            <a:r>
              <a:rPr lang="zh-CN" altLang="en-US" sz="1400" dirty="0">
                <a:solidFill>
                  <a:srgbClr val="3399FF"/>
                </a:solidFill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型口蹄</a:t>
            </a:r>
            <a:r>
              <a:rPr lang="zh-CN" altLang="en-US" sz="1400" dirty="0">
                <a:solidFill>
                  <a:srgbClr val="3399FF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503050405090304" pitchFamily="18" charset="0"/>
              </a:rPr>
              <a:t>≥</a:t>
            </a:r>
            <a:r>
              <a:rPr lang="en-US" altLang="zh-CN" sz="1400" dirty="0">
                <a:solidFill>
                  <a:srgbClr val="3399FF"/>
                </a:solidFill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15.5PD</a:t>
            </a:r>
            <a:r>
              <a:rPr lang="en-US" altLang="zh-CN" sz="1400" baseline="-25000" dirty="0">
                <a:solidFill>
                  <a:srgbClr val="3399FF"/>
                </a:solidFill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50 </a:t>
            </a:r>
            <a:r>
              <a:rPr lang="zh-CN" altLang="en-US" sz="1400" baseline="-25000" dirty="0">
                <a:solidFill>
                  <a:srgbClr val="3399FF"/>
                </a:solidFill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；</a:t>
            </a:r>
            <a:endParaRPr lang="en-US" altLang="zh-CN" sz="1400" dirty="0">
              <a:solidFill>
                <a:srgbClr val="3399FF"/>
              </a:solidFill>
              <a:latin typeface="Times New Roman" panose="02020503050405090304" pitchFamily="18" charset="0"/>
              <a:ea typeface="微软雅黑" panose="020B0503020204020204" pitchFamily="34" charset="-122"/>
              <a:cs typeface="Times New Roman" panose="02020503050405090304" pitchFamily="18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solidFill>
                  <a:srgbClr val="3399FF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牛口蹄疫</a:t>
            </a:r>
            <a:r>
              <a:rPr lang="en-US" altLang="zh-CN" sz="1400" dirty="0">
                <a:solidFill>
                  <a:srgbClr val="3399FF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OA</a:t>
            </a:r>
            <a:r>
              <a:rPr lang="zh-CN" altLang="en-US" sz="1400" dirty="0">
                <a:solidFill>
                  <a:srgbClr val="3399FF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二价</a:t>
            </a:r>
            <a:r>
              <a:rPr lang="en-US" altLang="zh-CN" sz="1400" dirty="0">
                <a:solidFill>
                  <a:srgbClr val="3399FF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VLPs</a:t>
            </a:r>
            <a:r>
              <a:rPr lang="zh-CN" altLang="en-US" sz="1400" dirty="0">
                <a:solidFill>
                  <a:srgbClr val="3399FF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疫苗</a:t>
            </a:r>
            <a:r>
              <a:rPr lang="en-US" altLang="zh-CN" sz="1400" dirty="0">
                <a:solidFill>
                  <a:srgbClr val="3399FF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PD</a:t>
            </a:r>
            <a:r>
              <a:rPr lang="en-US" altLang="zh-CN" sz="1400" baseline="-25000" dirty="0">
                <a:solidFill>
                  <a:srgbClr val="3399FF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50</a:t>
            </a:r>
            <a:r>
              <a:rPr lang="zh-CN" altLang="en-US" sz="1400" dirty="0">
                <a:solidFill>
                  <a:srgbClr val="3399FF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高于国家标准及</a:t>
            </a:r>
            <a:r>
              <a:rPr lang="en-US" altLang="zh-CN" sz="1400" dirty="0">
                <a:solidFill>
                  <a:srgbClr val="3399FF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OIE</a:t>
            </a:r>
            <a:r>
              <a:rPr lang="zh-CN" altLang="en-US" sz="1400" dirty="0">
                <a:solidFill>
                  <a:srgbClr val="3399FF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标准。</a:t>
            </a:r>
            <a:endParaRPr lang="en-US" altLang="zh-CN" sz="1400" dirty="0">
              <a:solidFill>
                <a:srgbClr val="3399FF"/>
              </a:solidFill>
              <a:latin typeface="Times New Roman" panose="02020503050405090304" pitchFamily="18" charset="0"/>
              <a:ea typeface="微软雅黑" panose="020B0503020204020204" pitchFamily="34" charset="-122"/>
              <a:cs typeface="Times New Roman" panose="02020503050405090304" pitchFamily="18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113665" y="1084580"/>
            <a:ext cx="8884920" cy="3885565"/>
            <a:chOff x="179" y="1708"/>
            <a:chExt cx="13992" cy="6119"/>
          </a:xfrm>
        </p:grpSpPr>
        <p:graphicFrame>
          <p:nvGraphicFramePr>
            <p:cNvPr id="7" name="图表 6" descr="7b0a202020202263686172745265734964223a20223230343732333437220a7d0a"/>
            <p:cNvGraphicFramePr/>
            <p:nvPr>
              <p:custDataLst>
                <p:tags r:id="rId3"/>
              </p:custDataLst>
            </p:nvPr>
          </p:nvGraphicFramePr>
          <p:xfrm>
            <a:off x="179" y="1714"/>
            <a:ext cx="7492" cy="348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graphicFrame>
          <p:nvGraphicFramePr>
            <p:cNvPr id="8" name="图表 7" descr="7b0a202020202263686172745265734964223a20223230343732333437220a7d0a"/>
            <p:cNvGraphicFramePr/>
            <p:nvPr>
              <p:custDataLst>
                <p:tags r:id="rId4"/>
              </p:custDataLst>
            </p:nvPr>
          </p:nvGraphicFramePr>
          <p:xfrm>
            <a:off x="7839" y="1708"/>
            <a:ext cx="6332" cy="34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6" name="文本框 25"/>
            <p:cNvSpPr txBox="1"/>
            <p:nvPr/>
          </p:nvSpPr>
          <p:spPr>
            <a:xfrm>
              <a:off x="11130" y="5198"/>
              <a:ext cx="1160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>
                  <a:solidFill>
                    <a:srgbClr val="FF0000"/>
                  </a:solidFill>
                  <a:cs typeface="+mn-ea"/>
                  <a:sym typeface="+mn-lt"/>
                </a:rPr>
                <a:t>O/Mya98</a:t>
              </a:r>
              <a:endParaRPr lang="en-US" altLang="zh-CN" sz="1000" b="1"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420" y="5343"/>
              <a:ext cx="12210" cy="2484"/>
              <a:chOff x="420" y="5343"/>
              <a:chExt cx="12210" cy="2484"/>
            </a:xfrm>
          </p:grpSpPr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>
                <a:off x="4150" y="5343"/>
                <a:ext cx="1883" cy="1883"/>
              </a:xfrm>
              <a:prstGeom prst="rect">
                <a:avLst/>
              </a:prstGeom>
            </p:spPr>
          </p:pic>
          <p:grpSp>
            <p:nvGrpSpPr>
              <p:cNvPr id="32" name="组合 31"/>
              <p:cNvGrpSpPr/>
              <p:nvPr/>
            </p:nvGrpSpPr>
            <p:grpSpPr>
              <a:xfrm>
                <a:off x="420" y="5418"/>
                <a:ext cx="12210" cy="2409"/>
                <a:chOff x="420" y="5418"/>
                <a:chExt cx="12210" cy="2409"/>
              </a:xfrm>
            </p:grpSpPr>
            <p:pic>
              <p:nvPicPr>
                <p:cNvPr id="14" name="图片 13"/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81" y="5555"/>
                  <a:ext cx="1741" cy="1741"/>
                </a:xfrm>
                <a:prstGeom prst="rect">
                  <a:avLst/>
                </a:prstGeom>
              </p:spPr>
            </p:pic>
            <p:sp>
              <p:nvSpPr>
                <p:cNvPr id="15" name="右箭头 14"/>
                <p:cNvSpPr/>
                <p:nvPr/>
              </p:nvSpPr>
              <p:spPr>
                <a:xfrm>
                  <a:off x="2691" y="6305"/>
                  <a:ext cx="1710" cy="120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pic>
              <p:nvPicPr>
                <p:cNvPr id="16" name="图片 15" descr="射箭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71" y="5421"/>
                  <a:ext cx="1739" cy="1875"/>
                </a:xfrm>
                <a:prstGeom prst="rect">
                  <a:avLst/>
                </a:prstGeom>
              </p:spPr>
            </p:pic>
            <p:sp>
              <p:nvSpPr>
                <p:cNvPr id="17" name="文本框 16"/>
                <p:cNvSpPr txBox="1"/>
                <p:nvPr/>
              </p:nvSpPr>
              <p:spPr>
                <a:xfrm>
                  <a:off x="420" y="7364"/>
                  <a:ext cx="2272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200" b="1">
                      <a:cs typeface="+mn-ea"/>
                      <a:sym typeface="+mn-lt"/>
                    </a:rPr>
                    <a:t>不同毒株抗原位点</a:t>
                  </a:r>
                  <a:endParaRPr lang="zh-CN" altLang="en-US" sz="1200" b="1"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文本框 17"/>
                <p:cNvSpPr txBox="1"/>
                <p:nvPr>
                  <p:custDataLst>
                    <p:tags r:id="rId11"/>
                  </p:custDataLst>
                </p:nvPr>
              </p:nvSpPr>
              <p:spPr>
                <a:xfrm>
                  <a:off x="3955" y="7366"/>
                  <a:ext cx="2272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200" b="1">
                      <a:solidFill>
                        <a:srgbClr val="FF0000"/>
                      </a:solidFill>
                      <a:cs typeface="+mn-ea"/>
                      <a:sym typeface="+mn-lt"/>
                    </a:rPr>
                    <a:t>具有复合抗原位点</a:t>
                  </a:r>
                  <a:endParaRPr lang="zh-CN" altLang="en-US" sz="1200" b="1">
                    <a:solidFill>
                      <a:srgbClr val="FF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右箭头 18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5811" y="6305"/>
                  <a:ext cx="1710" cy="120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20" name="直接箭头连接符 19"/>
                <p:cNvCxnSpPr/>
                <p:nvPr/>
              </p:nvCxnSpPr>
              <p:spPr>
                <a:xfrm flipV="1">
                  <a:off x="9450" y="5418"/>
                  <a:ext cx="1250" cy="65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箭头连接符 20"/>
                <p:cNvCxnSpPr/>
                <p:nvPr>
                  <p:custDataLst>
                    <p:tags r:id="rId13"/>
                  </p:custDataLst>
                </p:nvPr>
              </p:nvCxnSpPr>
              <p:spPr>
                <a:xfrm flipV="1">
                  <a:off x="9510" y="5778"/>
                  <a:ext cx="1220" cy="27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箭头连接符 21"/>
                <p:cNvCxnSpPr/>
                <p:nvPr>
                  <p:custDataLst>
                    <p:tags r:id="rId14"/>
                  </p:custDataLst>
                </p:nvPr>
              </p:nvCxnSpPr>
              <p:spPr>
                <a:xfrm flipV="1">
                  <a:off x="9530" y="6038"/>
                  <a:ext cx="1260" cy="4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箭头连接符 22"/>
                <p:cNvCxnSpPr/>
                <p:nvPr>
                  <p:custDataLst>
                    <p:tags r:id="rId15"/>
                  </p:custDataLst>
                </p:nvPr>
              </p:nvCxnSpPr>
              <p:spPr>
                <a:xfrm>
                  <a:off x="9490" y="6108"/>
                  <a:ext cx="1390" cy="25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箭头连接符 23"/>
                <p:cNvCxnSpPr>
                  <a:endCxn id="30" idx="1"/>
                </p:cNvCxnSpPr>
                <p:nvPr>
                  <p:custDataLst>
                    <p:tags r:id="rId16"/>
                  </p:custDataLst>
                </p:nvPr>
              </p:nvCxnSpPr>
              <p:spPr>
                <a:xfrm>
                  <a:off x="9470" y="6108"/>
                  <a:ext cx="1679" cy="1008"/>
                </a:xfrm>
                <a:prstGeom prst="straightConnector1">
                  <a:avLst/>
                </a:prstGeom>
                <a:ln>
                  <a:tailEnd type="arrow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箭头连接符 24"/>
                <p:cNvCxnSpPr>
                  <a:endCxn id="31" idx="1"/>
                </p:cNvCxnSpPr>
                <p:nvPr>
                  <p:custDataLst>
                    <p:tags r:id="rId17"/>
                  </p:custDataLst>
                </p:nvPr>
              </p:nvCxnSpPr>
              <p:spPr>
                <a:xfrm>
                  <a:off x="9450" y="6138"/>
                  <a:ext cx="1689" cy="1374"/>
                </a:xfrm>
                <a:prstGeom prst="straightConnector1">
                  <a:avLst/>
                </a:prstGeom>
                <a:ln>
                  <a:tailEnd type="arrow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27" name="文本框 26"/>
                <p:cNvSpPr txBox="1"/>
                <p:nvPr>
                  <p:custDataLst>
                    <p:tags r:id="rId18"/>
                  </p:custDataLst>
                </p:nvPr>
              </p:nvSpPr>
              <p:spPr>
                <a:xfrm>
                  <a:off x="11130" y="5554"/>
                  <a:ext cx="1500" cy="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000" b="1">
                      <a:solidFill>
                        <a:srgbClr val="FF0000"/>
                      </a:solidFill>
                      <a:cs typeface="+mn-ea"/>
                      <a:sym typeface="+mn-lt"/>
                    </a:rPr>
                    <a:t>O/Ind-2001</a:t>
                  </a:r>
                  <a:endParaRPr lang="en-US" altLang="zh-CN" sz="1000" b="1">
                    <a:solidFill>
                      <a:srgbClr val="FF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文本框 27"/>
                <p:cNvSpPr txBox="1"/>
                <p:nvPr>
                  <p:custDataLst>
                    <p:tags r:id="rId19"/>
                  </p:custDataLst>
                </p:nvPr>
              </p:nvSpPr>
              <p:spPr>
                <a:xfrm>
                  <a:off x="11130" y="5874"/>
                  <a:ext cx="1321" cy="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000" b="1">
                      <a:cs typeface="+mn-ea"/>
                      <a:sym typeface="+mn-lt"/>
                    </a:rPr>
                    <a:t>O/PanAsia</a:t>
                  </a:r>
                  <a:endParaRPr lang="en-US" altLang="zh-CN" sz="1000" b="1"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文本框 28"/>
                <p:cNvSpPr txBox="1"/>
                <p:nvPr/>
              </p:nvSpPr>
              <p:spPr>
                <a:xfrm>
                  <a:off x="11130" y="6215"/>
                  <a:ext cx="1421" cy="386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r>
                    <a:rPr lang="en-US" altLang="zh-CN" sz="1000" b="1">
                      <a:cs typeface="+mn-ea"/>
                      <a:sym typeface="+mn-lt"/>
                    </a:rPr>
                    <a:t>O/Cathay</a:t>
                  </a:r>
                  <a:endParaRPr lang="en-US" altLang="zh-CN" sz="1000" b="1"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文本框 29"/>
                <p:cNvSpPr txBox="1"/>
                <p:nvPr>
                  <p:custDataLst>
                    <p:tags r:id="rId20"/>
                  </p:custDataLst>
                </p:nvPr>
              </p:nvSpPr>
              <p:spPr>
                <a:xfrm>
                  <a:off x="11149" y="6801"/>
                  <a:ext cx="1421" cy="630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r>
                    <a:rPr lang="en-US" altLang="zh-CN" sz="1000" b="1">
                      <a:cs typeface="+mn-ea"/>
                      <a:sym typeface="+mn-lt"/>
                    </a:rPr>
                    <a:t>A:Sea-97 G1</a:t>
                  </a:r>
                  <a:endParaRPr lang="en-US" altLang="zh-CN" sz="1000" b="1"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文本框 30"/>
                <p:cNvSpPr txBox="1"/>
                <p:nvPr>
                  <p:custDataLst>
                    <p:tags r:id="rId21"/>
                  </p:custDataLst>
                </p:nvPr>
              </p:nvSpPr>
              <p:spPr>
                <a:xfrm>
                  <a:off x="11139" y="7197"/>
                  <a:ext cx="1421" cy="630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r>
                    <a:rPr lang="en-US" altLang="zh-CN" sz="1000" b="1">
                      <a:solidFill>
                        <a:srgbClr val="FF0000"/>
                      </a:solidFill>
                      <a:cs typeface="+mn-ea"/>
                      <a:sym typeface="+mn-lt"/>
                    </a:rPr>
                    <a:t>A:Sea-97 G2</a:t>
                  </a:r>
                  <a:endParaRPr lang="en-US" altLang="zh-CN" sz="1000" b="1">
                    <a:solidFill>
                      <a:srgbClr val="FF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36" name="文本框 35"/>
            <p:cNvSpPr txBox="1"/>
            <p:nvPr/>
          </p:nvSpPr>
          <p:spPr>
            <a:xfrm>
              <a:off x="12881" y="5283"/>
              <a:ext cx="587" cy="2240"/>
            </a:xfrm>
            <a:prstGeom prst="rect">
              <a:avLst/>
            </a:prstGeom>
            <a:solidFill>
              <a:srgbClr val="FF0000"/>
            </a:solidFill>
          </p:spPr>
          <p:txBody>
            <a:bodyPr vert="eaVert" wrap="square" rtlCol="0">
              <a:no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+mn-ea"/>
                  <a:sym typeface="+mn-lt"/>
                </a:rPr>
                <a:t> </a:t>
              </a:r>
              <a:r>
                <a:rPr lang="en-US" altLang="zh-CN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+mn-ea"/>
                  <a:sym typeface="+mn-lt"/>
                </a:rPr>
                <a:t>   </a:t>
              </a:r>
              <a:r>
                <a:rPr lang="zh-CN" altLang="en-US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+mn-ea"/>
                  <a:sym typeface="+mn-lt"/>
                </a:rPr>
                <a:t>一针多防</a:t>
              </a:r>
              <a:r>
                <a:rPr lang="en-US" altLang="zh-CN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+mn-ea"/>
                  <a:sym typeface="+mn-lt"/>
                </a:rPr>
                <a:t> </a:t>
              </a:r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643217" y="2856025"/>
            <a:ext cx="5952653" cy="64992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spc="4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适合紧急免疫</a:t>
            </a:r>
            <a:endParaRPr lang="en-US" altLang="zh-CN" sz="2800" b="1" spc="4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761558" y="1098790"/>
            <a:ext cx="1612426" cy="1612426"/>
            <a:chOff x="5015408" y="1196255"/>
            <a:chExt cx="2149901" cy="2149901"/>
          </a:xfrm>
        </p:grpSpPr>
        <p:sp>
          <p:nvSpPr>
            <p:cNvPr id="12" name="菱形 11"/>
            <p:cNvSpPr/>
            <p:nvPr/>
          </p:nvSpPr>
          <p:spPr bwMode="auto">
            <a:xfrm>
              <a:off x="5015408" y="1196255"/>
              <a:ext cx="2149901" cy="2149901"/>
            </a:xfrm>
            <a:prstGeom prst="diamond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 sz="1800" dirty="0">
                <a:solidFill>
                  <a:srgbClr val="FF000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382983" y="1589762"/>
              <a:ext cx="1426032" cy="135421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6000" b="1" spc="450" dirty="0">
                  <a:solidFill>
                    <a:schemeClr val="bg1"/>
                  </a:solidFill>
                  <a:latin typeface="Times New Roman" panose="02020503050405090304" pitchFamily="18" charset="0"/>
                  <a:ea typeface="站酷快乐体2016修订版" panose="02010600030101010101" pitchFamily="2" charset="-122"/>
                  <a:cs typeface="Times New Roman" panose="02020503050405090304" pitchFamily="18" charset="0"/>
                  <a:sym typeface="+mn-lt"/>
                </a:rPr>
                <a:t>03</a:t>
              </a:r>
              <a:endParaRPr lang="zh-CN" altLang="en-US" sz="6000" b="1" spc="450" dirty="0">
                <a:solidFill>
                  <a:schemeClr val="bg1"/>
                </a:solidFill>
                <a:latin typeface="Times New Roman" panose="02020503050405090304" pitchFamily="18" charset="0"/>
                <a:ea typeface="站酷快乐体2016修订版" panose="02010600030101010101" pitchFamily="2" charset="-122"/>
                <a:cs typeface="Times New Roman" panose="02020503050405090304" pitchFamily="18" charset="0"/>
                <a:sym typeface="+mn-lt"/>
              </a:endParaRPr>
            </a:p>
          </p:txBody>
        </p:sp>
      </p:grpSp>
    </p:spTree>
  </p:cSld>
  <p:clrMapOvr>
    <a:masterClrMapping/>
  </p:clrMapOvr>
  <p:transition spd="slow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323681" y="823693"/>
          <a:ext cx="7989729" cy="3847421"/>
        </p:xfrm>
        <a:graphic>
          <a:graphicData uri="http://schemas.openxmlformats.org/drawingml/2006/table">
            <a:tbl>
              <a:tblPr/>
              <a:tblGrid>
                <a:gridCol w="564880"/>
                <a:gridCol w="564880"/>
                <a:gridCol w="772399"/>
                <a:gridCol w="726285"/>
                <a:gridCol w="760870"/>
                <a:gridCol w="668644"/>
                <a:gridCol w="345847"/>
                <a:gridCol w="345847"/>
                <a:gridCol w="345847"/>
                <a:gridCol w="345847"/>
                <a:gridCol w="428271"/>
                <a:gridCol w="171844"/>
                <a:gridCol w="345847"/>
                <a:gridCol w="345847"/>
                <a:gridCol w="345847"/>
                <a:gridCol w="345847"/>
                <a:gridCol w="564880"/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5962"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免疫背景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92345" marR="92345" marT="46173" marB="4617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试验分组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92345" marR="92345" marT="46173" marB="4617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猪号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92345" marR="92345" marT="46173" marB="4617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免疫时间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92345" marR="92345" marT="46173" marB="4617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攻毒后观察记录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92345" marR="92345" marT="46173" marB="4617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cPr/>
                </a:tc>
                <a:tc hMerge="1"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51807"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92345" marR="92345" marT="46173" marB="4617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1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115012" marR="115012" marT="57513" marB="5751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2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115012" marR="115012" marT="57513" marB="5751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3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115012" marR="115012" marT="57513" marB="5751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4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115012" marR="115012" marT="57513" marB="5751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5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115012" marR="115012" marT="57513" marB="5751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6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115012" marR="115012" marT="57513" marB="5751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115012" marR="115012" marT="57513" marB="5751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7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115012" marR="115012" marT="57513" marB="5751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8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115012" marR="115012" marT="57513" marB="5751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9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115012" marR="115012" marT="57513" marB="5751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保护率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92345" marR="92345" marT="46173" marB="4617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0487"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O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型抗体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发病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发病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发病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发病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发病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发病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发病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发病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发病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/>
                </a:tc>
              </a:tr>
              <a:tr h="160487"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17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猪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OA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二价 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VLPs</a:t>
                      </a:r>
                      <a:b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</a:b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2024003</a:t>
                      </a:r>
                      <a:b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</a:b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92345" marR="92345" marT="46173" marB="4617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免疫第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3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天</a:t>
                      </a:r>
                      <a:b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</a:b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92345" marR="92345" marT="46173" marB="4617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008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2024.11.02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92345" marR="92345" marT="46173" marB="4617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＜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1:16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上蹄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0/5</a:t>
                      </a:r>
                      <a:endParaRPr lang="en-US" altLang="zh-CN" sz="1100" b="1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92345" marR="92345" marT="46173" marB="4617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0487"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012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＜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1:16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上蹄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cPr/>
                </a:tc>
              </a:tr>
              <a:tr h="160487"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cP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001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＜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1:16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上蹄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60487"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006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＜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1:16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上蹄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cPr/>
                </a:tc>
              </a:tr>
              <a:tr h="160487"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005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＜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1:16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上蹄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cPr/>
                </a:tc>
              </a:tr>
              <a:tr h="160487"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免疫第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7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天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92345" marR="92345" marT="46173" marB="4617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004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2024.10.29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92345" marR="92345" marT="46173" marB="4617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1:22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上蹄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2/5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92345" marR="92345" marT="46173" marB="4617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0487"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013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1:45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/>
                </a:tc>
              </a:tr>
              <a:tr h="160487"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010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1:22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上蹄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cPr/>
                </a:tc>
              </a:tr>
              <a:tr h="160487"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017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＜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1:16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上蹄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cPr/>
                </a:tc>
              </a:tr>
              <a:tr h="160487"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1:22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cPr/>
                </a:tc>
              </a:tr>
              <a:tr h="160487"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免疫第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14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天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92345" marR="92345" marT="46173" marB="4617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003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2024.10.22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92345" marR="92345" marT="46173" marB="4617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1:22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5/5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92345" marR="92345" marT="46173" marB="4617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0487"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009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1:22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cPr/>
                </a:tc>
              </a:tr>
              <a:tr h="160487"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014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1:720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/>
                </a:tc>
              </a:tr>
              <a:tr h="160487"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015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1:1440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/>
                </a:tc>
              </a:tr>
              <a:tr h="160487"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016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1:360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/>
                </a:tc>
              </a:tr>
              <a:tr h="160487"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对照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92345" marR="92345" marT="46173" marB="4617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007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＜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1:16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上蹄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0/2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92345" marR="92345" marT="46173" marB="4617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0487">
                <a:tc>
                  <a:txBody>
                    <a:bodyPr/>
                    <a:lstStyle/>
                    <a:p>
                      <a:pPr algn="l" fontAlgn="ctr"/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002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＜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1:16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上蹄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cPr/>
                </a:tc>
              </a:tr>
            </a:tbl>
          </a:graphicData>
        </a:graphic>
      </p:graphicFrame>
      <p:sp>
        <p:nvSpPr>
          <p:cNvPr id="6" name="文本框 8"/>
          <p:cNvSpPr txBox="1"/>
          <p:nvPr/>
        </p:nvSpPr>
        <p:spPr>
          <a:xfrm>
            <a:off x="6090285" y="76200"/>
            <a:ext cx="22802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紧急免疫</a:t>
            </a:r>
            <a:endParaRPr lang="zh-CN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355" y="4732020"/>
            <a:ext cx="803402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紧急免疫后，</a:t>
            </a:r>
            <a:r>
              <a:rPr lang="en-US" altLang="zh-CN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天、</a:t>
            </a:r>
            <a:r>
              <a:rPr lang="en-US" altLang="zh-CN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天和</a:t>
            </a:r>
            <a:r>
              <a:rPr lang="en-US" altLang="zh-CN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r>
              <a:rPr lang="zh-CN" alt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天的抗体阳性率何保护率分别为</a:t>
            </a:r>
            <a:r>
              <a:rPr lang="en-US" altLang="zh-CN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0%</a:t>
            </a:r>
            <a:r>
              <a:rPr lang="zh-CN" alt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0%</a:t>
            </a:r>
            <a:r>
              <a:rPr lang="zh-CN" alt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60%</a:t>
            </a:r>
            <a:r>
              <a:rPr lang="zh-CN" alt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</a:t>
            </a:r>
            <a:r>
              <a:rPr lang="en-US" altLang="zh-CN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0%</a:t>
            </a:r>
            <a:r>
              <a:rPr lang="zh-CN" alt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40%</a:t>
            </a:r>
            <a:r>
              <a:rPr lang="zh-CN" alt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100%</a:t>
            </a:r>
            <a:r>
              <a:rPr lang="zh-CN" alt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6"/>
          <p:cNvSpPr txBox="1"/>
          <p:nvPr/>
        </p:nvSpPr>
        <p:spPr>
          <a:xfrm>
            <a:off x="854866" y="644412"/>
            <a:ext cx="7791782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表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 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口蹄疫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VLPs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疫苗不同时间免疫后抗体及攻毒发病情况统计表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8291514" y="4884738"/>
            <a:ext cx="652462" cy="2095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zh-CN"/>
            </a:defPPr>
            <a:lvl1pPr marL="0" algn="ctr" defTabSz="6858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EAF079-9890-44CE-9122-0568D3E8A06B}" type="slidenum">
              <a:rPr lang="zh-CN" altLang="en-US" smtClean="0"/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326467" y="130597"/>
            <a:ext cx="3617509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b="1" dirty="0">
                <a:solidFill>
                  <a:schemeClr val="bg1"/>
                </a:solidFill>
              </a:rPr>
              <a:t>基因工程疫苗的概念</a:t>
            </a:r>
            <a:endParaRPr lang="zh-CN" altLang="en-US" sz="2200" b="1" dirty="0">
              <a:solidFill>
                <a:schemeClr val="bg1"/>
              </a:solidFill>
            </a:endParaRPr>
          </a:p>
        </p:txBody>
      </p:sp>
      <p:sp>
        <p:nvSpPr>
          <p:cNvPr id="24" name="矩形: 圆角 23"/>
          <p:cNvSpPr/>
          <p:nvPr/>
        </p:nvSpPr>
        <p:spPr>
          <a:xfrm>
            <a:off x="1488056" y="1073989"/>
            <a:ext cx="6042803" cy="321319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400" kern="100" spc="-20" dirty="0">
                <a:solidFill>
                  <a:srgbClr val="000000"/>
                </a:solidFill>
                <a:latin typeface="Arial" panose="020B0604020202090204" pitchFamily="34" charset="0"/>
                <a:ea typeface="仿宋_GB2312"/>
                <a:cs typeface="仿宋_GB2312"/>
              </a:rPr>
              <a:t>      </a:t>
            </a:r>
            <a:endParaRPr lang="en-US" altLang="zh-CN" sz="1400" kern="100" spc="-20" dirty="0">
              <a:solidFill>
                <a:srgbClr val="000000"/>
              </a:solidFill>
              <a:latin typeface="Arial" panose="020B0604020202090204" pitchFamily="34" charset="0"/>
              <a:ea typeface="仿宋_GB2312"/>
              <a:cs typeface="仿宋_GB2312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/>
              <a:t>    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基因工程疫苗是利用分子克隆和重组技术对病原体基因进行修饰，或将病原体的特定抗原基因导入载体中，在宿主系统中表达抗原蛋白或核酸，从而诱导动物产生特异性免疫反应。其本质是通过人工干预基因层面，选择性表达免疫相关成分，从而提高疫苗的免疫效率和安全性</a:t>
            </a:r>
            <a:r>
              <a:rPr lang="zh-CN" altLang="en-US" sz="1800" dirty="0"/>
              <a:t>。</a:t>
            </a:r>
            <a:endParaRPr lang="zh-CN" altLang="en-US" sz="1800" dirty="0"/>
          </a:p>
          <a:p>
            <a:pPr>
              <a:lnSpc>
                <a:spcPct val="150000"/>
              </a:lnSpc>
            </a:pPr>
            <a:endParaRPr lang="zh-CN" altLang="en-US" sz="1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612630" y="2293495"/>
            <a:ext cx="4122295" cy="44970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612630" y="3305331"/>
            <a:ext cx="4122295" cy="10343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318260" y="870585"/>
          <a:ext cx="6879590" cy="4102100"/>
        </p:xfrm>
        <a:graphic>
          <a:graphicData uri="http://schemas.openxmlformats.org/drawingml/2006/table">
            <a:tbl>
              <a:tblPr firstRow="1" firstCol="1" bandRow="1"/>
              <a:tblGrid>
                <a:gridCol w="826770"/>
                <a:gridCol w="799465"/>
                <a:gridCol w="788035"/>
                <a:gridCol w="763270"/>
                <a:gridCol w="792480"/>
                <a:gridCol w="792480"/>
                <a:gridCol w="792480"/>
                <a:gridCol w="793115"/>
                <a:gridCol w="531495"/>
              </a:tblGrid>
              <a:tr h="215900">
                <a:tc rowSpan="2"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zh-CN" altLang="en-US" sz="105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免疫背景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zh-CN" altLang="en-US" sz="105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分组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zh-CN" altLang="en-US" sz="105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编号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05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3ABC</a:t>
                      </a:r>
                      <a:r>
                        <a:rPr lang="zh-CN" altLang="en-US" sz="105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抗体阳性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zh-CN" altLang="en-US" sz="1100" dirty="0"/>
                        <a:t>保护率</a:t>
                      </a:r>
                      <a:endParaRPr lang="zh-CN" altLang="en-US" sz="1100" dirty="0"/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5900">
                <a:tc vMerge="1"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05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0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3350" indent="-133350" algn="ctr">
                        <a:lnSpc>
                          <a:spcPts val="1700"/>
                        </a:lnSpc>
                      </a:pPr>
                      <a:r>
                        <a:rPr lang="en-US" altLang="zh-CN" sz="105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3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0" indent="-133350" algn="ctr">
                        <a:lnSpc>
                          <a:spcPts val="1700"/>
                        </a:lnSpc>
                      </a:pPr>
                      <a:r>
                        <a:rPr lang="en-US" altLang="zh-CN" sz="105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5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0" indent="-133350" algn="ctr">
                        <a:lnSpc>
                          <a:spcPts val="1700"/>
                        </a:lnSpc>
                      </a:pPr>
                      <a:r>
                        <a:rPr lang="en-US" altLang="zh-CN" sz="105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7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0" indent="-133350" algn="ctr">
                        <a:lnSpc>
                          <a:spcPts val="1700"/>
                        </a:lnSpc>
                      </a:pPr>
                      <a:r>
                        <a:rPr lang="en-US" altLang="zh-CN" sz="105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9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5900">
                <a:tc rowSpan="17"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zh-CN" altLang="en-US" sz="105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猪口蹄疫</a:t>
                      </a:r>
                      <a:r>
                        <a:rPr lang="en-US" altLang="zh-CN" sz="105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O</a:t>
                      </a:r>
                      <a:r>
                        <a:rPr lang="zh-CN" altLang="en-US" sz="105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型、</a:t>
                      </a:r>
                      <a:r>
                        <a:rPr lang="en-US" altLang="zh-CN" sz="105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A</a:t>
                      </a:r>
                      <a:r>
                        <a:rPr lang="zh-CN" altLang="en-US" sz="105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型二价病毒样颗粒疫苗</a:t>
                      </a:r>
                      <a:endParaRPr lang="zh-CN" sz="105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zh-CN" altLang="en-US" sz="105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免疫后</a:t>
                      </a:r>
                      <a:r>
                        <a:rPr lang="en-US" altLang="zh-CN" sz="105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3</a:t>
                      </a:r>
                      <a:r>
                        <a:rPr lang="zh-CN" altLang="en-US" sz="105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天</a:t>
                      </a:r>
                      <a:endParaRPr lang="en-US" altLang="zh-CN" sz="105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zh-CN" altLang="en-US" sz="105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攻毒</a:t>
                      </a:r>
                      <a:endParaRPr lang="zh-CN" sz="105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B0F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008</a:t>
                      </a:r>
                      <a:endParaRPr lang="en-US" altLang="zh-CN" sz="1100" b="0" i="0" u="none" strike="noStrike" dirty="0">
                        <a:solidFill>
                          <a:srgbClr val="00B0F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en-US" alt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en-US" alt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en-US" alt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+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+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5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0</a:t>
                      </a:r>
                      <a:endParaRPr lang="en-US" sz="105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</a:tr>
              <a:tr h="215900"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B0F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012</a:t>
                      </a:r>
                      <a:endParaRPr lang="en-US" altLang="zh-CN" sz="1100" b="0" i="0" u="none" strike="noStrike" dirty="0">
                        <a:solidFill>
                          <a:srgbClr val="00B0F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+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+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+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15900"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B0F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001</a:t>
                      </a:r>
                      <a:endParaRPr lang="en-US" altLang="zh-CN" sz="1100" b="0" i="0" u="none" strike="noStrike" dirty="0">
                        <a:solidFill>
                          <a:srgbClr val="00B0F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+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+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15900"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B0F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006</a:t>
                      </a:r>
                      <a:endParaRPr lang="en-US" altLang="zh-CN" sz="1100" b="0" i="0" u="none" strike="noStrike" dirty="0">
                        <a:solidFill>
                          <a:srgbClr val="00B0F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+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+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+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15900"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B0F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005</a:t>
                      </a:r>
                      <a:endParaRPr lang="en-US" altLang="zh-CN" sz="1100" b="0" i="0" u="none" strike="noStrike" dirty="0">
                        <a:solidFill>
                          <a:srgbClr val="00B0F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+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+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+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15900"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5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免疫后</a:t>
                      </a:r>
                      <a:r>
                        <a:rPr lang="en-US" altLang="zh-CN" sz="105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7</a:t>
                      </a:r>
                      <a:r>
                        <a:rPr lang="zh-CN" altLang="en-US" sz="105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天</a:t>
                      </a:r>
                      <a:endParaRPr lang="en-US" altLang="zh-CN" sz="105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5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攻毒</a:t>
                      </a:r>
                      <a:endParaRPr lang="zh-CN" altLang="zh-CN" sz="105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  <a:p>
                      <a:pPr algn="ctr">
                        <a:lnSpc>
                          <a:spcPts val="1700"/>
                        </a:lnSpc>
                      </a:pPr>
                      <a:endParaRPr lang="zh-CN" altLang="en-US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004</a:t>
                      </a:r>
                      <a:endParaRPr lang="en-US" altLang="zh-CN" sz="1100" b="0" i="0" u="none" strike="noStrike" dirty="0">
                        <a:solidFill>
                          <a:srgbClr val="00206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05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40%</a:t>
                      </a:r>
                      <a:endParaRPr lang="en-US" sz="105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5900"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013</a:t>
                      </a:r>
                      <a:endParaRPr lang="en-US" altLang="zh-CN" sz="1100" b="0" i="0" u="none" strike="noStrike" dirty="0">
                        <a:solidFill>
                          <a:srgbClr val="00206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15900"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010</a:t>
                      </a:r>
                      <a:endParaRPr lang="en-US" altLang="zh-CN" sz="1100" b="0" i="0" u="none" strike="noStrike" dirty="0">
                        <a:solidFill>
                          <a:srgbClr val="00206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+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+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15900"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017</a:t>
                      </a:r>
                      <a:endParaRPr lang="en-US" altLang="zh-CN" sz="1100" b="0" i="0" u="none" strike="noStrike" dirty="0">
                        <a:solidFill>
                          <a:srgbClr val="00206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+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+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+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5900"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011</a:t>
                      </a:r>
                      <a:endParaRPr lang="en-US" altLang="zh-CN" sz="1100" b="0" i="0" u="none" strike="noStrike" dirty="0">
                        <a:solidFill>
                          <a:srgbClr val="00206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+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+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5900"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5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免疫后</a:t>
                      </a:r>
                      <a:r>
                        <a:rPr lang="en-US" altLang="zh-CN" sz="105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14</a:t>
                      </a:r>
                      <a:r>
                        <a:rPr lang="zh-CN" altLang="en-US" sz="105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天</a:t>
                      </a:r>
                      <a:r>
                        <a:rPr lang="zh-CN" altLang="en-US" sz="105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攻毒</a:t>
                      </a:r>
                      <a:endParaRPr lang="zh-CN" altLang="zh-CN" sz="105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  <a:p>
                      <a:pPr algn="ctr">
                        <a:lnSpc>
                          <a:spcPts val="1700"/>
                        </a:lnSpc>
                      </a:pP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accent6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003</a:t>
                      </a:r>
                      <a:endParaRPr lang="en-US" altLang="zh-CN" sz="1100" b="0" i="0" u="none" strike="noStrike" dirty="0">
                        <a:solidFill>
                          <a:schemeClr val="accent6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5900"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accent6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009</a:t>
                      </a:r>
                      <a:endParaRPr lang="en-US" altLang="zh-CN" sz="1100" b="0" i="0" u="none" strike="noStrike" dirty="0">
                        <a:solidFill>
                          <a:schemeClr val="accent6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5900"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accent6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014</a:t>
                      </a:r>
                      <a:endParaRPr lang="en-US" altLang="zh-CN" sz="1100" b="0" i="0" u="none" strike="noStrike" dirty="0">
                        <a:solidFill>
                          <a:schemeClr val="accent6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05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100%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5900"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accent6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015</a:t>
                      </a:r>
                      <a:endParaRPr lang="en-US" altLang="zh-CN" sz="1100" b="0" i="0" u="none" strike="noStrike" dirty="0">
                        <a:solidFill>
                          <a:schemeClr val="accent6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5900"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accent6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016</a:t>
                      </a:r>
                      <a:endParaRPr lang="en-US" altLang="zh-CN" sz="1100" b="0" i="0" u="none" strike="noStrike" dirty="0">
                        <a:solidFill>
                          <a:schemeClr val="accent6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5900"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zh-CN" altLang="en-US" sz="105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对照组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007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+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+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5900"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002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4926" marR="4926" marT="49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+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+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altLang="zh-CN" sz="105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503050405090304" pitchFamily="18" charset="0"/>
                        </a:rPr>
                        <a:t>0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文本框 8"/>
          <p:cNvSpPr txBox="1"/>
          <p:nvPr/>
        </p:nvSpPr>
        <p:spPr>
          <a:xfrm>
            <a:off x="6030595" y="131445"/>
            <a:ext cx="24244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+mn-ea"/>
              </a:rPr>
              <a:t>3ABC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抗体</a:t>
            </a:r>
            <a:endParaRPr lang="zh-CN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96416" y="608948"/>
            <a:ext cx="29144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kern="100" dirty="0">
                <a:effectLst/>
                <a:latin typeface="+mn-ea"/>
                <a:cs typeface="Times New Roman" panose="02020503050405090304" pitchFamily="18" charset="0"/>
              </a:rPr>
              <a:t>        </a:t>
            </a:r>
            <a:r>
              <a:rPr lang="zh-CN" altLang="zh-CN" sz="1100" b="1" kern="100" dirty="0">
                <a:effectLst/>
                <a:latin typeface="+mn-ea"/>
                <a:cs typeface="Times New Roman" panose="02020503050405090304" pitchFamily="18" charset="0"/>
              </a:rPr>
              <a:t>表</a:t>
            </a:r>
            <a:r>
              <a:rPr lang="en-US" altLang="zh-CN" sz="1100" b="1" kern="100" dirty="0">
                <a:effectLst/>
                <a:latin typeface="+mn-ea"/>
                <a:cs typeface="Times New Roman" panose="02020503050405090304" pitchFamily="18" charset="0"/>
              </a:rPr>
              <a:t>9        3ABC</a:t>
            </a:r>
            <a:r>
              <a:rPr lang="zh-CN" altLang="zh-CN" sz="1100" b="1" kern="100" dirty="0">
                <a:effectLst/>
                <a:latin typeface="+mn-ea"/>
                <a:cs typeface="Times New Roman" panose="02020503050405090304" pitchFamily="18" charset="0"/>
              </a:rPr>
              <a:t>抗体检测结果</a:t>
            </a:r>
            <a:endParaRPr lang="zh-CN" altLang="zh-CN" sz="1100" b="1" kern="100" dirty="0">
              <a:effectLst/>
              <a:latin typeface="+mn-ea"/>
              <a:cs typeface="Times New Roman" panose="02020503050405090304" pitchFamily="18" charset="0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475676" y="4768669"/>
            <a:ext cx="8331045" cy="357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3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攻毒后</a:t>
            </a:r>
            <a:r>
              <a:rPr lang="en-US" altLang="zh-CN" sz="13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3ABC</a:t>
            </a:r>
            <a:r>
              <a:rPr lang="zh-CN" altLang="en-US" sz="13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抗体检测结果显示，未发病猪只的</a:t>
            </a:r>
            <a:r>
              <a:rPr lang="en-US" altLang="zh-CN" sz="13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3ABC</a:t>
            </a:r>
            <a:r>
              <a:rPr lang="zh-CN" altLang="en-US" sz="13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抗体均为阴性，表明病毒被完全中和，不能复制。</a:t>
            </a:r>
            <a:endParaRPr lang="en-US" altLang="zh-CN" sz="13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3"/>
          <a:stretch>
            <a:fillRect/>
          </a:stretch>
        </p:blipFill>
        <p:spPr>
          <a:xfrm>
            <a:off x="65300" y="1763427"/>
            <a:ext cx="4367582" cy="198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0"/>
          <a:stretch>
            <a:fillRect/>
          </a:stretch>
        </p:blipFill>
        <p:spPr>
          <a:xfrm>
            <a:off x="4602575" y="1671750"/>
            <a:ext cx="4545776" cy="1872000"/>
          </a:xfrm>
          <a:prstGeom prst="rect">
            <a:avLst/>
          </a:prstGeom>
        </p:spPr>
      </p:pic>
      <p:sp>
        <p:nvSpPr>
          <p:cNvPr id="6" name="文本框 8"/>
          <p:cNvSpPr txBox="1"/>
          <p:nvPr/>
        </p:nvSpPr>
        <p:spPr>
          <a:xfrm>
            <a:off x="4959350" y="112395"/>
            <a:ext cx="36068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血清和组织中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</a:rPr>
              <a:t>FMDV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载量</a:t>
            </a:r>
            <a:endParaRPr lang="zh-CN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002146" y="3832440"/>
            <a:ext cx="41541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b="1" dirty="0">
                <a:latin typeface="+mn-ea"/>
              </a:rPr>
              <a:t>图</a:t>
            </a:r>
            <a:r>
              <a:rPr lang="en-US" altLang="zh-CN" sz="1400" b="1" dirty="0">
                <a:latin typeface="+mn-ea"/>
              </a:rPr>
              <a:t>13 </a:t>
            </a:r>
            <a:r>
              <a:rPr lang="zh-CN" altLang="en-US" sz="1400" b="1" dirty="0">
                <a:latin typeface="+mn-ea"/>
              </a:rPr>
              <a:t>紧急免疫后血清和组织中</a:t>
            </a:r>
            <a:r>
              <a:rPr lang="en-US" altLang="zh-CN" sz="1400" b="1" dirty="0">
                <a:latin typeface="+mn-ea"/>
              </a:rPr>
              <a:t>FMDV</a:t>
            </a:r>
            <a:r>
              <a:rPr lang="zh-CN" altLang="en-US" sz="1400" b="1" dirty="0">
                <a:latin typeface="+mn-ea"/>
              </a:rPr>
              <a:t>含量的变化</a:t>
            </a:r>
            <a:endParaRPr lang="zh-CN" altLang="zh-CN" sz="1400" b="1" dirty="0">
              <a:latin typeface="+mn-ea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917886" y="4303258"/>
            <a:ext cx="7791782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紧急免疫攻毒后，</a:t>
            </a:r>
            <a:r>
              <a:rPr lang="en-US" altLang="zh-CN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r>
              <a:rPr lang="zh-CN" alt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天免疫动物的血清和组织中</a:t>
            </a:r>
            <a:r>
              <a:rPr lang="en-US" altLang="zh-CN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FMDV</a:t>
            </a:r>
            <a:r>
              <a:rPr lang="zh-CN" alt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均为阴性；</a:t>
            </a:r>
            <a:r>
              <a:rPr lang="en-US" altLang="zh-CN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天免疫组的动物虽只有</a:t>
            </a:r>
            <a:r>
              <a:rPr lang="en-US" altLang="zh-CN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40%</a:t>
            </a:r>
            <a:r>
              <a:rPr lang="zh-CN" alt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保护，但血清和组织中的病毒含量显著低于对照组和</a:t>
            </a:r>
            <a:r>
              <a:rPr lang="en-US" altLang="zh-CN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天免疫组。</a:t>
            </a:r>
            <a:endParaRPr lang="en-US" altLang="zh-CN" sz="14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535430" y="2856230"/>
            <a:ext cx="6465570" cy="71437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spc="4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可精准鉴别免疫动物与感染动物</a:t>
            </a:r>
            <a:endParaRPr lang="en-US" altLang="zh-CN" sz="2800" b="1" spc="4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761558" y="1098790"/>
            <a:ext cx="1612426" cy="1612426"/>
            <a:chOff x="5015408" y="1196255"/>
            <a:chExt cx="2149901" cy="2149901"/>
          </a:xfrm>
        </p:grpSpPr>
        <p:sp>
          <p:nvSpPr>
            <p:cNvPr id="12" name="菱形 11"/>
            <p:cNvSpPr/>
            <p:nvPr/>
          </p:nvSpPr>
          <p:spPr bwMode="auto">
            <a:xfrm>
              <a:off x="5015408" y="1196255"/>
              <a:ext cx="2149901" cy="2149901"/>
            </a:xfrm>
            <a:prstGeom prst="diamond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 sz="1800" dirty="0">
                <a:solidFill>
                  <a:srgbClr val="FF000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382983" y="1589762"/>
              <a:ext cx="1426032" cy="135421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6000" b="1" spc="450" dirty="0">
                  <a:solidFill>
                    <a:schemeClr val="bg1"/>
                  </a:solidFill>
                  <a:latin typeface="Times New Roman" panose="02020503050405090304" pitchFamily="18" charset="0"/>
                  <a:ea typeface="站酷快乐体2016修订版" panose="02010600030101010101" pitchFamily="2" charset="-122"/>
                  <a:cs typeface="Times New Roman" panose="02020503050405090304" pitchFamily="18" charset="0"/>
                  <a:sym typeface="+mn-lt"/>
                </a:rPr>
                <a:t>04</a:t>
              </a:r>
              <a:endParaRPr lang="zh-CN" altLang="en-US" sz="6000" b="1" spc="450" dirty="0">
                <a:solidFill>
                  <a:schemeClr val="bg1"/>
                </a:solidFill>
                <a:latin typeface="Times New Roman" panose="02020503050405090304" pitchFamily="18" charset="0"/>
                <a:ea typeface="站酷快乐体2016修订版" panose="02010600030101010101" pitchFamily="2" charset="-122"/>
                <a:cs typeface="Times New Roman" panose="02020503050405090304" pitchFamily="18" charset="0"/>
                <a:sym typeface="+mn-lt"/>
              </a:endParaRPr>
            </a:p>
          </p:txBody>
        </p:sp>
      </p:grpSp>
    </p:spTree>
  </p:cSld>
  <p:clrMapOvr>
    <a:masterClrMapping/>
  </p:clrMapOvr>
  <p:transition spd="slow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6692147" y="724925"/>
            <a:ext cx="8309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市场定位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>
            <a:grpSpLocks noChangeAspect="1"/>
          </p:cNvGrpSpPr>
          <p:nvPr/>
        </p:nvGrpSpPr>
        <p:grpSpPr>
          <a:xfrm>
            <a:off x="635640" y="1186843"/>
            <a:ext cx="7762659" cy="3157336"/>
            <a:chOff x="1317822" y="1594763"/>
            <a:chExt cx="7022483" cy="2856279"/>
          </a:xfrm>
        </p:grpSpPr>
        <p:sp>
          <p:nvSpPr>
            <p:cNvPr id="9" name="오른쪽 화살표 55"/>
            <p:cNvSpPr/>
            <p:nvPr>
              <p:custDataLst>
                <p:tags r:id="rId1"/>
              </p:custDataLst>
            </p:nvPr>
          </p:nvSpPr>
          <p:spPr>
            <a:xfrm>
              <a:off x="4526293" y="1954588"/>
              <a:ext cx="228419" cy="254876"/>
            </a:xfrm>
            <a:prstGeom prst="rightArrow">
              <a:avLst>
                <a:gd name="adj1" fmla="val 50000"/>
                <a:gd name="adj2" fmla="val 63933"/>
              </a:avLst>
            </a:prstGeom>
            <a:solidFill>
              <a:schemeClr val="l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>
              <a:noAutofit/>
            </a:bodyPr>
            <a:lstStyle/>
            <a:p>
              <a:pPr algn="ctr"/>
              <a:endParaRPr lang="ko-KR" altLang="en-US" sz="1015">
                <a:solidFill>
                  <a:schemeClr val="tx1"/>
                </a:solidFill>
                <a:latin typeface="Arial" panose="020B0604020202090204" pitchFamily="34" charset="0"/>
                <a:sym typeface="Arial" panose="020B0604020202090204" pitchFamily="34" charset="0"/>
              </a:endParaRPr>
            </a:p>
          </p:txBody>
        </p:sp>
        <p:sp>
          <p:nvSpPr>
            <p:cNvPr id="10" name="도넛 86"/>
            <p:cNvSpPr/>
            <p:nvPr>
              <p:custDataLst>
                <p:tags r:id="rId2"/>
              </p:custDataLst>
            </p:nvPr>
          </p:nvSpPr>
          <p:spPr bwMode="auto">
            <a:xfrm>
              <a:off x="3455199" y="1594763"/>
              <a:ext cx="961295" cy="959532"/>
            </a:xfrm>
            <a:prstGeom prst="donut">
              <a:avLst>
                <a:gd name="adj" fmla="val 1486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 sz="1015" dirty="0">
                <a:solidFill>
                  <a:prstClr val="black"/>
                </a:solidFill>
                <a:latin typeface="Arial" panose="020B0604020202090204" pitchFamily="34" charset="0"/>
                <a:sym typeface="Arial" panose="020B0604020202090204" pitchFamily="34" charset="0"/>
              </a:endParaRPr>
            </a:p>
          </p:txBody>
        </p:sp>
        <p:sp>
          <p:nvSpPr>
            <p:cNvPr id="25" name="TextBox 13"/>
            <p:cNvSpPr txBox="1"/>
            <p:nvPr>
              <p:custDataLst>
                <p:tags r:id="rId3"/>
              </p:custDataLst>
            </p:nvPr>
          </p:nvSpPr>
          <p:spPr>
            <a:xfrm>
              <a:off x="3626112" y="1812946"/>
              <a:ext cx="619464" cy="538162"/>
            </a:xfrm>
            <a:prstGeom prst="rect">
              <a:avLst/>
            </a:prstGeom>
            <a:noFill/>
          </p:spPr>
          <p:txBody>
            <a:bodyPr lIns="51435" tIns="25718" rIns="51435" bIns="25718" anchor="ctr" anchorCtr="0">
              <a:normAutofit/>
            </a:bodyPr>
            <a:lstStyle>
              <a:defPPr>
                <a:defRPr lang="zh-CN"/>
              </a:defPPr>
              <a:lvl1pPr algn="ctr" defTabSz="1216660">
                <a:lnSpc>
                  <a:spcPct val="120000"/>
                </a:lnSpc>
                <a:spcBef>
                  <a:spcPct val="20000"/>
                </a:spcBef>
                <a:defRPr sz="1600" spc="15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spcBef>
                  <a:spcPts val="75"/>
                </a:spcBef>
                <a:buSzPct val="100000"/>
              </a:pPr>
              <a:r>
                <a:rPr lang="zh-CN" altLang="en-US" sz="1500" b="1" dirty="0">
                  <a:sym typeface="+mn-ea"/>
                </a:rPr>
                <a:t>病原</a:t>
              </a:r>
              <a:endParaRPr lang="zh-CN" altLang="en-US" sz="1500" b="1" dirty="0">
                <a:sym typeface="+mn-ea"/>
              </a:endParaRPr>
            </a:p>
          </p:txBody>
        </p:sp>
        <p:sp>
          <p:nvSpPr>
            <p:cNvPr id="27" name="도넛 86"/>
            <p:cNvSpPr/>
            <p:nvPr>
              <p:custDataLst>
                <p:tags r:id="rId4"/>
              </p:custDataLst>
            </p:nvPr>
          </p:nvSpPr>
          <p:spPr bwMode="auto">
            <a:xfrm>
              <a:off x="4820857" y="1594763"/>
              <a:ext cx="961295" cy="959532"/>
            </a:xfrm>
            <a:prstGeom prst="donut">
              <a:avLst>
                <a:gd name="adj" fmla="val 148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 sz="1015" dirty="0">
                <a:solidFill>
                  <a:prstClr val="black"/>
                </a:solidFill>
                <a:latin typeface="Arial" panose="020B0604020202090204" pitchFamily="34" charset="0"/>
                <a:sym typeface="Arial" panose="020B0604020202090204" pitchFamily="34" charset="0"/>
              </a:endParaRPr>
            </a:p>
          </p:txBody>
        </p:sp>
        <p:sp>
          <p:nvSpPr>
            <p:cNvPr id="28" name="TextBox 13"/>
            <p:cNvSpPr txBox="1"/>
            <p:nvPr>
              <p:custDataLst>
                <p:tags r:id="rId5"/>
              </p:custDataLst>
            </p:nvPr>
          </p:nvSpPr>
          <p:spPr>
            <a:xfrm>
              <a:off x="4991769" y="1812946"/>
              <a:ext cx="619464" cy="538162"/>
            </a:xfrm>
            <a:prstGeom prst="rect">
              <a:avLst/>
            </a:prstGeom>
            <a:noFill/>
          </p:spPr>
          <p:txBody>
            <a:bodyPr lIns="51435" tIns="25718" rIns="51435" bIns="25718" anchor="ctr" anchorCtr="0">
              <a:normAutofit/>
            </a:bodyPr>
            <a:lstStyle>
              <a:defPPr>
                <a:defRPr lang="zh-CN"/>
              </a:defPPr>
              <a:lvl1pPr algn="ctr" defTabSz="1216660">
                <a:lnSpc>
                  <a:spcPct val="120000"/>
                </a:lnSpc>
                <a:spcBef>
                  <a:spcPct val="20000"/>
                </a:spcBef>
                <a:defRPr sz="1600" spc="15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spcBef>
                  <a:spcPts val="75"/>
                </a:spcBef>
              </a:pPr>
              <a:r>
                <a:rPr lang="zh-CN" altLang="en-US" sz="1500" b="1" dirty="0">
                  <a:sym typeface="+mn-ea"/>
                </a:rPr>
                <a:t>感染抗体</a:t>
              </a:r>
              <a:endParaRPr lang="zh-CN" altLang="en-US" sz="1500" b="1" dirty="0">
                <a:sym typeface="+mn-ea"/>
              </a:endParaRPr>
            </a:p>
          </p:txBody>
        </p:sp>
        <p:sp>
          <p:nvSpPr>
            <p:cNvPr id="36" name="도넛 86"/>
            <p:cNvSpPr/>
            <p:nvPr>
              <p:custDataLst>
                <p:tags r:id="rId6"/>
              </p:custDataLst>
            </p:nvPr>
          </p:nvSpPr>
          <p:spPr bwMode="auto">
            <a:xfrm>
              <a:off x="4138028" y="2833620"/>
              <a:ext cx="961295" cy="959532"/>
            </a:xfrm>
            <a:prstGeom prst="donut">
              <a:avLst>
                <a:gd name="adj" fmla="val 14868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 sz="1015" dirty="0">
                <a:solidFill>
                  <a:prstClr val="black"/>
                </a:solidFill>
                <a:latin typeface="Arial" panose="020B0604020202090204" pitchFamily="34" charset="0"/>
                <a:sym typeface="Arial" panose="020B0604020202090204" pitchFamily="34" charset="0"/>
              </a:endParaRPr>
            </a:p>
          </p:txBody>
        </p:sp>
        <p:sp>
          <p:nvSpPr>
            <p:cNvPr id="37" name="TextBox 13"/>
            <p:cNvSpPr txBox="1"/>
            <p:nvPr>
              <p:custDataLst>
                <p:tags r:id="rId7"/>
              </p:custDataLst>
            </p:nvPr>
          </p:nvSpPr>
          <p:spPr>
            <a:xfrm>
              <a:off x="4308941" y="3051803"/>
              <a:ext cx="619464" cy="538162"/>
            </a:xfrm>
            <a:prstGeom prst="rect">
              <a:avLst/>
            </a:prstGeom>
            <a:noFill/>
          </p:spPr>
          <p:txBody>
            <a:bodyPr lIns="51435" tIns="25718" rIns="51435" bIns="25718" anchor="ctr" anchorCtr="0">
              <a:normAutofit/>
            </a:bodyPr>
            <a:lstStyle>
              <a:defPPr>
                <a:defRPr lang="zh-CN"/>
              </a:defPPr>
              <a:lvl1pPr algn="ctr" defTabSz="1216660">
                <a:lnSpc>
                  <a:spcPct val="120000"/>
                </a:lnSpc>
                <a:spcBef>
                  <a:spcPct val="20000"/>
                </a:spcBef>
                <a:defRPr sz="1600" spc="15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spcBef>
                  <a:spcPts val="75"/>
                </a:spcBef>
              </a:pPr>
              <a:r>
                <a:rPr lang="zh-CN" altLang="en-US" sz="1500" b="1" dirty="0">
                  <a:sym typeface="+mn-ea"/>
                </a:rPr>
                <a:t>疫苗标准</a:t>
              </a:r>
              <a:endParaRPr lang="zh-CN" altLang="en-US" sz="1500" b="1" dirty="0">
                <a:sym typeface="+mn-ea"/>
              </a:endParaRPr>
            </a:p>
          </p:txBody>
        </p:sp>
        <p:sp>
          <p:nvSpPr>
            <p:cNvPr id="14" name="오른쪽 화살표 72"/>
            <p:cNvSpPr/>
            <p:nvPr>
              <p:custDataLst>
                <p:tags r:id="rId8"/>
              </p:custDataLst>
            </p:nvPr>
          </p:nvSpPr>
          <p:spPr>
            <a:xfrm rot="7200000">
              <a:off x="4865714" y="2573184"/>
              <a:ext cx="228419" cy="253994"/>
            </a:xfrm>
            <a:prstGeom prst="rightArrow">
              <a:avLst>
                <a:gd name="adj1" fmla="val 50000"/>
                <a:gd name="adj2" fmla="val 63933"/>
              </a:avLst>
            </a:prstGeom>
            <a:solidFill>
              <a:schemeClr val="l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 sz="1015">
                <a:solidFill>
                  <a:prstClr val="white"/>
                </a:solidFill>
                <a:latin typeface="Arial" panose="020B0604020202090204" pitchFamily="34" charset="0"/>
                <a:sym typeface="Arial" panose="020B0604020202090204" pitchFamily="34" charset="0"/>
              </a:endParaRPr>
            </a:p>
          </p:txBody>
        </p:sp>
        <p:sp>
          <p:nvSpPr>
            <p:cNvPr id="16" name="오른쪽 화살표 72"/>
            <p:cNvSpPr/>
            <p:nvPr>
              <p:custDataLst>
                <p:tags r:id="rId9"/>
              </p:custDataLst>
            </p:nvPr>
          </p:nvSpPr>
          <p:spPr>
            <a:xfrm rot="14400000" flipV="1">
              <a:off x="4150813" y="2562601"/>
              <a:ext cx="228419" cy="253994"/>
            </a:xfrm>
            <a:prstGeom prst="rightArrow">
              <a:avLst>
                <a:gd name="adj1" fmla="val 50000"/>
                <a:gd name="adj2" fmla="val 63933"/>
              </a:avLst>
            </a:prstGeom>
            <a:solidFill>
              <a:schemeClr val="l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 sz="1015">
                <a:solidFill>
                  <a:prstClr val="white"/>
                </a:solidFill>
                <a:latin typeface="Arial" panose="020B0604020202090204" pitchFamily="34" charset="0"/>
                <a:sym typeface="Arial" panose="020B0604020202090204" pitchFamily="3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317822" y="1763253"/>
              <a:ext cx="2121761" cy="382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1</a:t>
              </a:r>
              <a:r>
                <a:rPr lang="zh-CN" altLang="en-US" sz="1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、病原检测为阴性</a:t>
              </a:r>
              <a:endParaRPr lang="zh-CN" altLang="zh-CN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005126" y="1748554"/>
              <a:ext cx="2335179" cy="1675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2. </a:t>
              </a:r>
              <a:r>
                <a:rPr lang="zh-CN" altLang="en-US" sz="1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感染抗体为阴性（</a:t>
              </a:r>
              <a:r>
                <a:rPr lang="en-US" altLang="zh-CN" sz="1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 3ABC</a:t>
              </a:r>
              <a:r>
                <a:rPr lang="zh-CN" altLang="en-US" sz="1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抗体为阴性），且是</a:t>
              </a:r>
              <a:r>
                <a:rPr lang="zh-CN" altLang="en-US" sz="1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感染和免疫鉴别的判定依据之一，也是国际贸易必检；</a:t>
              </a:r>
              <a:endParaRPr lang="en-US" altLang="zh-CN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lvl="0"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 </a:t>
              </a:r>
              <a:endParaRPr lang="en-US" altLang="zh-CN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833141" y="3812510"/>
              <a:ext cx="4018808" cy="63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19050">
                <a:lnSpc>
                  <a:spcPct val="150000"/>
                </a:lnSpc>
                <a:buClr>
                  <a:srgbClr val="990033"/>
                </a:buClr>
                <a:buSzPct val="150000"/>
                <a:buNone/>
                <a:defRPr/>
              </a:pPr>
              <a:r>
                <a:rPr lang="en-US" altLang="zh-CN" sz="1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3. OIE</a:t>
              </a:r>
              <a:r>
                <a:rPr lang="zh-CN" altLang="en-US" sz="1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手册（法典）对疫苗纯净度规定：合格的口蹄疫疫苗</a:t>
              </a:r>
              <a:r>
                <a:rPr lang="en-US" altLang="zh-CN" sz="1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r>
                <a:rPr lang="zh-CN" altLang="en-US" sz="1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次免疫后</a:t>
              </a:r>
              <a:r>
                <a:rPr lang="en-US" altLang="zh-CN" sz="1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3ABC</a:t>
              </a:r>
              <a:r>
                <a:rPr lang="zh-CN" altLang="en-US" sz="1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抗体为阴性。</a:t>
              </a:r>
              <a:endParaRPr lang="en-US" altLang="zh-CN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815205" y="159385"/>
            <a:ext cx="37966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3399FF"/>
                </a:solidFill>
                <a:latin typeface="雅黑"/>
              </a:rPr>
              <a:t>      </a:t>
            </a:r>
            <a:r>
              <a:rPr lang="zh-CN" altLang="en-US" sz="1800" b="1" dirty="0">
                <a:solidFill>
                  <a:schemeClr val="bg1"/>
                </a:solidFill>
                <a:latin typeface="雅黑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OIE</a:t>
            </a:r>
            <a:r>
              <a:rPr lang="zh-CN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口蹄疫净化标准</a:t>
            </a:r>
            <a:endParaRPr lang="zh-CN" altLang="en-US" sz="1800" dirty="0">
              <a:solidFill>
                <a:srgbClr val="3399FF"/>
              </a:solidFill>
              <a:latin typeface="雅黑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982262" y="4084820"/>
            <a:ext cx="247338" cy="11992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939956" y="3882452"/>
            <a:ext cx="2223438" cy="11992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980606" y="947796"/>
          <a:ext cx="7405141" cy="4005407"/>
        </p:xfrm>
        <a:graphic>
          <a:graphicData uri="http://schemas.openxmlformats.org/drawingml/2006/table">
            <a:tbl>
              <a:tblPr firstRow="1" firstCol="1" bandRow="1"/>
              <a:tblGrid>
                <a:gridCol w="1058012"/>
                <a:gridCol w="1058012"/>
                <a:gridCol w="1188852"/>
                <a:gridCol w="1188852"/>
                <a:gridCol w="1187910"/>
                <a:gridCol w="1181321"/>
                <a:gridCol w="542182"/>
              </a:tblGrid>
              <a:tr h="167228">
                <a:tc rowSpan="2">
                  <a:txBody>
                    <a:bodyPr/>
                    <a:lstStyle/>
                    <a:p>
                      <a:pPr algn="ctr"/>
                      <a:r>
                        <a:rPr lang="zh-CN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疫苗编号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牛编号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3ABC</a:t>
                      </a:r>
                      <a:r>
                        <a:rPr lang="zh-CN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抗体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80167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0d</a:t>
                      </a:r>
                      <a:r>
                        <a:rPr lang="zh-CN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（</a:t>
                      </a:r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1</a:t>
                      </a:r>
                      <a:r>
                        <a:rPr lang="zh-CN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免）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30d</a:t>
                      </a:r>
                      <a:r>
                        <a:rPr lang="zh-CN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（</a:t>
                      </a:r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2</a:t>
                      </a:r>
                      <a:r>
                        <a:rPr lang="zh-CN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免）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60d</a:t>
                      </a:r>
                      <a:r>
                        <a:rPr lang="zh-CN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（</a:t>
                      </a:r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3</a:t>
                      </a:r>
                      <a:r>
                        <a:rPr lang="zh-CN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免）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90d</a:t>
                      </a:r>
                      <a:r>
                        <a:rPr lang="zh-CN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（</a:t>
                      </a:r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4</a:t>
                      </a:r>
                      <a:r>
                        <a:rPr lang="zh-CN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免）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120d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620">
                <a:tc rowSpan="10"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2020001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1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2162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2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62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3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62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4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62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5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62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6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62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7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62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8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62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9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62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10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620">
                <a:tc rowSpan="10"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2020002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11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2162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12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62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13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62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14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62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15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62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16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62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17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62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18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62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19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62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20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620">
                <a:tc rowSpan="10">
                  <a:txBody>
                    <a:bodyPr/>
                    <a:lstStyle/>
                    <a:p>
                      <a:pPr algn="ctr"/>
                      <a:r>
                        <a:rPr lang="zh-CN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灭活苗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31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2162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32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+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+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+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62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33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62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34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+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62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35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62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36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62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37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62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38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62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39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62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40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8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9094" marR="290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5939790" y="115570"/>
            <a:ext cx="26441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鉴别检验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26397" y="686186"/>
            <a:ext cx="27195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100" b="1" kern="100" dirty="0">
                <a:effectLst/>
                <a:latin typeface="+mn-ea"/>
                <a:cs typeface="Times New Roman" panose="02020503050405090304" pitchFamily="18" charset="0"/>
              </a:rPr>
              <a:t>表</a:t>
            </a:r>
            <a:r>
              <a:rPr lang="en-US" altLang="zh-CN" sz="1100" b="1" kern="100" dirty="0">
                <a:latin typeface="+mn-ea"/>
                <a:cs typeface="Times New Roman" panose="02020503050405090304" pitchFamily="18" charset="0"/>
              </a:rPr>
              <a:t>910</a:t>
            </a:r>
            <a:r>
              <a:rPr lang="en-US" altLang="zh-CN" sz="1100" b="1" kern="100" dirty="0">
                <a:effectLst/>
                <a:latin typeface="+mn-ea"/>
                <a:cs typeface="Times New Roman" panose="02020503050405090304" pitchFamily="18" charset="0"/>
              </a:rPr>
              <a:t> </a:t>
            </a:r>
            <a:r>
              <a:rPr lang="zh-CN" altLang="zh-CN" sz="1100" b="1" kern="100" dirty="0">
                <a:effectLst/>
                <a:latin typeface="+mn-ea"/>
                <a:cs typeface="Times New Roman" panose="02020503050405090304" pitchFamily="18" charset="0"/>
              </a:rPr>
              <a:t>免疫后</a:t>
            </a:r>
            <a:r>
              <a:rPr lang="en-US" altLang="zh-CN" sz="1100" b="1" kern="100" dirty="0">
                <a:effectLst/>
                <a:latin typeface="+mn-ea"/>
                <a:cs typeface="Times New Roman" panose="02020503050405090304" pitchFamily="18" charset="0"/>
              </a:rPr>
              <a:t>3ABC-ELISA</a:t>
            </a:r>
            <a:r>
              <a:rPr lang="zh-CN" altLang="zh-CN" sz="1100" b="1" kern="100" dirty="0">
                <a:effectLst/>
                <a:latin typeface="+mn-ea"/>
                <a:cs typeface="Times New Roman" panose="02020503050405090304" pitchFamily="18" charset="0"/>
              </a:rPr>
              <a:t>抗体检测结果</a:t>
            </a:r>
            <a:endParaRPr lang="zh-CN" altLang="zh-CN" sz="1100" b="1" kern="100" dirty="0">
              <a:effectLst/>
              <a:latin typeface="+mn-ea"/>
              <a:cs typeface="Times New Roman" panose="02020503050405090304" pitchFamily="18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022947" y="2773475"/>
            <a:ext cx="5408573" cy="64992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spc="450" dirty="0">
                <a:latin typeface="+mn-ea"/>
              </a:rPr>
              <a:t>疫苗稳定性</a:t>
            </a:r>
            <a:endParaRPr lang="en-US" altLang="zh-CN" sz="2800" b="1" spc="450" dirty="0">
              <a:latin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761558" y="1098790"/>
            <a:ext cx="1612426" cy="1612426"/>
            <a:chOff x="5015408" y="1196255"/>
            <a:chExt cx="2149901" cy="2149901"/>
          </a:xfrm>
        </p:grpSpPr>
        <p:sp>
          <p:nvSpPr>
            <p:cNvPr id="12" name="菱形 11"/>
            <p:cNvSpPr/>
            <p:nvPr/>
          </p:nvSpPr>
          <p:spPr bwMode="auto">
            <a:xfrm>
              <a:off x="5015408" y="1196255"/>
              <a:ext cx="2149901" cy="2149901"/>
            </a:xfrm>
            <a:prstGeom prst="diamond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 sz="1800" dirty="0">
                <a:solidFill>
                  <a:srgbClr val="FF000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382983" y="1589762"/>
              <a:ext cx="1426032" cy="135421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6000" b="1" spc="450" dirty="0">
                  <a:solidFill>
                    <a:schemeClr val="bg1"/>
                  </a:solidFill>
                  <a:latin typeface="Times New Roman" panose="02020503050405090304" pitchFamily="18" charset="0"/>
                  <a:ea typeface="站酷快乐体2016修订版" panose="02010600030101010101" pitchFamily="2" charset="-122"/>
                  <a:cs typeface="Times New Roman" panose="02020503050405090304" pitchFamily="18" charset="0"/>
                  <a:sym typeface="+mn-lt"/>
                </a:rPr>
                <a:t>05</a:t>
              </a:r>
              <a:endParaRPr lang="zh-CN" altLang="en-US" sz="6000" b="1" spc="450" dirty="0">
                <a:solidFill>
                  <a:schemeClr val="bg1"/>
                </a:solidFill>
                <a:latin typeface="Times New Roman" panose="02020503050405090304" pitchFamily="18" charset="0"/>
                <a:ea typeface="站酷快乐体2016修订版" panose="02010600030101010101" pitchFamily="2" charset="-122"/>
                <a:cs typeface="Times New Roman" panose="02020503050405090304" pitchFamily="18" charset="0"/>
                <a:sym typeface="+mn-lt"/>
              </a:endParaRPr>
            </a:p>
          </p:txBody>
        </p:sp>
      </p:grpSp>
    </p:spTree>
  </p:cSld>
  <p:clrMapOvr>
    <a:masterClrMapping/>
  </p:clrMapOvr>
  <p:transition spd="slow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"/>
          <p:cNvSpPr txBox="1"/>
          <p:nvPr/>
        </p:nvSpPr>
        <p:spPr>
          <a:xfrm>
            <a:off x="5601335" y="112395"/>
            <a:ext cx="3063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FMD-VLPs</a:t>
            </a:r>
            <a:r>
              <a:rPr lang="zh-CN" altLang="en-US" sz="18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稳定性</a:t>
            </a:r>
            <a:endParaRPr lang="zh-CN" altLang="en-US" sz="18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358900" y="717550"/>
            <a:ext cx="5848350" cy="3371850"/>
            <a:chOff x="1143000" y="785786"/>
            <a:chExt cx="6858000" cy="420155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80" b="40000"/>
            <a:stretch>
              <a:fillRect/>
            </a:stretch>
          </p:blipFill>
          <p:spPr>
            <a:xfrm>
              <a:off x="1143000" y="785786"/>
              <a:ext cx="6858000" cy="2001864"/>
            </a:xfrm>
            <a:prstGeom prst="rect">
              <a:avLst/>
            </a:prstGeom>
          </p:spPr>
        </p:pic>
        <p:pic>
          <p:nvPicPr>
            <p:cNvPr id="6" name="图片 5" descr="图表&#10;&#10;描述已自动生成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48" b="34691"/>
            <a:stretch>
              <a:fillRect/>
            </a:stretch>
          </p:blipFill>
          <p:spPr>
            <a:xfrm>
              <a:off x="1143000" y="2720993"/>
              <a:ext cx="6858000" cy="2266345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1520679" y="4261482"/>
            <a:ext cx="5360179" cy="328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VLPs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在不同温度及不同剪切力作用下均能保持其结构的稳定性。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"/>
          <p:cNvSpPr txBox="1"/>
          <p:nvPr/>
        </p:nvSpPr>
        <p:spPr>
          <a:xfrm>
            <a:off x="5714365" y="120015"/>
            <a:ext cx="2931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VLPs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疫苗的稳定性</a:t>
            </a:r>
            <a:endParaRPr lang="zh-CN" altLang="en-US" sz="2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807" y="1241862"/>
            <a:ext cx="65753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latin typeface="+mn-ea"/>
              </a:rPr>
              <a:t>                                     </a:t>
            </a:r>
            <a:r>
              <a:rPr lang="zh-CN" altLang="zh-CN" sz="1100" b="1" dirty="0">
                <a:latin typeface="+mn-ea"/>
              </a:rPr>
              <a:t>表</a:t>
            </a:r>
            <a:r>
              <a:rPr lang="en-US" altLang="zh-CN" sz="1100" b="1" dirty="0">
                <a:latin typeface="+mn-ea"/>
              </a:rPr>
              <a:t>11  </a:t>
            </a:r>
            <a:r>
              <a:rPr lang="zh-CN" altLang="zh-CN" sz="1100" b="1" dirty="0">
                <a:latin typeface="+mn-ea"/>
              </a:rPr>
              <a:t>口蹄疫</a:t>
            </a:r>
            <a:r>
              <a:rPr lang="en-US" altLang="zh-CN" sz="1100" b="1" dirty="0">
                <a:latin typeface="+mn-ea"/>
              </a:rPr>
              <a:t>O</a:t>
            </a:r>
            <a:r>
              <a:rPr lang="zh-CN" altLang="zh-CN" sz="1100" b="1" dirty="0">
                <a:latin typeface="+mn-ea"/>
              </a:rPr>
              <a:t>型</a:t>
            </a:r>
            <a:r>
              <a:rPr lang="en-US" altLang="zh-CN" sz="1100" b="1" dirty="0">
                <a:latin typeface="+mn-ea"/>
              </a:rPr>
              <a:t>VLPs</a:t>
            </a:r>
            <a:r>
              <a:rPr lang="zh-CN" altLang="zh-CN" sz="1100" b="1" dirty="0">
                <a:latin typeface="+mn-ea"/>
              </a:rPr>
              <a:t>疫苗的免疫攻毒保护统计结果</a:t>
            </a:r>
            <a:endParaRPr lang="zh-CN" altLang="zh-CN" sz="1100" b="1" dirty="0">
              <a:latin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2618" y="3952986"/>
            <a:ext cx="7791782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攻毒保护试验结果显示：放置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个月的</a:t>
            </a:r>
            <a:r>
              <a:rPr lang="zh-CN" alt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口蹄疫病毒样颗粒疫苗能仍能保护靶动物抵</a:t>
            </a:r>
            <a:endParaRPr lang="en-US" altLang="zh-CN" sz="14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抗</a:t>
            </a:r>
            <a:r>
              <a:rPr lang="en-US" altLang="zh-CN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zh-CN" alt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型强毒株的攻击，保护效力仍达到我国</a:t>
            </a:r>
            <a:r>
              <a:rPr lang="en-US" altLang="zh-CN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PD</a:t>
            </a:r>
            <a:r>
              <a:rPr lang="en-US" altLang="zh-CN" sz="1400" baseline="-25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大于</a:t>
            </a:r>
            <a:r>
              <a:rPr lang="en-US" altLang="zh-CN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的标准</a:t>
            </a:r>
            <a:r>
              <a:rPr lang="zh-CN" altLang="en-US" sz="1400" baseline="-25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baseline="-250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915964" y="1554821"/>
          <a:ext cx="7445090" cy="2033857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891890"/>
                <a:gridCol w="952500"/>
                <a:gridCol w="1600200"/>
                <a:gridCol w="1206500"/>
                <a:gridCol w="1054100"/>
                <a:gridCol w="787400"/>
                <a:gridCol w="952500"/>
              </a:tblGrid>
              <a:tr h="437030">
                <a:tc>
                  <a:txBody>
                    <a:bodyPr/>
                    <a:lstStyle/>
                    <a:p>
                      <a:pPr algn="ctr"/>
                      <a:r>
                        <a:rPr lang="zh-CN" sz="1100" b="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疫苗批号</a:t>
                      </a:r>
                      <a:endParaRPr lang="zh-CN" sz="1100" b="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100" b="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免疫剂量</a:t>
                      </a:r>
                      <a:endParaRPr lang="zh-CN" sz="1100" b="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100" b="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攻毒毒株</a:t>
                      </a:r>
                      <a:endParaRPr lang="zh-CN" sz="1100" b="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100" b="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攻毒剂量</a:t>
                      </a:r>
                      <a:endParaRPr lang="zh-CN" sz="1100" b="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100" b="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试验猪头数</a:t>
                      </a:r>
                      <a:endParaRPr lang="zh-CN" sz="1100" b="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100" b="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保护比例</a:t>
                      </a:r>
                      <a:endParaRPr lang="zh-CN" sz="1100" b="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PD</a:t>
                      </a:r>
                      <a:r>
                        <a:rPr lang="en-US" sz="1100" b="0" kern="100" baseline="-250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50</a:t>
                      </a:r>
                      <a:r>
                        <a:rPr lang="en-US" sz="1100" b="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/</a:t>
                      </a:r>
                      <a:r>
                        <a:rPr lang="zh-CN" sz="1100" b="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头份</a:t>
                      </a:r>
                      <a:endParaRPr lang="zh-CN" sz="1100" b="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9721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2022002</a:t>
                      </a:r>
                      <a:endParaRPr lang="zh-CN" sz="1100" b="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1</a:t>
                      </a:r>
                      <a:r>
                        <a:rPr lang="zh-CN" sz="1100" kern="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头份</a:t>
                      </a:r>
                      <a:endParaRPr lang="zh-CN" altLang="en-US" sz="1100" dirty="0"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O/MYA98/BY/2010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1000ID</a:t>
                      </a:r>
                      <a:r>
                        <a:rPr lang="en-US" sz="1100" kern="100" baseline="-250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50</a:t>
                      </a:r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/3mL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5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5/5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9.0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9721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1/3</a:t>
                      </a:r>
                      <a:r>
                        <a:rPr lang="zh-CN" sz="1100" kern="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头份</a:t>
                      </a:r>
                      <a:endParaRPr lang="zh-CN" altLang="en-US" sz="1100" dirty="0"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O/MYA98/BY/2010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1000ID</a:t>
                      </a:r>
                      <a:r>
                        <a:rPr lang="en-US" sz="1100" kern="100" baseline="-250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50</a:t>
                      </a:r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/3mL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5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4/5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/>
                </a:tc>
              </a:tr>
              <a:tr h="19548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1/9</a:t>
                      </a:r>
                      <a:r>
                        <a:rPr lang="zh-CN" sz="1100" kern="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头份</a:t>
                      </a:r>
                      <a:endParaRPr lang="zh-CN" altLang="en-US" sz="1100" dirty="0"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O/MYA98/BY/2010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1000ID</a:t>
                      </a:r>
                      <a:r>
                        <a:rPr lang="en-US" sz="1100" kern="100" baseline="-250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50</a:t>
                      </a:r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/3mL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5</a:t>
                      </a:r>
                      <a:endParaRPr lang="zh-CN" sz="11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3/5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/>
                </a:tc>
              </a:tr>
              <a:tr h="229721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2022005</a:t>
                      </a:r>
                      <a:endParaRPr lang="zh-CN" sz="1100" b="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1</a:t>
                      </a:r>
                      <a:r>
                        <a:rPr lang="zh-CN" sz="1100" kern="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头份</a:t>
                      </a:r>
                      <a:endParaRPr lang="zh-CN" altLang="en-US" sz="1100" dirty="0"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O/MYA98/BY/2010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1000ID</a:t>
                      </a:r>
                      <a:r>
                        <a:rPr lang="en-US" sz="1100" kern="100" baseline="-250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50</a:t>
                      </a:r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/3mL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5</a:t>
                      </a:r>
                      <a:endParaRPr lang="zh-CN" sz="1100" kern="10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4/5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9.0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9721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1/3</a:t>
                      </a:r>
                      <a:r>
                        <a:rPr lang="zh-CN" sz="1100" kern="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头份</a:t>
                      </a:r>
                      <a:endParaRPr lang="zh-CN" altLang="en-US" sz="1100" dirty="0"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O/MYA98/BY/2010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1000ID</a:t>
                      </a:r>
                      <a:r>
                        <a:rPr lang="en-US" sz="1100" kern="100" baseline="-250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50</a:t>
                      </a:r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/3mL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5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3/5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noFill/>
                  </a:tcPr>
                </a:tc>
                <a:tc vMerge="1">
                  <a:tcPr/>
                </a:tc>
              </a:tr>
              <a:tr h="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1/9</a:t>
                      </a:r>
                      <a:r>
                        <a:rPr lang="zh-CN" sz="1100" kern="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头份</a:t>
                      </a:r>
                      <a:endParaRPr lang="zh-CN" altLang="en-US" sz="1100" dirty="0"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O/MYA98/BY/2010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1000ID</a:t>
                      </a:r>
                      <a:r>
                        <a:rPr lang="en-US" sz="1100" kern="100" baseline="-250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50</a:t>
                      </a:r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/3mL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5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4/5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/>
                </a:tc>
              </a:tr>
              <a:tr h="314823">
                <a:tc>
                  <a:txBody>
                    <a:bodyPr/>
                    <a:lstStyle/>
                    <a:p>
                      <a:pPr algn="ctr"/>
                      <a:r>
                        <a:rPr lang="zh-CN" sz="1100" b="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对照组</a:t>
                      </a:r>
                      <a:endParaRPr lang="zh-CN" sz="1100" b="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altLang="en-US" sz="1100" dirty="0"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O/MYA98/BY/2010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1000ID</a:t>
                      </a:r>
                      <a:r>
                        <a:rPr lang="en-US" sz="1100" kern="100" baseline="-250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50</a:t>
                      </a:r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/3mL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6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0/6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  <a:latin typeface="Times New Roman" panose="02020503050405090304" pitchFamily="18" charset="0"/>
                          <a:ea typeface="宋体" pitchFamily="2" charset="-122"/>
                          <a:cs typeface="Times New Roman" panose="02020503050405090304" pitchFamily="18" charset="0"/>
                        </a:rPr>
                        <a:t>-</a:t>
                      </a:r>
                      <a:endParaRPr lang="zh-CN" sz="1100" kern="100" dirty="0">
                        <a:effectLst/>
                        <a:latin typeface="Times New Roman" panose="02020503050405090304" pitchFamily="18" charset="0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67235" marR="6723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矩形 551"/>
          <p:cNvSpPr/>
          <p:nvPr/>
        </p:nvSpPr>
        <p:spPr bwMode="auto">
          <a:xfrm>
            <a:off x="4705457" y="3046203"/>
            <a:ext cx="4234500" cy="936000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355600" dist="88900" dir="2700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solidFill>
                <a:schemeClr val="dk1"/>
              </a:solidFill>
            </a:endParaRPr>
          </a:p>
        </p:txBody>
      </p:sp>
      <p:sp>
        <p:nvSpPr>
          <p:cNvPr id="551" name="矩形 550"/>
          <p:cNvSpPr/>
          <p:nvPr/>
        </p:nvSpPr>
        <p:spPr bwMode="auto">
          <a:xfrm>
            <a:off x="4705457" y="1821670"/>
            <a:ext cx="4234500" cy="982502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355600" dist="88900" dir="2700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solidFill>
                <a:schemeClr val="dk1"/>
              </a:solidFill>
            </a:endParaRPr>
          </a:p>
        </p:txBody>
      </p:sp>
      <p:sp>
        <p:nvSpPr>
          <p:cNvPr id="550" name="矩形 549"/>
          <p:cNvSpPr/>
          <p:nvPr/>
        </p:nvSpPr>
        <p:spPr bwMode="auto">
          <a:xfrm>
            <a:off x="4705457" y="664081"/>
            <a:ext cx="4234500" cy="900000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355600" dist="88900" dir="2700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solidFill>
                <a:schemeClr val="dk1"/>
              </a:solidFill>
            </a:endParaRPr>
          </a:p>
        </p:txBody>
      </p:sp>
      <p:sp>
        <p:nvSpPr>
          <p:cNvPr id="544" name="矩形 543"/>
          <p:cNvSpPr/>
          <p:nvPr/>
        </p:nvSpPr>
        <p:spPr bwMode="auto">
          <a:xfrm>
            <a:off x="506103" y="949188"/>
            <a:ext cx="3333846" cy="3658531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355600" dist="88900" dir="2700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solidFill>
                <a:schemeClr val="dk1"/>
              </a:solidFill>
            </a:endParaRPr>
          </a:p>
        </p:txBody>
      </p:sp>
      <p:sp>
        <p:nvSpPr>
          <p:cNvPr id="2" name="Rectangle 30"/>
          <p:cNvSpPr/>
          <p:nvPr/>
        </p:nvSpPr>
        <p:spPr bwMode="auto">
          <a:xfrm>
            <a:off x="4838323" y="770692"/>
            <a:ext cx="3787044" cy="61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 tIns="35100" rIns="67500" bIns="3510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128905" indent="-128905">
              <a:lnSpc>
                <a:spcPct val="150000"/>
              </a:lnSpc>
              <a:spcBef>
                <a:spcPct val="0"/>
              </a:spcBef>
              <a:buFont typeface="Arial" panose="020B0604020202090204" pitchFamily="34" charset="0"/>
              <a:buChar char="•"/>
              <a:defRPr/>
            </a:pPr>
            <a:r>
              <a:rPr lang="zh-CN" altLang="en-US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生物安全性及临床应用安全性高</a:t>
            </a:r>
            <a:endParaRPr lang="en-US" altLang="zh-CN" sz="15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4858037" y="1483065"/>
            <a:ext cx="3787044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0"/>
          <p:cNvSpPr/>
          <p:nvPr/>
        </p:nvSpPr>
        <p:spPr bwMode="auto">
          <a:xfrm>
            <a:off x="4858038" y="1966263"/>
            <a:ext cx="3455600" cy="72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 tIns="35100" rIns="67500" bIns="3510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128905" indent="-128905">
              <a:lnSpc>
                <a:spcPct val="160000"/>
              </a:lnSpc>
              <a:spcBef>
                <a:spcPct val="0"/>
              </a:spcBef>
              <a:buFont typeface="Arial" panose="020B0604020202090204" pitchFamily="34" charset="0"/>
              <a:buChar char="•"/>
              <a:defRPr/>
            </a:pPr>
            <a:r>
              <a:rPr lang="zh-CN" altLang="en-US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抗体产生快，临床应用更有效</a:t>
            </a:r>
            <a:endParaRPr lang="zh-CN" altLang="en-US" sz="15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858037" y="2732670"/>
            <a:ext cx="3787044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30"/>
          <p:cNvSpPr/>
          <p:nvPr/>
        </p:nvSpPr>
        <p:spPr bwMode="auto">
          <a:xfrm>
            <a:off x="4858038" y="3248882"/>
            <a:ext cx="3426463" cy="72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 tIns="35100" rIns="67500" bIns="3510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128905" indent="-128905">
              <a:lnSpc>
                <a:spcPct val="160000"/>
              </a:lnSpc>
              <a:spcBef>
                <a:spcPct val="0"/>
              </a:spcBef>
              <a:buFont typeface="Arial" panose="020B0604020202090204" pitchFamily="34" charset="0"/>
              <a:buChar char="•"/>
              <a:defRPr/>
            </a:pPr>
            <a:r>
              <a:rPr lang="zh-CN" altLang="en-US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可精准区分免疫动物与感染动物</a:t>
            </a:r>
            <a:endParaRPr lang="zh-CN" altLang="en-US" sz="15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858037" y="3905495"/>
            <a:ext cx="3787044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hives_232650"/>
          <p:cNvSpPr>
            <a:spLocks noChangeAspect="1"/>
          </p:cNvSpPr>
          <p:nvPr/>
        </p:nvSpPr>
        <p:spPr bwMode="auto">
          <a:xfrm>
            <a:off x="8284500" y="1016980"/>
            <a:ext cx="353398" cy="408348"/>
          </a:xfrm>
          <a:custGeom>
            <a:avLst/>
            <a:gdLst>
              <a:gd name="connsiteX0" fmla="*/ 382817 w 525077"/>
              <a:gd name="connsiteY0" fmla="*/ 436659 h 606722"/>
              <a:gd name="connsiteX1" fmla="*/ 409138 w 525077"/>
              <a:gd name="connsiteY1" fmla="*/ 462945 h 606722"/>
              <a:gd name="connsiteX2" fmla="*/ 382817 w 525077"/>
              <a:gd name="connsiteY2" fmla="*/ 489231 h 606722"/>
              <a:gd name="connsiteX3" fmla="*/ 356496 w 525077"/>
              <a:gd name="connsiteY3" fmla="*/ 462945 h 606722"/>
              <a:gd name="connsiteX4" fmla="*/ 382817 w 525077"/>
              <a:gd name="connsiteY4" fmla="*/ 436659 h 606722"/>
              <a:gd name="connsiteX5" fmla="*/ 145718 w 525077"/>
              <a:gd name="connsiteY5" fmla="*/ 436659 h 606722"/>
              <a:gd name="connsiteX6" fmla="*/ 172039 w 525077"/>
              <a:gd name="connsiteY6" fmla="*/ 462945 h 606722"/>
              <a:gd name="connsiteX7" fmla="*/ 145718 w 525077"/>
              <a:gd name="connsiteY7" fmla="*/ 489231 h 606722"/>
              <a:gd name="connsiteX8" fmla="*/ 119397 w 525077"/>
              <a:gd name="connsiteY8" fmla="*/ 462945 h 606722"/>
              <a:gd name="connsiteX9" fmla="*/ 145718 w 525077"/>
              <a:gd name="connsiteY9" fmla="*/ 436659 h 606722"/>
              <a:gd name="connsiteX10" fmla="*/ 382817 w 525077"/>
              <a:gd name="connsiteY10" fmla="*/ 122713 h 606722"/>
              <a:gd name="connsiteX11" fmla="*/ 409138 w 525077"/>
              <a:gd name="connsiteY11" fmla="*/ 149020 h 606722"/>
              <a:gd name="connsiteX12" fmla="*/ 409138 w 525077"/>
              <a:gd name="connsiteY12" fmla="*/ 359474 h 606722"/>
              <a:gd name="connsiteX13" fmla="*/ 382817 w 525077"/>
              <a:gd name="connsiteY13" fmla="*/ 385781 h 606722"/>
              <a:gd name="connsiteX14" fmla="*/ 356496 w 525077"/>
              <a:gd name="connsiteY14" fmla="*/ 359474 h 606722"/>
              <a:gd name="connsiteX15" fmla="*/ 356496 w 525077"/>
              <a:gd name="connsiteY15" fmla="*/ 149020 h 606722"/>
              <a:gd name="connsiteX16" fmla="*/ 382817 w 525077"/>
              <a:gd name="connsiteY16" fmla="*/ 122713 h 606722"/>
              <a:gd name="connsiteX17" fmla="*/ 145718 w 525077"/>
              <a:gd name="connsiteY17" fmla="*/ 122713 h 606722"/>
              <a:gd name="connsiteX18" fmla="*/ 172039 w 525077"/>
              <a:gd name="connsiteY18" fmla="*/ 149020 h 606722"/>
              <a:gd name="connsiteX19" fmla="*/ 172039 w 525077"/>
              <a:gd name="connsiteY19" fmla="*/ 359474 h 606722"/>
              <a:gd name="connsiteX20" fmla="*/ 145718 w 525077"/>
              <a:gd name="connsiteY20" fmla="*/ 385781 h 606722"/>
              <a:gd name="connsiteX21" fmla="*/ 119397 w 525077"/>
              <a:gd name="connsiteY21" fmla="*/ 359474 h 606722"/>
              <a:gd name="connsiteX22" fmla="*/ 119397 w 525077"/>
              <a:gd name="connsiteY22" fmla="*/ 149020 h 606722"/>
              <a:gd name="connsiteX23" fmla="*/ 145718 w 525077"/>
              <a:gd name="connsiteY23" fmla="*/ 122713 h 606722"/>
              <a:gd name="connsiteX24" fmla="*/ 289731 w 525077"/>
              <a:gd name="connsiteY24" fmla="*/ 52611 h 606722"/>
              <a:gd name="connsiteX25" fmla="*/ 289731 w 525077"/>
              <a:gd name="connsiteY25" fmla="*/ 554111 h 606722"/>
              <a:gd name="connsiteX26" fmla="*/ 474163 w 525077"/>
              <a:gd name="connsiteY26" fmla="*/ 554111 h 606722"/>
              <a:gd name="connsiteX27" fmla="*/ 474163 w 525077"/>
              <a:gd name="connsiteY27" fmla="*/ 52611 h 606722"/>
              <a:gd name="connsiteX28" fmla="*/ 52695 w 525077"/>
              <a:gd name="connsiteY28" fmla="*/ 52611 h 606722"/>
              <a:gd name="connsiteX29" fmla="*/ 52695 w 525077"/>
              <a:gd name="connsiteY29" fmla="*/ 554111 h 606722"/>
              <a:gd name="connsiteX30" fmla="*/ 237037 w 525077"/>
              <a:gd name="connsiteY30" fmla="*/ 554111 h 606722"/>
              <a:gd name="connsiteX31" fmla="*/ 237037 w 525077"/>
              <a:gd name="connsiteY31" fmla="*/ 52611 h 606722"/>
              <a:gd name="connsiteX32" fmla="*/ 26347 w 525077"/>
              <a:gd name="connsiteY32" fmla="*/ 0 h 606722"/>
              <a:gd name="connsiteX33" fmla="*/ 498730 w 525077"/>
              <a:gd name="connsiteY33" fmla="*/ 0 h 606722"/>
              <a:gd name="connsiteX34" fmla="*/ 525077 w 525077"/>
              <a:gd name="connsiteY34" fmla="*/ 26306 h 606722"/>
              <a:gd name="connsiteX35" fmla="*/ 525077 w 525077"/>
              <a:gd name="connsiteY35" fmla="*/ 580416 h 606722"/>
              <a:gd name="connsiteX36" fmla="*/ 498730 w 525077"/>
              <a:gd name="connsiteY36" fmla="*/ 606722 h 606722"/>
              <a:gd name="connsiteX37" fmla="*/ 26347 w 525077"/>
              <a:gd name="connsiteY37" fmla="*/ 606722 h 606722"/>
              <a:gd name="connsiteX38" fmla="*/ 0 w 525077"/>
              <a:gd name="connsiteY38" fmla="*/ 580416 h 606722"/>
              <a:gd name="connsiteX39" fmla="*/ 0 w 525077"/>
              <a:gd name="connsiteY39" fmla="*/ 26306 h 606722"/>
              <a:gd name="connsiteX40" fmla="*/ 26347 w 525077"/>
              <a:gd name="connsiteY40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25077" h="606722">
                <a:moveTo>
                  <a:pt x="382817" y="436659"/>
                </a:moveTo>
                <a:cubicBezTo>
                  <a:pt x="397354" y="436659"/>
                  <a:pt x="409138" y="448428"/>
                  <a:pt x="409138" y="462945"/>
                </a:cubicBezTo>
                <a:cubicBezTo>
                  <a:pt x="409138" y="477462"/>
                  <a:pt x="397354" y="489231"/>
                  <a:pt x="382817" y="489231"/>
                </a:cubicBezTo>
                <a:cubicBezTo>
                  <a:pt x="368280" y="489231"/>
                  <a:pt x="356496" y="477462"/>
                  <a:pt x="356496" y="462945"/>
                </a:cubicBezTo>
                <a:cubicBezTo>
                  <a:pt x="356496" y="448428"/>
                  <a:pt x="368280" y="436659"/>
                  <a:pt x="382817" y="436659"/>
                </a:cubicBezTo>
                <a:close/>
                <a:moveTo>
                  <a:pt x="145718" y="436659"/>
                </a:moveTo>
                <a:cubicBezTo>
                  <a:pt x="160255" y="436659"/>
                  <a:pt x="172039" y="448428"/>
                  <a:pt x="172039" y="462945"/>
                </a:cubicBezTo>
                <a:cubicBezTo>
                  <a:pt x="172039" y="477462"/>
                  <a:pt x="160255" y="489231"/>
                  <a:pt x="145718" y="489231"/>
                </a:cubicBezTo>
                <a:cubicBezTo>
                  <a:pt x="131181" y="489231"/>
                  <a:pt x="119397" y="477462"/>
                  <a:pt x="119397" y="462945"/>
                </a:cubicBezTo>
                <a:cubicBezTo>
                  <a:pt x="119397" y="448428"/>
                  <a:pt x="131181" y="436659"/>
                  <a:pt x="145718" y="436659"/>
                </a:cubicBezTo>
                <a:close/>
                <a:moveTo>
                  <a:pt x="382817" y="122713"/>
                </a:moveTo>
                <a:cubicBezTo>
                  <a:pt x="397311" y="122713"/>
                  <a:pt x="409138" y="134534"/>
                  <a:pt x="409138" y="149020"/>
                </a:cubicBezTo>
                <a:lnTo>
                  <a:pt x="409138" y="359474"/>
                </a:lnTo>
                <a:cubicBezTo>
                  <a:pt x="409138" y="373961"/>
                  <a:pt x="397311" y="385781"/>
                  <a:pt x="382817" y="385781"/>
                </a:cubicBezTo>
                <a:cubicBezTo>
                  <a:pt x="368234" y="385781"/>
                  <a:pt x="356496" y="373961"/>
                  <a:pt x="356496" y="359474"/>
                </a:cubicBezTo>
                <a:lnTo>
                  <a:pt x="356496" y="149020"/>
                </a:lnTo>
                <a:cubicBezTo>
                  <a:pt x="356496" y="134534"/>
                  <a:pt x="368234" y="122713"/>
                  <a:pt x="382817" y="122713"/>
                </a:cubicBezTo>
                <a:close/>
                <a:moveTo>
                  <a:pt x="145718" y="122713"/>
                </a:moveTo>
                <a:cubicBezTo>
                  <a:pt x="160301" y="122713"/>
                  <a:pt x="172039" y="134534"/>
                  <a:pt x="172039" y="149020"/>
                </a:cubicBezTo>
                <a:lnTo>
                  <a:pt x="172039" y="359474"/>
                </a:lnTo>
                <a:cubicBezTo>
                  <a:pt x="172039" y="373961"/>
                  <a:pt x="160301" y="385781"/>
                  <a:pt x="145718" y="385781"/>
                </a:cubicBezTo>
                <a:cubicBezTo>
                  <a:pt x="131224" y="385781"/>
                  <a:pt x="119397" y="373961"/>
                  <a:pt x="119397" y="359474"/>
                </a:cubicBezTo>
                <a:lnTo>
                  <a:pt x="119397" y="149020"/>
                </a:lnTo>
                <a:cubicBezTo>
                  <a:pt x="119397" y="134534"/>
                  <a:pt x="131224" y="122713"/>
                  <a:pt x="145718" y="122713"/>
                </a:cubicBezTo>
                <a:close/>
                <a:moveTo>
                  <a:pt x="289731" y="52611"/>
                </a:moveTo>
                <a:lnTo>
                  <a:pt x="289731" y="554111"/>
                </a:lnTo>
                <a:lnTo>
                  <a:pt x="474163" y="554111"/>
                </a:lnTo>
                <a:lnTo>
                  <a:pt x="474163" y="52611"/>
                </a:lnTo>
                <a:close/>
                <a:moveTo>
                  <a:pt x="52695" y="52611"/>
                </a:moveTo>
                <a:lnTo>
                  <a:pt x="52695" y="554111"/>
                </a:lnTo>
                <a:lnTo>
                  <a:pt x="237037" y="554111"/>
                </a:lnTo>
                <a:lnTo>
                  <a:pt x="237037" y="52611"/>
                </a:lnTo>
                <a:close/>
                <a:moveTo>
                  <a:pt x="26347" y="0"/>
                </a:moveTo>
                <a:lnTo>
                  <a:pt x="498730" y="0"/>
                </a:lnTo>
                <a:cubicBezTo>
                  <a:pt x="513239" y="0"/>
                  <a:pt x="525077" y="11820"/>
                  <a:pt x="525077" y="26306"/>
                </a:cubicBezTo>
                <a:lnTo>
                  <a:pt x="525077" y="580416"/>
                </a:lnTo>
                <a:cubicBezTo>
                  <a:pt x="525077" y="594902"/>
                  <a:pt x="513328" y="606722"/>
                  <a:pt x="498730" y="606722"/>
                </a:cubicBezTo>
                <a:lnTo>
                  <a:pt x="26347" y="606722"/>
                </a:lnTo>
                <a:cubicBezTo>
                  <a:pt x="11749" y="606722"/>
                  <a:pt x="0" y="594902"/>
                  <a:pt x="0" y="580416"/>
                </a:cubicBezTo>
                <a:lnTo>
                  <a:pt x="0" y="26306"/>
                </a:lnTo>
                <a:cubicBezTo>
                  <a:pt x="0" y="11820"/>
                  <a:pt x="11749" y="0"/>
                  <a:pt x="26347" y="0"/>
                </a:cubicBezTo>
                <a:close/>
              </a:path>
            </a:pathLst>
          </a:custGeom>
          <a:solidFill>
            <a:srgbClr val="1A3172"/>
          </a:solidFill>
          <a:ln>
            <a:solidFill>
              <a:srgbClr val="FF0000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archives_232650"/>
          <p:cNvSpPr>
            <a:spLocks noChangeAspect="1"/>
          </p:cNvSpPr>
          <p:nvPr/>
        </p:nvSpPr>
        <p:spPr bwMode="auto">
          <a:xfrm>
            <a:off x="8284500" y="2273565"/>
            <a:ext cx="353398" cy="408348"/>
          </a:xfrm>
          <a:custGeom>
            <a:avLst/>
            <a:gdLst>
              <a:gd name="connsiteX0" fmla="*/ 382817 w 525077"/>
              <a:gd name="connsiteY0" fmla="*/ 436659 h 606722"/>
              <a:gd name="connsiteX1" fmla="*/ 409138 w 525077"/>
              <a:gd name="connsiteY1" fmla="*/ 462945 h 606722"/>
              <a:gd name="connsiteX2" fmla="*/ 382817 w 525077"/>
              <a:gd name="connsiteY2" fmla="*/ 489231 h 606722"/>
              <a:gd name="connsiteX3" fmla="*/ 356496 w 525077"/>
              <a:gd name="connsiteY3" fmla="*/ 462945 h 606722"/>
              <a:gd name="connsiteX4" fmla="*/ 382817 w 525077"/>
              <a:gd name="connsiteY4" fmla="*/ 436659 h 606722"/>
              <a:gd name="connsiteX5" fmla="*/ 145718 w 525077"/>
              <a:gd name="connsiteY5" fmla="*/ 436659 h 606722"/>
              <a:gd name="connsiteX6" fmla="*/ 172039 w 525077"/>
              <a:gd name="connsiteY6" fmla="*/ 462945 h 606722"/>
              <a:gd name="connsiteX7" fmla="*/ 145718 w 525077"/>
              <a:gd name="connsiteY7" fmla="*/ 489231 h 606722"/>
              <a:gd name="connsiteX8" fmla="*/ 119397 w 525077"/>
              <a:gd name="connsiteY8" fmla="*/ 462945 h 606722"/>
              <a:gd name="connsiteX9" fmla="*/ 145718 w 525077"/>
              <a:gd name="connsiteY9" fmla="*/ 436659 h 606722"/>
              <a:gd name="connsiteX10" fmla="*/ 382817 w 525077"/>
              <a:gd name="connsiteY10" fmla="*/ 122713 h 606722"/>
              <a:gd name="connsiteX11" fmla="*/ 409138 w 525077"/>
              <a:gd name="connsiteY11" fmla="*/ 149020 h 606722"/>
              <a:gd name="connsiteX12" fmla="*/ 409138 w 525077"/>
              <a:gd name="connsiteY12" fmla="*/ 359474 h 606722"/>
              <a:gd name="connsiteX13" fmla="*/ 382817 w 525077"/>
              <a:gd name="connsiteY13" fmla="*/ 385781 h 606722"/>
              <a:gd name="connsiteX14" fmla="*/ 356496 w 525077"/>
              <a:gd name="connsiteY14" fmla="*/ 359474 h 606722"/>
              <a:gd name="connsiteX15" fmla="*/ 356496 w 525077"/>
              <a:gd name="connsiteY15" fmla="*/ 149020 h 606722"/>
              <a:gd name="connsiteX16" fmla="*/ 382817 w 525077"/>
              <a:gd name="connsiteY16" fmla="*/ 122713 h 606722"/>
              <a:gd name="connsiteX17" fmla="*/ 145718 w 525077"/>
              <a:gd name="connsiteY17" fmla="*/ 122713 h 606722"/>
              <a:gd name="connsiteX18" fmla="*/ 172039 w 525077"/>
              <a:gd name="connsiteY18" fmla="*/ 149020 h 606722"/>
              <a:gd name="connsiteX19" fmla="*/ 172039 w 525077"/>
              <a:gd name="connsiteY19" fmla="*/ 359474 h 606722"/>
              <a:gd name="connsiteX20" fmla="*/ 145718 w 525077"/>
              <a:gd name="connsiteY20" fmla="*/ 385781 h 606722"/>
              <a:gd name="connsiteX21" fmla="*/ 119397 w 525077"/>
              <a:gd name="connsiteY21" fmla="*/ 359474 h 606722"/>
              <a:gd name="connsiteX22" fmla="*/ 119397 w 525077"/>
              <a:gd name="connsiteY22" fmla="*/ 149020 h 606722"/>
              <a:gd name="connsiteX23" fmla="*/ 145718 w 525077"/>
              <a:gd name="connsiteY23" fmla="*/ 122713 h 606722"/>
              <a:gd name="connsiteX24" fmla="*/ 289731 w 525077"/>
              <a:gd name="connsiteY24" fmla="*/ 52611 h 606722"/>
              <a:gd name="connsiteX25" fmla="*/ 289731 w 525077"/>
              <a:gd name="connsiteY25" fmla="*/ 554111 h 606722"/>
              <a:gd name="connsiteX26" fmla="*/ 474163 w 525077"/>
              <a:gd name="connsiteY26" fmla="*/ 554111 h 606722"/>
              <a:gd name="connsiteX27" fmla="*/ 474163 w 525077"/>
              <a:gd name="connsiteY27" fmla="*/ 52611 h 606722"/>
              <a:gd name="connsiteX28" fmla="*/ 52695 w 525077"/>
              <a:gd name="connsiteY28" fmla="*/ 52611 h 606722"/>
              <a:gd name="connsiteX29" fmla="*/ 52695 w 525077"/>
              <a:gd name="connsiteY29" fmla="*/ 554111 h 606722"/>
              <a:gd name="connsiteX30" fmla="*/ 237037 w 525077"/>
              <a:gd name="connsiteY30" fmla="*/ 554111 h 606722"/>
              <a:gd name="connsiteX31" fmla="*/ 237037 w 525077"/>
              <a:gd name="connsiteY31" fmla="*/ 52611 h 606722"/>
              <a:gd name="connsiteX32" fmla="*/ 26347 w 525077"/>
              <a:gd name="connsiteY32" fmla="*/ 0 h 606722"/>
              <a:gd name="connsiteX33" fmla="*/ 498730 w 525077"/>
              <a:gd name="connsiteY33" fmla="*/ 0 h 606722"/>
              <a:gd name="connsiteX34" fmla="*/ 525077 w 525077"/>
              <a:gd name="connsiteY34" fmla="*/ 26306 h 606722"/>
              <a:gd name="connsiteX35" fmla="*/ 525077 w 525077"/>
              <a:gd name="connsiteY35" fmla="*/ 580416 h 606722"/>
              <a:gd name="connsiteX36" fmla="*/ 498730 w 525077"/>
              <a:gd name="connsiteY36" fmla="*/ 606722 h 606722"/>
              <a:gd name="connsiteX37" fmla="*/ 26347 w 525077"/>
              <a:gd name="connsiteY37" fmla="*/ 606722 h 606722"/>
              <a:gd name="connsiteX38" fmla="*/ 0 w 525077"/>
              <a:gd name="connsiteY38" fmla="*/ 580416 h 606722"/>
              <a:gd name="connsiteX39" fmla="*/ 0 w 525077"/>
              <a:gd name="connsiteY39" fmla="*/ 26306 h 606722"/>
              <a:gd name="connsiteX40" fmla="*/ 26347 w 525077"/>
              <a:gd name="connsiteY40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25077" h="606722">
                <a:moveTo>
                  <a:pt x="382817" y="436659"/>
                </a:moveTo>
                <a:cubicBezTo>
                  <a:pt x="397354" y="436659"/>
                  <a:pt x="409138" y="448428"/>
                  <a:pt x="409138" y="462945"/>
                </a:cubicBezTo>
                <a:cubicBezTo>
                  <a:pt x="409138" y="477462"/>
                  <a:pt x="397354" y="489231"/>
                  <a:pt x="382817" y="489231"/>
                </a:cubicBezTo>
                <a:cubicBezTo>
                  <a:pt x="368280" y="489231"/>
                  <a:pt x="356496" y="477462"/>
                  <a:pt x="356496" y="462945"/>
                </a:cubicBezTo>
                <a:cubicBezTo>
                  <a:pt x="356496" y="448428"/>
                  <a:pt x="368280" y="436659"/>
                  <a:pt x="382817" y="436659"/>
                </a:cubicBezTo>
                <a:close/>
                <a:moveTo>
                  <a:pt x="145718" y="436659"/>
                </a:moveTo>
                <a:cubicBezTo>
                  <a:pt x="160255" y="436659"/>
                  <a:pt x="172039" y="448428"/>
                  <a:pt x="172039" y="462945"/>
                </a:cubicBezTo>
                <a:cubicBezTo>
                  <a:pt x="172039" y="477462"/>
                  <a:pt x="160255" y="489231"/>
                  <a:pt x="145718" y="489231"/>
                </a:cubicBezTo>
                <a:cubicBezTo>
                  <a:pt x="131181" y="489231"/>
                  <a:pt x="119397" y="477462"/>
                  <a:pt x="119397" y="462945"/>
                </a:cubicBezTo>
                <a:cubicBezTo>
                  <a:pt x="119397" y="448428"/>
                  <a:pt x="131181" y="436659"/>
                  <a:pt x="145718" y="436659"/>
                </a:cubicBezTo>
                <a:close/>
                <a:moveTo>
                  <a:pt x="382817" y="122713"/>
                </a:moveTo>
                <a:cubicBezTo>
                  <a:pt x="397311" y="122713"/>
                  <a:pt x="409138" y="134534"/>
                  <a:pt x="409138" y="149020"/>
                </a:cubicBezTo>
                <a:lnTo>
                  <a:pt x="409138" y="359474"/>
                </a:lnTo>
                <a:cubicBezTo>
                  <a:pt x="409138" y="373961"/>
                  <a:pt x="397311" y="385781"/>
                  <a:pt x="382817" y="385781"/>
                </a:cubicBezTo>
                <a:cubicBezTo>
                  <a:pt x="368234" y="385781"/>
                  <a:pt x="356496" y="373961"/>
                  <a:pt x="356496" y="359474"/>
                </a:cubicBezTo>
                <a:lnTo>
                  <a:pt x="356496" y="149020"/>
                </a:lnTo>
                <a:cubicBezTo>
                  <a:pt x="356496" y="134534"/>
                  <a:pt x="368234" y="122713"/>
                  <a:pt x="382817" y="122713"/>
                </a:cubicBezTo>
                <a:close/>
                <a:moveTo>
                  <a:pt x="145718" y="122713"/>
                </a:moveTo>
                <a:cubicBezTo>
                  <a:pt x="160301" y="122713"/>
                  <a:pt x="172039" y="134534"/>
                  <a:pt x="172039" y="149020"/>
                </a:cubicBezTo>
                <a:lnTo>
                  <a:pt x="172039" y="359474"/>
                </a:lnTo>
                <a:cubicBezTo>
                  <a:pt x="172039" y="373961"/>
                  <a:pt x="160301" y="385781"/>
                  <a:pt x="145718" y="385781"/>
                </a:cubicBezTo>
                <a:cubicBezTo>
                  <a:pt x="131224" y="385781"/>
                  <a:pt x="119397" y="373961"/>
                  <a:pt x="119397" y="359474"/>
                </a:cubicBezTo>
                <a:lnTo>
                  <a:pt x="119397" y="149020"/>
                </a:lnTo>
                <a:cubicBezTo>
                  <a:pt x="119397" y="134534"/>
                  <a:pt x="131224" y="122713"/>
                  <a:pt x="145718" y="122713"/>
                </a:cubicBezTo>
                <a:close/>
                <a:moveTo>
                  <a:pt x="289731" y="52611"/>
                </a:moveTo>
                <a:lnTo>
                  <a:pt x="289731" y="554111"/>
                </a:lnTo>
                <a:lnTo>
                  <a:pt x="474163" y="554111"/>
                </a:lnTo>
                <a:lnTo>
                  <a:pt x="474163" y="52611"/>
                </a:lnTo>
                <a:close/>
                <a:moveTo>
                  <a:pt x="52695" y="52611"/>
                </a:moveTo>
                <a:lnTo>
                  <a:pt x="52695" y="554111"/>
                </a:lnTo>
                <a:lnTo>
                  <a:pt x="237037" y="554111"/>
                </a:lnTo>
                <a:lnTo>
                  <a:pt x="237037" y="52611"/>
                </a:lnTo>
                <a:close/>
                <a:moveTo>
                  <a:pt x="26347" y="0"/>
                </a:moveTo>
                <a:lnTo>
                  <a:pt x="498730" y="0"/>
                </a:lnTo>
                <a:cubicBezTo>
                  <a:pt x="513239" y="0"/>
                  <a:pt x="525077" y="11820"/>
                  <a:pt x="525077" y="26306"/>
                </a:cubicBezTo>
                <a:lnTo>
                  <a:pt x="525077" y="580416"/>
                </a:lnTo>
                <a:cubicBezTo>
                  <a:pt x="525077" y="594902"/>
                  <a:pt x="513328" y="606722"/>
                  <a:pt x="498730" y="606722"/>
                </a:cubicBezTo>
                <a:lnTo>
                  <a:pt x="26347" y="606722"/>
                </a:lnTo>
                <a:cubicBezTo>
                  <a:pt x="11749" y="606722"/>
                  <a:pt x="0" y="594902"/>
                  <a:pt x="0" y="580416"/>
                </a:cubicBezTo>
                <a:lnTo>
                  <a:pt x="0" y="26306"/>
                </a:lnTo>
                <a:cubicBezTo>
                  <a:pt x="0" y="11820"/>
                  <a:pt x="11749" y="0"/>
                  <a:pt x="26347" y="0"/>
                </a:cubicBezTo>
                <a:close/>
              </a:path>
            </a:pathLst>
          </a:custGeom>
          <a:solidFill>
            <a:srgbClr val="1A3172"/>
          </a:solidFill>
          <a:ln>
            <a:solidFill>
              <a:srgbClr val="FF0000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archives_232650"/>
          <p:cNvSpPr>
            <a:spLocks noChangeAspect="1"/>
          </p:cNvSpPr>
          <p:nvPr/>
        </p:nvSpPr>
        <p:spPr bwMode="auto">
          <a:xfrm>
            <a:off x="8284500" y="3404510"/>
            <a:ext cx="353398" cy="408348"/>
          </a:xfrm>
          <a:custGeom>
            <a:avLst/>
            <a:gdLst>
              <a:gd name="connsiteX0" fmla="*/ 382817 w 525077"/>
              <a:gd name="connsiteY0" fmla="*/ 436659 h 606722"/>
              <a:gd name="connsiteX1" fmla="*/ 409138 w 525077"/>
              <a:gd name="connsiteY1" fmla="*/ 462945 h 606722"/>
              <a:gd name="connsiteX2" fmla="*/ 382817 w 525077"/>
              <a:gd name="connsiteY2" fmla="*/ 489231 h 606722"/>
              <a:gd name="connsiteX3" fmla="*/ 356496 w 525077"/>
              <a:gd name="connsiteY3" fmla="*/ 462945 h 606722"/>
              <a:gd name="connsiteX4" fmla="*/ 382817 w 525077"/>
              <a:gd name="connsiteY4" fmla="*/ 436659 h 606722"/>
              <a:gd name="connsiteX5" fmla="*/ 145718 w 525077"/>
              <a:gd name="connsiteY5" fmla="*/ 436659 h 606722"/>
              <a:gd name="connsiteX6" fmla="*/ 172039 w 525077"/>
              <a:gd name="connsiteY6" fmla="*/ 462945 h 606722"/>
              <a:gd name="connsiteX7" fmla="*/ 145718 w 525077"/>
              <a:gd name="connsiteY7" fmla="*/ 489231 h 606722"/>
              <a:gd name="connsiteX8" fmla="*/ 119397 w 525077"/>
              <a:gd name="connsiteY8" fmla="*/ 462945 h 606722"/>
              <a:gd name="connsiteX9" fmla="*/ 145718 w 525077"/>
              <a:gd name="connsiteY9" fmla="*/ 436659 h 606722"/>
              <a:gd name="connsiteX10" fmla="*/ 382817 w 525077"/>
              <a:gd name="connsiteY10" fmla="*/ 122713 h 606722"/>
              <a:gd name="connsiteX11" fmla="*/ 409138 w 525077"/>
              <a:gd name="connsiteY11" fmla="*/ 149020 h 606722"/>
              <a:gd name="connsiteX12" fmla="*/ 409138 w 525077"/>
              <a:gd name="connsiteY12" fmla="*/ 359474 h 606722"/>
              <a:gd name="connsiteX13" fmla="*/ 382817 w 525077"/>
              <a:gd name="connsiteY13" fmla="*/ 385781 h 606722"/>
              <a:gd name="connsiteX14" fmla="*/ 356496 w 525077"/>
              <a:gd name="connsiteY14" fmla="*/ 359474 h 606722"/>
              <a:gd name="connsiteX15" fmla="*/ 356496 w 525077"/>
              <a:gd name="connsiteY15" fmla="*/ 149020 h 606722"/>
              <a:gd name="connsiteX16" fmla="*/ 382817 w 525077"/>
              <a:gd name="connsiteY16" fmla="*/ 122713 h 606722"/>
              <a:gd name="connsiteX17" fmla="*/ 145718 w 525077"/>
              <a:gd name="connsiteY17" fmla="*/ 122713 h 606722"/>
              <a:gd name="connsiteX18" fmla="*/ 172039 w 525077"/>
              <a:gd name="connsiteY18" fmla="*/ 149020 h 606722"/>
              <a:gd name="connsiteX19" fmla="*/ 172039 w 525077"/>
              <a:gd name="connsiteY19" fmla="*/ 359474 h 606722"/>
              <a:gd name="connsiteX20" fmla="*/ 145718 w 525077"/>
              <a:gd name="connsiteY20" fmla="*/ 385781 h 606722"/>
              <a:gd name="connsiteX21" fmla="*/ 119397 w 525077"/>
              <a:gd name="connsiteY21" fmla="*/ 359474 h 606722"/>
              <a:gd name="connsiteX22" fmla="*/ 119397 w 525077"/>
              <a:gd name="connsiteY22" fmla="*/ 149020 h 606722"/>
              <a:gd name="connsiteX23" fmla="*/ 145718 w 525077"/>
              <a:gd name="connsiteY23" fmla="*/ 122713 h 606722"/>
              <a:gd name="connsiteX24" fmla="*/ 289731 w 525077"/>
              <a:gd name="connsiteY24" fmla="*/ 52611 h 606722"/>
              <a:gd name="connsiteX25" fmla="*/ 289731 w 525077"/>
              <a:gd name="connsiteY25" fmla="*/ 554111 h 606722"/>
              <a:gd name="connsiteX26" fmla="*/ 474163 w 525077"/>
              <a:gd name="connsiteY26" fmla="*/ 554111 h 606722"/>
              <a:gd name="connsiteX27" fmla="*/ 474163 w 525077"/>
              <a:gd name="connsiteY27" fmla="*/ 52611 h 606722"/>
              <a:gd name="connsiteX28" fmla="*/ 52695 w 525077"/>
              <a:gd name="connsiteY28" fmla="*/ 52611 h 606722"/>
              <a:gd name="connsiteX29" fmla="*/ 52695 w 525077"/>
              <a:gd name="connsiteY29" fmla="*/ 554111 h 606722"/>
              <a:gd name="connsiteX30" fmla="*/ 237037 w 525077"/>
              <a:gd name="connsiteY30" fmla="*/ 554111 h 606722"/>
              <a:gd name="connsiteX31" fmla="*/ 237037 w 525077"/>
              <a:gd name="connsiteY31" fmla="*/ 52611 h 606722"/>
              <a:gd name="connsiteX32" fmla="*/ 26347 w 525077"/>
              <a:gd name="connsiteY32" fmla="*/ 0 h 606722"/>
              <a:gd name="connsiteX33" fmla="*/ 498730 w 525077"/>
              <a:gd name="connsiteY33" fmla="*/ 0 h 606722"/>
              <a:gd name="connsiteX34" fmla="*/ 525077 w 525077"/>
              <a:gd name="connsiteY34" fmla="*/ 26306 h 606722"/>
              <a:gd name="connsiteX35" fmla="*/ 525077 w 525077"/>
              <a:gd name="connsiteY35" fmla="*/ 580416 h 606722"/>
              <a:gd name="connsiteX36" fmla="*/ 498730 w 525077"/>
              <a:gd name="connsiteY36" fmla="*/ 606722 h 606722"/>
              <a:gd name="connsiteX37" fmla="*/ 26347 w 525077"/>
              <a:gd name="connsiteY37" fmla="*/ 606722 h 606722"/>
              <a:gd name="connsiteX38" fmla="*/ 0 w 525077"/>
              <a:gd name="connsiteY38" fmla="*/ 580416 h 606722"/>
              <a:gd name="connsiteX39" fmla="*/ 0 w 525077"/>
              <a:gd name="connsiteY39" fmla="*/ 26306 h 606722"/>
              <a:gd name="connsiteX40" fmla="*/ 26347 w 525077"/>
              <a:gd name="connsiteY40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25077" h="606722">
                <a:moveTo>
                  <a:pt x="382817" y="436659"/>
                </a:moveTo>
                <a:cubicBezTo>
                  <a:pt x="397354" y="436659"/>
                  <a:pt x="409138" y="448428"/>
                  <a:pt x="409138" y="462945"/>
                </a:cubicBezTo>
                <a:cubicBezTo>
                  <a:pt x="409138" y="477462"/>
                  <a:pt x="397354" y="489231"/>
                  <a:pt x="382817" y="489231"/>
                </a:cubicBezTo>
                <a:cubicBezTo>
                  <a:pt x="368280" y="489231"/>
                  <a:pt x="356496" y="477462"/>
                  <a:pt x="356496" y="462945"/>
                </a:cubicBezTo>
                <a:cubicBezTo>
                  <a:pt x="356496" y="448428"/>
                  <a:pt x="368280" y="436659"/>
                  <a:pt x="382817" y="436659"/>
                </a:cubicBezTo>
                <a:close/>
                <a:moveTo>
                  <a:pt x="145718" y="436659"/>
                </a:moveTo>
                <a:cubicBezTo>
                  <a:pt x="160255" y="436659"/>
                  <a:pt x="172039" y="448428"/>
                  <a:pt x="172039" y="462945"/>
                </a:cubicBezTo>
                <a:cubicBezTo>
                  <a:pt x="172039" y="477462"/>
                  <a:pt x="160255" y="489231"/>
                  <a:pt x="145718" y="489231"/>
                </a:cubicBezTo>
                <a:cubicBezTo>
                  <a:pt x="131181" y="489231"/>
                  <a:pt x="119397" y="477462"/>
                  <a:pt x="119397" y="462945"/>
                </a:cubicBezTo>
                <a:cubicBezTo>
                  <a:pt x="119397" y="448428"/>
                  <a:pt x="131181" y="436659"/>
                  <a:pt x="145718" y="436659"/>
                </a:cubicBezTo>
                <a:close/>
                <a:moveTo>
                  <a:pt x="382817" y="122713"/>
                </a:moveTo>
                <a:cubicBezTo>
                  <a:pt x="397311" y="122713"/>
                  <a:pt x="409138" y="134534"/>
                  <a:pt x="409138" y="149020"/>
                </a:cubicBezTo>
                <a:lnTo>
                  <a:pt x="409138" y="359474"/>
                </a:lnTo>
                <a:cubicBezTo>
                  <a:pt x="409138" y="373961"/>
                  <a:pt x="397311" y="385781"/>
                  <a:pt x="382817" y="385781"/>
                </a:cubicBezTo>
                <a:cubicBezTo>
                  <a:pt x="368234" y="385781"/>
                  <a:pt x="356496" y="373961"/>
                  <a:pt x="356496" y="359474"/>
                </a:cubicBezTo>
                <a:lnTo>
                  <a:pt x="356496" y="149020"/>
                </a:lnTo>
                <a:cubicBezTo>
                  <a:pt x="356496" y="134534"/>
                  <a:pt x="368234" y="122713"/>
                  <a:pt x="382817" y="122713"/>
                </a:cubicBezTo>
                <a:close/>
                <a:moveTo>
                  <a:pt x="145718" y="122713"/>
                </a:moveTo>
                <a:cubicBezTo>
                  <a:pt x="160301" y="122713"/>
                  <a:pt x="172039" y="134534"/>
                  <a:pt x="172039" y="149020"/>
                </a:cubicBezTo>
                <a:lnTo>
                  <a:pt x="172039" y="359474"/>
                </a:lnTo>
                <a:cubicBezTo>
                  <a:pt x="172039" y="373961"/>
                  <a:pt x="160301" y="385781"/>
                  <a:pt x="145718" y="385781"/>
                </a:cubicBezTo>
                <a:cubicBezTo>
                  <a:pt x="131224" y="385781"/>
                  <a:pt x="119397" y="373961"/>
                  <a:pt x="119397" y="359474"/>
                </a:cubicBezTo>
                <a:lnTo>
                  <a:pt x="119397" y="149020"/>
                </a:lnTo>
                <a:cubicBezTo>
                  <a:pt x="119397" y="134534"/>
                  <a:pt x="131224" y="122713"/>
                  <a:pt x="145718" y="122713"/>
                </a:cubicBezTo>
                <a:close/>
                <a:moveTo>
                  <a:pt x="289731" y="52611"/>
                </a:moveTo>
                <a:lnTo>
                  <a:pt x="289731" y="554111"/>
                </a:lnTo>
                <a:lnTo>
                  <a:pt x="474163" y="554111"/>
                </a:lnTo>
                <a:lnTo>
                  <a:pt x="474163" y="52611"/>
                </a:lnTo>
                <a:close/>
                <a:moveTo>
                  <a:pt x="52695" y="52611"/>
                </a:moveTo>
                <a:lnTo>
                  <a:pt x="52695" y="554111"/>
                </a:lnTo>
                <a:lnTo>
                  <a:pt x="237037" y="554111"/>
                </a:lnTo>
                <a:lnTo>
                  <a:pt x="237037" y="52611"/>
                </a:lnTo>
                <a:close/>
                <a:moveTo>
                  <a:pt x="26347" y="0"/>
                </a:moveTo>
                <a:lnTo>
                  <a:pt x="498730" y="0"/>
                </a:lnTo>
                <a:cubicBezTo>
                  <a:pt x="513239" y="0"/>
                  <a:pt x="525077" y="11820"/>
                  <a:pt x="525077" y="26306"/>
                </a:cubicBezTo>
                <a:lnTo>
                  <a:pt x="525077" y="580416"/>
                </a:lnTo>
                <a:cubicBezTo>
                  <a:pt x="525077" y="594902"/>
                  <a:pt x="513328" y="606722"/>
                  <a:pt x="498730" y="606722"/>
                </a:cubicBezTo>
                <a:lnTo>
                  <a:pt x="26347" y="606722"/>
                </a:lnTo>
                <a:cubicBezTo>
                  <a:pt x="11749" y="606722"/>
                  <a:pt x="0" y="594902"/>
                  <a:pt x="0" y="580416"/>
                </a:cubicBezTo>
                <a:lnTo>
                  <a:pt x="0" y="26306"/>
                </a:lnTo>
                <a:cubicBezTo>
                  <a:pt x="0" y="11820"/>
                  <a:pt x="11749" y="0"/>
                  <a:pt x="26347" y="0"/>
                </a:cubicBezTo>
                <a:close/>
              </a:path>
            </a:pathLst>
          </a:custGeom>
          <a:solidFill>
            <a:srgbClr val="1A3172"/>
          </a:solidFill>
          <a:ln>
            <a:solidFill>
              <a:srgbClr val="FF0000"/>
            </a:solidFill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4234500" y="851135"/>
            <a:ext cx="0" cy="3756584"/>
          </a:xfrm>
          <a:prstGeom prst="line">
            <a:avLst/>
          </a:prstGeom>
          <a:ln>
            <a:headEnd type="none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iṡ1îḋe"/>
          <p:cNvSpPr/>
          <p:nvPr/>
        </p:nvSpPr>
        <p:spPr bwMode="auto">
          <a:xfrm>
            <a:off x="1063501" y="2053760"/>
            <a:ext cx="1370763" cy="1190854"/>
          </a:xfrm>
          <a:custGeom>
            <a:avLst/>
            <a:gdLst>
              <a:gd name="T0" fmla="*/ 188 w 2781"/>
              <a:gd name="T1" fmla="*/ 699 h 2416"/>
              <a:gd name="T2" fmla="*/ 659 w 2781"/>
              <a:gd name="T3" fmla="*/ 2416 h 2416"/>
              <a:gd name="T4" fmla="*/ 2781 w 2781"/>
              <a:gd name="T5" fmla="*/ 1834 h 2416"/>
              <a:gd name="T6" fmla="*/ 2597 w 2781"/>
              <a:gd name="T7" fmla="*/ 1803 h 2416"/>
              <a:gd name="T8" fmla="*/ 680 w 2781"/>
              <a:gd name="T9" fmla="*/ 2327 h 2416"/>
              <a:gd name="T10" fmla="*/ 235 w 2781"/>
              <a:gd name="T11" fmla="*/ 703 h 2416"/>
              <a:gd name="T12" fmla="*/ 188 w 2781"/>
              <a:gd name="T13" fmla="*/ 699 h 2416"/>
              <a:gd name="T14" fmla="*/ 42 w 2781"/>
              <a:gd name="T15" fmla="*/ 0 h 2416"/>
              <a:gd name="T16" fmla="*/ 0 w 2781"/>
              <a:gd name="T17" fmla="*/ 11 h 2416"/>
              <a:gd name="T18" fmla="*/ 117 w 2781"/>
              <a:gd name="T19" fmla="*/ 437 h 2416"/>
              <a:gd name="T20" fmla="*/ 129 w 2781"/>
              <a:gd name="T21" fmla="*/ 319 h 2416"/>
              <a:gd name="T22" fmla="*/ 42 w 2781"/>
              <a:gd name="T23" fmla="*/ 0 h 2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81" h="2416">
                <a:moveTo>
                  <a:pt x="188" y="699"/>
                </a:moveTo>
                <a:lnTo>
                  <a:pt x="659" y="2416"/>
                </a:lnTo>
                <a:lnTo>
                  <a:pt x="2781" y="1834"/>
                </a:lnTo>
                <a:lnTo>
                  <a:pt x="2597" y="1803"/>
                </a:lnTo>
                <a:lnTo>
                  <a:pt x="680" y="2327"/>
                </a:lnTo>
                <a:lnTo>
                  <a:pt x="235" y="703"/>
                </a:lnTo>
                <a:lnTo>
                  <a:pt x="188" y="699"/>
                </a:lnTo>
                <a:close/>
                <a:moveTo>
                  <a:pt x="42" y="0"/>
                </a:moveTo>
                <a:lnTo>
                  <a:pt x="0" y="11"/>
                </a:lnTo>
                <a:lnTo>
                  <a:pt x="117" y="437"/>
                </a:lnTo>
                <a:lnTo>
                  <a:pt x="129" y="319"/>
                </a:lnTo>
                <a:lnTo>
                  <a:pt x="42" y="0"/>
                </a:lnTo>
                <a:close/>
              </a:path>
            </a:pathLst>
          </a:custGeom>
          <a:solidFill>
            <a:srgbClr val="A2B2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7" name="ïSḻiḍè"/>
          <p:cNvSpPr/>
          <p:nvPr/>
        </p:nvSpPr>
        <p:spPr bwMode="auto">
          <a:xfrm>
            <a:off x="1063501" y="2053760"/>
            <a:ext cx="1370763" cy="1190854"/>
          </a:xfrm>
          <a:custGeom>
            <a:avLst/>
            <a:gdLst>
              <a:gd name="T0" fmla="*/ 188 w 2781"/>
              <a:gd name="T1" fmla="*/ 699 h 2416"/>
              <a:gd name="T2" fmla="*/ 659 w 2781"/>
              <a:gd name="T3" fmla="*/ 2416 h 2416"/>
              <a:gd name="T4" fmla="*/ 2781 w 2781"/>
              <a:gd name="T5" fmla="*/ 1834 h 2416"/>
              <a:gd name="T6" fmla="*/ 2597 w 2781"/>
              <a:gd name="T7" fmla="*/ 1803 h 2416"/>
              <a:gd name="T8" fmla="*/ 680 w 2781"/>
              <a:gd name="T9" fmla="*/ 2327 h 2416"/>
              <a:gd name="T10" fmla="*/ 235 w 2781"/>
              <a:gd name="T11" fmla="*/ 703 h 2416"/>
              <a:gd name="T12" fmla="*/ 188 w 2781"/>
              <a:gd name="T13" fmla="*/ 699 h 2416"/>
              <a:gd name="T14" fmla="*/ 42 w 2781"/>
              <a:gd name="T15" fmla="*/ 0 h 2416"/>
              <a:gd name="T16" fmla="*/ 0 w 2781"/>
              <a:gd name="T17" fmla="*/ 11 h 2416"/>
              <a:gd name="T18" fmla="*/ 117 w 2781"/>
              <a:gd name="T19" fmla="*/ 437 h 2416"/>
              <a:gd name="T20" fmla="*/ 129 w 2781"/>
              <a:gd name="T21" fmla="*/ 319 h 2416"/>
              <a:gd name="T22" fmla="*/ 42 w 2781"/>
              <a:gd name="T23" fmla="*/ 0 h 2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81" h="2416">
                <a:moveTo>
                  <a:pt x="188" y="699"/>
                </a:moveTo>
                <a:lnTo>
                  <a:pt x="659" y="2416"/>
                </a:lnTo>
                <a:lnTo>
                  <a:pt x="2781" y="1834"/>
                </a:lnTo>
                <a:lnTo>
                  <a:pt x="2597" y="1803"/>
                </a:lnTo>
                <a:lnTo>
                  <a:pt x="680" y="2327"/>
                </a:lnTo>
                <a:lnTo>
                  <a:pt x="235" y="703"/>
                </a:lnTo>
                <a:lnTo>
                  <a:pt x="188" y="699"/>
                </a:lnTo>
                <a:moveTo>
                  <a:pt x="42" y="0"/>
                </a:moveTo>
                <a:lnTo>
                  <a:pt x="0" y="11"/>
                </a:lnTo>
                <a:lnTo>
                  <a:pt x="117" y="437"/>
                </a:lnTo>
                <a:lnTo>
                  <a:pt x="129" y="319"/>
                </a:lnTo>
                <a:lnTo>
                  <a:pt x="4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8" name="íṡlidè"/>
          <p:cNvSpPr/>
          <p:nvPr/>
        </p:nvSpPr>
        <p:spPr bwMode="auto">
          <a:xfrm>
            <a:off x="1073852" y="1572687"/>
            <a:ext cx="1945488" cy="1628059"/>
          </a:xfrm>
          <a:custGeom>
            <a:avLst/>
            <a:gdLst>
              <a:gd name="T0" fmla="*/ 659 w 3947"/>
              <a:gd name="T1" fmla="*/ 3303 h 3303"/>
              <a:gd name="T2" fmla="*/ 0 w 3947"/>
              <a:gd name="T3" fmla="*/ 899 h 3303"/>
              <a:gd name="T4" fmla="*/ 3288 w 3947"/>
              <a:gd name="T5" fmla="*/ 0 h 3303"/>
              <a:gd name="T6" fmla="*/ 3947 w 3947"/>
              <a:gd name="T7" fmla="*/ 2404 h 3303"/>
              <a:gd name="T8" fmla="*/ 659 w 3947"/>
              <a:gd name="T9" fmla="*/ 3303 h 3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47" h="3303">
                <a:moveTo>
                  <a:pt x="659" y="3303"/>
                </a:moveTo>
                <a:lnTo>
                  <a:pt x="0" y="899"/>
                </a:lnTo>
                <a:lnTo>
                  <a:pt x="3288" y="0"/>
                </a:lnTo>
                <a:lnTo>
                  <a:pt x="3947" y="2404"/>
                </a:lnTo>
                <a:lnTo>
                  <a:pt x="659" y="3303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9" name="i$lïḋê"/>
          <p:cNvSpPr/>
          <p:nvPr/>
        </p:nvSpPr>
        <p:spPr bwMode="auto">
          <a:xfrm>
            <a:off x="1073852" y="1572687"/>
            <a:ext cx="1945488" cy="1628059"/>
          </a:xfrm>
          <a:custGeom>
            <a:avLst/>
            <a:gdLst>
              <a:gd name="T0" fmla="*/ 659 w 3947"/>
              <a:gd name="T1" fmla="*/ 3303 h 3303"/>
              <a:gd name="T2" fmla="*/ 0 w 3947"/>
              <a:gd name="T3" fmla="*/ 899 h 3303"/>
              <a:gd name="T4" fmla="*/ 3288 w 3947"/>
              <a:gd name="T5" fmla="*/ 0 h 3303"/>
              <a:gd name="T6" fmla="*/ 3947 w 3947"/>
              <a:gd name="T7" fmla="*/ 2404 h 3303"/>
              <a:gd name="T8" fmla="*/ 659 w 3947"/>
              <a:gd name="T9" fmla="*/ 3303 h 3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47" h="3303">
                <a:moveTo>
                  <a:pt x="659" y="3303"/>
                </a:moveTo>
                <a:lnTo>
                  <a:pt x="0" y="899"/>
                </a:lnTo>
                <a:lnTo>
                  <a:pt x="3288" y="0"/>
                </a:lnTo>
                <a:lnTo>
                  <a:pt x="3947" y="2404"/>
                </a:lnTo>
                <a:lnTo>
                  <a:pt x="659" y="330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0" name="ïṡ1íḍê"/>
          <p:cNvSpPr/>
          <p:nvPr/>
        </p:nvSpPr>
        <p:spPr bwMode="auto">
          <a:xfrm>
            <a:off x="1982272" y="1724994"/>
            <a:ext cx="574724" cy="186811"/>
          </a:xfrm>
          <a:custGeom>
            <a:avLst/>
            <a:gdLst>
              <a:gd name="T0" fmla="*/ 1166 w 1166"/>
              <a:gd name="T1" fmla="*/ 66 h 379"/>
              <a:gd name="T2" fmla="*/ 17 w 1166"/>
              <a:gd name="T3" fmla="*/ 379 h 379"/>
              <a:gd name="T4" fmla="*/ 0 w 1166"/>
              <a:gd name="T5" fmla="*/ 315 h 379"/>
              <a:gd name="T6" fmla="*/ 1147 w 1166"/>
              <a:gd name="T7" fmla="*/ 0 h 379"/>
              <a:gd name="T8" fmla="*/ 1166 w 1166"/>
              <a:gd name="T9" fmla="*/ 66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6" h="379">
                <a:moveTo>
                  <a:pt x="1166" y="66"/>
                </a:moveTo>
                <a:lnTo>
                  <a:pt x="17" y="379"/>
                </a:lnTo>
                <a:lnTo>
                  <a:pt x="0" y="315"/>
                </a:lnTo>
                <a:lnTo>
                  <a:pt x="1147" y="0"/>
                </a:lnTo>
                <a:lnTo>
                  <a:pt x="1166" y="66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1" name="ïŝ1ïḓê"/>
          <p:cNvSpPr/>
          <p:nvPr/>
        </p:nvSpPr>
        <p:spPr bwMode="auto">
          <a:xfrm>
            <a:off x="1982272" y="1724994"/>
            <a:ext cx="574724" cy="186811"/>
          </a:xfrm>
          <a:custGeom>
            <a:avLst/>
            <a:gdLst>
              <a:gd name="T0" fmla="*/ 1166 w 1166"/>
              <a:gd name="T1" fmla="*/ 66 h 379"/>
              <a:gd name="T2" fmla="*/ 17 w 1166"/>
              <a:gd name="T3" fmla="*/ 379 h 379"/>
              <a:gd name="T4" fmla="*/ 0 w 1166"/>
              <a:gd name="T5" fmla="*/ 315 h 379"/>
              <a:gd name="T6" fmla="*/ 1147 w 1166"/>
              <a:gd name="T7" fmla="*/ 0 h 379"/>
              <a:gd name="T8" fmla="*/ 1166 w 1166"/>
              <a:gd name="T9" fmla="*/ 66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6" h="379">
                <a:moveTo>
                  <a:pt x="1166" y="66"/>
                </a:moveTo>
                <a:lnTo>
                  <a:pt x="17" y="379"/>
                </a:lnTo>
                <a:lnTo>
                  <a:pt x="0" y="315"/>
                </a:lnTo>
                <a:lnTo>
                  <a:pt x="1147" y="0"/>
                </a:lnTo>
                <a:lnTo>
                  <a:pt x="1166" y="6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2" name="íŝlíḍê"/>
          <p:cNvSpPr/>
          <p:nvPr/>
        </p:nvSpPr>
        <p:spPr bwMode="auto">
          <a:xfrm>
            <a:off x="2087754" y="1799422"/>
            <a:ext cx="485017" cy="146885"/>
          </a:xfrm>
          <a:custGeom>
            <a:avLst/>
            <a:gdLst>
              <a:gd name="T0" fmla="*/ 984 w 984"/>
              <a:gd name="T1" fmla="*/ 32 h 298"/>
              <a:gd name="T2" fmla="*/ 9 w 984"/>
              <a:gd name="T3" fmla="*/ 298 h 298"/>
              <a:gd name="T4" fmla="*/ 0 w 984"/>
              <a:gd name="T5" fmla="*/ 267 h 298"/>
              <a:gd name="T6" fmla="*/ 974 w 984"/>
              <a:gd name="T7" fmla="*/ 0 h 298"/>
              <a:gd name="T8" fmla="*/ 984 w 984"/>
              <a:gd name="T9" fmla="*/ 32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4" h="298">
                <a:moveTo>
                  <a:pt x="984" y="32"/>
                </a:moveTo>
                <a:lnTo>
                  <a:pt x="9" y="298"/>
                </a:lnTo>
                <a:lnTo>
                  <a:pt x="0" y="267"/>
                </a:lnTo>
                <a:lnTo>
                  <a:pt x="974" y="0"/>
                </a:lnTo>
                <a:lnTo>
                  <a:pt x="984" y="32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3" name="îş1îḋé"/>
          <p:cNvSpPr/>
          <p:nvPr/>
        </p:nvSpPr>
        <p:spPr bwMode="auto">
          <a:xfrm>
            <a:off x="2087754" y="1799422"/>
            <a:ext cx="485017" cy="146885"/>
          </a:xfrm>
          <a:custGeom>
            <a:avLst/>
            <a:gdLst>
              <a:gd name="T0" fmla="*/ 984 w 984"/>
              <a:gd name="T1" fmla="*/ 32 h 298"/>
              <a:gd name="T2" fmla="*/ 9 w 984"/>
              <a:gd name="T3" fmla="*/ 298 h 298"/>
              <a:gd name="T4" fmla="*/ 0 w 984"/>
              <a:gd name="T5" fmla="*/ 267 h 298"/>
              <a:gd name="T6" fmla="*/ 974 w 984"/>
              <a:gd name="T7" fmla="*/ 0 h 298"/>
              <a:gd name="T8" fmla="*/ 984 w 984"/>
              <a:gd name="T9" fmla="*/ 32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4" h="298">
                <a:moveTo>
                  <a:pt x="984" y="32"/>
                </a:moveTo>
                <a:lnTo>
                  <a:pt x="9" y="298"/>
                </a:lnTo>
                <a:lnTo>
                  <a:pt x="0" y="267"/>
                </a:lnTo>
                <a:lnTo>
                  <a:pt x="974" y="0"/>
                </a:lnTo>
                <a:lnTo>
                  <a:pt x="984" y="3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4" name="îṣlíďê"/>
          <p:cNvSpPr/>
          <p:nvPr/>
        </p:nvSpPr>
        <p:spPr bwMode="auto">
          <a:xfrm>
            <a:off x="2015297" y="1845262"/>
            <a:ext cx="569795" cy="170545"/>
          </a:xfrm>
          <a:custGeom>
            <a:avLst/>
            <a:gdLst>
              <a:gd name="T0" fmla="*/ 1156 w 1156"/>
              <a:gd name="T1" fmla="*/ 33 h 346"/>
              <a:gd name="T2" fmla="*/ 9 w 1156"/>
              <a:gd name="T3" fmla="*/ 346 h 346"/>
              <a:gd name="T4" fmla="*/ 0 w 1156"/>
              <a:gd name="T5" fmla="*/ 313 h 346"/>
              <a:gd name="T6" fmla="*/ 1147 w 1156"/>
              <a:gd name="T7" fmla="*/ 0 h 346"/>
              <a:gd name="T8" fmla="*/ 1156 w 1156"/>
              <a:gd name="T9" fmla="*/ 33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" h="346">
                <a:moveTo>
                  <a:pt x="1156" y="33"/>
                </a:moveTo>
                <a:lnTo>
                  <a:pt x="9" y="346"/>
                </a:lnTo>
                <a:lnTo>
                  <a:pt x="0" y="313"/>
                </a:lnTo>
                <a:lnTo>
                  <a:pt x="1147" y="0"/>
                </a:lnTo>
                <a:lnTo>
                  <a:pt x="1156" y="33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5" name="íṡliḓê"/>
          <p:cNvSpPr/>
          <p:nvPr/>
        </p:nvSpPr>
        <p:spPr bwMode="auto">
          <a:xfrm>
            <a:off x="2015297" y="1845262"/>
            <a:ext cx="569795" cy="170545"/>
          </a:xfrm>
          <a:custGeom>
            <a:avLst/>
            <a:gdLst>
              <a:gd name="T0" fmla="*/ 1156 w 1156"/>
              <a:gd name="T1" fmla="*/ 33 h 346"/>
              <a:gd name="T2" fmla="*/ 9 w 1156"/>
              <a:gd name="T3" fmla="*/ 346 h 346"/>
              <a:gd name="T4" fmla="*/ 0 w 1156"/>
              <a:gd name="T5" fmla="*/ 313 h 346"/>
              <a:gd name="T6" fmla="*/ 1147 w 1156"/>
              <a:gd name="T7" fmla="*/ 0 h 346"/>
              <a:gd name="T8" fmla="*/ 1156 w 1156"/>
              <a:gd name="T9" fmla="*/ 33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" h="346">
                <a:moveTo>
                  <a:pt x="1156" y="33"/>
                </a:moveTo>
                <a:lnTo>
                  <a:pt x="9" y="346"/>
                </a:lnTo>
                <a:lnTo>
                  <a:pt x="0" y="313"/>
                </a:lnTo>
                <a:lnTo>
                  <a:pt x="1147" y="0"/>
                </a:lnTo>
                <a:lnTo>
                  <a:pt x="1156" y="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6" name="iṩļiḋé"/>
          <p:cNvSpPr/>
          <p:nvPr/>
        </p:nvSpPr>
        <p:spPr bwMode="auto">
          <a:xfrm>
            <a:off x="2027127" y="1890609"/>
            <a:ext cx="570289" cy="171038"/>
          </a:xfrm>
          <a:custGeom>
            <a:avLst/>
            <a:gdLst>
              <a:gd name="T0" fmla="*/ 1157 w 1157"/>
              <a:gd name="T1" fmla="*/ 33 h 347"/>
              <a:gd name="T2" fmla="*/ 10 w 1157"/>
              <a:gd name="T3" fmla="*/ 347 h 347"/>
              <a:gd name="T4" fmla="*/ 0 w 1157"/>
              <a:gd name="T5" fmla="*/ 314 h 347"/>
              <a:gd name="T6" fmla="*/ 1149 w 1157"/>
              <a:gd name="T7" fmla="*/ 0 h 347"/>
              <a:gd name="T8" fmla="*/ 1157 w 1157"/>
              <a:gd name="T9" fmla="*/ 33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7" h="347">
                <a:moveTo>
                  <a:pt x="1157" y="33"/>
                </a:moveTo>
                <a:lnTo>
                  <a:pt x="10" y="347"/>
                </a:lnTo>
                <a:lnTo>
                  <a:pt x="0" y="314"/>
                </a:lnTo>
                <a:lnTo>
                  <a:pt x="1149" y="0"/>
                </a:lnTo>
                <a:lnTo>
                  <a:pt x="1157" y="33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7" name="íŝļíďè"/>
          <p:cNvSpPr/>
          <p:nvPr/>
        </p:nvSpPr>
        <p:spPr bwMode="auto">
          <a:xfrm>
            <a:off x="2027127" y="1890609"/>
            <a:ext cx="570289" cy="171038"/>
          </a:xfrm>
          <a:custGeom>
            <a:avLst/>
            <a:gdLst>
              <a:gd name="T0" fmla="*/ 1157 w 1157"/>
              <a:gd name="T1" fmla="*/ 33 h 347"/>
              <a:gd name="T2" fmla="*/ 10 w 1157"/>
              <a:gd name="T3" fmla="*/ 347 h 347"/>
              <a:gd name="T4" fmla="*/ 0 w 1157"/>
              <a:gd name="T5" fmla="*/ 314 h 347"/>
              <a:gd name="T6" fmla="*/ 1149 w 1157"/>
              <a:gd name="T7" fmla="*/ 0 h 347"/>
              <a:gd name="T8" fmla="*/ 1157 w 1157"/>
              <a:gd name="T9" fmla="*/ 33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7" h="347">
                <a:moveTo>
                  <a:pt x="1157" y="33"/>
                </a:moveTo>
                <a:lnTo>
                  <a:pt x="10" y="347"/>
                </a:lnTo>
                <a:lnTo>
                  <a:pt x="0" y="314"/>
                </a:lnTo>
                <a:lnTo>
                  <a:pt x="1149" y="0"/>
                </a:lnTo>
                <a:lnTo>
                  <a:pt x="1157" y="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8" name="iŝḷíḋè"/>
          <p:cNvSpPr/>
          <p:nvPr/>
        </p:nvSpPr>
        <p:spPr bwMode="auto">
          <a:xfrm>
            <a:off x="2039942" y="1936449"/>
            <a:ext cx="570289" cy="170545"/>
          </a:xfrm>
          <a:custGeom>
            <a:avLst/>
            <a:gdLst>
              <a:gd name="T0" fmla="*/ 1157 w 1157"/>
              <a:gd name="T1" fmla="*/ 33 h 346"/>
              <a:gd name="T2" fmla="*/ 9 w 1157"/>
              <a:gd name="T3" fmla="*/ 346 h 346"/>
              <a:gd name="T4" fmla="*/ 0 w 1157"/>
              <a:gd name="T5" fmla="*/ 315 h 346"/>
              <a:gd name="T6" fmla="*/ 1148 w 1157"/>
              <a:gd name="T7" fmla="*/ 0 h 346"/>
              <a:gd name="T8" fmla="*/ 1157 w 1157"/>
              <a:gd name="T9" fmla="*/ 33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7" h="346">
                <a:moveTo>
                  <a:pt x="1157" y="33"/>
                </a:moveTo>
                <a:lnTo>
                  <a:pt x="9" y="346"/>
                </a:lnTo>
                <a:lnTo>
                  <a:pt x="0" y="315"/>
                </a:lnTo>
                <a:lnTo>
                  <a:pt x="1148" y="0"/>
                </a:lnTo>
                <a:lnTo>
                  <a:pt x="1157" y="33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9" name="ïś1íḓê"/>
          <p:cNvSpPr/>
          <p:nvPr/>
        </p:nvSpPr>
        <p:spPr bwMode="auto">
          <a:xfrm>
            <a:off x="2039942" y="1936449"/>
            <a:ext cx="570289" cy="170545"/>
          </a:xfrm>
          <a:custGeom>
            <a:avLst/>
            <a:gdLst>
              <a:gd name="T0" fmla="*/ 1157 w 1157"/>
              <a:gd name="T1" fmla="*/ 33 h 346"/>
              <a:gd name="T2" fmla="*/ 9 w 1157"/>
              <a:gd name="T3" fmla="*/ 346 h 346"/>
              <a:gd name="T4" fmla="*/ 0 w 1157"/>
              <a:gd name="T5" fmla="*/ 315 h 346"/>
              <a:gd name="T6" fmla="*/ 1148 w 1157"/>
              <a:gd name="T7" fmla="*/ 0 h 346"/>
              <a:gd name="T8" fmla="*/ 1157 w 1157"/>
              <a:gd name="T9" fmla="*/ 33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7" h="346">
                <a:moveTo>
                  <a:pt x="1157" y="33"/>
                </a:moveTo>
                <a:lnTo>
                  <a:pt x="9" y="346"/>
                </a:lnTo>
                <a:lnTo>
                  <a:pt x="0" y="315"/>
                </a:lnTo>
                <a:lnTo>
                  <a:pt x="1148" y="0"/>
                </a:lnTo>
                <a:lnTo>
                  <a:pt x="1157" y="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0" name="îṩḷiḍè"/>
          <p:cNvSpPr/>
          <p:nvPr/>
        </p:nvSpPr>
        <p:spPr bwMode="auto">
          <a:xfrm>
            <a:off x="2052757" y="1982782"/>
            <a:ext cx="570289" cy="170052"/>
          </a:xfrm>
          <a:custGeom>
            <a:avLst/>
            <a:gdLst>
              <a:gd name="T0" fmla="*/ 1157 w 1157"/>
              <a:gd name="T1" fmla="*/ 31 h 345"/>
              <a:gd name="T2" fmla="*/ 8 w 1157"/>
              <a:gd name="T3" fmla="*/ 345 h 345"/>
              <a:gd name="T4" fmla="*/ 0 w 1157"/>
              <a:gd name="T5" fmla="*/ 313 h 345"/>
              <a:gd name="T6" fmla="*/ 1148 w 1157"/>
              <a:gd name="T7" fmla="*/ 0 h 345"/>
              <a:gd name="T8" fmla="*/ 1157 w 1157"/>
              <a:gd name="T9" fmla="*/ 31 h 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7" h="345">
                <a:moveTo>
                  <a:pt x="1157" y="31"/>
                </a:moveTo>
                <a:lnTo>
                  <a:pt x="8" y="345"/>
                </a:lnTo>
                <a:lnTo>
                  <a:pt x="0" y="313"/>
                </a:lnTo>
                <a:lnTo>
                  <a:pt x="1148" y="0"/>
                </a:lnTo>
                <a:lnTo>
                  <a:pt x="1157" y="31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1" name="îsḻíḍe"/>
          <p:cNvSpPr/>
          <p:nvPr/>
        </p:nvSpPr>
        <p:spPr bwMode="auto">
          <a:xfrm>
            <a:off x="2052757" y="1982782"/>
            <a:ext cx="570289" cy="170052"/>
          </a:xfrm>
          <a:custGeom>
            <a:avLst/>
            <a:gdLst>
              <a:gd name="T0" fmla="*/ 1157 w 1157"/>
              <a:gd name="T1" fmla="*/ 31 h 345"/>
              <a:gd name="T2" fmla="*/ 8 w 1157"/>
              <a:gd name="T3" fmla="*/ 345 h 345"/>
              <a:gd name="T4" fmla="*/ 0 w 1157"/>
              <a:gd name="T5" fmla="*/ 313 h 345"/>
              <a:gd name="T6" fmla="*/ 1148 w 1157"/>
              <a:gd name="T7" fmla="*/ 0 h 345"/>
              <a:gd name="T8" fmla="*/ 1157 w 1157"/>
              <a:gd name="T9" fmla="*/ 31 h 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7" h="345">
                <a:moveTo>
                  <a:pt x="1157" y="31"/>
                </a:moveTo>
                <a:lnTo>
                  <a:pt x="8" y="345"/>
                </a:lnTo>
                <a:lnTo>
                  <a:pt x="0" y="313"/>
                </a:lnTo>
                <a:lnTo>
                  <a:pt x="1148" y="0"/>
                </a:lnTo>
                <a:lnTo>
                  <a:pt x="1157" y="3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2" name="iṥļíḋé"/>
          <p:cNvSpPr/>
          <p:nvPr/>
        </p:nvSpPr>
        <p:spPr bwMode="auto">
          <a:xfrm>
            <a:off x="2066066" y="2030594"/>
            <a:ext cx="570289" cy="170545"/>
          </a:xfrm>
          <a:custGeom>
            <a:avLst/>
            <a:gdLst>
              <a:gd name="T0" fmla="*/ 1157 w 1157"/>
              <a:gd name="T1" fmla="*/ 33 h 346"/>
              <a:gd name="T2" fmla="*/ 8 w 1157"/>
              <a:gd name="T3" fmla="*/ 346 h 346"/>
              <a:gd name="T4" fmla="*/ 0 w 1157"/>
              <a:gd name="T5" fmla="*/ 313 h 346"/>
              <a:gd name="T6" fmla="*/ 1148 w 1157"/>
              <a:gd name="T7" fmla="*/ 0 h 346"/>
              <a:gd name="T8" fmla="*/ 1157 w 1157"/>
              <a:gd name="T9" fmla="*/ 33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7" h="346">
                <a:moveTo>
                  <a:pt x="1157" y="33"/>
                </a:moveTo>
                <a:lnTo>
                  <a:pt x="8" y="346"/>
                </a:lnTo>
                <a:lnTo>
                  <a:pt x="0" y="313"/>
                </a:lnTo>
                <a:lnTo>
                  <a:pt x="1148" y="0"/>
                </a:lnTo>
                <a:lnTo>
                  <a:pt x="1157" y="33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3" name="iṡḷïḍe"/>
          <p:cNvSpPr/>
          <p:nvPr/>
        </p:nvSpPr>
        <p:spPr bwMode="auto">
          <a:xfrm>
            <a:off x="2066066" y="2030594"/>
            <a:ext cx="570289" cy="170545"/>
          </a:xfrm>
          <a:custGeom>
            <a:avLst/>
            <a:gdLst>
              <a:gd name="T0" fmla="*/ 1157 w 1157"/>
              <a:gd name="T1" fmla="*/ 33 h 346"/>
              <a:gd name="T2" fmla="*/ 8 w 1157"/>
              <a:gd name="T3" fmla="*/ 346 h 346"/>
              <a:gd name="T4" fmla="*/ 0 w 1157"/>
              <a:gd name="T5" fmla="*/ 313 h 346"/>
              <a:gd name="T6" fmla="*/ 1148 w 1157"/>
              <a:gd name="T7" fmla="*/ 0 h 346"/>
              <a:gd name="T8" fmla="*/ 1157 w 1157"/>
              <a:gd name="T9" fmla="*/ 33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7" h="346">
                <a:moveTo>
                  <a:pt x="1157" y="33"/>
                </a:moveTo>
                <a:lnTo>
                  <a:pt x="8" y="346"/>
                </a:lnTo>
                <a:lnTo>
                  <a:pt x="0" y="313"/>
                </a:lnTo>
                <a:lnTo>
                  <a:pt x="1148" y="0"/>
                </a:lnTo>
                <a:lnTo>
                  <a:pt x="1157" y="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4" name="iš1ïḋè"/>
          <p:cNvSpPr/>
          <p:nvPr/>
        </p:nvSpPr>
        <p:spPr bwMode="auto">
          <a:xfrm>
            <a:off x="2078881" y="2075941"/>
            <a:ext cx="569795" cy="171038"/>
          </a:xfrm>
          <a:custGeom>
            <a:avLst/>
            <a:gdLst>
              <a:gd name="T0" fmla="*/ 1156 w 1156"/>
              <a:gd name="T1" fmla="*/ 33 h 347"/>
              <a:gd name="T2" fmla="*/ 8 w 1156"/>
              <a:gd name="T3" fmla="*/ 347 h 347"/>
              <a:gd name="T4" fmla="*/ 0 w 1156"/>
              <a:gd name="T5" fmla="*/ 315 h 347"/>
              <a:gd name="T6" fmla="*/ 1146 w 1156"/>
              <a:gd name="T7" fmla="*/ 0 h 347"/>
              <a:gd name="T8" fmla="*/ 1156 w 1156"/>
              <a:gd name="T9" fmla="*/ 33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" h="347">
                <a:moveTo>
                  <a:pt x="1156" y="33"/>
                </a:moveTo>
                <a:lnTo>
                  <a:pt x="8" y="347"/>
                </a:lnTo>
                <a:lnTo>
                  <a:pt x="0" y="315"/>
                </a:lnTo>
                <a:lnTo>
                  <a:pt x="1146" y="0"/>
                </a:lnTo>
                <a:lnTo>
                  <a:pt x="1156" y="33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5" name="ïṥḷïḍê"/>
          <p:cNvSpPr/>
          <p:nvPr/>
        </p:nvSpPr>
        <p:spPr bwMode="auto">
          <a:xfrm>
            <a:off x="2078881" y="2075941"/>
            <a:ext cx="569795" cy="171038"/>
          </a:xfrm>
          <a:custGeom>
            <a:avLst/>
            <a:gdLst>
              <a:gd name="T0" fmla="*/ 1156 w 1156"/>
              <a:gd name="T1" fmla="*/ 33 h 347"/>
              <a:gd name="T2" fmla="*/ 8 w 1156"/>
              <a:gd name="T3" fmla="*/ 347 h 347"/>
              <a:gd name="T4" fmla="*/ 0 w 1156"/>
              <a:gd name="T5" fmla="*/ 315 h 347"/>
              <a:gd name="T6" fmla="*/ 1146 w 1156"/>
              <a:gd name="T7" fmla="*/ 0 h 347"/>
              <a:gd name="T8" fmla="*/ 1156 w 1156"/>
              <a:gd name="T9" fmla="*/ 33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" h="347">
                <a:moveTo>
                  <a:pt x="1156" y="33"/>
                </a:moveTo>
                <a:lnTo>
                  <a:pt x="8" y="347"/>
                </a:lnTo>
                <a:lnTo>
                  <a:pt x="0" y="315"/>
                </a:lnTo>
                <a:lnTo>
                  <a:pt x="1146" y="0"/>
                </a:lnTo>
                <a:lnTo>
                  <a:pt x="1156" y="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6" name="ï$liḑé"/>
          <p:cNvSpPr/>
          <p:nvPr/>
        </p:nvSpPr>
        <p:spPr bwMode="auto">
          <a:xfrm>
            <a:off x="2091204" y="2161706"/>
            <a:ext cx="424882" cy="130619"/>
          </a:xfrm>
          <a:custGeom>
            <a:avLst/>
            <a:gdLst>
              <a:gd name="T0" fmla="*/ 862 w 862"/>
              <a:gd name="T1" fmla="*/ 33 h 265"/>
              <a:gd name="T2" fmla="*/ 9 w 862"/>
              <a:gd name="T3" fmla="*/ 265 h 265"/>
              <a:gd name="T4" fmla="*/ 0 w 862"/>
              <a:gd name="T5" fmla="*/ 234 h 265"/>
              <a:gd name="T6" fmla="*/ 852 w 862"/>
              <a:gd name="T7" fmla="*/ 0 h 265"/>
              <a:gd name="T8" fmla="*/ 862 w 862"/>
              <a:gd name="T9" fmla="*/ 33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2" h="265">
                <a:moveTo>
                  <a:pt x="862" y="33"/>
                </a:moveTo>
                <a:lnTo>
                  <a:pt x="9" y="265"/>
                </a:lnTo>
                <a:lnTo>
                  <a:pt x="0" y="234"/>
                </a:lnTo>
                <a:lnTo>
                  <a:pt x="852" y="0"/>
                </a:lnTo>
                <a:lnTo>
                  <a:pt x="862" y="33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7" name="íŝľîḋé"/>
          <p:cNvSpPr/>
          <p:nvPr/>
        </p:nvSpPr>
        <p:spPr bwMode="auto">
          <a:xfrm>
            <a:off x="2091204" y="2161706"/>
            <a:ext cx="424882" cy="130619"/>
          </a:xfrm>
          <a:custGeom>
            <a:avLst/>
            <a:gdLst>
              <a:gd name="T0" fmla="*/ 862 w 862"/>
              <a:gd name="T1" fmla="*/ 33 h 265"/>
              <a:gd name="T2" fmla="*/ 9 w 862"/>
              <a:gd name="T3" fmla="*/ 265 h 265"/>
              <a:gd name="T4" fmla="*/ 0 w 862"/>
              <a:gd name="T5" fmla="*/ 234 h 265"/>
              <a:gd name="T6" fmla="*/ 852 w 862"/>
              <a:gd name="T7" fmla="*/ 0 h 265"/>
              <a:gd name="T8" fmla="*/ 862 w 862"/>
              <a:gd name="T9" fmla="*/ 33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2" h="265">
                <a:moveTo>
                  <a:pt x="862" y="33"/>
                </a:moveTo>
                <a:lnTo>
                  <a:pt x="9" y="265"/>
                </a:lnTo>
                <a:lnTo>
                  <a:pt x="0" y="234"/>
                </a:lnTo>
                <a:lnTo>
                  <a:pt x="852" y="0"/>
                </a:lnTo>
                <a:lnTo>
                  <a:pt x="862" y="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8" name="îŝ1îḍè"/>
          <p:cNvSpPr/>
          <p:nvPr/>
        </p:nvSpPr>
        <p:spPr bwMode="auto">
          <a:xfrm>
            <a:off x="1573163" y="2909439"/>
            <a:ext cx="52741" cy="52741"/>
          </a:xfrm>
          <a:custGeom>
            <a:avLst/>
            <a:gdLst>
              <a:gd name="T0" fmla="*/ 107 w 107"/>
              <a:gd name="T1" fmla="*/ 84 h 107"/>
              <a:gd name="T2" fmla="*/ 23 w 107"/>
              <a:gd name="T3" fmla="*/ 107 h 107"/>
              <a:gd name="T4" fmla="*/ 0 w 107"/>
              <a:gd name="T5" fmla="*/ 23 h 107"/>
              <a:gd name="T6" fmla="*/ 84 w 107"/>
              <a:gd name="T7" fmla="*/ 0 h 107"/>
              <a:gd name="T8" fmla="*/ 107 w 107"/>
              <a:gd name="T9" fmla="*/ 84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107">
                <a:moveTo>
                  <a:pt x="107" y="84"/>
                </a:moveTo>
                <a:lnTo>
                  <a:pt x="23" y="107"/>
                </a:lnTo>
                <a:lnTo>
                  <a:pt x="0" y="23"/>
                </a:lnTo>
                <a:lnTo>
                  <a:pt x="84" y="0"/>
                </a:lnTo>
                <a:lnTo>
                  <a:pt x="107" y="84"/>
                </a:lnTo>
                <a:close/>
              </a:path>
            </a:pathLst>
          </a:custGeom>
          <a:solidFill>
            <a:srgbClr val="54BA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9" name="iṣ1îďé"/>
          <p:cNvSpPr/>
          <p:nvPr/>
        </p:nvSpPr>
        <p:spPr bwMode="auto">
          <a:xfrm>
            <a:off x="1655478" y="2886273"/>
            <a:ext cx="98581" cy="41404"/>
          </a:xfrm>
          <a:custGeom>
            <a:avLst/>
            <a:gdLst>
              <a:gd name="T0" fmla="*/ 200 w 200"/>
              <a:gd name="T1" fmla="*/ 33 h 84"/>
              <a:gd name="T2" fmla="*/ 8 w 200"/>
              <a:gd name="T3" fmla="*/ 84 h 84"/>
              <a:gd name="T4" fmla="*/ 0 w 200"/>
              <a:gd name="T5" fmla="*/ 53 h 84"/>
              <a:gd name="T6" fmla="*/ 191 w 200"/>
              <a:gd name="T7" fmla="*/ 0 h 84"/>
              <a:gd name="T8" fmla="*/ 200 w 200"/>
              <a:gd name="T9" fmla="*/ 33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0" h="84">
                <a:moveTo>
                  <a:pt x="200" y="33"/>
                </a:moveTo>
                <a:lnTo>
                  <a:pt x="8" y="84"/>
                </a:lnTo>
                <a:lnTo>
                  <a:pt x="0" y="53"/>
                </a:lnTo>
                <a:lnTo>
                  <a:pt x="191" y="0"/>
                </a:lnTo>
                <a:lnTo>
                  <a:pt x="200" y="33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0" name="íšḻíḑê"/>
          <p:cNvSpPr/>
          <p:nvPr/>
        </p:nvSpPr>
        <p:spPr bwMode="auto">
          <a:xfrm>
            <a:off x="1591401" y="2976967"/>
            <a:ext cx="52741" cy="52741"/>
          </a:xfrm>
          <a:custGeom>
            <a:avLst/>
            <a:gdLst>
              <a:gd name="T0" fmla="*/ 107 w 107"/>
              <a:gd name="T1" fmla="*/ 84 h 107"/>
              <a:gd name="T2" fmla="*/ 23 w 107"/>
              <a:gd name="T3" fmla="*/ 107 h 107"/>
              <a:gd name="T4" fmla="*/ 0 w 107"/>
              <a:gd name="T5" fmla="*/ 23 h 107"/>
              <a:gd name="T6" fmla="*/ 84 w 107"/>
              <a:gd name="T7" fmla="*/ 0 h 107"/>
              <a:gd name="T8" fmla="*/ 107 w 107"/>
              <a:gd name="T9" fmla="*/ 84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107">
                <a:moveTo>
                  <a:pt x="107" y="84"/>
                </a:moveTo>
                <a:lnTo>
                  <a:pt x="23" y="107"/>
                </a:lnTo>
                <a:lnTo>
                  <a:pt x="0" y="23"/>
                </a:lnTo>
                <a:lnTo>
                  <a:pt x="84" y="0"/>
                </a:lnTo>
                <a:lnTo>
                  <a:pt x="107" y="84"/>
                </a:lnTo>
                <a:close/>
              </a:path>
            </a:pathLst>
          </a:custGeom>
          <a:solidFill>
            <a:srgbClr val="F44D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1" name="íś1îḋe"/>
          <p:cNvSpPr/>
          <p:nvPr/>
        </p:nvSpPr>
        <p:spPr bwMode="auto">
          <a:xfrm>
            <a:off x="1673714" y="2920776"/>
            <a:ext cx="219342" cy="74429"/>
          </a:xfrm>
          <a:custGeom>
            <a:avLst/>
            <a:gdLst>
              <a:gd name="T0" fmla="*/ 445 w 445"/>
              <a:gd name="T1" fmla="*/ 33 h 151"/>
              <a:gd name="T2" fmla="*/ 8 w 445"/>
              <a:gd name="T3" fmla="*/ 151 h 151"/>
              <a:gd name="T4" fmla="*/ 0 w 445"/>
              <a:gd name="T5" fmla="*/ 120 h 151"/>
              <a:gd name="T6" fmla="*/ 435 w 445"/>
              <a:gd name="T7" fmla="*/ 0 h 151"/>
              <a:gd name="T8" fmla="*/ 445 w 445"/>
              <a:gd name="T9" fmla="*/ 33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5" h="151">
                <a:moveTo>
                  <a:pt x="445" y="33"/>
                </a:moveTo>
                <a:lnTo>
                  <a:pt x="8" y="151"/>
                </a:lnTo>
                <a:lnTo>
                  <a:pt x="0" y="120"/>
                </a:lnTo>
                <a:lnTo>
                  <a:pt x="435" y="0"/>
                </a:lnTo>
                <a:lnTo>
                  <a:pt x="445" y="33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2" name="íšḷïḑé"/>
          <p:cNvSpPr/>
          <p:nvPr/>
        </p:nvSpPr>
        <p:spPr bwMode="auto">
          <a:xfrm>
            <a:off x="1754551" y="2798044"/>
            <a:ext cx="94145" cy="40418"/>
          </a:xfrm>
          <a:custGeom>
            <a:avLst/>
            <a:gdLst>
              <a:gd name="T0" fmla="*/ 191 w 191"/>
              <a:gd name="T1" fmla="*/ 32 h 82"/>
              <a:gd name="T2" fmla="*/ 10 w 191"/>
              <a:gd name="T3" fmla="*/ 82 h 82"/>
              <a:gd name="T4" fmla="*/ 0 w 191"/>
              <a:gd name="T5" fmla="*/ 50 h 82"/>
              <a:gd name="T6" fmla="*/ 183 w 191"/>
              <a:gd name="T7" fmla="*/ 0 h 82"/>
              <a:gd name="T8" fmla="*/ 191 w 191"/>
              <a:gd name="T9" fmla="*/ 3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1" h="82">
                <a:moveTo>
                  <a:pt x="191" y="32"/>
                </a:moveTo>
                <a:lnTo>
                  <a:pt x="10" y="82"/>
                </a:lnTo>
                <a:lnTo>
                  <a:pt x="0" y="50"/>
                </a:lnTo>
                <a:lnTo>
                  <a:pt x="183" y="0"/>
                </a:lnTo>
                <a:lnTo>
                  <a:pt x="191" y="32"/>
                </a:lnTo>
                <a:close/>
              </a:path>
            </a:pathLst>
          </a:custGeom>
          <a:solidFill>
            <a:srgbClr val="5A5A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3" name="ïṩļíḋé"/>
          <p:cNvSpPr/>
          <p:nvPr/>
        </p:nvSpPr>
        <p:spPr bwMode="auto">
          <a:xfrm>
            <a:off x="1754551" y="2798044"/>
            <a:ext cx="94145" cy="40418"/>
          </a:xfrm>
          <a:custGeom>
            <a:avLst/>
            <a:gdLst>
              <a:gd name="T0" fmla="*/ 191 w 191"/>
              <a:gd name="T1" fmla="*/ 32 h 82"/>
              <a:gd name="T2" fmla="*/ 10 w 191"/>
              <a:gd name="T3" fmla="*/ 82 h 82"/>
              <a:gd name="T4" fmla="*/ 0 w 191"/>
              <a:gd name="T5" fmla="*/ 50 h 82"/>
              <a:gd name="T6" fmla="*/ 183 w 191"/>
              <a:gd name="T7" fmla="*/ 0 h 82"/>
              <a:gd name="T8" fmla="*/ 191 w 191"/>
              <a:gd name="T9" fmla="*/ 3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1" h="82">
                <a:moveTo>
                  <a:pt x="191" y="32"/>
                </a:moveTo>
                <a:lnTo>
                  <a:pt x="10" y="82"/>
                </a:lnTo>
                <a:lnTo>
                  <a:pt x="0" y="50"/>
                </a:lnTo>
                <a:lnTo>
                  <a:pt x="183" y="0"/>
                </a:lnTo>
                <a:lnTo>
                  <a:pt x="191" y="3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4" name="íṡ1íḓê"/>
          <p:cNvSpPr/>
          <p:nvPr/>
        </p:nvSpPr>
        <p:spPr bwMode="auto">
          <a:xfrm>
            <a:off x="1421348" y="2578209"/>
            <a:ext cx="88722" cy="274547"/>
          </a:xfrm>
          <a:custGeom>
            <a:avLst/>
            <a:gdLst>
              <a:gd name="T0" fmla="*/ 180 w 180"/>
              <a:gd name="T1" fmla="*/ 550 h 557"/>
              <a:gd name="T2" fmla="*/ 151 w 180"/>
              <a:gd name="T3" fmla="*/ 557 h 557"/>
              <a:gd name="T4" fmla="*/ 0 w 180"/>
              <a:gd name="T5" fmla="*/ 8 h 557"/>
              <a:gd name="T6" fmla="*/ 28 w 180"/>
              <a:gd name="T7" fmla="*/ 0 h 557"/>
              <a:gd name="T8" fmla="*/ 180 w 180"/>
              <a:gd name="T9" fmla="*/ 55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0" h="557">
                <a:moveTo>
                  <a:pt x="180" y="550"/>
                </a:moveTo>
                <a:lnTo>
                  <a:pt x="151" y="557"/>
                </a:lnTo>
                <a:lnTo>
                  <a:pt x="0" y="8"/>
                </a:lnTo>
                <a:lnTo>
                  <a:pt x="28" y="0"/>
                </a:lnTo>
                <a:lnTo>
                  <a:pt x="180" y="550"/>
                </a:lnTo>
                <a:close/>
              </a:path>
            </a:pathLst>
          </a:custGeom>
          <a:solidFill>
            <a:srgbClr val="54BA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5" name="ïślîḓê"/>
          <p:cNvSpPr/>
          <p:nvPr/>
        </p:nvSpPr>
        <p:spPr bwMode="auto">
          <a:xfrm>
            <a:off x="1421348" y="2578209"/>
            <a:ext cx="88722" cy="274547"/>
          </a:xfrm>
          <a:custGeom>
            <a:avLst/>
            <a:gdLst>
              <a:gd name="T0" fmla="*/ 180 w 180"/>
              <a:gd name="T1" fmla="*/ 550 h 557"/>
              <a:gd name="T2" fmla="*/ 151 w 180"/>
              <a:gd name="T3" fmla="*/ 557 h 557"/>
              <a:gd name="T4" fmla="*/ 0 w 180"/>
              <a:gd name="T5" fmla="*/ 8 h 557"/>
              <a:gd name="T6" fmla="*/ 28 w 180"/>
              <a:gd name="T7" fmla="*/ 0 h 557"/>
              <a:gd name="T8" fmla="*/ 180 w 180"/>
              <a:gd name="T9" fmla="*/ 55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0" h="557">
                <a:moveTo>
                  <a:pt x="180" y="550"/>
                </a:moveTo>
                <a:lnTo>
                  <a:pt x="151" y="557"/>
                </a:lnTo>
                <a:lnTo>
                  <a:pt x="0" y="8"/>
                </a:lnTo>
                <a:lnTo>
                  <a:pt x="28" y="0"/>
                </a:lnTo>
                <a:lnTo>
                  <a:pt x="180" y="55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6" name="ïşlîḍe"/>
          <p:cNvSpPr/>
          <p:nvPr/>
        </p:nvSpPr>
        <p:spPr bwMode="auto">
          <a:xfrm>
            <a:off x="1465710" y="2684182"/>
            <a:ext cx="58163" cy="165123"/>
          </a:xfrm>
          <a:custGeom>
            <a:avLst/>
            <a:gdLst>
              <a:gd name="T0" fmla="*/ 118 w 118"/>
              <a:gd name="T1" fmla="*/ 326 h 335"/>
              <a:gd name="T2" fmla="*/ 90 w 118"/>
              <a:gd name="T3" fmla="*/ 335 h 335"/>
              <a:gd name="T4" fmla="*/ 0 w 118"/>
              <a:gd name="T5" fmla="*/ 8 h 335"/>
              <a:gd name="T6" fmla="*/ 28 w 118"/>
              <a:gd name="T7" fmla="*/ 0 h 335"/>
              <a:gd name="T8" fmla="*/ 118 w 118"/>
              <a:gd name="T9" fmla="*/ 326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" h="335">
                <a:moveTo>
                  <a:pt x="118" y="326"/>
                </a:moveTo>
                <a:lnTo>
                  <a:pt x="90" y="335"/>
                </a:lnTo>
                <a:lnTo>
                  <a:pt x="0" y="8"/>
                </a:lnTo>
                <a:lnTo>
                  <a:pt x="28" y="0"/>
                </a:lnTo>
                <a:lnTo>
                  <a:pt x="118" y="326"/>
                </a:lnTo>
                <a:close/>
              </a:path>
            </a:pathLst>
          </a:custGeom>
          <a:solidFill>
            <a:srgbClr val="F44D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7" name="îşľidé"/>
          <p:cNvSpPr/>
          <p:nvPr/>
        </p:nvSpPr>
        <p:spPr bwMode="auto">
          <a:xfrm>
            <a:off x="1465710" y="2684182"/>
            <a:ext cx="58163" cy="165123"/>
          </a:xfrm>
          <a:custGeom>
            <a:avLst/>
            <a:gdLst>
              <a:gd name="T0" fmla="*/ 118 w 118"/>
              <a:gd name="T1" fmla="*/ 326 h 335"/>
              <a:gd name="T2" fmla="*/ 90 w 118"/>
              <a:gd name="T3" fmla="*/ 335 h 335"/>
              <a:gd name="T4" fmla="*/ 0 w 118"/>
              <a:gd name="T5" fmla="*/ 8 h 335"/>
              <a:gd name="T6" fmla="*/ 28 w 118"/>
              <a:gd name="T7" fmla="*/ 0 h 335"/>
              <a:gd name="T8" fmla="*/ 118 w 118"/>
              <a:gd name="T9" fmla="*/ 326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" h="335">
                <a:moveTo>
                  <a:pt x="118" y="326"/>
                </a:moveTo>
                <a:lnTo>
                  <a:pt x="90" y="335"/>
                </a:lnTo>
                <a:lnTo>
                  <a:pt x="0" y="8"/>
                </a:lnTo>
                <a:lnTo>
                  <a:pt x="28" y="0"/>
                </a:lnTo>
                <a:lnTo>
                  <a:pt x="118" y="32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8" name="îS1íďé"/>
          <p:cNvSpPr/>
          <p:nvPr/>
        </p:nvSpPr>
        <p:spPr bwMode="auto">
          <a:xfrm>
            <a:off x="1483948" y="2606797"/>
            <a:ext cx="76400" cy="231665"/>
          </a:xfrm>
          <a:custGeom>
            <a:avLst/>
            <a:gdLst>
              <a:gd name="T0" fmla="*/ 155 w 155"/>
              <a:gd name="T1" fmla="*/ 463 h 470"/>
              <a:gd name="T2" fmla="*/ 127 w 155"/>
              <a:gd name="T3" fmla="*/ 470 h 470"/>
              <a:gd name="T4" fmla="*/ 0 w 155"/>
              <a:gd name="T5" fmla="*/ 7 h 470"/>
              <a:gd name="T6" fmla="*/ 28 w 155"/>
              <a:gd name="T7" fmla="*/ 0 h 470"/>
              <a:gd name="T8" fmla="*/ 155 w 155"/>
              <a:gd name="T9" fmla="*/ 463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5" h="470">
                <a:moveTo>
                  <a:pt x="155" y="463"/>
                </a:moveTo>
                <a:lnTo>
                  <a:pt x="127" y="470"/>
                </a:lnTo>
                <a:lnTo>
                  <a:pt x="0" y="7"/>
                </a:lnTo>
                <a:lnTo>
                  <a:pt x="28" y="0"/>
                </a:lnTo>
                <a:lnTo>
                  <a:pt x="155" y="463"/>
                </a:lnTo>
                <a:close/>
              </a:path>
            </a:pathLst>
          </a:custGeom>
          <a:solidFill>
            <a:srgbClr val="54BA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9" name="işļíde"/>
          <p:cNvSpPr/>
          <p:nvPr/>
        </p:nvSpPr>
        <p:spPr bwMode="auto">
          <a:xfrm>
            <a:off x="1483948" y="2606797"/>
            <a:ext cx="76400" cy="231665"/>
          </a:xfrm>
          <a:custGeom>
            <a:avLst/>
            <a:gdLst>
              <a:gd name="T0" fmla="*/ 155 w 155"/>
              <a:gd name="T1" fmla="*/ 463 h 470"/>
              <a:gd name="T2" fmla="*/ 127 w 155"/>
              <a:gd name="T3" fmla="*/ 470 h 470"/>
              <a:gd name="T4" fmla="*/ 0 w 155"/>
              <a:gd name="T5" fmla="*/ 7 h 470"/>
              <a:gd name="T6" fmla="*/ 28 w 155"/>
              <a:gd name="T7" fmla="*/ 0 h 470"/>
              <a:gd name="T8" fmla="*/ 155 w 155"/>
              <a:gd name="T9" fmla="*/ 463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5" h="470">
                <a:moveTo>
                  <a:pt x="155" y="463"/>
                </a:moveTo>
                <a:lnTo>
                  <a:pt x="127" y="470"/>
                </a:lnTo>
                <a:lnTo>
                  <a:pt x="0" y="7"/>
                </a:lnTo>
                <a:lnTo>
                  <a:pt x="28" y="0"/>
                </a:lnTo>
                <a:lnTo>
                  <a:pt x="155" y="46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0" name="îSļiďe"/>
          <p:cNvSpPr/>
          <p:nvPr/>
        </p:nvSpPr>
        <p:spPr bwMode="auto">
          <a:xfrm>
            <a:off x="1507113" y="2636371"/>
            <a:ext cx="67528" cy="198641"/>
          </a:xfrm>
          <a:custGeom>
            <a:avLst/>
            <a:gdLst>
              <a:gd name="T0" fmla="*/ 137 w 137"/>
              <a:gd name="T1" fmla="*/ 395 h 403"/>
              <a:gd name="T2" fmla="*/ 108 w 137"/>
              <a:gd name="T3" fmla="*/ 403 h 403"/>
              <a:gd name="T4" fmla="*/ 0 w 137"/>
              <a:gd name="T5" fmla="*/ 9 h 403"/>
              <a:gd name="T6" fmla="*/ 28 w 137"/>
              <a:gd name="T7" fmla="*/ 0 h 403"/>
              <a:gd name="T8" fmla="*/ 137 w 137"/>
              <a:gd name="T9" fmla="*/ 395 h 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7" h="403">
                <a:moveTo>
                  <a:pt x="137" y="395"/>
                </a:moveTo>
                <a:lnTo>
                  <a:pt x="108" y="403"/>
                </a:lnTo>
                <a:lnTo>
                  <a:pt x="0" y="9"/>
                </a:lnTo>
                <a:lnTo>
                  <a:pt x="28" y="0"/>
                </a:lnTo>
                <a:lnTo>
                  <a:pt x="137" y="395"/>
                </a:lnTo>
                <a:close/>
              </a:path>
            </a:pathLst>
          </a:custGeom>
          <a:solidFill>
            <a:srgbClr val="F44D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1" name="ïš1ïḋé"/>
          <p:cNvSpPr/>
          <p:nvPr/>
        </p:nvSpPr>
        <p:spPr bwMode="auto">
          <a:xfrm>
            <a:off x="1507113" y="2636371"/>
            <a:ext cx="67528" cy="198641"/>
          </a:xfrm>
          <a:custGeom>
            <a:avLst/>
            <a:gdLst>
              <a:gd name="T0" fmla="*/ 137 w 137"/>
              <a:gd name="T1" fmla="*/ 395 h 403"/>
              <a:gd name="T2" fmla="*/ 108 w 137"/>
              <a:gd name="T3" fmla="*/ 403 h 403"/>
              <a:gd name="T4" fmla="*/ 0 w 137"/>
              <a:gd name="T5" fmla="*/ 9 h 403"/>
              <a:gd name="T6" fmla="*/ 28 w 137"/>
              <a:gd name="T7" fmla="*/ 0 h 403"/>
              <a:gd name="T8" fmla="*/ 137 w 137"/>
              <a:gd name="T9" fmla="*/ 395 h 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7" h="403">
                <a:moveTo>
                  <a:pt x="137" y="395"/>
                </a:moveTo>
                <a:lnTo>
                  <a:pt x="108" y="403"/>
                </a:lnTo>
                <a:lnTo>
                  <a:pt x="0" y="9"/>
                </a:lnTo>
                <a:lnTo>
                  <a:pt x="28" y="0"/>
                </a:lnTo>
                <a:lnTo>
                  <a:pt x="137" y="39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2" name="îś1íḓe"/>
          <p:cNvSpPr/>
          <p:nvPr/>
        </p:nvSpPr>
        <p:spPr bwMode="auto">
          <a:xfrm>
            <a:off x="1562318" y="2694041"/>
            <a:ext cx="48798" cy="131112"/>
          </a:xfrm>
          <a:custGeom>
            <a:avLst/>
            <a:gdLst>
              <a:gd name="T0" fmla="*/ 99 w 99"/>
              <a:gd name="T1" fmla="*/ 258 h 266"/>
              <a:gd name="T2" fmla="*/ 70 w 99"/>
              <a:gd name="T3" fmla="*/ 266 h 266"/>
              <a:gd name="T4" fmla="*/ 0 w 99"/>
              <a:gd name="T5" fmla="*/ 8 h 266"/>
              <a:gd name="T6" fmla="*/ 29 w 99"/>
              <a:gd name="T7" fmla="*/ 0 h 266"/>
              <a:gd name="T8" fmla="*/ 99 w 99"/>
              <a:gd name="T9" fmla="*/ 258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" h="266">
                <a:moveTo>
                  <a:pt x="99" y="258"/>
                </a:moveTo>
                <a:lnTo>
                  <a:pt x="70" y="266"/>
                </a:lnTo>
                <a:lnTo>
                  <a:pt x="0" y="8"/>
                </a:lnTo>
                <a:lnTo>
                  <a:pt x="29" y="0"/>
                </a:lnTo>
                <a:lnTo>
                  <a:pt x="99" y="258"/>
                </a:lnTo>
                <a:close/>
              </a:path>
            </a:pathLst>
          </a:custGeom>
          <a:solidFill>
            <a:srgbClr val="54BA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3" name="iṡlîḓé"/>
          <p:cNvSpPr/>
          <p:nvPr/>
        </p:nvSpPr>
        <p:spPr bwMode="auto">
          <a:xfrm>
            <a:off x="1562318" y="2694041"/>
            <a:ext cx="48798" cy="131112"/>
          </a:xfrm>
          <a:custGeom>
            <a:avLst/>
            <a:gdLst>
              <a:gd name="T0" fmla="*/ 99 w 99"/>
              <a:gd name="T1" fmla="*/ 258 h 266"/>
              <a:gd name="T2" fmla="*/ 70 w 99"/>
              <a:gd name="T3" fmla="*/ 266 h 266"/>
              <a:gd name="T4" fmla="*/ 0 w 99"/>
              <a:gd name="T5" fmla="*/ 8 h 266"/>
              <a:gd name="T6" fmla="*/ 29 w 99"/>
              <a:gd name="T7" fmla="*/ 0 h 266"/>
              <a:gd name="T8" fmla="*/ 99 w 99"/>
              <a:gd name="T9" fmla="*/ 258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" h="266">
                <a:moveTo>
                  <a:pt x="99" y="258"/>
                </a:moveTo>
                <a:lnTo>
                  <a:pt x="70" y="266"/>
                </a:lnTo>
                <a:lnTo>
                  <a:pt x="0" y="8"/>
                </a:lnTo>
                <a:lnTo>
                  <a:pt x="29" y="0"/>
                </a:lnTo>
                <a:lnTo>
                  <a:pt x="99" y="25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4" name="ïṥľîḍê"/>
          <p:cNvSpPr/>
          <p:nvPr/>
        </p:nvSpPr>
        <p:spPr bwMode="auto">
          <a:xfrm>
            <a:off x="1568726" y="2662989"/>
            <a:ext cx="56191" cy="158222"/>
          </a:xfrm>
          <a:custGeom>
            <a:avLst/>
            <a:gdLst>
              <a:gd name="T0" fmla="*/ 114 w 114"/>
              <a:gd name="T1" fmla="*/ 314 h 321"/>
              <a:gd name="T2" fmla="*/ 86 w 114"/>
              <a:gd name="T3" fmla="*/ 321 h 321"/>
              <a:gd name="T4" fmla="*/ 0 w 114"/>
              <a:gd name="T5" fmla="*/ 7 h 321"/>
              <a:gd name="T6" fmla="*/ 29 w 114"/>
              <a:gd name="T7" fmla="*/ 0 h 321"/>
              <a:gd name="T8" fmla="*/ 114 w 114"/>
              <a:gd name="T9" fmla="*/ 314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4" h="321">
                <a:moveTo>
                  <a:pt x="114" y="314"/>
                </a:moveTo>
                <a:lnTo>
                  <a:pt x="86" y="321"/>
                </a:lnTo>
                <a:lnTo>
                  <a:pt x="0" y="7"/>
                </a:lnTo>
                <a:lnTo>
                  <a:pt x="29" y="0"/>
                </a:lnTo>
                <a:lnTo>
                  <a:pt x="114" y="314"/>
                </a:lnTo>
                <a:close/>
              </a:path>
            </a:pathLst>
          </a:custGeom>
          <a:solidFill>
            <a:srgbClr val="F44D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5" name="iṩḻiďè"/>
          <p:cNvSpPr/>
          <p:nvPr/>
        </p:nvSpPr>
        <p:spPr bwMode="auto">
          <a:xfrm>
            <a:off x="1568726" y="2662989"/>
            <a:ext cx="56191" cy="158222"/>
          </a:xfrm>
          <a:custGeom>
            <a:avLst/>
            <a:gdLst>
              <a:gd name="T0" fmla="*/ 114 w 114"/>
              <a:gd name="T1" fmla="*/ 314 h 321"/>
              <a:gd name="T2" fmla="*/ 86 w 114"/>
              <a:gd name="T3" fmla="*/ 321 h 321"/>
              <a:gd name="T4" fmla="*/ 0 w 114"/>
              <a:gd name="T5" fmla="*/ 7 h 321"/>
              <a:gd name="T6" fmla="*/ 29 w 114"/>
              <a:gd name="T7" fmla="*/ 0 h 321"/>
              <a:gd name="T8" fmla="*/ 114 w 114"/>
              <a:gd name="T9" fmla="*/ 314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4" h="321">
                <a:moveTo>
                  <a:pt x="114" y="314"/>
                </a:moveTo>
                <a:lnTo>
                  <a:pt x="86" y="321"/>
                </a:lnTo>
                <a:lnTo>
                  <a:pt x="0" y="7"/>
                </a:lnTo>
                <a:lnTo>
                  <a:pt x="29" y="0"/>
                </a:lnTo>
                <a:lnTo>
                  <a:pt x="114" y="31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6" name="îṩ1íḋè"/>
          <p:cNvSpPr/>
          <p:nvPr/>
        </p:nvSpPr>
        <p:spPr bwMode="auto">
          <a:xfrm>
            <a:off x="1598302" y="2626514"/>
            <a:ext cx="63584" cy="184839"/>
          </a:xfrm>
          <a:custGeom>
            <a:avLst/>
            <a:gdLst>
              <a:gd name="T0" fmla="*/ 129 w 129"/>
              <a:gd name="T1" fmla="*/ 366 h 375"/>
              <a:gd name="T2" fmla="*/ 100 w 129"/>
              <a:gd name="T3" fmla="*/ 375 h 375"/>
              <a:gd name="T4" fmla="*/ 0 w 129"/>
              <a:gd name="T5" fmla="*/ 9 h 375"/>
              <a:gd name="T6" fmla="*/ 29 w 129"/>
              <a:gd name="T7" fmla="*/ 0 h 375"/>
              <a:gd name="T8" fmla="*/ 129 w 129"/>
              <a:gd name="T9" fmla="*/ 366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9" h="375">
                <a:moveTo>
                  <a:pt x="129" y="366"/>
                </a:moveTo>
                <a:lnTo>
                  <a:pt x="100" y="375"/>
                </a:lnTo>
                <a:lnTo>
                  <a:pt x="0" y="9"/>
                </a:lnTo>
                <a:lnTo>
                  <a:pt x="29" y="0"/>
                </a:lnTo>
                <a:lnTo>
                  <a:pt x="129" y="366"/>
                </a:lnTo>
                <a:close/>
              </a:path>
            </a:pathLst>
          </a:custGeom>
          <a:solidFill>
            <a:srgbClr val="54BA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7" name="íṣḻíḓé"/>
          <p:cNvSpPr/>
          <p:nvPr/>
        </p:nvSpPr>
        <p:spPr bwMode="auto">
          <a:xfrm>
            <a:off x="1598302" y="2626514"/>
            <a:ext cx="63584" cy="184839"/>
          </a:xfrm>
          <a:custGeom>
            <a:avLst/>
            <a:gdLst>
              <a:gd name="T0" fmla="*/ 129 w 129"/>
              <a:gd name="T1" fmla="*/ 366 h 375"/>
              <a:gd name="T2" fmla="*/ 100 w 129"/>
              <a:gd name="T3" fmla="*/ 375 h 375"/>
              <a:gd name="T4" fmla="*/ 0 w 129"/>
              <a:gd name="T5" fmla="*/ 9 h 375"/>
              <a:gd name="T6" fmla="*/ 29 w 129"/>
              <a:gd name="T7" fmla="*/ 0 h 375"/>
              <a:gd name="T8" fmla="*/ 129 w 129"/>
              <a:gd name="T9" fmla="*/ 366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9" h="375">
                <a:moveTo>
                  <a:pt x="129" y="366"/>
                </a:moveTo>
                <a:lnTo>
                  <a:pt x="100" y="375"/>
                </a:lnTo>
                <a:lnTo>
                  <a:pt x="0" y="9"/>
                </a:lnTo>
                <a:lnTo>
                  <a:pt x="29" y="0"/>
                </a:lnTo>
                <a:lnTo>
                  <a:pt x="129" y="36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8" name="íṣlíḋé"/>
          <p:cNvSpPr/>
          <p:nvPr/>
        </p:nvSpPr>
        <p:spPr bwMode="auto">
          <a:xfrm>
            <a:off x="1648577" y="2754175"/>
            <a:ext cx="28096" cy="52741"/>
          </a:xfrm>
          <a:custGeom>
            <a:avLst/>
            <a:gdLst>
              <a:gd name="T0" fmla="*/ 57 w 57"/>
              <a:gd name="T1" fmla="*/ 100 h 107"/>
              <a:gd name="T2" fmla="*/ 27 w 57"/>
              <a:gd name="T3" fmla="*/ 107 h 107"/>
              <a:gd name="T4" fmla="*/ 0 w 57"/>
              <a:gd name="T5" fmla="*/ 9 h 107"/>
              <a:gd name="T6" fmla="*/ 28 w 57"/>
              <a:gd name="T7" fmla="*/ 0 h 107"/>
              <a:gd name="T8" fmla="*/ 57 w 57"/>
              <a:gd name="T9" fmla="*/ 10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107">
                <a:moveTo>
                  <a:pt x="57" y="100"/>
                </a:moveTo>
                <a:lnTo>
                  <a:pt x="27" y="107"/>
                </a:lnTo>
                <a:lnTo>
                  <a:pt x="0" y="9"/>
                </a:lnTo>
                <a:lnTo>
                  <a:pt x="28" y="0"/>
                </a:lnTo>
                <a:lnTo>
                  <a:pt x="57" y="100"/>
                </a:lnTo>
                <a:close/>
              </a:path>
            </a:pathLst>
          </a:custGeom>
          <a:solidFill>
            <a:srgbClr val="F44D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9" name="ïsľïḍè"/>
          <p:cNvSpPr/>
          <p:nvPr/>
        </p:nvSpPr>
        <p:spPr bwMode="auto">
          <a:xfrm>
            <a:off x="1648577" y="2754175"/>
            <a:ext cx="28096" cy="52741"/>
          </a:xfrm>
          <a:custGeom>
            <a:avLst/>
            <a:gdLst>
              <a:gd name="T0" fmla="*/ 57 w 57"/>
              <a:gd name="T1" fmla="*/ 100 h 107"/>
              <a:gd name="T2" fmla="*/ 27 w 57"/>
              <a:gd name="T3" fmla="*/ 107 h 107"/>
              <a:gd name="T4" fmla="*/ 0 w 57"/>
              <a:gd name="T5" fmla="*/ 9 h 107"/>
              <a:gd name="T6" fmla="*/ 28 w 57"/>
              <a:gd name="T7" fmla="*/ 0 h 107"/>
              <a:gd name="T8" fmla="*/ 57 w 57"/>
              <a:gd name="T9" fmla="*/ 10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107">
                <a:moveTo>
                  <a:pt x="57" y="100"/>
                </a:moveTo>
                <a:lnTo>
                  <a:pt x="27" y="107"/>
                </a:lnTo>
                <a:lnTo>
                  <a:pt x="0" y="9"/>
                </a:lnTo>
                <a:lnTo>
                  <a:pt x="28" y="0"/>
                </a:lnTo>
                <a:lnTo>
                  <a:pt x="57" y="10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60" name="îsľíḓé"/>
          <p:cNvSpPr/>
          <p:nvPr/>
        </p:nvSpPr>
        <p:spPr bwMode="auto">
          <a:xfrm>
            <a:off x="1632803" y="2553564"/>
            <a:ext cx="80343" cy="243494"/>
          </a:xfrm>
          <a:custGeom>
            <a:avLst/>
            <a:gdLst>
              <a:gd name="T0" fmla="*/ 163 w 163"/>
              <a:gd name="T1" fmla="*/ 487 h 494"/>
              <a:gd name="T2" fmla="*/ 134 w 163"/>
              <a:gd name="T3" fmla="*/ 494 h 494"/>
              <a:gd name="T4" fmla="*/ 0 w 163"/>
              <a:gd name="T5" fmla="*/ 9 h 494"/>
              <a:gd name="T6" fmla="*/ 29 w 163"/>
              <a:gd name="T7" fmla="*/ 0 h 494"/>
              <a:gd name="T8" fmla="*/ 163 w 163"/>
              <a:gd name="T9" fmla="*/ 487 h 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" h="494">
                <a:moveTo>
                  <a:pt x="163" y="487"/>
                </a:moveTo>
                <a:lnTo>
                  <a:pt x="134" y="494"/>
                </a:lnTo>
                <a:lnTo>
                  <a:pt x="0" y="9"/>
                </a:lnTo>
                <a:lnTo>
                  <a:pt x="29" y="0"/>
                </a:lnTo>
                <a:lnTo>
                  <a:pt x="163" y="487"/>
                </a:lnTo>
                <a:close/>
              </a:path>
            </a:pathLst>
          </a:custGeom>
          <a:solidFill>
            <a:srgbClr val="54BA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61" name="îṩľîďè"/>
          <p:cNvSpPr/>
          <p:nvPr/>
        </p:nvSpPr>
        <p:spPr bwMode="auto">
          <a:xfrm>
            <a:off x="1632803" y="2553564"/>
            <a:ext cx="80343" cy="243494"/>
          </a:xfrm>
          <a:custGeom>
            <a:avLst/>
            <a:gdLst>
              <a:gd name="T0" fmla="*/ 163 w 163"/>
              <a:gd name="T1" fmla="*/ 487 h 494"/>
              <a:gd name="T2" fmla="*/ 134 w 163"/>
              <a:gd name="T3" fmla="*/ 494 h 494"/>
              <a:gd name="T4" fmla="*/ 0 w 163"/>
              <a:gd name="T5" fmla="*/ 9 h 494"/>
              <a:gd name="T6" fmla="*/ 29 w 163"/>
              <a:gd name="T7" fmla="*/ 0 h 494"/>
              <a:gd name="T8" fmla="*/ 163 w 163"/>
              <a:gd name="T9" fmla="*/ 487 h 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" h="494">
                <a:moveTo>
                  <a:pt x="163" y="487"/>
                </a:moveTo>
                <a:lnTo>
                  <a:pt x="134" y="494"/>
                </a:lnTo>
                <a:lnTo>
                  <a:pt x="0" y="9"/>
                </a:lnTo>
                <a:lnTo>
                  <a:pt x="29" y="0"/>
                </a:lnTo>
                <a:lnTo>
                  <a:pt x="163" y="48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62" name="iš1ïde"/>
          <p:cNvSpPr/>
          <p:nvPr/>
        </p:nvSpPr>
        <p:spPr bwMode="auto">
          <a:xfrm>
            <a:off x="1639211" y="2522018"/>
            <a:ext cx="87737" cy="271589"/>
          </a:xfrm>
          <a:custGeom>
            <a:avLst/>
            <a:gdLst>
              <a:gd name="T0" fmla="*/ 178 w 178"/>
              <a:gd name="T1" fmla="*/ 543 h 551"/>
              <a:gd name="T2" fmla="*/ 150 w 178"/>
              <a:gd name="T3" fmla="*/ 551 h 551"/>
              <a:gd name="T4" fmla="*/ 0 w 178"/>
              <a:gd name="T5" fmla="*/ 7 h 551"/>
              <a:gd name="T6" fmla="*/ 29 w 178"/>
              <a:gd name="T7" fmla="*/ 0 h 551"/>
              <a:gd name="T8" fmla="*/ 178 w 178"/>
              <a:gd name="T9" fmla="*/ 543 h 5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8" h="551">
                <a:moveTo>
                  <a:pt x="178" y="543"/>
                </a:moveTo>
                <a:lnTo>
                  <a:pt x="150" y="551"/>
                </a:lnTo>
                <a:lnTo>
                  <a:pt x="0" y="7"/>
                </a:lnTo>
                <a:lnTo>
                  <a:pt x="29" y="0"/>
                </a:lnTo>
                <a:lnTo>
                  <a:pt x="178" y="543"/>
                </a:lnTo>
                <a:close/>
              </a:path>
            </a:pathLst>
          </a:custGeom>
          <a:solidFill>
            <a:srgbClr val="F44D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63" name="ïṡḷïḋê"/>
          <p:cNvSpPr/>
          <p:nvPr/>
        </p:nvSpPr>
        <p:spPr bwMode="auto">
          <a:xfrm>
            <a:off x="1639211" y="2522018"/>
            <a:ext cx="87737" cy="271589"/>
          </a:xfrm>
          <a:custGeom>
            <a:avLst/>
            <a:gdLst>
              <a:gd name="T0" fmla="*/ 178 w 178"/>
              <a:gd name="T1" fmla="*/ 543 h 551"/>
              <a:gd name="T2" fmla="*/ 150 w 178"/>
              <a:gd name="T3" fmla="*/ 551 h 551"/>
              <a:gd name="T4" fmla="*/ 0 w 178"/>
              <a:gd name="T5" fmla="*/ 7 h 551"/>
              <a:gd name="T6" fmla="*/ 29 w 178"/>
              <a:gd name="T7" fmla="*/ 0 h 551"/>
              <a:gd name="T8" fmla="*/ 178 w 178"/>
              <a:gd name="T9" fmla="*/ 543 h 5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8" h="551">
                <a:moveTo>
                  <a:pt x="178" y="543"/>
                </a:moveTo>
                <a:lnTo>
                  <a:pt x="150" y="551"/>
                </a:lnTo>
                <a:lnTo>
                  <a:pt x="0" y="7"/>
                </a:lnTo>
                <a:lnTo>
                  <a:pt x="29" y="0"/>
                </a:lnTo>
                <a:lnTo>
                  <a:pt x="178" y="54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64" name="îŝlidé"/>
          <p:cNvSpPr/>
          <p:nvPr/>
        </p:nvSpPr>
        <p:spPr bwMode="auto">
          <a:xfrm>
            <a:off x="1710683" y="2638342"/>
            <a:ext cx="52741" cy="144914"/>
          </a:xfrm>
          <a:custGeom>
            <a:avLst/>
            <a:gdLst>
              <a:gd name="T0" fmla="*/ 107 w 107"/>
              <a:gd name="T1" fmla="*/ 287 h 294"/>
              <a:gd name="T2" fmla="*/ 79 w 107"/>
              <a:gd name="T3" fmla="*/ 294 h 294"/>
              <a:gd name="T4" fmla="*/ 0 w 107"/>
              <a:gd name="T5" fmla="*/ 7 h 294"/>
              <a:gd name="T6" fmla="*/ 29 w 107"/>
              <a:gd name="T7" fmla="*/ 0 h 294"/>
              <a:gd name="T8" fmla="*/ 107 w 107"/>
              <a:gd name="T9" fmla="*/ 287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294">
                <a:moveTo>
                  <a:pt x="107" y="287"/>
                </a:moveTo>
                <a:lnTo>
                  <a:pt x="79" y="294"/>
                </a:lnTo>
                <a:lnTo>
                  <a:pt x="0" y="7"/>
                </a:lnTo>
                <a:lnTo>
                  <a:pt x="29" y="0"/>
                </a:lnTo>
                <a:lnTo>
                  <a:pt x="107" y="287"/>
                </a:lnTo>
                <a:close/>
              </a:path>
            </a:pathLst>
          </a:custGeom>
          <a:solidFill>
            <a:srgbClr val="54BA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65" name="ïŝ1îḓe"/>
          <p:cNvSpPr/>
          <p:nvPr/>
        </p:nvSpPr>
        <p:spPr bwMode="auto">
          <a:xfrm>
            <a:off x="1710683" y="2638342"/>
            <a:ext cx="52741" cy="144914"/>
          </a:xfrm>
          <a:custGeom>
            <a:avLst/>
            <a:gdLst>
              <a:gd name="T0" fmla="*/ 107 w 107"/>
              <a:gd name="T1" fmla="*/ 287 h 294"/>
              <a:gd name="T2" fmla="*/ 79 w 107"/>
              <a:gd name="T3" fmla="*/ 294 h 294"/>
              <a:gd name="T4" fmla="*/ 0 w 107"/>
              <a:gd name="T5" fmla="*/ 7 h 294"/>
              <a:gd name="T6" fmla="*/ 29 w 107"/>
              <a:gd name="T7" fmla="*/ 0 h 294"/>
              <a:gd name="T8" fmla="*/ 107 w 107"/>
              <a:gd name="T9" fmla="*/ 287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294">
                <a:moveTo>
                  <a:pt x="107" y="287"/>
                </a:moveTo>
                <a:lnTo>
                  <a:pt x="79" y="294"/>
                </a:lnTo>
                <a:lnTo>
                  <a:pt x="0" y="7"/>
                </a:lnTo>
                <a:lnTo>
                  <a:pt x="29" y="0"/>
                </a:lnTo>
                <a:lnTo>
                  <a:pt x="107" y="28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66" name="ïsḻiḓè"/>
          <p:cNvSpPr/>
          <p:nvPr/>
        </p:nvSpPr>
        <p:spPr bwMode="auto">
          <a:xfrm>
            <a:off x="1694909" y="2524974"/>
            <a:ext cx="82808" cy="254831"/>
          </a:xfrm>
          <a:custGeom>
            <a:avLst/>
            <a:gdLst>
              <a:gd name="T0" fmla="*/ 168 w 168"/>
              <a:gd name="T1" fmla="*/ 508 h 517"/>
              <a:gd name="T2" fmla="*/ 139 w 168"/>
              <a:gd name="T3" fmla="*/ 517 h 517"/>
              <a:gd name="T4" fmla="*/ 0 w 168"/>
              <a:gd name="T5" fmla="*/ 7 h 517"/>
              <a:gd name="T6" fmla="*/ 28 w 168"/>
              <a:gd name="T7" fmla="*/ 0 h 517"/>
              <a:gd name="T8" fmla="*/ 168 w 168"/>
              <a:gd name="T9" fmla="*/ 508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8" h="517">
                <a:moveTo>
                  <a:pt x="168" y="508"/>
                </a:moveTo>
                <a:lnTo>
                  <a:pt x="139" y="517"/>
                </a:lnTo>
                <a:lnTo>
                  <a:pt x="0" y="7"/>
                </a:lnTo>
                <a:lnTo>
                  <a:pt x="28" y="0"/>
                </a:lnTo>
                <a:lnTo>
                  <a:pt x="168" y="508"/>
                </a:lnTo>
                <a:close/>
              </a:path>
            </a:pathLst>
          </a:custGeom>
          <a:solidFill>
            <a:srgbClr val="F44D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67" name="iṧļïḋè"/>
          <p:cNvSpPr/>
          <p:nvPr/>
        </p:nvSpPr>
        <p:spPr bwMode="auto">
          <a:xfrm>
            <a:off x="1694909" y="2524974"/>
            <a:ext cx="82808" cy="254831"/>
          </a:xfrm>
          <a:custGeom>
            <a:avLst/>
            <a:gdLst>
              <a:gd name="T0" fmla="*/ 168 w 168"/>
              <a:gd name="T1" fmla="*/ 508 h 517"/>
              <a:gd name="T2" fmla="*/ 139 w 168"/>
              <a:gd name="T3" fmla="*/ 517 h 517"/>
              <a:gd name="T4" fmla="*/ 0 w 168"/>
              <a:gd name="T5" fmla="*/ 7 h 517"/>
              <a:gd name="T6" fmla="*/ 28 w 168"/>
              <a:gd name="T7" fmla="*/ 0 h 517"/>
              <a:gd name="T8" fmla="*/ 168 w 168"/>
              <a:gd name="T9" fmla="*/ 508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8" h="517">
                <a:moveTo>
                  <a:pt x="168" y="508"/>
                </a:moveTo>
                <a:lnTo>
                  <a:pt x="139" y="517"/>
                </a:lnTo>
                <a:lnTo>
                  <a:pt x="0" y="7"/>
                </a:lnTo>
                <a:lnTo>
                  <a:pt x="28" y="0"/>
                </a:lnTo>
                <a:lnTo>
                  <a:pt x="168" y="50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68" name="îşḻíde"/>
          <p:cNvSpPr/>
          <p:nvPr/>
        </p:nvSpPr>
        <p:spPr bwMode="auto">
          <a:xfrm>
            <a:off x="1751594" y="2588067"/>
            <a:ext cx="62599" cy="181882"/>
          </a:xfrm>
          <a:custGeom>
            <a:avLst/>
            <a:gdLst>
              <a:gd name="T0" fmla="*/ 127 w 127"/>
              <a:gd name="T1" fmla="*/ 360 h 369"/>
              <a:gd name="T2" fmla="*/ 99 w 127"/>
              <a:gd name="T3" fmla="*/ 369 h 369"/>
              <a:gd name="T4" fmla="*/ 0 w 127"/>
              <a:gd name="T5" fmla="*/ 7 h 369"/>
              <a:gd name="T6" fmla="*/ 29 w 127"/>
              <a:gd name="T7" fmla="*/ 0 h 369"/>
              <a:gd name="T8" fmla="*/ 127 w 127"/>
              <a:gd name="T9" fmla="*/ 360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" h="369">
                <a:moveTo>
                  <a:pt x="127" y="360"/>
                </a:moveTo>
                <a:lnTo>
                  <a:pt x="99" y="369"/>
                </a:lnTo>
                <a:lnTo>
                  <a:pt x="0" y="7"/>
                </a:lnTo>
                <a:lnTo>
                  <a:pt x="29" y="0"/>
                </a:lnTo>
                <a:lnTo>
                  <a:pt x="127" y="360"/>
                </a:lnTo>
                <a:close/>
              </a:path>
            </a:pathLst>
          </a:custGeom>
          <a:solidFill>
            <a:srgbClr val="54BA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69" name="îŝḻîḓe"/>
          <p:cNvSpPr/>
          <p:nvPr/>
        </p:nvSpPr>
        <p:spPr bwMode="auto">
          <a:xfrm>
            <a:off x="1751594" y="2588067"/>
            <a:ext cx="62599" cy="181882"/>
          </a:xfrm>
          <a:custGeom>
            <a:avLst/>
            <a:gdLst>
              <a:gd name="T0" fmla="*/ 127 w 127"/>
              <a:gd name="T1" fmla="*/ 360 h 369"/>
              <a:gd name="T2" fmla="*/ 99 w 127"/>
              <a:gd name="T3" fmla="*/ 369 h 369"/>
              <a:gd name="T4" fmla="*/ 0 w 127"/>
              <a:gd name="T5" fmla="*/ 7 h 369"/>
              <a:gd name="T6" fmla="*/ 29 w 127"/>
              <a:gd name="T7" fmla="*/ 0 h 369"/>
              <a:gd name="T8" fmla="*/ 127 w 127"/>
              <a:gd name="T9" fmla="*/ 360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" h="369">
                <a:moveTo>
                  <a:pt x="127" y="360"/>
                </a:moveTo>
                <a:lnTo>
                  <a:pt x="99" y="369"/>
                </a:lnTo>
                <a:lnTo>
                  <a:pt x="0" y="7"/>
                </a:lnTo>
                <a:lnTo>
                  <a:pt x="29" y="0"/>
                </a:lnTo>
                <a:lnTo>
                  <a:pt x="127" y="36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70" name="îṩľîḓè"/>
          <p:cNvSpPr/>
          <p:nvPr/>
        </p:nvSpPr>
        <p:spPr bwMode="auto">
          <a:xfrm>
            <a:off x="1769338" y="2596446"/>
            <a:ext cx="59149" cy="169066"/>
          </a:xfrm>
          <a:custGeom>
            <a:avLst/>
            <a:gdLst>
              <a:gd name="T0" fmla="*/ 120 w 120"/>
              <a:gd name="T1" fmla="*/ 336 h 343"/>
              <a:gd name="T2" fmla="*/ 91 w 120"/>
              <a:gd name="T3" fmla="*/ 343 h 343"/>
              <a:gd name="T4" fmla="*/ 0 w 120"/>
              <a:gd name="T5" fmla="*/ 7 h 343"/>
              <a:gd name="T6" fmla="*/ 28 w 120"/>
              <a:gd name="T7" fmla="*/ 0 h 343"/>
              <a:gd name="T8" fmla="*/ 120 w 120"/>
              <a:gd name="T9" fmla="*/ 336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" h="343">
                <a:moveTo>
                  <a:pt x="120" y="336"/>
                </a:moveTo>
                <a:lnTo>
                  <a:pt x="91" y="343"/>
                </a:lnTo>
                <a:lnTo>
                  <a:pt x="0" y="7"/>
                </a:lnTo>
                <a:lnTo>
                  <a:pt x="28" y="0"/>
                </a:lnTo>
                <a:lnTo>
                  <a:pt x="120" y="336"/>
                </a:lnTo>
                <a:close/>
              </a:path>
            </a:pathLst>
          </a:custGeom>
          <a:solidFill>
            <a:srgbClr val="F44D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71" name="iṡ1ide"/>
          <p:cNvSpPr/>
          <p:nvPr/>
        </p:nvSpPr>
        <p:spPr bwMode="auto">
          <a:xfrm>
            <a:off x="1769338" y="2596446"/>
            <a:ext cx="59149" cy="169066"/>
          </a:xfrm>
          <a:custGeom>
            <a:avLst/>
            <a:gdLst>
              <a:gd name="T0" fmla="*/ 120 w 120"/>
              <a:gd name="T1" fmla="*/ 336 h 343"/>
              <a:gd name="T2" fmla="*/ 91 w 120"/>
              <a:gd name="T3" fmla="*/ 343 h 343"/>
              <a:gd name="T4" fmla="*/ 0 w 120"/>
              <a:gd name="T5" fmla="*/ 7 h 343"/>
              <a:gd name="T6" fmla="*/ 28 w 120"/>
              <a:gd name="T7" fmla="*/ 0 h 343"/>
              <a:gd name="T8" fmla="*/ 120 w 120"/>
              <a:gd name="T9" fmla="*/ 336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" h="343">
                <a:moveTo>
                  <a:pt x="120" y="336"/>
                </a:moveTo>
                <a:lnTo>
                  <a:pt x="91" y="343"/>
                </a:lnTo>
                <a:lnTo>
                  <a:pt x="0" y="7"/>
                </a:lnTo>
                <a:lnTo>
                  <a:pt x="28" y="0"/>
                </a:lnTo>
                <a:lnTo>
                  <a:pt x="120" y="33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72" name="iṣļíḓè"/>
          <p:cNvSpPr/>
          <p:nvPr/>
        </p:nvSpPr>
        <p:spPr bwMode="auto">
          <a:xfrm>
            <a:off x="1822078" y="2644751"/>
            <a:ext cx="43376" cy="110903"/>
          </a:xfrm>
          <a:custGeom>
            <a:avLst/>
            <a:gdLst>
              <a:gd name="T0" fmla="*/ 88 w 88"/>
              <a:gd name="T1" fmla="*/ 217 h 225"/>
              <a:gd name="T2" fmla="*/ 60 w 88"/>
              <a:gd name="T3" fmla="*/ 225 h 225"/>
              <a:gd name="T4" fmla="*/ 0 w 88"/>
              <a:gd name="T5" fmla="*/ 7 h 225"/>
              <a:gd name="T6" fmla="*/ 28 w 88"/>
              <a:gd name="T7" fmla="*/ 0 h 225"/>
              <a:gd name="T8" fmla="*/ 88 w 88"/>
              <a:gd name="T9" fmla="*/ 217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" h="225">
                <a:moveTo>
                  <a:pt x="88" y="217"/>
                </a:moveTo>
                <a:lnTo>
                  <a:pt x="60" y="225"/>
                </a:lnTo>
                <a:lnTo>
                  <a:pt x="0" y="7"/>
                </a:lnTo>
                <a:lnTo>
                  <a:pt x="28" y="0"/>
                </a:lnTo>
                <a:lnTo>
                  <a:pt x="88" y="217"/>
                </a:lnTo>
                <a:close/>
              </a:path>
            </a:pathLst>
          </a:custGeom>
          <a:solidFill>
            <a:srgbClr val="54BA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73" name="iṣľïḑe"/>
          <p:cNvSpPr/>
          <p:nvPr/>
        </p:nvSpPr>
        <p:spPr bwMode="auto">
          <a:xfrm>
            <a:off x="1822078" y="2644751"/>
            <a:ext cx="43376" cy="110903"/>
          </a:xfrm>
          <a:custGeom>
            <a:avLst/>
            <a:gdLst>
              <a:gd name="T0" fmla="*/ 88 w 88"/>
              <a:gd name="T1" fmla="*/ 217 h 225"/>
              <a:gd name="T2" fmla="*/ 60 w 88"/>
              <a:gd name="T3" fmla="*/ 225 h 225"/>
              <a:gd name="T4" fmla="*/ 0 w 88"/>
              <a:gd name="T5" fmla="*/ 7 h 225"/>
              <a:gd name="T6" fmla="*/ 28 w 88"/>
              <a:gd name="T7" fmla="*/ 0 h 225"/>
              <a:gd name="T8" fmla="*/ 88 w 88"/>
              <a:gd name="T9" fmla="*/ 217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" h="225">
                <a:moveTo>
                  <a:pt x="88" y="217"/>
                </a:moveTo>
                <a:lnTo>
                  <a:pt x="60" y="225"/>
                </a:lnTo>
                <a:lnTo>
                  <a:pt x="0" y="7"/>
                </a:lnTo>
                <a:lnTo>
                  <a:pt x="28" y="0"/>
                </a:lnTo>
                <a:lnTo>
                  <a:pt x="88" y="21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74" name="ïṣļide"/>
          <p:cNvSpPr/>
          <p:nvPr/>
        </p:nvSpPr>
        <p:spPr bwMode="auto">
          <a:xfrm>
            <a:off x="1843766" y="2667917"/>
            <a:ext cx="35982" cy="83793"/>
          </a:xfrm>
          <a:custGeom>
            <a:avLst/>
            <a:gdLst>
              <a:gd name="T0" fmla="*/ 73 w 73"/>
              <a:gd name="T1" fmla="*/ 163 h 170"/>
              <a:gd name="T2" fmla="*/ 44 w 73"/>
              <a:gd name="T3" fmla="*/ 170 h 170"/>
              <a:gd name="T4" fmla="*/ 0 w 73"/>
              <a:gd name="T5" fmla="*/ 7 h 170"/>
              <a:gd name="T6" fmla="*/ 29 w 73"/>
              <a:gd name="T7" fmla="*/ 0 h 170"/>
              <a:gd name="T8" fmla="*/ 73 w 73"/>
              <a:gd name="T9" fmla="*/ 163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" h="170">
                <a:moveTo>
                  <a:pt x="73" y="163"/>
                </a:moveTo>
                <a:lnTo>
                  <a:pt x="44" y="170"/>
                </a:lnTo>
                <a:lnTo>
                  <a:pt x="0" y="7"/>
                </a:lnTo>
                <a:lnTo>
                  <a:pt x="29" y="0"/>
                </a:lnTo>
                <a:lnTo>
                  <a:pt x="73" y="163"/>
                </a:lnTo>
                <a:close/>
              </a:path>
            </a:pathLst>
          </a:custGeom>
          <a:solidFill>
            <a:srgbClr val="F44D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75" name="iśľïḑè"/>
          <p:cNvSpPr/>
          <p:nvPr/>
        </p:nvSpPr>
        <p:spPr bwMode="auto">
          <a:xfrm>
            <a:off x="1843766" y="2667917"/>
            <a:ext cx="35982" cy="83793"/>
          </a:xfrm>
          <a:custGeom>
            <a:avLst/>
            <a:gdLst>
              <a:gd name="T0" fmla="*/ 73 w 73"/>
              <a:gd name="T1" fmla="*/ 163 h 170"/>
              <a:gd name="T2" fmla="*/ 44 w 73"/>
              <a:gd name="T3" fmla="*/ 170 h 170"/>
              <a:gd name="T4" fmla="*/ 0 w 73"/>
              <a:gd name="T5" fmla="*/ 7 h 170"/>
              <a:gd name="T6" fmla="*/ 29 w 73"/>
              <a:gd name="T7" fmla="*/ 0 h 170"/>
              <a:gd name="T8" fmla="*/ 73 w 73"/>
              <a:gd name="T9" fmla="*/ 163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" h="170">
                <a:moveTo>
                  <a:pt x="73" y="163"/>
                </a:moveTo>
                <a:lnTo>
                  <a:pt x="44" y="170"/>
                </a:lnTo>
                <a:lnTo>
                  <a:pt x="0" y="7"/>
                </a:lnTo>
                <a:lnTo>
                  <a:pt x="29" y="0"/>
                </a:lnTo>
                <a:lnTo>
                  <a:pt x="73" y="16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76" name="ïṩḻíḓê"/>
          <p:cNvSpPr/>
          <p:nvPr/>
        </p:nvSpPr>
        <p:spPr bwMode="auto">
          <a:xfrm>
            <a:off x="1886156" y="2678761"/>
            <a:ext cx="30068" cy="63092"/>
          </a:xfrm>
          <a:custGeom>
            <a:avLst/>
            <a:gdLst>
              <a:gd name="T0" fmla="*/ 61 w 61"/>
              <a:gd name="T1" fmla="*/ 119 h 128"/>
              <a:gd name="T2" fmla="*/ 32 w 61"/>
              <a:gd name="T3" fmla="*/ 128 h 128"/>
              <a:gd name="T4" fmla="*/ 0 w 61"/>
              <a:gd name="T5" fmla="*/ 8 h 128"/>
              <a:gd name="T6" fmla="*/ 28 w 61"/>
              <a:gd name="T7" fmla="*/ 0 h 128"/>
              <a:gd name="T8" fmla="*/ 61 w 61"/>
              <a:gd name="T9" fmla="*/ 119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128">
                <a:moveTo>
                  <a:pt x="61" y="119"/>
                </a:moveTo>
                <a:lnTo>
                  <a:pt x="32" y="128"/>
                </a:lnTo>
                <a:lnTo>
                  <a:pt x="0" y="8"/>
                </a:lnTo>
                <a:lnTo>
                  <a:pt x="28" y="0"/>
                </a:lnTo>
                <a:lnTo>
                  <a:pt x="61" y="119"/>
                </a:lnTo>
                <a:close/>
              </a:path>
            </a:pathLst>
          </a:custGeom>
          <a:solidFill>
            <a:srgbClr val="75C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77" name="íṥḻïḋè"/>
          <p:cNvSpPr/>
          <p:nvPr/>
        </p:nvSpPr>
        <p:spPr bwMode="auto">
          <a:xfrm>
            <a:off x="1886156" y="2678761"/>
            <a:ext cx="30068" cy="63092"/>
          </a:xfrm>
          <a:custGeom>
            <a:avLst/>
            <a:gdLst>
              <a:gd name="T0" fmla="*/ 61 w 61"/>
              <a:gd name="T1" fmla="*/ 119 h 128"/>
              <a:gd name="T2" fmla="*/ 32 w 61"/>
              <a:gd name="T3" fmla="*/ 128 h 128"/>
              <a:gd name="T4" fmla="*/ 0 w 61"/>
              <a:gd name="T5" fmla="*/ 8 h 128"/>
              <a:gd name="T6" fmla="*/ 28 w 61"/>
              <a:gd name="T7" fmla="*/ 0 h 128"/>
              <a:gd name="T8" fmla="*/ 61 w 61"/>
              <a:gd name="T9" fmla="*/ 119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128">
                <a:moveTo>
                  <a:pt x="61" y="119"/>
                </a:moveTo>
                <a:lnTo>
                  <a:pt x="32" y="128"/>
                </a:lnTo>
                <a:lnTo>
                  <a:pt x="0" y="8"/>
                </a:lnTo>
                <a:lnTo>
                  <a:pt x="28" y="0"/>
                </a:lnTo>
                <a:lnTo>
                  <a:pt x="61" y="11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78" name="îśḻíḍe"/>
          <p:cNvSpPr/>
          <p:nvPr/>
        </p:nvSpPr>
        <p:spPr bwMode="auto">
          <a:xfrm>
            <a:off x="1862990" y="2539762"/>
            <a:ext cx="67528" cy="197654"/>
          </a:xfrm>
          <a:custGeom>
            <a:avLst/>
            <a:gdLst>
              <a:gd name="T0" fmla="*/ 137 w 137"/>
              <a:gd name="T1" fmla="*/ 394 h 401"/>
              <a:gd name="T2" fmla="*/ 108 w 137"/>
              <a:gd name="T3" fmla="*/ 401 h 401"/>
              <a:gd name="T4" fmla="*/ 0 w 137"/>
              <a:gd name="T5" fmla="*/ 7 h 401"/>
              <a:gd name="T6" fmla="*/ 28 w 137"/>
              <a:gd name="T7" fmla="*/ 0 h 401"/>
              <a:gd name="T8" fmla="*/ 137 w 137"/>
              <a:gd name="T9" fmla="*/ 394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7" h="401">
                <a:moveTo>
                  <a:pt x="137" y="394"/>
                </a:moveTo>
                <a:lnTo>
                  <a:pt x="108" y="401"/>
                </a:lnTo>
                <a:lnTo>
                  <a:pt x="0" y="7"/>
                </a:lnTo>
                <a:lnTo>
                  <a:pt x="28" y="0"/>
                </a:lnTo>
                <a:lnTo>
                  <a:pt x="137" y="394"/>
                </a:lnTo>
                <a:close/>
              </a:path>
            </a:pathLst>
          </a:custGeom>
          <a:solidFill>
            <a:srgbClr val="F227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79" name="îŝḷíďe"/>
          <p:cNvSpPr/>
          <p:nvPr/>
        </p:nvSpPr>
        <p:spPr bwMode="auto">
          <a:xfrm>
            <a:off x="1862990" y="2539762"/>
            <a:ext cx="67528" cy="197654"/>
          </a:xfrm>
          <a:custGeom>
            <a:avLst/>
            <a:gdLst>
              <a:gd name="T0" fmla="*/ 137 w 137"/>
              <a:gd name="T1" fmla="*/ 394 h 401"/>
              <a:gd name="T2" fmla="*/ 108 w 137"/>
              <a:gd name="T3" fmla="*/ 401 h 401"/>
              <a:gd name="T4" fmla="*/ 0 w 137"/>
              <a:gd name="T5" fmla="*/ 7 h 401"/>
              <a:gd name="T6" fmla="*/ 28 w 137"/>
              <a:gd name="T7" fmla="*/ 0 h 401"/>
              <a:gd name="T8" fmla="*/ 137 w 137"/>
              <a:gd name="T9" fmla="*/ 394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7" h="401">
                <a:moveTo>
                  <a:pt x="137" y="394"/>
                </a:moveTo>
                <a:lnTo>
                  <a:pt x="108" y="401"/>
                </a:lnTo>
                <a:lnTo>
                  <a:pt x="0" y="7"/>
                </a:lnTo>
                <a:lnTo>
                  <a:pt x="28" y="0"/>
                </a:lnTo>
                <a:lnTo>
                  <a:pt x="137" y="39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80" name="î$liḓê"/>
          <p:cNvSpPr/>
          <p:nvPr/>
        </p:nvSpPr>
        <p:spPr bwMode="auto">
          <a:xfrm>
            <a:off x="1894536" y="2509202"/>
            <a:ext cx="72457" cy="218357"/>
          </a:xfrm>
          <a:custGeom>
            <a:avLst/>
            <a:gdLst>
              <a:gd name="T0" fmla="*/ 147 w 147"/>
              <a:gd name="T1" fmla="*/ 436 h 443"/>
              <a:gd name="T2" fmla="*/ 118 w 147"/>
              <a:gd name="T3" fmla="*/ 443 h 443"/>
              <a:gd name="T4" fmla="*/ 0 w 147"/>
              <a:gd name="T5" fmla="*/ 9 h 443"/>
              <a:gd name="T6" fmla="*/ 28 w 147"/>
              <a:gd name="T7" fmla="*/ 0 h 443"/>
              <a:gd name="T8" fmla="*/ 147 w 147"/>
              <a:gd name="T9" fmla="*/ 436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7" h="443">
                <a:moveTo>
                  <a:pt x="147" y="436"/>
                </a:moveTo>
                <a:lnTo>
                  <a:pt x="118" y="443"/>
                </a:lnTo>
                <a:lnTo>
                  <a:pt x="0" y="9"/>
                </a:lnTo>
                <a:lnTo>
                  <a:pt x="28" y="0"/>
                </a:lnTo>
                <a:lnTo>
                  <a:pt x="147" y="436"/>
                </a:lnTo>
                <a:close/>
              </a:path>
            </a:pathLst>
          </a:custGeom>
          <a:solidFill>
            <a:srgbClr val="75C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81" name="îṡḻiḍe"/>
          <p:cNvSpPr/>
          <p:nvPr/>
        </p:nvSpPr>
        <p:spPr bwMode="auto">
          <a:xfrm>
            <a:off x="1894536" y="2509202"/>
            <a:ext cx="72457" cy="218357"/>
          </a:xfrm>
          <a:custGeom>
            <a:avLst/>
            <a:gdLst>
              <a:gd name="T0" fmla="*/ 147 w 147"/>
              <a:gd name="T1" fmla="*/ 436 h 443"/>
              <a:gd name="T2" fmla="*/ 118 w 147"/>
              <a:gd name="T3" fmla="*/ 443 h 443"/>
              <a:gd name="T4" fmla="*/ 0 w 147"/>
              <a:gd name="T5" fmla="*/ 9 h 443"/>
              <a:gd name="T6" fmla="*/ 28 w 147"/>
              <a:gd name="T7" fmla="*/ 0 h 443"/>
              <a:gd name="T8" fmla="*/ 147 w 147"/>
              <a:gd name="T9" fmla="*/ 436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7" h="443">
                <a:moveTo>
                  <a:pt x="147" y="436"/>
                </a:moveTo>
                <a:lnTo>
                  <a:pt x="118" y="443"/>
                </a:lnTo>
                <a:lnTo>
                  <a:pt x="0" y="9"/>
                </a:lnTo>
                <a:lnTo>
                  <a:pt x="28" y="0"/>
                </a:lnTo>
                <a:lnTo>
                  <a:pt x="147" y="43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82" name="íṧḻîḑe"/>
          <p:cNvSpPr/>
          <p:nvPr/>
        </p:nvSpPr>
        <p:spPr bwMode="auto">
          <a:xfrm>
            <a:off x="1889607" y="2438224"/>
            <a:ext cx="91187" cy="285884"/>
          </a:xfrm>
          <a:custGeom>
            <a:avLst/>
            <a:gdLst>
              <a:gd name="T0" fmla="*/ 185 w 185"/>
              <a:gd name="T1" fmla="*/ 572 h 580"/>
              <a:gd name="T2" fmla="*/ 157 w 185"/>
              <a:gd name="T3" fmla="*/ 580 h 580"/>
              <a:gd name="T4" fmla="*/ 0 w 185"/>
              <a:gd name="T5" fmla="*/ 8 h 580"/>
              <a:gd name="T6" fmla="*/ 28 w 185"/>
              <a:gd name="T7" fmla="*/ 0 h 580"/>
              <a:gd name="T8" fmla="*/ 185 w 185"/>
              <a:gd name="T9" fmla="*/ 572 h 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5" h="580">
                <a:moveTo>
                  <a:pt x="185" y="572"/>
                </a:moveTo>
                <a:lnTo>
                  <a:pt x="157" y="580"/>
                </a:lnTo>
                <a:lnTo>
                  <a:pt x="0" y="8"/>
                </a:lnTo>
                <a:lnTo>
                  <a:pt x="28" y="0"/>
                </a:lnTo>
                <a:lnTo>
                  <a:pt x="185" y="572"/>
                </a:lnTo>
                <a:close/>
              </a:path>
            </a:pathLst>
          </a:custGeom>
          <a:solidFill>
            <a:srgbClr val="F227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83" name="íšľiḑê"/>
          <p:cNvSpPr/>
          <p:nvPr/>
        </p:nvSpPr>
        <p:spPr bwMode="auto">
          <a:xfrm>
            <a:off x="1889607" y="2438224"/>
            <a:ext cx="91187" cy="285884"/>
          </a:xfrm>
          <a:custGeom>
            <a:avLst/>
            <a:gdLst>
              <a:gd name="T0" fmla="*/ 185 w 185"/>
              <a:gd name="T1" fmla="*/ 572 h 580"/>
              <a:gd name="T2" fmla="*/ 157 w 185"/>
              <a:gd name="T3" fmla="*/ 580 h 580"/>
              <a:gd name="T4" fmla="*/ 0 w 185"/>
              <a:gd name="T5" fmla="*/ 8 h 580"/>
              <a:gd name="T6" fmla="*/ 28 w 185"/>
              <a:gd name="T7" fmla="*/ 0 h 580"/>
              <a:gd name="T8" fmla="*/ 185 w 185"/>
              <a:gd name="T9" fmla="*/ 572 h 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5" h="580">
                <a:moveTo>
                  <a:pt x="185" y="572"/>
                </a:moveTo>
                <a:lnTo>
                  <a:pt x="157" y="580"/>
                </a:lnTo>
                <a:lnTo>
                  <a:pt x="0" y="8"/>
                </a:lnTo>
                <a:lnTo>
                  <a:pt x="28" y="0"/>
                </a:lnTo>
                <a:lnTo>
                  <a:pt x="185" y="57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84" name="išḻidê"/>
          <p:cNvSpPr/>
          <p:nvPr/>
        </p:nvSpPr>
        <p:spPr bwMode="auto">
          <a:xfrm>
            <a:off x="1967485" y="2577222"/>
            <a:ext cx="50769" cy="136535"/>
          </a:xfrm>
          <a:custGeom>
            <a:avLst/>
            <a:gdLst>
              <a:gd name="T0" fmla="*/ 103 w 103"/>
              <a:gd name="T1" fmla="*/ 270 h 277"/>
              <a:gd name="T2" fmla="*/ 73 w 103"/>
              <a:gd name="T3" fmla="*/ 277 h 277"/>
              <a:gd name="T4" fmla="*/ 0 w 103"/>
              <a:gd name="T5" fmla="*/ 9 h 277"/>
              <a:gd name="T6" fmla="*/ 29 w 103"/>
              <a:gd name="T7" fmla="*/ 0 h 277"/>
              <a:gd name="T8" fmla="*/ 103 w 103"/>
              <a:gd name="T9" fmla="*/ 270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" h="277">
                <a:moveTo>
                  <a:pt x="103" y="270"/>
                </a:moveTo>
                <a:lnTo>
                  <a:pt x="73" y="277"/>
                </a:lnTo>
                <a:lnTo>
                  <a:pt x="0" y="9"/>
                </a:lnTo>
                <a:lnTo>
                  <a:pt x="29" y="0"/>
                </a:lnTo>
                <a:lnTo>
                  <a:pt x="103" y="270"/>
                </a:lnTo>
                <a:close/>
              </a:path>
            </a:pathLst>
          </a:custGeom>
          <a:solidFill>
            <a:srgbClr val="75C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85" name="îṣļïḓè"/>
          <p:cNvSpPr/>
          <p:nvPr/>
        </p:nvSpPr>
        <p:spPr bwMode="auto">
          <a:xfrm>
            <a:off x="1967485" y="2577222"/>
            <a:ext cx="50769" cy="136535"/>
          </a:xfrm>
          <a:custGeom>
            <a:avLst/>
            <a:gdLst>
              <a:gd name="T0" fmla="*/ 103 w 103"/>
              <a:gd name="T1" fmla="*/ 270 h 277"/>
              <a:gd name="T2" fmla="*/ 73 w 103"/>
              <a:gd name="T3" fmla="*/ 277 h 277"/>
              <a:gd name="T4" fmla="*/ 0 w 103"/>
              <a:gd name="T5" fmla="*/ 9 h 277"/>
              <a:gd name="T6" fmla="*/ 29 w 103"/>
              <a:gd name="T7" fmla="*/ 0 h 277"/>
              <a:gd name="T8" fmla="*/ 103 w 103"/>
              <a:gd name="T9" fmla="*/ 270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" h="277">
                <a:moveTo>
                  <a:pt x="103" y="270"/>
                </a:moveTo>
                <a:lnTo>
                  <a:pt x="73" y="277"/>
                </a:lnTo>
                <a:lnTo>
                  <a:pt x="0" y="9"/>
                </a:lnTo>
                <a:lnTo>
                  <a:pt x="29" y="0"/>
                </a:lnTo>
                <a:lnTo>
                  <a:pt x="103" y="27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86" name="îśḷiḋê"/>
          <p:cNvSpPr/>
          <p:nvPr/>
        </p:nvSpPr>
        <p:spPr bwMode="auto">
          <a:xfrm>
            <a:off x="1987201" y="2594475"/>
            <a:ext cx="44855" cy="115832"/>
          </a:xfrm>
          <a:custGeom>
            <a:avLst/>
            <a:gdLst>
              <a:gd name="T0" fmla="*/ 91 w 91"/>
              <a:gd name="T1" fmla="*/ 226 h 235"/>
              <a:gd name="T2" fmla="*/ 63 w 91"/>
              <a:gd name="T3" fmla="*/ 235 h 235"/>
              <a:gd name="T4" fmla="*/ 0 w 91"/>
              <a:gd name="T5" fmla="*/ 7 h 235"/>
              <a:gd name="T6" fmla="*/ 29 w 91"/>
              <a:gd name="T7" fmla="*/ 0 h 235"/>
              <a:gd name="T8" fmla="*/ 91 w 91"/>
              <a:gd name="T9" fmla="*/ 226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" h="235">
                <a:moveTo>
                  <a:pt x="91" y="226"/>
                </a:moveTo>
                <a:lnTo>
                  <a:pt x="63" y="235"/>
                </a:lnTo>
                <a:lnTo>
                  <a:pt x="0" y="7"/>
                </a:lnTo>
                <a:lnTo>
                  <a:pt x="29" y="0"/>
                </a:lnTo>
                <a:lnTo>
                  <a:pt x="91" y="226"/>
                </a:lnTo>
                <a:close/>
              </a:path>
            </a:pathLst>
          </a:custGeom>
          <a:solidFill>
            <a:srgbClr val="F227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87" name="îṡḷîďé"/>
          <p:cNvSpPr/>
          <p:nvPr/>
        </p:nvSpPr>
        <p:spPr bwMode="auto">
          <a:xfrm>
            <a:off x="1987201" y="2594475"/>
            <a:ext cx="44855" cy="115832"/>
          </a:xfrm>
          <a:custGeom>
            <a:avLst/>
            <a:gdLst>
              <a:gd name="T0" fmla="*/ 91 w 91"/>
              <a:gd name="T1" fmla="*/ 226 h 235"/>
              <a:gd name="T2" fmla="*/ 63 w 91"/>
              <a:gd name="T3" fmla="*/ 235 h 235"/>
              <a:gd name="T4" fmla="*/ 0 w 91"/>
              <a:gd name="T5" fmla="*/ 7 h 235"/>
              <a:gd name="T6" fmla="*/ 29 w 91"/>
              <a:gd name="T7" fmla="*/ 0 h 235"/>
              <a:gd name="T8" fmla="*/ 91 w 91"/>
              <a:gd name="T9" fmla="*/ 226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" h="235">
                <a:moveTo>
                  <a:pt x="91" y="226"/>
                </a:moveTo>
                <a:lnTo>
                  <a:pt x="63" y="235"/>
                </a:lnTo>
                <a:lnTo>
                  <a:pt x="0" y="7"/>
                </a:lnTo>
                <a:lnTo>
                  <a:pt x="29" y="0"/>
                </a:lnTo>
                <a:lnTo>
                  <a:pt x="91" y="22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88" name="is1îďe"/>
          <p:cNvSpPr/>
          <p:nvPr/>
        </p:nvSpPr>
        <p:spPr bwMode="auto">
          <a:xfrm>
            <a:off x="2033041" y="2617641"/>
            <a:ext cx="35982" cy="82808"/>
          </a:xfrm>
          <a:custGeom>
            <a:avLst/>
            <a:gdLst>
              <a:gd name="T0" fmla="*/ 73 w 73"/>
              <a:gd name="T1" fmla="*/ 159 h 168"/>
              <a:gd name="T2" fmla="*/ 44 w 73"/>
              <a:gd name="T3" fmla="*/ 168 h 168"/>
              <a:gd name="T4" fmla="*/ 0 w 73"/>
              <a:gd name="T5" fmla="*/ 7 h 168"/>
              <a:gd name="T6" fmla="*/ 28 w 73"/>
              <a:gd name="T7" fmla="*/ 0 h 168"/>
              <a:gd name="T8" fmla="*/ 73 w 73"/>
              <a:gd name="T9" fmla="*/ 159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" h="168">
                <a:moveTo>
                  <a:pt x="73" y="159"/>
                </a:moveTo>
                <a:lnTo>
                  <a:pt x="44" y="168"/>
                </a:lnTo>
                <a:lnTo>
                  <a:pt x="0" y="7"/>
                </a:lnTo>
                <a:lnTo>
                  <a:pt x="28" y="0"/>
                </a:lnTo>
                <a:lnTo>
                  <a:pt x="73" y="159"/>
                </a:lnTo>
                <a:close/>
              </a:path>
            </a:pathLst>
          </a:custGeom>
          <a:solidFill>
            <a:srgbClr val="75C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89" name="ïṩḷîďê"/>
          <p:cNvSpPr/>
          <p:nvPr/>
        </p:nvSpPr>
        <p:spPr bwMode="auto">
          <a:xfrm>
            <a:off x="2033041" y="2617641"/>
            <a:ext cx="35982" cy="82808"/>
          </a:xfrm>
          <a:custGeom>
            <a:avLst/>
            <a:gdLst>
              <a:gd name="T0" fmla="*/ 73 w 73"/>
              <a:gd name="T1" fmla="*/ 159 h 168"/>
              <a:gd name="T2" fmla="*/ 44 w 73"/>
              <a:gd name="T3" fmla="*/ 168 h 168"/>
              <a:gd name="T4" fmla="*/ 0 w 73"/>
              <a:gd name="T5" fmla="*/ 7 h 168"/>
              <a:gd name="T6" fmla="*/ 28 w 73"/>
              <a:gd name="T7" fmla="*/ 0 h 168"/>
              <a:gd name="T8" fmla="*/ 73 w 73"/>
              <a:gd name="T9" fmla="*/ 159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" h="168">
                <a:moveTo>
                  <a:pt x="73" y="159"/>
                </a:moveTo>
                <a:lnTo>
                  <a:pt x="44" y="168"/>
                </a:lnTo>
                <a:lnTo>
                  <a:pt x="0" y="7"/>
                </a:lnTo>
                <a:lnTo>
                  <a:pt x="28" y="0"/>
                </a:lnTo>
                <a:lnTo>
                  <a:pt x="73" y="15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90" name="ïṩlïḑê"/>
          <p:cNvSpPr/>
          <p:nvPr/>
        </p:nvSpPr>
        <p:spPr bwMode="auto">
          <a:xfrm>
            <a:off x="2056208" y="2647708"/>
            <a:ext cx="26617" cy="48305"/>
          </a:xfrm>
          <a:custGeom>
            <a:avLst/>
            <a:gdLst>
              <a:gd name="T0" fmla="*/ 54 w 54"/>
              <a:gd name="T1" fmla="*/ 91 h 98"/>
              <a:gd name="T2" fmla="*/ 26 w 54"/>
              <a:gd name="T3" fmla="*/ 98 h 98"/>
              <a:gd name="T4" fmla="*/ 0 w 54"/>
              <a:gd name="T5" fmla="*/ 7 h 98"/>
              <a:gd name="T6" fmla="*/ 28 w 54"/>
              <a:gd name="T7" fmla="*/ 0 h 98"/>
              <a:gd name="T8" fmla="*/ 54 w 54"/>
              <a:gd name="T9" fmla="*/ 91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" h="98">
                <a:moveTo>
                  <a:pt x="54" y="91"/>
                </a:moveTo>
                <a:lnTo>
                  <a:pt x="26" y="98"/>
                </a:lnTo>
                <a:lnTo>
                  <a:pt x="0" y="7"/>
                </a:lnTo>
                <a:lnTo>
                  <a:pt x="28" y="0"/>
                </a:lnTo>
                <a:lnTo>
                  <a:pt x="54" y="91"/>
                </a:lnTo>
                <a:close/>
              </a:path>
            </a:pathLst>
          </a:custGeom>
          <a:solidFill>
            <a:srgbClr val="F227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91" name="îṣ1íďè"/>
          <p:cNvSpPr/>
          <p:nvPr/>
        </p:nvSpPr>
        <p:spPr bwMode="auto">
          <a:xfrm>
            <a:off x="2056208" y="2647708"/>
            <a:ext cx="26617" cy="48305"/>
          </a:xfrm>
          <a:custGeom>
            <a:avLst/>
            <a:gdLst>
              <a:gd name="T0" fmla="*/ 54 w 54"/>
              <a:gd name="T1" fmla="*/ 91 h 98"/>
              <a:gd name="T2" fmla="*/ 26 w 54"/>
              <a:gd name="T3" fmla="*/ 98 h 98"/>
              <a:gd name="T4" fmla="*/ 0 w 54"/>
              <a:gd name="T5" fmla="*/ 7 h 98"/>
              <a:gd name="T6" fmla="*/ 28 w 54"/>
              <a:gd name="T7" fmla="*/ 0 h 98"/>
              <a:gd name="T8" fmla="*/ 54 w 54"/>
              <a:gd name="T9" fmla="*/ 91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" h="98">
                <a:moveTo>
                  <a:pt x="54" y="91"/>
                </a:moveTo>
                <a:lnTo>
                  <a:pt x="26" y="98"/>
                </a:lnTo>
                <a:lnTo>
                  <a:pt x="0" y="7"/>
                </a:lnTo>
                <a:lnTo>
                  <a:pt x="28" y="0"/>
                </a:lnTo>
                <a:lnTo>
                  <a:pt x="54" y="9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92" name="í$ļîḓe"/>
          <p:cNvSpPr/>
          <p:nvPr/>
        </p:nvSpPr>
        <p:spPr bwMode="auto">
          <a:xfrm>
            <a:off x="1398675" y="2329786"/>
            <a:ext cx="53727" cy="52248"/>
          </a:xfrm>
          <a:custGeom>
            <a:avLst/>
            <a:gdLst>
              <a:gd name="T0" fmla="*/ 109 w 109"/>
              <a:gd name="T1" fmla="*/ 84 h 106"/>
              <a:gd name="T2" fmla="*/ 23 w 109"/>
              <a:gd name="T3" fmla="*/ 106 h 106"/>
              <a:gd name="T4" fmla="*/ 0 w 109"/>
              <a:gd name="T5" fmla="*/ 22 h 106"/>
              <a:gd name="T6" fmla="*/ 84 w 109"/>
              <a:gd name="T7" fmla="*/ 0 h 106"/>
              <a:gd name="T8" fmla="*/ 109 w 109"/>
              <a:gd name="T9" fmla="*/ 84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" h="106">
                <a:moveTo>
                  <a:pt x="109" y="84"/>
                </a:moveTo>
                <a:lnTo>
                  <a:pt x="23" y="106"/>
                </a:lnTo>
                <a:lnTo>
                  <a:pt x="0" y="22"/>
                </a:lnTo>
                <a:lnTo>
                  <a:pt x="84" y="0"/>
                </a:lnTo>
                <a:lnTo>
                  <a:pt x="109" y="84"/>
                </a:lnTo>
                <a:close/>
              </a:path>
            </a:pathLst>
          </a:custGeom>
          <a:solidFill>
            <a:srgbClr val="317A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93" name="iṡḻíde"/>
          <p:cNvSpPr/>
          <p:nvPr/>
        </p:nvSpPr>
        <p:spPr bwMode="auto">
          <a:xfrm>
            <a:off x="1398675" y="2329786"/>
            <a:ext cx="53727" cy="52248"/>
          </a:xfrm>
          <a:custGeom>
            <a:avLst/>
            <a:gdLst>
              <a:gd name="T0" fmla="*/ 109 w 109"/>
              <a:gd name="T1" fmla="*/ 84 h 106"/>
              <a:gd name="T2" fmla="*/ 23 w 109"/>
              <a:gd name="T3" fmla="*/ 106 h 106"/>
              <a:gd name="T4" fmla="*/ 0 w 109"/>
              <a:gd name="T5" fmla="*/ 22 h 106"/>
              <a:gd name="T6" fmla="*/ 84 w 109"/>
              <a:gd name="T7" fmla="*/ 0 h 106"/>
              <a:gd name="T8" fmla="*/ 109 w 109"/>
              <a:gd name="T9" fmla="*/ 84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" h="106">
                <a:moveTo>
                  <a:pt x="109" y="84"/>
                </a:moveTo>
                <a:lnTo>
                  <a:pt x="23" y="106"/>
                </a:lnTo>
                <a:lnTo>
                  <a:pt x="0" y="22"/>
                </a:lnTo>
                <a:lnTo>
                  <a:pt x="84" y="0"/>
                </a:lnTo>
                <a:lnTo>
                  <a:pt x="109" y="8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94" name="ïşļîdè"/>
          <p:cNvSpPr/>
          <p:nvPr/>
        </p:nvSpPr>
        <p:spPr bwMode="auto">
          <a:xfrm>
            <a:off x="1480990" y="2259301"/>
            <a:ext cx="273068" cy="89216"/>
          </a:xfrm>
          <a:custGeom>
            <a:avLst/>
            <a:gdLst>
              <a:gd name="T0" fmla="*/ 554 w 554"/>
              <a:gd name="T1" fmla="*/ 32 h 181"/>
              <a:gd name="T2" fmla="*/ 9 w 554"/>
              <a:gd name="T3" fmla="*/ 181 h 181"/>
              <a:gd name="T4" fmla="*/ 0 w 554"/>
              <a:gd name="T5" fmla="*/ 148 h 181"/>
              <a:gd name="T6" fmla="*/ 544 w 554"/>
              <a:gd name="T7" fmla="*/ 0 h 181"/>
              <a:gd name="T8" fmla="*/ 554 w 554"/>
              <a:gd name="T9" fmla="*/ 3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4" h="181">
                <a:moveTo>
                  <a:pt x="554" y="32"/>
                </a:moveTo>
                <a:lnTo>
                  <a:pt x="9" y="181"/>
                </a:lnTo>
                <a:lnTo>
                  <a:pt x="0" y="148"/>
                </a:lnTo>
                <a:lnTo>
                  <a:pt x="544" y="0"/>
                </a:lnTo>
                <a:lnTo>
                  <a:pt x="554" y="32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95" name="ïSľïḋê"/>
          <p:cNvSpPr/>
          <p:nvPr/>
        </p:nvSpPr>
        <p:spPr bwMode="auto">
          <a:xfrm>
            <a:off x="1480990" y="2259301"/>
            <a:ext cx="273068" cy="89216"/>
          </a:xfrm>
          <a:custGeom>
            <a:avLst/>
            <a:gdLst>
              <a:gd name="T0" fmla="*/ 554 w 554"/>
              <a:gd name="T1" fmla="*/ 32 h 181"/>
              <a:gd name="T2" fmla="*/ 9 w 554"/>
              <a:gd name="T3" fmla="*/ 181 h 181"/>
              <a:gd name="T4" fmla="*/ 0 w 554"/>
              <a:gd name="T5" fmla="*/ 148 h 181"/>
              <a:gd name="T6" fmla="*/ 544 w 554"/>
              <a:gd name="T7" fmla="*/ 0 h 181"/>
              <a:gd name="T8" fmla="*/ 554 w 554"/>
              <a:gd name="T9" fmla="*/ 3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4" h="181">
                <a:moveTo>
                  <a:pt x="554" y="32"/>
                </a:moveTo>
                <a:lnTo>
                  <a:pt x="9" y="181"/>
                </a:lnTo>
                <a:lnTo>
                  <a:pt x="0" y="148"/>
                </a:lnTo>
                <a:lnTo>
                  <a:pt x="544" y="0"/>
                </a:lnTo>
                <a:lnTo>
                  <a:pt x="554" y="3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96" name="îṥḻïde"/>
          <p:cNvSpPr/>
          <p:nvPr/>
        </p:nvSpPr>
        <p:spPr bwMode="auto">
          <a:xfrm>
            <a:off x="1416913" y="2396820"/>
            <a:ext cx="53727" cy="52741"/>
          </a:xfrm>
          <a:custGeom>
            <a:avLst/>
            <a:gdLst>
              <a:gd name="T0" fmla="*/ 109 w 109"/>
              <a:gd name="T1" fmla="*/ 84 h 107"/>
              <a:gd name="T2" fmla="*/ 24 w 109"/>
              <a:gd name="T3" fmla="*/ 107 h 107"/>
              <a:gd name="T4" fmla="*/ 0 w 109"/>
              <a:gd name="T5" fmla="*/ 23 h 107"/>
              <a:gd name="T6" fmla="*/ 86 w 109"/>
              <a:gd name="T7" fmla="*/ 0 h 107"/>
              <a:gd name="T8" fmla="*/ 109 w 109"/>
              <a:gd name="T9" fmla="*/ 84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" h="107">
                <a:moveTo>
                  <a:pt x="109" y="84"/>
                </a:moveTo>
                <a:lnTo>
                  <a:pt x="24" y="107"/>
                </a:lnTo>
                <a:lnTo>
                  <a:pt x="0" y="23"/>
                </a:lnTo>
                <a:lnTo>
                  <a:pt x="86" y="0"/>
                </a:lnTo>
                <a:lnTo>
                  <a:pt x="109" y="84"/>
                </a:lnTo>
                <a:close/>
              </a:path>
            </a:pathLst>
          </a:custGeom>
          <a:solidFill>
            <a:srgbClr val="F227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97" name="íŝ1ïḋê"/>
          <p:cNvSpPr/>
          <p:nvPr/>
        </p:nvSpPr>
        <p:spPr bwMode="auto">
          <a:xfrm>
            <a:off x="1416913" y="2396820"/>
            <a:ext cx="53727" cy="52741"/>
          </a:xfrm>
          <a:custGeom>
            <a:avLst/>
            <a:gdLst>
              <a:gd name="T0" fmla="*/ 109 w 109"/>
              <a:gd name="T1" fmla="*/ 84 h 107"/>
              <a:gd name="T2" fmla="*/ 24 w 109"/>
              <a:gd name="T3" fmla="*/ 107 h 107"/>
              <a:gd name="T4" fmla="*/ 0 w 109"/>
              <a:gd name="T5" fmla="*/ 23 h 107"/>
              <a:gd name="T6" fmla="*/ 86 w 109"/>
              <a:gd name="T7" fmla="*/ 0 h 107"/>
              <a:gd name="T8" fmla="*/ 109 w 109"/>
              <a:gd name="T9" fmla="*/ 84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" h="107">
                <a:moveTo>
                  <a:pt x="109" y="84"/>
                </a:moveTo>
                <a:lnTo>
                  <a:pt x="24" y="107"/>
                </a:lnTo>
                <a:lnTo>
                  <a:pt x="0" y="23"/>
                </a:lnTo>
                <a:lnTo>
                  <a:pt x="86" y="0"/>
                </a:lnTo>
                <a:lnTo>
                  <a:pt x="109" y="8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98" name="ísḷîḍé"/>
          <p:cNvSpPr/>
          <p:nvPr/>
        </p:nvSpPr>
        <p:spPr bwMode="auto">
          <a:xfrm>
            <a:off x="1499227" y="2373654"/>
            <a:ext cx="98581" cy="41404"/>
          </a:xfrm>
          <a:custGeom>
            <a:avLst/>
            <a:gdLst>
              <a:gd name="T0" fmla="*/ 200 w 200"/>
              <a:gd name="T1" fmla="*/ 33 h 84"/>
              <a:gd name="T2" fmla="*/ 9 w 200"/>
              <a:gd name="T3" fmla="*/ 84 h 84"/>
              <a:gd name="T4" fmla="*/ 0 w 200"/>
              <a:gd name="T5" fmla="*/ 53 h 84"/>
              <a:gd name="T6" fmla="*/ 191 w 200"/>
              <a:gd name="T7" fmla="*/ 0 h 84"/>
              <a:gd name="T8" fmla="*/ 200 w 200"/>
              <a:gd name="T9" fmla="*/ 33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0" h="84">
                <a:moveTo>
                  <a:pt x="200" y="33"/>
                </a:moveTo>
                <a:lnTo>
                  <a:pt x="9" y="84"/>
                </a:lnTo>
                <a:lnTo>
                  <a:pt x="0" y="53"/>
                </a:lnTo>
                <a:lnTo>
                  <a:pt x="191" y="0"/>
                </a:lnTo>
                <a:lnTo>
                  <a:pt x="200" y="33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99" name="ïṡľidé"/>
          <p:cNvSpPr/>
          <p:nvPr/>
        </p:nvSpPr>
        <p:spPr bwMode="auto">
          <a:xfrm>
            <a:off x="1499227" y="2373654"/>
            <a:ext cx="98581" cy="41404"/>
          </a:xfrm>
          <a:custGeom>
            <a:avLst/>
            <a:gdLst>
              <a:gd name="T0" fmla="*/ 200 w 200"/>
              <a:gd name="T1" fmla="*/ 33 h 84"/>
              <a:gd name="T2" fmla="*/ 9 w 200"/>
              <a:gd name="T3" fmla="*/ 84 h 84"/>
              <a:gd name="T4" fmla="*/ 0 w 200"/>
              <a:gd name="T5" fmla="*/ 53 h 84"/>
              <a:gd name="T6" fmla="*/ 191 w 200"/>
              <a:gd name="T7" fmla="*/ 0 h 84"/>
              <a:gd name="T8" fmla="*/ 200 w 200"/>
              <a:gd name="T9" fmla="*/ 33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0" h="84">
                <a:moveTo>
                  <a:pt x="200" y="33"/>
                </a:moveTo>
                <a:lnTo>
                  <a:pt x="9" y="84"/>
                </a:lnTo>
                <a:lnTo>
                  <a:pt x="0" y="53"/>
                </a:lnTo>
                <a:lnTo>
                  <a:pt x="191" y="0"/>
                </a:lnTo>
                <a:lnTo>
                  <a:pt x="200" y="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00" name="isļïḓê"/>
          <p:cNvSpPr/>
          <p:nvPr/>
        </p:nvSpPr>
        <p:spPr bwMode="auto">
          <a:xfrm>
            <a:off x="1436136" y="2464349"/>
            <a:ext cx="52741" cy="52741"/>
          </a:xfrm>
          <a:custGeom>
            <a:avLst/>
            <a:gdLst>
              <a:gd name="T0" fmla="*/ 107 w 107"/>
              <a:gd name="T1" fmla="*/ 84 h 107"/>
              <a:gd name="T2" fmla="*/ 23 w 107"/>
              <a:gd name="T3" fmla="*/ 107 h 107"/>
              <a:gd name="T4" fmla="*/ 0 w 107"/>
              <a:gd name="T5" fmla="*/ 23 h 107"/>
              <a:gd name="T6" fmla="*/ 84 w 107"/>
              <a:gd name="T7" fmla="*/ 0 h 107"/>
              <a:gd name="T8" fmla="*/ 107 w 107"/>
              <a:gd name="T9" fmla="*/ 84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107">
                <a:moveTo>
                  <a:pt x="107" y="84"/>
                </a:moveTo>
                <a:lnTo>
                  <a:pt x="23" y="107"/>
                </a:lnTo>
                <a:lnTo>
                  <a:pt x="0" y="23"/>
                </a:lnTo>
                <a:lnTo>
                  <a:pt x="84" y="0"/>
                </a:lnTo>
                <a:lnTo>
                  <a:pt x="107" y="84"/>
                </a:lnTo>
                <a:close/>
              </a:path>
            </a:pathLst>
          </a:custGeom>
          <a:solidFill>
            <a:srgbClr val="FFD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01" name="ïṥḻïde"/>
          <p:cNvSpPr/>
          <p:nvPr/>
        </p:nvSpPr>
        <p:spPr bwMode="auto">
          <a:xfrm>
            <a:off x="1436136" y="2464349"/>
            <a:ext cx="52741" cy="52741"/>
          </a:xfrm>
          <a:custGeom>
            <a:avLst/>
            <a:gdLst>
              <a:gd name="T0" fmla="*/ 107 w 107"/>
              <a:gd name="T1" fmla="*/ 84 h 107"/>
              <a:gd name="T2" fmla="*/ 23 w 107"/>
              <a:gd name="T3" fmla="*/ 107 h 107"/>
              <a:gd name="T4" fmla="*/ 0 w 107"/>
              <a:gd name="T5" fmla="*/ 23 h 107"/>
              <a:gd name="T6" fmla="*/ 84 w 107"/>
              <a:gd name="T7" fmla="*/ 0 h 107"/>
              <a:gd name="T8" fmla="*/ 107 w 107"/>
              <a:gd name="T9" fmla="*/ 84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107">
                <a:moveTo>
                  <a:pt x="107" y="84"/>
                </a:moveTo>
                <a:lnTo>
                  <a:pt x="23" y="107"/>
                </a:lnTo>
                <a:lnTo>
                  <a:pt x="0" y="23"/>
                </a:lnTo>
                <a:lnTo>
                  <a:pt x="84" y="0"/>
                </a:lnTo>
                <a:lnTo>
                  <a:pt x="107" y="8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02" name="islîdè"/>
          <p:cNvSpPr/>
          <p:nvPr/>
        </p:nvSpPr>
        <p:spPr bwMode="auto">
          <a:xfrm>
            <a:off x="1517465" y="2408157"/>
            <a:ext cx="219342" cy="74429"/>
          </a:xfrm>
          <a:custGeom>
            <a:avLst/>
            <a:gdLst>
              <a:gd name="T0" fmla="*/ 445 w 445"/>
              <a:gd name="T1" fmla="*/ 33 h 151"/>
              <a:gd name="T2" fmla="*/ 10 w 445"/>
              <a:gd name="T3" fmla="*/ 151 h 151"/>
              <a:gd name="T4" fmla="*/ 0 w 445"/>
              <a:gd name="T5" fmla="*/ 120 h 151"/>
              <a:gd name="T6" fmla="*/ 437 w 445"/>
              <a:gd name="T7" fmla="*/ 0 h 151"/>
              <a:gd name="T8" fmla="*/ 445 w 445"/>
              <a:gd name="T9" fmla="*/ 33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5" h="151">
                <a:moveTo>
                  <a:pt x="445" y="33"/>
                </a:moveTo>
                <a:lnTo>
                  <a:pt x="10" y="151"/>
                </a:lnTo>
                <a:lnTo>
                  <a:pt x="0" y="120"/>
                </a:lnTo>
                <a:lnTo>
                  <a:pt x="437" y="0"/>
                </a:lnTo>
                <a:lnTo>
                  <a:pt x="445" y="33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03" name="ïSḷïdê"/>
          <p:cNvSpPr/>
          <p:nvPr/>
        </p:nvSpPr>
        <p:spPr bwMode="auto">
          <a:xfrm>
            <a:off x="1517465" y="2408157"/>
            <a:ext cx="219342" cy="74429"/>
          </a:xfrm>
          <a:custGeom>
            <a:avLst/>
            <a:gdLst>
              <a:gd name="T0" fmla="*/ 445 w 445"/>
              <a:gd name="T1" fmla="*/ 33 h 151"/>
              <a:gd name="T2" fmla="*/ 10 w 445"/>
              <a:gd name="T3" fmla="*/ 151 h 151"/>
              <a:gd name="T4" fmla="*/ 0 w 445"/>
              <a:gd name="T5" fmla="*/ 120 h 151"/>
              <a:gd name="T6" fmla="*/ 437 w 445"/>
              <a:gd name="T7" fmla="*/ 0 h 151"/>
              <a:gd name="T8" fmla="*/ 445 w 445"/>
              <a:gd name="T9" fmla="*/ 33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5" h="151">
                <a:moveTo>
                  <a:pt x="445" y="33"/>
                </a:moveTo>
                <a:lnTo>
                  <a:pt x="10" y="151"/>
                </a:lnTo>
                <a:lnTo>
                  <a:pt x="0" y="120"/>
                </a:lnTo>
                <a:lnTo>
                  <a:pt x="437" y="0"/>
                </a:lnTo>
                <a:lnTo>
                  <a:pt x="445" y="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04" name="í$ļïďê"/>
          <p:cNvSpPr/>
          <p:nvPr/>
        </p:nvSpPr>
        <p:spPr bwMode="auto">
          <a:xfrm>
            <a:off x="1592879" y="2207545"/>
            <a:ext cx="93651" cy="39926"/>
          </a:xfrm>
          <a:custGeom>
            <a:avLst/>
            <a:gdLst>
              <a:gd name="T0" fmla="*/ 190 w 190"/>
              <a:gd name="T1" fmla="*/ 31 h 81"/>
              <a:gd name="T2" fmla="*/ 8 w 190"/>
              <a:gd name="T3" fmla="*/ 81 h 81"/>
              <a:gd name="T4" fmla="*/ 0 w 190"/>
              <a:gd name="T5" fmla="*/ 48 h 81"/>
              <a:gd name="T6" fmla="*/ 181 w 190"/>
              <a:gd name="T7" fmla="*/ 0 h 81"/>
              <a:gd name="T8" fmla="*/ 190 w 190"/>
              <a:gd name="T9" fmla="*/ 31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0" h="81">
                <a:moveTo>
                  <a:pt x="190" y="31"/>
                </a:moveTo>
                <a:lnTo>
                  <a:pt x="8" y="81"/>
                </a:lnTo>
                <a:lnTo>
                  <a:pt x="0" y="48"/>
                </a:lnTo>
                <a:lnTo>
                  <a:pt x="181" y="0"/>
                </a:lnTo>
                <a:lnTo>
                  <a:pt x="190" y="31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05" name="íṡľíḓê"/>
          <p:cNvSpPr/>
          <p:nvPr/>
        </p:nvSpPr>
        <p:spPr bwMode="auto">
          <a:xfrm>
            <a:off x="1592879" y="2207545"/>
            <a:ext cx="93651" cy="39926"/>
          </a:xfrm>
          <a:custGeom>
            <a:avLst/>
            <a:gdLst>
              <a:gd name="T0" fmla="*/ 190 w 190"/>
              <a:gd name="T1" fmla="*/ 31 h 81"/>
              <a:gd name="T2" fmla="*/ 8 w 190"/>
              <a:gd name="T3" fmla="*/ 81 h 81"/>
              <a:gd name="T4" fmla="*/ 0 w 190"/>
              <a:gd name="T5" fmla="*/ 48 h 81"/>
              <a:gd name="T6" fmla="*/ 181 w 190"/>
              <a:gd name="T7" fmla="*/ 0 h 81"/>
              <a:gd name="T8" fmla="*/ 190 w 190"/>
              <a:gd name="T9" fmla="*/ 31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0" h="81">
                <a:moveTo>
                  <a:pt x="190" y="31"/>
                </a:moveTo>
                <a:lnTo>
                  <a:pt x="8" y="81"/>
                </a:lnTo>
                <a:lnTo>
                  <a:pt x="0" y="48"/>
                </a:lnTo>
                <a:lnTo>
                  <a:pt x="181" y="0"/>
                </a:lnTo>
                <a:lnTo>
                  <a:pt x="190" y="3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06" name="îṣ1iďé"/>
          <p:cNvSpPr/>
          <p:nvPr/>
        </p:nvSpPr>
        <p:spPr bwMode="auto">
          <a:xfrm>
            <a:off x="1480990" y="1944335"/>
            <a:ext cx="394322" cy="248916"/>
          </a:xfrm>
          <a:custGeom>
            <a:avLst/>
            <a:gdLst>
              <a:gd name="T0" fmla="*/ 0 w 800"/>
              <a:gd name="T1" fmla="*/ 491 h 505"/>
              <a:gd name="T2" fmla="*/ 128 w 800"/>
              <a:gd name="T3" fmla="*/ 332 h 505"/>
              <a:gd name="T4" fmla="*/ 311 w 800"/>
              <a:gd name="T5" fmla="*/ 406 h 505"/>
              <a:gd name="T6" fmla="*/ 542 w 800"/>
              <a:gd name="T7" fmla="*/ 0 h 505"/>
              <a:gd name="T8" fmla="*/ 800 w 800"/>
              <a:gd name="T9" fmla="*/ 243 h 505"/>
              <a:gd name="T10" fmla="*/ 13 w 800"/>
              <a:gd name="T11" fmla="*/ 505 h 505"/>
              <a:gd name="T12" fmla="*/ 0 w 800"/>
              <a:gd name="T13" fmla="*/ 491 h 5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0" h="505">
                <a:moveTo>
                  <a:pt x="0" y="491"/>
                </a:moveTo>
                <a:lnTo>
                  <a:pt x="128" y="332"/>
                </a:lnTo>
                <a:lnTo>
                  <a:pt x="311" y="406"/>
                </a:lnTo>
                <a:lnTo>
                  <a:pt x="542" y="0"/>
                </a:lnTo>
                <a:lnTo>
                  <a:pt x="800" y="243"/>
                </a:lnTo>
                <a:lnTo>
                  <a:pt x="13" y="505"/>
                </a:lnTo>
                <a:lnTo>
                  <a:pt x="0" y="491"/>
                </a:lnTo>
                <a:close/>
              </a:path>
            </a:pathLst>
          </a:custGeom>
          <a:solidFill>
            <a:srgbClr val="F227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07" name="ïŝ1îḍè"/>
          <p:cNvSpPr/>
          <p:nvPr/>
        </p:nvSpPr>
        <p:spPr bwMode="auto">
          <a:xfrm>
            <a:off x="1480990" y="1944335"/>
            <a:ext cx="394322" cy="248916"/>
          </a:xfrm>
          <a:custGeom>
            <a:avLst/>
            <a:gdLst>
              <a:gd name="T0" fmla="*/ 0 w 800"/>
              <a:gd name="T1" fmla="*/ 491 h 505"/>
              <a:gd name="T2" fmla="*/ 128 w 800"/>
              <a:gd name="T3" fmla="*/ 332 h 505"/>
              <a:gd name="T4" fmla="*/ 311 w 800"/>
              <a:gd name="T5" fmla="*/ 406 h 505"/>
              <a:gd name="T6" fmla="*/ 542 w 800"/>
              <a:gd name="T7" fmla="*/ 0 h 505"/>
              <a:gd name="T8" fmla="*/ 800 w 800"/>
              <a:gd name="T9" fmla="*/ 243 h 505"/>
              <a:gd name="T10" fmla="*/ 13 w 800"/>
              <a:gd name="T11" fmla="*/ 505 h 505"/>
              <a:gd name="T12" fmla="*/ 0 w 800"/>
              <a:gd name="T13" fmla="*/ 491 h 5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0" h="505">
                <a:moveTo>
                  <a:pt x="0" y="491"/>
                </a:moveTo>
                <a:lnTo>
                  <a:pt x="128" y="332"/>
                </a:lnTo>
                <a:lnTo>
                  <a:pt x="311" y="406"/>
                </a:lnTo>
                <a:lnTo>
                  <a:pt x="542" y="0"/>
                </a:lnTo>
                <a:lnTo>
                  <a:pt x="800" y="243"/>
                </a:lnTo>
                <a:lnTo>
                  <a:pt x="13" y="505"/>
                </a:lnTo>
                <a:lnTo>
                  <a:pt x="0" y="49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08" name="íśľiḋe"/>
          <p:cNvSpPr/>
          <p:nvPr/>
        </p:nvSpPr>
        <p:spPr bwMode="auto">
          <a:xfrm>
            <a:off x="1377481" y="1972432"/>
            <a:ext cx="536771" cy="265181"/>
          </a:xfrm>
          <a:custGeom>
            <a:avLst/>
            <a:gdLst>
              <a:gd name="T0" fmla="*/ 1076 w 1089"/>
              <a:gd name="T1" fmla="*/ 111 h 538"/>
              <a:gd name="T2" fmla="*/ 959 w 1089"/>
              <a:gd name="T3" fmla="*/ 0 h 538"/>
              <a:gd name="T4" fmla="*/ 678 w 1089"/>
              <a:gd name="T5" fmla="*/ 192 h 538"/>
              <a:gd name="T6" fmla="*/ 467 w 1089"/>
              <a:gd name="T7" fmla="*/ 146 h 538"/>
              <a:gd name="T8" fmla="*/ 336 w 1089"/>
              <a:gd name="T9" fmla="*/ 410 h 538"/>
              <a:gd name="T10" fmla="*/ 70 w 1089"/>
              <a:gd name="T11" fmla="*/ 377 h 538"/>
              <a:gd name="T12" fmla="*/ 0 w 1089"/>
              <a:gd name="T13" fmla="*/ 538 h 538"/>
              <a:gd name="T14" fmla="*/ 1089 w 1089"/>
              <a:gd name="T15" fmla="*/ 232 h 538"/>
              <a:gd name="T16" fmla="*/ 1076 w 1089"/>
              <a:gd name="T17" fmla="*/ 111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89" h="538">
                <a:moveTo>
                  <a:pt x="1076" y="111"/>
                </a:moveTo>
                <a:lnTo>
                  <a:pt x="959" y="0"/>
                </a:lnTo>
                <a:lnTo>
                  <a:pt x="678" y="192"/>
                </a:lnTo>
                <a:lnTo>
                  <a:pt x="467" y="146"/>
                </a:lnTo>
                <a:lnTo>
                  <a:pt x="336" y="410"/>
                </a:lnTo>
                <a:lnTo>
                  <a:pt x="70" y="377"/>
                </a:lnTo>
                <a:lnTo>
                  <a:pt x="0" y="538"/>
                </a:lnTo>
                <a:lnTo>
                  <a:pt x="1089" y="232"/>
                </a:lnTo>
                <a:lnTo>
                  <a:pt x="1076" y="111"/>
                </a:lnTo>
                <a:close/>
              </a:path>
            </a:pathLst>
          </a:custGeom>
          <a:solidFill>
            <a:srgbClr val="FFD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09" name="ïṡ1îḍè"/>
          <p:cNvSpPr/>
          <p:nvPr/>
        </p:nvSpPr>
        <p:spPr bwMode="auto">
          <a:xfrm>
            <a:off x="1377481" y="1972432"/>
            <a:ext cx="536771" cy="265181"/>
          </a:xfrm>
          <a:custGeom>
            <a:avLst/>
            <a:gdLst>
              <a:gd name="T0" fmla="*/ 1076 w 1089"/>
              <a:gd name="T1" fmla="*/ 111 h 538"/>
              <a:gd name="T2" fmla="*/ 959 w 1089"/>
              <a:gd name="T3" fmla="*/ 0 h 538"/>
              <a:gd name="T4" fmla="*/ 678 w 1089"/>
              <a:gd name="T5" fmla="*/ 192 h 538"/>
              <a:gd name="T6" fmla="*/ 467 w 1089"/>
              <a:gd name="T7" fmla="*/ 146 h 538"/>
              <a:gd name="T8" fmla="*/ 336 w 1089"/>
              <a:gd name="T9" fmla="*/ 410 h 538"/>
              <a:gd name="T10" fmla="*/ 70 w 1089"/>
              <a:gd name="T11" fmla="*/ 377 h 538"/>
              <a:gd name="T12" fmla="*/ 0 w 1089"/>
              <a:gd name="T13" fmla="*/ 538 h 538"/>
              <a:gd name="T14" fmla="*/ 1089 w 1089"/>
              <a:gd name="T15" fmla="*/ 232 h 538"/>
              <a:gd name="T16" fmla="*/ 1076 w 1089"/>
              <a:gd name="T17" fmla="*/ 111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89" h="538">
                <a:moveTo>
                  <a:pt x="1076" y="111"/>
                </a:moveTo>
                <a:lnTo>
                  <a:pt x="959" y="0"/>
                </a:lnTo>
                <a:lnTo>
                  <a:pt x="678" y="192"/>
                </a:lnTo>
                <a:lnTo>
                  <a:pt x="467" y="146"/>
                </a:lnTo>
                <a:lnTo>
                  <a:pt x="336" y="410"/>
                </a:lnTo>
                <a:lnTo>
                  <a:pt x="70" y="377"/>
                </a:lnTo>
                <a:lnTo>
                  <a:pt x="0" y="538"/>
                </a:lnTo>
                <a:lnTo>
                  <a:pt x="1089" y="232"/>
                </a:lnTo>
                <a:lnTo>
                  <a:pt x="1076" y="11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10" name="ísḷïḍé"/>
          <p:cNvSpPr/>
          <p:nvPr/>
        </p:nvSpPr>
        <p:spPr bwMode="auto">
          <a:xfrm>
            <a:off x="1315867" y="1979824"/>
            <a:ext cx="626972" cy="295742"/>
          </a:xfrm>
          <a:custGeom>
            <a:avLst/>
            <a:gdLst>
              <a:gd name="T0" fmla="*/ 0 w 1272"/>
              <a:gd name="T1" fmla="*/ 600 h 600"/>
              <a:gd name="T2" fmla="*/ 105 w 1272"/>
              <a:gd name="T3" fmla="*/ 415 h 600"/>
              <a:gd name="T4" fmla="*/ 212 w 1272"/>
              <a:gd name="T5" fmla="*/ 462 h 600"/>
              <a:gd name="T6" fmla="*/ 315 w 1272"/>
              <a:gd name="T7" fmla="*/ 309 h 600"/>
              <a:gd name="T8" fmla="*/ 475 w 1272"/>
              <a:gd name="T9" fmla="*/ 371 h 600"/>
              <a:gd name="T10" fmla="*/ 714 w 1272"/>
              <a:gd name="T11" fmla="*/ 104 h 600"/>
              <a:gd name="T12" fmla="*/ 931 w 1272"/>
              <a:gd name="T13" fmla="*/ 156 h 600"/>
              <a:gd name="T14" fmla="*/ 1202 w 1272"/>
              <a:gd name="T15" fmla="*/ 0 h 600"/>
              <a:gd name="T16" fmla="*/ 1272 w 1272"/>
              <a:gd name="T17" fmla="*/ 252 h 600"/>
              <a:gd name="T18" fmla="*/ 0 w 1272"/>
              <a:gd name="T19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72" h="600">
                <a:moveTo>
                  <a:pt x="0" y="600"/>
                </a:moveTo>
                <a:lnTo>
                  <a:pt x="105" y="415"/>
                </a:lnTo>
                <a:lnTo>
                  <a:pt x="212" y="462"/>
                </a:lnTo>
                <a:lnTo>
                  <a:pt x="315" y="309"/>
                </a:lnTo>
                <a:lnTo>
                  <a:pt x="475" y="371"/>
                </a:lnTo>
                <a:lnTo>
                  <a:pt x="714" y="104"/>
                </a:lnTo>
                <a:lnTo>
                  <a:pt x="931" y="156"/>
                </a:lnTo>
                <a:lnTo>
                  <a:pt x="1202" y="0"/>
                </a:lnTo>
                <a:lnTo>
                  <a:pt x="1272" y="252"/>
                </a:lnTo>
                <a:lnTo>
                  <a:pt x="0" y="600"/>
                </a:lnTo>
                <a:close/>
              </a:path>
            </a:pathLst>
          </a:custGeom>
          <a:solidFill>
            <a:srgbClr val="317A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11" name="îšľídè"/>
          <p:cNvSpPr/>
          <p:nvPr/>
        </p:nvSpPr>
        <p:spPr bwMode="auto">
          <a:xfrm>
            <a:off x="1315867" y="1979824"/>
            <a:ext cx="626972" cy="295742"/>
          </a:xfrm>
          <a:custGeom>
            <a:avLst/>
            <a:gdLst>
              <a:gd name="T0" fmla="*/ 0 w 1272"/>
              <a:gd name="T1" fmla="*/ 600 h 600"/>
              <a:gd name="T2" fmla="*/ 105 w 1272"/>
              <a:gd name="T3" fmla="*/ 415 h 600"/>
              <a:gd name="T4" fmla="*/ 212 w 1272"/>
              <a:gd name="T5" fmla="*/ 462 h 600"/>
              <a:gd name="T6" fmla="*/ 315 w 1272"/>
              <a:gd name="T7" fmla="*/ 309 h 600"/>
              <a:gd name="T8" fmla="*/ 475 w 1272"/>
              <a:gd name="T9" fmla="*/ 371 h 600"/>
              <a:gd name="T10" fmla="*/ 714 w 1272"/>
              <a:gd name="T11" fmla="*/ 104 h 600"/>
              <a:gd name="T12" fmla="*/ 931 w 1272"/>
              <a:gd name="T13" fmla="*/ 156 h 600"/>
              <a:gd name="T14" fmla="*/ 1202 w 1272"/>
              <a:gd name="T15" fmla="*/ 0 h 600"/>
              <a:gd name="T16" fmla="*/ 1272 w 1272"/>
              <a:gd name="T17" fmla="*/ 252 h 600"/>
              <a:gd name="T18" fmla="*/ 0 w 1272"/>
              <a:gd name="T19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72" h="600">
                <a:moveTo>
                  <a:pt x="0" y="600"/>
                </a:moveTo>
                <a:lnTo>
                  <a:pt x="105" y="415"/>
                </a:lnTo>
                <a:lnTo>
                  <a:pt x="212" y="462"/>
                </a:lnTo>
                <a:lnTo>
                  <a:pt x="315" y="309"/>
                </a:lnTo>
                <a:lnTo>
                  <a:pt x="475" y="371"/>
                </a:lnTo>
                <a:lnTo>
                  <a:pt x="714" y="104"/>
                </a:lnTo>
                <a:lnTo>
                  <a:pt x="931" y="156"/>
                </a:lnTo>
                <a:lnTo>
                  <a:pt x="1202" y="0"/>
                </a:lnTo>
                <a:lnTo>
                  <a:pt x="1272" y="252"/>
                </a:lnTo>
                <a:lnTo>
                  <a:pt x="0" y="60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12" name="íŝ1ïďè"/>
          <p:cNvSpPr/>
          <p:nvPr/>
        </p:nvSpPr>
        <p:spPr bwMode="auto">
          <a:xfrm>
            <a:off x="2270127" y="2719179"/>
            <a:ext cx="52741" cy="52741"/>
          </a:xfrm>
          <a:custGeom>
            <a:avLst/>
            <a:gdLst>
              <a:gd name="T0" fmla="*/ 107 w 107"/>
              <a:gd name="T1" fmla="*/ 84 h 107"/>
              <a:gd name="T2" fmla="*/ 22 w 107"/>
              <a:gd name="T3" fmla="*/ 107 h 107"/>
              <a:gd name="T4" fmla="*/ 0 w 107"/>
              <a:gd name="T5" fmla="*/ 23 h 107"/>
              <a:gd name="T6" fmla="*/ 84 w 107"/>
              <a:gd name="T7" fmla="*/ 0 h 107"/>
              <a:gd name="T8" fmla="*/ 107 w 107"/>
              <a:gd name="T9" fmla="*/ 84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107">
                <a:moveTo>
                  <a:pt x="107" y="84"/>
                </a:moveTo>
                <a:lnTo>
                  <a:pt x="22" y="107"/>
                </a:lnTo>
                <a:lnTo>
                  <a:pt x="0" y="23"/>
                </a:lnTo>
                <a:lnTo>
                  <a:pt x="84" y="0"/>
                </a:lnTo>
                <a:lnTo>
                  <a:pt x="107" y="84"/>
                </a:lnTo>
                <a:close/>
              </a:path>
            </a:pathLst>
          </a:custGeom>
          <a:solidFill>
            <a:srgbClr val="6B2D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13" name="ïṧḻiḑé"/>
          <p:cNvSpPr/>
          <p:nvPr/>
        </p:nvSpPr>
        <p:spPr bwMode="auto">
          <a:xfrm>
            <a:off x="2270127" y="2719179"/>
            <a:ext cx="52741" cy="52741"/>
          </a:xfrm>
          <a:custGeom>
            <a:avLst/>
            <a:gdLst>
              <a:gd name="T0" fmla="*/ 107 w 107"/>
              <a:gd name="T1" fmla="*/ 84 h 107"/>
              <a:gd name="T2" fmla="*/ 22 w 107"/>
              <a:gd name="T3" fmla="*/ 107 h 107"/>
              <a:gd name="T4" fmla="*/ 0 w 107"/>
              <a:gd name="T5" fmla="*/ 23 h 107"/>
              <a:gd name="T6" fmla="*/ 84 w 107"/>
              <a:gd name="T7" fmla="*/ 0 h 107"/>
              <a:gd name="T8" fmla="*/ 107 w 107"/>
              <a:gd name="T9" fmla="*/ 84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107">
                <a:moveTo>
                  <a:pt x="107" y="84"/>
                </a:moveTo>
                <a:lnTo>
                  <a:pt x="22" y="107"/>
                </a:lnTo>
                <a:lnTo>
                  <a:pt x="0" y="23"/>
                </a:lnTo>
                <a:lnTo>
                  <a:pt x="84" y="0"/>
                </a:lnTo>
                <a:lnTo>
                  <a:pt x="107" y="8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14" name="î$1íḍè"/>
          <p:cNvSpPr/>
          <p:nvPr/>
        </p:nvSpPr>
        <p:spPr bwMode="auto">
          <a:xfrm>
            <a:off x="2351456" y="2648201"/>
            <a:ext cx="272576" cy="89216"/>
          </a:xfrm>
          <a:custGeom>
            <a:avLst/>
            <a:gdLst>
              <a:gd name="T0" fmla="*/ 553 w 553"/>
              <a:gd name="T1" fmla="*/ 33 h 181"/>
              <a:gd name="T2" fmla="*/ 10 w 553"/>
              <a:gd name="T3" fmla="*/ 181 h 181"/>
              <a:gd name="T4" fmla="*/ 0 w 553"/>
              <a:gd name="T5" fmla="*/ 148 h 181"/>
              <a:gd name="T6" fmla="*/ 545 w 553"/>
              <a:gd name="T7" fmla="*/ 0 h 181"/>
              <a:gd name="T8" fmla="*/ 553 w 553"/>
              <a:gd name="T9" fmla="*/ 33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3" h="181">
                <a:moveTo>
                  <a:pt x="553" y="33"/>
                </a:moveTo>
                <a:lnTo>
                  <a:pt x="10" y="181"/>
                </a:lnTo>
                <a:lnTo>
                  <a:pt x="0" y="148"/>
                </a:lnTo>
                <a:lnTo>
                  <a:pt x="545" y="0"/>
                </a:lnTo>
                <a:lnTo>
                  <a:pt x="553" y="33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15" name="ïSlîďê"/>
          <p:cNvSpPr/>
          <p:nvPr/>
        </p:nvSpPr>
        <p:spPr bwMode="auto">
          <a:xfrm>
            <a:off x="2351456" y="2648201"/>
            <a:ext cx="272576" cy="89216"/>
          </a:xfrm>
          <a:custGeom>
            <a:avLst/>
            <a:gdLst>
              <a:gd name="T0" fmla="*/ 553 w 553"/>
              <a:gd name="T1" fmla="*/ 33 h 181"/>
              <a:gd name="T2" fmla="*/ 10 w 553"/>
              <a:gd name="T3" fmla="*/ 181 h 181"/>
              <a:gd name="T4" fmla="*/ 0 w 553"/>
              <a:gd name="T5" fmla="*/ 148 h 181"/>
              <a:gd name="T6" fmla="*/ 545 w 553"/>
              <a:gd name="T7" fmla="*/ 0 h 181"/>
              <a:gd name="T8" fmla="*/ 553 w 553"/>
              <a:gd name="T9" fmla="*/ 33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3" h="181">
                <a:moveTo>
                  <a:pt x="553" y="33"/>
                </a:moveTo>
                <a:lnTo>
                  <a:pt x="10" y="181"/>
                </a:lnTo>
                <a:lnTo>
                  <a:pt x="0" y="148"/>
                </a:lnTo>
                <a:lnTo>
                  <a:pt x="545" y="0"/>
                </a:lnTo>
                <a:lnTo>
                  <a:pt x="553" y="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16" name="ïşlíďè"/>
          <p:cNvSpPr/>
          <p:nvPr/>
        </p:nvSpPr>
        <p:spPr bwMode="auto">
          <a:xfrm>
            <a:off x="2288365" y="2785721"/>
            <a:ext cx="52741" cy="53727"/>
          </a:xfrm>
          <a:custGeom>
            <a:avLst/>
            <a:gdLst>
              <a:gd name="T0" fmla="*/ 107 w 107"/>
              <a:gd name="T1" fmla="*/ 86 h 109"/>
              <a:gd name="T2" fmla="*/ 22 w 107"/>
              <a:gd name="T3" fmla="*/ 109 h 109"/>
              <a:gd name="T4" fmla="*/ 0 w 107"/>
              <a:gd name="T5" fmla="*/ 25 h 109"/>
              <a:gd name="T6" fmla="*/ 84 w 107"/>
              <a:gd name="T7" fmla="*/ 0 h 109"/>
              <a:gd name="T8" fmla="*/ 107 w 107"/>
              <a:gd name="T9" fmla="*/ 86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109">
                <a:moveTo>
                  <a:pt x="107" y="86"/>
                </a:moveTo>
                <a:lnTo>
                  <a:pt x="22" y="109"/>
                </a:lnTo>
                <a:lnTo>
                  <a:pt x="0" y="25"/>
                </a:lnTo>
                <a:lnTo>
                  <a:pt x="84" y="0"/>
                </a:lnTo>
                <a:lnTo>
                  <a:pt x="107" y="86"/>
                </a:lnTo>
                <a:close/>
              </a:path>
            </a:pathLst>
          </a:custGeom>
          <a:solidFill>
            <a:srgbClr val="F227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17" name="ïšlïďé"/>
          <p:cNvSpPr/>
          <p:nvPr/>
        </p:nvSpPr>
        <p:spPr bwMode="auto">
          <a:xfrm>
            <a:off x="2288365" y="2785721"/>
            <a:ext cx="52741" cy="53727"/>
          </a:xfrm>
          <a:custGeom>
            <a:avLst/>
            <a:gdLst>
              <a:gd name="T0" fmla="*/ 107 w 107"/>
              <a:gd name="T1" fmla="*/ 86 h 109"/>
              <a:gd name="T2" fmla="*/ 22 w 107"/>
              <a:gd name="T3" fmla="*/ 109 h 109"/>
              <a:gd name="T4" fmla="*/ 0 w 107"/>
              <a:gd name="T5" fmla="*/ 25 h 109"/>
              <a:gd name="T6" fmla="*/ 84 w 107"/>
              <a:gd name="T7" fmla="*/ 0 h 109"/>
              <a:gd name="T8" fmla="*/ 107 w 107"/>
              <a:gd name="T9" fmla="*/ 86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109">
                <a:moveTo>
                  <a:pt x="107" y="86"/>
                </a:moveTo>
                <a:lnTo>
                  <a:pt x="22" y="109"/>
                </a:lnTo>
                <a:lnTo>
                  <a:pt x="0" y="25"/>
                </a:lnTo>
                <a:lnTo>
                  <a:pt x="84" y="0"/>
                </a:lnTo>
                <a:lnTo>
                  <a:pt x="107" y="8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18" name="işľïďé"/>
          <p:cNvSpPr/>
          <p:nvPr/>
        </p:nvSpPr>
        <p:spPr bwMode="auto">
          <a:xfrm>
            <a:off x="2370680" y="2763540"/>
            <a:ext cx="98088" cy="41404"/>
          </a:xfrm>
          <a:custGeom>
            <a:avLst/>
            <a:gdLst>
              <a:gd name="T0" fmla="*/ 199 w 199"/>
              <a:gd name="T1" fmla="*/ 31 h 84"/>
              <a:gd name="T2" fmla="*/ 8 w 199"/>
              <a:gd name="T3" fmla="*/ 84 h 84"/>
              <a:gd name="T4" fmla="*/ 0 w 199"/>
              <a:gd name="T5" fmla="*/ 51 h 84"/>
              <a:gd name="T6" fmla="*/ 191 w 199"/>
              <a:gd name="T7" fmla="*/ 0 h 84"/>
              <a:gd name="T8" fmla="*/ 199 w 199"/>
              <a:gd name="T9" fmla="*/ 31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9" h="84">
                <a:moveTo>
                  <a:pt x="199" y="31"/>
                </a:moveTo>
                <a:lnTo>
                  <a:pt x="8" y="84"/>
                </a:lnTo>
                <a:lnTo>
                  <a:pt x="0" y="51"/>
                </a:lnTo>
                <a:lnTo>
                  <a:pt x="191" y="0"/>
                </a:lnTo>
                <a:lnTo>
                  <a:pt x="199" y="31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19" name="îsļiḍè"/>
          <p:cNvSpPr/>
          <p:nvPr/>
        </p:nvSpPr>
        <p:spPr bwMode="auto">
          <a:xfrm>
            <a:off x="2370680" y="2763540"/>
            <a:ext cx="98088" cy="41404"/>
          </a:xfrm>
          <a:custGeom>
            <a:avLst/>
            <a:gdLst>
              <a:gd name="T0" fmla="*/ 199 w 199"/>
              <a:gd name="T1" fmla="*/ 31 h 84"/>
              <a:gd name="T2" fmla="*/ 8 w 199"/>
              <a:gd name="T3" fmla="*/ 84 h 84"/>
              <a:gd name="T4" fmla="*/ 0 w 199"/>
              <a:gd name="T5" fmla="*/ 51 h 84"/>
              <a:gd name="T6" fmla="*/ 191 w 199"/>
              <a:gd name="T7" fmla="*/ 0 h 84"/>
              <a:gd name="T8" fmla="*/ 199 w 199"/>
              <a:gd name="T9" fmla="*/ 31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9" h="84">
                <a:moveTo>
                  <a:pt x="199" y="31"/>
                </a:moveTo>
                <a:lnTo>
                  <a:pt x="8" y="84"/>
                </a:lnTo>
                <a:lnTo>
                  <a:pt x="0" y="51"/>
                </a:lnTo>
                <a:lnTo>
                  <a:pt x="191" y="0"/>
                </a:lnTo>
                <a:lnTo>
                  <a:pt x="199" y="3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20" name="îṡľïḑe"/>
          <p:cNvSpPr/>
          <p:nvPr/>
        </p:nvSpPr>
        <p:spPr bwMode="auto">
          <a:xfrm>
            <a:off x="2432785" y="2604825"/>
            <a:ext cx="94637" cy="39926"/>
          </a:xfrm>
          <a:custGeom>
            <a:avLst/>
            <a:gdLst>
              <a:gd name="T0" fmla="*/ 192 w 192"/>
              <a:gd name="T1" fmla="*/ 31 h 81"/>
              <a:gd name="T2" fmla="*/ 10 w 192"/>
              <a:gd name="T3" fmla="*/ 81 h 81"/>
              <a:gd name="T4" fmla="*/ 0 w 192"/>
              <a:gd name="T5" fmla="*/ 50 h 81"/>
              <a:gd name="T6" fmla="*/ 183 w 192"/>
              <a:gd name="T7" fmla="*/ 0 h 81"/>
              <a:gd name="T8" fmla="*/ 192 w 192"/>
              <a:gd name="T9" fmla="*/ 31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" h="81">
                <a:moveTo>
                  <a:pt x="192" y="31"/>
                </a:moveTo>
                <a:lnTo>
                  <a:pt x="10" y="81"/>
                </a:lnTo>
                <a:lnTo>
                  <a:pt x="0" y="50"/>
                </a:lnTo>
                <a:lnTo>
                  <a:pt x="183" y="0"/>
                </a:lnTo>
                <a:lnTo>
                  <a:pt x="192" y="31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21" name="iŝḻíďê"/>
          <p:cNvSpPr/>
          <p:nvPr/>
        </p:nvSpPr>
        <p:spPr bwMode="auto">
          <a:xfrm>
            <a:off x="2432785" y="2604825"/>
            <a:ext cx="94637" cy="39926"/>
          </a:xfrm>
          <a:custGeom>
            <a:avLst/>
            <a:gdLst>
              <a:gd name="T0" fmla="*/ 192 w 192"/>
              <a:gd name="T1" fmla="*/ 31 h 81"/>
              <a:gd name="T2" fmla="*/ 10 w 192"/>
              <a:gd name="T3" fmla="*/ 81 h 81"/>
              <a:gd name="T4" fmla="*/ 0 w 192"/>
              <a:gd name="T5" fmla="*/ 50 h 81"/>
              <a:gd name="T6" fmla="*/ 183 w 192"/>
              <a:gd name="T7" fmla="*/ 0 h 81"/>
              <a:gd name="T8" fmla="*/ 192 w 192"/>
              <a:gd name="T9" fmla="*/ 31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" h="81">
                <a:moveTo>
                  <a:pt x="192" y="31"/>
                </a:moveTo>
                <a:lnTo>
                  <a:pt x="10" y="81"/>
                </a:lnTo>
                <a:lnTo>
                  <a:pt x="0" y="50"/>
                </a:lnTo>
                <a:lnTo>
                  <a:pt x="183" y="0"/>
                </a:lnTo>
                <a:lnTo>
                  <a:pt x="192" y="3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22" name="iśḻíḋé"/>
          <p:cNvSpPr/>
          <p:nvPr/>
        </p:nvSpPr>
        <p:spPr bwMode="auto">
          <a:xfrm>
            <a:off x="2683180" y="2419987"/>
            <a:ext cx="23167" cy="23167"/>
          </a:xfrm>
          <a:custGeom>
            <a:avLst/>
            <a:gdLst>
              <a:gd name="T0" fmla="*/ 31 w 33"/>
              <a:gd name="T1" fmla="*/ 13 h 33"/>
              <a:gd name="T2" fmla="*/ 20 w 33"/>
              <a:gd name="T3" fmla="*/ 31 h 33"/>
              <a:gd name="T4" fmla="*/ 2 w 33"/>
              <a:gd name="T5" fmla="*/ 21 h 33"/>
              <a:gd name="T6" fmla="*/ 12 w 33"/>
              <a:gd name="T7" fmla="*/ 2 h 33"/>
              <a:gd name="T8" fmla="*/ 31 w 33"/>
              <a:gd name="T9" fmla="*/ 1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3">
                <a:moveTo>
                  <a:pt x="31" y="13"/>
                </a:moveTo>
                <a:cubicBezTo>
                  <a:pt x="33" y="21"/>
                  <a:pt x="28" y="29"/>
                  <a:pt x="20" y="31"/>
                </a:cubicBezTo>
                <a:cubicBezTo>
                  <a:pt x="12" y="33"/>
                  <a:pt x="4" y="29"/>
                  <a:pt x="2" y="21"/>
                </a:cubicBezTo>
                <a:cubicBezTo>
                  <a:pt x="0" y="13"/>
                  <a:pt x="4" y="4"/>
                  <a:pt x="12" y="2"/>
                </a:cubicBezTo>
                <a:cubicBezTo>
                  <a:pt x="20" y="0"/>
                  <a:pt x="29" y="5"/>
                  <a:pt x="31" y="13"/>
                </a:cubicBezTo>
              </a:path>
            </a:pathLst>
          </a:custGeom>
          <a:solidFill>
            <a:srgbClr val="F227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23" name="íṥľîḋé"/>
          <p:cNvSpPr/>
          <p:nvPr/>
        </p:nvSpPr>
        <p:spPr bwMode="auto">
          <a:xfrm>
            <a:off x="2575234" y="2381048"/>
            <a:ext cx="23660" cy="23167"/>
          </a:xfrm>
          <a:custGeom>
            <a:avLst/>
            <a:gdLst>
              <a:gd name="T0" fmla="*/ 31 w 34"/>
              <a:gd name="T1" fmla="*/ 12 h 33"/>
              <a:gd name="T2" fmla="*/ 21 w 34"/>
              <a:gd name="T3" fmla="*/ 31 h 33"/>
              <a:gd name="T4" fmla="*/ 2 w 34"/>
              <a:gd name="T5" fmla="*/ 20 h 33"/>
              <a:gd name="T6" fmla="*/ 13 w 34"/>
              <a:gd name="T7" fmla="*/ 2 h 33"/>
              <a:gd name="T8" fmla="*/ 31 w 34"/>
              <a:gd name="T9" fmla="*/ 12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3">
                <a:moveTo>
                  <a:pt x="31" y="12"/>
                </a:moveTo>
                <a:cubicBezTo>
                  <a:pt x="34" y="20"/>
                  <a:pt x="29" y="29"/>
                  <a:pt x="21" y="31"/>
                </a:cubicBezTo>
                <a:cubicBezTo>
                  <a:pt x="13" y="33"/>
                  <a:pt x="4" y="28"/>
                  <a:pt x="2" y="20"/>
                </a:cubicBezTo>
                <a:cubicBezTo>
                  <a:pt x="0" y="12"/>
                  <a:pt x="5" y="4"/>
                  <a:pt x="13" y="2"/>
                </a:cubicBezTo>
                <a:cubicBezTo>
                  <a:pt x="21" y="0"/>
                  <a:pt x="29" y="4"/>
                  <a:pt x="31" y="12"/>
                </a:cubicBezTo>
              </a:path>
            </a:pathLst>
          </a:custGeom>
          <a:solidFill>
            <a:srgbClr val="F227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24" name="ïş1ïďé"/>
          <p:cNvSpPr/>
          <p:nvPr/>
        </p:nvSpPr>
        <p:spPr bwMode="auto">
          <a:xfrm>
            <a:off x="2473203" y="2474700"/>
            <a:ext cx="23167" cy="24152"/>
          </a:xfrm>
          <a:custGeom>
            <a:avLst/>
            <a:gdLst>
              <a:gd name="T0" fmla="*/ 31 w 33"/>
              <a:gd name="T1" fmla="*/ 13 h 34"/>
              <a:gd name="T2" fmla="*/ 20 w 33"/>
              <a:gd name="T3" fmla="*/ 32 h 34"/>
              <a:gd name="T4" fmla="*/ 2 w 33"/>
              <a:gd name="T5" fmla="*/ 21 h 34"/>
              <a:gd name="T6" fmla="*/ 12 w 33"/>
              <a:gd name="T7" fmla="*/ 3 h 34"/>
              <a:gd name="T8" fmla="*/ 31 w 33"/>
              <a:gd name="T9" fmla="*/ 13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4">
                <a:moveTo>
                  <a:pt x="31" y="13"/>
                </a:moveTo>
                <a:cubicBezTo>
                  <a:pt x="33" y="21"/>
                  <a:pt x="28" y="29"/>
                  <a:pt x="20" y="32"/>
                </a:cubicBezTo>
                <a:cubicBezTo>
                  <a:pt x="12" y="34"/>
                  <a:pt x="4" y="29"/>
                  <a:pt x="2" y="21"/>
                </a:cubicBezTo>
                <a:cubicBezTo>
                  <a:pt x="0" y="13"/>
                  <a:pt x="4" y="5"/>
                  <a:pt x="12" y="3"/>
                </a:cubicBezTo>
                <a:cubicBezTo>
                  <a:pt x="20" y="0"/>
                  <a:pt x="29" y="5"/>
                  <a:pt x="31" y="13"/>
                </a:cubicBezTo>
              </a:path>
            </a:pathLst>
          </a:custGeom>
          <a:solidFill>
            <a:srgbClr val="F227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25" name="išľïďé"/>
          <p:cNvSpPr/>
          <p:nvPr/>
        </p:nvSpPr>
        <p:spPr bwMode="auto">
          <a:xfrm>
            <a:off x="2385960" y="2465827"/>
            <a:ext cx="23167" cy="23167"/>
          </a:xfrm>
          <a:custGeom>
            <a:avLst/>
            <a:gdLst>
              <a:gd name="T0" fmla="*/ 31 w 33"/>
              <a:gd name="T1" fmla="*/ 12 h 33"/>
              <a:gd name="T2" fmla="*/ 21 w 33"/>
              <a:gd name="T3" fmla="*/ 31 h 33"/>
              <a:gd name="T4" fmla="*/ 2 w 33"/>
              <a:gd name="T5" fmla="*/ 20 h 33"/>
              <a:gd name="T6" fmla="*/ 13 w 33"/>
              <a:gd name="T7" fmla="*/ 2 h 33"/>
              <a:gd name="T8" fmla="*/ 31 w 33"/>
              <a:gd name="T9" fmla="*/ 12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3">
                <a:moveTo>
                  <a:pt x="31" y="12"/>
                </a:moveTo>
                <a:cubicBezTo>
                  <a:pt x="33" y="20"/>
                  <a:pt x="29" y="29"/>
                  <a:pt x="21" y="31"/>
                </a:cubicBezTo>
                <a:cubicBezTo>
                  <a:pt x="13" y="33"/>
                  <a:pt x="4" y="28"/>
                  <a:pt x="2" y="20"/>
                </a:cubicBezTo>
                <a:cubicBezTo>
                  <a:pt x="0" y="12"/>
                  <a:pt x="5" y="4"/>
                  <a:pt x="13" y="2"/>
                </a:cubicBezTo>
                <a:cubicBezTo>
                  <a:pt x="21" y="0"/>
                  <a:pt x="29" y="4"/>
                  <a:pt x="31" y="12"/>
                </a:cubicBezTo>
              </a:path>
            </a:pathLst>
          </a:custGeom>
          <a:solidFill>
            <a:srgbClr val="F227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26" name="işliďe"/>
          <p:cNvSpPr/>
          <p:nvPr/>
        </p:nvSpPr>
        <p:spPr bwMode="auto">
          <a:xfrm>
            <a:off x="2359836" y="2542227"/>
            <a:ext cx="24152" cy="23167"/>
          </a:xfrm>
          <a:custGeom>
            <a:avLst/>
            <a:gdLst>
              <a:gd name="T0" fmla="*/ 32 w 34"/>
              <a:gd name="T1" fmla="*/ 12 h 33"/>
              <a:gd name="T2" fmla="*/ 21 w 34"/>
              <a:gd name="T3" fmla="*/ 31 h 33"/>
              <a:gd name="T4" fmla="*/ 3 w 34"/>
              <a:gd name="T5" fmla="*/ 20 h 33"/>
              <a:gd name="T6" fmla="*/ 13 w 34"/>
              <a:gd name="T7" fmla="*/ 2 h 33"/>
              <a:gd name="T8" fmla="*/ 32 w 34"/>
              <a:gd name="T9" fmla="*/ 12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3">
                <a:moveTo>
                  <a:pt x="32" y="12"/>
                </a:moveTo>
                <a:cubicBezTo>
                  <a:pt x="34" y="20"/>
                  <a:pt x="29" y="29"/>
                  <a:pt x="21" y="31"/>
                </a:cubicBezTo>
                <a:cubicBezTo>
                  <a:pt x="13" y="33"/>
                  <a:pt x="5" y="28"/>
                  <a:pt x="3" y="20"/>
                </a:cubicBezTo>
                <a:cubicBezTo>
                  <a:pt x="0" y="12"/>
                  <a:pt x="5" y="4"/>
                  <a:pt x="13" y="2"/>
                </a:cubicBezTo>
                <a:cubicBezTo>
                  <a:pt x="21" y="0"/>
                  <a:pt x="29" y="4"/>
                  <a:pt x="32" y="12"/>
                </a:cubicBezTo>
              </a:path>
            </a:pathLst>
          </a:custGeom>
          <a:solidFill>
            <a:srgbClr val="F227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27" name="îṧḻíḑé"/>
          <p:cNvSpPr/>
          <p:nvPr/>
        </p:nvSpPr>
        <p:spPr bwMode="auto">
          <a:xfrm>
            <a:off x="2236610" y="2546663"/>
            <a:ext cx="24152" cy="23167"/>
          </a:xfrm>
          <a:custGeom>
            <a:avLst/>
            <a:gdLst>
              <a:gd name="T0" fmla="*/ 31 w 34"/>
              <a:gd name="T1" fmla="*/ 13 h 33"/>
              <a:gd name="T2" fmla="*/ 21 w 34"/>
              <a:gd name="T3" fmla="*/ 31 h 33"/>
              <a:gd name="T4" fmla="*/ 2 w 34"/>
              <a:gd name="T5" fmla="*/ 21 h 33"/>
              <a:gd name="T6" fmla="*/ 13 w 34"/>
              <a:gd name="T7" fmla="*/ 2 h 33"/>
              <a:gd name="T8" fmla="*/ 31 w 34"/>
              <a:gd name="T9" fmla="*/ 1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3">
                <a:moveTo>
                  <a:pt x="31" y="13"/>
                </a:moveTo>
                <a:cubicBezTo>
                  <a:pt x="34" y="21"/>
                  <a:pt x="29" y="29"/>
                  <a:pt x="21" y="31"/>
                </a:cubicBezTo>
                <a:cubicBezTo>
                  <a:pt x="13" y="33"/>
                  <a:pt x="5" y="29"/>
                  <a:pt x="2" y="21"/>
                </a:cubicBezTo>
                <a:cubicBezTo>
                  <a:pt x="0" y="13"/>
                  <a:pt x="5" y="4"/>
                  <a:pt x="13" y="2"/>
                </a:cubicBezTo>
                <a:cubicBezTo>
                  <a:pt x="21" y="0"/>
                  <a:pt x="29" y="5"/>
                  <a:pt x="31" y="13"/>
                </a:cubicBezTo>
              </a:path>
            </a:pathLst>
          </a:custGeom>
          <a:solidFill>
            <a:srgbClr val="F227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28" name="î$ḻïḓê"/>
          <p:cNvSpPr/>
          <p:nvPr/>
        </p:nvSpPr>
        <p:spPr bwMode="auto">
          <a:xfrm>
            <a:off x="2166617" y="2618627"/>
            <a:ext cx="23660" cy="23167"/>
          </a:xfrm>
          <a:custGeom>
            <a:avLst/>
            <a:gdLst>
              <a:gd name="T0" fmla="*/ 32 w 34"/>
              <a:gd name="T1" fmla="*/ 13 h 33"/>
              <a:gd name="T2" fmla="*/ 21 w 34"/>
              <a:gd name="T3" fmla="*/ 31 h 33"/>
              <a:gd name="T4" fmla="*/ 3 w 34"/>
              <a:gd name="T5" fmla="*/ 21 h 33"/>
              <a:gd name="T6" fmla="*/ 13 w 34"/>
              <a:gd name="T7" fmla="*/ 2 h 33"/>
              <a:gd name="T8" fmla="*/ 32 w 34"/>
              <a:gd name="T9" fmla="*/ 1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3">
                <a:moveTo>
                  <a:pt x="32" y="13"/>
                </a:moveTo>
                <a:cubicBezTo>
                  <a:pt x="34" y="21"/>
                  <a:pt x="29" y="29"/>
                  <a:pt x="21" y="31"/>
                </a:cubicBezTo>
                <a:cubicBezTo>
                  <a:pt x="13" y="33"/>
                  <a:pt x="5" y="29"/>
                  <a:pt x="3" y="21"/>
                </a:cubicBezTo>
                <a:cubicBezTo>
                  <a:pt x="0" y="13"/>
                  <a:pt x="5" y="4"/>
                  <a:pt x="13" y="2"/>
                </a:cubicBezTo>
                <a:cubicBezTo>
                  <a:pt x="21" y="0"/>
                  <a:pt x="29" y="5"/>
                  <a:pt x="32" y="13"/>
                </a:cubicBezTo>
              </a:path>
            </a:pathLst>
          </a:custGeom>
          <a:solidFill>
            <a:srgbClr val="6B2D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29" name="ïş1ïdé"/>
          <p:cNvSpPr/>
          <p:nvPr/>
        </p:nvSpPr>
        <p:spPr bwMode="auto">
          <a:xfrm>
            <a:off x="2209993" y="2410129"/>
            <a:ext cx="23167" cy="24152"/>
          </a:xfrm>
          <a:custGeom>
            <a:avLst/>
            <a:gdLst>
              <a:gd name="T0" fmla="*/ 31 w 33"/>
              <a:gd name="T1" fmla="*/ 13 h 34"/>
              <a:gd name="T2" fmla="*/ 20 w 33"/>
              <a:gd name="T3" fmla="*/ 32 h 34"/>
              <a:gd name="T4" fmla="*/ 2 w 33"/>
              <a:gd name="T5" fmla="*/ 21 h 34"/>
              <a:gd name="T6" fmla="*/ 12 w 33"/>
              <a:gd name="T7" fmla="*/ 3 h 34"/>
              <a:gd name="T8" fmla="*/ 31 w 33"/>
              <a:gd name="T9" fmla="*/ 13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4">
                <a:moveTo>
                  <a:pt x="31" y="13"/>
                </a:moveTo>
                <a:cubicBezTo>
                  <a:pt x="33" y="21"/>
                  <a:pt x="28" y="29"/>
                  <a:pt x="20" y="32"/>
                </a:cubicBezTo>
                <a:cubicBezTo>
                  <a:pt x="12" y="34"/>
                  <a:pt x="4" y="29"/>
                  <a:pt x="2" y="21"/>
                </a:cubicBezTo>
                <a:cubicBezTo>
                  <a:pt x="0" y="13"/>
                  <a:pt x="4" y="5"/>
                  <a:pt x="12" y="3"/>
                </a:cubicBezTo>
                <a:cubicBezTo>
                  <a:pt x="21" y="0"/>
                  <a:pt x="29" y="5"/>
                  <a:pt x="31" y="13"/>
                </a:cubicBezTo>
              </a:path>
            </a:pathLst>
          </a:custGeom>
          <a:solidFill>
            <a:srgbClr val="6B2D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30" name="ïṡḷide"/>
          <p:cNvSpPr/>
          <p:nvPr/>
        </p:nvSpPr>
        <p:spPr bwMode="auto">
          <a:xfrm>
            <a:off x="2326318" y="2482093"/>
            <a:ext cx="23167" cy="23167"/>
          </a:xfrm>
          <a:custGeom>
            <a:avLst/>
            <a:gdLst>
              <a:gd name="T0" fmla="*/ 31 w 33"/>
              <a:gd name="T1" fmla="*/ 13 h 33"/>
              <a:gd name="T2" fmla="*/ 20 w 33"/>
              <a:gd name="T3" fmla="*/ 31 h 33"/>
              <a:gd name="T4" fmla="*/ 2 w 33"/>
              <a:gd name="T5" fmla="*/ 21 h 33"/>
              <a:gd name="T6" fmla="*/ 12 w 33"/>
              <a:gd name="T7" fmla="*/ 2 h 33"/>
              <a:gd name="T8" fmla="*/ 31 w 33"/>
              <a:gd name="T9" fmla="*/ 1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3">
                <a:moveTo>
                  <a:pt x="31" y="13"/>
                </a:moveTo>
                <a:cubicBezTo>
                  <a:pt x="33" y="21"/>
                  <a:pt x="28" y="29"/>
                  <a:pt x="20" y="31"/>
                </a:cubicBezTo>
                <a:cubicBezTo>
                  <a:pt x="12" y="33"/>
                  <a:pt x="4" y="29"/>
                  <a:pt x="2" y="21"/>
                </a:cubicBezTo>
                <a:cubicBezTo>
                  <a:pt x="0" y="13"/>
                  <a:pt x="4" y="4"/>
                  <a:pt x="12" y="2"/>
                </a:cubicBezTo>
                <a:cubicBezTo>
                  <a:pt x="21" y="0"/>
                  <a:pt x="29" y="5"/>
                  <a:pt x="31" y="13"/>
                </a:cubicBezTo>
              </a:path>
            </a:pathLst>
          </a:custGeom>
          <a:solidFill>
            <a:srgbClr val="6B2D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31" name="íśľíḍè"/>
          <p:cNvSpPr/>
          <p:nvPr/>
        </p:nvSpPr>
        <p:spPr bwMode="auto">
          <a:xfrm>
            <a:off x="2393847" y="2359853"/>
            <a:ext cx="23167" cy="23167"/>
          </a:xfrm>
          <a:custGeom>
            <a:avLst/>
            <a:gdLst>
              <a:gd name="T0" fmla="*/ 31 w 33"/>
              <a:gd name="T1" fmla="*/ 13 h 33"/>
              <a:gd name="T2" fmla="*/ 20 w 33"/>
              <a:gd name="T3" fmla="*/ 31 h 33"/>
              <a:gd name="T4" fmla="*/ 2 w 33"/>
              <a:gd name="T5" fmla="*/ 21 h 33"/>
              <a:gd name="T6" fmla="*/ 12 w 33"/>
              <a:gd name="T7" fmla="*/ 2 h 33"/>
              <a:gd name="T8" fmla="*/ 31 w 33"/>
              <a:gd name="T9" fmla="*/ 1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3">
                <a:moveTo>
                  <a:pt x="31" y="13"/>
                </a:moveTo>
                <a:cubicBezTo>
                  <a:pt x="33" y="21"/>
                  <a:pt x="28" y="29"/>
                  <a:pt x="20" y="31"/>
                </a:cubicBezTo>
                <a:cubicBezTo>
                  <a:pt x="12" y="33"/>
                  <a:pt x="4" y="29"/>
                  <a:pt x="2" y="21"/>
                </a:cubicBezTo>
                <a:cubicBezTo>
                  <a:pt x="0" y="13"/>
                  <a:pt x="4" y="4"/>
                  <a:pt x="12" y="2"/>
                </a:cubicBezTo>
                <a:cubicBezTo>
                  <a:pt x="20" y="0"/>
                  <a:pt x="29" y="5"/>
                  <a:pt x="31" y="13"/>
                </a:cubicBezTo>
              </a:path>
            </a:pathLst>
          </a:custGeom>
          <a:solidFill>
            <a:srgbClr val="6B2D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32" name="í$ḷíďé"/>
          <p:cNvSpPr/>
          <p:nvPr/>
        </p:nvSpPr>
        <p:spPr bwMode="auto">
          <a:xfrm>
            <a:off x="2474682" y="2411115"/>
            <a:ext cx="23167" cy="23660"/>
          </a:xfrm>
          <a:custGeom>
            <a:avLst/>
            <a:gdLst>
              <a:gd name="T0" fmla="*/ 31 w 33"/>
              <a:gd name="T1" fmla="*/ 13 h 34"/>
              <a:gd name="T2" fmla="*/ 20 w 33"/>
              <a:gd name="T3" fmla="*/ 31 h 34"/>
              <a:gd name="T4" fmla="*/ 2 w 33"/>
              <a:gd name="T5" fmla="*/ 21 h 34"/>
              <a:gd name="T6" fmla="*/ 12 w 33"/>
              <a:gd name="T7" fmla="*/ 2 h 34"/>
              <a:gd name="T8" fmla="*/ 31 w 33"/>
              <a:gd name="T9" fmla="*/ 13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4">
                <a:moveTo>
                  <a:pt x="31" y="13"/>
                </a:moveTo>
                <a:cubicBezTo>
                  <a:pt x="33" y="21"/>
                  <a:pt x="28" y="29"/>
                  <a:pt x="20" y="31"/>
                </a:cubicBezTo>
                <a:cubicBezTo>
                  <a:pt x="12" y="34"/>
                  <a:pt x="4" y="29"/>
                  <a:pt x="2" y="21"/>
                </a:cubicBezTo>
                <a:cubicBezTo>
                  <a:pt x="0" y="13"/>
                  <a:pt x="4" y="5"/>
                  <a:pt x="12" y="2"/>
                </a:cubicBezTo>
                <a:cubicBezTo>
                  <a:pt x="20" y="0"/>
                  <a:pt x="29" y="5"/>
                  <a:pt x="31" y="13"/>
                </a:cubicBezTo>
              </a:path>
            </a:pathLst>
          </a:custGeom>
          <a:solidFill>
            <a:srgbClr val="6B2D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33" name="îṥlîdê"/>
          <p:cNvSpPr/>
          <p:nvPr/>
        </p:nvSpPr>
        <p:spPr bwMode="auto">
          <a:xfrm>
            <a:off x="2522987" y="2282467"/>
            <a:ext cx="24152" cy="23167"/>
          </a:xfrm>
          <a:custGeom>
            <a:avLst/>
            <a:gdLst>
              <a:gd name="T0" fmla="*/ 32 w 34"/>
              <a:gd name="T1" fmla="*/ 13 h 33"/>
              <a:gd name="T2" fmla="*/ 21 w 34"/>
              <a:gd name="T3" fmla="*/ 31 h 33"/>
              <a:gd name="T4" fmla="*/ 3 w 34"/>
              <a:gd name="T5" fmla="*/ 21 h 33"/>
              <a:gd name="T6" fmla="*/ 13 w 34"/>
              <a:gd name="T7" fmla="*/ 2 h 33"/>
              <a:gd name="T8" fmla="*/ 32 w 34"/>
              <a:gd name="T9" fmla="*/ 1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3">
                <a:moveTo>
                  <a:pt x="32" y="13"/>
                </a:moveTo>
                <a:cubicBezTo>
                  <a:pt x="34" y="21"/>
                  <a:pt x="29" y="29"/>
                  <a:pt x="21" y="31"/>
                </a:cubicBezTo>
                <a:cubicBezTo>
                  <a:pt x="13" y="33"/>
                  <a:pt x="5" y="29"/>
                  <a:pt x="3" y="21"/>
                </a:cubicBezTo>
                <a:cubicBezTo>
                  <a:pt x="0" y="13"/>
                  <a:pt x="5" y="4"/>
                  <a:pt x="13" y="2"/>
                </a:cubicBezTo>
                <a:cubicBezTo>
                  <a:pt x="21" y="0"/>
                  <a:pt x="29" y="5"/>
                  <a:pt x="32" y="13"/>
                </a:cubicBezTo>
              </a:path>
            </a:pathLst>
          </a:custGeom>
          <a:solidFill>
            <a:srgbClr val="6B2D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34" name="ïṡ1îďê"/>
          <p:cNvSpPr/>
          <p:nvPr/>
        </p:nvSpPr>
        <p:spPr bwMode="auto">
          <a:xfrm>
            <a:off x="2616638" y="2319928"/>
            <a:ext cx="23167" cy="23660"/>
          </a:xfrm>
          <a:custGeom>
            <a:avLst/>
            <a:gdLst>
              <a:gd name="T0" fmla="*/ 31 w 33"/>
              <a:gd name="T1" fmla="*/ 13 h 34"/>
              <a:gd name="T2" fmla="*/ 20 w 33"/>
              <a:gd name="T3" fmla="*/ 32 h 34"/>
              <a:gd name="T4" fmla="*/ 2 w 33"/>
              <a:gd name="T5" fmla="*/ 21 h 34"/>
              <a:gd name="T6" fmla="*/ 12 w 33"/>
              <a:gd name="T7" fmla="*/ 3 h 34"/>
              <a:gd name="T8" fmla="*/ 31 w 33"/>
              <a:gd name="T9" fmla="*/ 13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4">
                <a:moveTo>
                  <a:pt x="31" y="13"/>
                </a:moveTo>
                <a:cubicBezTo>
                  <a:pt x="33" y="21"/>
                  <a:pt x="28" y="30"/>
                  <a:pt x="20" y="32"/>
                </a:cubicBezTo>
                <a:cubicBezTo>
                  <a:pt x="12" y="34"/>
                  <a:pt x="4" y="29"/>
                  <a:pt x="2" y="21"/>
                </a:cubicBezTo>
                <a:cubicBezTo>
                  <a:pt x="0" y="13"/>
                  <a:pt x="4" y="5"/>
                  <a:pt x="12" y="3"/>
                </a:cubicBezTo>
                <a:cubicBezTo>
                  <a:pt x="20" y="0"/>
                  <a:pt x="29" y="5"/>
                  <a:pt x="31" y="13"/>
                </a:cubicBezTo>
              </a:path>
            </a:pathLst>
          </a:custGeom>
          <a:solidFill>
            <a:srgbClr val="6B2D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35" name="íSḻîḋé"/>
          <p:cNvSpPr/>
          <p:nvPr/>
        </p:nvSpPr>
        <p:spPr bwMode="auto">
          <a:xfrm>
            <a:off x="2681208" y="2281974"/>
            <a:ext cx="23167" cy="23660"/>
          </a:xfrm>
          <a:custGeom>
            <a:avLst/>
            <a:gdLst>
              <a:gd name="T0" fmla="*/ 31 w 33"/>
              <a:gd name="T1" fmla="*/ 13 h 34"/>
              <a:gd name="T2" fmla="*/ 20 w 33"/>
              <a:gd name="T3" fmla="*/ 31 h 34"/>
              <a:gd name="T4" fmla="*/ 2 w 33"/>
              <a:gd name="T5" fmla="*/ 21 h 34"/>
              <a:gd name="T6" fmla="*/ 12 w 33"/>
              <a:gd name="T7" fmla="*/ 2 h 34"/>
              <a:gd name="T8" fmla="*/ 31 w 33"/>
              <a:gd name="T9" fmla="*/ 13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4">
                <a:moveTo>
                  <a:pt x="31" y="13"/>
                </a:moveTo>
                <a:cubicBezTo>
                  <a:pt x="33" y="21"/>
                  <a:pt x="28" y="29"/>
                  <a:pt x="20" y="31"/>
                </a:cubicBezTo>
                <a:cubicBezTo>
                  <a:pt x="12" y="34"/>
                  <a:pt x="4" y="29"/>
                  <a:pt x="2" y="21"/>
                </a:cubicBezTo>
                <a:cubicBezTo>
                  <a:pt x="0" y="13"/>
                  <a:pt x="4" y="4"/>
                  <a:pt x="12" y="2"/>
                </a:cubicBezTo>
                <a:cubicBezTo>
                  <a:pt x="20" y="0"/>
                  <a:pt x="29" y="5"/>
                  <a:pt x="31" y="13"/>
                </a:cubicBezTo>
              </a:path>
            </a:pathLst>
          </a:custGeom>
          <a:solidFill>
            <a:srgbClr val="6B2D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36" name="íṩḷïďè"/>
          <p:cNvSpPr/>
          <p:nvPr/>
        </p:nvSpPr>
        <p:spPr bwMode="auto">
          <a:xfrm>
            <a:off x="2174504" y="2290353"/>
            <a:ext cx="519520" cy="342568"/>
          </a:xfrm>
          <a:custGeom>
            <a:avLst/>
            <a:gdLst>
              <a:gd name="T0" fmla="*/ 14 w 1054"/>
              <a:gd name="T1" fmla="*/ 695 h 695"/>
              <a:gd name="T2" fmla="*/ 0 w 1054"/>
              <a:gd name="T3" fmla="*/ 692 h 695"/>
              <a:gd name="T4" fmla="*/ 92 w 1054"/>
              <a:gd name="T5" fmla="*/ 258 h 695"/>
              <a:gd name="T6" fmla="*/ 328 w 1054"/>
              <a:gd name="T7" fmla="*/ 403 h 695"/>
              <a:gd name="T8" fmla="*/ 467 w 1054"/>
              <a:gd name="T9" fmla="*/ 157 h 695"/>
              <a:gd name="T10" fmla="*/ 629 w 1054"/>
              <a:gd name="T11" fmla="*/ 261 h 695"/>
              <a:gd name="T12" fmla="*/ 720 w 1054"/>
              <a:gd name="T13" fmla="*/ 0 h 695"/>
              <a:gd name="T14" fmla="*/ 922 w 1054"/>
              <a:gd name="T15" fmla="*/ 80 h 695"/>
              <a:gd name="T16" fmla="*/ 1047 w 1054"/>
              <a:gd name="T17" fmla="*/ 3 h 695"/>
              <a:gd name="T18" fmla="*/ 1054 w 1054"/>
              <a:gd name="T19" fmla="*/ 14 h 695"/>
              <a:gd name="T20" fmla="*/ 924 w 1054"/>
              <a:gd name="T21" fmla="*/ 95 h 695"/>
              <a:gd name="T22" fmla="*/ 728 w 1054"/>
              <a:gd name="T23" fmla="*/ 18 h 695"/>
              <a:gd name="T24" fmla="*/ 636 w 1054"/>
              <a:gd name="T25" fmla="*/ 282 h 695"/>
              <a:gd name="T26" fmla="*/ 473 w 1054"/>
              <a:gd name="T27" fmla="*/ 176 h 695"/>
              <a:gd name="T28" fmla="*/ 332 w 1054"/>
              <a:gd name="T29" fmla="*/ 423 h 695"/>
              <a:gd name="T30" fmla="*/ 102 w 1054"/>
              <a:gd name="T31" fmla="*/ 280 h 695"/>
              <a:gd name="T32" fmla="*/ 14 w 1054"/>
              <a:gd name="T33" fmla="*/ 695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054" h="695">
                <a:moveTo>
                  <a:pt x="14" y="695"/>
                </a:moveTo>
                <a:lnTo>
                  <a:pt x="0" y="692"/>
                </a:lnTo>
                <a:lnTo>
                  <a:pt x="92" y="258"/>
                </a:lnTo>
                <a:lnTo>
                  <a:pt x="328" y="403"/>
                </a:lnTo>
                <a:lnTo>
                  <a:pt x="467" y="157"/>
                </a:lnTo>
                <a:lnTo>
                  <a:pt x="629" y="261"/>
                </a:lnTo>
                <a:lnTo>
                  <a:pt x="720" y="0"/>
                </a:lnTo>
                <a:lnTo>
                  <a:pt x="922" y="80"/>
                </a:lnTo>
                <a:lnTo>
                  <a:pt x="1047" y="3"/>
                </a:lnTo>
                <a:lnTo>
                  <a:pt x="1054" y="14"/>
                </a:lnTo>
                <a:lnTo>
                  <a:pt x="924" y="95"/>
                </a:lnTo>
                <a:lnTo>
                  <a:pt x="728" y="18"/>
                </a:lnTo>
                <a:lnTo>
                  <a:pt x="636" y="282"/>
                </a:lnTo>
                <a:lnTo>
                  <a:pt x="473" y="176"/>
                </a:lnTo>
                <a:lnTo>
                  <a:pt x="332" y="423"/>
                </a:lnTo>
                <a:lnTo>
                  <a:pt x="102" y="280"/>
                </a:lnTo>
                <a:lnTo>
                  <a:pt x="14" y="695"/>
                </a:lnTo>
                <a:close/>
              </a:path>
            </a:pathLst>
          </a:custGeom>
          <a:solidFill>
            <a:srgbClr val="6B2D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37" name="iśḷîḍé"/>
          <p:cNvSpPr/>
          <p:nvPr/>
        </p:nvSpPr>
        <p:spPr bwMode="auto">
          <a:xfrm>
            <a:off x="2174504" y="2290353"/>
            <a:ext cx="519520" cy="342568"/>
          </a:xfrm>
          <a:custGeom>
            <a:avLst/>
            <a:gdLst>
              <a:gd name="T0" fmla="*/ 14 w 1054"/>
              <a:gd name="T1" fmla="*/ 695 h 695"/>
              <a:gd name="T2" fmla="*/ 0 w 1054"/>
              <a:gd name="T3" fmla="*/ 692 h 695"/>
              <a:gd name="T4" fmla="*/ 92 w 1054"/>
              <a:gd name="T5" fmla="*/ 258 h 695"/>
              <a:gd name="T6" fmla="*/ 328 w 1054"/>
              <a:gd name="T7" fmla="*/ 403 h 695"/>
              <a:gd name="T8" fmla="*/ 467 w 1054"/>
              <a:gd name="T9" fmla="*/ 157 h 695"/>
              <a:gd name="T10" fmla="*/ 629 w 1054"/>
              <a:gd name="T11" fmla="*/ 261 h 695"/>
              <a:gd name="T12" fmla="*/ 720 w 1054"/>
              <a:gd name="T13" fmla="*/ 0 h 695"/>
              <a:gd name="T14" fmla="*/ 922 w 1054"/>
              <a:gd name="T15" fmla="*/ 80 h 695"/>
              <a:gd name="T16" fmla="*/ 1047 w 1054"/>
              <a:gd name="T17" fmla="*/ 3 h 695"/>
              <a:gd name="T18" fmla="*/ 1054 w 1054"/>
              <a:gd name="T19" fmla="*/ 14 h 695"/>
              <a:gd name="T20" fmla="*/ 924 w 1054"/>
              <a:gd name="T21" fmla="*/ 95 h 695"/>
              <a:gd name="T22" fmla="*/ 728 w 1054"/>
              <a:gd name="T23" fmla="*/ 18 h 695"/>
              <a:gd name="T24" fmla="*/ 636 w 1054"/>
              <a:gd name="T25" fmla="*/ 282 h 695"/>
              <a:gd name="T26" fmla="*/ 473 w 1054"/>
              <a:gd name="T27" fmla="*/ 176 h 695"/>
              <a:gd name="T28" fmla="*/ 332 w 1054"/>
              <a:gd name="T29" fmla="*/ 423 h 695"/>
              <a:gd name="T30" fmla="*/ 102 w 1054"/>
              <a:gd name="T31" fmla="*/ 280 h 695"/>
              <a:gd name="T32" fmla="*/ 14 w 1054"/>
              <a:gd name="T33" fmla="*/ 695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054" h="695">
                <a:moveTo>
                  <a:pt x="14" y="695"/>
                </a:moveTo>
                <a:lnTo>
                  <a:pt x="0" y="692"/>
                </a:lnTo>
                <a:lnTo>
                  <a:pt x="92" y="258"/>
                </a:lnTo>
                <a:lnTo>
                  <a:pt x="328" y="403"/>
                </a:lnTo>
                <a:lnTo>
                  <a:pt x="467" y="157"/>
                </a:lnTo>
                <a:lnTo>
                  <a:pt x="629" y="261"/>
                </a:lnTo>
                <a:lnTo>
                  <a:pt x="720" y="0"/>
                </a:lnTo>
                <a:lnTo>
                  <a:pt x="922" y="80"/>
                </a:lnTo>
                <a:lnTo>
                  <a:pt x="1047" y="3"/>
                </a:lnTo>
                <a:lnTo>
                  <a:pt x="1054" y="14"/>
                </a:lnTo>
                <a:lnTo>
                  <a:pt x="924" y="95"/>
                </a:lnTo>
                <a:lnTo>
                  <a:pt x="728" y="18"/>
                </a:lnTo>
                <a:lnTo>
                  <a:pt x="636" y="282"/>
                </a:lnTo>
                <a:lnTo>
                  <a:pt x="473" y="176"/>
                </a:lnTo>
                <a:lnTo>
                  <a:pt x="332" y="423"/>
                </a:lnTo>
                <a:lnTo>
                  <a:pt x="102" y="280"/>
                </a:lnTo>
                <a:lnTo>
                  <a:pt x="14" y="69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38" name="iŝḻîḍè"/>
          <p:cNvSpPr/>
          <p:nvPr/>
        </p:nvSpPr>
        <p:spPr bwMode="auto">
          <a:xfrm>
            <a:off x="2177955" y="2650665"/>
            <a:ext cx="23167" cy="23167"/>
          </a:xfrm>
          <a:custGeom>
            <a:avLst/>
            <a:gdLst>
              <a:gd name="T0" fmla="*/ 31 w 33"/>
              <a:gd name="T1" fmla="*/ 13 h 33"/>
              <a:gd name="T2" fmla="*/ 21 w 33"/>
              <a:gd name="T3" fmla="*/ 31 h 33"/>
              <a:gd name="T4" fmla="*/ 2 w 33"/>
              <a:gd name="T5" fmla="*/ 21 h 33"/>
              <a:gd name="T6" fmla="*/ 13 w 33"/>
              <a:gd name="T7" fmla="*/ 2 h 33"/>
              <a:gd name="T8" fmla="*/ 31 w 33"/>
              <a:gd name="T9" fmla="*/ 1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3">
                <a:moveTo>
                  <a:pt x="31" y="13"/>
                </a:moveTo>
                <a:cubicBezTo>
                  <a:pt x="33" y="21"/>
                  <a:pt x="29" y="29"/>
                  <a:pt x="21" y="31"/>
                </a:cubicBezTo>
                <a:cubicBezTo>
                  <a:pt x="12" y="33"/>
                  <a:pt x="4" y="29"/>
                  <a:pt x="2" y="21"/>
                </a:cubicBezTo>
                <a:cubicBezTo>
                  <a:pt x="0" y="13"/>
                  <a:pt x="5" y="4"/>
                  <a:pt x="13" y="2"/>
                </a:cubicBezTo>
                <a:cubicBezTo>
                  <a:pt x="21" y="0"/>
                  <a:pt x="29" y="5"/>
                  <a:pt x="31" y="13"/>
                </a:cubicBezTo>
              </a:path>
            </a:pathLst>
          </a:custGeom>
          <a:solidFill>
            <a:srgbClr val="F227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39" name="í$lïḋé"/>
          <p:cNvSpPr/>
          <p:nvPr/>
        </p:nvSpPr>
        <p:spPr bwMode="auto">
          <a:xfrm>
            <a:off x="2184362" y="2384991"/>
            <a:ext cx="511141" cy="282926"/>
          </a:xfrm>
          <a:custGeom>
            <a:avLst/>
            <a:gdLst>
              <a:gd name="T0" fmla="*/ 11 w 1037"/>
              <a:gd name="T1" fmla="*/ 574 h 574"/>
              <a:gd name="T2" fmla="*/ 0 w 1037"/>
              <a:gd name="T3" fmla="*/ 567 h 574"/>
              <a:gd name="T4" fmla="*/ 122 w 1037"/>
              <a:gd name="T5" fmla="*/ 345 h 574"/>
              <a:gd name="T6" fmla="*/ 378 w 1037"/>
              <a:gd name="T7" fmla="*/ 336 h 574"/>
              <a:gd name="T8" fmla="*/ 430 w 1037"/>
              <a:gd name="T9" fmla="*/ 180 h 574"/>
              <a:gd name="T10" fmla="*/ 603 w 1037"/>
              <a:gd name="T11" fmla="*/ 207 h 574"/>
              <a:gd name="T12" fmla="*/ 814 w 1037"/>
              <a:gd name="T13" fmla="*/ 0 h 574"/>
              <a:gd name="T14" fmla="*/ 1037 w 1037"/>
              <a:gd name="T15" fmla="*/ 91 h 574"/>
              <a:gd name="T16" fmla="*/ 1031 w 1037"/>
              <a:gd name="T17" fmla="*/ 104 h 574"/>
              <a:gd name="T18" fmla="*/ 817 w 1037"/>
              <a:gd name="T19" fmla="*/ 17 h 574"/>
              <a:gd name="T20" fmla="*/ 607 w 1037"/>
              <a:gd name="T21" fmla="*/ 222 h 574"/>
              <a:gd name="T22" fmla="*/ 439 w 1037"/>
              <a:gd name="T23" fmla="*/ 195 h 574"/>
              <a:gd name="T24" fmla="*/ 388 w 1037"/>
              <a:gd name="T25" fmla="*/ 349 h 574"/>
              <a:gd name="T26" fmla="*/ 131 w 1037"/>
              <a:gd name="T27" fmla="*/ 358 h 574"/>
              <a:gd name="T28" fmla="*/ 11 w 1037"/>
              <a:gd name="T29" fmla="*/ 574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37" h="574">
                <a:moveTo>
                  <a:pt x="11" y="574"/>
                </a:moveTo>
                <a:lnTo>
                  <a:pt x="0" y="567"/>
                </a:lnTo>
                <a:lnTo>
                  <a:pt x="122" y="345"/>
                </a:lnTo>
                <a:lnTo>
                  <a:pt x="378" y="336"/>
                </a:lnTo>
                <a:lnTo>
                  <a:pt x="430" y="180"/>
                </a:lnTo>
                <a:lnTo>
                  <a:pt x="603" y="207"/>
                </a:lnTo>
                <a:lnTo>
                  <a:pt x="814" y="0"/>
                </a:lnTo>
                <a:lnTo>
                  <a:pt x="1037" y="91"/>
                </a:lnTo>
                <a:lnTo>
                  <a:pt x="1031" y="104"/>
                </a:lnTo>
                <a:lnTo>
                  <a:pt x="817" y="17"/>
                </a:lnTo>
                <a:lnTo>
                  <a:pt x="607" y="222"/>
                </a:lnTo>
                <a:lnTo>
                  <a:pt x="439" y="195"/>
                </a:lnTo>
                <a:lnTo>
                  <a:pt x="388" y="349"/>
                </a:lnTo>
                <a:lnTo>
                  <a:pt x="131" y="358"/>
                </a:lnTo>
                <a:lnTo>
                  <a:pt x="11" y="574"/>
                </a:lnTo>
                <a:close/>
              </a:path>
            </a:pathLst>
          </a:custGeom>
          <a:solidFill>
            <a:srgbClr val="F227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40" name="išľíďè"/>
          <p:cNvSpPr/>
          <p:nvPr/>
        </p:nvSpPr>
        <p:spPr bwMode="auto">
          <a:xfrm>
            <a:off x="2184362" y="2384991"/>
            <a:ext cx="511141" cy="282926"/>
          </a:xfrm>
          <a:custGeom>
            <a:avLst/>
            <a:gdLst>
              <a:gd name="T0" fmla="*/ 11 w 1037"/>
              <a:gd name="T1" fmla="*/ 574 h 574"/>
              <a:gd name="T2" fmla="*/ 0 w 1037"/>
              <a:gd name="T3" fmla="*/ 567 h 574"/>
              <a:gd name="T4" fmla="*/ 122 w 1037"/>
              <a:gd name="T5" fmla="*/ 345 h 574"/>
              <a:gd name="T6" fmla="*/ 378 w 1037"/>
              <a:gd name="T7" fmla="*/ 336 h 574"/>
              <a:gd name="T8" fmla="*/ 430 w 1037"/>
              <a:gd name="T9" fmla="*/ 180 h 574"/>
              <a:gd name="T10" fmla="*/ 603 w 1037"/>
              <a:gd name="T11" fmla="*/ 207 h 574"/>
              <a:gd name="T12" fmla="*/ 814 w 1037"/>
              <a:gd name="T13" fmla="*/ 0 h 574"/>
              <a:gd name="T14" fmla="*/ 1037 w 1037"/>
              <a:gd name="T15" fmla="*/ 91 h 574"/>
              <a:gd name="T16" fmla="*/ 1031 w 1037"/>
              <a:gd name="T17" fmla="*/ 104 h 574"/>
              <a:gd name="T18" fmla="*/ 817 w 1037"/>
              <a:gd name="T19" fmla="*/ 17 h 574"/>
              <a:gd name="T20" fmla="*/ 607 w 1037"/>
              <a:gd name="T21" fmla="*/ 222 h 574"/>
              <a:gd name="T22" fmla="*/ 439 w 1037"/>
              <a:gd name="T23" fmla="*/ 195 h 574"/>
              <a:gd name="T24" fmla="*/ 388 w 1037"/>
              <a:gd name="T25" fmla="*/ 349 h 574"/>
              <a:gd name="T26" fmla="*/ 131 w 1037"/>
              <a:gd name="T27" fmla="*/ 358 h 574"/>
              <a:gd name="T28" fmla="*/ 11 w 1037"/>
              <a:gd name="T29" fmla="*/ 574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37" h="574">
                <a:moveTo>
                  <a:pt x="11" y="574"/>
                </a:moveTo>
                <a:lnTo>
                  <a:pt x="0" y="567"/>
                </a:lnTo>
                <a:lnTo>
                  <a:pt x="122" y="345"/>
                </a:lnTo>
                <a:lnTo>
                  <a:pt x="378" y="336"/>
                </a:lnTo>
                <a:lnTo>
                  <a:pt x="430" y="180"/>
                </a:lnTo>
                <a:lnTo>
                  <a:pt x="603" y="207"/>
                </a:lnTo>
                <a:lnTo>
                  <a:pt x="814" y="0"/>
                </a:lnTo>
                <a:lnTo>
                  <a:pt x="1037" y="91"/>
                </a:lnTo>
                <a:lnTo>
                  <a:pt x="1031" y="104"/>
                </a:lnTo>
                <a:lnTo>
                  <a:pt x="817" y="17"/>
                </a:lnTo>
                <a:lnTo>
                  <a:pt x="607" y="222"/>
                </a:lnTo>
                <a:lnTo>
                  <a:pt x="439" y="195"/>
                </a:lnTo>
                <a:lnTo>
                  <a:pt x="388" y="349"/>
                </a:lnTo>
                <a:lnTo>
                  <a:pt x="131" y="358"/>
                </a:lnTo>
                <a:lnTo>
                  <a:pt x="11" y="57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41" name="íšḻiďè"/>
          <p:cNvSpPr/>
          <p:nvPr/>
        </p:nvSpPr>
        <p:spPr bwMode="auto">
          <a:xfrm>
            <a:off x="2434264" y="1484458"/>
            <a:ext cx="848286" cy="1578275"/>
          </a:xfrm>
          <a:custGeom>
            <a:avLst/>
            <a:gdLst>
              <a:gd name="T0" fmla="*/ 1705 w 1721"/>
              <a:gd name="T1" fmla="*/ 0 h 3202"/>
              <a:gd name="T2" fmla="*/ 1649 w 1721"/>
              <a:gd name="T3" fmla="*/ 320 h 3202"/>
              <a:gd name="T4" fmla="*/ 1649 w 1721"/>
              <a:gd name="T5" fmla="*/ 320 h 3202"/>
              <a:gd name="T6" fmla="*/ 1635 w 1721"/>
              <a:gd name="T7" fmla="*/ 399 h 3202"/>
              <a:gd name="T8" fmla="*/ 1163 w 1721"/>
              <a:gd name="T9" fmla="*/ 3136 h 3202"/>
              <a:gd name="T10" fmla="*/ 122 w 1721"/>
              <a:gd name="T11" fmla="*/ 2957 h 3202"/>
              <a:gd name="T12" fmla="*/ 0 w 1721"/>
              <a:gd name="T13" fmla="*/ 2989 h 3202"/>
              <a:gd name="T14" fmla="*/ 1216 w 1721"/>
              <a:gd name="T15" fmla="*/ 3202 h 3202"/>
              <a:gd name="T16" fmla="*/ 1721 w 1721"/>
              <a:gd name="T17" fmla="*/ 4 h 3202"/>
              <a:gd name="T18" fmla="*/ 1705 w 1721"/>
              <a:gd name="T19" fmla="*/ 0 h 3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21" h="3202">
                <a:moveTo>
                  <a:pt x="1705" y="0"/>
                </a:moveTo>
                <a:lnTo>
                  <a:pt x="1649" y="320"/>
                </a:lnTo>
                <a:lnTo>
                  <a:pt x="1649" y="320"/>
                </a:lnTo>
                <a:lnTo>
                  <a:pt x="1635" y="399"/>
                </a:lnTo>
                <a:lnTo>
                  <a:pt x="1163" y="3136"/>
                </a:lnTo>
                <a:lnTo>
                  <a:pt x="122" y="2957"/>
                </a:lnTo>
                <a:lnTo>
                  <a:pt x="0" y="2989"/>
                </a:lnTo>
                <a:lnTo>
                  <a:pt x="1216" y="3202"/>
                </a:lnTo>
                <a:lnTo>
                  <a:pt x="1721" y="4"/>
                </a:lnTo>
                <a:lnTo>
                  <a:pt x="1705" y="0"/>
                </a:lnTo>
                <a:close/>
              </a:path>
            </a:pathLst>
          </a:custGeom>
          <a:solidFill>
            <a:srgbClr val="A2B2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42" name="ïŝļïḍê"/>
          <p:cNvSpPr/>
          <p:nvPr/>
        </p:nvSpPr>
        <p:spPr bwMode="auto">
          <a:xfrm>
            <a:off x="2434264" y="1484458"/>
            <a:ext cx="848286" cy="1578275"/>
          </a:xfrm>
          <a:custGeom>
            <a:avLst/>
            <a:gdLst>
              <a:gd name="T0" fmla="*/ 1705 w 1721"/>
              <a:gd name="T1" fmla="*/ 0 h 3202"/>
              <a:gd name="T2" fmla="*/ 1649 w 1721"/>
              <a:gd name="T3" fmla="*/ 320 h 3202"/>
              <a:gd name="T4" fmla="*/ 1649 w 1721"/>
              <a:gd name="T5" fmla="*/ 320 h 3202"/>
              <a:gd name="T6" fmla="*/ 1635 w 1721"/>
              <a:gd name="T7" fmla="*/ 399 h 3202"/>
              <a:gd name="T8" fmla="*/ 1163 w 1721"/>
              <a:gd name="T9" fmla="*/ 3136 h 3202"/>
              <a:gd name="T10" fmla="*/ 122 w 1721"/>
              <a:gd name="T11" fmla="*/ 2957 h 3202"/>
              <a:gd name="T12" fmla="*/ 0 w 1721"/>
              <a:gd name="T13" fmla="*/ 2989 h 3202"/>
              <a:gd name="T14" fmla="*/ 1216 w 1721"/>
              <a:gd name="T15" fmla="*/ 3202 h 3202"/>
              <a:gd name="T16" fmla="*/ 1721 w 1721"/>
              <a:gd name="T17" fmla="*/ 4 h 3202"/>
              <a:gd name="T18" fmla="*/ 1705 w 1721"/>
              <a:gd name="T19" fmla="*/ 0 h 3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21" h="3202">
                <a:moveTo>
                  <a:pt x="1705" y="0"/>
                </a:moveTo>
                <a:lnTo>
                  <a:pt x="1649" y="320"/>
                </a:lnTo>
                <a:lnTo>
                  <a:pt x="1649" y="320"/>
                </a:lnTo>
                <a:lnTo>
                  <a:pt x="1635" y="399"/>
                </a:lnTo>
                <a:lnTo>
                  <a:pt x="1163" y="3136"/>
                </a:lnTo>
                <a:lnTo>
                  <a:pt x="122" y="2957"/>
                </a:lnTo>
                <a:lnTo>
                  <a:pt x="0" y="2989"/>
                </a:lnTo>
                <a:lnTo>
                  <a:pt x="1216" y="3202"/>
                </a:lnTo>
                <a:lnTo>
                  <a:pt x="1721" y="4"/>
                </a:lnTo>
                <a:lnTo>
                  <a:pt x="1705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43" name="i$ḻîḍe"/>
          <p:cNvSpPr/>
          <p:nvPr/>
        </p:nvSpPr>
        <p:spPr bwMode="auto">
          <a:xfrm>
            <a:off x="2343570" y="2926198"/>
            <a:ext cx="150828" cy="31546"/>
          </a:xfrm>
          <a:custGeom>
            <a:avLst/>
            <a:gdLst>
              <a:gd name="T0" fmla="*/ 119 w 306"/>
              <a:gd name="T1" fmla="*/ 0 h 64"/>
              <a:gd name="T2" fmla="*/ 0 w 306"/>
              <a:gd name="T3" fmla="*/ 33 h 64"/>
              <a:gd name="T4" fmla="*/ 184 w 306"/>
              <a:gd name="T5" fmla="*/ 64 h 64"/>
              <a:gd name="T6" fmla="*/ 306 w 306"/>
              <a:gd name="T7" fmla="*/ 32 h 64"/>
              <a:gd name="T8" fmla="*/ 119 w 306"/>
              <a:gd name="T9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6" h="64">
                <a:moveTo>
                  <a:pt x="119" y="0"/>
                </a:moveTo>
                <a:lnTo>
                  <a:pt x="0" y="33"/>
                </a:lnTo>
                <a:lnTo>
                  <a:pt x="184" y="64"/>
                </a:lnTo>
                <a:lnTo>
                  <a:pt x="306" y="32"/>
                </a:lnTo>
                <a:lnTo>
                  <a:pt x="119" y="0"/>
                </a:lnTo>
                <a:close/>
              </a:path>
            </a:pathLst>
          </a:custGeom>
          <a:solidFill>
            <a:srgbClr val="677C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44" name="iṧḷíḋe"/>
          <p:cNvSpPr/>
          <p:nvPr/>
        </p:nvSpPr>
        <p:spPr bwMode="auto">
          <a:xfrm>
            <a:off x="2343570" y="2926198"/>
            <a:ext cx="150828" cy="31546"/>
          </a:xfrm>
          <a:custGeom>
            <a:avLst/>
            <a:gdLst>
              <a:gd name="T0" fmla="*/ 119 w 306"/>
              <a:gd name="T1" fmla="*/ 0 h 64"/>
              <a:gd name="T2" fmla="*/ 0 w 306"/>
              <a:gd name="T3" fmla="*/ 33 h 64"/>
              <a:gd name="T4" fmla="*/ 184 w 306"/>
              <a:gd name="T5" fmla="*/ 64 h 64"/>
              <a:gd name="T6" fmla="*/ 306 w 306"/>
              <a:gd name="T7" fmla="*/ 32 h 64"/>
              <a:gd name="T8" fmla="*/ 119 w 306"/>
              <a:gd name="T9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6" h="64">
                <a:moveTo>
                  <a:pt x="119" y="0"/>
                </a:moveTo>
                <a:lnTo>
                  <a:pt x="0" y="33"/>
                </a:lnTo>
                <a:lnTo>
                  <a:pt x="184" y="64"/>
                </a:lnTo>
                <a:lnTo>
                  <a:pt x="306" y="32"/>
                </a:lnTo>
                <a:lnTo>
                  <a:pt x="11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45" name="íṡliďe"/>
          <p:cNvSpPr/>
          <p:nvPr/>
        </p:nvSpPr>
        <p:spPr bwMode="auto">
          <a:xfrm>
            <a:off x="1823557" y="2822689"/>
            <a:ext cx="578668" cy="119776"/>
          </a:xfrm>
          <a:custGeom>
            <a:avLst/>
            <a:gdLst>
              <a:gd name="T0" fmla="*/ 101 w 1174"/>
              <a:gd name="T1" fmla="*/ 0 h 243"/>
              <a:gd name="T2" fmla="*/ 7 w 1174"/>
              <a:gd name="T3" fmla="*/ 14 h 243"/>
              <a:gd name="T4" fmla="*/ 0 w 1174"/>
              <a:gd name="T5" fmla="*/ 58 h 243"/>
              <a:gd name="T6" fmla="*/ 1055 w 1174"/>
              <a:gd name="T7" fmla="*/ 243 h 243"/>
              <a:gd name="T8" fmla="*/ 1174 w 1174"/>
              <a:gd name="T9" fmla="*/ 210 h 243"/>
              <a:gd name="T10" fmla="*/ 97 w 1174"/>
              <a:gd name="T11" fmla="*/ 25 h 243"/>
              <a:gd name="T12" fmla="*/ 101 w 1174"/>
              <a:gd name="T13" fmla="*/ 0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74" h="243">
                <a:moveTo>
                  <a:pt x="101" y="0"/>
                </a:moveTo>
                <a:lnTo>
                  <a:pt x="7" y="14"/>
                </a:lnTo>
                <a:lnTo>
                  <a:pt x="0" y="58"/>
                </a:lnTo>
                <a:lnTo>
                  <a:pt x="1055" y="243"/>
                </a:lnTo>
                <a:lnTo>
                  <a:pt x="1174" y="210"/>
                </a:lnTo>
                <a:lnTo>
                  <a:pt x="97" y="25"/>
                </a:lnTo>
                <a:lnTo>
                  <a:pt x="101" y="0"/>
                </a:lnTo>
                <a:close/>
              </a:path>
            </a:pathLst>
          </a:custGeom>
          <a:solidFill>
            <a:srgbClr val="9CA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46" name="ïṧľíḍé"/>
          <p:cNvSpPr/>
          <p:nvPr/>
        </p:nvSpPr>
        <p:spPr bwMode="auto">
          <a:xfrm>
            <a:off x="1823557" y="2822689"/>
            <a:ext cx="578668" cy="119776"/>
          </a:xfrm>
          <a:custGeom>
            <a:avLst/>
            <a:gdLst>
              <a:gd name="T0" fmla="*/ 101 w 1174"/>
              <a:gd name="T1" fmla="*/ 0 h 243"/>
              <a:gd name="T2" fmla="*/ 7 w 1174"/>
              <a:gd name="T3" fmla="*/ 14 h 243"/>
              <a:gd name="T4" fmla="*/ 0 w 1174"/>
              <a:gd name="T5" fmla="*/ 58 h 243"/>
              <a:gd name="T6" fmla="*/ 1055 w 1174"/>
              <a:gd name="T7" fmla="*/ 243 h 243"/>
              <a:gd name="T8" fmla="*/ 1174 w 1174"/>
              <a:gd name="T9" fmla="*/ 210 h 243"/>
              <a:gd name="T10" fmla="*/ 97 w 1174"/>
              <a:gd name="T11" fmla="*/ 25 h 243"/>
              <a:gd name="T12" fmla="*/ 101 w 1174"/>
              <a:gd name="T13" fmla="*/ 0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74" h="243">
                <a:moveTo>
                  <a:pt x="101" y="0"/>
                </a:moveTo>
                <a:lnTo>
                  <a:pt x="7" y="14"/>
                </a:lnTo>
                <a:lnTo>
                  <a:pt x="0" y="58"/>
                </a:lnTo>
                <a:lnTo>
                  <a:pt x="1055" y="243"/>
                </a:lnTo>
                <a:lnTo>
                  <a:pt x="1174" y="210"/>
                </a:lnTo>
                <a:lnTo>
                  <a:pt x="97" y="25"/>
                </a:lnTo>
                <a:lnTo>
                  <a:pt x="10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47" name="îşḷíďé"/>
          <p:cNvSpPr/>
          <p:nvPr/>
        </p:nvSpPr>
        <p:spPr bwMode="auto">
          <a:xfrm>
            <a:off x="1871369" y="1284832"/>
            <a:ext cx="1403787" cy="1745369"/>
          </a:xfrm>
          <a:custGeom>
            <a:avLst/>
            <a:gdLst>
              <a:gd name="T0" fmla="*/ 2305 w 2848"/>
              <a:gd name="T1" fmla="*/ 3541 h 3541"/>
              <a:gd name="T2" fmla="*/ 0 w 2848"/>
              <a:gd name="T3" fmla="*/ 3145 h 3541"/>
              <a:gd name="T4" fmla="*/ 542 w 2848"/>
              <a:gd name="T5" fmla="*/ 0 h 3541"/>
              <a:gd name="T6" fmla="*/ 2848 w 2848"/>
              <a:gd name="T7" fmla="*/ 398 h 3541"/>
              <a:gd name="T8" fmla="*/ 2305 w 2848"/>
              <a:gd name="T9" fmla="*/ 3541 h 3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48" h="3541">
                <a:moveTo>
                  <a:pt x="2305" y="3541"/>
                </a:moveTo>
                <a:lnTo>
                  <a:pt x="0" y="3145"/>
                </a:lnTo>
                <a:lnTo>
                  <a:pt x="542" y="0"/>
                </a:lnTo>
                <a:lnTo>
                  <a:pt x="2848" y="398"/>
                </a:lnTo>
                <a:lnTo>
                  <a:pt x="2305" y="3541"/>
                </a:lnTo>
                <a:close/>
              </a:path>
            </a:pathLst>
          </a:custGeom>
          <a:solidFill>
            <a:srgbClr val="F1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48" name="ïṡḷíďe"/>
          <p:cNvSpPr/>
          <p:nvPr/>
        </p:nvSpPr>
        <p:spPr bwMode="auto">
          <a:xfrm>
            <a:off x="1871369" y="1284832"/>
            <a:ext cx="1403787" cy="1745369"/>
          </a:xfrm>
          <a:custGeom>
            <a:avLst/>
            <a:gdLst>
              <a:gd name="T0" fmla="*/ 2305 w 2848"/>
              <a:gd name="T1" fmla="*/ 3541 h 3541"/>
              <a:gd name="T2" fmla="*/ 0 w 2848"/>
              <a:gd name="T3" fmla="*/ 3145 h 3541"/>
              <a:gd name="T4" fmla="*/ 542 w 2848"/>
              <a:gd name="T5" fmla="*/ 0 h 3541"/>
              <a:gd name="T6" fmla="*/ 2848 w 2848"/>
              <a:gd name="T7" fmla="*/ 398 h 3541"/>
              <a:gd name="T8" fmla="*/ 2305 w 2848"/>
              <a:gd name="T9" fmla="*/ 3541 h 3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48" h="3541">
                <a:moveTo>
                  <a:pt x="2305" y="3541"/>
                </a:moveTo>
                <a:lnTo>
                  <a:pt x="0" y="3145"/>
                </a:lnTo>
                <a:lnTo>
                  <a:pt x="542" y="0"/>
                </a:lnTo>
                <a:lnTo>
                  <a:pt x="2848" y="398"/>
                </a:lnTo>
                <a:lnTo>
                  <a:pt x="2305" y="354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49" name="îṩľiḍe"/>
          <p:cNvSpPr/>
          <p:nvPr/>
        </p:nvSpPr>
        <p:spPr bwMode="auto">
          <a:xfrm>
            <a:off x="2082824" y="1446997"/>
            <a:ext cx="1164237" cy="358341"/>
          </a:xfrm>
          <a:custGeom>
            <a:avLst/>
            <a:gdLst>
              <a:gd name="T0" fmla="*/ 2305 w 2362"/>
              <a:gd name="T1" fmla="*/ 727 h 727"/>
              <a:gd name="T2" fmla="*/ 0 w 2362"/>
              <a:gd name="T3" fmla="*/ 331 h 727"/>
              <a:gd name="T4" fmla="*/ 57 w 2362"/>
              <a:gd name="T5" fmla="*/ 0 h 727"/>
              <a:gd name="T6" fmla="*/ 2362 w 2362"/>
              <a:gd name="T7" fmla="*/ 396 h 727"/>
              <a:gd name="T8" fmla="*/ 2305 w 2362"/>
              <a:gd name="T9" fmla="*/ 727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62" h="727">
                <a:moveTo>
                  <a:pt x="2305" y="727"/>
                </a:moveTo>
                <a:lnTo>
                  <a:pt x="0" y="331"/>
                </a:lnTo>
                <a:lnTo>
                  <a:pt x="57" y="0"/>
                </a:lnTo>
                <a:lnTo>
                  <a:pt x="2362" y="396"/>
                </a:lnTo>
                <a:lnTo>
                  <a:pt x="2305" y="727"/>
                </a:lnTo>
                <a:close/>
              </a:path>
            </a:pathLst>
          </a:custGeom>
          <a:solidFill>
            <a:srgbClr val="5A5A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50" name="îṧḷïďé"/>
          <p:cNvSpPr/>
          <p:nvPr/>
        </p:nvSpPr>
        <p:spPr bwMode="auto">
          <a:xfrm>
            <a:off x="2082824" y="1446997"/>
            <a:ext cx="1164237" cy="358341"/>
          </a:xfrm>
          <a:custGeom>
            <a:avLst/>
            <a:gdLst>
              <a:gd name="T0" fmla="*/ 2305 w 2362"/>
              <a:gd name="T1" fmla="*/ 727 h 727"/>
              <a:gd name="T2" fmla="*/ 0 w 2362"/>
              <a:gd name="T3" fmla="*/ 331 h 727"/>
              <a:gd name="T4" fmla="*/ 57 w 2362"/>
              <a:gd name="T5" fmla="*/ 0 h 727"/>
              <a:gd name="T6" fmla="*/ 2362 w 2362"/>
              <a:gd name="T7" fmla="*/ 396 h 727"/>
              <a:gd name="T8" fmla="*/ 2305 w 2362"/>
              <a:gd name="T9" fmla="*/ 727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62" h="727">
                <a:moveTo>
                  <a:pt x="2305" y="727"/>
                </a:moveTo>
                <a:lnTo>
                  <a:pt x="0" y="331"/>
                </a:lnTo>
                <a:lnTo>
                  <a:pt x="57" y="0"/>
                </a:lnTo>
                <a:lnTo>
                  <a:pt x="2362" y="396"/>
                </a:lnTo>
                <a:lnTo>
                  <a:pt x="2305" y="72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51" name="íŝḻîdé"/>
          <p:cNvSpPr/>
          <p:nvPr/>
        </p:nvSpPr>
        <p:spPr bwMode="auto">
          <a:xfrm>
            <a:off x="2384480" y="1384891"/>
            <a:ext cx="709287" cy="171038"/>
          </a:xfrm>
          <a:custGeom>
            <a:avLst/>
            <a:gdLst>
              <a:gd name="T0" fmla="*/ 1422 w 1439"/>
              <a:gd name="T1" fmla="*/ 347 h 347"/>
              <a:gd name="T2" fmla="*/ 0 w 1439"/>
              <a:gd name="T3" fmla="*/ 102 h 347"/>
              <a:gd name="T4" fmla="*/ 17 w 1439"/>
              <a:gd name="T5" fmla="*/ 0 h 347"/>
              <a:gd name="T6" fmla="*/ 1439 w 1439"/>
              <a:gd name="T7" fmla="*/ 244 h 347"/>
              <a:gd name="T8" fmla="*/ 1422 w 1439"/>
              <a:gd name="T9" fmla="*/ 347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9" h="347">
                <a:moveTo>
                  <a:pt x="1422" y="347"/>
                </a:moveTo>
                <a:lnTo>
                  <a:pt x="0" y="102"/>
                </a:lnTo>
                <a:lnTo>
                  <a:pt x="17" y="0"/>
                </a:lnTo>
                <a:lnTo>
                  <a:pt x="1439" y="244"/>
                </a:lnTo>
                <a:lnTo>
                  <a:pt x="1422" y="347"/>
                </a:lnTo>
                <a:close/>
              </a:path>
            </a:pathLst>
          </a:custGeom>
          <a:solidFill>
            <a:srgbClr val="5A5A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52" name="íṣḻíďè"/>
          <p:cNvSpPr/>
          <p:nvPr/>
        </p:nvSpPr>
        <p:spPr bwMode="auto">
          <a:xfrm>
            <a:off x="2384480" y="1384891"/>
            <a:ext cx="709287" cy="171038"/>
          </a:xfrm>
          <a:custGeom>
            <a:avLst/>
            <a:gdLst>
              <a:gd name="T0" fmla="*/ 1422 w 1439"/>
              <a:gd name="T1" fmla="*/ 347 h 347"/>
              <a:gd name="T2" fmla="*/ 0 w 1439"/>
              <a:gd name="T3" fmla="*/ 102 h 347"/>
              <a:gd name="T4" fmla="*/ 17 w 1439"/>
              <a:gd name="T5" fmla="*/ 0 h 347"/>
              <a:gd name="T6" fmla="*/ 1439 w 1439"/>
              <a:gd name="T7" fmla="*/ 244 h 347"/>
              <a:gd name="T8" fmla="*/ 1422 w 1439"/>
              <a:gd name="T9" fmla="*/ 347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9" h="347">
                <a:moveTo>
                  <a:pt x="1422" y="347"/>
                </a:moveTo>
                <a:lnTo>
                  <a:pt x="0" y="102"/>
                </a:lnTo>
                <a:lnTo>
                  <a:pt x="17" y="0"/>
                </a:lnTo>
                <a:lnTo>
                  <a:pt x="1439" y="244"/>
                </a:lnTo>
                <a:lnTo>
                  <a:pt x="1422" y="34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53" name="íṥḻïḑê"/>
          <p:cNvSpPr/>
          <p:nvPr/>
        </p:nvSpPr>
        <p:spPr bwMode="auto">
          <a:xfrm>
            <a:off x="2354907" y="1592404"/>
            <a:ext cx="700415" cy="148364"/>
          </a:xfrm>
          <a:custGeom>
            <a:avLst/>
            <a:gdLst>
              <a:gd name="T0" fmla="*/ 1411 w 1421"/>
              <a:gd name="T1" fmla="*/ 301 h 301"/>
              <a:gd name="T2" fmla="*/ 0 w 1421"/>
              <a:gd name="T3" fmla="*/ 57 h 301"/>
              <a:gd name="T4" fmla="*/ 10 w 1421"/>
              <a:gd name="T5" fmla="*/ 0 h 301"/>
              <a:gd name="T6" fmla="*/ 1421 w 1421"/>
              <a:gd name="T7" fmla="*/ 242 h 301"/>
              <a:gd name="T8" fmla="*/ 1411 w 1421"/>
              <a:gd name="T9" fmla="*/ 301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21" h="301">
                <a:moveTo>
                  <a:pt x="1411" y="301"/>
                </a:moveTo>
                <a:lnTo>
                  <a:pt x="0" y="57"/>
                </a:lnTo>
                <a:lnTo>
                  <a:pt x="10" y="0"/>
                </a:lnTo>
                <a:lnTo>
                  <a:pt x="1421" y="242"/>
                </a:lnTo>
                <a:lnTo>
                  <a:pt x="1411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54" name="íşľiḍè"/>
          <p:cNvSpPr/>
          <p:nvPr/>
        </p:nvSpPr>
        <p:spPr bwMode="auto">
          <a:xfrm>
            <a:off x="2354907" y="1592404"/>
            <a:ext cx="700415" cy="148364"/>
          </a:xfrm>
          <a:custGeom>
            <a:avLst/>
            <a:gdLst>
              <a:gd name="T0" fmla="*/ 1411 w 1421"/>
              <a:gd name="T1" fmla="*/ 301 h 301"/>
              <a:gd name="T2" fmla="*/ 0 w 1421"/>
              <a:gd name="T3" fmla="*/ 57 h 301"/>
              <a:gd name="T4" fmla="*/ 10 w 1421"/>
              <a:gd name="T5" fmla="*/ 0 h 301"/>
              <a:gd name="T6" fmla="*/ 1421 w 1421"/>
              <a:gd name="T7" fmla="*/ 242 h 301"/>
              <a:gd name="T8" fmla="*/ 1411 w 1421"/>
              <a:gd name="T9" fmla="*/ 301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21" h="301">
                <a:moveTo>
                  <a:pt x="1411" y="301"/>
                </a:moveTo>
                <a:lnTo>
                  <a:pt x="0" y="57"/>
                </a:lnTo>
                <a:lnTo>
                  <a:pt x="10" y="0"/>
                </a:lnTo>
                <a:lnTo>
                  <a:pt x="1421" y="242"/>
                </a:lnTo>
                <a:lnTo>
                  <a:pt x="1411" y="30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55" name="îṧľíḓé"/>
          <p:cNvSpPr/>
          <p:nvPr/>
        </p:nvSpPr>
        <p:spPr bwMode="auto">
          <a:xfrm>
            <a:off x="2280478" y="1523890"/>
            <a:ext cx="868495" cy="176459"/>
          </a:xfrm>
          <a:custGeom>
            <a:avLst/>
            <a:gdLst>
              <a:gd name="T0" fmla="*/ 1752 w 1762"/>
              <a:gd name="T1" fmla="*/ 358 h 358"/>
              <a:gd name="T2" fmla="*/ 0 w 1762"/>
              <a:gd name="T3" fmla="*/ 58 h 358"/>
              <a:gd name="T4" fmla="*/ 10 w 1762"/>
              <a:gd name="T5" fmla="*/ 0 h 358"/>
              <a:gd name="T6" fmla="*/ 1762 w 1762"/>
              <a:gd name="T7" fmla="*/ 301 h 358"/>
              <a:gd name="T8" fmla="*/ 1752 w 1762"/>
              <a:gd name="T9" fmla="*/ 358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2" h="358">
                <a:moveTo>
                  <a:pt x="1752" y="358"/>
                </a:moveTo>
                <a:lnTo>
                  <a:pt x="0" y="58"/>
                </a:lnTo>
                <a:lnTo>
                  <a:pt x="10" y="0"/>
                </a:lnTo>
                <a:lnTo>
                  <a:pt x="1762" y="301"/>
                </a:lnTo>
                <a:lnTo>
                  <a:pt x="1752" y="3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56" name="ïṧ1iḋe"/>
          <p:cNvSpPr/>
          <p:nvPr/>
        </p:nvSpPr>
        <p:spPr bwMode="auto">
          <a:xfrm>
            <a:off x="2280478" y="1523890"/>
            <a:ext cx="868495" cy="176459"/>
          </a:xfrm>
          <a:custGeom>
            <a:avLst/>
            <a:gdLst>
              <a:gd name="T0" fmla="*/ 1752 w 1762"/>
              <a:gd name="T1" fmla="*/ 358 h 358"/>
              <a:gd name="T2" fmla="*/ 0 w 1762"/>
              <a:gd name="T3" fmla="*/ 58 h 358"/>
              <a:gd name="T4" fmla="*/ 10 w 1762"/>
              <a:gd name="T5" fmla="*/ 0 h 358"/>
              <a:gd name="T6" fmla="*/ 1762 w 1762"/>
              <a:gd name="T7" fmla="*/ 301 h 358"/>
              <a:gd name="T8" fmla="*/ 1752 w 1762"/>
              <a:gd name="T9" fmla="*/ 358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2" h="358">
                <a:moveTo>
                  <a:pt x="1752" y="358"/>
                </a:moveTo>
                <a:lnTo>
                  <a:pt x="0" y="58"/>
                </a:lnTo>
                <a:lnTo>
                  <a:pt x="10" y="0"/>
                </a:lnTo>
                <a:lnTo>
                  <a:pt x="1762" y="301"/>
                </a:lnTo>
                <a:lnTo>
                  <a:pt x="1752" y="35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57" name="ïṡľiďè"/>
          <p:cNvSpPr/>
          <p:nvPr/>
        </p:nvSpPr>
        <p:spPr bwMode="auto">
          <a:xfrm>
            <a:off x="1888127" y="2714250"/>
            <a:ext cx="1140578" cy="216385"/>
          </a:xfrm>
          <a:custGeom>
            <a:avLst/>
            <a:gdLst>
              <a:gd name="T0" fmla="*/ 2307 w 2314"/>
              <a:gd name="T1" fmla="*/ 439 h 439"/>
              <a:gd name="T2" fmla="*/ 0 w 2314"/>
              <a:gd name="T3" fmla="*/ 43 h 439"/>
              <a:gd name="T4" fmla="*/ 9 w 2314"/>
              <a:gd name="T5" fmla="*/ 0 h 439"/>
              <a:gd name="T6" fmla="*/ 2314 w 2314"/>
              <a:gd name="T7" fmla="*/ 396 h 439"/>
              <a:gd name="T8" fmla="*/ 2307 w 2314"/>
              <a:gd name="T9" fmla="*/ 439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14" h="439">
                <a:moveTo>
                  <a:pt x="2307" y="439"/>
                </a:moveTo>
                <a:lnTo>
                  <a:pt x="0" y="43"/>
                </a:lnTo>
                <a:lnTo>
                  <a:pt x="9" y="0"/>
                </a:lnTo>
                <a:lnTo>
                  <a:pt x="2314" y="396"/>
                </a:lnTo>
                <a:lnTo>
                  <a:pt x="2307" y="439"/>
                </a:lnTo>
                <a:close/>
              </a:path>
            </a:pathLst>
          </a:custGeom>
          <a:solidFill>
            <a:srgbClr val="5A5A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58" name="iśļiḓê"/>
          <p:cNvSpPr/>
          <p:nvPr/>
        </p:nvSpPr>
        <p:spPr bwMode="auto">
          <a:xfrm>
            <a:off x="1888127" y="2714250"/>
            <a:ext cx="1140578" cy="216385"/>
          </a:xfrm>
          <a:custGeom>
            <a:avLst/>
            <a:gdLst>
              <a:gd name="T0" fmla="*/ 2307 w 2314"/>
              <a:gd name="T1" fmla="*/ 439 h 439"/>
              <a:gd name="T2" fmla="*/ 0 w 2314"/>
              <a:gd name="T3" fmla="*/ 43 h 439"/>
              <a:gd name="T4" fmla="*/ 9 w 2314"/>
              <a:gd name="T5" fmla="*/ 0 h 439"/>
              <a:gd name="T6" fmla="*/ 2314 w 2314"/>
              <a:gd name="T7" fmla="*/ 396 h 439"/>
              <a:gd name="T8" fmla="*/ 2307 w 2314"/>
              <a:gd name="T9" fmla="*/ 439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14" h="439">
                <a:moveTo>
                  <a:pt x="2307" y="439"/>
                </a:moveTo>
                <a:lnTo>
                  <a:pt x="0" y="43"/>
                </a:lnTo>
                <a:lnTo>
                  <a:pt x="9" y="0"/>
                </a:lnTo>
                <a:lnTo>
                  <a:pt x="2314" y="396"/>
                </a:lnTo>
                <a:lnTo>
                  <a:pt x="2307" y="43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59" name="iŝlïḑê"/>
          <p:cNvSpPr/>
          <p:nvPr/>
        </p:nvSpPr>
        <p:spPr bwMode="auto">
          <a:xfrm>
            <a:off x="2449051" y="2050802"/>
            <a:ext cx="119776" cy="224271"/>
          </a:xfrm>
          <a:custGeom>
            <a:avLst/>
            <a:gdLst>
              <a:gd name="T0" fmla="*/ 0 w 170"/>
              <a:gd name="T1" fmla="*/ 0 h 319"/>
              <a:gd name="T2" fmla="*/ 6 w 170"/>
              <a:gd name="T3" fmla="*/ 319 h 319"/>
              <a:gd name="T4" fmla="*/ 170 w 170"/>
              <a:gd name="T5" fmla="*/ 270 h 319"/>
              <a:gd name="T6" fmla="*/ 0 w 170"/>
              <a:gd name="T7" fmla="*/ 0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0" h="319">
                <a:moveTo>
                  <a:pt x="0" y="0"/>
                </a:moveTo>
                <a:cubicBezTo>
                  <a:pt x="6" y="319"/>
                  <a:pt x="6" y="319"/>
                  <a:pt x="6" y="319"/>
                </a:cubicBezTo>
                <a:cubicBezTo>
                  <a:pt x="65" y="315"/>
                  <a:pt x="121" y="298"/>
                  <a:pt x="170" y="27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6B2D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60" name="isľîde"/>
          <p:cNvSpPr/>
          <p:nvPr/>
        </p:nvSpPr>
        <p:spPr bwMode="auto">
          <a:xfrm>
            <a:off x="2458416" y="2029608"/>
            <a:ext cx="233143" cy="200119"/>
          </a:xfrm>
          <a:custGeom>
            <a:avLst/>
            <a:gdLst>
              <a:gd name="T0" fmla="*/ 0 w 332"/>
              <a:gd name="T1" fmla="*/ 0 h 285"/>
              <a:gd name="T2" fmla="*/ 179 w 332"/>
              <a:gd name="T3" fmla="*/ 285 h 285"/>
              <a:gd name="T4" fmla="*/ 332 w 332"/>
              <a:gd name="T5" fmla="*/ 57 h 285"/>
              <a:gd name="T6" fmla="*/ 0 w 332"/>
              <a:gd name="T7" fmla="*/ 0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2" h="285">
                <a:moveTo>
                  <a:pt x="0" y="0"/>
                </a:moveTo>
                <a:cubicBezTo>
                  <a:pt x="179" y="285"/>
                  <a:pt x="179" y="285"/>
                  <a:pt x="179" y="285"/>
                </a:cubicBezTo>
                <a:cubicBezTo>
                  <a:pt x="255" y="234"/>
                  <a:pt x="312" y="154"/>
                  <a:pt x="332" y="57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D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61" name="ísḻíḑe"/>
          <p:cNvSpPr/>
          <p:nvPr/>
        </p:nvSpPr>
        <p:spPr bwMode="auto">
          <a:xfrm>
            <a:off x="2450036" y="1764426"/>
            <a:ext cx="262718" cy="287363"/>
          </a:xfrm>
          <a:custGeom>
            <a:avLst/>
            <a:gdLst>
              <a:gd name="T0" fmla="*/ 348 w 374"/>
              <a:gd name="T1" fmla="*/ 409 h 409"/>
              <a:gd name="T2" fmla="*/ 60 w 374"/>
              <a:gd name="T3" fmla="*/ 0 h 409"/>
              <a:gd name="T4" fmla="*/ 0 w 374"/>
              <a:gd name="T5" fmla="*/ 349 h 409"/>
              <a:gd name="T6" fmla="*/ 348 w 374"/>
              <a:gd name="T7" fmla="*/ 409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4" h="409">
                <a:moveTo>
                  <a:pt x="348" y="409"/>
                </a:moveTo>
                <a:cubicBezTo>
                  <a:pt x="374" y="218"/>
                  <a:pt x="248" y="40"/>
                  <a:pt x="60" y="0"/>
                </a:cubicBezTo>
                <a:cubicBezTo>
                  <a:pt x="0" y="349"/>
                  <a:pt x="0" y="349"/>
                  <a:pt x="0" y="349"/>
                </a:cubicBezTo>
                <a:cubicBezTo>
                  <a:pt x="348" y="409"/>
                  <a:pt x="348" y="409"/>
                  <a:pt x="348" y="409"/>
                </a:cubicBezTo>
              </a:path>
            </a:pathLst>
          </a:custGeom>
          <a:solidFill>
            <a:srgbClr val="75C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62" name="íślïde"/>
          <p:cNvSpPr/>
          <p:nvPr/>
        </p:nvSpPr>
        <p:spPr bwMode="auto">
          <a:xfrm>
            <a:off x="2239567" y="2036015"/>
            <a:ext cx="195683" cy="239058"/>
          </a:xfrm>
          <a:custGeom>
            <a:avLst/>
            <a:gdLst>
              <a:gd name="T0" fmla="*/ 270 w 278"/>
              <a:gd name="T1" fmla="*/ 0 h 340"/>
              <a:gd name="T2" fmla="*/ 0 w 278"/>
              <a:gd name="T3" fmla="*/ 207 h 340"/>
              <a:gd name="T4" fmla="*/ 221 w 278"/>
              <a:gd name="T5" fmla="*/ 335 h 340"/>
              <a:gd name="T6" fmla="*/ 278 w 278"/>
              <a:gd name="T7" fmla="*/ 340 h 340"/>
              <a:gd name="T8" fmla="*/ 270 w 278"/>
              <a:gd name="T9" fmla="*/ 0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8" h="340">
                <a:moveTo>
                  <a:pt x="270" y="0"/>
                </a:moveTo>
                <a:cubicBezTo>
                  <a:pt x="0" y="207"/>
                  <a:pt x="0" y="207"/>
                  <a:pt x="0" y="207"/>
                </a:cubicBezTo>
                <a:cubicBezTo>
                  <a:pt x="54" y="272"/>
                  <a:pt x="131" y="319"/>
                  <a:pt x="221" y="335"/>
                </a:cubicBezTo>
                <a:cubicBezTo>
                  <a:pt x="240" y="338"/>
                  <a:pt x="259" y="340"/>
                  <a:pt x="278" y="340"/>
                </a:cubicBezTo>
                <a:cubicBezTo>
                  <a:pt x="270" y="0"/>
                  <a:pt x="270" y="0"/>
                  <a:pt x="270" y="0"/>
                </a:cubicBezTo>
              </a:path>
            </a:pathLst>
          </a:custGeom>
          <a:solidFill>
            <a:srgbClr val="F227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63" name="íś1iďe"/>
          <p:cNvSpPr/>
          <p:nvPr/>
        </p:nvSpPr>
        <p:spPr bwMode="auto">
          <a:xfrm>
            <a:off x="2175490" y="1742739"/>
            <a:ext cx="297713" cy="423896"/>
          </a:xfrm>
          <a:custGeom>
            <a:avLst/>
            <a:gdLst>
              <a:gd name="T0" fmla="*/ 12 w 423"/>
              <a:gd name="T1" fmla="*/ 329 h 604"/>
              <a:gd name="T2" fmla="*/ 35 w 423"/>
              <a:gd name="T3" fmla="*/ 532 h 604"/>
              <a:gd name="T4" fmla="*/ 47 w 423"/>
              <a:gd name="T5" fmla="*/ 557 h 604"/>
              <a:gd name="T6" fmla="*/ 75 w 423"/>
              <a:gd name="T7" fmla="*/ 604 h 604"/>
              <a:gd name="T8" fmla="*/ 361 w 423"/>
              <a:gd name="T9" fmla="*/ 388 h 604"/>
              <a:gd name="T10" fmla="*/ 362 w 423"/>
              <a:gd name="T11" fmla="*/ 382 h 604"/>
              <a:gd name="T12" fmla="*/ 387 w 423"/>
              <a:gd name="T13" fmla="*/ 239 h 604"/>
              <a:gd name="T14" fmla="*/ 423 w 423"/>
              <a:gd name="T15" fmla="*/ 27 h 604"/>
              <a:gd name="T16" fmla="*/ 12 w 423"/>
              <a:gd name="T17" fmla="*/ 329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23" h="604">
                <a:moveTo>
                  <a:pt x="12" y="329"/>
                </a:moveTo>
                <a:cubicBezTo>
                  <a:pt x="0" y="400"/>
                  <a:pt x="9" y="470"/>
                  <a:pt x="35" y="532"/>
                </a:cubicBezTo>
                <a:cubicBezTo>
                  <a:pt x="47" y="557"/>
                  <a:pt x="47" y="557"/>
                  <a:pt x="47" y="557"/>
                </a:cubicBezTo>
                <a:cubicBezTo>
                  <a:pt x="55" y="573"/>
                  <a:pt x="64" y="589"/>
                  <a:pt x="75" y="604"/>
                </a:cubicBezTo>
                <a:cubicBezTo>
                  <a:pt x="361" y="388"/>
                  <a:pt x="361" y="388"/>
                  <a:pt x="361" y="388"/>
                </a:cubicBezTo>
                <a:cubicBezTo>
                  <a:pt x="362" y="382"/>
                  <a:pt x="362" y="382"/>
                  <a:pt x="362" y="382"/>
                </a:cubicBezTo>
                <a:cubicBezTo>
                  <a:pt x="387" y="239"/>
                  <a:pt x="387" y="239"/>
                  <a:pt x="387" y="239"/>
                </a:cubicBezTo>
                <a:cubicBezTo>
                  <a:pt x="423" y="27"/>
                  <a:pt x="423" y="27"/>
                  <a:pt x="423" y="27"/>
                </a:cubicBezTo>
                <a:cubicBezTo>
                  <a:pt x="228" y="0"/>
                  <a:pt x="46" y="133"/>
                  <a:pt x="12" y="329"/>
                </a:cubicBezTo>
              </a:path>
            </a:pathLst>
          </a:custGeom>
          <a:solidFill>
            <a:srgbClr val="317A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64" name="ïṩ1îḋe"/>
          <p:cNvSpPr/>
          <p:nvPr/>
        </p:nvSpPr>
        <p:spPr bwMode="auto">
          <a:xfrm>
            <a:off x="2125707" y="2315492"/>
            <a:ext cx="111889" cy="330245"/>
          </a:xfrm>
          <a:custGeom>
            <a:avLst/>
            <a:gdLst>
              <a:gd name="T0" fmla="*/ 227 w 227"/>
              <a:gd name="T1" fmla="*/ 19 h 670"/>
              <a:gd name="T2" fmla="*/ 113 w 227"/>
              <a:gd name="T3" fmla="*/ 0 h 670"/>
              <a:gd name="T4" fmla="*/ 0 w 227"/>
              <a:gd name="T5" fmla="*/ 650 h 670"/>
              <a:gd name="T6" fmla="*/ 114 w 227"/>
              <a:gd name="T7" fmla="*/ 670 h 670"/>
              <a:gd name="T8" fmla="*/ 227 w 227"/>
              <a:gd name="T9" fmla="*/ 19 h 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670">
                <a:moveTo>
                  <a:pt x="227" y="19"/>
                </a:moveTo>
                <a:lnTo>
                  <a:pt x="113" y="0"/>
                </a:lnTo>
                <a:lnTo>
                  <a:pt x="0" y="650"/>
                </a:lnTo>
                <a:lnTo>
                  <a:pt x="114" y="670"/>
                </a:lnTo>
                <a:lnTo>
                  <a:pt x="227" y="19"/>
                </a:lnTo>
                <a:close/>
              </a:path>
            </a:pathLst>
          </a:custGeom>
          <a:solidFill>
            <a:srgbClr val="2E9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65" name="íSliďe"/>
          <p:cNvSpPr/>
          <p:nvPr/>
        </p:nvSpPr>
        <p:spPr bwMode="auto">
          <a:xfrm>
            <a:off x="2125707" y="2315492"/>
            <a:ext cx="111889" cy="330245"/>
          </a:xfrm>
          <a:custGeom>
            <a:avLst/>
            <a:gdLst>
              <a:gd name="T0" fmla="*/ 227 w 227"/>
              <a:gd name="T1" fmla="*/ 19 h 670"/>
              <a:gd name="T2" fmla="*/ 113 w 227"/>
              <a:gd name="T3" fmla="*/ 0 h 670"/>
              <a:gd name="T4" fmla="*/ 0 w 227"/>
              <a:gd name="T5" fmla="*/ 650 h 670"/>
              <a:gd name="T6" fmla="*/ 114 w 227"/>
              <a:gd name="T7" fmla="*/ 670 h 670"/>
              <a:gd name="T8" fmla="*/ 227 w 227"/>
              <a:gd name="T9" fmla="*/ 19 h 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670">
                <a:moveTo>
                  <a:pt x="227" y="19"/>
                </a:moveTo>
                <a:lnTo>
                  <a:pt x="113" y="0"/>
                </a:lnTo>
                <a:lnTo>
                  <a:pt x="0" y="650"/>
                </a:lnTo>
                <a:lnTo>
                  <a:pt x="114" y="670"/>
                </a:lnTo>
                <a:lnTo>
                  <a:pt x="227" y="1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66" name="ïṡľiḓê"/>
          <p:cNvSpPr/>
          <p:nvPr/>
        </p:nvSpPr>
        <p:spPr bwMode="auto">
          <a:xfrm>
            <a:off x="2212457" y="2439210"/>
            <a:ext cx="92666" cy="220821"/>
          </a:xfrm>
          <a:custGeom>
            <a:avLst/>
            <a:gdLst>
              <a:gd name="T0" fmla="*/ 188 w 188"/>
              <a:gd name="T1" fmla="*/ 18 h 448"/>
              <a:gd name="T2" fmla="*/ 74 w 188"/>
              <a:gd name="T3" fmla="*/ 0 h 448"/>
              <a:gd name="T4" fmla="*/ 0 w 188"/>
              <a:gd name="T5" fmla="*/ 429 h 448"/>
              <a:gd name="T6" fmla="*/ 114 w 188"/>
              <a:gd name="T7" fmla="*/ 448 h 448"/>
              <a:gd name="T8" fmla="*/ 188 w 188"/>
              <a:gd name="T9" fmla="*/ 18 h 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8" h="448">
                <a:moveTo>
                  <a:pt x="188" y="18"/>
                </a:moveTo>
                <a:lnTo>
                  <a:pt x="74" y="0"/>
                </a:lnTo>
                <a:lnTo>
                  <a:pt x="0" y="429"/>
                </a:lnTo>
                <a:lnTo>
                  <a:pt x="114" y="448"/>
                </a:lnTo>
                <a:lnTo>
                  <a:pt x="188" y="18"/>
                </a:lnTo>
                <a:close/>
              </a:path>
            </a:pathLst>
          </a:custGeom>
          <a:solidFill>
            <a:srgbClr val="BCD8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67" name="íšḷíḓè"/>
          <p:cNvSpPr/>
          <p:nvPr/>
        </p:nvSpPr>
        <p:spPr bwMode="auto">
          <a:xfrm>
            <a:off x="2212457" y="2439210"/>
            <a:ext cx="92666" cy="220821"/>
          </a:xfrm>
          <a:custGeom>
            <a:avLst/>
            <a:gdLst>
              <a:gd name="T0" fmla="*/ 188 w 188"/>
              <a:gd name="T1" fmla="*/ 18 h 448"/>
              <a:gd name="T2" fmla="*/ 74 w 188"/>
              <a:gd name="T3" fmla="*/ 0 h 448"/>
              <a:gd name="T4" fmla="*/ 0 w 188"/>
              <a:gd name="T5" fmla="*/ 429 h 448"/>
              <a:gd name="T6" fmla="*/ 114 w 188"/>
              <a:gd name="T7" fmla="*/ 448 h 448"/>
              <a:gd name="T8" fmla="*/ 188 w 188"/>
              <a:gd name="T9" fmla="*/ 18 h 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8" h="448">
                <a:moveTo>
                  <a:pt x="188" y="18"/>
                </a:moveTo>
                <a:lnTo>
                  <a:pt x="74" y="0"/>
                </a:lnTo>
                <a:lnTo>
                  <a:pt x="0" y="429"/>
                </a:lnTo>
                <a:lnTo>
                  <a:pt x="114" y="448"/>
                </a:lnTo>
                <a:lnTo>
                  <a:pt x="188" y="1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68" name="îśļïḋè"/>
          <p:cNvSpPr/>
          <p:nvPr/>
        </p:nvSpPr>
        <p:spPr bwMode="auto">
          <a:xfrm>
            <a:off x="2298223" y="2513638"/>
            <a:ext cx="82808" cy="161180"/>
          </a:xfrm>
          <a:custGeom>
            <a:avLst/>
            <a:gdLst>
              <a:gd name="T0" fmla="*/ 168 w 168"/>
              <a:gd name="T1" fmla="*/ 20 h 327"/>
              <a:gd name="T2" fmla="*/ 54 w 168"/>
              <a:gd name="T3" fmla="*/ 0 h 327"/>
              <a:gd name="T4" fmla="*/ 0 w 168"/>
              <a:gd name="T5" fmla="*/ 307 h 327"/>
              <a:gd name="T6" fmla="*/ 114 w 168"/>
              <a:gd name="T7" fmla="*/ 327 h 327"/>
              <a:gd name="T8" fmla="*/ 168 w 168"/>
              <a:gd name="T9" fmla="*/ 20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8" h="327">
                <a:moveTo>
                  <a:pt x="168" y="20"/>
                </a:moveTo>
                <a:lnTo>
                  <a:pt x="54" y="0"/>
                </a:lnTo>
                <a:lnTo>
                  <a:pt x="0" y="307"/>
                </a:lnTo>
                <a:lnTo>
                  <a:pt x="114" y="327"/>
                </a:lnTo>
                <a:lnTo>
                  <a:pt x="168" y="20"/>
                </a:lnTo>
                <a:close/>
              </a:path>
            </a:pathLst>
          </a:custGeom>
          <a:solidFill>
            <a:srgbClr val="FFC0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69" name="ïs1íḓé"/>
          <p:cNvSpPr/>
          <p:nvPr/>
        </p:nvSpPr>
        <p:spPr bwMode="auto">
          <a:xfrm>
            <a:off x="2298223" y="2513638"/>
            <a:ext cx="82808" cy="161180"/>
          </a:xfrm>
          <a:custGeom>
            <a:avLst/>
            <a:gdLst>
              <a:gd name="T0" fmla="*/ 168 w 168"/>
              <a:gd name="T1" fmla="*/ 20 h 327"/>
              <a:gd name="T2" fmla="*/ 54 w 168"/>
              <a:gd name="T3" fmla="*/ 0 h 327"/>
              <a:gd name="T4" fmla="*/ 0 w 168"/>
              <a:gd name="T5" fmla="*/ 307 h 327"/>
              <a:gd name="T6" fmla="*/ 114 w 168"/>
              <a:gd name="T7" fmla="*/ 327 h 327"/>
              <a:gd name="T8" fmla="*/ 168 w 168"/>
              <a:gd name="T9" fmla="*/ 20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8" h="327">
                <a:moveTo>
                  <a:pt x="168" y="20"/>
                </a:moveTo>
                <a:lnTo>
                  <a:pt x="54" y="0"/>
                </a:lnTo>
                <a:lnTo>
                  <a:pt x="0" y="307"/>
                </a:lnTo>
                <a:lnTo>
                  <a:pt x="114" y="327"/>
                </a:lnTo>
                <a:lnTo>
                  <a:pt x="168" y="2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70" name="iṧḻïďé"/>
          <p:cNvSpPr/>
          <p:nvPr/>
        </p:nvSpPr>
        <p:spPr bwMode="auto">
          <a:xfrm>
            <a:off x="2383987" y="2573773"/>
            <a:ext cx="74429" cy="115832"/>
          </a:xfrm>
          <a:custGeom>
            <a:avLst/>
            <a:gdLst>
              <a:gd name="T0" fmla="*/ 151 w 151"/>
              <a:gd name="T1" fmla="*/ 20 h 235"/>
              <a:gd name="T2" fmla="*/ 37 w 151"/>
              <a:gd name="T3" fmla="*/ 0 h 235"/>
              <a:gd name="T4" fmla="*/ 0 w 151"/>
              <a:gd name="T5" fmla="*/ 215 h 235"/>
              <a:gd name="T6" fmla="*/ 114 w 151"/>
              <a:gd name="T7" fmla="*/ 235 h 235"/>
              <a:gd name="T8" fmla="*/ 151 w 151"/>
              <a:gd name="T9" fmla="*/ 20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" h="235">
                <a:moveTo>
                  <a:pt x="151" y="20"/>
                </a:moveTo>
                <a:lnTo>
                  <a:pt x="37" y="0"/>
                </a:lnTo>
                <a:lnTo>
                  <a:pt x="0" y="215"/>
                </a:lnTo>
                <a:lnTo>
                  <a:pt x="114" y="235"/>
                </a:lnTo>
                <a:lnTo>
                  <a:pt x="151" y="20"/>
                </a:lnTo>
                <a:close/>
              </a:path>
            </a:pathLst>
          </a:custGeom>
          <a:solidFill>
            <a:srgbClr val="8A37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71" name="ïslídê"/>
          <p:cNvSpPr/>
          <p:nvPr/>
        </p:nvSpPr>
        <p:spPr bwMode="auto">
          <a:xfrm>
            <a:off x="2383987" y="2573773"/>
            <a:ext cx="74429" cy="115832"/>
          </a:xfrm>
          <a:custGeom>
            <a:avLst/>
            <a:gdLst>
              <a:gd name="T0" fmla="*/ 151 w 151"/>
              <a:gd name="T1" fmla="*/ 20 h 235"/>
              <a:gd name="T2" fmla="*/ 37 w 151"/>
              <a:gd name="T3" fmla="*/ 0 h 235"/>
              <a:gd name="T4" fmla="*/ 0 w 151"/>
              <a:gd name="T5" fmla="*/ 215 h 235"/>
              <a:gd name="T6" fmla="*/ 114 w 151"/>
              <a:gd name="T7" fmla="*/ 235 h 235"/>
              <a:gd name="T8" fmla="*/ 151 w 151"/>
              <a:gd name="T9" fmla="*/ 20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" h="235">
                <a:moveTo>
                  <a:pt x="151" y="20"/>
                </a:moveTo>
                <a:lnTo>
                  <a:pt x="37" y="0"/>
                </a:lnTo>
                <a:lnTo>
                  <a:pt x="0" y="215"/>
                </a:lnTo>
                <a:lnTo>
                  <a:pt x="114" y="235"/>
                </a:lnTo>
                <a:lnTo>
                  <a:pt x="151" y="2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72" name="ïśļíḑe"/>
          <p:cNvSpPr/>
          <p:nvPr/>
        </p:nvSpPr>
        <p:spPr bwMode="auto">
          <a:xfrm>
            <a:off x="2469753" y="2515610"/>
            <a:ext cx="87244" cy="188782"/>
          </a:xfrm>
          <a:custGeom>
            <a:avLst/>
            <a:gdLst>
              <a:gd name="T0" fmla="*/ 177 w 177"/>
              <a:gd name="T1" fmla="*/ 19 h 383"/>
              <a:gd name="T2" fmla="*/ 62 w 177"/>
              <a:gd name="T3" fmla="*/ 0 h 383"/>
              <a:gd name="T4" fmla="*/ 0 w 177"/>
              <a:gd name="T5" fmla="*/ 363 h 383"/>
              <a:gd name="T6" fmla="*/ 114 w 177"/>
              <a:gd name="T7" fmla="*/ 383 h 383"/>
              <a:gd name="T8" fmla="*/ 177 w 177"/>
              <a:gd name="T9" fmla="*/ 19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7" h="383">
                <a:moveTo>
                  <a:pt x="177" y="19"/>
                </a:moveTo>
                <a:lnTo>
                  <a:pt x="62" y="0"/>
                </a:lnTo>
                <a:lnTo>
                  <a:pt x="0" y="363"/>
                </a:lnTo>
                <a:lnTo>
                  <a:pt x="114" y="383"/>
                </a:lnTo>
                <a:lnTo>
                  <a:pt x="177" y="19"/>
                </a:lnTo>
                <a:close/>
              </a:path>
            </a:pathLst>
          </a:custGeom>
          <a:solidFill>
            <a:srgbClr val="F44D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73" name="íṡḷîde"/>
          <p:cNvSpPr/>
          <p:nvPr/>
        </p:nvSpPr>
        <p:spPr bwMode="auto">
          <a:xfrm>
            <a:off x="2469753" y="2515610"/>
            <a:ext cx="87244" cy="188782"/>
          </a:xfrm>
          <a:custGeom>
            <a:avLst/>
            <a:gdLst>
              <a:gd name="T0" fmla="*/ 177 w 177"/>
              <a:gd name="T1" fmla="*/ 19 h 383"/>
              <a:gd name="T2" fmla="*/ 62 w 177"/>
              <a:gd name="T3" fmla="*/ 0 h 383"/>
              <a:gd name="T4" fmla="*/ 0 w 177"/>
              <a:gd name="T5" fmla="*/ 363 h 383"/>
              <a:gd name="T6" fmla="*/ 114 w 177"/>
              <a:gd name="T7" fmla="*/ 383 h 383"/>
              <a:gd name="T8" fmla="*/ 177 w 177"/>
              <a:gd name="T9" fmla="*/ 19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7" h="383">
                <a:moveTo>
                  <a:pt x="177" y="19"/>
                </a:moveTo>
                <a:lnTo>
                  <a:pt x="62" y="0"/>
                </a:lnTo>
                <a:lnTo>
                  <a:pt x="0" y="363"/>
                </a:lnTo>
                <a:lnTo>
                  <a:pt x="114" y="383"/>
                </a:lnTo>
                <a:lnTo>
                  <a:pt x="177" y="1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74" name="îṩḷïḍê"/>
          <p:cNvSpPr/>
          <p:nvPr/>
        </p:nvSpPr>
        <p:spPr bwMode="auto">
          <a:xfrm>
            <a:off x="2780282" y="1934971"/>
            <a:ext cx="43869" cy="42883"/>
          </a:xfrm>
          <a:custGeom>
            <a:avLst/>
            <a:gdLst>
              <a:gd name="T0" fmla="*/ 76 w 89"/>
              <a:gd name="T1" fmla="*/ 87 h 87"/>
              <a:gd name="T2" fmla="*/ 0 w 89"/>
              <a:gd name="T3" fmla="*/ 74 h 87"/>
              <a:gd name="T4" fmla="*/ 13 w 89"/>
              <a:gd name="T5" fmla="*/ 0 h 87"/>
              <a:gd name="T6" fmla="*/ 89 w 89"/>
              <a:gd name="T7" fmla="*/ 13 h 87"/>
              <a:gd name="T8" fmla="*/ 76 w 89"/>
              <a:gd name="T9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87">
                <a:moveTo>
                  <a:pt x="76" y="87"/>
                </a:moveTo>
                <a:lnTo>
                  <a:pt x="0" y="74"/>
                </a:lnTo>
                <a:lnTo>
                  <a:pt x="13" y="0"/>
                </a:lnTo>
                <a:lnTo>
                  <a:pt x="89" y="13"/>
                </a:lnTo>
                <a:lnTo>
                  <a:pt x="76" y="87"/>
                </a:lnTo>
                <a:close/>
              </a:path>
            </a:pathLst>
          </a:custGeom>
          <a:solidFill>
            <a:srgbClr val="317A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75" name="ïṥļïdê"/>
          <p:cNvSpPr/>
          <p:nvPr/>
        </p:nvSpPr>
        <p:spPr bwMode="auto">
          <a:xfrm>
            <a:off x="2780282" y="1934971"/>
            <a:ext cx="43869" cy="42883"/>
          </a:xfrm>
          <a:custGeom>
            <a:avLst/>
            <a:gdLst>
              <a:gd name="T0" fmla="*/ 76 w 89"/>
              <a:gd name="T1" fmla="*/ 87 h 87"/>
              <a:gd name="T2" fmla="*/ 0 w 89"/>
              <a:gd name="T3" fmla="*/ 74 h 87"/>
              <a:gd name="T4" fmla="*/ 13 w 89"/>
              <a:gd name="T5" fmla="*/ 0 h 87"/>
              <a:gd name="T6" fmla="*/ 89 w 89"/>
              <a:gd name="T7" fmla="*/ 13 h 87"/>
              <a:gd name="T8" fmla="*/ 76 w 89"/>
              <a:gd name="T9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87">
                <a:moveTo>
                  <a:pt x="76" y="87"/>
                </a:moveTo>
                <a:lnTo>
                  <a:pt x="0" y="74"/>
                </a:lnTo>
                <a:lnTo>
                  <a:pt x="13" y="0"/>
                </a:lnTo>
                <a:lnTo>
                  <a:pt x="89" y="13"/>
                </a:lnTo>
                <a:lnTo>
                  <a:pt x="76" y="8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76" name="ïŝḻiḍé"/>
          <p:cNvSpPr/>
          <p:nvPr/>
        </p:nvSpPr>
        <p:spPr bwMode="auto">
          <a:xfrm>
            <a:off x="2852246" y="1958136"/>
            <a:ext cx="239551" cy="54713"/>
          </a:xfrm>
          <a:custGeom>
            <a:avLst/>
            <a:gdLst>
              <a:gd name="T0" fmla="*/ 482 w 486"/>
              <a:gd name="T1" fmla="*/ 111 h 111"/>
              <a:gd name="T2" fmla="*/ 0 w 486"/>
              <a:gd name="T3" fmla="*/ 29 h 111"/>
              <a:gd name="T4" fmla="*/ 4 w 486"/>
              <a:gd name="T5" fmla="*/ 0 h 111"/>
              <a:gd name="T6" fmla="*/ 486 w 486"/>
              <a:gd name="T7" fmla="*/ 83 h 111"/>
              <a:gd name="T8" fmla="*/ 482 w 486"/>
              <a:gd name="T9" fmla="*/ 111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6" h="111">
                <a:moveTo>
                  <a:pt x="482" y="111"/>
                </a:moveTo>
                <a:lnTo>
                  <a:pt x="0" y="29"/>
                </a:lnTo>
                <a:lnTo>
                  <a:pt x="4" y="0"/>
                </a:lnTo>
                <a:lnTo>
                  <a:pt x="486" y="83"/>
                </a:lnTo>
                <a:lnTo>
                  <a:pt x="482" y="111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77" name="iślïdê"/>
          <p:cNvSpPr/>
          <p:nvPr/>
        </p:nvSpPr>
        <p:spPr bwMode="auto">
          <a:xfrm>
            <a:off x="2852246" y="1958136"/>
            <a:ext cx="239551" cy="54713"/>
          </a:xfrm>
          <a:custGeom>
            <a:avLst/>
            <a:gdLst>
              <a:gd name="T0" fmla="*/ 482 w 486"/>
              <a:gd name="T1" fmla="*/ 111 h 111"/>
              <a:gd name="T2" fmla="*/ 0 w 486"/>
              <a:gd name="T3" fmla="*/ 29 h 111"/>
              <a:gd name="T4" fmla="*/ 4 w 486"/>
              <a:gd name="T5" fmla="*/ 0 h 111"/>
              <a:gd name="T6" fmla="*/ 486 w 486"/>
              <a:gd name="T7" fmla="*/ 83 h 111"/>
              <a:gd name="T8" fmla="*/ 482 w 486"/>
              <a:gd name="T9" fmla="*/ 111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6" h="111">
                <a:moveTo>
                  <a:pt x="482" y="111"/>
                </a:moveTo>
                <a:lnTo>
                  <a:pt x="0" y="29"/>
                </a:lnTo>
                <a:lnTo>
                  <a:pt x="4" y="0"/>
                </a:lnTo>
                <a:lnTo>
                  <a:pt x="486" y="83"/>
                </a:lnTo>
                <a:lnTo>
                  <a:pt x="482" y="11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78" name="îṥļiďè"/>
          <p:cNvSpPr/>
          <p:nvPr/>
        </p:nvSpPr>
        <p:spPr bwMode="auto">
          <a:xfrm>
            <a:off x="2770424" y="1994119"/>
            <a:ext cx="42883" cy="43376"/>
          </a:xfrm>
          <a:custGeom>
            <a:avLst/>
            <a:gdLst>
              <a:gd name="T0" fmla="*/ 74 w 87"/>
              <a:gd name="T1" fmla="*/ 88 h 88"/>
              <a:gd name="T2" fmla="*/ 0 w 87"/>
              <a:gd name="T3" fmla="*/ 75 h 88"/>
              <a:gd name="T4" fmla="*/ 13 w 87"/>
              <a:gd name="T5" fmla="*/ 0 h 88"/>
              <a:gd name="T6" fmla="*/ 87 w 87"/>
              <a:gd name="T7" fmla="*/ 13 h 88"/>
              <a:gd name="T8" fmla="*/ 74 w 87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88">
                <a:moveTo>
                  <a:pt x="74" y="88"/>
                </a:moveTo>
                <a:lnTo>
                  <a:pt x="0" y="75"/>
                </a:lnTo>
                <a:lnTo>
                  <a:pt x="13" y="0"/>
                </a:lnTo>
                <a:lnTo>
                  <a:pt x="87" y="13"/>
                </a:lnTo>
                <a:lnTo>
                  <a:pt x="74" y="88"/>
                </a:lnTo>
                <a:close/>
              </a:path>
            </a:pathLst>
          </a:custGeom>
          <a:solidFill>
            <a:srgbClr val="75C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79" name="ïṡḷïḋè"/>
          <p:cNvSpPr/>
          <p:nvPr/>
        </p:nvSpPr>
        <p:spPr bwMode="auto">
          <a:xfrm>
            <a:off x="2770424" y="1994119"/>
            <a:ext cx="42883" cy="43376"/>
          </a:xfrm>
          <a:custGeom>
            <a:avLst/>
            <a:gdLst>
              <a:gd name="T0" fmla="*/ 74 w 87"/>
              <a:gd name="T1" fmla="*/ 88 h 88"/>
              <a:gd name="T2" fmla="*/ 0 w 87"/>
              <a:gd name="T3" fmla="*/ 75 h 88"/>
              <a:gd name="T4" fmla="*/ 13 w 87"/>
              <a:gd name="T5" fmla="*/ 0 h 88"/>
              <a:gd name="T6" fmla="*/ 87 w 87"/>
              <a:gd name="T7" fmla="*/ 13 h 88"/>
              <a:gd name="T8" fmla="*/ 74 w 87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88">
                <a:moveTo>
                  <a:pt x="74" y="88"/>
                </a:moveTo>
                <a:lnTo>
                  <a:pt x="0" y="75"/>
                </a:lnTo>
                <a:lnTo>
                  <a:pt x="13" y="0"/>
                </a:lnTo>
                <a:lnTo>
                  <a:pt x="87" y="13"/>
                </a:lnTo>
                <a:lnTo>
                  <a:pt x="74" y="8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80" name="ïSḷíḋè"/>
          <p:cNvSpPr/>
          <p:nvPr/>
        </p:nvSpPr>
        <p:spPr bwMode="auto">
          <a:xfrm>
            <a:off x="2841402" y="2017779"/>
            <a:ext cx="85765" cy="28096"/>
          </a:xfrm>
          <a:custGeom>
            <a:avLst/>
            <a:gdLst>
              <a:gd name="T0" fmla="*/ 170 w 174"/>
              <a:gd name="T1" fmla="*/ 57 h 57"/>
              <a:gd name="T2" fmla="*/ 0 w 174"/>
              <a:gd name="T3" fmla="*/ 29 h 57"/>
              <a:gd name="T4" fmla="*/ 6 w 174"/>
              <a:gd name="T5" fmla="*/ 0 h 57"/>
              <a:gd name="T6" fmla="*/ 174 w 174"/>
              <a:gd name="T7" fmla="*/ 29 h 57"/>
              <a:gd name="T8" fmla="*/ 170 w 174"/>
              <a:gd name="T9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" h="57">
                <a:moveTo>
                  <a:pt x="170" y="57"/>
                </a:moveTo>
                <a:lnTo>
                  <a:pt x="0" y="29"/>
                </a:lnTo>
                <a:lnTo>
                  <a:pt x="6" y="0"/>
                </a:lnTo>
                <a:lnTo>
                  <a:pt x="174" y="29"/>
                </a:lnTo>
                <a:lnTo>
                  <a:pt x="170" y="57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81" name="iSlîḍê"/>
          <p:cNvSpPr/>
          <p:nvPr/>
        </p:nvSpPr>
        <p:spPr bwMode="auto">
          <a:xfrm>
            <a:off x="2841402" y="2017779"/>
            <a:ext cx="85765" cy="28096"/>
          </a:xfrm>
          <a:custGeom>
            <a:avLst/>
            <a:gdLst>
              <a:gd name="T0" fmla="*/ 170 w 174"/>
              <a:gd name="T1" fmla="*/ 57 h 57"/>
              <a:gd name="T2" fmla="*/ 0 w 174"/>
              <a:gd name="T3" fmla="*/ 29 h 57"/>
              <a:gd name="T4" fmla="*/ 6 w 174"/>
              <a:gd name="T5" fmla="*/ 0 h 57"/>
              <a:gd name="T6" fmla="*/ 174 w 174"/>
              <a:gd name="T7" fmla="*/ 29 h 57"/>
              <a:gd name="T8" fmla="*/ 170 w 174"/>
              <a:gd name="T9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" h="57">
                <a:moveTo>
                  <a:pt x="170" y="57"/>
                </a:moveTo>
                <a:lnTo>
                  <a:pt x="0" y="29"/>
                </a:lnTo>
                <a:lnTo>
                  <a:pt x="6" y="0"/>
                </a:lnTo>
                <a:lnTo>
                  <a:pt x="174" y="29"/>
                </a:lnTo>
                <a:lnTo>
                  <a:pt x="170" y="5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82" name="iSḻïḍê"/>
          <p:cNvSpPr/>
          <p:nvPr/>
        </p:nvSpPr>
        <p:spPr bwMode="auto">
          <a:xfrm>
            <a:off x="2760073" y="2053759"/>
            <a:ext cx="42883" cy="43376"/>
          </a:xfrm>
          <a:custGeom>
            <a:avLst/>
            <a:gdLst>
              <a:gd name="T0" fmla="*/ 74 w 87"/>
              <a:gd name="T1" fmla="*/ 88 h 88"/>
              <a:gd name="T2" fmla="*/ 0 w 87"/>
              <a:gd name="T3" fmla="*/ 75 h 88"/>
              <a:gd name="T4" fmla="*/ 13 w 87"/>
              <a:gd name="T5" fmla="*/ 0 h 88"/>
              <a:gd name="T6" fmla="*/ 87 w 87"/>
              <a:gd name="T7" fmla="*/ 13 h 88"/>
              <a:gd name="T8" fmla="*/ 74 w 87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88">
                <a:moveTo>
                  <a:pt x="74" y="88"/>
                </a:moveTo>
                <a:lnTo>
                  <a:pt x="0" y="75"/>
                </a:lnTo>
                <a:lnTo>
                  <a:pt x="13" y="0"/>
                </a:lnTo>
                <a:lnTo>
                  <a:pt x="87" y="13"/>
                </a:lnTo>
                <a:lnTo>
                  <a:pt x="74" y="88"/>
                </a:lnTo>
                <a:close/>
              </a:path>
            </a:pathLst>
          </a:custGeom>
          <a:solidFill>
            <a:srgbClr val="FFD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83" name="ïŝľîḋê"/>
          <p:cNvSpPr/>
          <p:nvPr/>
        </p:nvSpPr>
        <p:spPr bwMode="auto">
          <a:xfrm>
            <a:off x="2760073" y="2053759"/>
            <a:ext cx="42883" cy="43376"/>
          </a:xfrm>
          <a:custGeom>
            <a:avLst/>
            <a:gdLst>
              <a:gd name="T0" fmla="*/ 74 w 87"/>
              <a:gd name="T1" fmla="*/ 88 h 88"/>
              <a:gd name="T2" fmla="*/ 0 w 87"/>
              <a:gd name="T3" fmla="*/ 75 h 88"/>
              <a:gd name="T4" fmla="*/ 13 w 87"/>
              <a:gd name="T5" fmla="*/ 0 h 88"/>
              <a:gd name="T6" fmla="*/ 87 w 87"/>
              <a:gd name="T7" fmla="*/ 13 h 88"/>
              <a:gd name="T8" fmla="*/ 74 w 87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88">
                <a:moveTo>
                  <a:pt x="74" y="88"/>
                </a:moveTo>
                <a:lnTo>
                  <a:pt x="0" y="75"/>
                </a:lnTo>
                <a:lnTo>
                  <a:pt x="13" y="0"/>
                </a:lnTo>
                <a:lnTo>
                  <a:pt x="87" y="13"/>
                </a:lnTo>
                <a:lnTo>
                  <a:pt x="74" y="8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84" name="íşļíďé"/>
          <p:cNvSpPr/>
          <p:nvPr/>
        </p:nvSpPr>
        <p:spPr bwMode="auto">
          <a:xfrm>
            <a:off x="2831544" y="2077419"/>
            <a:ext cx="192725" cy="46333"/>
          </a:xfrm>
          <a:custGeom>
            <a:avLst/>
            <a:gdLst>
              <a:gd name="T0" fmla="*/ 385 w 391"/>
              <a:gd name="T1" fmla="*/ 94 h 94"/>
              <a:gd name="T2" fmla="*/ 0 w 391"/>
              <a:gd name="T3" fmla="*/ 29 h 94"/>
              <a:gd name="T4" fmla="*/ 5 w 391"/>
              <a:gd name="T5" fmla="*/ 0 h 94"/>
              <a:gd name="T6" fmla="*/ 391 w 391"/>
              <a:gd name="T7" fmla="*/ 66 h 94"/>
              <a:gd name="T8" fmla="*/ 385 w 391"/>
              <a:gd name="T9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1" h="94">
                <a:moveTo>
                  <a:pt x="385" y="94"/>
                </a:moveTo>
                <a:lnTo>
                  <a:pt x="0" y="29"/>
                </a:lnTo>
                <a:lnTo>
                  <a:pt x="5" y="0"/>
                </a:lnTo>
                <a:lnTo>
                  <a:pt x="391" y="66"/>
                </a:lnTo>
                <a:lnTo>
                  <a:pt x="385" y="94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85" name="isľíḍè"/>
          <p:cNvSpPr/>
          <p:nvPr/>
        </p:nvSpPr>
        <p:spPr bwMode="auto">
          <a:xfrm>
            <a:off x="2831544" y="2077419"/>
            <a:ext cx="192725" cy="46333"/>
          </a:xfrm>
          <a:custGeom>
            <a:avLst/>
            <a:gdLst>
              <a:gd name="T0" fmla="*/ 385 w 391"/>
              <a:gd name="T1" fmla="*/ 94 h 94"/>
              <a:gd name="T2" fmla="*/ 0 w 391"/>
              <a:gd name="T3" fmla="*/ 29 h 94"/>
              <a:gd name="T4" fmla="*/ 5 w 391"/>
              <a:gd name="T5" fmla="*/ 0 h 94"/>
              <a:gd name="T6" fmla="*/ 391 w 391"/>
              <a:gd name="T7" fmla="*/ 66 h 94"/>
              <a:gd name="T8" fmla="*/ 385 w 391"/>
              <a:gd name="T9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1" h="94">
                <a:moveTo>
                  <a:pt x="385" y="94"/>
                </a:moveTo>
                <a:lnTo>
                  <a:pt x="0" y="29"/>
                </a:lnTo>
                <a:lnTo>
                  <a:pt x="5" y="0"/>
                </a:lnTo>
                <a:lnTo>
                  <a:pt x="391" y="66"/>
                </a:lnTo>
                <a:lnTo>
                  <a:pt x="385" y="9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86" name="ïṧḻïḓê"/>
          <p:cNvSpPr/>
          <p:nvPr/>
        </p:nvSpPr>
        <p:spPr bwMode="auto">
          <a:xfrm>
            <a:off x="2749229" y="2113402"/>
            <a:ext cx="43869" cy="43376"/>
          </a:xfrm>
          <a:custGeom>
            <a:avLst/>
            <a:gdLst>
              <a:gd name="T0" fmla="*/ 76 w 89"/>
              <a:gd name="T1" fmla="*/ 88 h 88"/>
              <a:gd name="T2" fmla="*/ 0 w 89"/>
              <a:gd name="T3" fmla="*/ 75 h 88"/>
              <a:gd name="T4" fmla="*/ 13 w 89"/>
              <a:gd name="T5" fmla="*/ 0 h 88"/>
              <a:gd name="T6" fmla="*/ 89 w 89"/>
              <a:gd name="T7" fmla="*/ 13 h 88"/>
              <a:gd name="T8" fmla="*/ 76 w 89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88">
                <a:moveTo>
                  <a:pt x="76" y="88"/>
                </a:moveTo>
                <a:lnTo>
                  <a:pt x="0" y="75"/>
                </a:lnTo>
                <a:lnTo>
                  <a:pt x="13" y="0"/>
                </a:lnTo>
                <a:lnTo>
                  <a:pt x="89" y="13"/>
                </a:lnTo>
                <a:lnTo>
                  <a:pt x="76" y="88"/>
                </a:lnTo>
                <a:close/>
              </a:path>
            </a:pathLst>
          </a:custGeom>
          <a:solidFill>
            <a:srgbClr val="6B2D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87" name="ïş1îḓê"/>
          <p:cNvSpPr/>
          <p:nvPr/>
        </p:nvSpPr>
        <p:spPr bwMode="auto">
          <a:xfrm>
            <a:off x="2749229" y="2113402"/>
            <a:ext cx="43869" cy="43376"/>
          </a:xfrm>
          <a:custGeom>
            <a:avLst/>
            <a:gdLst>
              <a:gd name="T0" fmla="*/ 76 w 89"/>
              <a:gd name="T1" fmla="*/ 88 h 88"/>
              <a:gd name="T2" fmla="*/ 0 w 89"/>
              <a:gd name="T3" fmla="*/ 75 h 88"/>
              <a:gd name="T4" fmla="*/ 13 w 89"/>
              <a:gd name="T5" fmla="*/ 0 h 88"/>
              <a:gd name="T6" fmla="*/ 89 w 89"/>
              <a:gd name="T7" fmla="*/ 13 h 88"/>
              <a:gd name="T8" fmla="*/ 76 w 89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88">
                <a:moveTo>
                  <a:pt x="76" y="88"/>
                </a:moveTo>
                <a:lnTo>
                  <a:pt x="0" y="75"/>
                </a:lnTo>
                <a:lnTo>
                  <a:pt x="13" y="0"/>
                </a:lnTo>
                <a:lnTo>
                  <a:pt x="89" y="13"/>
                </a:lnTo>
                <a:lnTo>
                  <a:pt x="76" y="8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88" name="íšḻidé"/>
          <p:cNvSpPr/>
          <p:nvPr/>
        </p:nvSpPr>
        <p:spPr bwMode="auto">
          <a:xfrm>
            <a:off x="2821193" y="2136568"/>
            <a:ext cx="143927" cy="38447"/>
          </a:xfrm>
          <a:custGeom>
            <a:avLst/>
            <a:gdLst>
              <a:gd name="T0" fmla="*/ 288 w 292"/>
              <a:gd name="T1" fmla="*/ 78 h 78"/>
              <a:gd name="T2" fmla="*/ 0 w 292"/>
              <a:gd name="T3" fmla="*/ 30 h 78"/>
              <a:gd name="T4" fmla="*/ 4 w 292"/>
              <a:gd name="T5" fmla="*/ 0 h 78"/>
              <a:gd name="T6" fmla="*/ 292 w 292"/>
              <a:gd name="T7" fmla="*/ 50 h 78"/>
              <a:gd name="T8" fmla="*/ 288 w 292"/>
              <a:gd name="T9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78">
                <a:moveTo>
                  <a:pt x="288" y="78"/>
                </a:moveTo>
                <a:lnTo>
                  <a:pt x="0" y="30"/>
                </a:lnTo>
                <a:lnTo>
                  <a:pt x="4" y="0"/>
                </a:lnTo>
                <a:lnTo>
                  <a:pt x="292" y="50"/>
                </a:lnTo>
                <a:lnTo>
                  <a:pt x="288" y="78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89" name="isḻïdè"/>
          <p:cNvSpPr/>
          <p:nvPr/>
        </p:nvSpPr>
        <p:spPr bwMode="auto">
          <a:xfrm>
            <a:off x="2821193" y="2136568"/>
            <a:ext cx="143927" cy="38447"/>
          </a:xfrm>
          <a:custGeom>
            <a:avLst/>
            <a:gdLst>
              <a:gd name="T0" fmla="*/ 288 w 292"/>
              <a:gd name="T1" fmla="*/ 78 h 78"/>
              <a:gd name="T2" fmla="*/ 0 w 292"/>
              <a:gd name="T3" fmla="*/ 30 h 78"/>
              <a:gd name="T4" fmla="*/ 4 w 292"/>
              <a:gd name="T5" fmla="*/ 0 h 78"/>
              <a:gd name="T6" fmla="*/ 292 w 292"/>
              <a:gd name="T7" fmla="*/ 50 h 78"/>
              <a:gd name="T8" fmla="*/ 288 w 292"/>
              <a:gd name="T9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78">
                <a:moveTo>
                  <a:pt x="288" y="78"/>
                </a:moveTo>
                <a:lnTo>
                  <a:pt x="0" y="30"/>
                </a:lnTo>
                <a:lnTo>
                  <a:pt x="4" y="0"/>
                </a:lnTo>
                <a:lnTo>
                  <a:pt x="292" y="50"/>
                </a:lnTo>
                <a:lnTo>
                  <a:pt x="288" y="7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90" name="ïš1îḑè"/>
          <p:cNvSpPr/>
          <p:nvPr/>
        </p:nvSpPr>
        <p:spPr bwMode="auto">
          <a:xfrm>
            <a:off x="2738878" y="2174521"/>
            <a:ext cx="43376" cy="42883"/>
          </a:xfrm>
          <a:custGeom>
            <a:avLst/>
            <a:gdLst>
              <a:gd name="T0" fmla="*/ 76 w 88"/>
              <a:gd name="T1" fmla="*/ 87 h 87"/>
              <a:gd name="T2" fmla="*/ 0 w 88"/>
              <a:gd name="T3" fmla="*/ 74 h 87"/>
              <a:gd name="T4" fmla="*/ 13 w 88"/>
              <a:gd name="T5" fmla="*/ 0 h 87"/>
              <a:gd name="T6" fmla="*/ 88 w 88"/>
              <a:gd name="T7" fmla="*/ 13 h 87"/>
              <a:gd name="T8" fmla="*/ 76 w 88"/>
              <a:gd name="T9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" h="87">
                <a:moveTo>
                  <a:pt x="76" y="87"/>
                </a:moveTo>
                <a:lnTo>
                  <a:pt x="0" y="74"/>
                </a:lnTo>
                <a:lnTo>
                  <a:pt x="13" y="0"/>
                </a:lnTo>
                <a:lnTo>
                  <a:pt x="88" y="13"/>
                </a:lnTo>
                <a:lnTo>
                  <a:pt x="76" y="87"/>
                </a:lnTo>
                <a:close/>
              </a:path>
            </a:pathLst>
          </a:custGeom>
          <a:solidFill>
            <a:srgbClr val="F227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91" name="îŝļíďé"/>
          <p:cNvSpPr/>
          <p:nvPr/>
        </p:nvSpPr>
        <p:spPr bwMode="auto">
          <a:xfrm>
            <a:off x="2738878" y="2174521"/>
            <a:ext cx="43376" cy="42883"/>
          </a:xfrm>
          <a:custGeom>
            <a:avLst/>
            <a:gdLst>
              <a:gd name="T0" fmla="*/ 76 w 88"/>
              <a:gd name="T1" fmla="*/ 87 h 87"/>
              <a:gd name="T2" fmla="*/ 0 w 88"/>
              <a:gd name="T3" fmla="*/ 74 h 87"/>
              <a:gd name="T4" fmla="*/ 13 w 88"/>
              <a:gd name="T5" fmla="*/ 0 h 87"/>
              <a:gd name="T6" fmla="*/ 88 w 88"/>
              <a:gd name="T7" fmla="*/ 13 h 87"/>
              <a:gd name="T8" fmla="*/ 76 w 88"/>
              <a:gd name="T9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" h="87">
                <a:moveTo>
                  <a:pt x="76" y="87"/>
                </a:moveTo>
                <a:lnTo>
                  <a:pt x="0" y="74"/>
                </a:lnTo>
                <a:lnTo>
                  <a:pt x="13" y="0"/>
                </a:lnTo>
                <a:lnTo>
                  <a:pt x="88" y="13"/>
                </a:lnTo>
                <a:lnTo>
                  <a:pt x="76" y="8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92" name="ïşḻíďe"/>
          <p:cNvSpPr/>
          <p:nvPr/>
        </p:nvSpPr>
        <p:spPr bwMode="auto">
          <a:xfrm>
            <a:off x="2810842" y="2197688"/>
            <a:ext cx="217863" cy="51262"/>
          </a:xfrm>
          <a:custGeom>
            <a:avLst/>
            <a:gdLst>
              <a:gd name="T0" fmla="*/ 436 w 442"/>
              <a:gd name="T1" fmla="*/ 104 h 104"/>
              <a:gd name="T2" fmla="*/ 0 w 442"/>
              <a:gd name="T3" fmla="*/ 28 h 104"/>
              <a:gd name="T4" fmla="*/ 5 w 442"/>
              <a:gd name="T5" fmla="*/ 0 h 104"/>
              <a:gd name="T6" fmla="*/ 442 w 442"/>
              <a:gd name="T7" fmla="*/ 75 h 104"/>
              <a:gd name="T8" fmla="*/ 436 w 442"/>
              <a:gd name="T9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2" h="104">
                <a:moveTo>
                  <a:pt x="436" y="104"/>
                </a:moveTo>
                <a:lnTo>
                  <a:pt x="0" y="28"/>
                </a:lnTo>
                <a:lnTo>
                  <a:pt x="5" y="0"/>
                </a:lnTo>
                <a:lnTo>
                  <a:pt x="442" y="75"/>
                </a:lnTo>
                <a:lnTo>
                  <a:pt x="436" y="104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93" name="îṧ1îḓe"/>
          <p:cNvSpPr/>
          <p:nvPr/>
        </p:nvSpPr>
        <p:spPr bwMode="auto">
          <a:xfrm>
            <a:off x="2810842" y="2197688"/>
            <a:ext cx="217863" cy="51262"/>
          </a:xfrm>
          <a:custGeom>
            <a:avLst/>
            <a:gdLst>
              <a:gd name="T0" fmla="*/ 436 w 442"/>
              <a:gd name="T1" fmla="*/ 104 h 104"/>
              <a:gd name="T2" fmla="*/ 0 w 442"/>
              <a:gd name="T3" fmla="*/ 28 h 104"/>
              <a:gd name="T4" fmla="*/ 5 w 442"/>
              <a:gd name="T5" fmla="*/ 0 h 104"/>
              <a:gd name="T6" fmla="*/ 442 w 442"/>
              <a:gd name="T7" fmla="*/ 75 h 104"/>
              <a:gd name="T8" fmla="*/ 436 w 442"/>
              <a:gd name="T9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2" h="104">
                <a:moveTo>
                  <a:pt x="436" y="104"/>
                </a:moveTo>
                <a:lnTo>
                  <a:pt x="0" y="28"/>
                </a:lnTo>
                <a:lnTo>
                  <a:pt x="5" y="0"/>
                </a:lnTo>
                <a:lnTo>
                  <a:pt x="442" y="75"/>
                </a:lnTo>
                <a:lnTo>
                  <a:pt x="436" y="10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94" name="ïS1ïḍè"/>
          <p:cNvSpPr/>
          <p:nvPr/>
        </p:nvSpPr>
        <p:spPr bwMode="auto">
          <a:xfrm>
            <a:off x="2082332" y="1817660"/>
            <a:ext cx="39432" cy="38940"/>
          </a:xfrm>
          <a:custGeom>
            <a:avLst/>
            <a:gdLst>
              <a:gd name="T0" fmla="*/ 53 w 56"/>
              <a:gd name="T1" fmla="*/ 32 h 55"/>
              <a:gd name="T2" fmla="*/ 24 w 56"/>
              <a:gd name="T3" fmla="*/ 53 h 55"/>
              <a:gd name="T4" fmla="*/ 3 w 56"/>
              <a:gd name="T5" fmla="*/ 23 h 55"/>
              <a:gd name="T6" fmla="*/ 32 w 56"/>
              <a:gd name="T7" fmla="*/ 2 h 55"/>
              <a:gd name="T8" fmla="*/ 53 w 56"/>
              <a:gd name="T9" fmla="*/ 32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55">
                <a:moveTo>
                  <a:pt x="53" y="32"/>
                </a:moveTo>
                <a:cubicBezTo>
                  <a:pt x="51" y="46"/>
                  <a:pt x="38" y="55"/>
                  <a:pt x="24" y="53"/>
                </a:cubicBezTo>
                <a:cubicBezTo>
                  <a:pt x="10" y="50"/>
                  <a:pt x="0" y="37"/>
                  <a:pt x="3" y="23"/>
                </a:cubicBezTo>
                <a:cubicBezTo>
                  <a:pt x="5" y="9"/>
                  <a:pt x="18" y="0"/>
                  <a:pt x="32" y="2"/>
                </a:cubicBezTo>
                <a:cubicBezTo>
                  <a:pt x="46" y="5"/>
                  <a:pt x="56" y="18"/>
                  <a:pt x="53" y="32"/>
                </a:cubicBezTo>
              </a:path>
            </a:pathLst>
          </a:custGeom>
          <a:solidFill>
            <a:srgbClr val="231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95" name="îsḷîḓê"/>
          <p:cNvSpPr/>
          <p:nvPr/>
        </p:nvSpPr>
        <p:spPr bwMode="auto">
          <a:xfrm>
            <a:off x="2001988" y="2283453"/>
            <a:ext cx="38940" cy="38447"/>
          </a:xfrm>
          <a:custGeom>
            <a:avLst/>
            <a:gdLst>
              <a:gd name="T0" fmla="*/ 53 w 55"/>
              <a:gd name="T1" fmla="*/ 32 h 55"/>
              <a:gd name="T2" fmla="*/ 23 w 55"/>
              <a:gd name="T3" fmla="*/ 52 h 55"/>
              <a:gd name="T4" fmla="*/ 3 w 55"/>
              <a:gd name="T5" fmla="*/ 23 h 55"/>
              <a:gd name="T6" fmla="*/ 32 w 55"/>
              <a:gd name="T7" fmla="*/ 2 h 55"/>
              <a:gd name="T8" fmla="*/ 53 w 55"/>
              <a:gd name="T9" fmla="*/ 32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55">
                <a:moveTo>
                  <a:pt x="53" y="32"/>
                </a:moveTo>
                <a:cubicBezTo>
                  <a:pt x="51" y="45"/>
                  <a:pt x="37" y="55"/>
                  <a:pt x="23" y="52"/>
                </a:cubicBezTo>
                <a:cubicBezTo>
                  <a:pt x="10" y="50"/>
                  <a:pt x="0" y="37"/>
                  <a:pt x="3" y="23"/>
                </a:cubicBezTo>
                <a:cubicBezTo>
                  <a:pt x="5" y="9"/>
                  <a:pt x="18" y="0"/>
                  <a:pt x="32" y="2"/>
                </a:cubicBezTo>
                <a:cubicBezTo>
                  <a:pt x="46" y="4"/>
                  <a:pt x="55" y="18"/>
                  <a:pt x="53" y="32"/>
                </a:cubicBezTo>
              </a:path>
            </a:pathLst>
          </a:custGeom>
          <a:solidFill>
            <a:srgbClr val="231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96" name="ïśľïde"/>
          <p:cNvSpPr/>
          <p:nvPr/>
        </p:nvSpPr>
        <p:spPr bwMode="auto">
          <a:xfrm>
            <a:off x="2662971" y="2399285"/>
            <a:ext cx="349469" cy="87737"/>
          </a:xfrm>
          <a:custGeom>
            <a:avLst/>
            <a:gdLst>
              <a:gd name="T0" fmla="*/ 699 w 709"/>
              <a:gd name="T1" fmla="*/ 178 h 178"/>
              <a:gd name="T2" fmla="*/ 0 w 709"/>
              <a:gd name="T3" fmla="*/ 57 h 178"/>
              <a:gd name="T4" fmla="*/ 10 w 709"/>
              <a:gd name="T5" fmla="*/ 0 h 178"/>
              <a:gd name="T6" fmla="*/ 709 w 709"/>
              <a:gd name="T7" fmla="*/ 119 h 178"/>
              <a:gd name="T8" fmla="*/ 699 w 709"/>
              <a:gd name="T9" fmla="*/ 178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9" h="178">
                <a:moveTo>
                  <a:pt x="699" y="178"/>
                </a:moveTo>
                <a:lnTo>
                  <a:pt x="0" y="57"/>
                </a:lnTo>
                <a:lnTo>
                  <a:pt x="10" y="0"/>
                </a:lnTo>
                <a:lnTo>
                  <a:pt x="709" y="119"/>
                </a:lnTo>
                <a:lnTo>
                  <a:pt x="699" y="178"/>
                </a:lnTo>
                <a:close/>
              </a:path>
            </a:pathLst>
          </a:custGeom>
          <a:solidFill>
            <a:srgbClr val="5A5A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97" name="íSḻide"/>
          <p:cNvSpPr/>
          <p:nvPr/>
        </p:nvSpPr>
        <p:spPr bwMode="auto">
          <a:xfrm>
            <a:off x="2662971" y="2399285"/>
            <a:ext cx="349469" cy="87737"/>
          </a:xfrm>
          <a:custGeom>
            <a:avLst/>
            <a:gdLst>
              <a:gd name="T0" fmla="*/ 699 w 709"/>
              <a:gd name="T1" fmla="*/ 178 h 178"/>
              <a:gd name="T2" fmla="*/ 0 w 709"/>
              <a:gd name="T3" fmla="*/ 57 h 178"/>
              <a:gd name="T4" fmla="*/ 10 w 709"/>
              <a:gd name="T5" fmla="*/ 0 h 178"/>
              <a:gd name="T6" fmla="*/ 709 w 709"/>
              <a:gd name="T7" fmla="*/ 119 h 178"/>
              <a:gd name="T8" fmla="*/ 699 w 709"/>
              <a:gd name="T9" fmla="*/ 178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9" h="178">
                <a:moveTo>
                  <a:pt x="699" y="178"/>
                </a:moveTo>
                <a:lnTo>
                  <a:pt x="0" y="57"/>
                </a:lnTo>
                <a:lnTo>
                  <a:pt x="10" y="0"/>
                </a:lnTo>
                <a:lnTo>
                  <a:pt x="709" y="119"/>
                </a:lnTo>
                <a:lnTo>
                  <a:pt x="699" y="17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98" name="îṣ1îḋè"/>
          <p:cNvSpPr/>
          <p:nvPr/>
        </p:nvSpPr>
        <p:spPr bwMode="auto">
          <a:xfrm>
            <a:off x="2705853" y="2473713"/>
            <a:ext cx="295249" cy="64571"/>
          </a:xfrm>
          <a:custGeom>
            <a:avLst/>
            <a:gdLst>
              <a:gd name="T0" fmla="*/ 595 w 599"/>
              <a:gd name="T1" fmla="*/ 131 h 131"/>
              <a:gd name="T2" fmla="*/ 0 w 599"/>
              <a:gd name="T3" fmla="*/ 28 h 131"/>
              <a:gd name="T4" fmla="*/ 6 w 599"/>
              <a:gd name="T5" fmla="*/ 0 h 131"/>
              <a:gd name="T6" fmla="*/ 599 w 599"/>
              <a:gd name="T7" fmla="*/ 102 h 131"/>
              <a:gd name="T8" fmla="*/ 595 w 599"/>
              <a:gd name="T9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9" h="131">
                <a:moveTo>
                  <a:pt x="595" y="131"/>
                </a:moveTo>
                <a:lnTo>
                  <a:pt x="0" y="28"/>
                </a:lnTo>
                <a:lnTo>
                  <a:pt x="6" y="0"/>
                </a:lnTo>
                <a:lnTo>
                  <a:pt x="599" y="102"/>
                </a:lnTo>
                <a:lnTo>
                  <a:pt x="595" y="131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99" name="íṡ1iḓé"/>
          <p:cNvSpPr/>
          <p:nvPr/>
        </p:nvSpPr>
        <p:spPr bwMode="auto">
          <a:xfrm>
            <a:off x="2705853" y="2473713"/>
            <a:ext cx="295249" cy="64571"/>
          </a:xfrm>
          <a:custGeom>
            <a:avLst/>
            <a:gdLst>
              <a:gd name="T0" fmla="*/ 595 w 599"/>
              <a:gd name="T1" fmla="*/ 131 h 131"/>
              <a:gd name="T2" fmla="*/ 0 w 599"/>
              <a:gd name="T3" fmla="*/ 28 h 131"/>
              <a:gd name="T4" fmla="*/ 6 w 599"/>
              <a:gd name="T5" fmla="*/ 0 h 131"/>
              <a:gd name="T6" fmla="*/ 599 w 599"/>
              <a:gd name="T7" fmla="*/ 102 h 131"/>
              <a:gd name="T8" fmla="*/ 595 w 599"/>
              <a:gd name="T9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9" h="131">
                <a:moveTo>
                  <a:pt x="595" y="131"/>
                </a:moveTo>
                <a:lnTo>
                  <a:pt x="0" y="28"/>
                </a:lnTo>
                <a:lnTo>
                  <a:pt x="6" y="0"/>
                </a:lnTo>
                <a:lnTo>
                  <a:pt x="599" y="102"/>
                </a:lnTo>
                <a:lnTo>
                  <a:pt x="595" y="13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00" name="íŝlíďê"/>
          <p:cNvSpPr/>
          <p:nvPr/>
        </p:nvSpPr>
        <p:spPr bwMode="auto">
          <a:xfrm>
            <a:off x="2646705" y="2505260"/>
            <a:ext cx="347497" cy="73442"/>
          </a:xfrm>
          <a:custGeom>
            <a:avLst/>
            <a:gdLst>
              <a:gd name="T0" fmla="*/ 701 w 705"/>
              <a:gd name="T1" fmla="*/ 149 h 149"/>
              <a:gd name="T2" fmla="*/ 0 w 705"/>
              <a:gd name="T3" fmla="*/ 28 h 149"/>
              <a:gd name="T4" fmla="*/ 6 w 705"/>
              <a:gd name="T5" fmla="*/ 0 h 149"/>
              <a:gd name="T6" fmla="*/ 705 w 705"/>
              <a:gd name="T7" fmla="*/ 119 h 149"/>
              <a:gd name="T8" fmla="*/ 701 w 705"/>
              <a:gd name="T9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5" h="149">
                <a:moveTo>
                  <a:pt x="701" y="149"/>
                </a:moveTo>
                <a:lnTo>
                  <a:pt x="0" y="28"/>
                </a:lnTo>
                <a:lnTo>
                  <a:pt x="6" y="0"/>
                </a:lnTo>
                <a:lnTo>
                  <a:pt x="705" y="119"/>
                </a:lnTo>
                <a:lnTo>
                  <a:pt x="701" y="149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01" name="ïśliḑé"/>
          <p:cNvSpPr/>
          <p:nvPr/>
        </p:nvSpPr>
        <p:spPr bwMode="auto">
          <a:xfrm>
            <a:off x="2646705" y="2505260"/>
            <a:ext cx="347497" cy="73442"/>
          </a:xfrm>
          <a:custGeom>
            <a:avLst/>
            <a:gdLst>
              <a:gd name="T0" fmla="*/ 701 w 705"/>
              <a:gd name="T1" fmla="*/ 149 h 149"/>
              <a:gd name="T2" fmla="*/ 0 w 705"/>
              <a:gd name="T3" fmla="*/ 28 h 149"/>
              <a:gd name="T4" fmla="*/ 6 w 705"/>
              <a:gd name="T5" fmla="*/ 0 h 149"/>
              <a:gd name="T6" fmla="*/ 705 w 705"/>
              <a:gd name="T7" fmla="*/ 119 h 149"/>
              <a:gd name="T8" fmla="*/ 701 w 705"/>
              <a:gd name="T9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5" h="149">
                <a:moveTo>
                  <a:pt x="701" y="149"/>
                </a:moveTo>
                <a:lnTo>
                  <a:pt x="0" y="28"/>
                </a:lnTo>
                <a:lnTo>
                  <a:pt x="6" y="0"/>
                </a:lnTo>
                <a:lnTo>
                  <a:pt x="705" y="119"/>
                </a:lnTo>
                <a:lnTo>
                  <a:pt x="701" y="14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02" name="ïṧḷïḋê"/>
          <p:cNvSpPr/>
          <p:nvPr/>
        </p:nvSpPr>
        <p:spPr bwMode="auto">
          <a:xfrm>
            <a:off x="2639805" y="2545677"/>
            <a:ext cx="347497" cy="72950"/>
          </a:xfrm>
          <a:custGeom>
            <a:avLst/>
            <a:gdLst>
              <a:gd name="T0" fmla="*/ 700 w 705"/>
              <a:gd name="T1" fmla="*/ 148 h 148"/>
              <a:gd name="T2" fmla="*/ 0 w 705"/>
              <a:gd name="T3" fmla="*/ 29 h 148"/>
              <a:gd name="T4" fmla="*/ 6 w 705"/>
              <a:gd name="T5" fmla="*/ 0 h 148"/>
              <a:gd name="T6" fmla="*/ 705 w 705"/>
              <a:gd name="T7" fmla="*/ 120 h 148"/>
              <a:gd name="T8" fmla="*/ 700 w 705"/>
              <a:gd name="T9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5" h="148">
                <a:moveTo>
                  <a:pt x="700" y="148"/>
                </a:moveTo>
                <a:lnTo>
                  <a:pt x="0" y="29"/>
                </a:lnTo>
                <a:lnTo>
                  <a:pt x="6" y="0"/>
                </a:lnTo>
                <a:lnTo>
                  <a:pt x="705" y="120"/>
                </a:lnTo>
                <a:lnTo>
                  <a:pt x="700" y="148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03" name="iṣḻïḋê"/>
          <p:cNvSpPr/>
          <p:nvPr/>
        </p:nvSpPr>
        <p:spPr bwMode="auto">
          <a:xfrm>
            <a:off x="2639805" y="2545677"/>
            <a:ext cx="347497" cy="72950"/>
          </a:xfrm>
          <a:custGeom>
            <a:avLst/>
            <a:gdLst>
              <a:gd name="T0" fmla="*/ 700 w 705"/>
              <a:gd name="T1" fmla="*/ 148 h 148"/>
              <a:gd name="T2" fmla="*/ 0 w 705"/>
              <a:gd name="T3" fmla="*/ 29 h 148"/>
              <a:gd name="T4" fmla="*/ 6 w 705"/>
              <a:gd name="T5" fmla="*/ 0 h 148"/>
              <a:gd name="T6" fmla="*/ 705 w 705"/>
              <a:gd name="T7" fmla="*/ 120 h 148"/>
              <a:gd name="T8" fmla="*/ 700 w 705"/>
              <a:gd name="T9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5" h="148">
                <a:moveTo>
                  <a:pt x="700" y="148"/>
                </a:moveTo>
                <a:lnTo>
                  <a:pt x="0" y="29"/>
                </a:lnTo>
                <a:lnTo>
                  <a:pt x="6" y="0"/>
                </a:lnTo>
                <a:lnTo>
                  <a:pt x="705" y="120"/>
                </a:lnTo>
                <a:lnTo>
                  <a:pt x="700" y="14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04" name="išḻîḋè"/>
          <p:cNvSpPr/>
          <p:nvPr/>
        </p:nvSpPr>
        <p:spPr bwMode="auto">
          <a:xfrm>
            <a:off x="2632904" y="2586096"/>
            <a:ext cx="347004" cy="73442"/>
          </a:xfrm>
          <a:custGeom>
            <a:avLst/>
            <a:gdLst>
              <a:gd name="T0" fmla="*/ 700 w 704"/>
              <a:gd name="T1" fmla="*/ 149 h 149"/>
              <a:gd name="T2" fmla="*/ 0 w 704"/>
              <a:gd name="T3" fmla="*/ 29 h 149"/>
              <a:gd name="T4" fmla="*/ 5 w 704"/>
              <a:gd name="T5" fmla="*/ 0 h 149"/>
              <a:gd name="T6" fmla="*/ 704 w 704"/>
              <a:gd name="T7" fmla="*/ 121 h 149"/>
              <a:gd name="T8" fmla="*/ 700 w 704"/>
              <a:gd name="T9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4" h="149">
                <a:moveTo>
                  <a:pt x="700" y="149"/>
                </a:moveTo>
                <a:lnTo>
                  <a:pt x="0" y="29"/>
                </a:lnTo>
                <a:lnTo>
                  <a:pt x="5" y="0"/>
                </a:lnTo>
                <a:lnTo>
                  <a:pt x="704" y="121"/>
                </a:lnTo>
                <a:lnTo>
                  <a:pt x="700" y="149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05" name="îŝļïḑè"/>
          <p:cNvSpPr/>
          <p:nvPr/>
        </p:nvSpPr>
        <p:spPr bwMode="auto">
          <a:xfrm>
            <a:off x="2632904" y="2586096"/>
            <a:ext cx="347004" cy="73442"/>
          </a:xfrm>
          <a:custGeom>
            <a:avLst/>
            <a:gdLst>
              <a:gd name="T0" fmla="*/ 700 w 704"/>
              <a:gd name="T1" fmla="*/ 149 h 149"/>
              <a:gd name="T2" fmla="*/ 0 w 704"/>
              <a:gd name="T3" fmla="*/ 29 h 149"/>
              <a:gd name="T4" fmla="*/ 5 w 704"/>
              <a:gd name="T5" fmla="*/ 0 h 149"/>
              <a:gd name="T6" fmla="*/ 704 w 704"/>
              <a:gd name="T7" fmla="*/ 121 h 149"/>
              <a:gd name="T8" fmla="*/ 700 w 704"/>
              <a:gd name="T9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4" h="149">
                <a:moveTo>
                  <a:pt x="700" y="149"/>
                </a:moveTo>
                <a:lnTo>
                  <a:pt x="0" y="29"/>
                </a:lnTo>
                <a:lnTo>
                  <a:pt x="5" y="0"/>
                </a:lnTo>
                <a:lnTo>
                  <a:pt x="704" y="121"/>
                </a:lnTo>
                <a:lnTo>
                  <a:pt x="700" y="14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06" name="ïs1iḋê"/>
          <p:cNvSpPr/>
          <p:nvPr/>
        </p:nvSpPr>
        <p:spPr bwMode="auto">
          <a:xfrm>
            <a:off x="2625510" y="2626514"/>
            <a:ext cx="347497" cy="73936"/>
          </a:xfrm>
          <a:custGeom>
            <a:avLst/>
            <a:gdLst>
              <a:gd name="T0" fmla="*/ 701 w 705"/>
              <a:gd name="T1" fmla="*/ 150 h 150"/>
              <a:gd name="T2" fmla="*/ 0 w 705"/>
              <a:gd name="T3" fmla="*/ 29 h 150"/>
              <a:gd name="T4" fmla="*/ 6 w 705"/>
              <a:gd name="T5" fmla="*/ 0 h 150"/>
              <a:gd name="T6" fmla="*/ 705 w 705"/>
              <a:gd name="T7" fmla="*/ 121 h 150"/>
              <a:gd name="T8" fmla="*/ 701 w 705"/>
              <a:gd name="T9" fmla="*/ 15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5" h="150">
                <a:moveTo>
                  <a:pt x="701" y="150"/>
                </a:moveTo>
                <a:lnTo>
                  <a:pt x="0" y="29"/>
                </a:lnTo>
                <a:lnTo>
                  <a:pt x="6" y="0"/>
                </a:lnTo>
                <a:lnTo>
                  <a:pt x="705" y="121"/>
                </a:lnTo>
                <a:lnTo>
                  <a:pt x="701" y="150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07" name="ïṩ1íďè"/>
          <p:cNvSpPr/>
          <p:nvPr/>
        </p:nvSpPr>
        <p:spPr bwMode="auto">
          <a:xfrm>
            <a:off x="2625510" y="2626514"/>
            <a:ext cx="347497" cy="73936"/>
          </a:xfrm>
          <a:custGeom>
            <a:avLst/>
            <a:gdLst>
              <a:gd name="T0" fmla="*/ 701 w 705"/>
              <a:gd name="T1" fmla="*/ 150 h 150"/>
              <a:gd name="T2" fmla="*/ 0 w 705"/>
              <a:gd name="T3" fmla="*/ 29 h 150"/>
              <a:gd name="T4" fmla="*/ 6 w 705"/>
              <a:gd name="T5" fmla="*/ 0 h 150"/>
              <a:gd name="T6" fmla="*/ 705 w 705"/>
              <a:gd name="T7" fmla="*/ 121 h 150"/>
              <a:gd name="T8" fmla="*/ 701 w 705"/>
              <a:gd name="T9" fmla="*/ 15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5" h="150">
                <a:moveTo>
                  <a:pt x="701" y="150"/>
                </a:moveTo>
                <a:lnTo>
                  <a:pt x="0" y="29"/>
                </a:lnTo>
                <a:lnTo>
                  <a:pt x="6" y="0"/>
                </a:lnTo>
                <a:lnTo>
                  <a:pt x="705" y="121"/>
                </a:lnTo>
                <a:lnTo>
                  <a:pt x="701" y="15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08" name="îṡ1íďe"/>
          <p:cNvSpPr/>
          <p:nvPr/>
        </p:nvSpPr>
        <p:spPr bwMode="auto">
          <a:xfrm>
            <a:off x="2619595" y="2667423"/>
            <a:ext cx="257789" cy="58163"/>
          </a:xfrm>
          <a:custGeom>
            <a:avLst/>
            <a:gdLst>
              <a:gd name="T0" fmla="*/ 519 w 523"/>
              <a:gd name="T1" fmla="*/ 118 h 118"/>
              <a:gd name="T2" fmla="*/ 0 w 523"/>
              <a:gd name="T3" fmla="*/ 28 h 118"/>
              <a:gd name="T4" fmla="*/ 4 w 523"/>
              <a:gd name="T5" fmla="*/ 0 h 118"/>
              <a:gd name="T6" fmla="*/ 523 w 523"/>
              <a:gd name="T7" fmla="*/ 89 h 118"/>
              <a:gd name="T8" fmla="*/ 519 w 523"/>
              <a:gd name="T9" fmla="*/ 11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3" h="118">
                <a:moveTo>
                  <a:pt x="519" y="118"/>
                </a:moveTo>
                <a:lnTo>
                  <a:pt x="0" y="28"/>
                </a:lnTo>
                <a:lnTo>
                  <a:pt x="4" y="0"/>
                </a:lnTo>
                <a:lnTo>
                  <a:pt x="523" y="89"/>
                </a:lnTo>
                <a:lnTo>
                  <a:pt x="519" y="118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09" name="îṡļíde"/>
          <p:cNvSpPr/>
          <p:nvPr/>
        </p:nvSpPr>
        <p:spPr bwMode="auto">
          <a:xfrm>
            <a:off x="2619595" y="2667423"/>
            <a:ext cx="257789" cy="58163"/>
          </a:xfrm>
          <a:custGeom>
            <a:avLst/>
            <a:gdLst>
              <a:gd name="T0" fmla="*/ 519 w 523"/>
              <a:gd name="T1" fmla="*/ 118 h 118"/>
              <a:gd name="T2" fmla="*/ 0 w 523"/>
              <a:gd name="T3" fmla="*/ 28 h 118"/>
              <a:gd name="T4" fmla="*/ 4 w 523"/>
              <a:gd name="T5" fmla="*/ 0 h 118"/>
              <a:gd name="T6" fmla="*/ 523 w 523"/>
              <a:gd name="T7" fmla="*/ 89 h 118"/>
              <a:gd name="T8" fmla="*/ 519 w 523"/>
              <a:gd name="T9" fmla="*/ 11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3" h="118">
                <a:moveTo>
                  <a:pt x="519" y="118"/>
                </a:moveTo>
                <a:lnTo>
                  <a:pt x="0" y="28"/>
                </a:lnTo>
                <a:lnTo>
                  <a:pt x="4" y="0"/>
                </a:lnTo>
                <a:lnTo>
                  <a:pt x="523" y="89"/>
                </a:lnTo>
                <a:lnTo>
                  <a:pt x="519" y="11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10" name="ïṡ1îḍê"/>
          <p:cNvSpPr/>
          <p:nvPr/>
        </p:nvSpPr>
        <p:spPr bwMode="auto">
          <a:xfrm>
            <a:off x="2345048" y="2309084"/>
            <a:ext cx="81822" cy="27603"/>
          </a:xfrm>
          <a:custGeom>
            <a:avLst/>
            <a:gdLst>
              <a:gd name="T0" fmla="*/ 161 w 166"/>
              <a:gd name="T1" fmla="*/ 56 h 56"/>
              <a:gd name="T2" fmla="*/ 0 w 166"/>
              <a:gd name="T3" fmla="*/ 29 h 56"/>
              <a:gd name="T4" fmla="*/ 4 w 166"/>
              <a:gd name="T5" fmla="*/ 0 h 56"/>
              <a:gd name="T6" fmla="*/ 166 w 166"/>
              <a:gd name="T7" fmla="*/ 27 h 56"/>
              <a:gd name="T8" fmla="*/ 161 w 166"/>
              <a:gd name="T9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6" h="56">
                <a:moveTo>
                  <a:pt x="161" y="56"/>
                </a:moveTo>
                <a:lnTo>
                  <a:pt x="0" y="29"/>
                </a:lnTo>
                <a:lnTo>
                  <a:pt x="4" y="0"/>
                </a:lnTo>
                <a:lnTo>
                  <a:pt x="166" y="27"/>
                </a:lnTo>
                <a:lnTo>
                  <a:pt x="161" y="56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11" name="iSlíde"/>
          <p:cNvSpPr/>
          <p:nvPr/>
        </p:nvSpPr>
        <p:spPr bwMode="auto">
          <a:xfrm>
            <a:off x="2345048" y="2309084"/>
            <a:ext cx="81822" cy="27603"/>
          </a:xfrm>
          <a:custGeom>
            <a:avLst/>
            <a:gdLst>
              <a:gd name="T0" fmla="*/ 161 w 166"/>
              <a:gd name="T1" fmla="*/ 56 h 56"/>
              <a:gd name="T2" fmla="*/ 0 w 166"/>
              <a:gd name="T3" fmla="*/ 29 h 56"/>
              <a:gd name="T4" fmla="*/ 4 w 166"/>
              <a:gd name="T5" fmla="*/ 0 h 56"/>
              <a:gd name="T6" fmla="*/ 166 w 166"/>
              <a:gd name="T7" fmla="*/ 27 h 56"/>
              <a:gd name="T8" fmla="*/ 161 w 166"/>
              <a:gd name="T9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6" h="56">
                <a:moveTo>
                  <a:pt x="161" y="56"/>
                </a:moveTo>
                <a:lnTo>
                  <a:pt x="0" y="29"/>
                </a:lnTo>
                <a:lnTo>
                  <a:pt x="4" y="0"/>
                </a:lnTo>
                <a:lnTo>
                  <a:pt x="166" y="27"/>
                </a:lnTo>
                <a:lnTo>
                  <a:pt x="161" y="5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12" name="îslidé"/>
          <p:cNvSpPr/>
          <p:nvPr/>
        </p:nvSpPr>
        <p:spPr bwMode="auto">
          <a:xfrm>
            <a:off x="2278507" y="2696999"/>
            <a:ext cx="81329" cy="27110"/>
          </a:xfrm>
          <a:custGeom>
            <a:avLst/>
            <a:gdLst>
              <a:gd name="T0" fmla="*/ 161 w 165"/>
              <a:gd name="T1" fmla="*/ 55 h 55"/>
              <a:gd name="T2" fmla="*/ 0 w 165"/>
              <a:gd name="T3" fmla="*/ 28 h 55"/>
              <a:gd name="T4" fmla="*/ 4 w 165"/>
              <a:gd name="T5" fmla="*/ 0 h 55"/>
              <a:gd name="T6" fmla="*/ 165 w 165"/>
              <a:gd name="T7" fmla="*/ 27 h 55"/>
              <a:gd name="T8" fmla="*/ 161 w 165"/>
              <a:gd name="T9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5" h="55">
                <a:moveTo>
                  <a:pt x="161" y="55"/>
                </a:moveTo>
                <a:lnTo>
                  <a:pt x="0" y="28"/>
                </a:lnTo>
                <a:lnTo>
                  <a:pt x="4" y="0"/>
                </a:lnTo>
                <a:lnTo>
                  <a:pt x="165" y="27"/>
                </a:lnTo>
                <a:lnTo>
                  <a:pt x="161" y="55"/>
                </a:lnTo>
                <a:close/>
              </a:path>
            </a:pathLst>
          </a:custGeom>
          <a:solidFill>
            <a:srgbClr val="5A5A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13" name="îŝ1îďê"/>
          <p:cNvSpPr/>
          <p:nvPr/>
        </p:nvSpPr>
        <p:spPr bwMode="auto">
          <a:xfrm>
            <a:off x="2278507" y="2696999"/>
            <a:ext cx="81329" cy="27110"/>
          </a:xfrm>
          <a:custGeom>
            <a:avLst/>
            <a:gdLst>
              <a:gd name="T0" fmla="*/ 161 w 165"/>
              <a:gd name="T1" fmla="*/ 55 h 55"/>
              <a:gd name="T2" fmla="*/ 0 w 165"/>
              <a:gd name="T3" fmla="*/ 28 h 55"/>
              <a:gd name="T4" fmla="*/ 4 w 165"/>
              <a:gd name="T5" fmla="*/ 0 h 55"/>
              <a:gd name="T6" fmla="*/ 165 w 165"/>
              <a:gd name="T7" fmla="*/ 27 h 55"/>
              <a:gd name="T8" fmla="*/ 161 w 165"/>
              <a:gd name="T9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5" h="55">
                <a:moveTo>
                  <a:pt x="161" y="55"/>
                </a:moveTo>
                <a:lnTo>
                  <a:pt x="0" y="28"/>
                </a:lnTo>
                <a:lnTo>
                  <a:pt x="4" y="0"/>
                </a:lnTo>
                <a:lnTo>
                  <a:pt x="165" y="27"/>
                </a:lnTo>
                <a:lnTo>
                  <a:pt x="161" y="5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14" name="íṡḷíḋe"/>
          <p:cNvSpPr/>
          <p:nvPr/>
        </p:nvSpPr>
        <p:spPr bwMode="auto">
          <a:xfrm>
            <a:off x="2946883" y="1275960"/>
            <a:ext cx="16759" cy="149350"/>
          </a:xfrm>
          <a:custGeom>
            <a:avLst/>
            <a:gdLst>
              <a:gd name="T0" fmla="*/ 27 w 34"/>
              <a:gd name="T1" fmla="*/ 0 h 303"/>
              <a:gd name="T2" fmla="*/ 0 w 34"/>
              <a:gd name="T3" fmla="*/ 302 h 303"/>
              <a:gd name="T4" fmla="*/ 16 w 34"/>
              <a:gd name="T5" fmla="*/ 303 h 303"/>
              <a:gd name="T6" fmla="*/ 34 w 34"/>
              <a:gd name="T7" fmla="*/ 0 h 303"/>
              <a:gd name="T8" fmla="*/ 27 w 34"/>
              <a:gd name="T9" fmla="*/ 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03">
                <a:moveTo>
                  <a:pt x="27" y="0"/>
                </a:moveTo>
                <a:lnTo>
                  <a:pt x="0" y="302"/>
                </a:lnTo>
                <a:lnTo>
                  <a:pt x="16" y="303"/>
                </a:lnTo>
                <a:lnTo>
                  <a:pt x="34" y="0"/>
                </a:lnTo>
                <a:lnTo>
                  <a:pt x="27" y="0"/>
                </a:lnTo>
                <a:close/>
              </a:path>
            </a:pathLst>
          </a:custGeom>
          <a:solidFill>
            <a:srgbClr val="A2B2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15" name="ïṩ1ïdê"/>
          <p:cNvSpPr/>
          <p:nvPr/>
        </p:nvSpPr>
        <p:spPr bwMode="auto">
          <a:xfrm>
            <a:off x="2946883" y="1275960"/>
            <a:ext cx="16759" cy="149350"/>
          </a:xfrm>
          <a:custGeom>
            <a:avLst/>
            <a:gdLst>
              <a:gd name="T0" fmla="*/ 27 w 34"/>
              <a:gd name="T1" fmla="*/ 0 h 303"/>
              <a:gd name="T2" fmla="*/ 0 w 34"/>
              <a:gd name="T3" fmla="*/ 302 h 303"/>
              <a:gd name="T4" fmla="*/ 16 w 34"/>
              <a:gd name="T5" fmla="*/ 303 h 303"/>
              <a:gd name="T6" fmla="*/ 34 w 34"/>
              <a:gd name="T7" fmla="*/ 0 h 303"/>
              <a:gd name="T8" fmla="*/ 27 w 34"/>
              <a:gd name="T9" fmla="*/ 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03">
                <a:moveTo>
                  <a:pt x="27" y="0"/>
                </a:moveTo>
                <a:lnTo>
                  <a:pt x="0" y="302"/>
                </a:lnTo>
                <a:lnTo>
                  <a:pt x="16" y="303"/>
                </a:lnTo>
                <a:lnTo>
                  <a:pt x="34" y="0"/>
                </a:lnTo>
                <a:lnTo>
                  <a:pt x="2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16" name="ï$1íḋê"/>
          <p:cNvSpPr/>
          <p:nvPr/>
        </p:nvSpPr>
        <p:spPr bwMode="auto">
          <a:xfrm>
            <a:off x="2909915" y="1424816"/>
            <a:ext cx="44855" cy="524449"/>
          </a:xfrm>
          <a:custGeom>
            <a:avLst/>
            <a:gdLst>
              <a:gd name="T0" fmla="*/ 17 w 91"/>
              <a:gd name="T1" fmla="*/ 668 h 1064"/>
              <a:gd name="T2" fmla="*/ 0 w 91"/>
              <a:gd name="T3" fmla="*/ 866 h 1064"/>
              <a:gd name="T4" fmla="*/ 25 w 91"/>
              <a:gd name="T5" fmla="*/ 1064 h 1064"/>
              <a:gd name="T6" fmla="*/ 50 w 91"/>
              <a:gd name="T7" fmla="*/ 673 h 1064"/>
              <a:gd name="T8" fmla="*/ 17 w 91"/>
              <a:gd name="T9" fmla="*/ 668 h 1064"/>
              <a:gd name="T10" fmla="*/ 57 w 91"/>
              <a:gd name="T11" fmla="*/ 213 h 1064"/>
              <a:gd name="T12" fmla="*/ 47 w 91"/>
              <a:gd name="T13" fmla="*/ 332 h 1064"/>
              <a:gd name="T14" fmla="*/ 70 w 91"/>
              <a:gd name="T15" fmla="*/ 336 h 1064"/>
              <a:gd name="T16" fmla="*/ 77 w 91"/>
              <a:gd name="T17" fmla="*/ 218 h 1064"/>
              <a:gd name="T18" fmla="*/ 57 w 91"/>
              <a:gd name="T19" fmla="*/ 213 h 1064"/>
              <a:gd name="T20" fmla="*/ 75 w 91"/>
              <a:gd name="T21" fmla="*/ 0 h 1064"/>
              <a:gd name="T22" fmla="*/ 67 w 91"/>
              <a:gd name="T23" fmla="*/ 111 h 1064"/>
              <a:gd name="T24" fmla="*/ 84 w 91"/>
              <a:gd name="T25" fmla="*/ 114 h 1064"/>
              <a:gd name="T26" fmla="*/ 91 w 91"/>
              <a:gd name="T27" fmla="*/ 1 h 1064"/>
              <a:gd name="T28" fmla="*/ 75 w 91"/>
              <a:gd name="T29" fmla="*/ 0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1" h="1064">
                <a:moveTo>
                  <a:pt x="17" y="668"/>
                </a:moveTo>
                <a:lnTo>
                  <a:pt x="0" y="866"/>
                </a:lnTo>
                <a:lnTo>
                  <a:pt x="25" y="1064"/>
                </a:lnTo>
                <a:lnTo>
                  <a:pt x="50" y="673"/>
                </a:lnTo>
                <a:lnTo>
                  <a:pt x="17" y="668"/>
                </a:lnTo>
                <a:close/>
                <a:moveTo>
                  <a:pt x="57" y="213"/>
                </a:moveTo>
                <a:lnTo>
                  <a:pt x="47" y="332"/>
                </a:lnTo>
                <a:lnTo>
                  <a:pt x="70" y="336"/>
                </a:lnTo>
                <a:lnTo>
                  <a:pt x="77" y="218"/>
                </a:lnTo>
                <a:lnTo>
                  <a:pt x="57" y="213"/>
                </a:lnTo>
                <a:close/>
                <a:moveTo>
                  <a:pt x="75" y="0"/>
                </a:moveTo>
                <a:lnTo>
                  <a:pt x="67" y="111"/>
                </a:lnTo>
                <a:lnTo>
                  <a:pt x="84" y="114"/>
                </a:lnTo>
                <a:lnTo>
                  <a:pt x="91" y="1"/>
                </a:lnTo>
                <a:lnTo>
                  <a:pt x="75" y="0"/>
                </a:lnTo>
                <a:close/>
              </a:path>
            </a:pathLst>
          </a:custGeom>
          <a:solidFill>
            <a:srgbClr val="99A9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17" name="iślïḑê"/>
          <p:cNvSpPr/>
          <p:nvPr/>
        </p:nvSpPr>
        <p:spPr bwMode="auto">
          <a:xfrm>
            <a:off x="2909915" y="1424816"/>
            <a:ext cx="44855" cy="524449"/>
          </a:xfrm>
          <a:custGeom>
            <a:avLst/>
            <a:gdLst>
              <a:gd name="T0" fmla="*/ 17 w 91"/>
              <a:gd name="T1" fmla="*/ 668 h 1064"/>
              <a:gd name="T2" fmla="*/ 0 w 91"/>
              <a:gd name="T3" fmla="*/ 866 h 1064"/>
              <a:gd name="T4" fmla="*/ 25 w 91"/>
              <a:gd name="T5" fmla="*/ 1064 h 1064"/>
              <a:gd name="T6" fmla="*/ 50 w 91"/>
              <a:gd name="T7" fmla="*/ 673 h 1064"/>
              <a:gd name="T8" fmla="*/ 17 w 91"/>
              <a:gd name="T9" fmla="*/ 668 h 1064"/>
              <a:gd name="T10" fmla="*/ 57 w 91"/>
              <a:gd name="T11" fmla="*/ 213 h 1064"/>
              <a:gd name="T12" fmla="*/ 47 w 91"/>
              <a:gd name="T13" fmla="*/ 332 h 1064"/>
              <a:gd name="T14" fmla="*/ 70 w 91"/>
              <a:gd name="T15" fmla="*/ 336 h 1064"/>
              <a:gd name="T16" fmla="*/ 77 w 91"/>
              <a:gd name="T17" fmla="*/ 218 h 1064"/>
              <a:gd name="T18" fmla="*/ 57 w 91"/>
              <a:gd name="T19" fmla="*/ 213 h 1064"/>
              <a:gd name="T20" fmla="*/ 75 w 91"/>
              <a:gd name="T21" fmla="*/ 0 h 1064"/>
              <a:gd name="T22" fmla="*/ 67 w 91"/>
              <a:gd name="T23" fmla="*/ 111 h 1064"/>
              <a:gd name="T24" fmla="*/ 84 w 91"/>
              <a:gd name="T25" fmla="*/ 114 h 1064"/>
              <a:gd name="T26" fmla="*/ 91 w 91"/>
              <a:gd name="T27" fmla="*/ 1 h 1064"/>
              <a:gd name="T28" fmla="*/ 75 w 91"/>
              <a:gd name="T29" fmla="*/ 0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1" h="1064">
                <a:moveTo>
                  <a:pt x="17" y="668"/>
                </a:moveTo>
                <a:lnTo>
                  <a:pt x="0" y="866"/>
                </a:lnTo>
                <a:lnTo>
                  <a:pt x="25" y="1064"/>
                </a:lnTo>
                <a:lnTo>
                  <a:pt x="50" y="673"/>
                </a:lnTo>
                <a:lnTo>
                  <a:pt x="17" y="668"/>
                </a:lnTo>
                <a:moveTo>
                  <a:pt x="57" y="213"/>
                </a:moveTo>
                <a:lnTo>
                  <a:pt x="47" y="332"/>
                </a:lnTo>
                <a:lnTo>
                  <a:pt x="70" y="336"/>
                </a:lnTo>
                <a:lnTo>
                  <a:pt x="77" y="218"/>
                </a:lnTo>
                <a:lnTo>
                  <a:pt x="57" y="213"/>
                </a:lnTo>
                <a:moveTo>
                  <a:pt x="75" y="0"/>
                </a:moveTo>
                <a:lnTo>
                  <a:pt x="67" y="111"/>
                </a:lnTo>
                <a:lnTo>
                  <a:pt x="84" y="114"/>
                </a:lnTo>
                <a:lnTo>
                  <a:pt x="91" y="1"/>
                </a:lnTo>
                <a:lnTo>
                  <a:pt x="75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18" name="ïṥlïḓè"/>
          <p:cNvSpPr/>
          <p:nvPr/>
        </p:nvSpPr>
        <p:spPr bwMode="auto">
          <a:xfrm>
            <a:off x="2918294" y="1588460"/>
            <a:ext cx="26124" cy="168080"/>
          </a:xfrm>
          <a:custGeom>
            <a:avLst/>
            <a:gdLst>
              <a:gd name="T0" fmla="*/ 7 w 53"/>
              <a:gd name="T1" fmla="*/ 263 h 341"/>
              <a:gd name="T2" fmla="*/ 0 w 53"/>
              <a:gd name="T3" fmla="*/ 336 h 341"/>
              <a:gd name="T4" fmla="*/ 33 w 53"/>
              <a:gd name="T5" fmla="*/ 341 h 341"/>
              <a:gd name="T6" fmla="*/ 37 w 53"/>
              <a:gd name="T7" fmla="*/ 269 h 341"/>
              <a:gd name="T8" fmla="*/ 7 w 53"/>
              <a:gd name="T9" fmla="*/ 263 h 341"/>
              <a:gd name="T10" fmla="*/ 17 w 53"/>
              <a:gd name="T11" fmla="*/ 152 h 341"/>
              <a:gd name="T12" fmla="*/ 11 w 53"/>
              <a:gd name="T13" fmla="*/ 205 h 341"/>
              <a:gd name="T14" fmla="*/ 41 w 53"/>
              <a:gd name="T15" fmla="*/ 210 h 341"/>
              <a:gd name="T16" fmla="*/ 44 w 53"/>
              <a:gd name="T17" fmla="*/ 156 h 341"/>
              <a:gd name="T18" fmla="*/ 17 w 53"/>
              <a:gd name="T19" fmla="*/ 152 h 341"/>
              <a:gd name="T20" fmla="*/ 30 w 53"/>
              <a:gd name="T21" fmla="*/ 0 h 341"/>
              <a:gd name="T22" fmla="*/ 21 w 53"/>
              <a:gd name="T23" fmla="*/ 94 h 341"/>
              <a:gd name="T24" fmla="*/ 47 w 53"/>
              <a:gd name="T25" fmla="*/ 98 h 341"/>
              <a:gd name="T26" fmla="*/ 53 w 53"/>
              <a:gd name="T27" fmla="*/ 4 h 341"/>
              <a:gd name="T28" fmla="*/ 30 w 53"/>
              <a:gd name="T29" fmla="*/ 0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3" h="341">
                <a:moveTo>
                  <a:pt x="7" y="263"/>
                </a:moveTo>
                <a:lnTo>
                  <a:pt x="0" y="336"/>
                </a:lnTo>
                <a:lnTo>
                  <a:pt x="33" y="341"/>
                </a:lnTo>
                <a:lnTo>
                  <a:pt x="37" y="269"/>
                </a:lnTo>
                <a:lnTo>
                  <a:pt x="7" y="263"/>
                </a:lnTo>
                <a:close/>
                <a:moveTo>
                  <a:pt x="17" y="152"/>
                </a:moveTo>
                <a:lnTo>
                  <a:pt x="11" y="205"/>
                </a:lnTo>
                <a:lnTo>
                  <a:pt x="41" y="210"/>
                </a:lnTo>
                <a:lnTo>
                  <a:pt x="44" y="156"/>
                </a:lnTo>
                <a:lnTo>
                  <a:pt x="17" y="152"/>
                </a:lnTo>
                <a:close/>
                <a:moveTo>
                  <a:pt x="30" y="0"/>
                </a:moveTo>
                <a:lnTo>
                  <a:pt x="21" y="94"/>
                </a:lnTo>
                <a:lnTo>
                  <a:pt x="47" y="98"/>
                </a:lnTo>
                <a:lnTo>
                  <a:pt x="53" y="4"/>
                </a:lnTo>
                <a:lnTo>
                  <a:pt x="30" y="0"/>
                </a:lnTo>
                <a:close/>
              </a:path>
            </a:pathLst>
          </a:custGeom>
          <a:solidFill>
            <a:srgbClr val="393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19" name="iṩľiḍe"/>
          <p:cNvSpPr/>
          <p:nvPr/>
        </p:nvSpPr>
        <p:spPr bwMode="auto">
          <a:xfrm>
            <a:off x="2918294" y="1588460"/>
            <a:ext cx="26124" cy="168080"/>
          </a:xfrm>
          <a:custGeom>
            <a:avLst/>
            <a:gdLst>
              <a:gd name="T0" fmla="*/ 7 w 53"/>
              <a:gd name="T1" fmla="*/ 263 h 341"/>
              <a:gd name="T2" fmla="*/ 0 w 53"/>
              <a:gd name="T3" fmla="*/ 336 h 341"/>
              <a:gd name="T4" fmla="*/ 33 w 53"/>
              <a:gd name="T5" fmla="*/ 341 h 341"/>
              <a:gd name="T6" fmla="*/ 37 w 53"/>
              <a:gd name="T7" fmla="*/ 269 h 341"/>
              <a:gd name="T8" fmla="*/ 7 w 53"/>
              <a:gd name="T9" fmla="*/ 263 h 341"/>
              <a:gd name="T10" fmla="*/ 17 w 53"/>
              <a:gd name="T11" fmla="*/ 152 h 341"/>
              <a:gd name="T12" fmla="*/ 11 w 53"/>
              <a:gd name="T13" fmla="*/ 205 h 341"/>
              <a:gd name="T14" fmla="*/ 41 w 53"/>
              <a:gd name="T15" fmla="*/ 210 h 341"/>
              <a:gd name="T16" fmla="*/ 44 w 53"/>
              <a:gd name="T17" fmla="*/ 156 h 341"/>
              <a:gd name="T18" fmla="*/ 17 w 53"/>
              <a:gd name="T19" fmla="*/ 152 h 341"/>
              <a:gd name="T20" fmla="*/ 30 w 53"/>
              <a:gd name="T21" fmla="*/ 0 h 341"/>
              <a:gd name="T22" fmla="*/ 21 w 53"/>
              <a:gd name="T23" fmla="*/ 94 h 341"/>
              <a:gd name="T24" fmla="*/ 47 w 53"/>
              <a:gd name="T25" fmla="*/ 98 h 341"/>
              <a:gd name="T26" fmla="*/ 53 w 53"/>
              <a:gd name="T27" fmla="*/ 4 h 341"/>
              <a:gd name="T28" fmla="*/ 30 w 53"/>
              <a:gd name="T29" fmla="*/ 0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3" h="341">
                <a:moveTo>
                  <a:pt x="7" y="263"/>
                </a:moveTo>
                <a:lnTo>
                  <a:pt x="0" y="336"/>
                </a:lnTo>
                <a:lnTo>
                  <a:pt x="33" y="341"/>
                </a:lnTo>
                <a:lnTo>
                  <a:pt x="37" y="269"/>
                </a:lnTo>
                <a:lnTo>
                  <a:pt x="7" y="263"/>
                </a:lnTo>
                <a:moveTo>
                  <a:pt x="17" y="152"/>
                </a:moveTo>
                <a:lnTo>
                  <a:pt x="11" y="205"/>
                </a:lnTo>
                <a:lnTo>
                  <a:pt x="41" y="210"/>
                </a:lnTo>
                <a:lnTo>
                  <a:pt x="44" y="156"/>
                </a:lnTo>
                <a:lnTo>
                  <a:pt x="17" y="152"/>
                </a:lnTo>
                <a:moveTo>
                  <a:pt x="30" y="0"/>
                </a:moveTo>
                <a:lnTo>
                  <a:pt x="21" y="94"/>
                </a:lnTo>
                <a:lnTo>
                  <a:pt x="47" y="98"/>
                </a:lnTo>
                <a:lnTo>
                  <a:pt x="53" y="4"/>
                </a:lnTo>
                <a:lnTo>
                  <a:pt x="3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20" name="iŝḻïḍé"/>
          <p:cNvSpPr/>
          <p:nvPr/>
        </p:nvSpPr>
        <p:spPr bwMode="auto">
          <a:xfrm>
            <a:off x="2938011" y="1479528"/>
            <a:ext cx="13309" cy="52741"/>
          </a:xfrm>
          <a:custGeom>
            <a:avLst/>
            <a:gdLst>
              <a:gd name="T0" fmla="*/ 10 w 27"/>
              <a:gd name="T1" fmla="*/ 0 h 107"/>
              <a:gd name="T2" fmla="*/ 0 w 27"/>
              <a:gd name="T3" fmla="*/ 102 h 107"/>
              <a:gd name="T4" fmla="*/ 20 w 27"/>
              <a:gd name="T5" fmla="*/ 107 h 107"/>
              <a:gd name="T6" fmla="*/ 27 w 27"/>
              <a:gd name="T7" fmla="*/ 3 h 107"/>
              <a:gd name="T8" fmla="*/ 10 w 27"/>
              <a:gd name="T9" fmla="*/ 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07">
                <a:moveTo>
                  <a:pt x="10" y="0"/>
                </a:moveTo>
                <a:lnTo>
                  <a:pt x="0" y="102"/>
                </a:lnTo>
                <a:lnTo>
                  <a:pt x="20" y="107"/>
                </a:lnTo>
                <a:lnTo>
                  <a:pt x="27" y="3"/>
                </a:lnTo>
                <a:lnTo>
                  <a:pt x="10" y="0"/>
                </a:lnTo>
                <a:close/>
              </a:path>
            </a:pathLst>
          </a:custGeom>
          <a:solidFill>
            <a:srgbClr val="393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21" name="iṧ1íḋê"/>
          <p:cNvSpPr/>
          <p:nvPr/>
        </p:nvSpPr>
        <p:spPr bwMode="auto">
          <a:xfrm>
            <a:off x="2938011" y="1479528"/>
            <a:ext cx="13309" cy="52741"/>
          </a:xfrm>
          <a:custGeom>
            <a:avLst/>
            <a:gdLst>
              <a:gd name="T0" fmla="*/ 10 w 27"/>
              <a:gd name="T1" fmla="*/ 0 h 107"/>
              <a:gd name="T2" fmla="*/ 0 w 27"/>
              <a:gd name="T3" fmla="*/ 102 h 107"/>
              <a:gd name="T4" fmla="*/ 20 w 27"/>
              <a:gd name="T5" fmla="*/ 107 h 107"/>
              <a:gd name="T6" fmla="*/ 27 w 27"/>
              <a:gd name="T7" fmla="*/ 3 h 107"/>
              <a:gd name="T8" fmla="*/ 10 w 27"/>
              <a:gd name="T9" fmla="*/ 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07">
                <a:moveTo>
                  <a:pt x="10" y="0"/>
                </a:moveTo>
                <a:lnTo>
                  <a:pt x="0" y="102"/>
                </a:lnTo>
                <a:lnTo>
                  <a:pt x="20" y="107"/>
                </a:lnTo>
                <a:lnTo>
                  <a:pt x="27" y="3"/>
                </a:lnTo>
                <a:lnTo>
                  <a:pt x="1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22" name="îṩľiḍé"/>
          <p:cNvSpPr/>
          <p:nvPr/>
        </p:nvSpPr>
        <p:spPr bwMode="auto">
          <a:xfrm>
            <a:off x="2921745" y="1689505"/>
            <a:ext cx="16759" cy="31546"/>
          </a:xfrm>
          <a:custGeom>
            <a:avLst/>
            <a:gdLst>
              <a:gd name="T0" fmla="*/ 4 w 34"/>
              <a:gd name="T1" fmla="*/ 0 h 64"/>
              <a:gd name="T2" fmla="*/ 0 w 34"/>
              <a:gd name="T3" fmla="*/ 58 h 64"/>
              <a:gd name="T4" fmla="*/ 30 w 34"/>
              <a:gd name="T5" fmla="*/ 64 h 64"/>
              <a:gd name="T6" fmla="*/ 34 w 34"/>
              <a:gd name="T7" fmla="*/ 5 h 64"/>
              <a:gd name="T8" fmla="*/ 4 w 34"/>
              <a:gd name="T9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64">
                <a:moveTo>
                  <a:pt x="4" y="0"/>
                </a:moveTo>
                <a:lnTo>
                  <a:pt x="0" y="58"/>
                </a:lnTo>
                <a:lnTo>
                  <a:pt x="30" y="64"/>
                </a:lnTo>
                <a:lnTo>
                  <a:pt x="34" y="5"/>
                </a:lnTo>
                <a:lnTo>
                  <a:pt x="4" y="0"/>
                </a:lnTo>
                <a:close/>
              </a:path>
            </a:pathLst>
          </a:custGeom>
          <a:solidFill>
            <a:srgbClr val="A2B2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23" name="îśḷïḑé"/>
          <p:cNvSpPr/>
          <p:nvPr/>
        </p:nvSpPr>
        <p:spPr bwMode="auto">
          <a:xfrm>
            <a:off x="2921745" y="1689505"/>
            <a:ext cx="16759" cy="31546"/>
          </a:xfrm>
          <a:custGeom>
            <a:avLst/>
            <a:gdLst>
              <a:gd name="T0" fmla="*/ 4 w 34"/>
              <a:gd name="T1" fmla="*/ 0 h 64"/>
              <a:gd name="T2" fmla="*/ 0 w 34"/>
              <a:gd name="T3" fmla="*/ 58 h 64"/>
              <a:gd name="T4" fmla="*/ 30 w 34"/>
              <a:gd name="T5" fmla="*/ 64 h 64"/>
              <a:gd name="T6" fmla="*/ 34 w 34"/>
              <a:gd name="T7" fmla="*/ 5 h 64"/>
              <a:gd name="T8" fmla="*/ 4 w 34"/>
              <a:gd name="T9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64">
                <a:moveTo>
                  <a:pt x="4" y="0"/>
                </a:moveTo>
                <a:lnTo>
                  <a:pt x="0" y="58"/>
                </a:lnTo>
                <a:lnTo>
                  <a:pt x="30" y="64"/>
                </a:lnTo>
                <a:lnTo>
                  <a:pt x="34" y="5"/>
                </a:lnTo>
                <a:lnTo>
                  <a:pt x="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24" name="ïSḷîďé"/>
          <p:cNvSpPr/>
          <p:nvPr/>
        </p:nvSpPr>
        <p:spPr bwMode="auto">
          <a:xfrm>
            <a:off x="2926673" y="1634793"/>
            <a:ext cx="14787" cy="30560"/>
          </a:xfrm>
          <a:custGeom>
            <a:avLst/>
            <a:gdLst>
              <a:gd name="T0" fmla="*/ 4 w 30"/>
              <a:gd name="T1" fmla="*/ 0 h 62"/>
              <a:gd name="T2" fmla="*/ 0 w 30"/>
              <a:gd name="T3" fmla="*/ 58 h 62"/>
              <a:gd name="T4" fmla="*/ 27 w 30"/>
              <a:gd name="T5" fmla="*/ 62 h 62"/>
              <a:gd name="T6" fmla="*/ 30 w 30"/>
              <a:gd name="T7" fmla="*/ 4 h 62"/>
              <a:gd name="T8" fmla="*/ 4 w 30"/>
              <a:gd name="T9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62">
                <a:moveTo>
                  <a:pt x="4" y="0"/>
                </a:moveTo>
                <a:lnTo>
                  <a:pt x="0" y="58"/>
                </a:lnTo>
                <a:lnTo>
                  <a:pt x="27" y="62"/>
                </a:lnTo>
                <a:lnTo>
                  <a:pt x="30" y="4"/>
                </a:lnTo>
                <a:lnTo>
                  <a:pt x="4" y="0"/>
                </a:lnTo>
                <a:close/>
              </a:path>
            </a:pathLst>
          </a:custGeom>
          <a:solidFill>
            <a:srgbClr val="A2B2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25" name="îṥḷïḋé"/>
          <p:cNvSpPr/>
          <p:nvPr/>
        </p:nvSpPr>
        <p:spPr bwMode="auto">
          <a:xfrm>
            <a:off x="2926673" y="1634793"/>
            <a:ext cx="14787" cy="30560"/>
          </a:xfrm>
          <a:custGeom>
            <a:avLst/>
            <a:gdLst>
              <a:gd name="T0" fmla="*/ 4 w 30"/>
              <a:gd name="T1" fmla="*/ 0 h 62"/>
              <a:gd name="T2" fmla="*/ 0 w 30"/>
              <a:gd name="T3" fmla="*/ 58 h 62"/>
              <a:gd name="T4" fmla="*/ 27 w 30"/>
              <a:gd name="T5" fmla="*/ 62 h 62"/>
              <a:gd name="T6" fmla="*/ 30 w 30"/>
              <a:gd name="T7" fmla="*/ 4 h 62"/>
              <a:gd name="T8" fmla="*/ 4 w 30"/>
              <a:gd name="T9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62">
                <a:moveTo>
                  <a:pt x="4" y="0"/>
                </a:moveTo>
                <a:lnTo>
                  <a:pt x="0" y="58"/>
                </a:lnTo>
                <a:lnTo>
                  <a:pt x="27" y="62"/>
                </a:lnTo>
                <a:lnTo>
                  <a:pt x="30" y="4"/>
                </a:lnTo>
                <a:lnTo>
                  <a:pt x="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26" name="ï$ḷîďê"/>
          <p:cNvSpPr/>
          <p:nvPr/>
        </p:nvSpPr>
        <p:spPr bwMode="auto">
          <a:xfrm>
            <a:off x="1106384" y="1294690"/>
            <a:ext cx="126183" cy="1103610"/>
          </a:xfrm>
          <a:custGeom>
            <a:avLst/>
            <a:gdLst>
              <a:gd name="T0" fmla="*/ 30 w 256"/>
              <a:gd name="T1" fmla="*/ 1977 h 2239"/>
              <a:gd name="T2" fmla="*/ 0 w 256"/>
              <a:gd name="T3" fmla="*/ 2229 h 2239"/>
              <a:gd name="T4" fmla="*/ 101 w 256"/>
              <a:gd name="T5" fmla="*/ 2239 h 2239"/>
              <a:gd name="T6" fmla="*/ 84 w 256"/>
              <a:gd name="T7" fmla="*/ 2175 h 2239"/>
              <a:gd name="T8" fmla="*/ 65 w 256"/>
              <a:gd name="T9" fmla="*/ 2174 h 2239"/>
              <a:gd name="T10" fmla="*/ 70 w 256"/>
              <a:gd name="T11" fmla="*/ 2125 h 2239"/>
              <a:gd name="T12" fmla="*/ 30 w 256"/>
              <a:gd name="T13" fmla="*/ 1977 h 2239"/>
              <a:gd name="T14" fmla="*/ 256 w 256"/>
              <a:gd name="T15" fmla="*/ 0 h 2239"/>
              <a:gd name="T16" fmla="*/ 94 w 256"/>
              <a:gd name="T17" fmla="*/ 1419 h 2239"/>
              <a:gd name="T18" fmla="*/ 132 w 256"/>
              <a:gd name="T19" fmla="*/ 1409 h 2239"/>
              <a:gd name="T20" fmla="*/ 256 w 256"/>
              <a:gd name="T21" fmla="*/ 0 h 2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6" h="2239">
                <a:moveTo>
                  <a:pt x="30" y="1977"/>
                </a:moveTo>
                <a:lnTo>
                  <a:pt x="0" y="2229"/>
                </a:lnTo>
                <a:lnTo>
                  <a:pt x="101" y="2239"/>
                </a:lnTo>
                <a:lnTo>
                  <a:pt x="84" y="2175"/>
                </a:lnTo>
                <a:lnTo>
                  <a:pt x="65" y="2174"/>
                </a:lnTo>
                <a:lnTo>
                  <a:pt x="70" y="2125"/>
                </a:lnTo>
                <a:lnTo>
                  <a:pt x="30" y="1977"/>
                </a:lnTo>
                <a:close/>
                <a:moveTo>
                  <a:pt x="256" y="0"/>
                </a:moveTo>
                <a:lnTo>
                  <a:pt x="94" y="1419"/>
                </a:lnTo>
                <a:lnTo>
                  <a:pt x="132" y="1409"/>
                </a:lnTo>
                <a:lnTo>
                  <a:pt x="256" y="0"/>
                </a:lnTo>
                <a:close/>
              </a:path>
            </a:pathLst>
          </a:custGeom>
          <a:solidFill>
            <a:srgbClr val="A2B2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27" name="ïṩlídè"/>
          <p:cNvSpPr/>
          <p:nvPr/>
        </p:nvSpPr>
        <p:spPr bwMode="auto">
          <a:xfrm>
            <a:off x="1106384" y="1294690"/>
            <a:ext cx="126183" cy="1103610"/>
          </a:xfrm>
          <a:custGeom>
            <a:avLst/>
            <a:gdLst>
              <a:gd name="T0" fmla="*/ 30 w 256"/>
              <a:gd name="T1" fmla="*/ 1977 h 2239"/>
              <a:gd name="T2" fmla="*/ 0 w 256"/>
              <a:gd name="T3" fmla="*/ 2229 h 2239"/>
              <a:gd name="T4" fmla="*/ 101 w 256"/>
              <a:gd name="T5" fmla="*/ 2239 h 2239"/>
              <a:gd name="T6" fmla="*/ 84 w 256"/>
              <a:gd name="T7" fmla="*/ 2175 h 2239"/>
              <a:gd name="T8" fmla="*/ 65 w 256"/>
              <a:gd name="T9" fmla="*/ 2174 h 2239"/>
              <a:gd name="T10" fmla="*/ 70 w 256"/>
              <a:gd name="T11" fmla="*/ 2125 h 2239"/>
              <a:gd name="T12" fmla="*/ 30 w 256"/>
              <a:gd name="T13" fmla="*/ 1977 h 2239"/>
              <a:gd name="T14" fmla="*/ 256 w 256"/>
              <a:gd name="T15" fmla="*/ 0 h 2239"/>
              <a:gd name="T16" fmla="*/ 94 w 256"/>
              <a:gd name="T17" fmla="*/ 1419 h 2239"/>
              <a:gd name="T18" fmla="*/ 132 w 256"/>
              <a:gd name="T19" fmla="*/ 1409 h 2239"/>
              <a:gd name="T20" fmla="*/ 256 w 256"/>
              <a:gd name="T21" fmla="*/ 0 h 2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6" h="2239">
                <a:moveTo>
                  <a:pt x="30" y="1977"/>
                </a:moveTo>
                <a:lnTo>
                  <a:pt x="0" y="2229"/>
                </a:lnTo>
                <a:lnTo>
                  <a:pt x="101" y="2239"/>
                </a:lnTo>
                <a:lnTo>
                  <a:pt x="84" y="2175"/>
                </a:lnTo>
                <a:lnTo>
                  <a:pt x="65" y="2174"/>
                </a:lnTo>
                <a:lnTo>
                  <a:pt x="70" y="2125"/>
                </a:lnTo>
                <a:lnTo>
                  <a:pt x="30" y="1977"/>
                </a:lnTo>
                <a:moveTo>
                  <a:pt x="256" y="0"/>
                </a:moveTo>
                <a:lnTo>
                  <a:pt x="94" y="1419"/>
                </a:lnTo>
                <a:lnTo>
                  <a:pt x="132" y="1409"/>
                </a:lnTo>
                <a:lnTo>
                  <a:pt x="25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28" name="ïš1îḑe"/>
          <p:cNvSpPr/>
          <p:nvPr/>
        </p:nvSpPr>
        <p:spPr bwMode="auto">
          <a:xfrm>
            <a:off x="1121170" y="2210996"/>
            <a:ext cx="58163" cy="189275"/>
          </a:xfrm>
          <a:custGeom>
            <a:avLst/>
            <a:gdLst>
              <a:gd name="T0" fmla="*/ 54 w 118"/>
              <a:gd name="T1" fmla="*/ 316 h 384"/>
              <a:gd name="T2" fmla="*/ 71 w 118"/>
              <a:gd name="T3" fmla="*/ 380 h 384"/>
              <a:gd name="T4" fmla="*/ 118 w 118"/>
              <a:gd name="T5" fmla="*/ 384 h 384"/>
              <a:gd name="T6" fmla="*/ 101 w 118"/>
              <a:gd name="T7" fmla="*/ 320 h 384"/>
              <a:gd name="T8" fmla="*/ 54 w 118"/>
              <a:gd name="T9" fmla="*/ 316 h 384"/>
              <a:gd name="T10" fmla="*/ 12 w 118"/>
              <a:gd name="T11" fmla="*/ 0 h 384"/>
              <a:gd name="T12" fmla="*/ 0 w 118"/>
              <a:gd name="T13" fmla="*/ 118 h 384"/>
              <a:gd name="T14" fmla="*/ 40 w 118"/>
              <a:gd name="T15" fmla="*/ 266 h 384"/>
              <a:gd name="T16" fmla="*/ 51 w 118"/>
              <a:gd name="T17" fmla="*/ 140 h 384"/>
              <a:gd name="T18" fmla="*/ 12 w 118"/>
              <a:gd name="T19" fmla="*/ 0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384">
                <a:moveTo>
                  <a:pt x="54" y="316"/>
                </a:moveTo>
                <a:lnTo>
                  <a:pt x="71" y="380"/>
                </a:lnTo>
                <a:lnTo>
                  <a:pt x="118" y="384"/>
                </a:lnTo>
                <a:lnTo>
                  <a:pt x="101" y="320"/>
                </a:lnTo>
                <a:lnTo>
                  <a:pt x="54" y="316"/>
                </a:lnTo>
                <a:close/>
                <a:moveTo>
                  <a:pt x="12" y="0"/>
                </a:moveTo>
                <a:lnTo>
                  <a:pt x="0" y="118"/>
                </a:lnTo>
                <a:lnTo>
                  <a:pt x="40" y="266"/>
                </a:lnTo>
                <a:lnTo>
                  <a:pt x="51" y="140"/>
                </a:lnTo>
                <a:lnTo>
                  <a:pt x="12" y="0"/>
                </a:lnTo>
                <a:close/>
              </a:path>
            </a:pathLst>
          </a:custGeom>
          <a:solidFill>
            <a:srgbClr val="677C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29" name="ís1idè"/>
          <p:cNvSpPr/>
          <p:nvPr/>
        </p:nvSpPr>
        <p:spPr bwMode="auto">
          <a:xfrm>
            <a:off x="1121170" y="2210996"/>
            <a:ext cx="58163" cy="189275"/>
          </a:xfrm>
          <a:custGeom>
            <a:avLst/>
            <a:gdLst>
              <a:gd name="T0" fmla="*/ 54 w 118"/>
              <a:gd name="T1" fmla="*/ 316 h 384"/>
              <a:gd name="T2" fmla="*/ 71 w 118"/>
              <a:gd name="T3" fmla="*/ 380 h 384"/>
              <a:gd name="T4" fmla="*/ 118 w 118"/>
              <a:gd name="T5" fmla="*/ 384 h 384"/>
              <a:gd name="T6" fmla="*/ 101 w 118"/>
              <a:gd name="T7" fmla="*/ 320 h 384"/>
              <a:gd name="T8" fmla="*/ 54 w 118"/>
              <a:gd name="T9" fmla="*/ 316 h 384"/>
              <a:gd name="T10" fmla="*/ 12 w 118"/>
              <a:gd name="T11" fmla="*/ 0 h 384"/>
              <a:gd name="T12" fmla="*/ 0 w 118"/>
              <a:gd name="T13" fmla="*/ 118 h 384"/>
              <a:gd name="T14" fmla="*/ 40 w 118"/>
              <a:gd name="T15" fmla="*/ 266 h 384"/>
              <a:gd name="T16" fmla="*/ 51 w 118"/>
              <a:gd name="T17" fmla="*/ 140 h 384"/>
              <a:gd name="T18" fmla="*/ 12 w 118"/>
              <a:gd name="T19" fmla="*/ 0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384">
                <a:moveTo>
                  <a:pt x="54" y="316"/>
                </a:moveTo>
                <a:lnTo>
                  <a:pt x="71" y="380"/>
                </a:lnTo>
                <a:lnTo>
                  <a:pt x="118" y="384"/>
                </a:lnTo>
                <a:lnTo>
                  <a:pt x="101" y="320"/>
                </a:lnTo>
                <a:lnTo>
                  <a:pt x="54" y="316"/>
                </a:lnTo>
                <a:moveTo>
                  <a:pt x="12" y="0"/>
                </a:moveTo>
                <a:lnTo>
                  <a:pt x="0" y="118"/>
                </a:lnTo>
                <a:lnTo>
                  <a:pt x="40" y="266"/>
                </a:lnTo>
                <a:lnTo>
                  <a:pt x="51" y="140"/>
                </a:lnTo>
                <a:lnTo>
                  <a:pt x="1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30" name="ïṡḻíḓê"/>
          <p:cNvSpPr/>
          <p:nvPr/>
        </p:nvSpPr>
        <p:spPr bwMode="auto">
          <a:xfrm>
            <a:off x="1127086" y="1989190"/>
            <a:ext cx="197654" cy="424882"/>
          </a:xfrm>
          <a:custGeom>
            <a:avLst/>
            <a:gdLst>
              <a:gd name="T0" fmla="*/ 89 w 401"/>
              <a:gd name="T1" fmla="*/ 770 h 862"/>
              <a:gd name="T2" fmla="*/ 106 w 401"/>
              <a:gd name="T3" fmla="*/ 834 h 862"/>
              <a:gd name="T4" fmla="*/ 401 w 401"/>
              <a:gd name="T5" fmla="*/ 862 h 862"/>
              <a:gd name="T6" fmla="*/ 393 w 401"/>
              <a:gd name="T7" fmla="*/ 797 h 862"/>
              <a:gd name="T8" fmla="*/ 89 w 401"/>
              <a:gd name="T9" fmla="*/ 770 h 862"/>
              <a:gd name="T10" fmla="*/ 90 w 401"/>
              <a:gd name="T11" fmla="*/ 0 h 862"/>
              <a:gd name="T12" fmla="*/ 52 w 401"/>
              <a:gd name="T13" fmla="*/ 10 h 862"/>
              <a:gd name="T14" fmla="*/ 0 w 401"/>
              <a:gd name="T15" fmla="*/ 450 h 862"/>
              <a:gd name="T16" fmla="*/ 39 w 401"/>
              <a:gd name="T17" fmla="*/ 590 h 862"/>
              <a:gd name="T18" fmla="*/ 90 w 401"/>
              <a:gd name="T19" fmla="*/ 0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01" h="862">
                <a:moveTo>
                  <a:pt x="89" y="770"/>
                </a:moveTo>
                <a:lnTo>
                  <a:pt x="106" y="834"/>
                </a:lnTo>
                <a:lnTo>
                  <a:pt x="401" y="862"/>
                </a:lnTo>
                <a:lnTo>
                  <a:pt x="393" y="797"/>
                </a:lnTo>
                <a:lnTo>
                  <a:pt x="89" y="770"/>
                </a:lnTo>
                <a:close/>
                <a:moveTo>
                  <a:pt x="90" y="0"/>
                </a:moveTo>
                <a:lnTo>
                  <a:pt x="52" y="10"/>
                </a:lnTo>
                <a:lnTo>
                  <a:pt x="0" y="450"/>
                </a:lnTo>
                <a:lnTo>
                  <a:pt x="39" y="590"/>
                </a:lnTo>
                <a:lnTo>
                  <a:pt x="90" y="0"/>
                </a:lnTo>
                <a:close/>
              </a:path>
            </a:pathLst>
          </a:custGeom>
          <a:solidFill>
            <a:srgbClr val="9CA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31" name="iŝlïḋe"/>
          <p:cNvSpPr/>
          <p:nvPr/>
        </p:nvSpPr>
        <p:spPr bwMode="auto">
          <a:xfrm>
            <a:off x="1127086" y="1989190"/>
            <a:ext cx="197654" cy="424882"/>
          </a:xfrm>
          <a:custGeom>
            <a:avLst/>
            <a:gdLst>
              <a:gd name="T0" fmla="*/ 89 w 401"/>
              <a:gd name="T1" fmla="*/ 770 h 862"/>
              <a:gd name="T2" fmla="*/ 106 w 401"/>
              <a:gd name="T3" fmla="*/ 834 h 862"/>
              <a:gd name="T4" fmla="*/ 401 w 401"/>
              <a:gd name="T5" fmla="*/ 862 h 862"/>
              <a:gd name="T6" fmla="*/ 393 w 401"/>
              <a:gd name="T7" fmla="*/ 797 h 862"/>
              <a:gd name="T8" fmla="*/ 89 w 401"/>
              <a:gd name="T9" fmla="*/ 770 h 862"/>
              <a:gd name="T10" fmla="*/ 90 w 401"/>
              <a:gd name="T11" fmla="*/ 0 h 862"/>
              <a:gd name="T12" fmla="*/ 52 w 401"/>
              <a:gd name="T13" fmla="*/ 10 h 862"/>
              <a:gd name="T14" fmla="*/ 0 w 401"/>
              <a:gd name="T15" fmla="*/ 450 h 862"/>
              <a:gd name="T16" fmla="*/ 39 w 401"/>
              <a:gd name="T17" fmla="*/ 590 h 862"/>
              <a:gd name="T18" fmla="*/ 90 w 401"/>
              <a:gd name="T19" fmla="*/ 0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01" h="862">
                <a:moveTo>
                  <a:pt x="89" y="770"/>
                </a:moveTo>
                <a:lnTo>
                  <a:pt x="106" y="834"/>
                </a:lnTo>
                <a:lnTo>
                  <a:pt x="401" y="862"/>
                </a:lnTo>
                <a:lnTo>
                  <a:pt x="393" y="797"/>
                </a:lnTo>
                <a:lnTo>
                  <a:pt x="89" y="770"/>
                </a:lnTo>
                <a:moveTo>
                  <a:pt x="90" y="0"/>
                </a:moveTo>
                <a:lnTo>
                  <a:pt x="52" y="10"/>
                </a:lnTo>
                <a:lnTo>
                  <a:pt x="0" y="450"/>
                </a:lnTo>
                <a:lnTo>
                  <a:pt x="39" y="590"/>
                </a:lnTo>
                <a:lnTo>
                  <a:pt x="9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32" name="ïšľïde"/>
          <p:cNvSpPr/>
          <p:nvPr/>
        </p:nvSpPr>
        <p:spPr bwMode="auto">
          <a:xfrm>
            <a:off x="1138422" y="1114287"/>
            <a:ext cx="1822755" cy="1402309"/>
          </a:xfrm>
          <a:custGeom>
            <a:avLst/>
            <a:gdLst>
              <a:gd name="T0" fmla="*/ 0 w 3698"/>
              <a:gd name="T1" fmla="*/ 2540 h 2845"/>
              <a:gd name="T2" fmla="*/ 224 w 3698"/>
              <a:gd name="T3" fmla="*/ 0 h 2845"/>
              <a:gd name="T4" fmla="*/ 3698 w 3698"/>
              <a:gd name="T5" fmla="*/ 305 h 2845"/>
              <a:gd name="T6" fmla="*/ 3475 w 3698"/>
              <a:gd name="T7" fmla="*/ 2845 h 2845"/>
              <a:gd name="T8" fmla="*/ 0 w 3698"/>
              <a:gd name="T9" fmla="*/ 2540 h 2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98" h="2845">
                <a:moveTo>
                  <a:pt x="0" y="2540"/>
                </a:moveTo>
                <a:lnTo>
                  <a:pt x="224" y="0"/>
                </a:lnTo>
                <a:lnTo>
                  <a:pt x="3698" y="305"/>
                </a:lnTo>
                <a:lnTo>
                  <a:pt x="3475" y="2845"/>
                </a:lnTo>
                <a:lnTo>
                  <a:pt x="0" y="2540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33" name="íṡḻíḓê"/>
          <p:cNvSpPr/>
          <p:nvPr/>
        </p:nvSpPr>
        <p:spPr bwMode="auto">
          <a:xfrm>
            <a:off x="1138422" y="1114287"/>
            <a:ext cx="1822755" cy="1402309"/>
          </a:xfrm>
          <a:custGeom>
            <a:avLst/>
            <a:gdLst>
              <a:gd name="T0" fmla="*/ 0 w 3698"/>
              <a:gd name="T1" fmla="*/ 2540 h 2845"/>
              <a:gd name="T2" fmla="*/ 224 w 3698"/>
              <a:gd name="T3" fmla="*/ 0 h 2845"/>
              <a:gd name="T4" fmla="*/ 3698 w 3698"/>
              <a:gd name="T5" fmla="*/ 305 h 2845"/>
              <a:gd name="T6" fmla="*/ 3475 w 3698"/>
              <a:gd name="T7" fmla="*/ 2845 h 2845"/>
              <a:gd name="T8" fmla="*/ 0 w 3698"/>
              <a:gd name="T9" fmla="*/ 2540 h 2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98" h="2845">
                <a:moveTo>
                  <a:pt x="0" y="2540"/>
                </a:moveTo>
                <a:lnTo>
                  <a:pt x="224" y="0"/>
                </a:lnTo>
                <a:lnTo>
                  <a:pt x="3698" y="305"/>
                </a:lnTo>
                <a:lnTo>
                  <a:pt x="3475" y="2845"/>
                </a:lnTo>
                <a:lnTo>
                  <a:pt x="0" y="254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34" name="îṧḻîḑe"/>
          <p:cNvSpPr/>
          <p:nvPr/>
        </p:nvSpPr>
        <p:spPr bwMode="auto">
          <a:xfrm>
            <a:off x="2165632" y="1306027"/>
            <a:ext cx="600849" cy="86258"/>
          </a:xfrm>
          <a:custGeom>
            <a:avLst/>
            <a:gdLst>
              <a:gd name="T0" fmla="*/ 1213 w 1219"/>
              <a:gd name="T1" fmla="*/ 175 h 175"/>
              <a:gd name="T2" fmla="*/ 0 w 1219"/>
              <a:gd name="T3" fmla="*/ 70 h 175"/>
              <a:gd name="T4" fmla="*/ 6 w 1219"/>
              <a:gd name="T5" fmla="*/ 0 h 175"/>
              <a:gd name="T6" fmla="*/ 1219 w 1219"/>
              <a:gd name="T7" fmla="*/ 107 h 175"/>
              <a:gd name="T8" fmla="*/ 1213 w 1219"/>
              <a:gd name="T9" fmla="*/ 175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9" h="175">
                <a:moveTo>
                  <a:pt x="1213" y="175"/>
                </a:moveTo>
                <a:lnTo>
                  <a:pt x="0" y="70"/>
                </a:lnTo>
                <a:lnTo>
                  <a:pt x="6" y="0"/>
                </a:lnTo>
                <a:lnTo>
                  <a:pt x="1219" y="107"/>
                </a:lnTo>
                <a:lnTo>
                  <a:pt x="1213" y="175"/>
                </a:lnTo>
                <a:close/>
              </a:path>
            </a:pathLst>
          </a:custGeom>
          <a:solidFill>
            <a:srgbClr val="5A5A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35" name="îŝ1íḓé"/>
          <p:cNvSpPr/>
          <p:nvPr/>
        </p:nvSpPr>
        <p:spPr bwMode="auto">
          <a:xfrm>
            <a:off x="2250411" y="1392285"/>
            <a:ext cx="508676" cy="61120"/>
          </a:xfrm>
          <a:custGeom>
            <a:avLst/>
            <a:gdLst>
              <a:gd name="T0" fmla="*/ 1030 w 1032"/>
              <a:gd name="T1" fmla="*/ 124 h 124"/>
              <a:gd name="T2" fmla="*/ 0 w 1032"/>
              <a:gd name="T3" fmla="*/ 34 h 124"/>
              <a:gd name="T4" fmla="*/ 2 w 1032"/>
              <a:gd name="T5" fmla="*/ 0 h 124"/>
              <a:gd name="T6" fmla="*/ 1032 w 1032"/>
              <a:gd name="T7" fmla="*/ 90 h 124"/>
              <a:gd name="T8" fmla="*/ 1030 w 1032"/>
              <a:gd name="T9" fmla="*/ 124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2" h="124">
                <a:moveTo>
                  <a:pt x="1030" y="124"/>
                </a:moveTo>
                <a:lnTo>
                  <a:pt x="0" y="34"/>
                </a:lnTo>
                <a:lnTo>
                  <a:pt x="2" y="0"/>
                </a:lnTo>
                <a:lnTo>
                  <a:pt x="1032" y="90"/>
                </a:lnTo>
                <a:lnTo>
                  <a:pt x="1030" y="124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36" name="iṡḷíḍè"/>
          <p:cNvSpPr/>
          <p:nvPr/>
        </p:nvSpPr>
        <p:spPr bwMode="auto">
          <a:xfrm>
            <a:off x="2155774" y="1433196"/>
            <a:ext cx="599370" cy="68513"/>
          </a:xfrm>
          <a:custGeom>
            <a:avLst/>
            <a:gdLst>
              <a:gd name="T0" fmla="*/ 1213 w 1216"/>
              <a:gd name="T1" fmla="*/ 139 h 139"/>
              <a:gd name="T2" fmla="*/ 0 w 1216"/>
              <a:gd name="T3" fmla="*/ 34 h 139"/>
              <a:gd name="T4" fmla="*/ 3 w 1216"/>
              <a:gd name="T5" fmla="*/ 0 h 139"/>
              <a:gd name="T6" fmla="*/ 1216 w 1216"/>
              <a:gd name="T7" fmla="*/ 105 h 139"/>
              <a:gd name="T8" fmla="*/ 1213 w 1216"/>
              <a:gd name="T9" fmla="*/ 139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6" h="139">
                <a:moveTo>
                  <a:pt x="1213" y="139"/>
                </a:moveTo>
                <a:lnTo>
                  <a:pt x="0" y="34"/>
                </a:lnTo>
                <a:lnTo>
                  <a:pt x="3" y="0"/>
                </a:lnTo>
                <a:lnTo>
                  <a:pt x="1216" y="105"/>
                </a:lnTo>
                <a:lnTo>
                  <a:pt x="1213" y="139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37" name="isḷïḓê"/>
          <p:cNvSpPr/>
          <p:nvPr/>
        </p:nvSpPr>
        <p:spPr bwMode="auto">
          <a:xfrm>
            <a:off x="2151831" y="1481500"/>
            <a:ext cx="598877" cy="69007"/>
          </a:xfrm>
          <a:custGeom>
            <a:avLst/>
            <a:gdLst>
              <a:gd name="T0" fmla="*/ 1212 w 1215"/>
              <a:gd name="T1" fmla="*/ 140 h 140"/>
              <a:gd name="T2" fmla="*/ 0 w 1215"/>
              <a:gd name="T3" fmla="*/ 33 h 140"/>
              <a:gd name="T4" fmla="*/ 3 w 1215"/>
              <a:gd name="T5" fmla="*/ 0 h 140"/>
              <a:gd name="T6" fmla="*/ 1215 w 1215"/>
              <a:gd name="T7" fmla="*/ 105 h 140"/>
              <a:gd name="T8" fmla="*/ 1212 w 1215"/>
              <a:gd name="T9" fmla="*/ 14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5" h="140">
                <a:moveTo>
                  <a:pt x="1212" y="140"/>
                </a:moveTo>
                <a:lnTo>
                  <a:pt x="0" y="33"/>
                </a:lnTo>
                <a:lnTo>
                  <a:pt x="3" y="0"/>
                </a:lnTo>
                <a:lnTo>
                  <a:pt x="1215" y="105"/>
                </a:lnTo>
                <a:lnTo>
                  <a:pt x="1212" y="140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38" name="îṥ1ïďé"/>
          <p:cNvSpPr/>
          <p:nvPr/>
        </p:nvSpPr>
        <p:spPr bwMode="auto">
          <a:xfrm>
            <a:off x="2147394" y="1529310"/>
            <a:ext cx="599370" cy="69500"/>
          </a:xfrm>
          <a:custGeom>
            <a:avLst/>
            <a:gdLst>
              <a:gd name="T0" fmla="*/ 1213 w 1216"/>
              <a:gd name="T1" fmla="*/ 141 h 141"/>
              <a:gd name="T2" fmla="*/ 0 w 1216"/>
              <a:gd name="T3" fmla="*/ 34 h 141"/>
              <a:gd name="T4" fmla="*/ 3 w 1216"/>
              <a:gd name="T5" fmla="*/ 0 h 141"/>
              <a:gd name="T6" fmla="*/ 1216 w 1216"/>
              <a:gd name="T7" fmla="*/ 107 h 141"/>
              <a:gd name="T8" fmla="*/ 1213 w 1216"/>
              <a:gd name="T9" fmla="*/ 141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6" h="141">
                <a:moveTo>
                  <a:pt x="1213" y="141"/>
                </a:moveTo>
                <a:lnTo>
                  <a:pt x="0" y="34"/>
                </a:lnTo>
                <a:lnTo>
                  <a:pt x="3" y="0"/>
                </a:lnTo>
                <a:lnTo>
                  <a:pt x="1216" y="107"/>
                </a:lnTo>
                <a:lnTo>
                  <a:pt x="1213" y="141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39" name="îṩļïďê"/>
          <p:cNvSpPr/>
          <p:nvPr/>
        </p:nvSpPr>
        <p:spPr bwMode="auto">
          <a:xfrm>
            <a:off x="2147394" y="1529310"/>
            <a:ext cx="599370" cy="69500"/>
          </a:xfrm>
          <a:custGeom>
            <a:avLst/>
            <a:gdLst>
              <a:gd name="T0" fmla="*/ 1213 w 1216"/>
              <a:gd name="T1" fmla="*/ 141 h 141"/>
              <a:gd name="T2" fmla="*/ 0 w 1216"/>
              <a:gd name="T3" fmla="*/ 34 h 141"/>
              <a:gd name="T4" fmla="*/ 3 w 1216"/>
              <a:gd name="T5" fmla="*/ 0 h 141"/>
              <a:gd name="T6" fmla="*/ 1216 w 1216"/>
              <a:gd name="T7" fmla="*/ 107 h 141"/>
              <a:gd name="T8" fmla="*/ 1213 w 1216"/>
              <a:gd name="T9" fmla="*/ 141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6" h="141">
                <a:moveTo>
                  <a:pt x="1213" y="141"/>
                </a:moveTo>
                <a:lnTo>
                  <a:pt x="0" y="34"/>
                </a:lnTo>
                <a:lnTo>
                  <a:pt x="3" y="0"/>
                </a:lnTo>
                <a:lnTo>
                  <a:pt x="1216" y="107"/>
                </a:lnTo>
                <a:lnTo>
                  <a:pt x="1213" y="14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40" name="ïṡ1iḋè"/>
          <p:cNvSpPr/>
          <p:nvPr/>
        </p:nvSpPr>
        <p:spPr bwMode="auto">
          <a:xfrm>
            <a:off x="2143451" y="1577616"/>
            <a:ext cx="598877" cy="69500"/>
          </a:xfrm>
          <a:custGeom>
            <a:avLst/>
            <a:gdLst>
              <a:gd name="T0" fmla="*/ 1212 w 1215"/>
              <a:gd name="T1" fmla="*/ 141 h 141"/>
              <a:gd name="T2" fmla="*/ 0 w 1215"/>
              <a:gd name="T3" fmla="*/ 34 h 141"/>
              <a:gd name="T4" fmla="*/ 3 w 1215"/>
              <a:gd name="T5" fmla="*/ 0 h 141"/>
              <a:gd name="T6" fmla="*/ 1215 w 1215"/>
              <a:gd name="T7" fmla="*/ 107 h 141"/>
              <a:gd name="T8" fmla="*/ 1212 w 1215"/>
              <a:gd name="T9" fmla="*/ 141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5" h="141">
                <a:moveTo>
                  <a:pt x="1212" y="141"/>
                </a:moveTo>
                <a:lnTo>
                  <a:pt x="0" y="34"/>
                </a:lnTo>
                <a:lnTo>
                  <a:pt x="3" y="0"/>
                </a:lnTo>
                <a:lnTo>
                  <a:pt x="1215" y="107"/>
                </a:lnTo>
                <a:lnTo>
                  <a:pt x="1212" y="141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41" name="iṣ1ïḓé"/>
          <p:cNvSpPr/>
          <p:nvPr/>
        </p:nvSpPr>
        <p:spPr bwMode="auto">
          <a:xfrm>
            <a:off x="2143451" y="1577616"/>
            <a:ext cx="598877" cy="69500"/>
          </a:xfrm>
          <a:custGeom>
            <a:avLst/>
            <a:gdLst>
              <a:gd name="T0" fmla="*/ 1212 w 1215"/>
              <a:gd name="T1" fmla="*/ 141 h 141"/>
              <a:gd name="T2" fmla="*/ 0 w 1215"/>
              <a:gd name="T3" fmla="*/ 34 h 141"/>
              <a:gd name="T4" fmla="*/ 3 w 1215"/>
              <a:gd name="T5" fmla="*/ 0 h 141"/>
              <a:gd name="T6" fmla="*/ 1215 w 1215"/>
              <a:gd name="T7" fmla="*/ 107 h 141"/>
              <a:gd name="T8" fmla="*/ 1212 w 1215"/>
              <a:gd name="T9" fmla="*/ 141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5" h="141">
                <a:moveTo>
                  <a:pt x="1212" y="141"/>
                </a:moveTo>
                <a:lnTo>
                  <a:pt x="0" y="34"/>
                </a:lnTo>
                <a:lnTo>
                  <a:pt x="3" y="0"/>
                </a:lnTo>
                <a:lnTo>
                  <a:pt x="1215" y="107"/>
                </a:lnTo>
                <a:lnTo>
                  <a:pt x="1212" y="14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42" name="íšḻîḍé"/>
          <p:cNvSpPr/>
          <p:nvPr/>
        </p:nvSpPr>
        <p:spPr bwMode="auto">
          <a:xfrm>
            <a:off x="2138523" y="1628878"/>
            <a:ext cx="599863" cy="69007"/>
          </a:xfrm>
          <a:custGeom>
            <a:avLst/>
            <a:gdLst>
              <a:gd name="T0" fmla="*/ 1214 w 1217"/>
              <a:gd name="T1" fmla="*/ 140 h 140"/>
              <a:gd name="T2" fmla="*/ 0 w 1217"/>
              <a:gd name="T3" fmla="*/ 34 h 140"/>
              <a:gd name="T4" fmla="*/ 4 w 1217"/>
              <a:gd name="T5" fmla="*/ 0 h 140"/>
              <a:gd name="T6" fmla="*/ 1217 w 1217"/>
              <a:gd name="T7" fmla="*/ 106 h 140"/>
              <a:gd name="T8" fmla="*/ 1214 w 1217"/>
              <a:gd name="T9" fmla="*/ 14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7" h="140">
                <a:moveTo>
                  <a:pt x="1214" y="140"/>
                </a:moveTo>
                <a:lnTo>
                  <a:pt x="0" y="34"/>
                </a:lnTo>
                <a:lnTo>
                  <a:pt x="4" y="0"/>
                </a:lnTo>
                <a:lnTo>
                  <a:pt x="1217" y="106"/>
                </a:lnTo>
                <a:lnTo>
                  <a:pt x="1214" y="140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43" name="íṥ1ide"/>
          <p:cNvSpPr/>
          <p:nvPr/>
        </p:nvSpPr>
        <p:spPr bwMode="auto">
          <a:xfrm>
            <a:off x="2138523" y="1628878"/>
            <a:ext cx="599863" cy="69007"/>
          </a:xfrm>
          <a:custGeom>
            <a:avLst/>
            <a:gdLst>
              <a:gd name="T0" fmla="*/ 1214 w 1217"/>
              <a:gd name="T1" fmla="*/ 140 h 140"/>
              <a:gd name="T2" fmla="*/ 0 w 1217"/>
              <a:gd name="T3" fmla="*/ 34 h 140"/>
              <a:gd name="T4" fmla="*/ 4 w 1217"/>
              <a:gd name="T5" fmla="*/ 0 h 140"/>
              <a:gd name="T6" fmla="*/ 1217 w 1217"/>
              <a:gd name="T7" fmla="*/ 106 h 140"/>
              <a:gd name="T8" fmla="*/ 1214 w 1217"/>
              <a:gd name="T9" fmla="*/ 14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7" h="140">
                <a:moveTo>
                  <a:pt x="1214" y="140"/>
                </a:moveTo>
                <a:lnTo>
                  <a:pt x="0" y="34"/>
                </a:lnTo>
                <a:lnTo>
                  <a:pt x="4" y="0"/>
                </a:lnTo>
                <a:lnTo>
                  <a:pt x="1217" y="106"/>
                </a:lnTo>
                <a:lnTo>
                  <a:pt x="1214" y="14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44" name="iṣḻíḓè"/>
          <p:cNvSpPr/>
          <p:nvPr/>
        </p:nvSpPr>
        <p:spPr bwMode="auto">
          <a:xfrm>
            <a:off x="2134086" y="1677183"/>
            <a:ext cx="599863" cy="69007"/>
          </a:xfrm>
          <a:custGeom>
            <a:avLst/>
            <a:gdLst>
              <a:gd name="T0" fmla="*/ 1214 w 1217"/>
              <a:gd name="T1" fmla="*/ 140 h 140"/>
              <a:gd name="T2" fmla="*/ 0 w 1217"/>
              <a:gd name="T3" fmla="*/ 35 h 140"/>
              <a:gd name="T4" fmla="*/ 3 w 1217"/>
              <a:gd name="T5" fmla="*/ 0 h 140"/>
              <a:gd name="T6" fmla="*/ 1217 w 1217"/>
              <a:gd name="T7" fmla="*/ 106 h 140"/>
              <a:gd name="T8" fmla="*/ 1214 w 1217"/>
              <a:gd name="T9" fmla="*/ 14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7" h="140">
                <a:moveTo>
                  <a:pt x="1214" y="140"/>
                </a:moveTo>
                <a:lnTo>
                  <a:pt x="0" y="35"/>
                </a:lnTo>
                <a:lnTo>
                  <a:pt x="3" y="0"/>
                </a:lnTo>
                <a:lnTo>
                  <a:pt x="1217" y="106"/>
                </a:lnTo>
                <a:lnTo>
                  <a:pt x="1214" y="140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45" name="ïSľîḑe"/>
          <p:cNvSpPr/>
          <p:nvPr/>
        </p:nvSpPr>
        <p:spPr bwMode="auto">
          <a:xfrm>
            <a:off x="2134086" y="1677183"/>
            <a:ext cx="599863" cy="69007"/>
          </a:xfrm>
          <a:custGeom>
            <a:avLst/>
            <a:gdLst>
              <a:gd name="T0" fmla="*/ 1214 w 1217"/>
              <a:gd name="T1" fmla="*/ 140 h 140"/>
              <a:gd name="T2" fmla="*/ 0 w 1217"/>
              <a:gd name="T3" fmla="*/ 35 h 140"/>
              <a:gd name="T4" fmla="*/ 3 w 1217"/>
              <a:gd name="T5" fmla="*/ 0 h 140"/>
              <a:gd name="T6" fmla="*/ 1217 w 1217"/>
              <a:gd name="T7" fmla="*/ 106 h 140"/>
              <a:gd name="T8" fmla="*/ 1214 w 1217"/>
              <a:gd name="T9" fmla="*/ 14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7" h="140">
                <a:moveTo>
                  <a:pt x="1214" y="140"/>
                </a:moveTo>
                <a:lnTo>
                  <a:pt x="0" y="35"/>
                </a:lnTo>
                <a:lnTo>
                  <a:pt x="3" y="0"/>
                </a:lnTo>
                <a:lnTo>
                  <a:pt x="1217" y="106"/>
                </a:lnTo>
                <a:lnTo>
                  <a:pt x="1214" y="14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46" name="íşḻiďe"/>
          <p:cNvSpPr/>
          <p:nvPr/>
        </p:nvSpPr>
        <p:spPr bwMode="auto">
          <a:xfrm>
            <a:off x="2130143" y="1725980"/>
            <a:ext cx="445584" cy="55205"/>
          </a:xfrm>
          <a:custGeom>
            <a:avLst/>
            <a:gdLst>
              <a:gd name="T0" fmla="*/ 901 w 904"/>
              <a:gd name="T1" fmla="*/ 112 h 112"/>
              <a:gd name="T2" fmla="*/ 0 w 904"/>
              <a:gd name="T3" fmla="*/ 34 h 112"/>
              <a:gd name="T4" fmla="*/ 3 w 904"/>
              <a:gd name="T5" fmla="*/ 0 h 112"/>
              <a:gd name="T6" fmla="*/ 904 w 904"/>
              <a:gd name="T7" fmla="*/ 78 h 112"/>
              <a:gd name="T8" fmla="*/ 901 w 904"/>
              <a:gd name="T9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4" h="112">
                <a:moveTo>
                  <a:pt x="901" y="112"/>
                </a:moveTo>
                <a:lnTo>
                  <a:pt x="0" y="34"/>
                </a:lnTo>
                <a:lnTo>
                  <a:pt x="3" y="0"/>
                </a:lnTo>
                <a:lnTo>
                  <a:pt x="904" y="78"/>
                </a:lnTo>
                <a:lnTo>
                  <a:pt x="901" y="112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47" name="îṧḷíḑe"/>
          <p:cNvSpPr/>
          <p:nvPr/>
        </p:nvSpPr>
        <p:spPr bwMode="auto">
          <a:xfrm>
            <a:off x="2130143" y="1725980"/>
            <a:ext cx="445584" cy="55205"/>
          </a:xfrm>
          <a:custGeom>
            <a:avLst/>
            <a:gdLst>
              <a:gd name="T0" fmla="*/ 901 w 904"/>
              <a:gd name="T1" fmla="*/ 112 h 112"/>
              <a:gd name="T2" fmla="*/ 0 w 904"/>
              <a:gd name="T3" fmla="*/ 34 h 112"/>
              <a:gd name="T4" fmla="*/ 3 w 904"/>
              <a:gd name="T5" fmla="*/ 0 h 112"/>
              <a:gd name="T6" fmla="*/ 904 w 904"/>
              <a:gd name="T7" fmla="*/ 78 h 112"/>
              <a:gd name="T8" fmla="*/ 901 w 904"/>
              <a:gd name="T9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4" h="112">
                <a:moveTo>
                  <a:pt x="901" y="112"/>
                </a:moveTo>
                <a:lnTo>
                  <a:pt x="0" y="34"/>
                </a:lnTo>
                <a:lnTo>
                  <a:pt x="3" y="0"/>
                </a:lnTo>
                <a:lnTo>
                  <a:pt x="904" y="78"/>
                </a:lnTo>
                <a:lnTo>
                  <a:pt x="901" y="11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48" name="îş1ïḑè"/>
          <p:cNvSpPr/>
          <p:nvPr/>
        </p:nvSpPr>
        <p:spPr bwMode="auto">
          <a:xfrm>
            <a:off x="1401633" y="2159734"/>
            <a:ext cx="47812" cy="47812"/>
          </a:xfrm>
          <a:custGeom>
            <a:avLst/>
            <a:gdLst>
              <a:gd name="T0" fmla="*/ 90 w 97"/>
              <a:gd name="T1" fmla="*/ 97 h 97"/>
              <a:gd name="T2" fmla="*/ 0 w 97"/>
              <a:gd name="T3" fmla="*/ 88 h 97"/>
              <a:gd name="T4" fmla="*/ 8 w 97"/>
              <a:gd name="T5" fmla="*/ 0 h 97"/>
              <a:gd name="T6" fmla="*/ 97 w 97"/>
              <a:gd name="T7" fmla="*/ 7 h 97"/>
              <a:gd name="T8" fmla="*/ 90 w 97"/>
              <a:gd name="T9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" h="97">
                <a:moveTo>
                  <a:pt x="90" y="97"/>
                </a:moveTo>
                <a:lnTo>
                  <a:pt x="0" y="88"/>
                </a:lnTo>
                <a:lnTo>
                  <a:pt x="8" y="0"/>
                </a:lnTo>
                <a:lnTo>
                  <a:pt x="97" y="7"/>
                </a:lnTo>
                <a:lnTo>
                  <a:pt x="90" y="97"/>
                </a:lnTo>
                <a:close/>
              </a:path>
            </a:pathLst>
          </a:custGeom>
          <a:solidFill>
            <a:srgbClr val="75C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49" name="ïŝľïdé"/>
          <p:cNvSpPr/>
          <p:nvPr/>
        </p:nvSpPr>
        <p:spPr bwMode="auto">
          <a:xfrm>
            <a:off x="1401633" y="2159734"/>
            <a:ext cx="47812" cy="47812"/>
          </a:xfrm>
          <a:custGeom>
            <a:avLst/>
            <a:gdLst>
              <a:gd name="T0" fmla="*/ 90 w 97"/>
              <a:gd name="T1" fmla="*/ 97 h 97"/>
              <a:gd name="T2" fmla="*/ 0 w 97"/>
              <a:gd name="T3" fmla="*/ 88 h 97"/>
              <a:gd name="T4" fmla="*/ 8 w 97"/>
              <a:gd name="T5" fmla="*/ 0 h 97"/>
              <a:gd name="T6" fmla="*/ 97 w 97"/>
              <a:gd name="T7" fmla="*/ 7 h 97"/>
              <a:gd name="T8" fmla="*/ 90 w 97"/>
              <a:gd name="T9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" h="97">
                <a:moveTo>
                  <a:pt x="90" y="97"/>
                </a:moveTo>
                <a:lnTo>
                  <a:pt x="0" y="88"/>
                </a:lnTo>
                <a:lnTo>
                  <a:pt x="8" y="0"/>
                </a:lnTo>
                <a:lnTo>
                  <a:pt x="97" y="7"/>
                </a:lnTo>
                <a:lnTo>
                  <a:pt x="90" y="9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50" name="îṥḷîďé"/>
          <p:cNvSpPr/>
          <p:nvPr/>
        </p:nvSpPr>
        <p:spPr bwMode="auto">
          <a:xfrm>
            <a:off x="1485919" y="2179943"/>
            <a:ext cx="101045" cy="26124"/>
          </a:xfrm>
          <a:custGeom>
            <a:avLst/>
            <a:gdLst>
              <a:gd name="T0" fmla="*/ 203 w 205"/>
              <a:gd name="T1" fmla="*/ 53 h 53"/>
              <a:gd name="T2" fmla="*/ 0 w 205"/>
              <a:gd name="T3" fmla="*/ 34 h 53"/>
              <a:gd name="T4" fmla="*/ 3 w 205"/>
              <a:gd name="T5" fmla="*/ 0 h 53"/>
              <a:gd name="T6" fmla="*/ 205 w 205"/>
              <a:gd name="T7" fmla="*/ 19 h 53"/>
              <a:gd name="T8" fmla="*/ 203 w 205"/>
              <a:gd name="T9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5" h="53">
                <a:moveTo>
                  <a:pt x="203" y="53"/>
                </a:moveTo>
                <a:lnTo>
                  <a:pt x="0" y="34"/>
                </a:lnTo>
                <a:lnTo>
                  <a:pt x="3" y="0"/>
                </a:lnTo>
                <a:lnTo>
                  <a:pt x="205" y="19"/>
                </a:lnTo>
                <a:lnTo>
                  <a:pt x="203" y="53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51" name="iŝlïḋè"/>
          <p:cNvSpPr/>
          <p:nvPr/>
        </p:nvSpPr>
        <p:spPr bwMode="auto">
          <a:xfrm>
            <a:off x="1485919" y="2179943"/>
            <a:ext cx="101045" cy="26124"/>
          </a:xfrm>
          <a:custGeom>
            <a:avLst/>
            <a:gdLst>
              <a:gd name="T0" fmla="*/ 203 w 205"/>
              <a:gd name="T1" fmla="*/ 53 h 53"/>
              <a:gd name="T2" fmla="*/ 0 w 205"/>
              <a:gd name="T3" fmla="*/ 34 h 53"/>
              <a:gd name="T4" fmla="*/ 3 w 205"/>
              <a:gd name="T5" fmla="*/ 0 h 53"/>
              <a:gd name="T6" fmla="*/ 205 w 205"/>
              <a:gd name="T7" fmla="*/ 19 h 53"/>
              <a:gd name="T8" fmla="*/ 203 w 205"/>
              <a:gd name="T9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5" h="53">
                <a:moveTo>
                  <a:pt x="203" y="53"/>
                </a:moveTo>
                <a:lnTo>
                  <a:pt x="0" y="34"/>
                </a:lnTo>
                <a:lnTo>
                  <a:pt x="3" y="0"/>
                </a:lnTo>
                <a:lnTo>
                  <a:pt x="205" y="19"/>
                </a:lnTo>
                <a:lnTo>
                  <a:pt x="203" y="5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52" name="ïSļïḍe"/>
          <p:cNvSpPr/>
          <p:nvPr/>
        </p:nvSpPr>
        <p:spPr bwMode="auto">
          <a:xfrm>
            <a:off x="1395225" y="2230713"/>
            <a:ext cx="47812" cy="47812"/>
          </a:xfrm>
          <a:custGeom>
            <a:avLst/>
            <a:gdLst>
              <a:gd name="T0" fmla="*/ 90 w 97"/>
              <a:gd name="T1" fmla="*/ 97 h 97"/>
              <a:gd name="T2" fmla="*/ 0 w 97"/>
              <a:gd name="T3" fmla="*/ 90 h 97"/>
              <a:gd name="T4" fmla="*/ 9 w 97"/>
              <a:gd name="T5" fmla="*/ 0 h 97"/>
              <a:gd name="T6" fmla="*/ 97 w 97"/>
              <a:gd name="T7" fmla="*/ 8 h 97"/>
              <a:gd name="T8" fmla="*/ 90 w 97"/>
              <a:gd name="T9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" h="97">
                <a:moveTo>
                  <a:pt x="90" y="97"/>
                </a:moveTo>
                <a:lnTo>
                  <a:pt x="0" y="90"/>
                </a:lnTo>
                <a:lnTo>
                  <a:pt x="9" y="0"/>
                </a:lnTo>
                <a:lnTo>
                  <a:pt x="97" y="8"/>
                </a:lnTo>
                <a:lnTo>
                  <a:pt x="90" y="97"/>
                </a:lnTo>
                <a:close/>
              </a:path>
            </a:pathLst>
          </a:custGeom>
          <a:solidFill>
            <a:srgbClr val="F227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53" name="íṣ1ïḓê"/>
          <p:cNvSpPr/>
          <p:nvPr/>
        </p:nvSpPr>
        <p:spPr bwMode="auto">
          <a:xfrm>
            <a:off x="1395225" y="2230713"/>
            <a:ext cx="47812" cy="47812"/>
          </a:xfrm>
          <a:custGeom>
            <a:avLst/>
            <a:gdLst>
              <a:gd name="T0" fmla="*/ 90 w 97"/>
              <a:gd name="T1" fmla="*/ 97 h 97"/>
              <a:gd name="T2" fmla="*/ 0 w 97"/>
              <a:gd name="T3" fmla="*/ 90 h 97"/>
              <a:gd name="T4" fmla="*/ 9 w 97"/>
              <a:gd name="T5" fmla="*/ 0 h 97"/>
              <a:gd name="T6" fmla="*/ 97 w 97"/>
              <a:gd name="T7" fmla="*/ 8 h 97"/>
              <a:gd name="T8" fmla="*/ 90 w 97"/>
              <a:gd name="T9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" h="97">
                <a:moveTo>
                  <a:pt x="90" y="97"/>
                </a:moveTo>
                <a:lnTo>
                  <a:pt x="0" y="90"/>
                </a:lnTo>
                <a:lnTo>
                  <a:pt x="9" y="0"/>
                </a:lnTo>
                <a:lnTo>
                  <a:pt x="97" y="8"/>
                </a:lnTo>
                <a:lnTo>
                  <a:pt x="90" y="9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54" name="ísľiḓê"/>
          <p:cNvSpPr/>
          <p:nvPr/>
        </p:nvSpPr>
        <p:spPr bwMode="auto">
          <a:xfrm>
            <a:off x="1479511" y="2251907"/>
            <a:ext cx="228707" cy="36475"/>
          </a:xfrm>
          <a:custGeom>
            <a:avLst/>
            <a:gdLst>
              <a:gd name="T0" fmla="*/ 461 w 464"/>
              <a:gd name="T1" fmla="*/ 74 h 74"/>
              <a:gd name="T2" fmla="*/ 0 w 464"/>
              <a:gd name="T3" fmla="*/ 34 h 74"/>
              <a:gd name="T4" fmla="*/ 3 w 464"/>
              <a:gd name="T5" fmla="*/ 0 h 74"/>
              <a:gd name="T6" fmla="*/ 464 w 464"/>
              <a:gd name="T7" fmla="*/ 39 h 74"/>
              <a:gd name="T8" fmla="*/ 461 w 464"/>
              <a:gd name="T9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4" h="74">
                <a:moveTo>
                  <a:pt x="461" y="74"/>
                </a:moveTo>
                <a:lnTo>
                  <a:pt x="0" y="34"/>
                </a:lnTo>
                <a:lnTo>
                  <a:pt x="3" y="0"/>
                </a:lnTo>
                <a:lnTo>
                  <a:pt x="464" y="39"/>
                </a:lnTo>
                <a:lnTo>
                  <a:pt x="461" y="74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55" name="îṡḷíḑè"/>
          <p:cNvSpPr/>
          <p:nvPr/>
        </p:nvSpPr>
        <p:spPr bwMode="auto">
          <a:xfrm>
            <a:off x="1479511" y="2251907"/>
            <a:ext cx="228707" cy="36475"/>
          </a:xfrm>
          <a:custGeom>
            <a:avLst/>
            <a:gdLst>
              <a:gd name="T0" fmla="*/ 461 w 464"/>
              <a:gd name="T1" fmla="*/ 74 h 74"/>
              <a:gd name="T2" fmla="*/ 0 w 464"/>
              <a:gd name="T3" fmla="*/ 34 h 74"/>
              <a:gd name="T4" fmla="*/ 3 w 464"/>
              <a:gd name="T5" fmla="*/ 0 h 74"/>
              <a:gd name="T6" fmla="*/ 464 w 464"/>
              <a:gd name="T7" fmla="*/ 39 h 74"/>
              <a:gd name="T8" fmla="*/ 461 w 464"/>
              <a:gd name="T9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4" h="74">
                <a:moveTo>
                  <a:pt x="461" y="74"/>
                </a:moveTo>
                <a:lnTo>
                  <a:pt x="0" y="34"/>
                </a:lnTo>
                <a:lnTo>
                  <a:pt x="3" y="0"/>
                </a:lnTo>
                <a:lnTo>
                  <a:pt x="464" y="39"/>
                </a:lnTo>
                <a:lnTo>
                  <a:pt x="461" y="7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56" name="íSḻïdê"/>
          <p:cNvSpPr/>
          <p:nvPr/>
        </p:nvSpPr>
        <p:spPr bwMode="auto">
          <a:xfrm>
            <a:off x="1613087" y="2129667"/>
            <a:ext cx="96609" cy="25139"/>
          </a:xfrm>
          <a:custGeom>
            <a:avLst/>
            <a:gdLst>
              <a:gd name="T0" fmla="*/ 193 w 196"/>
              <a:gd name="T1" fmla="*/ 51 h 51"/>
              <a:gd name="T2" fmla="*/ 0 w 196"/>
              <a:gd name="T3" fmla="*/ 34 h 51"/>
              <a:gd name="T4" fmla="*/ 3 w 196"/>
              <a:gd name="T5" fmla="*/ 0 h 51"/>
              <a:gd name="T6" fmla="*/ 196 w 196"/>
              <a:gd name="T7" fmla="*/ 17 h 51"/>
              <a:gd name="T8" fmla="*/ 193 w 196"/>
              <a:gd name="T9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" h="51">
                <a:moveTo>
                  <a:pt x="193" y="51"/>
                </a:moveTo>
                <a:lnTo>
                  <a:pt x="0" y="34"/>
                </a:lnTo>
                <a:lnTo>
                  <a:pt x="3" y="0"/>
                </a:lnTo>
                <a:lnTo>
                  <a:pt x="196" y="17"/>
                </a:lnTo>
                <a:lnTo>
                  <a:pt x="193" y="51"/>
                </a:lnTo>
                <a:close/>
              </a:path>
            </a:pathLst>
          </a:custGeom>
          <a:solidFill>
            <a:srgbClr val="5A5A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57" name="ïŝḷîdé"/>
          <p:cNvSpPr/>
          <p:nvPr/>
        </p:nvSpPr>
        <p:spPr bwMode="auto">
          <a:xfrm>
            <a:off x="1613087" y="2129667"/>
            <a:ext cx="96609" cy="25139"/>
          </a:xfrm>
          <a:custGeom>
            <a:avLst/>
            <a:gdLst>
              <a:gd name="T0" fmla="*/ 193 w 196"/>
              <a:gd name="T1" fmla="*/ 51 h 51"/>
              <a:gd name="T2" fmla="*/ 0 w 196"/>
              <a:gd name="T3" fmla="*/ 34 h 51"/>
              <a:gd name="T4" fmla="*/ 3 w 196"/>
              <a:gd name="T5" fmla="*/ 0 h 51"/>
              <a:gd name="T6" fmla="*/ 196 w 196"/>
              <a:gd name="T7" fmla="*/ 17 h 51"/>
              <a:gd name="T8" fmla="*/ 193 w 196"/>
              <a:gd name="T9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" h="51">
                <a:moveTo>
                  <a:pt x="193" y="51"/>
                </a:moveTo>
                <a:lnTo>
                  <a:pt x="0" y="34"/>
                </a:lnTo>
                <a:lnTo>
                  <a:pt x="3" y="0"/>
                </a:lnTo>
                <a:lnTo>
                  <a:pt x="196" y="17"/>
                </a:lnTo>
                <a:lnTo>
                  <a:pt x="193" y="5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58" name="îsliḑé"/>
          <p:cNvSpPr/>
          <p:nvPr/>
        </p:nvSpPr>
        <p:spPr bwMode="auto">
          <a:xfrm>
            <a:off x="1355299" y="1780693"/>
            <a:ext cx="39926" cy="287855"/>
          </a:xfrm>
          <a:custGeom>
            <a:avLst/>
            <a:gdLst>
              <a:gd name="T0" fmla="*/ 30 w 81"/>
              <a:gd name="T1" fmla="*/ 584 h 584"/>
              <a:gd name="T2" fmla="*/ 0 w 81"/>
              <a:gd name="T3" fmla="*/ 581 h 584"/>
              <a:gd name="T4" fmla="*/ 51 w 81"/>
              <a:gd name="T5" fmla="*/ 0 h 584"/>
              <a:gd name="T6" fmla="*/ 81 w 81"/>
              <a:gd name="T7" fmla="*/ 3 h 584"/>
              <a:gd name="T8" fmla="*/ 30 w 81"/>
              <a:gd name="T9" fmla="*/ 584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" h="584">
                <a:moveTo>
                  <a:pt x="30" y="584"/>
                </a:moveTo>
                <a:lnTo>
                  <a:pt x="0" y="581"/>
                </a:lnTo>
                <a:lnTo>
                  <a:pt x="51" y="0"/>
                </a:lnTo>
                <a:lnTo>
                  <a:pt x="81" y="3"/>
                </a:lnTo>
                <a:lnTo>
                  <a:pt x="30" y="584"/>
                </a:lnTo>
                <a:close/>
              </a:path>
            </a:pathLst>
          </a:custGeom>
          <a:solidFill>
            <a:srgbClr val="BCD8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59" name="îṧḷïḍé"/>
          <p:cNvSpPr/>
          <p:nvPr/>
        </p:nvSpPr>
        <p:spPr bwMode="auto">
          <a:xfrm>
            <a:off x="1355299" y="1780693"/>
            <a:ext cx="39926" cy="287855"/>
          </a:xfrm>
          <a:custGeom>
            <a:avLst/>
            <a:gdLst>
              <a:gd name="T0" fmla="*/ 30 w 81"/>
              <a:gd name="T1" fmla="*/ 584 h 584"/>
              <a:gd name="T2" fmla="*/ 0 w 81"/>
              <a:gd name="T3" fmla="*/ 581 h 584"/>
              <a:gd name="T4" fmla="*/ 51 w 81"/>
              <a:gd name="T5" fmla="*/ 0 h 584"/>
              <a:gd name="T6" fmla="*/ 81 w 81"/>
              <a:gd name="T7" fmla="*/ 3 h 584"/>
              <a:gd name="T8" fmla="*/ 30 w 81"/>
              <a:gd name="T9" fmla="*/ 584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" h="584">
                <a:moveTo>
                  <a:pt x="30" y="584"/>
                </a:moveTo>
                <a:lnTo>
                  <a:pt x="0" y="581"/>
                </a:lnTo>
                <a:lnTo>
                  <a:pt x="51" y="0"/>
                </a:lnTo>
                <a:lnTo>
                  <a:pt x="81" y="3"/>
                </a:lnTo>
                <a:lnTo>
                  <a:pt x="30" y="58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60" name="í$ḻíḋê"/>
          <p:cNvSpPr/>
          <p:nvPr/>
        </p:nvSpPr>
        <p:spPr bwMode="auto">
          <a:xfrm>
            <a:off x="1370086" y="1898496"/>
            <a:ext cx="30068" cy="171530"/>
          </a:xfrm>
          <a:custGeom>
            <a:avLst/>
            <a:gdLst>
              <a:gd name="T0" fmla="*/ 31 w 61"/>
              <a:gd name="T1" fmla="*/ 348 h 348"/>
              <a:gd name="T2" fmla="*/ 0 w 61"/>
              <a:gd name="T3" fmla="*/ 345 h 348"/>
              <a:gd name="T4" fmla="*/ 31 w 61"/>
              <a:gd name="T5" fmla="*/ 0 h 348"/>
              <a:gd name="T6" fmla="*/ 61 w 61"/>
              <a:gd name="T7" fmla="*/ 3 h 348"/>
              <a:gd name="T8" fmla="*/ 31 w 61"/>
              <a:gd name="T9" fmla="*/ 348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348">
                <a:moveTo>
                  <a:pt x="31" y="348"/>
                </a:moveTo>
                <a:lnTo>
                  <a:pt x="0" y="345"/>
                </a:lnTo>
                <a:lnTo>
                  <a:pt x="31" y="0"/>
                </a:lnTo>
                <a:lnTo>
                  <a:pt x="61" y="3"/>
                </a:lnTo>
                <a:lnTo>
                  <a:pt x="31" y="348"/>
                </a:lnTo>
                <a:close/>
              </a:path>
            </a:pathLst>
          </a:custGeom>
          <a:solidFill>
            <a:srgbClr val="F951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61" name="îṡľíḍè"/>
          <p:cNvSpPr/>
          <p:nvPr/>
        </p:nvSpPr>
        <p:spPr bwMode="auto">
          <a:xfrm>
            <a:off x="1370086" y="1898496"/>
            <a:ext cx="30068" cy="171530"/>
          </a:xfrm>
          <a:custGeom>
            <a:avLst/>
            <a:gdLst>
              <a:gd name="T0" fmla="*/ 31 w 61"/>
              <a:gd name="T1" fmla="*/ 348 h 348"/>
              <a:gd name="T2" fmla="*/ 0 w 61"/>
              <a:gd name="T3" fmla="*/ 345 h 348"/>
              <a:gd name="T4" fmla="*/ 31 w 61"/>
              <a:gd name="T5" fmla="*/ 0 h 348"/>
              <a:gd name="T6" fmla="*/ 61 w 61"/>
              <a:gd name="T7" fmla="*/ 3 h 348"/>
              <a:gd name="T8" fmla="*/ 31 w 61"/>
              <a:gd name="T9" fmla="*/ 348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348">
                <a:moveTo>
                  <a:pt x="31" y="348"/>
                </a:moveTo>
                <a:lnTo>
                  <a:pt x="0" y="345"/>
                </a:lnTo>
                <a:lnTo>
                  <a:pt x="31" y="0"/>
                </a:lnTo>
                <a:lnTo>
                  <a:pt x="61" y="3"/>
                </a:lnTo>
                <a:lnTo>
                  <a:pt x="31" y="34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62" name="íṥľide"/>
          <p:cNvSpPr/>
          <p:nvPr/>
        </p:nvSpPr>
        <p:spPr bwMode="auto">
          <a:xfrm>
            <a:off x="1409519" y="1830475"/>
            <a:ext cx="35489" cy="242015"/>
          </a:xfrm>
          <a:custGeom>
            <a:avLst/>
            <a:gdLst>
              <a:gd name="T0" fmla="*/ 29 w 72"/>
              <a:gd name="T1" fmla="*/ 491 h 491"/>
              <a:gd name="T2" fmla="*/ 0 w 72"/>
              <a:gd name="T3" fmla="*/ 488 h 491"/>
              <a:gd name="T4" fmla="*/ 42 w 72"/>
              <a:gd name="T5" fmla="*/ 0 h 491"/>
              <a:gd name="T6" fmla="*/ 72 w 72"/>
              <a:gd name="T7" fmla="*/ 3 h 491"/>
              <a:gd name="T8" fmla="*/ 29 w 72"/>
              <a:gd name="T9" fmla="*/ 49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" h="491">
                <a:moveTo>
                  <a:pt x="29" y="491"/>
                </a:moveTo>
                <a:lnTo>
                  <a:pt x="0" y="488"/>
                </a:lnTo>
                <a:lnTo>
                  <a:pt x="42" y="0"/>
                </a:lnTo>
                <a:lnTo>
                  <a:pt x="72" y="3"/>
                </a:lnTo>
                <a:lnTo>
                  <a:pt x="29" y="491"/>
                </a:lnTo>
                <a:close/>
              </a:path>
            </a:pathLst>
          </a:custGeom>
          <a:solidFill>
            <a:srgbClr val="BCD8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63" name="iṥ1ïḍé"/>
          <p:cNvSpPr/>
          <p:nvPr/>
        </p:nvSpPr>
        <p:spPr bwMode="auto">
          <a:xfrm>
            <a:off x="1409519" y="1830475"/>
            <a:ext cx="35489" cy="242015"/>
          </a:xfrm>
          <a:custGeom>
            <a:avLst/>
            <a:gdLst>
              <a:gd name="T0" fmla="*/ 29 w 72"/>
              <a:gd name="T1" fmla="*/ 491 h 491"/>
              <a:gd name="T2" fmla="*/ 0 w 72"/>
              <a:gd name="T3" fmla="*/ 488 h 491"/>
              <a:gd name="T4" fmla="*/ 42 w 72"/>
              <a:gd name="T5" fmla="*/ 0 h 491"/>
              <a:gd name="T6" fmla="*/ 72 w 72"/>
              <a:gd name="T7" fmla="*/ 3 h 491"/>
              <a:gd name="T8" fmla="*/ 29 w 72"/>
              <a:gd name="T9" fmla="*/ 49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" h="491">
                <a:moveTo>
                  <a:pt x="29" y="491"/>
                </a:moveTo>
                <a:lnTo>
                  <a:pt x="0" y="488"/>
                </a:lnTo>
                <a:lnTo>
                  <a:pt x="42" y="0"/>
                </a:lnTo>
                <a:lnTo>
                  <a:pt x="72" y="3"/>
                </a:lnTo>
                <a:lnTo>
                  <a:pt x="29" y="49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64" name="îṥḻíḓê"/>
          <p:cNvSpPr/>
          <p:nvPr/>
        </p:nvSpPr>
        <p:spPr bwMode="auto">
          <a:xfrm>
            <a:off x="1423813" y="1866949"/>
            <a:ext cx="33518" cy="207020"/>
          </a:xfrm>
          <a:custGeom>
            <a:avLst/>
            <a:gdLst>
              <a:gd name="T0" fmla="*/ 30 w 68"/>
              <a:gd name="T1" fmla="*/ 420 h 420"/>
              <a:gd name="T2" fmla="*/ 0 w 68"/>
              <a:gd name="T3" fmla="*/ 417 h 420"/>
              <a:gd name="T4" fmla="*/ 36 w 68"/>
              <a:gd name="T5" fmla="*/ 0 h 420"/>
              <a:gd name="T6" fmla="*/ 68 w 68"/>
              <a:gd name="T7" fmla="*/ 3 h 420"/>
              <a:gd name="T8" fmla="*/ 30 w 68"/>
              <a:gd name="T9" fmla="*/ 420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420">
                <a:moveTo>
                  <a:pt x="30" y="420"/>
                </a:moveTo>
                <a:lnTo>
                  <a:pt x="0" y="417"/>
                </a:lnTo>
                <a:lnTo>
                  <a:pt x="36" y="0"/>
                </a:lnTo>
                <a:lnTo>
                  <a:pt x="68" y="3"/>
                </a:lnTo>
                <a:lnTo>
                  <a:pt x="30" y="420"/>
                </a:lnTo>
                <a:close/>
              </a:path>
            </a:pathLst>
          </a:custGeom>
          <a:solidFill>
            <a:srgbClr val="F951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65" name="îṩļiḑê"/>
          <p:cNvSpPr/>
          <p:nvPr/>
        </p:nvSpPr>
        <p:spPr bwMode="auto">
          <a:xfrm>
            <a:off x="1423813" y="1866949"/>
            <a:ext cx="33518" cy="207020"/>
          </a:xfrm>
          <a:custGeom>
            <a:avLst/>
            <a:gdLst>
              <a:gd name="T0" fmla="*/ 30 w 68"/>
              <a:gd name="T1" fmla="*/ 420 h 420"/>
              <a:gd name="T2" fmla="*/ 0 w 68"/>
              <a:gd name="T3" fmla="*/ 417 h 420"/>
              <a:gd name="T4" fmla="*/ 36 w 68"/>
              <a:gd name="T5" fmla="*/ 0 h 420"/>
              <a:gd name="T6" fmla="*/ 68 w 68"/>
              <a:gd name="T7" fmla="*/ 3 h 420"/>
              <a:gd name="T8" fmla="*/ 30 w 68"/>
              <a:gd name="T9" fmla="*/ 420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420">
                <a:moveTo>
                  <a:pt x="30" y="420"/>
                </a:moveTo>
                <a:lnTo>
                  <a:pt x="0" y="417"/>
                </a:lnTo>
                <a:lnTo>
                  <a:pt x="36" y="0"/>
                </a:lnTo>
                <a:lnTo>
                  <a:pt x="68" y="3"/>
                </a:lnTo>
                <a:lnTo>
                  <a:pt x="30" y="42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66" name="ïṡľïdé"/>
          <p:cNvSpPr/>
          <p:nvPr/>
        </p:nvSpPr>
        <p:spPr bwMode="auto">
          <a:xfrm>
            <a:off x="1462752" y="1941872"/>
            <a:ext cx="26617" cy="135548"/>
          </a:xfrm>
          <a:custGeom>
            <a:avLst/>
            <a:gdLst>
              <a:gd name="T0" fmla="*/ 30 w 54"/>
              <a:gd name="T1" fmla="*/ 275 h 275"/>
              <a:gd name="T2" fmla="*/ 0 w 54"/>
              <a:gd name="T3" fmla="*/ 272 h 275"/>
              <a:gd name="T4" fmla="*/ 24 w 54"/>
              <a:gd name="T5" fmla="*/ 0 h 275"/>
              <a:gd name="T6" fmla="*/ 54 w 54"/>
              <a:gd name="T7" fmla="*/ 3 h 275"/>
              <a:gd name="T8" fmla="*/ 30 w 54"/>
              <a:gd name="T9" fmla="*/ 275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" h="275">
                <a:moveTo>
                  <a:pt x="30" y="275"/>
                </a:moveTo>
                <a:lnTo>
                  <a:pt x="0" y="272"/>
                </a:lnTo>
                <a:lnTo>
                  <a:pt x="24" y="0"/>
                </a:lnTo>
                <a:lnTo>
                  <a:pt x="54" y="3"/>
                </a:lnTo>
                <a:lnTo>
                  <a:pt x="30" y="275"/>
                </a:lnTo>
                <a:close/>
              </a:path>
            </a:pathLst>
          </a:custGeom>
          <a:solidFill>
            <a:srgbClr val="BCD8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67" name="iṡḷïḓe"/>
          <p:cNvSpPr/>
          <p:nvPr/>
        </p:nvSpPr>
        <p:spPr bwMode="auto">
          <a:xfrm>
            <a:off x="1462752" y="1941872"/>
            <a:ext cx="26617" cy="135548"/>
          </a:xfrm>
          <a:custGeom>
            <a:avLst/>
            <a:gdLst>
              <a:gd name="T0" fmla="*/ 30 w 54"/>
              <a:gd name="T1" fmla="*/ 275 h 275"/>
              <a:gd name="T2" fmla="*/ 0 w 54"/>
              <a:gd name="T3" fmla="*/ 272 h 275"/>
              <a:gd name="T4" fmla="*/ 24 w 54"/>
              <a:gd name="T5" fmla="*/ 0 h 275"/>
              <a:gd name="T6" fmla="*/ 54 w 54"/>
              <a:gd name="T7" fmla="*/ 3 h 275"/>
              <a:gd name="T8" fmla="*/ 30 w 54"/>
              <a:gd name="T9" fmla="*/ 275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" h="275">
                <a:moveTo>
                  <a:pt x="30" y="275"/>
                </a:moveTo>
                <a:lnTo>
                  <a:pt x="0" y="272"/>
                </a:lnTo>
                <a:lnTo>
                  <a:pt x="24" y="0"/>
                </a:lnTo>
                <a:lnTo>
                  <a:pt x="54" y="3"/>
                </a:lnTo>
                <a:lnTo>
                  <a:pt x="30" y="27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68" name="iśḷîďê"/>
          <p:cNvSpPr/>
          <p:nvPr/>
        </p:nvSpPr>
        <p:spPr bwMode="auto">
          <a:xfrm>
            <a:off x="1477539" y="1914762"/>
            <a:ext cx="29574" cy="164137"/>
          </a:xfrm>
          <a:custGeom>
            <a:avLst/>
            <a:gdLst>
              <a:gd name="T0" fmla="*/ 30 w 60"/>
              <a:gd name="T1" fmla="*/ 333 h 333"/>
              <a:gd name="T2" fmla="*/ 0 w 60"/>
              <a:gd name="T3" fmla="*/ 330 h 333"/>
              <a:gd name="T4" fmla="*/ 30 w 60"/>
              <a:gd name="T5" fmla="*/ 0 h 333"/>
              <a:gd name="T6" fmla="*/ 60 w 60"/>
              <a:gd name="T7" fmla="*/ 3 h 333"/>
              <a:gd name="T8" fmla="*/ 30 w 60"/>
              <a:gd name="T9" fmla="*/ 333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" h="333">
                <a:moveTo>
                  <a:pt x="30" y="333"/>
                </a:moveTo>
                <a:lnTo>
                  <a:pt x="0" y="330"/>
                </a:lnTo>
                <a:lnTo>
                  <a:pt x="30" y="0"/>
                </a:lnTo>
                <a:lnTo>
                  <a:pt x="60" y="3"/>
                </a:lnTo>
                <a:lnTo>
                  <a:pt x="30" y="333"/>
                </a:lnTo>
                <a:close/>
              </a:path>
            </a:pathLst>
          </a:custGeom>
          <a:solidFill>
            <a:srgbClr val="F951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69" name="îṩḻíďé"/>
          <p:cNvSpPr/>
          <p:nvPr/>
        </p:nvSpPr>
        <p:spPr bwMode="auto">
          <a:xfrm>
            <a:off x="1477539" y="1914762"/>
            <a:ext cx="29574" cy="164137"/>
          </a:xfrm>
          <a:custGeom>
            <a:avLst/>
            <a:gdLst>
              <a:gd name="T0" fmla="*/ 30 w 60"/>
              <a:gd name="T1" fmla="*/ 333 h 333"/>
              <a:gd name="T2" fmla="*/ 0 w 60"/>
              <a:gd name="T3" fmla="*/ 330 h 333"/>
              <a:gd name="T4" fmla="*/ 30 w 60"/>
              <a:gd name="T5" fmla="*/ 0 h 333"/>
              <a:gd name="T6" fmla="*/ 60 w 60"/>
              <a:gd name="T7" fmla="*/ 3 h 333"/>
              <a:gd name="T8" fmla="*/ 30 w 60"/>
              <a:gd name="T9" fmla="*/ 333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" h="333">
                <a:moveTo>
                  <a:pt x="30" y="333"/>
                </a:moveTo>
                <a:lnTo>
                  <a:pt x="0" y="330"/>
                </a:lnTo>
                <a:lnTo>
                  <a:pt x="30" y="0"/>
                </a:lnTo>
                <a:lnTo>
                  <a:pt x="60" y="3"/>
                </a:lnTo>
                <a:lnTo>
                  <a:pt x="30" y="3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70" name="ïṡļîḓê"/>
          <p:cNvSpPr/>
          <p:nvPr/>
        </p:nvSpPr>
        <p:spPr bwMode="auto">
          <a:xfrm>
            <a:off x="1515986" y="1890116"/>
            <a:ext cx="32039" cy="192233"/>
          </a:xfrm>
          <a:custGeom>
            <a:avLst/>
            <a:gdLst>
              <a:gd name="T0" fmla="*/ 32 w 65"/>
              <a:gd name="T1" fmla="*/ 390 h 390"/>
              <a:gd name="T2" fmla="*/ 0 w 65"/>
              <a:gd name="T3" fmla="*/ 387 h 390"/>
              <a:gd name="T4" fmla="*/ 35 w 65"/>
              <a:gd name="T5" fmla="*/ 0 h 390"/>
              <a:gd name="T6" fmla="*/ 65 w 65"/>
              <a:gd name="T7" fmla="*/ 3 h 390"/>
              <a:gd name="T8" fmla="*/ 32 w 65"/>
              <a:gd name="T9" fmla="*/ 390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390">
                <a:moveTo>
                  <a:pt x="32" y="390"/>
                </a:moveTo>
                <a:lnTo>
                  <a:pt x="0" y="387"/>
                </a:lnTo>
                <a:lnTo>
                  <a:pt x="35" y="0"/>
                </a:lnTo>
                <a:lnTo>
                  <a:pt x="65" y="3"/>
                </a:lnTo>
                <a:lnTo>
                  <a:pt x="32" y="390"/>
                </a:lnTo>
                <a:close/>
              </a:path>
            </a:pathLst>
          </a:custGeom>
          <a:solidFill>
            <a:srgbClr val="BCD8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71" name="îśḻíḋé"/>
          <p:cNvSpPr/>
          <p:nvPr/>
        </p:nvSpPr>
        <p:spPr bwMode="auto">
          <a:xfrm>
            <a:off x="1515986" y="1890116"/>
            <a:ext cx="32039" cy="192233"/>
          </a:xfrm>
          <a:custGeom>
            <a:avLst/>
            <a:gdLst>
              <a:gd name="T0" fmla="*/ 32 w 65"/>
              <a:gd name="T1" fmla="*/ 390 h 390"/>
              <a:gd name="T2" fmla="*/ 0 w 65"/>
              <a:gd name="T3" fmla="*/ 387 h 390"/>
              <a:gd name="T4" fmla="*/ 35 w 65"/>
              <a:gd name="T5" fmla="*/ 0 h 390"/>
              <a:gd name="T6" fmla="*/ 65 w 65"/>
              <a:gd name="T7" fmla="*/ 3 h 390"/>
              <a:gd name="T8" fmla="*/ 32 w 65"/>
              <a:gd name="T9" fmla="*/ 390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390">
                <a:moveTo>
                  <a:pt x="32" y="390"/>
                </a:moveTo>
                <a:lnTo>
                  <a:pt x="0" y="387"/>
                </a:lnTo>
                <a:lnTo>
                  <a:pt x="35" y="0"/>
                </a:lnTo>
                <a:lnTo>
                  <a:pt x="65" y="3"/>
                </a:lnTo>
                <a:lnTo>
                  <a:pt x="32" y="39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72" name="îsľíḓê"/>
          <p:cNvSpPr/>
          <p:nvPr/>
        </p:nvSpPr>
        <p:spPr bwMode="auto">
          <a:xfrm>
            <a:off x="1531759" y="2030593"/>
            <a:ext cx="18731" cy="53234"/>
          </a:xfrm>
          <a:custGeom>
            <a:avLst/>
            <a:gdLst>
              <a:gd name="T0" fmla="*/ 30 w 38"/>
              <a:gd name="T1" fmla="*/ 108 h 108"/>
              <a:gd name="T2" fmla="*/ 0 w 38"/>
              <a:gd name="T3" fmla="*/ 105 h 108"/>
              <a:gd name="T4" fmla="*/ 8 w 38"/>
              <a:gd name="T5" fmla="*/ 0 h 108"/>
              <a:gd name="T6" fmla="*/ 38 w 38"/>
              <a:gd name="T7" fmla="*/ 3 h 108"/>
              <a:gd name="T8" fmla="*/ 30 w 38"/>
              <a:gd name="T9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" h="108">
                <a:moveTo>
                  <a:pt x="30" y="108"/>
                </a:moveTo>
                <a:lnTo>
                  <a:pt x="0" y="105"/>
                </a:lnTo>
                <a:lnTo>
                  <a:pt x="8" y="0"/>
                </a:lnTo>
                <a:lnTo>
                  <a:pt x="38" y="3"/>
                </a:lnTo>
                <a:lnTo>
                  <a:pt x="30" y="108"/>
                </a:lnTo>
                <a:close/>
              </a:path>
            </a:pathLst>
          </a:custGeom>
          <a:solidFill>
            <a:srgbClr val="F951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73" name="ïṥḷïḋé"/>
          <p:cNvSpPr/>
          <p:nvPr/>
        </p:nvSpPr>
        <p:spPr bwMode="auto">
          <a:xfrm>
            <a:off x="1531759" y="2030593"/>
            <a:ext cx="18731" cy="53234"/>
          </a:xfrm>
          <a:custGeom>
            <a:avLst/>
            <a:gdLst>
              <a:gd name="T0" fmla="*/ 30 w 38"/>
              <a:gd name="T1" fmla="*/ 108 h 108"/>
              <a:gd name="T2" fmla="*/ 0 w 38"/>
              <a:gd name="T3" fmla="*/ 105 h 108"/>
              <a:gd name="T4" fmla="*/ 8 w 38"/>
              <a:gd name="T5" fmla="*/ 0 h 108"/>
              <a:gd name="T6" fmla="*/ 38 w 38"/>
              <a:gd name="T7" fmla="*/ 3 h 108"/>
              <a:gd name="T8" fmla="*/ 30 w 38"/>
              <a:gd name="T9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" h="108">
                <a:moveTo>
                  <a:pt x="30" y="108"/>
                </a:moveTo>
                <a:lnTo>
                  <a:pt x="0" y="105"/>
                </a:lnTo>
                <a:lnTo>
                  <a:pt x="8" y="0"/>
                </a:lnTo>
                <a:lnTo>
                  <a:pt x="38" y="3"/>
                </a:lnTo>
                <a:lnTo>
                  <a:pt x="30" y="10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74" name="ïṧļïḍe"/>
          <p:cNvSpPr/>
          <p:nvPr/>
        </p:nvSpPr>
        <p:spPr bwMode="auto">
          <a:xfrm>
            <a:off x="1570205" y="1832447"/>
            <a:ext cx="37461" cy="254338"/>
          </a:xfrm>
          <a:custGeom>
            <a:avLst/>
            <a:gdLst>
              <a:gd name="T0" fmla="*/ 30 w 76"/>
              <a:gd name="T1" fmla="*/ 516 h 516"/>
              <a:gd name="T2" fmla="*/ 0 w 76"/>
              <a:gd name="T3" fmla="*/ 514 h 516"/>
              <a:gd name="T4" fmla="*/ 44 w 76"/>
              <a:gd name="T5" fmla="*/ 0 h 516"/>
              <a:gd name="T6" fmla="*/ 76 w 76"/>
              <a:gd name="T7" fmla="*/ 3 h 516"/>
              <a:gd name="T8" fmla="*/ 30 w 76"/>
              <a:gd name="T9" fmla="*/ 516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" h="516">
                <a:moveTo>
                  <a:pt x="30" y="516"/>
                </a:moveTo>
                <a:lnTo>
                  <a:pt x="0" y="514"/>
                </a:lnTo>
                <a:lnTo>
                  <a:pt x="44" y="0"/>
                </a:lnTo>
                <a:lnTo>
                  <a:pt x="76" y="3"/>
                </a:lnTo>
                <a:lnTo>
                  <a:pt x="30" y="516"/>
                </a:lnTo>
                <a:close/>
              </a:path>
            </a:pathLst>
          </a:custGeom>
          <a:solidFill>
            <a:srgbClr val="BCD8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75" name="iṣļîdê"/>
          <p:cNvSpPr/>
          <p:nvPr/>
        </p:nvSpPr>
        <p:spPr bwMode="auto">
          <a:xfrm>
            <a:off x="1570205" y="1832447"/>
            <a:ext cx="37461" cy="254338"/>
          </a:xfrm>
          <a:custGeom>
            <a:avLst/>
            <a:gdLst>
              <a:gd name="T0" fmla="*/ 30 w 76"/>
              <a:gd name="T1" fmla="*/ 516 h 516"/>
              <a:gd name="T2" fmla="*/ 0 w 76"/>
              <a:gd name="T3" fmla="*/ 514 h 516"/>
              <a:gd name="T4" fmla="*/ 44 w 76"/>
              <a:gd name="T5" fmla="*/ 0 h 516"/>
              <a:gd name="T6" fmla="*/ 76 w 76"/>
              <a:gd name="T7" fmla="*/ 3 h 516"/>
              <a:gd name="T8" fmla="*/ 30 w 76"/>
              <a:gd name="T9" fmla="*/ 516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" h="516">
                <a:moveTo>
                  <a:pt x="30" y="516"/>
                </a:moveTo>
                <a:lnTo>
                  <a:pt x="0" y="514"/>
                </a:lnTo>
                <a:lnTo>
                  <a:pt x="44" y="0"/>
                </a:lnTo>
                <a:lnTo>
                  <a:pt x="76" y="3"/>
                </a:lnTo>
                <a:lnTo>
                  <a:pt x="30" y="51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76" name="iśļïḋè"/>
          <p:cNvSpPr/>
          <p:nvPr/>
        </p:nvSpPr>
        <p:spPr bwMode="auto">
          <a:xfrm>
            <a:off x="1584992" y="1803859"/>
            <a:ext cx="39926" cy="284405"/>
          </a:xfrm>
          <a:custGeom>
            <a:avLst/>
            <a:gdLst>
              <a:gd name="T0" fmla="*/ 30 w 81"/>
              <a:gd name="T1" fmla="*/ 577 h 577"/>
              <a:gd name="T2" fmla="*/ 0 w 81"/>
              <a:gd name="T3" fmla="*/ 574 h 577"/>
              <a:gd name="T4" fmla="*/ 50 w 81"/>
              <a:gd name="T5" fmla="*/ 0 h 577"/>
              <a:gd name="T6" fmla="*/ 81 w 81"/>
              <a:gd name="T7" fmla="*/ 3 h 577"/>
              <a:gd name="T8" fmla="*/ 30 w 81"/>
              <a:gd name="T9" fmla="*/ 577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" h="577">
                <a:moveTo>
                  <a:pt x="30" y="577"/>
                </a:moveTo>
                <a:lnTo>
                  <a:pt x="0" y="574"/>
                </a:lnTo>
                <a:lnTo>
                  <a:pt x="50" y="0"/>
                </a:lnTo>
                <a:lnTo>
                  <a:pt x="81" y="3"/>
                </a:lnTo>
                <a:lnTo>
                  <a:pt x="30" y="577"/>
                </a:lnTo>
                <a:close/>
              </a:path>
            </a:pathLst>
          </a:custGeom>
          <a:solidFill>
            <a:srgbClr val="F951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77" name="iṣḻidé"/>
          <p:cNvSpPr/>
          <p:nvPr/>
        </p:nvSpPr>
        <p:spPr bwMode="auto">
          <a:xfrm>
            <a:off x="1584992" y="1803859"/>
            <a:ext cx="39926" cy="284405"/>
          </a:xfrm>
          <a:custGeom>
            <a:avLst/>
            <a:gdLst>
              <a:gd name="T0" fmla="*/ 30 w 81"/>
              <a:gd name="T1" fmla="*/ 577 h 577"/>
              <a:gd name="T2" fmla="*/ 0 w 81"/>
              <a:gd name="T3" fmla="*/ 574 h 577"/>
              <a:gd name="T4" fmla="*/ 50 w 81"/>
              <a:gd name="T5" fmla="*/ 0 h 577"/>
              <a:gd name="T6" fmla="*/ 81 w 81"/>
              <a:gd name="T7" fmla="*/ 3 h 577"/>
              <a:gd name="T8" fmla="*/ 30 w 81"/>
              <a:gd name="T9" fmla="*/ 577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" h="577">
                <a:moveTo>
                  <a:pt x="30" y="577"/>
                </a:moveTo>
                <a:lnTo>
                  <a:pt x="0" y="574"/>
                </a:lnTo>
                <a:lnTo>
                  <a:pt x="50" y="0"/>
                </a:lnTo>
                <a:lnTo>
                  <a:pt x="81" y="3"/>
                </a:lnTo>
                <a:lnTo>
                  <a:pt x="30" y="57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78" name="íśļïḋè"/>
          <p:cNvSpPr/>
          <p:nvPr/>
        </p:nvSpPr>
        <p:spPr bwMode="auto">
          <a:xfrm>
            <a:off x="1623932" y="1941379"/>
            <a:ext cx="28096" cy="150335"/>
          </a:xfrm>
          <a:custGeom>
            <a:avLst/>
            <a:gdLst>
              <a:gd name="T0" fmla="*/ 30 w 57"/>
              <a:gd name="T1" fmla="*/ 305 h 305"/>
              <a:gd name="T2" fmla="*/ 0 w 57"/>
              <a:gd name="T3" fmla="*/ 302 h 305"/>
              <a:gd name="T4" fmla="*/ 27 w 57"/>
              <a:gd name="T5" fmla="*/ 0 h 305"/>
              <a:gd name="T6" fmla="*/ 57 w 57"/>
              <a:gd name="T7" fmla="*/ 3 h 305"/>
              <a:gd name="T8" fmla="*/ 30 w 57"/>
              <a:gd name="T9" fmla="*/ 305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305">
                <a:moveTo>
                  <a:pt x="30" y="305"/>
                </a:moveTo>
                <a:lnTo>
                  <a:pt x="0" y="302"/>
                </a:lnTo>
                <a:lnTo>
                  <a:pt x="27" y="0"/>
                </a:lnTo>
                <a:lnTo>
                  <a:pt x="57" y="3"/>
                </a:lnTo>
                <a:lnTo>
                  <a:pt x="30" y="305"/>
                </a:lnTo>
                <a:close/>
              </a:path>
            </a:pathLst>
          </a:custGeom>
          <a:solidFill>
            <a:srgbClr val="BCD8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79" name="ïS1iḓê"/>
          <p:cNvSpPr/>
          <p:nvPr/>
        </p:nvSpPr>
        <p:spPr bwMode="auto">
          <a:xfrm>
            <a:off x="1623932" y="1941379"/>
            <a:ext cx="28096" cy="150335"/>
          </a:xfrm>
          <a:custGeom>
            <a:avLst/>
            <a:gdLst>
              <a:gd name="T0" fmla="*/ 30 w 57"/>
              <a:gd name="T1" fmla="*/ 305 h 305"/>
              <a:gd name="T2" fmla="*/ 0 w 57"/>
              <a:gd name="T3" fmla="*/ 302 h 305"/>
              <a:gd name="T4" fmla="*/ 27 w 57"/>
              <a:gd name="T5" fmla="*/ 0 h 305"/>
              <a:gd name="T6" fmla="*/ 57 w 57"/>
              <a:gd name="T7" fmla="*/ 3 h 305"/>
              <a:gd name="T8" fmla="*/ 30 w 57"/>
              <a:gd name="T9" fmla="*/ 305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305">
                <a:moveTo>
                  <a:pt x="30" y="305"/>
                </a:moveTo>
                <a:lnTo>
                  <a:pt x="0" y="302"/>
                </a:lnTo>
                <a:lnTo>
                  <a:pt x="27" y="0"/>
                </a:lnTo>
                <a:lnTo>
                  <a:pt x="57" y="3"/>
                </a:lnTo>
                <a:lnTo>
                  <a:pt x="30" y="30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80" name="íşḷîḍé"/>
          <p:cNvSpPr/>
          <p:nvPr/>
        </p:nvSpPr>
        <p:spPr bwMode="auto">
          <a:xfrm>
            <a:off x="1638718" y="1826039"/>
            <a:ext cx="38447" cy="267153"/>
          </a:xfrm>
          <a:custGeom>
            <a:avLst/>
            <a:gdLst>
              <a:gd name="T0" fmla="*/ 31 w 78"/>
              <a:gd name="T1" fmla="*/ 542 h 542"/>
              <a:gd name="T2" fmla="*/ 0 w 78"/>
              <a:gd name="T3" fmla="*/ 539 h 542"/>
              <a:gd name="T4" fmla="*/ 48 w 78"/>
              <a:gd name="T5" fmla="*/ 0 h 542"/>
              <a:gd name="T6" fmla="*/ 78 w 78"/>
              <a:gd name="T7" fmla="*/ 3 h 542"/>
              <a:gd name="T8" fmla="*/ 31 w 78"/>
              <a:gd name="T9" fmla="*/ 542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" h="542">
                <a:moveTo>
                  <a:pt x="31" y="542"/>
                </a:moveTo>
                <a:lnTo>
                  <a:pt x="0" y="539"/>
                </a:lnTo>
                <a:lnTo>
                  <a:pt x="48" y="0"/>
                </a:lnTo>
                <a:lnTo>
                  <a:pt x="78" y="3"/>
                </a:lnTo>
                <a:lnTo>
                  <a:pt x="31" y="542"/>
                </a:lnTo>
                <a:close/>
              </a:path>
            </a:pathLst>
          </a:custGeom>
          <a:solidFill>
            <a:srgbClr val="F951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81" name="iş1îḋé"/>
          <p:cNvSpPr/>
          <p:nvPr/>
        </p:nvSpPr>
        <p:spPr bwMode="auto">
          <a:xfrm>
            <a:off x="1638718" y="1826039"/>
            <a:ext cx="38447" cy="267153"/>
          </a:xfrm>
          <a:custGeom>
            <a:avLst/>
            <a:gdLst>
              <a:gd name="T0" fmla="*/ 31 w 78"/>
              <a:gd name="T1" fmla="*/ 542 h 542"/>
              <a:gd name="T2" fmla="*/ 0 w 78"/>
              <a:gd name="T3" fmla="*/ 539 h 542"/>
              <a:gd name="T4" fmla="*/ 48 w 78"/>
              <a:gd name="T5" fmla="*/ 0 h 542"/>
              <a:gd name="T6" fmla="*/ 78 w 78"/>
              <a:gd name="T7" fmla="*/ 3 h 542"/>
              <a:gd name="T8" fmla="*/ 31 w 78"/>
              <a:gd name="T9" fmla="*/ 542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" h="542">
                <a:moveTo>
                  <a:pt x="31" y="542"/>
                </a:moveTo>
                <a:lnTo>
                  <a:pt x="0" y="539"/>
                </a:lnTo>
                <a:lnTo>
                  <a:pt x="48" y="0"/>
                </a:lnTo>
                <a:lnTo>
                  <a:pt x="78" y="3"/>
                </a:lnTo>
                <a:lnTo>
                  <a:pt x="31" y="54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82" name="í$ľíḓé"/>
          <p:cNvSpPr/>
          <p:nvPr/>
        </p:nvSpPr>
        <p:spPr bwMode="auto">
          <a:xfrm>
            <a:off x="1677658" y="1907861"/>
            <a:ext cx="31053" cy="188782"/>
          </a:xfrm>
          <a:custGeom>
            <a:avLst/>
            <a:gdLst>
              <a:gd name="T0" fmla="*/ 30 w 63"/>
              <a:gd name="T1" fmla="*/ 383 h 383"/>
              <a:gd name="T2" fmla="*/ 0 w 63"/>
              <a:gd name="T3" fmla="*/ 380 h 383"/>
              <a:gd name="T4" fmla="*/ 33 w 63"/>
              <a:gd name="T5" fmla="*/ 0 h 383"/>
              <a:gd name="T6" fmla="*/ 63 w 63"/>
              <a:gd name="T7" fmla="*/ 2 h 383"/>
              <a:gd name="T8" fmla="*/ 30 w 63"/>
              <a:gd name="T9" fmla="*/ 383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" h="383">
                <a:moveTo>
                  <a:pt x="30" y="383"/>
                </a:moveTo>
                <a:lnTo>
                  <a:pt x="0" y="380"/>
                </a:lnTo>
                <a:lnTo>
                  <a:pt x="33" y="0"/>
                </a:lnTo>
                <a:lnTo>
                  <a:pt x="63" y="2"/>
                </a:lnTo>
                <a:lnTo>
                  <a:pt x="30" y="383"/>
                </a:lnTo>
                <a:close/>
              </a:path>
            </a:pathLst>
          </a:custGeom>
          <a:solidFill>
            <a:srgbClr val="BCD8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83" name="îṧḷïḍe"/>
          <p:cNvSpPr/>
          <p:nvPr/>
        </p:nvSpPr>
        <p:spPr bwMode="auto">
          <a:xfrm>
            <a:off x="1677658" y="1907861"/>
            <a:ext cx="31053" cy="188782"/>
          </a:xfrm>
          <a:custGeom>
            <a:avLst/>
            <a:gdLst>
              <a:gd name="T0" fmla="*/ 30 w 63"/>
              <a:gd name="T1" fmla="*/ 383 h 383"/>
              <a:gd name="T2" fmla="*/ 0 w 63"/>
              <a:gd name="T3" fmla="*/ 380 h 383"/>
              <a:gd name="T4" fmla="*/ 33 w 63"/>
              <a:gd name="T5" fmla="*/ 0 h 383"/>
              <a:gd name="T6" fmla="*/ 63 w 63"/>
              <a:gd name="T7" fmla="*/ 2 h 383"/>
              <a:gd name="T8" fmla="*/ 30 w 63"/>
              <a:gd name="T9" fmla="*/ 383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" h="383">
                <a:moveTo>
                  <a:pt x="30" y="383"/>
                </a:moveTo>
                <a:lnTo>
                  <a:pt x="0" y="380"/>
                </a:lnTo>
                <a:lnTo>
                  <a:pt x="33" y="0"/>
                </a:lnTo>
                <a:lnTo>
                  <a:pt x="63" y="2"/>
                </a:lnTo>
                <a:lnTo>
                  <a:pt x="30" y="38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84" name="î$líḓê"/>
          <p:cNvSpPr/>
          <p:nvPr/>
        </p:nvSpPr>
        <p:spPr bwMode="auto">
          <a:xfrm>
            <a:off x="1692445" y="1921663"/>
            <a:ext cx="30560" cy="176459"/>
          </a:xfrm>
          <a:custGeom>
            <a:avLst/>
            <a:gdLst>
              <a:gd name="T0" fmla="*/ 30 w 62"/>
              <a:gd name="T1" fmla="*/ 358 h 358"/>
              <a:gd name="T2" fmla="*/ 0 w 62"/>
              <a:gd name="T3" fmla="*/ 355 h 358"/>
              <a:gd name="T4" fmla="*/ 32 w 62"/>
              <a:gd name="T5" fmla="*/ 0 h 358"/>
              <a:gd name="T6" fmla="*/ 62 w 62"/>
              <a:gd name="T7" fmla="*/ 3 h 358"/>
              <a:gd name="T8" fmla="*/ 30 w 62"/>
              <a:gd name="T9" fmla="*/ 358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358">
                <a:moveTo>
                  <a:pt x="30" y="358"/>
                </a:moveTo>
                <a:lnTo>
                  <a:pt x="0" y="355"/>
                </a:lnTo>
                <a:lnTo>
                  <a:pt x="32" y="0"/>
                </a:lnTo>
                <a:lnTo>
                  <a:pt x="62" y="3"/>
                </a:lnTo>
                <a:lnTo>
                  <a:pt x="30" y="358"/>
                </a:lnTo>
                <a:close/>
              </a:path>
            </a:pathLst>
          </a:custGeom>
          <a:solidFill>
            <a:srgbClr val="F951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85" name="îSļîḍè"/>
          <p:cNvSpPr/>
          <p:nvPr/>
        </p:nvSpPr>
        <p:spPr bwMode="auto">
          <a:xfrm>
            <a:off x="1692445" y="1921663"/>
            <a:ext cx="30560" cy="176459"/>
          </a:xfrm>
          <a:custGeom>
            <a:avLst/>
            <a:gdLst>
              <a:gd name="T0" fmla="*/ 30 w 62"/>
              <a:gd name="T1" fmla="*/ 358 h 358"/>
              <a:gd name="T2" fmla="*/ 0 w 62"/>
              <a:gd name="T3" fmla="*/ 355 h 358"/>
              <a:gd name="T4" fmla="*/ 32 w 62"/>
              <a:gd name="T5" fmla="*/ 0 h 358"/>
              <a:gd name="T6" fmla="*/ 62 w 62"/>
              <a:gd name="T7" fmla="*/ 3 h 358"/>
              <a:gd name="T8" fmla="*/ 30 w 62"/>
              <a:gd name="T9" fmla="*/ 358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358">
                <a:moveTo>
                  <a:pt x="30" y="358"/>
                </a:moveTo>
                <a:lnTo>
                  <a:pt x="0" y="355"/>
                </a:lnTo>
                <a:lnTo>
                  <a:pt x="32" y="0"/>
                </a:lnTo>
                <a:lnTo>
                  <a:pt x="62" y="3"/>
                </a:lnTo>
                <a:lnTo>
                  <a:pt x="30" y="35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86" name="îṩlíde"/>
          <p:cNvSpPr/>
          <p:nvPr/>
        </p:nvSpPr>
        <p:spPr bwMode="auto">
          <a:xfrm>
            <a:off x="1731384" y="1987219"/>
            <a:ext cx="24645" cy="114353"/>
          </a:xfrm>
          <a:custGeom>
            <a:avLst/>
            <a:gdLst>
              <a:gd name="T0" fmla="*/ 30 w 50"/>
              <a:gd name="T1" fmla="*/ 232 h 232"/>
              <a:gd name="T2" fmla="*/ 0 w 50"/>
              <a:gd name="T3" fmla="*/ 229 h 232"/>
              <a:gd name="T4" fmla="*/ 20 w 50"/>
              <a:gd name="T5" fmla="*/ 0 h 232"/>
              <a:gd name="T6" fmla="*/ 50 w 50"/>
              <a:gd name="T7" fmla="*/ 1 h 232"/>
              <a:gd name="T8" fmla="*/ 30 w 50"/>
              <a:gd name="T9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" h="232">
                <a:moveTo>
                  <a:pt x="30" y="232"/>
                </a:moveTo>
                <a:lnTo>
                  <a:pt x="0" y="229"/>
                </a:lnTo>
                <a:lnTo>
                  <a:pt x="20" y="0"/>
                </a:lnTo>
                <a:lnTo>
                  <a:pt x="50" y="1"/>
                </a:lnTo>
                <a:lnTo>
                  <a:pt x="30" y="232"/>
                </a:lnTo>
                <a:close/>
              </a:path>
            </a:pathLst>
          </a:custGeom>
          <a:solidFill>
            <a:srgbClr val="BCD8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87" name="îŝḻiḍe"/>
          <p:cNvSpPr/>
          <p:nvPr/>
        </p:nvSpPr>
        <p:spPr bwMode="auto">
          <a:xfrm>
            <a:off x="1731384" y="1987219"/>
            <a:ext cx="24645" cy="114353"/>
          </a:xfrm>
          <a:custGeom>
            <a:avLst/>
            <a:gdLst>
              <a:gd name="T0" fmla="*/ 30 w 50"/>
              <a:gd name="T1" fmla="*/ 232 h 232"/>
              <a:gd name="T2" fmla="*/ 0 w 50"/>
              <a:gd name="T3" fmla="*/ 229 h 232"/>
              <a:gd name="T4" fmla="*/ 20 w 50"/>
              <a:gd name="T5" fmla="*/ 0 h 232"/>
              <a:gd name="T6" fmla="*/ 50 w 50"/>
              <a:gd name="T7" fmla="*/ 1 h 232"/>
              <a:gd name="T8" fmla="*/ 30 w 50"/>
              <a:gd name="T9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" h="232">
                <a:moveTo>
                  <a:pt x="30" y="232"/>
                </a:moveTo>
                <a:lnTo>
                  <a:pt x="0" y="229"/>
                </a:lnTo>
                <a:lnTo>
                  <a:pt x="20" y="0"/>
                </a:lnTo>
                <a:lnTo>
                  <a:pt x="50" y="1"/>
                </a:lnTo>
                <a:lnTo>
                  <a:pt x="30" y="23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88" name="ïṣlîḍe"/>
          <p:cNvSpPr/>
          <p:nvPr/>
        </p:nvSpPr>
        <p:spPr bwMode="auto">
          <a:xfrm>
            <a:off x="1746172" y="2016300"/>
            <a:ext cx="22181" cy="85765"/>
          </a:xfrm>
          <a:custGeom>
            <a:avLst/>
            <a:gdLst>
              <a:gd name="T0" fmla="*/ 30 w 45"/>
              <a:gd name="T1" fmla="*/ 174 h 174"/>
              <a:gd name="T2" fmla="*/ 0 w 45"/>
              <a:gd name="T3" fmla="*/ 173 h 174"/>
              <a:gd name="T4" fmla="*/ 16 w 45"/>
              <a:gd name="T5" fmla="*/ 0 h 174"/>
              <a:gd name="T6" fmla="*/ 45 w 45"/>
              <a:gd name="T7" fmla="*/ 3 h 174"/>
              <a:gd name="T8" fmla="*/ 30 w 45"/>
              <a:gd name="T9" fmla="*/ 174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" h="174">
                <a:moveTo>
                  <a:pt x="30" y="174"/>
                </a:moveTo>
                <a:lnTo>
                  <a:pt x="0" y="173"/>
                </a:lnTo>
                <a:lnTo>
                  <a:pt x="16" y="0"/>
                </a:lnTo>
                <a:lnTo>
                  <a:pt x="45" y="3"/>
                </a:lnTo>
                <a:lnTo>
                  <a:pt x="30" y="174"/>
                </a:lnTo>
                <a:close/>
              </a:path>
            </a:pathLst>
          </a:custGeom>
          <a:solidFill>
            <a:srgbClr val="F951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89" name="iṡļîde"/>
          <p:cNvSpPr/>
          <p:nvPr/>
        </p:nvSpPr>
        <p:spPr bwMode="auto">
          <a:xfrm>
            <a:off x="1746172" y="2016300"/>
            <a:ext cx="22181" cy="85765"/>
          </a:xfrm>
          <a:custGeom>
            <a:avLst/>
            <a:gdLst>
              <a:gd name="T0" fmla="*/ 30 w 45"/>
              <a:gd name="T1" fmla="*/ 174 h 174"/>
              <a:gd name="T2" fmla="*/ 0 w 45"/>
              <a:gd name="T3" fmla="*/ 173 h 174"/>
              <a:gd name="T4" fmla="*/ 16 w 45"/>
              <a:gd name="T5" fmla="*/ 0 h 174"/>
              <a:gd name="T6" fmla="*/ 45 w 45"/>
              <a:gd name="T7" fmla="*/ 3 h 174"/>
              <a:gd name="T8" fmla="*/ 30 w 45"/>
              <a:gd name="T9" fmla="*/ 174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" h="174">
                <a:moveTo>
                  <a:pt x="30" y="174"/>
                </a:moveTo>
                <a:lnTo>
                  <a:pt x="0" y="173"/>
                </a:lnTo>
                <a:lnTo>
                  <a:pt x="16" y="0"/>
                </a:lnTo>
                <a:lnTo>
                  <a:pt x="45" y="3"/>
                </a:lnTo>
                <a:lnTo>
                  <a:pt x="30" y="17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90" name="íŝlide"/>
          <p:cNvSpPr/>
          <p:nvPr/>
        </p:nvSpPr>
        <p:spPr bwMode="auto">
          <a:xfrm>
            <a:off x="1784618" y="2041930"/>
            <a:ext cx="20702" cy="63584"/>
          </a:xfrm>
          <a:custGeom>
            <a:avLst/>
            <a:gdLst>
              <a:gd name="T0" fmla="*/ 32 w 42"/>
              <a:gd name="T1" fmla="*/ 129 h 129"/>
              <a:gd name="T2" fmla="*/ 0 w 42"/>
              <a:gd name="T3" fmla="*/ 126 h 129"/>
              <a:gd name="T4" fmla="*/ 12 w 42"/>
              <a:gd name="T5" fmla="*/ 0 h 129"/>
              <a:gd name="T6" fmla="*/ 42 w 42"/>
              <a:gd name="T7" fmla="*/ 3 h 129"/>
              <a:gd name="T8" fmla="*/ 32 w 42"/>
              <a:gd name="T9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129">
                <a:moveTo>
                  <a:pt x="32" y="129"/>
                </a:moveTo>
                <a:lnTo>
                  <a:pt x="0" y="126"/>
                </a:lnTo>
                <a:lnTo>
                  <a:pt x="12" y="0"/>
                </a:lnTo>
                <a:lnTo>
                  <a:pt x="42" y="3"/>
                </a:lnTo>
                <a:lnTo>
                  <a:pt x="32" y="129"/>
                </a:lnTo>
                <a:close/>
              </a:path>
            </a:pathLst>
          </a:custGeom>
          <a:solidFill>
            <a:srgbClr val="BCD8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91" name="ïṧḷiḓè"/>
          <p:cNvSpPr/>
          <p:nvPr/>
        </p:nvSpPr>
        <p:spPr bwMode="auto">
          <a:xfrm>
            <a:off x="1784618" y="2041930"/>
            <a:ext cx="20702" cy="63584"/>
          </a:xfrm>
          <a:custGeom>
            <a:avLst/>
            <a:gdLst>
              <a:gd name="T0" fmla="*/ 32 w 42"/>
              <a:gd name="T1" fmla="*/ 129 h 129"/>
              <a:gd name="T2" fmla="*/ 0 w 42"/>
              <a:gd name="T3" fmla="*/ 126 h 129"/>
              <a:gd name="T4" fmla="*/ 12 w 42"/>
              <a:gd name="T5" fmla="*/ 0 h 129"/>
              <a:gd name="T6" fmla="*/ 42 w 42"/>
              <a:gd name="T7" fmla="*/ 3 h 129"/>
              <a:gd name="T8" fmla="*/ 32 w 42"/>
              <a:gd name="T9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129">
                <a:moveTo>
                  <a:pt x="32" y="129"/>
                </a:moveTo>
                <a:lnTo>
                  <a:pt x="0" y="126"/>
                </a:lnTo>
                <a:lnTo>
                  <a:pt x="12" y="0"/>
                </a:lnTo>
                <a:lnTo>
                  <a:pt x="42" y="3"/>
                </a:lnTo>
                <a:lnTo>
                  <a:pt x="32" y="12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92" name="íśļîḋé"/>
          <p:cNvSpPr/>
          <p:nvPr/>
        </p:nvSpPr>
        <p:spPr bwMode="auto">
          <a:xfrm>
            <a:off x="1800391" y="1899974"/>
            <a:ext cx="32039" cy="207020"/>
          </a:xfrm>
          <a:custGeom>
            <a:avLst/>
            <a:gdLst>
              <a:gd name="T0" fmla="*/ 30 w 65"/>
              <a:gd name="T1" fmla="*/ 420 h 420"/>
              <a:gd name="T2" fmla="*/ 0 w 65"/>
              <a:gd name="T3" fmla="*/ 417 h 420"/>
              <a:gd name="T4" fmla="*/ 35 w 65"/>
              <a:gd name="T5" fmla="*/ 0 h 420"/>
              <a:gd name="T6" fmla="*/ 65 w 65"/>
              <a:gd name="T7" fmla="*/ 3 h 420"/>
              <a:gd name="T8" fmla="*/ 30 w 65"/>
              <a:gd name="T9" fmla="*/ 420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420">
                <a:moveTo>
                  <a:pt x="30" y="420"/>
                </a:moveTo>
                <a:lnTo>
                  <a:pt x="0" y="417"/>
                </a:lnTo>
                <a:lnTo>
                  <a:pt x="35" y="0"/>
                </a:lnTo>
                <a:lnTo>
                  <a:pt x="65" y="3"/>
                </a:lnTo>
                <a:lnTo>
                  <a:pt x="30" y="420"/>
                </a:lnTo>
                <a:close/>
              </a:path>
            </a:pathLst>
          </a:custGeom>
          <a:solidFill>
            <a:srgbClr val="F951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93" name="iṥḷiḍe"/>
          <p:cNvSpPr/>
          <p:nvPr/>
        </p:nvSpPr>
        <p:spPr bwMode="auto">
          <a:xfrm>
            <a:off x="1800391" y="1899974"/>
            <a:ext cx="32039" cy="207020"/>
          </a:xfrm>
          <a:custGeom>
            <a:avLst/>
            <a:gdLst>
              <a:gd name="T0" fmla="*/ 30 w 65"/>
              <a:gd name="T1" fmla="*/ 420 h 420"/>
              <a:gd name="T2" fmla="*/ 0 w 65"/>
              <a:gd name="T3" fmla="*/ 417 h 420"/>
              <a:gd name="T4" fmla="*/ 35 w 65"/>
              <a:gd name="T5" fmla="*/ 0 h 420"/>
              <a:gd name="T6" fmla="*/ 65 w 65"/>
              <a:gd name="T7" fmla="*/ 3 h 420"/>
              <a:gd name="T8" fmla="*/ 30 w 65"/>
              <a:gd name="T9" fmla="*/ 420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420">
                <a:moveTo>
                  <a:pt x="30" y="420"/>
                </a:moveTo>
                <a:lnTo>
                  <a:pt x="0" y="417"/>
                </a:lnTo>
                <a:lnTo>
                  <a:pt x="35" y="0"/>
                </a:lnTo>
                <a:lnTo>
                  <a:pt x="65" y="3"/>
                </a:lnTo>
                <a:lnTo>
                  <a:pt x="30" y="42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94" name="îSļíḍe"/>
          <p:cNvSpPr/>
          <p:nvPr/>
        </p:nvSpPr>
        <p:spPr bwMode="auto">
          <a:xfrm>
            <a:off x="1838837" y="1883216"/>
            <a:ext cx="34503" cy="227228"/>
          </a:xfrm>
          <a:custGeom>
            <a:avLst/>
            <a:gdLst>
              <a:gd name="T0" fmla="*/ 30 w 70"/>
              <a:gd name="T1" fmla="*/ 461 h 461"/>
              <a:gd name="T2" fmla="*/ 0 w 70"/>
              <a:gd name="T3" fmla="*/ 458 h 461"/>
              <a:gd name="T4" fmla="*/ 40 w 70"/>
              <a:gd name="T5" fmla="*/ 0 h 461"/>
              <a:gd name="T6" fmla="*/ 70 w 70"/>
              <a:gd name="T7" fmla="*/ 1 h 461"/>
              <a:gd name="T8" fmla="*/ 30 w 70"/>
              <a:gd name="T9" fmla="*/ 461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" h="461">
                <a:moveTo>
                  <a:pt x="30" y="461"/>
                </a:moveTo>
                <a:lnTo>
                  <a:pt x="0" y="458"/>
                </a:lnTo>
                <a:lnTo>
                  <a:pt x="40" y="0"/>
                </a:lnTo>
                <a:lnTo>
                  <a:pt x="70" y="1"/>
                </a:lnTo>
                <a:lnTo>
                  <a:pt x="30" y="461"/>
                </a:lnTo>
                <a:close/>
              </a:path>
            </a:pathLst>
          </a:custGeom>
          <a:solidFill>
            <a:srgbClr val="BCD8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95" name="îşľiḓè"/>
          <p:cNvSpPr/>
          <p:nvPr/>
        </p:nvSpPr>
        <p:spPr bwMode="auto">
          <a:xfrm>
            <a:off x="1838837" y="1883216"/>
            <a:ext cx="34503" cy="227228"/>
          </a:xfrm>
          <a:custGeom>
            <a:avLst/>
            <a:gdLst>
              <a:gd name="T0" fmla="*/ 30 w 70"/>
              <a:gd name="T1" fmla="*/ 461 h 461"/>
              <a:gd name="T2" fmla="*/ 0 w 70"/>
              <a:gd name="T3" fmla="*/ 458 h 461"/>
              <a:gd name="T4" fmla="*/ 40 w 70"/>
              <a:gd name="T5" fmla="*/ 0 h 461"/>
              <a:gd name="T6" fmla="*/ 70 w 70"/>
              <a:gd name="T7" fmla="*/ 1 h 461"/>
              <a:gd name="T8" fmla="*/ 30 w 70"/>
              <a:gd name="T9" fmla="*/ 461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" h="461">
                <a:moveTo>
                  <a:pt x="30" y="461"/>
                </a:moveTo>
                <a:lnTo>
                  <a:pt x="0" y="458"/>
                </a:lnTo>
                <a:lnTo>
                  <a:pt x="40" y="0"/>
                </a:lnTo>
                <a:lnTo>
                  <a:pt x="70" y="1"/>
                </a:lnTo>
                <a:lnTo>
                  <a:pt x="30" y="46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96" name="ïṩļîdé"/>
          <p:cNvSpPr/>
          <p:nvPr/>
        </p:nvSpPr>
        <p:spPr bwMode="auto">
          <a:xfrm>
            <a:off x="1853624" y="1812731"/>
            <a:ext cx="40911" cy="299192"/>
          </a:xfrm>
          <a:custGeom>
            <a:avLst/>
            <a:gdLst>
              <a:gd name="T0" fmla="*/ 30 w 83"/>
              <a:gd name="T1" fmla="*/ 607 h 607"/>
              <a:gd name="T2" fmla="*/ 0 w 83"/>
              <a:gd name="T3" fmla="*/ 604 h 607"/>
              <a:gd name="T4" fmla="*/ 53 w 83"/>
              <a:gd name="T5" fmla="*/ 0 h 607"/>
              <a:gd name="T6" fmla="*/ 83 w 83"/>
              <a:gd name="T7" fmla="*/ 2 h 607"/>
              <a:gd name="T8" fmla="*/ 30 w 83"/>
              <a:gd name="T9" fmla="*/ 607 h 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607">
                <a:moveTo>
                  <a:pt x="30" y="607"/>
                </a:moveTo>
                <a:lnTo>
                  <a:pt x="0" y="604"/>
                </a:lnTo>
                <a:lnTo>
                  <a:pt x="53" y="0"/>
                </a:lnTo>
                <a:lnTo>
                  <a:pt x="83" y="2"/>
                </a:lnTo>
                <a:lnTo>
                  <a:pt x="30" y="607"/>
                </a:lnTo>
                <a:close/>
              </a:path>
            </a:pathLst>
          </a:custGeom>
          <a:solidFill>
            <a:srgbClr val="F951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97" name="íšḻiḋe"/>
          <p:cNvSpPr/>
          <p:nvPr/>
        </p:nvSpPr>
        <p:spPr bwMode="auto">
          <a:xfrm>
            <a:off x="1853624" y="1812731"/>
            <a:ext cx="40911" cy="299192"/>
          </a:xfrm>
          <a:custGeom>
            <a:avLst/>
            <a:gdLst>
              <a:gd name="T0" fmla="*/ 30 w 83"/>
              <a:gd name="T1" fmla="*/ 607 h 607"/>
              <a:gd name="T2" fmla="*/ 0 w 83"/>
              <a:gd name="T3" fmla="*/ 604 h 607"/>
              <a:gd name="T4" fmla="*/ 53 w 83"/>
              <a:gd name="T5" fmla="*/ 0 h 607"/>
              <a:gd name="T6" fmla="*/ 83 w 83"/>
              <a:gd name="T7" fmla="*/ 2 h 607"/>
              <a:gd name="T8" fmla="*/ 30 w 83"/>
              <a:gd name="T9" fmla="*/ 607 h 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607">
                <a:moveTo>
                  <a:pt x="30" y="607"/>
                </a:moveTo>
                <a:lnTo>
                  <a:pt x="0" y="604"/>
                </a:lnTo>
                <a:lnTo>
                  <a:pt x="53" y="0"/>
                </a:lnTo>
                <a:lnTo>
                  <a:pt x="83" y="2"/>
                </a:lnTo>
                <a:lnTo>
                  <a:pt x="30" y="60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98" name="íṥ1ïḍè"/>
          <p:cNvSpPr/>
          <p:nvPr/>
        </p:nvSpPr>
        <p:spPr bwMode="auto">
          <a:xfrm>
            <a:off x="1892564" y="1973910"/>
            <a:ext cx="27110" cy="141464"/>
          </a:xfrm>
          <a:custGeom>
            <a:avLst/>
            <a:gdLst>
              <a:gd name="T0" fmla="*/ 29 w 55"/>
              <a:gd name="T1" fmla="*/ 287 h 287"/>
              <a:gd name="T2" fmla="*/ 0 w 55"/>
              <a:gd name="T3" fmla="*/ 284 h 287"/>
              <a:gd name="T4" fmla="*/ 25 w 55"/>
              <a:gd name="T5" fmla="*/ 0 h 287"/>
              <a:gd name="T6" fmla="*/ 55 w 55"/>
              <a:gd name="T7" fmla="*/ 2 h 287"/>
              <a:gd name="T8" fmla="*/ 29 w 55"/>
              <a:gd name="T9" fmla="*/ 287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287">
                <a:moveTo>
                  <a:pt x="29" y="287"/>
                </a:moveTo>
                <a:lnTo>
                  <a:pt x="0" y="284"/>
                </a:lnTo>
                <a:lnTo>
                  <a:pt x="25" y="0"/>
                </a:lnTo>
                <a:lnTo>
                  <a:pt x="55" y="2"/>
                </a:lnTo>
                <a:lnTo>
                  <a:pt x="29" y="287"/>
                </a:lnTo>
                <a:close/>
              </a:path>
            </a:pathLst>
          </a:custGeom>
          <a:solidFill>
            <a:srgbClr val="BCD8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299" name="í$ľiḑe"/>
          <p:cNvSpPr/>
          <p:nvPr/>
        </p:nvSpPr>
        <p:spPr bwMode="auto">
          <a:xfrm>
            <a:off x="1892564" y="1973910"/>
            <a:ext cx="27110" cy="141464"/>
          </a:xfrm>
          <a:custGeom>
            <a:avLst/>
            <a:gdLst>
              <a:gd name="T0" fmla="*/ 29 w 55"/>
              <a:gd name="T1" fmla="*/ 287 h 287"/>
              <a:gd name="T2" fmla="*/ 0 w 55"/>
              <a:gd name="T3" fmla="*/ 284 h 287"/>
              <a:gd name="T4" fmla="*/ 25 w 55"/>
              <a:gd name="T5" fmla="*/ 0 h 287"/>
              <a:gd name="T6" fmla="*/ 55 w 55"/>
              <a:gd name="T7" fmla="*/ 2 h 287"/>
              <a:gd name="T8" fmla="*/ 29 w 55"/>
              <a:gd name="T9" fmla="*/ 287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287">
                <a:moveTo>
                  <a:pt x="29" y="287"/>
                </a:moveTo>
                <a:lnTo>
                  <a:pt x="0" y="284"/>
                </a:lnTo>
                <a:lnTo>
                  <a:pt x="25" y="0"/>
                </a:lnTo>
                <a:lnTo>
                  <a:pt x="55" y="2"/>
                </a:lnTo>
                <a:lnTo>
                  <a:pt x="29" y="28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00" name="îṩľîḍé"/>
          <p:cNvSpPr/>
          <p:nvPr/>
        </p:nvSpPr>
        <p:spPr bwMode="auto">
          <a:xfrm>
            <a:off x="1906858" y="1997076"/>
            <a:ext cx="25631" cy="119776"/>
          </a:xfrm>
          <a:custGeom>
            <a:avLst/>
            <a:gdLst>
              <a:gd name="T0" fmla="*/ 32 w 52"/>
              <a:gd name="T1" fmla="*/ 243 h 243"/>
              <a:gd name="T2" fmla="*/ 0 w 52"/>
              <a:gd name="T3" fmla="*/ 240 h 243"/>
              <a:gd name="T4" fmla="*/ 22 w 52"/>
              <a:gd name="T5" fmla="*/ 0 h 243"/>
              <a:gd name="T6" fmla="*/ 52 w 52"/>
              <a:gd name="T7" fmla="*/ 2 h 243"/>
              <a:gd name="T8" fmla="*/ 32 w 52"/>
              <a:gd name="T9" fmla="*/ 243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243">
                <a:moveTo>
                  <a:pt x="32" y="243"/>
                </a:moveTo>
                <a:lnTo>
                  <a:pt x="0" y="240"/>
                </a:lnTo>
                <a:lnTo>
                  <a:pt x="22" y="0"/>
                </a:lnTo>
                <a:lnTo>
                  <a:pt x="52" y="2"/>
                </a:lnTo>
                <a:lnTo>
                  <a:pt x="32" y="243"/>
                </a:lnTo>
                <a:close/>
              </a:path>
            </a:pathLst>
          </a:custGeom>
          <a:solidFill>
            <a:srgbClr val="F951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01" name="ïśľiḓê"/>
          <p:cNvSpPr/>
          <p:nvPr/>
        </p:nvSpPr>
        <p:spPr bwMode="auto">
          <a:xfrm>
            <a:off x="1906858" y="1997076"/>
            <a:ext cx="25631" cy="119776"/>
          </a:xfrm>
          <a:custGeom>
            <a:avLst/>
            <a:gdLst>
              <a:gd name="T0" fmla="*/ 32 w 52"/>
              <a:gd name="T1" fmla="*/ 243 h 243"/>
              <a:gd name="T2" fmla="*/ 0 w 52"/>
              <a:gd name="T3" fmla="*/ 240 h 243"/>
              <a:gd name="T4" fmla="*/ 22 w 52"/>
              <a:gd name="T5" fmla="*/ 0 h 243"/>
              <a:gd name="T6" fmla="*/ 52 w 52"/>
              <a:gd name="T7" fmla="*/ 2 h 243"/>
              <a:gd name="T8" fmla="*/ 32 w 52"/>
              <a:gd name="T9" fmla="*/ 243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243">
                <a:moveTo>
                  <a:pt x="32" y="243"/>
                </a:moveTo>
                <a:lnTo>
                  <a:pt x="0" y="240"/>
                </a:lnTo>
                <a:lnTo>
                  <a:pt x="22" y="0"/>
                </a:lnTo>
                <a:lnTo>
                  <a:pt x="52" y="2"/>
                </a:lnTo>
                <a:lnTo>
                  <a:pt x="32" y="24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02" name="iṩľiďé"/>
          <p:cNvSpPr/>
          <p:nvPr/>
        </p:nvSpPr>
        <p:spPr bwMode="auto">
          <a:xfrm>
            <a:off x="1946290" y="2035522"/>
            <a:ext cx="22181" cy="84287"/>
          </a:xfrm>
          <a:custGeom>
            <a:avLst/>
            <a:gdLst>
              <a:gd name="T0" fmla="*/ 30 w 45"/>
              <a:gd name="T1" fmla="*/ 171 h 171"/>
              <a:gd name="T2" fmla="*/ 0 w 45"/>
              <a:gd name="T3" fmla="*/ 169 h 171"/>
              <a:gd name="T4" fmla="*/ 15 w 45"/>
              <a:gd name="T5" fmla="*/ 0 h 171"/>
              <a:gd name="T6" fmla="*/ 45 w 45"/>
              <a:gd name="T7" fmla="*/ 3 h 171"/>
              <a:gd name="T8" fmla="*/ 30 w 45"/>
              <a:gd name="T9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" h="171">
                <a:moveTo>
                  <a:pt x="30" y="171"/>
                </a:moveTo>
                <a:lnTo>
                  <a:pt x="0" y="169"/>
                </a:lnTo>
                <a:lnTo>
                  <a:pt x="15" y="0"/>
                </a:lnTo>
                <a:lnTo>
                  <a:pt x="45" y="3"/>
                </a:lnTo>
                <a:lnTo>
                  <a:pt x="30" y="171"/>
                </a:lnTo>
                <a:close/>
              </a:path>
            </a:pathLst>
          </a:custGeom>
          <a:solidFill>
            <a:srgbClr val="BCD8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03" name="iṥḻídê"/>
          <p:cNvSpPr/>
          <p:nvPr/>
        </p:nvSpPr>
        <p:spPr bwMode="auto">
          <a:xfrm>
            <a:off x="1946290" y="2035522"/>
            <a:ext cx="22181" cy="84287"/>
          </a:xfrm>
          <a:custGeom>
            <a:avLst/>
            <a:gdLst>
              <a:gd name="T0" fmla="*/ 30 w 45"/>
              <a:gd name="T1" fmla="*/ 171 h 171"/>
              <a:gd name="T2" fmla="*/ 0 w 45"/>
              <a:gd name="T3" fmla="*/ 169 h 171"/>
              <a:gd name="T4" fmla="*/ 15 w 45"/>
              <a:gd name="T5" fmla="*/ 0 h 171"/>
              <a:gd name="T6" fmla="*/ 45 w 45"/>
              <a:gd name="T7" fmla="*/ 3 h 171"/>
              <a:gd name="T8" fmla="*/ 30 w 45"/>
              <a:gd name="T9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" h="171">
                <a:moveTo>
                  <a:pt x="30" y="171"/>
                </a:moveTo>
                <a:lnTo>
                  <a:pt x="0" y="169"/>
                </a:lnTo>
                <a:lnTo>
                  <a:pt x="15" y="0"/>
                </a:lnTo>
                <a:lnTo>
                  <a:pt x="45" y="3"/>
                </a:lnTo>
                <a:lnTo>
                  <a:pt x="30" y="17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04" name="ïṧļïḓé"/>
          <p:cNvSpPr/>
          <p:nvPr/>
        </p:nvSpPr>
        <p:spPr bwMode="auto">
          <a:xfrm>
            <a:off x="1961077" y="2072490"/>
            <a:ext cx="19223" cy="48798"/>
          </a:xfrm>
          <a:custGeom>
            <a:avLst/>
            <a:gdLst>
              <a:gd name="T0" fmla="*/ 30 w 39"/>
              <a:gd name="T1" fmla="*/ 99 h 99"/>
              <a:gd name="T2" fmla="*/ 0 w 39"/>
              <a:gd name="T3" fmla="*/ 96 h 99"/>
              <a:gd name="T4" fmla="*/ 9 w 39"/>
              <a:gd name="T5" fmla="*/ 0 h 99"/>
              <a:gd name="T6" fmla="*/ 39 w 39"/>
              <a:gd name="T7" fmla="*/ 3 h 99"/>
              <a:gd name="T8" fmla="*/ 30 w 39"/>
              <a:gd name="T9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99">
                <a:moveTo>
                  <a:pt x="30" y="99"/>
                </a:moveTo>
                <a:lnTo>
                  <a:pt x="0" y="96"/>
                </a:lnTo>
                <a:lnTo>
                  <a:pt x="9" y="0"/>
                </a:lnTo>
                <a:lnTo>
                  <a:pt x="39" y="3"/>
                </a:lnTo>
                <a:lnTo>
                  <a:pt x="30" y="99"/>
                </a:lnTo>
                <a:close/>
              </a:path>
            </a:pathLst>
          </a:custGeom>
          <a:solidFill>
            <a:srgbClr val="F951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05" name="iṧḻîdé"/>
          <p:cNvSpPr/>
          <p:nvPr/>
        </p:nvSpPr>
        <p:spPr bwMode="auto">
          <a:xfrm>
            <a:off x="1961077" y="2072490"/>
            <a:ext cx="19223" cy="48798"/>
          </a:xfrm>
          <a:custGeom>
            <a:avLst/>
            <a:gdLst>
              <a:gd name="T0" fmla="*/ 30 w 39"/>
              <a:gd name="T1" fmla="*/ 99 h 99"/>
              <a:gd name="T2" fmla="*/ 0 w 39"/>
              <a:gd name="T3" fmla="*/ 96 h 99"/>
              <a:gd name="T4" fmla="*/ 9 w 39"/>
              <a:gd name="T5" fmla="*/ 0 h 99"/>
              <a:gd name="T6" fmla="*/ 39 w 39"/>
              <a:gd name="T7" fmla="*/ 3 h 99"/>
              <a:gd name="T8" fmla="*/ 30 w 39"/>
              <a:gd name="T9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99">
                <a:moveTo>
                  <a:pt x="30" y="99"/>
                </a:moveTo>
                <a:lnTo>
                  <a:pt x="0" y="96"/>
                </a:lnTo>
                <a:lnTo>
                  <a:pt x="9" y="0"/>
                </a:lnTo>
                <a:lnTo>
                  <a:pt x="39" y="3"/>
                </a:lnTo>
                <a:lnTo>
                  <a:pt x="30" y="9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06" name="iṣľíḋê"/>
          <p:cNvSpPr/>
          <p:nvPr/>
        </p:nvSpPr>
        <p:spPr bwMode="auto">
          <a:xfrm>
            <a:off x="1441064" y="1542127"/>
            <a:ext cx="47812" cy="47319"/>
          </a:xfrm>
          <a:custGeom>
            <a:avLst/>
            <a:gdLst>
              <a:gd name="T0" fmla="*/ 90 w 97"/>
              <a:gd name="T1" fmla="*/ 96 h 96"/>
              <a:gd name="T2" fmla="*/ 0 w 97"/>
              <a:gd name="T3" fmla="*/ 88 h 96"/>
              <a:gd name="T4" fmla="*/ 8 w 97"/>
              <a:gd name="T5" fmla="*/ 0 h 96"/>
              <a:gd name="T6" fmla="*/ 97 w 97"/>
              <a:gd name="T7" fmla="*/ 7 h 96"/>
              <a:gd name="T8" fmla="*/ 90 w 97"/>
              <a:gd name="T9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" h="96">
                <a:moveTo>
                  <a:pt x="90" y="96"/>
                </a:moveTo>
                <a:lnTo>
                  <a:pt x="0" y="88"/>
                </a:lnTo>
                <a:lnTo>
                  <a:pt x="8" y="0"/>
                </a:lnTo>
                <a:lnTo>
                  <a:pt x="97" y="7"/>
                </a:lnTo>
                <a:lnTo>
                  <a:pt x="90" y="96"/>
                </a:lnTo>
                <a:close/>
              </a:path>
            </a:pathLst>
          </a:custGeom>
          <a:solidFill>
            <a:srgbClr val="22BA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07" name="îśḷíḓe"/>
          <p:cNvSpPr/>
          <p:nvPr/>
        </p:nvSpPr>
        <p:spPr bwMode="auto">
          <a:xfrm>
            <a:off x="1525351" y="1562336"/>
            <a:ext cx="284898" cy="41897"/>
          </a:xfrm>
          <a:custGeom>
            <a:avLst/>
            <a:gdLst>
              <a:gd name="T0" fmla="*/ 575 w 578"/>
              <a:gd name="T1" fmla="*/ 85 h 85"/>
              <a:gd name="T2" fmla="*/ 0 w 578"/>
              <a:gd name="T3" fmla="*/ 34 h 85"/>
              <a:gd name="T4" fmla="*/ 3 w 578"/>
              <a:gd name="T5" fmla="*/ 0 h 85"/>
              <a:gd name="T6" fmla="*/ 578 w 578"/>
              <a:gd name="T7" fmla="*/ 51 h 85"/>
              <a:gd name="T8" fmla="*/ 575 w 578"/>
              <a:gd name="T9" fmla="*/ 85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8" h="85">
                <a:moveTo>
                  <a:pt x="575" y="85"/>
                </a:moveTo>
                <a:lnTo>
                  <a:pt x="0" y="34"/>
                </a:lnTo>
                <a:lnTo>
                  <a:pt x="3" y="0"/>
                </a:lnTo>
                <a:lnTo>
                  <a:pt x="578" y="51"/>
                </a:lnTo>
                <a:lnTo>
                  <a:pt x="575" y="85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08" name="iśľïďe"/>
          <p:cNvSpPr/>
          <p:nvPr/>
        </p:nvSpPr>
        <p:spPr bwMode="auto">
          <a:xfrm>
            <a:off x="1434657" y="1612612"/>
            <a:ext cx="47812" cy="47812"/>
          </a:xfrm>
          <a:custGeom>
            <a:avLst/>
            <a:gdLst>
              <a:gd name="T0" fmla="*/ 90 w 97"/>
              <a:gd name="T1" fmla="*/ 97 h 97"/>
              <a:gd name="T2" fmla="*/ 0 w 97"/>
              <a:gd name="T3" fmla="*/ 89 h 97"/>
              <a:gd name="T4" fmla="*/ 8 w 97"/>
              <a:gd name="T5" fmla="*/ 0 h 97"/>
              <a:gd name="T6" fmla="*/ 97 w 97"/>
              <a:gd name="T7" fmla="*/ 8 h 97"/>
              <a:gd name="T8" fmla="*/ 90 w 97"/>
              <a:gd name="T9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" h="97">
                <a:moveTo>
                  <a:pt x="90" y="97"/>
                </a:moveTo>
                <a:lnTo>
                  <a:pt x="0" y="89"/>
                </a:lnTo>
                <a:lnTo>
                  <a:pt x="8" y="0"/>
                </a:lnTo>
                <a:lnTo>
                  <a:pt x="97" y="8"/>
                </a:lnTo>
                <a:lnTo>
                  <a:pt x="90" y="97"/>
                </a:lnTo>
                <a:close/>
              </a:path>
            </a:pathLst>
          </a:custGeom>
          <a:solidFill>
            <a:srgbClr val="F951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09" name="i$ľîďé"/>
          <p:cNvSpPr/>
          <p:nvPr/>
        </p:nvSpPr>
        <p:spPr bwMode="auto">
          <a:xfrm>
            <a:off x="1518943" y="1633806"/>
            <a:ext cx="101045" cy="25139"/>
          </a:xfrm>
          <a:custGeom>
            <a:avLst/>
            <a:gdLst>
              <a:gd name="T0" fmla="*/ 203 w 205"/>
              <a:gd name="T1" fmla="*/ 51 h 51"/>
              <a:gd name="T2" fmla="*/ 0 w 205"/>
              <a:gd name="T3" fmla="*/ 33 h 51"/>
              <a:gd name="T4" fmla="*/ 3 w 205"/>
              <a:gd name="T5" fmla="*/ 0 h 51"/>
              <a:gd name="T6" fmla="*/ 205 w 205"/>
              <a:gd name="T7" fmla="*/ 17 h 51"/>
              <a:gd name="T8" fmla="*/ 203 w 205"/>
              <a:gd name="T9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5" h="51">
                <a:moveTo>
                  <a:pt x="203" y="51"/>
                </a:moveTo>
                <a:lnTo>
                  <a:pt x="0" y="33"/>
                </a:lnTo>
                <a:lnTo>
                  <a:pt x="3" y="0"/>
                </a:lnTo>
                <a:lnTo>
                  <a:pt x="205" y="17"/>
                </a:lnTo>
                <a:lnTo>
                  <a:pt x="203" y="51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10" name="išļïdê"/>
          <p:cNvSpPr/>
          <p:nvPr/>
        </p:nvSpPr>
        <p:spPr bwMode="auto">
          <a:xfrm>
            <a:off x="1428249" y="1683590"/>
            <a:ext cx="47812" cy="47812"/>
          </a:xfrm>
          <a:custGeom>
            <a:avLst/>
            <a:gdLst>
              <a:gd name="T0" fmla="*/ 90 w 97"/>
              <a:gd name="T1" fmla="*/ 97 h 97"/>
              <a:gd name="T2" fmla="*/ 0 w 97"/>
              <a:gd name="T3" fmla="*/ 90 h 97"/>
              <a:gd name="T4" fmla="*/ 9 w 97"/>
              <a:gd name="T5" fmla="*/ 0 h 97"/>
              <a:gd name="T6" fmla="*/ 97 w 97"/>
              <a:gd name="T7" fmla="*/ 9 h 97"/>
              <a:gd name="T8" fmla="*/ 90 w 97"/>
              <a:gd name="T9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" h="97">
                <a:moveTo>
                  <a:pt x="90" y="97"/>
                </a:moveTo>
                <a:lnTo>
                  <a:pt x="0" y="90"/>
                </a:lnTo>
                <a:lnTo>
                  <a:pt x="9" y="0"/>
                </a:lnTo>
                <a:lnTo>
                  <a:pt x="97" y="9"/>
                </a:lnTo>
                <a:lnTo>
                  <a:pt x="90" y="97"/>
                </a:lnTo>
                <a:close/>
              </a:path>
            </a:pathLst>
          </a:custGeom>
          <a:solidFill>
            <a:srgbClr val="FFD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11" name="ïṣľïďè"/>
          <p:cNvSpPr/>
          <p:nvPr/>
        </p:nvSpPr>
        <p:spPr bwMode="auto">
          <a:xfrm>
            <a:off x="1512535" y="1704785"/>
            <a:ext cx="228707" cy="36475"/>
          </a:xfrm>
          <a:custGeom>
            <a:avLst/>
            <a:gdLst>
              <a:gd name="T0" fmla="*/ 461 w 464"/>
              <a:gd name="T1" fmla="*/ 74 h 74"/>
              <a:gd name="T2" fmla="*/ 0 w 464"/>
              <a:gd name="T3" fmla="*/ 34 h 74"/>
              <a:gd name="T4" fmla="*/ 3 w 464"/>
              <a:gd name="T5" fmla="*/ 0 h 74"/>
              <a:gd name="T6" fmla="*/ 464 w 464"/>
              <a:gd name="T7" fmla="*/ 40 h 74"/>
              <a:gd name="T8" fmla="*/ 461 w 464"/>
              <a:gd name="T9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4" h="74">
                <a:moveTo>
                  <a:pt x="461" y="74"/>
                </a:moveTo>
                <a:lnTo>
                  <a:pt x="0" y="34"/>
                </a:lnTo>
                <a:lnTo>
                  <a:pt x="3" y="0"/>
                </a:lnTo>
                <a:lnTo>
                  <a:pt x="464" y="40"/>
                </a:lnTo>
                <a:lnTo>
                  <a:pt x="461" y="74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12" name="išlïḓê"/>
          <p:cNvSpPr/>
          <p:nvPr/>
        </p:nvSpPr>
        <p:spPr bwMode="auto">
          <a:xfrm>
            <a:off x="1512535" y="1704785"/>
            <a:ext cx="228707" cy="36475"/>
          </a:xfrm>
          <a:custGeom>
            <a:avLst/>
            <a:gdLst>
              <a:gd name="T0" fmla="*/ 461 w 464"/>
              <a:gd name="T1" fmla="*/ 74 h 74"/>
              <a:gd name="T2" fmla="*/ 0 w 464"/>
              <a:gd name="T3" fmla="*/ 34 h 74"/>
              <a:gd name="T4" fmla="*/ 3 w 464"/>
              <a:gd name="T5" fmla="*/ 0 h 74"/>
              <a:gd name="T6" fmla="*/ 464 w 464"/>
              <a:gd name="T7" fmla="*/ 40 h 74"/>
              <a:gd name="T8" fmla="*/ 461 w 464"/>
              <a:gd name="T9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4" h="74">
                <a:moveTo>
                  <a:pt x="461" y="74"/>
                </a:moveTo>
                <a:lnTo>
                  <a:pt x="0" y="34"/>
                </a:lnTo>
                <a:lnTo>
                  <a:pt x="3" y="0"/>
                </a:lnTo>
                <a:lnTo>
                  <a:pt x="464" y="40"/>
                </a:lnTo>
                <a:lnTo>
                  <a:pt x="461" y="7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13" name="ïṥ1íďè"/>
          <p:cNvSpPr/>
          <p:nvPr/>
        </p:nvSpPr>
        <p:spPr bwMode="auto">
          <a:xfrm>
            <a:off x="1667800" y="1505160"/>
            <a:ext cx="96609" cy="25631"/>
          </a:xfrm>
          <a:custGeom>
            <a:avLst/>
            <a:gdLst>
              <a:gd name="T0" fmla="*/ 193 w 196"/>
              <a:gd name="T1" fmla="*/ 52 h 52"/>
              <a:gd name="T2" fmla="*/ 0 w 196"/>
              <a:gd name="T3" fmla="*/ 35 h 52"/>
              <a:gd name="T4" fmla="*/ 3 w 196"/>
              <a:gd name="T5" fmla="*/ 0 h 52"/>
              <a:gd name="T6" fmla="*/ 196 w 196"/>
              <a:gd name="T7" fmla="*/ 18 h 52"/>
              <a:gd name="T8" fmla="*/ 193 w 196"/>
              <a:gd name="T9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" h="52">
                <a:moveTo>
                  <a:pt x="193" y="52"/>
                </a:moveTo>
                <a:lnTo>
                  <a:pt x="0" y="35"/>
                </a:lnTo>
                <a:lnTo>
                  <a:pt x="3" y="0"/>
                </a:lnTo>
                <a:lnTo>
                  <a:pt x="196" y="18"/>
                </a:lnTo>
                <a:lnTo>
                  <a:pt x="193" y="52"/>
                </a:lnTo>
                <a:close/>
              </a:path>
            </a:pathLst>
          </a:custGeom>
          <a:solidFill>
            <a:srgbClr val="5A5A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14" name="i$ḻïḋê"/>
          <p:cNvSpPr/>
          <p:nvPr/>
        </p:nvSpPr>
        <p:spPr bwMode="auto">
          <a:xfrm>
            <a:off x="2137536" y="2224305"/>
            <a:ext cx="47812" cy="47812"/>
          </a:xfrm>
          <a:custGeom>
            <a:avLst/>
            <a:gdLst>
              <a:gd name="T0" fmla="*/ 90 w 97"/>
              <a:gd name="T1" fmla="*/ 97 h 97"/>
              <a:gd name="T2" fmla="*/ 0 w 97"/>
              <a:gd name="T3" fmla="*/ 88 h 97"/>
              <a:gd name="T4" fmla="*/ 9 w 97"/>
              <a:gd name="T5" fmla="*/ 0 h 97"/>
              <a:gd name="T6" fmla="*/ 97 w 97"/>
              <a:gd name="T7" fmla="*/ 7 h 97"/>
              <a:gd name="T8" fmla="*/ 90 w 97"/>
              <a:gd name="T9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" h="97">
                <a:moveTo>
                  <a:pt x="90" y="97"/>
                </a:moveTo>
                <a:lnTo>
                  <a:pt x="0" y="88"/>
                </a:lnTo>
                <a:lnTo>
                  <a:pt x="9" y="0"/>
                </a:lnTo>
                <a:lnTo>
                  <a:pt x="97" y="7"/>
                </a:lnTo>
                <a:lnTo>
                  <a:pt x="90" y="97"/>
                </a:lnTo>
                <a:close/>
              </a:path>
            </a:pathLst>
          </a:custGeom>
          <a:solidFill>
            <a:srgbClr val="6B2D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15" name="iṩḷïdè"/>
          <p:cNvSpPr/>
          <p:nvPr/>
        </p:nvSpPr>
        <p:spPr bwMode="auto">
          <a:xfrm>
            <a:off x="2137536" y="2224305"/>
            <a:ext cx="47812" cy="47812"/>
          </a:xfrm>
          <a:custGeom>
            <a:avLst/>
            <a:gdLst>
              <a:gd name="T0" fmla="*/ 90 w 97"/>
              <a:gd name="T1" fmla="*/ 97 h 97"/>
              <a:gd name="T2" fmla="*/ 0 w 97"/>
              <a:gd name="T3" fmla="*/ 88 h 97"/>
              <a:gd name="T4" fmla="*/ 9 w 97"/>
              <a:gd name="T5" fmla="*/ 0 h 97"/>
              <a:gd name="T6" fmla="*/ 97 w 97"/>
              <a:gd name="T7" fmla="*/ 7 h 97"/>
              <a:gd name="T8" fmla="*/ 90 w 97"/>
              <a:gd name="T9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" h="97">
                <a:moveTo>
                  <a:pt x="90" y="97"/>
                </a:moveTo>
                <a:lnTo>
                  <a:pt x="0" y="88"/>
                </a:lnTo>
                <a:lnTo>
                  <a:pt x="9" y="0"/>
                </a:lnTo>
                <a:lnTo>
                  <a:pt x="97" y="7"/>
                </a:lnTo>
                <a:lnTo>
                  <a:pt x="90" y="9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16" name="íṧ1ïḍe"/>
          <p:cNvSpPr/>
          <p:nvPr/>
        </p:nvSpPr>
        <p:spPr bwMode="auto">
          <a:xfrm>
            <a:off x="2222316" y="2244514"/>
            <a:ext cx="284405" cy="42390"/>
          </a:xfrm>
          <a:custGeom>
            <a:avLst/>
            <a:gdLst>
              <a:gd name="T0" fmla="*/ 574 w 577"/>
              <a:gd name="T1" fmla="*/ 86 h 86"/>
              <a:gd name="T2" fmla="*/ 0 w 577"/>
              <a:gd name="T3" fmla="*/ 34 h 86"/>
              <a:gd name="T4" fmla="*/ 2 w 577"/>
              <a:gd name="T5" fmla="*/ 0 h 86"/>
              <a:gd name="T6" fmla="*/ 577 w 577"/>
              <a:gd name="T7" fmla="*/ 52 h 86"/>
              <a:gd name="T8" fmla="*/ 574 w 577"/>
              <a:gd name="T9" fmla="*/ 86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7" h="86">
                <a:moveTo>
                  <a:pt x="574" y="86"/>
                </a:moveTo>
                <a:lnTo>
                  <a:pt x="0" y="34"/>
                </a:lnTo>
                <a:lnTo>
                  <a:pt x="2" y="0"/>
                </a:lnTo>
                <a:lnTo>
                  <a:pt x="577" y="52"/>
                </a:lnTo>
                <a:lnTo>
                  <a:pt x="574" y="86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17" name="îsľiḓe"/>
          <p:cNvSpPr/>
          <p:nvPr/>
        </p:nvSpPr>
        <p:spPr bwMode="auto">
          <a:xfrm>
            <a:off x="2222316" y="2244514"/>
            <a:ext cx="284405" cy="42390"/>
          </a:xfrm>
          <a:custGeom>
            <a:avLst/>
            <a:gdLst>
              <a:gd name="T0" fmla="*/ 574 w 577"/>
              <a:gd name="T1" fmla="*/ 86 h 86"/>
              <a:gd name="T2" fmla="*/ 0 w 577"/>
              <a:gd name="T3" fmla="*/ 34 h 86"/>
              <a:gd name="T4" fmla="*/ 2 w 577"/>
              <a:gd name="T5" fmla="*/ 0 h 86"/>
              <a:gd name="T6" fmla="*/ 577 w 577"/>
              <a:gd name="T7" fmla="*/ 52 h 86"/>
              <a:gd name="T8" fmla="*/ 574 w 577"/>
              <a:gd name="T9" fmla="*/ 86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7" h="86">
                <a:moveTo>
                  <a:pt x="574" y="86"/>
                </a:moveTo>
                <a:lnTo>
                  <a:pt x="0" y="34"/>
                </a:lnTo>
                <a:lnTo>
                  <a:pt x="2" y="0"/>
                </a:lnTo>
                <a:lnTo>
                  <a:pt x="577" y="52"/>
                </a:lnTo>
                <a:lnTo>
                  <a:pt x="574" y="8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18" name="îśļîḓè"/>
          <p:cNvSpPr/>
          <p:nvPr/>
        </p:nvSpPr>
        <p:spPr bwMode="auto">
          <a:xfrm>
            <a:off x="2131622" y="2295283"/>
            <a:ext cx="47812" cy="47812"/>
          </a:xfrm>
          <a:custGeom>
            <a:avLst/>
            <a:gdLst>
              <a:gd name="T0" fmla="*/ 89 w 97"/>
              <a:gd name="T1" fmla="*/ 97 h 97"/>
              <a:gd name="T2" fmla="*/ 0 w 97"/>
              <a:gd name="T3" fmla="*/ 90 h 97"/>
              <a:gd name="T4" fmla="*/ 8 w 97"/>
              <a:gd name="T5" fmla="*/ 0 h 97"/>
              <a:gd name="T6" fmla="*/ 97 w 97"/>
              <a:gd name="T7" fmla="*/ 8 h 97"/>
              <a:gd name="T8" fmla="*/ 89 w 97"/>
              <a:gd name="T9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" h="97">
                <a:moveTo>
                  <a:pt x="89" y="97"/>
                </a:moveTo>
                <a:lnTo>
                  <a:pt x="0" y="90"/>
                </a:lnTo>
                <a:lnTo>
                  <a:pt x="8" y="0"/>
                </a:lnTo>
                <a:lnTo>
                  <a:pt x="97" y="8"/>
                </a:lnTo>
                <a:lnTo>
                  <a:pt x="89" y="97"/>
                </a:lnTo>
                <a:close/>
              </a:path>
            </a:pathLst>
          </a:custGeom>
          <a:solidFill>
            <a:srgbClr val="F227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19" name="îŝḻiḑê"/>
          <p:cNvSpPr/>
          <p:nvPr/>
        </p:nvSpPr>
        <p:spPr bwMode="auto">
          <a:xfrm>
            <a:off x="2131622" y="2295283"/>
            <a:ext cx="47812" cy="47812"/>
          </a:xfrm>
          <a:custGeom>
            <a:avLst/>
            <a:gdLst>
              <a:gd name="T0" fmla="*/ 89 w 97"/>
              <a:gd name="T1" fmla="*/ 97 h 97"/>
              <a:gd name="T2" fmla="*/ 0 w 97"/>
              <a:gd name="T3" fmla="*/ 90 h 97"/>
              <a:gd name="T4" fmla="*/ 8 w 97"/>
              <a:gd name="T5" fmla="*/ 0 h 97"/>
              <a:gd name="T6" fmla="*/ 97 w 97"/>
              <a:gd name="T7" fmla="*/ 8 h 97"/>
              <a:gd name="T8" fmla="*/ 89 w 97"/>
              <a:gd name="T9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" h="97">
                <a:moveTo>
                  <a:pt x="89" y="97"/>
                </a:moveTo>
                <a:lnTo>
                  <a:pt x="0" y="90"/>
                </a:lnTo>
                <a:lnTo>
                  <a:pt x="8" y="0"/>
                </a:lnTo>
                <a:lnTo>
                  <a:pt x="97" y="8"/>
                </a:lnTo>
                <a:lnTo>
                  <a:pt x="89" y="9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20" name="islîḓé"/>
          <p:cNvSpPr/>
          <p:nvPr/>
        </p:nvSpPr>
        <p:spPr bwMode="auto">
          <a:xfrm>
            <a:off x="2215909" y="2316478"/>
            <a:ext cx="101045" cy="25139"/>
          </a:xfrm>
          <a:custGeom>
            <a:avLst/>
            <a:gdLst>
              <a:gd name="T0" fmla="*/ 202 w 205"/>
              <a:gd name="T1" fmla="*/ 51 h 51"/>
              <a:gd name="T2" fmla="*/ 0 w 205"/>
              <a:gd name="T3" fmla="*/ 34 h 51"/>
              <a:gd name="T4" fmla="*/ 3 w 205"/>
              <a:gd name="T5" fmla="*/ 0 h 51"/>
              <a:gd name="T6" fmla="*/ 205 w 205"/>
              <a:gd name="T7" fmla="*/ 17 h 51"/>
              <a:gd name="T8" fmla="*/ 202 w 205"/>
              <a:gd name="T9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5" h="51">
                <a:moveTo>
                  <a:pt x="202" y="51"/>
                </a:moveTo>
                <a:lnTo>
                  <a:pt x="0" y="34"/>
                </a:lnTo>
                <a:lnTo>
                  <a:pt x="3" y="0"/>
                </a:lnTo>
                <a:lnTo>
                  <a:pt x="205" y="17"/>
                </a:lnTo>
                <a:lnTo>
                  <a:pt x="202" y="51"/>
                </a:lnTo>
                <a:close/>
              </a:path>
            </a:pathLst>
          </a:custGeom>
          <a:solidFill>
            <a:srgbClr val="949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21" name="î$ḷïḑê"/>
          <p:cNvSpPr/>
          <p:nvPr/>
        </p:nvSpPr>
        <p:spPr bwMode="auto">
          <a:xfrm>
            <a:off x="2215909" y="2316478"/>
            <a:ext cx="101045" cy="25139"/>
          </a:xfrm>
          <a:custGeom>
            <a:avLst/>
            <a:gdLst>
              <a:gd name="T0" fmla="*/ 202 w 205"/>
              <a:gd name="T1" fmla="*/ 51 h 51"/>
              <a:gd name="T2" fmla="*/ 0 w 205"/>
              <a:gd name="T3" fmla="*/ 34 h 51"/>
              <a:gd name="T4" fmla="*/ 3 w 205"/>
              <a:gd name="T5" fmla="*/ 0 h 51"/>
              <a:gd name="T6" fmla="*/ 205 w 205"/>
              <a:gd name="T7" fmla="*/ 17 h 51"/>
              <a:gd name="T8" fmla="*/ 202 w 205"/>
              <a:gd name="T9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5" h="51">
                <a:moveTo>
                  <a:pt x="202" y="51"/>
                </a:moveTo>
                <a:lnTo>
                  <a:pt x="0" y="34"/>
                </a:lnTo>
                <a:lnTo>
                  <a:pt x="3" y="0"/>
                </a:lnTo>
                <a:lnTo>
                  <a:pt x="205" y="17"/>
                </a:lnTo>
                <a:lnTo>
                  <a:pt x="202" y="5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22" name="îS1ïḓê"/>
          <p:cNvSpPr/>
          <p:nvPr/>
        </p:nvSpPr>
        <p:spPr bwMode="auto">
          <a:xfrm>
            <a:off x="2333219" y="2184872"/>
            <a:ext cx="96116" cy="25631"/>
          </a:xfrm>
          <a:custGeom>
            <a:avLst/>
            <a:gdLst>
              <a:gd name="T0" fmla="*/ 193 w 195"/>
              <a:gd name="T1" fmla="*/ 52 h 52"/>
              <a:gd name="T2" fmla="*/ 0 w 195"/>
              <a:gd name="T3" fmla="*/ 34 h 52"/>
              <a:gd name="T4" fmla="*/ 3 w 195"/>
              <a:gd name="T5" fmla="*/ 0 h 52"/>
              <a:gd name="T6" fmla="*/ 195 w 195"/>
              <a:gd name="T7" fmla="*/ 17 h 52"/>
              <a:gd name="T8" fmla="*/ 193 w 195"/>
              <a:gd name="T9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5" h="52">
                <a:moveTo>
                  <a:pt x="193" y="52"/>
                </a:moveTo>
                <a:lnTo>
                  <a:pt x="0" y="34"/>
                </a:lnTo>
                <a:lnTo>
                  <a:pt x="3" y="0"/>
                </a:lnTo>
                <a:lnTo>
                  <a:pt x="195" y="17"/>
                </a:lnTo>
                <a:lnTo>
                  <a:pt x="193" y="52"/>
                </a:lnTo>
                <a:close/>
              </a:path>
            </a:pathLst>
          </a:custGeom>
          <a:solidFill>
            <a:srgbClr val="5A5A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23" name="isļïde"/>
          <p:cNvSpPr/>
          <p:nvPr/>
        </p:nvSpPr>
        <p:spPr bwMode="auto">
          <a:xfrm>
            <a:off x="2333219" y="2184872"/>
            <a:ext cx="96116" cy="25631"/>
          </a:xfrm>
          <a:custGeom>
            <a:avLst/>
            <a:gdLst>
              <a:gd name="T0" fmla="*/ 193 w 195"/>
              <a:gd name="T1" fmla="*/ 52 h 52"/>
              <a:gd name="T2" fmla="*/ 0 w 195"/>
              <a:gd name="T3" fmla="*/ 34 h 52"/>
              <a:gd name="T4" fmla="*/ 3 w 195"/>
              <a:gd name="T5" fmla="*/ 0 h 52"/>
              <a:gd name="T6" fmla="*/ 195 w 195"/>
              <a:gd name="T7" fmla="*/ 17 h 52"/>
              <a:gd name="T8" fmla="*/ 193 w 195"/>
              <a:gd name="T9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5" h="52">
                <a:moveTo>
                  <a:pt x="193" y="52"/>
                </a:moveTo>
                <a:lnTo>
                  <a:pt x="0" y="34"/>
                </a:lnTo>
                <a:lnTo>
                  <a:pt x="3" y="0"/>
                </a:lnTo>
                <a:lnTo>
                  <a:pt x="195" y="17"/>
                </a:lnTo>
                <a:lnTo>
                  <a:pt x="193" y="5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24" name="íṥļíḍè"/>
          <p:cNvSpPr/>
          <p:nvPr/>
        </p:nvSpPr>
        <p:spPr bwMode="auto">
          <a:xfrm>
            <a:off x="2636354" y="2068547"/>
            <a:ext cx="26124" cy="24645"/>
          </a:xfrm>
          <a:custGeom>
            <a:avLst/>
            <a:gdLst>
              <a:gd name="T0" fmla="*/ 18 w 37"/>
              <a:gd name="T1" fmla="*/ 35 h 35"/>
              <a:gd name="T2" fmla="*/ 17 w 37"/>
              <a:gd name="T3" fmla="*/ 35 h 35"/>
              <a:gd name="T4" fmla="*/ 5 w 37"/>
              <a:gd name="T5" fmla="*/ 29 h 35"/>
              <a:gd name="T6" fmla="*/ 1 w 37"/>
              <a:gd name="T7" fmla="*/ 16 h 35"/>
              <a:gd name="T8" fmla="*/ 18 w 37"/>
              <a:gd name="T9" fmla="*/ 0 h 35"/>
              <a:gd name="T10" fmla="*/ 20 w 37"/>
              <a:gd name="T11" fmla="*/ 0 h 35"/>
              <a:gd name="T12" fmla="*/ 36 w 37"/>
              <a:gd name="T13" fmla="*/ 19 h 35"/>
              <a:gd name="T14" fmla="*/ 18 w 37"/>
              <a:gd name="T15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7" h="35">
                <a:moveTo>
                  <a:pt x="18" y="35"/>
                </a:moveTo>
                <a:cubicBezTo>
                  <a:pt x="18" y="35"/>
                  <a:pt x="17" y="35"/>
                  <a:pt x="17" y="35"/>
                </a:cubicBezTo>
                <a:cubicBezTo>
                  <a:pt x="12" y="35"/>
                  <a:pt x="8" y="33"/>
                  <a:pt x="5" y="29"/>
                </a:cubicBezTo>
                <a:cubicBezTo>
                  <a:pt x="2" y="26"/>
                  <a:pt x="0" y="21"/>
                  <a:pt x="1" y="16"/>
                </a:cubicBezTo>
                <a:cubicBezTo>
                  <a:pt x="1" y="7"/>
                  <a:pt x="9" y="0"/>
                  <a:pt x="18" y="0"/>
                </a:cubicBezTo>
                <a:cubicBezTo>
                  <a:pt x="19" y="0"/>
                  <a:pt x="19" y="0"/>
                  <a:pt x="20" y="0"/>
                </a:cubicBezTo>
                <a:cubicBezTo>
                  <a:pt x="29" y="1"/>
                  <a:pt x="37" y="9"/>
                  <a:pt x="36" y="19"/>
                </a:cubicBezTo>
                <a:cubicBezTo>
                  <a:pt x="35" y="28"/>
                  <a:pt x="27" y="35"/>
                  <a:pt x="18" y="35"/>
                </a:cubicBezTo>
              </a:path>
            </a:pathLst>
          </a:custGeom>
          <a:solidFill>
            <a:srgbClr val="FF36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25" name="ís1íďè"/>
          <p:cNvSpPr/>
          <p:nvPr/>
        </p:nvSpPr>
        <p:spPr bwMode="auto">
          <a:xfrm>
            <a:off x="2633889" y="2066575"/>
            <a:ext cx="29574" cy="28589"/>
          </a:xfrm>
          <a:custGeom>
            <a:avLst/>
            <a:gdLst>
              <a:gd name="T0" fmla="*/ 21 w 42"/>
              <a:gd name="T1" fmla="*/ 6 h 41"/>
              <a:gd name="T2" fmla="*/ 22 w 42"/>
              <a:gd name="T3" fmla="*/ 6 h 41"/>
              <a:gd name="T4" fmla="*/ 36 w 42"/>
              <a:gd name="T5" fmla="*/ 22 h 41"/>
              <a:gd name="T6" fmla="*/ 21 w 42"/>
              <a:gd name="T7" fmla="*/ 36 h 41"/>
              <a:gd name="T8" fmla="*/ 20 w 42"/>
              <a:gd name="T9" fmla="*/ 36 h 41"/>
              <a:gd name="T10" fmla="*/ 6 w 42"/>
              <a:gd name="T11" fmla="*/ 20 h 41"/>
              <a:gd name="T12" fmla="*/ 21 w 42"/>
              <a:gd name="T13" fmla="*/ 6 h 41"/>
              <a:gd name="T14" fmla="*/ 21 w 42"/>
              <a:gd name="T15" fmla="*/ 0 h 41"/>
              <a:gd name="T16" fmla="*/ 1 w 42"/>
              <a:gd name="T17" fmla="*/ 19 h 41"/>
              <a:gd name="T18" fmla="*/ 6 w 42"/>
              <a:gd name="T19" fmla="*/ 34 h 41"/>
              <a:gd name="T20" fmla="*/ 20 w 42"/>
              <a:gd name="T21" fmla="*/ 41 h 41"/>
              <a:gd name="T22" fmla="*/ 21 w 42"/>
              <a:gd name="T23" fmla="*/ 41 h 41"/>
              <a:gd name="T24" fmla="*/ 42 w 42"/>
              <a:gd name="T25" fmla="*/ 22 h 41"/>
              <a:gd name="T26" fmla="*/ 37 w 42"/>
              <a:gd name="T27" fmla="*/ 7 h 41"/>
              <a:gd name="T28" fmla="*/ 23 w 42"/>
              <a:gd name="T29" fmla="*/ 0 h 41"/>
              <a:gd name="T30" fmla="*/ 21 w 42"/>
              <a:gd name="T31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2" h="41">
                <a:moveTo>
                  <a:pt x="21" y="6"/>
                </a:moveTo>
                <a:cubicBezTo>
                  <a:pt x="22" y="6"/>
                  <a:pt x="22" y="6"/>
                  <a:pt x="22" y="6"/>
                </a:cubicBezTo>
                <a:cubicBezTo>
                  <a:pt x="31" y="6"/>
                  <a:pt x="37" y="14"/>
                  <a:pt x="36" y="22"/>
                </a:cubicBezTo>
                <a:cubicBezTo>
                  <a:pt x="36" y="30"/>
                  <a:pt x="29" y="36"/>
                  <a:pt x="21" y="36"/>
                </a:cubicBezTo>
                <a:cubicBezTo>
                  <a:pt x="21" y="36"/>
                  <a:pt x="20" y="36"/>
                  <a:pt x="20" y="36"/>
                </a:cubicBezTo>
                <a:cubicBezTo>
                  <a:pt x="12" y="35"/>
                  <a:pt x="6" y="28"/>
                  <a:pt x="6" y="20"/>
                </a:cubicBezTo>
                <a:cubicBezTo>
                  <a:pt x="7" y="12"/>
                  <a:pt x="13" y="6"/>
                  <a:pt x="21" y="6"/>
                </a:cubicBezTo>
                <a:moveTo>
                  <a:pt x="21" y="0"/>
                </a:moveTo>
                <a:cubicBezTo>
                  <a:pt x="11" y="0"/>
                  <a:pt x="2" y="9"/>
                  <a:pt x="1" y="19"/>
                </a:cubicBezTo>
                <a:cubicBezTo>
                  <a:pt x="0" y="25"/>
                  <a:pt x="2" y="30"/>
                  <a:pt x="6" y="34"/>
                </a:cubicBezTo>
                <a:cubicBezTo>
                  <a:pt x="9" y="38"/>
                  <a:pt x="14" y="41"/>
                  <a:pt x="20" y="41"/>
                </a:cubicBezTo>
                <a:cubicBezTo>
                  <a:pt x="20" y="41"/>
                  <a:pt x="21" y="41"/>
                  <a:pt x="21" y="41"/>
                </a:cubicBezTo>
                <a:cubicBezTo>
                  <a:pt x="32" y="41"/>
                  <a:pt x="41" y="33"/>
                  <a:pt x="42" y="22"/>
                </a:cubicBezTo>
                <a:cubicBezTo>
                  <a:pt x="42" y="17"/>
                  <a:pt x="40" y="11"/>
                  <a:pt x="37" y="7"/>
                </a:cubicBezTo>
                <a:cubicBezTo>
                  <a:pt x="33" y="3"/>
                  <a:pt x="28" y="1"/>
                  <a:pt x="23" y="0"/>
                </a:cubicBezTo>
                <a:cubicBezTo>
                  <a:pt x="22" y="0"/>
                  <a:pt x="22" y="0"/>
                  <a:pt x="21" y="0"/>
                </a:cubicBezTo>
              </a:path>
            </a:pathLst>
          </a:custGeom>
          <a:solidFill>
            <a:srgbClr val="FF36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26" name="ïsľïḑè"/>
          <p:cNvSpPr/>
          <p:nvPr/>
        </p:nvSpPr>
        <p:spPr bwMode="auto">
          <a:xfrm>
            <a:off x="2547631" y="1994612"/>
            <a:ext cx="26124" cy="25631"/>
          </a:xfrm>
          <a:custGeom>
            <a:avLst/>
            <a:gdLst>
              <a:gd name="T0" fmla="*/ 19 w 37"/>
              <a:gd name="T1" fmla="*/ 36 h 36"/>
              <a:gd name="T2" fmla="*/ 17 w 37"/>
              <a:gd name="T3" fmla="*/ 36 h 36"/>
              <a:gd name="T4" fmla="*/ 1 w 37"/>
              <a:gd name="T5" fmla="*/ 17 h 36"/>
              <a:gd name="T6" fmla="*/ 19 w 37"/>
              <a:gd name="T7" fmla="*/ 0 h 36"/>
              <a:gd name="T8" fmla="*/ 20 w 37"/>
              <a:gd name="T9" fmla="*/ 0 h 36"/>
              <a:gd name="T10" fmla="*/ 36 w 37"/>
              <a:gd name="T11" fmla="*/ 19 h 36"/>
              <a:gd name="T12" fmla="*/ 19 w 37"/>
              <a:gd name="T13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36">
                <a:moveTo>
                  <a:pt x="19" y="36"/>
                </a:moveTo>
                <a:cubicBezTo>
                  <a:pt x="18" y="36"/>
                  <a:pt x="18" y="36"/>
                  <a:pt x="17" y="36"/>
                </a:cubicBezTo>
                <a:cubicBezTo>
                  <a:pt x="8" y="35"/>
                  <a:pt x="0" y="26"/>
                  <a:pt x="1" y="17"/>
                </a:cubicBezTo>
                <a:cubicBezTo>
                  <a:pt x="2" y="8"/>
                  <a:pt x="10" y="0"/>
                  <a:pt x="19" y="0"/>
                </a:cubicBezTo>
                <a:cubicBezTo>
                  <a:pt x="19" y="0"/>
                  <a:pt x="20" y="0"/>
                  <a:pt x="20" y="0"/>
                </a:cubicBezTo>
                <a:cubicBezTo>
                  <a:pt x="30" y="1"/>
                  <a:pt x="37" y="10"/>
                  <a:pt x="36" y="19"/>
                </a:cubicBezTo>
                <a:cubicBezTo>
                  <a:pt x="36" y="29"/>
                  <a:pt x="28" y="36"/>
                  <a:pt x="19" y="36"/>
                </a:cubicBezTo>
              </a:path>
            </a:pathLst>
          </a:custGeom>
          <a:solidFill>
            <a:srgbClr val="FF36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27" name="iŝḷîďê"/>
          <p:cNvSpPr/>
          <p:nvPr/>
        </p:nvSpPr>
        <p:spPr bwMode="auto">
          <a:xfrm>
            <a:off x="2546152" y="1993133"/>
            <a:ext cx="29574" cy="29081"/>
          </a:xfrm>
          <a:custGeom>
            <a:avLst/>
            <a:gdLst>
              <a:gd name="T0" fmla="*/ 21 w 42"/>
              <a:gd name="T1" fmla="*/ 5 h 41"/>
              <a:gd name="T2" fmla="*/ 22 w 42"/>
              <a:gd name="T3" fmla="*/ 5 h 41"/>
              <a:gd name="T4" fmla="*/ 36 w 42"/>
              <a:gd name="T5" fmla="*/ 21 h 41"/>
              <a:gd name="T6" fmla="*/ 21 w 42"/>
              <a:gd name="T7" fmla="*/ 35 h 41"/>
              <a:gd name="T8" fmla="*/ 20 w 42"/>
              <a:gd name="T9" fmla="*/ 35 h 41"/>
              <a:gd name="T10" fmla="*/ 6 w 42"/>
              <a:gd name="T11" fmla="*/ 19 h 41"/>
              <a:gd name="T12" fmla="*/ 21 w 42"/>
              <a:gd name="T13" fmla="*/ 5 h 41"/>
              <a:gd name="T14" fmla="*/ 21 w 42"/>
              <a:gd name="T15" fmla="*/ 0 h 41"/>
              <a:gd name="T16" fmla="*/ 0 w 42"/>
              <a:gd name="T17" fmla="*/ 19 h 41"/>
              <a:gd name="T18" fmla="*/ 5 w 42"/>
              <a:gd name="T19" fmla="*/ 33 h 41"/>
              <a:gd name="T20" fmla="*/ 19 w 42"/>
              <a:gd name="T21" fmla="*/ 40 h 41"/>
              <a:gd name="T22" fmla="*/ 21 w 42"/>
              <a:gd name="T23" fmla="*/ 41 h 41"/>
              <a:gd name="T24" fmla="*/ 41 w 42"/>
              <a:gd name="T25" fmla="*/ 22 h 41"/>
              <a:gd name="T26" fmla="*/ 36 w 42"/>
              <a:gd name="T27" fmla="*/ 7 h 41"/>
              <a:gd name="T28" fmla="*/ 22 w 42"/>
              <a:gd name="T29" fmla="*/ 0 h 41"/>
              <a:gd name="T30" fmla="*/ 21 w 42"/>
              <a:gd name="T31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2" h="41">
                <a:moveTo>
                  <a:pt x="21" y="5"/>
                </a:moveTo>
                <a:cubicBezTo>
                  <a:pt x="21" y="5"/>
                  <a:pt x="22" y="5"/>
                  <a:pt x="22" y="5"/>
                </a:cubicBezTo>
                <a:cubicBezTo>
                  <a:pt x="30" y="6"/>
                  <a:pt x="36" y="13"/>
                  <a:pt x="36" y="21"/>
                </a:cubicBezTo>
                <a:cubicBezTo>
                  <a:pt x="35" y="29"/>
                  <a:pt x="29" y="35"/>
                  <a:pt x="21" y="35"/>
                </a:cubicBezTo>
                <a:cubicBezTo>
                  <a:pt x="20" y="35"/>
                  <a:pt x="20" y="35"/>
                  <a:pt x="20" y="35"/>
                </a:cubicBezTo>
                <a:cubicBezTo>
                  <a:pt x="11" y="34"/>
                  <a:pt x="5" y="27"/>
                  <a:pt x="6" y="19"/>
                </a:cubicBezTo>
                <a:cubicBezTo>
                  <a:pt x="6" y="11"/>
                  <a:pt x="13" y="5"/>
                  <a:pt x="21" y="5"/>
                </a:cubicBezTo>
                <a:moveTo>
                  <a:pt x="21" y="0"/>
                </a:moveTo>
                <a:cubicBezTo>
                  <a:pt x="10" y="0"/>
                  <a:pt x="1" y="8"/>
                  <a:pt x="0" y="19"/>
                </a:cubicBezTo>
                <a:cubicBezTo>
                  <a:pt x="0" y="24"/>
                  <a:pt x="2" y="29"/>
                  <a:pt x="5" y="33"/>
                </a:cubicBezTo>
                <a:cubicBezTo>
                  <a:pt x="9" y="38"/>
                  <a:pt x="14" y="40"/>
                  <a:pt x="19" y="40"/>
                </a:cubicBezTo>
                <a:cubicBezTo>
                  <a:pt x="20" y="40"/>
                  <a:pt x="20" y="41"/>
                  <a:pt x="21" y="41"/>
                </a:cubicBezTo>
                <a:cubicBezTo>
                  <a:pt x="31" y="41"/>
                  <a:pt x="40" y="32"/>
                  <a:pt x="41" y="22"/>
                </a:cubicBezTo>
                <a:cubicBezTo>
                  <a:pt x="42" y="16"/>
                  <a:pt x="40" y="11"/>
                  <a:pt x="36" y="7"/>
                </a:cubicBezTo>
                <a:cubicBezTo>
                  <a:pt x="33" y="3"/>
                  <a:pt x="28" y="0"/>
                  <a:pt x="22" y="0"/>
                </a:cubicBezTo>
                <a:cubicBezTo>
                  <a:pt x="22" y="0"/>
                  <a:pt x="21" y="0"/>
                  <a:pt x="21" y="0"/>
                </a:cubicBezTo>
              </a:path>
            </a:pathLst>
          </a:custGeom>
          <a:solidFill>
            <a:srgbClr val="FF36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28" name="iṣḻidé"/>
          <p:cNvSpPr/>
          <p:nvPr/>
        </p:nvSpPr>
        <p:spPr bwMode="auto">
          <a:xfrm>
            <a:off x="2420462" y="2049325"/>
            <a:ext cx="25139" cy="25631"/>
          </a:xfrm>
          <a:custGeom>
            <a:avLst/>
            <a:gdLst>
              <a:gd name="T0" fmla="*/ 18 w 36"/>
              <a:gd name="T1" fmla="*/ 36 h 36"/>
              <a:gd name="T2" fmla="*/ 16 w 36"/>
              <a:gd name="T3" fmla="*/ 36 h 36"/>
              <a:gd name="T4" fmla="*/ 4 w 36"/>
              <a:gd name="T5" fmla="*/ 29 h 36"/>
              <a:gd name="T6" fmla="*/ 0 w 36"/>
              <a:gd name="T7" fmla="*/ 17 h 36"/>
              <a:gd name="T8" fmla="*/ 18 w 36"/>
              <a:gd name="T9" fmla="*/ 0 h 36"/>
              <a:gd name="T10" fmla="*/ 19 w 36"/>
              <a:gd name="T11" fmla="*/ 0 h 36"/>
              <a:gd name="T12" fmla="*/ 35 w 36"/>
              <a:gd name="T13" fmla="*/ 19 h 36"/>
              <a:gd name="T14" fmla="*/ 18 w 36"/>
              <a:gd name="T15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" h="36">
                <a:moveTo>
                  <a:pt x="18" y="36"/>
                </a:moveTo>
                <a:cubicBezTo>
                  <a:pt x="17" y="36"/>
                  <a:pt x="17" y="36"/>
                  <a:pt x="16" y="36"/>
                </a:cubicBezTo>
                <a:cubicBezTo>
                  <a:pt x="11" y="35"/>
                  <a:pt x="7" y="33"/>
                  <a:pt x="4" y="29"/>
                </a:cubicBezTo>
                <a:cubicBezTo>
                  <a:pt x="1" y="26"/>
                  <a:pt x="0" y="21"/>
                  <a:pt x="0" y="17"/>
                </a:cubicBezTo>
                <a:cubicBezTo>
                  <a:pt x="1" y="7"/>
                  <a:pt x="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cubicBezTo>
                  <a:pt x="29" y="1"/>
                  <a:pt x="36" y="10"/>
                  <a:pt x="35" y="19"/>
                </a:cubicBezTo>
                <a:cubicBezTo>
                  <a:pt x="35" y="28"/>
                  <a:pt x="27" y="36"/>
                  <a:pt x="18" y="36"/>
                </a:cubicBezTo>
              </a:path>
            </a:pathLst>
          </a:custGeom>
          <a:solidFill>
            <a:srgbClr val="FF36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29" name="í$1íḋe"/>
          <p:cNvSpPr/>
          <p:nvPr/>
        </p:nvSpPr>
        <p:spPr bwMode="auto">
          <a:xfrm>
            <a:off x="2417505" y="2047352"/>
            <a:ext cx="29574" cy="28589"/>
          </a:xfrm>
          <a:custGeom>
            <a:avLst/>
            <a:gdLst>
              <a:gd name="T0" fmla="*/ 22 w 42"/>
              <a:gd name="T1" fmla="*/ 6 h 41"/>
              <a:gd name="T2" fmla="*/ 23 w 42"/>
              <a:gd name="T3" fmla="*/ 6 h 41"/>
              <a:gd name="T4" fmla="*/ 37 w 42"/>
              <a:gd name="T5" fmla="*/ 22 h 41"/>
              <a:gd name="T6" fmla="*/ 22 w 42"/>
              <a:gd name="T7" fmla="*/ 36 h 41"/>
              <a:gd name="T8" fmla="*/ 20 w 42"/>
              <a:gd name="T9" fmla="*/ 36 h 41"/>
              <a:gd name="T10" fmla="*/ 7 w 42"/>
              <a:gd name="T11" fmla="*/ 20 h 41"/>
              <a:gd name="T12" fmla="*/ 22 w 42"/>
              <a:gd name="T13" fmla="*/ 6 h 41"/>
              <a:gd name="T14" fmla="*/ 22 w 42"/>
              <a:gd name="T15" fmla="*/ 0 h 41"/>
              <a:gd name="T16" fmla="*/ 1 w 42"/>
              <a:gd name="T17" fmla="*/ 19 h 41"/>
              <a:gd name="T18" fmla="*/ 20 w 42"/>
              <a:gd name="T19" fmla="*/ 41 h 41"/>
              <a:gd name="T20" fmla="*/ 22 w 42"/>
              <a:gd name="T21" fmla="*/ 41 h 41"/>
              <a:gd name="T22" fmla="*/ 42 w 42"/>
              <a:gd name="T23" fmla="*/ 22 h 41"/>
              <a:gd name="T24" fmla="*/ 37 w 42"/>
              <a:gd name="T25" fmla="*/ 8 h 41"/>
              <a:gd name="T26" fmla="*/ 23 w 42"/>
              <a:gd name="T27" fmla="*/ 1 h 41"/>
              <a:gd name="T28" fmla="*/ 22 w 42"/>
              <a:gd name="T29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2" h="41">
                <a:moveTo>
                  <a:pt x="22" y="6"/>
                </a:moveTo>
                <a:cubicBezTo>
                  <a:pt x="22" y="6"/>
                  <a:pt x="22" y="6"/>
                  <a:pt x="23" y="6"/>
                </a:cubicBezTo>
                <a:cubicBezTo>
                  <a:pt x="31" y="7"/>
                  <a:pt x="37" y="14"/>
                  <a:pt x="37" y="22"/>
                </a:cubicBezTo>
                <a:cubicBezTo>
                  <a:pt x="36" y="30"/>
                  <a:pt x="29" y="36"/>
                  <a:pt x="22" y="36"/>
                </a:cubicBezTo>
                <a:cubicBezTo>
                  <a:pt x="21" y="36"/>
                  <a:pt x="21" y="36"/>
                  <a:pt x="20" y="36"/>
                </a:cubicBezTo>
                <a:cubicBezTo>
                  <a:pt x="12" y="35"/>
                  <a:pt x="6" y="28"/>
                  <a:pt x="7" y="20"/>
                </a:cubicBezTo>
                <a:cubicBezTo>
                  <a:pt x="7" y="12"/>
                  <a:pt x="14" y="6"/>
                  <a:pt x="22" y="6"/>
                </a:cubicBezTo>
                <a:moveTo>
                  <a:pt x="22" y="0"/>
                </a:moveTo>
                <a:cubicBezTo>
                  <a:pt x="11" y="0"/>
                  <a:pt x="2" y="9"/>
                  <a:pt x="1" y="19"/>
                </a:cubicBezTo>
                <a:cubicBezTo>
                  <a:pt x="0" y="31"/>
                  <a:pt x="9" y="40"/>
                  <a:pt x="20" y="41"/>
                </a:cubicBezTo>
                <a:cubicBezTo>
                  <a:pt x="21" y="41"/>
                  <a:pt x="21" y="41"/>
                  <a:pt x="22" y="41"/>
                </a:cubicBezTo>
                <a:cubicBezTo>
                  <a:pt x="32" y="41"/>
                  <a:pt x="41" y="33"/>
                  <a:pt x="42" y="22"/>
                </a:cubicBezTo>
                <a:cubicBezTo>
                  <a:pt x="42" y="17"/>
                  <a:pt x="41" y="12"/>
                  <a:pt x="37" y="8"/>
                </a:cubicBezTo>
                <a:cubicBezTo>
                  <a:pt x="34" y="3"/>
                  <a:pt x="29" y="1"/>
                  <a:pt x="23" y="1"/>
                </a:cubicBezTo>
                <a:cubicBezTo>
                  <a:pt x="23" y="0"/>
                  <a:pt x="22" y="0"/>
                  <a:pt x="22" y="0"/>
                </a:cubicBezTo>
              </a:path>
            </a:pathLst>
          </a:custGeom>
          <a:solidFill>
            <a:srgbClr val="FF36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30" name="ïsḻíḑè"/>
          <p:cNvSpPr/>
          <p:nvPr/>
        </p:nvSpPr>
        <p:spPr bwMode="auto">
          <a:xfrm>
            <a:off x="2341597" y="2011370"/>
            <a:ext cx="25139" cy="24645"/>
          </a:xfrm>
          <a:custGeom>
            <a:avLst/>
            <a:gdLst>
              <a:gd name="T0" fmla="*/ 18 w 36"/>
              <a:gd name="T1" fmla="*/ 35 h 35"/>
              <a:gd name="T2" fmla="*/ 17 w 36"/>
              <a:gd name="T3" fmla="*/ 35 h 35"/>
              <a:gd name="T4" fmla="*/ 4 w 36"/>
              <a:gd name="T5" fmla="*/ 29 h 35"/>
              <a:gd name="T6" fmla="*/ 0 w 36"/>
              <a:gd name="T7" fmla="*/ 16 h 35"/>
              <a:gd name="T8" fmla="*/ 18 w 36"/>
              <a:gd name="T9" fmla="*/ 0 h 35"/>
              <a:gd name="T10" fmla="*/ 19 w 36"/>
              <a:gd name="T11" fmla="*/ 0 h 35"/>
              <a:gd name="T12" fmla="*/ 31 w 36"/>
              <a:gd name="T13" fmla="*/ 6 h 35"/>
              <a:gd name="T14" fmla="*/ 36 w 36"/>
              <a:gd name="T15" fmla="*/ 19 h 35"/>
              <a:gd name="T16" fmla="*/ 18 w 36"/>
              <a:gd name="T17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" h="35">
                <a:moveTo>
                  <a:pt x="18" y="35"/>
                </a:moveTo>
                <a:cubicBezTo>
                  <a:pt x="17" y="35"/>
                  <a:pt x="17" y="35"/>
                  <a:pt x="17" y="35"/>
                </a:cubicBezTo>
                <a:cubicBezTo>
                  <a:pt x="12" y="35"/>
                  <a:pt x="7" y="33"/>
                  <a:pt x="4" y="29"/>
                </a:cubicBezTo>
                <a:cubicBezTo>
                  <a:pt x="1" y="25"/>
                  <a:pt x="0" y="21"/>
                  <a:pt x="0" y="16"/>
                </a:cubicBezTo>
                <a:cubicBezTo>
                  <a:pt x="1" y="7"/>
                  <a:pt x="9" y="0"/>
                  <a:pt x="18" y="0"/>
                </a:cubicBezTo>
                <a:cubicBezTo>
                  <a:pt x="18" y="0"/>
                  <a:pt x="19" y="0"/>
                  <a:pt x="19" y="0"/>
                </a:cubicBezTo>
                <a:cubicBezTo>
                  <a:pt x="24" y="0"/>
                  <a:pt x="28" y="2"/>
                  <a:pt x="31" y="6"/>
                </a:cubicBezTo>
                <a:cubicBezTo>
                  <a:pt x="34" y="9"/>
                  <a:pt x="36" y="14"/>
                  <a:pt x="36" y="19"/>
                </a:cubicBezTo>
                <a:cubicBezTo>
                  <a:pt x="35" y="28"/>
                  <a:pt x="27" y="35"/>
                  <a:pt x="18" y="35"/>
                </a:cubicBezTo>
              </a:path>
            </a:pathLst>
          </a:custGeom>
          <a:solidFill>
            <a:srgbClr val="FF36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31" name="îṡlïdé"/>
          <p:cNvSpPr/>
          <p:nvPr/>
        </p:nvSpPr>
        <p:spPr bwMode="auto">
          <a:xfrm>
            <a:off x="2339626" y="2009399"/>
            <a:ext cx="29574" cy="29081"/>
          </a:xfrm>
          <a:custGeom>
            <a:avLst/>
            <a:gdLst>
              <a:gd name="T0" fmla="*/ 21 w 42"/>
              <a:gd name="T1" fmla="*/ 5 h 41"/>
              <a:gd name="T2" fmla="*/ 22 w 42"/>
              <a:gd name="T3" fmla="*/ 5 h 41"/>
              <a:gd name="T4" fmla="*/ 36 w 42"/>
              <a:gd name="T5" fmla="*/ 22 h 41"/>
              <a:gd name="T6" fmla="*/ 21 w 42"/>
              <a:gd name="T7" fmla="*/ 35 h 41"/>
              <a:gd name="T8" fmla="*/ 20 w 42"/>
              <a:gd name="T9" fmla="*/ 35 h 41"/>
              <a:gd name="T10" fmla="*/ 6 w 42"/>
              <a:gd name="T11" fmla="*/ 19 h 41"/>
              <a:gd name="T12" fmla="*/ 21 w 42"/>
              <a:gd name="T13" fmla="*/ 5 h 41"/>
              <a:gd name="T14" fmla="*/ 21 w 42"/>
              <a:gd name="T15" fmla="*/ 0 h 41"/>
              <a:gd name="T16" fmla="*/ 0 w 42"/>
              <a:gd name="T17" fmla="*/ 19 h 41"/>
              <a:gd name="T18" fmla="*/ 5 w 42"/>
              <a:gd name="T19" fmla="*/ 34 h 41"/>
              <a:gd name="T20" fmla="*/ 19 w 42"/>
              <a:gd name="T21" fmla="*/ 41 h 41"/>
              <a:gd name="T22" fmla="*/ 21 w 42"/>
              <a:gd name="T23" fmla="*/ 41 h 41"/>
              <a:gd name="T24" fmla="*/ 41 w 42"/>
              <a:gd name="T25" fmla="*/ 22 h 41"/>
              <a:gd name="T26" fmla="*/ 36 w 42"/>
              <a:gd name="T27" fmla="*/ 7 h 41"/>
              <a:gd name="T28" fmla="*/ 22 w 42"/>
              <a:gd name="T29" fmla="*/ 0 h 41"/>
              <a:gd name="T30" fmla="*/ 21 w 42"/>
              <a:gd name="T31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2" h="41">
                <a:moveTo>
                  <a:pt x="21" y="5"/>
                </a:moveTo>
                <a:cubicBezTo>
                  <a:pt x="21" y="5"/>
                  <a:pt x="22" y="5"/>
                  <a:pt x="22" y="5"/>
                </a:cubicBezTo>
                <a:cubicBezTo>
                  <a:pt x="30" y="6"/>
                  <a:pt x="36" y="13"/>
                  <a:pt x="36" y="22"/>
                </a:cubicBezTo>
                <a:cubicBezTo>
                  <a:pt x="35" y="29"/>
                  <a:pt x="29" y="35"/>
                  <a:pt x="21" y="35"/>
                </a:cubicBezTo>
                <a:cubicBezTo>
                  <a:pt x="20" y="35"/>
                  <a:pt x="20" y="35"/>
                  <a:pt x="20" y="35"/>
                </a:cubicBezTo>
                <a:cubicBezTo>
                  <a:pt x="11" y="35"/>
                  <a:pt x="5" y="28"/>
                  <a:pt x="6" y="19"/>
                </a:cubicBezTo>
                <a:cubicBezTo>
                  <a:pt x="6" y="11"/>
                  <a:pt x="13" y="5"/>
                  <a:pt x="21" y="5"/>
                </a:cubicBezTo>
                <a:moveTo>
                  <a:pt x="21" y="0"/>
                </a:moveTo>
                <a:cubicBezTo>
                  <a:pt x="10" y="0"/>
                  <a:pt x="1" y="8"/>
                  <a:pt x="0" y="19"/>
                </a:cubicBezTo>
                <a:cubicBezTo>
                  <a:pt x="0" y="24"/>
                  <a:pt x="2" y="30"/>
                  <a:pt x="5" y="34"/>
                </a:cubicBezTo>
                <a:cubicBezTo>
                  <a:pt x="9" y="38"/>
                  <a:pt x="14" y="40"/>
                  <a:pt x="19" y="41"/>
                </a:cubicBezTo>
                <a:cubicBezTo>
                  <a:pt x="20" y="41"/>
                  <a:pt x="20" y="41"/>
                  <a:pt x="21" y="41"/>
                </a:cubicBezTo>
                <a:cubicBezTo>
                  <a:pt x="31" y="41"/>
                  <a:pt x="40" y="33"/>
                  <a:pt x="41" y="22"/>
                </a:cubicBezTo>
                <a:cubicBezTo>
                  <a:pt x="42" y="17"/>
                  <a:pt x="40" y="11"/>
                  <a:pt x="36" y="7"/>
                </a:cubicBezTo>
                <a:cubicBezTo>
                  <a:pt x="33" y="3"/>
                  <a:pt x="28" y="0"/>
                  <a:pt x="22" y="0"/>
                </a:cubicBezTo>
                <a:cubicBezTo>
                  <a:pt x="22" y="0"/>
                  <a:pt x="21" y="0"/>
                  <a:pt x="21" y="0"/>
                </a:cubicBezTo>
              </a:path>
            </a:pathLst>
          </a:custGeom>
          <a:solidFill>
            <a:srgbClr val="FF36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32" name="í$ļiḑè"/>
          <p:cNvSpPr/>
          <p:nvPr/>
        </p:nvSpPr>
        <p:spPr bwMode="auto">
          <a:xfrm>
            <a:off x="2290829" y="2074955"/>
            <a:ext cx="26124" cy="24152"/>
          </a:xfrm>
          <a:custGeom>
            <a:avLst/>
            <a:gdLst>
              <a:gd name="T0" fmla="*/ 19 w 37"/>
              <a:gd name="T1" fmla="*/ 35 h 35"/>
              <a:gd name="T2" fmla="*/ 17 w 37"/>
              <a:gd name="T3" fmla="*/ 35 h 35"/>
              <a:gd name="T4" fmla="*/ 1 w 37"/>
              <a:gd name="T5" fmla="*/ 16 h 35"/>
              <a:gd name="T6" fmla="*/ 19 w 37"/>
              <a:gd name="T7" fmla="*/ 0 h 35"/>
              <a:gd name="T8" fmla="*/ 20 w 37"/>
              <a:gd name="T9" fmla="*/ 0 h 35"/>
              <a:gd name="T10" fmla="*/ 36 w 37"/>
              <a:gd name="T11" fmla="*/ 19 h 35"/>
              <a:gd name="T12" fmla="*/ 19 w 37"/>
              <a:gd name="T13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35">
                <a:moveTo>
                  <a:pt x="19" y="35"/>
                </a:moveTo>
                <a:cubicBezTo>
                  <a:pt x="18" y="35"/>
                  <a:pt x="18" y="35"/>
                  <a:pt x="17" y="35"/>
                </a:cubicBezTo>
                <a:cubicBezTo>
                  <a:pt x="8" y="35"/>
                  <a:pt x="0" y="26"/>
                  <a:pt x="1" y="16"/>
                </a:cubicBezTo>
                <a:cubicBezTo>
                  <a:pt x="2" y="7"/>
                  <a:pt x="9" y="0"/>
                  <a:pt x="19" y="0"/>
                </a:cubicBezTo>
                <a:cubicBezTo>
                  <a:pt x="19" y="0"/>
                  <a:pt x="20" y="0"/>
                  <a:pt x="20" y="0"/>
                </a:cubicBezTo>
                <a:cubicBezTo>
                  <a:pt x="30" y="1"/>
                  <a:pt x="37" y="9"/>
                  <a:pt x="36" y="19"/>
                </a:cubicBezTo>
                <a:cubicBezTo>
                  <a:pt x="36" y="28"/>
                  <a:pt x="28" y="35"/>
                  <a:pt x="19" y="35"/>
                </a:cubicBezTo>
              </a:path>
            </a:pathLst>
          </a:custGeom>
          <a:solidFill>
            <a:srgbClr val="FF36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33" name="íŝļïḋé"/>
          <p:cNvSpPr/>
          <p:nvPr/>
        </p:nvSpPr>
        <p:spPr bwMode="auto">
          <a:xfrm>
            <a:off x="2289350" y="2072491"/>
            <a:ext cx="29574" cy="29081"/>
          </a:xfrm>
          <a:custGeom>
            <a:avLst/>
            <a:gdLst>
              <a:gd name="T0" fmla="*/ 21 w 42"/>
              <a:gd name="T1" fmla="*/ 6 h 41"/>
              <a:gd name="T2" fmla="*/ 22 w 42"/>
              <a:gd name="T3" fmla="*/ 6 h 41"/>
              <a:gd name="T4" fmla="*/ 36 w 42"/>
              <a:gd name="T5" fmla="*/ 22 h 41"/>
              <a:gd name="T6" fmla="*/ 21 w 42"/>
              <a:gd name="T7" fmla="*/ 36 h 41"/>
              <a:gd name="T8" fmla="*/ 20 w 42"/>
              <a:gd name="T9" fmla="*/ 36 h 41"/>
              <a:gd name="T10" fmla="*/ 6 w 42"/>
              <a:gd name="T11" fmla="*/ 19 h 41"/>
              <a:gd name="T12" fmla="*/ 21 w 42"/>
              <a:gd name="T13" fmla="*/ 6 h 41"/>
              <a:gd name="T14" fmla="*/ 21 w 42"/>
              <a:gd name="T15" fmla="*/ 0 h 41"/>
              <a:gd name="T16" fmla="*/ 0 w 42"/>
              <a:gd name="T17" fmla="*/ 19 h 41"/>
              <a:gd name="T18" fmla="*/ 5 w 42"/>
              <a:gd name="T19" fmla="*/ 34 h 41"/>
              <a:gd name="T20" fmla="*/ 19 w 42"/>
              <a:gd name="T21" fmla="*/ 41 h 41"/>
              <a:gd name="T22" fmla="*/ 21 w 42"/>
              <a:gd name="T23" fmla="*/ 41 h 41"/>
              <a:gd name="T24" fmla="*/ 41 w 42"/>
              <a:gd name="T25" fmla="*/ 22 h 41"/>
              <a:gd name="T26" fmla="*/ 36 w 42"/>
              <a:gd name="T27" fmla="*/ 7 h 41"/>
              <a:gd name="T28" fmla="*/ 22 w 42"/>
              <a:gd name="T29" fmla="*/ 0 h 41"/>
              <a:gd name="T30" fmla="*/ 21 w 42"/>
              <a:gd name="T31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2" h="41">
                <a:moveTo>
                  <a:pt x="21" y="6"/>
                </a:moveTo>
                <a:cubicBezTo>
                  <a:pt x="21" y="6"/>
                  <a:pt x="21" y="6"/>
                  <a:pt x="22" y="6"/>
                </a:cubicBezTo>
                <a:cubicBezTo>
                  <a:pt x="30" y="6"/>
                  <a:pt x="36" y="13"/>
                  <a:pt x="36" y="22"/>
                </a:cubicBezTo>
                <a:cubicBezTo>
                  <a:pt x="35" y="30"/>
                  <a:pt x="29" y="36"/>
                  <a:pt x="21" y="36"/>
                </a:cubicBezTo>
                <a:cubicBezTo>
                  <a:pt x="20" y="36"/>
                  <a:pt x="20" y="36"/>
                  <a:pt x="20" y="36"/>
                </a:cubicBezTo>
                <a:cubicBezTo>
                  <a:pt x="11" y="35"/>
                  <a:pt x="5" y="28"/>
                  <a:pt x="6" y="19"/>
                </a:cubicBezTo>
                <a:cubicBezTo>
                  <a:pt x="6" y="12"/>
                  <a:pt x="13" y="6"/>
                  <a:pt x="21" y="6"/>
                </a:cubicBezTo>
                <a:moveTo>
                  <a:pt x="21" y="0"/>
                </a:moveTo>
                <a:cubicBezTo>
                  <a:pt x="10" y="0"/>
                  <a:pt x="1" y="8"/>
                  <a:pt x="0" y="19"/>
                </a:cubicBezTo>
                <a:cubicBezTo>
                  <a:pt x="0" y="24"/>
                  <a:pt x="2" y="30"/>
                  <a:pt x="5" y="34"/>
                </a:cubicBezTo>
                <a:cubicBezTo>
                  <a:pt x="9" y="38"/>
                  <a:pt x="14" y="41"/>
                  <a:pt x="19" y="41"/>
                </a:cubicBezTo>
                <a:cubicBezTo>
                  <a:pt x="20" y="41"/>
                  <a:pt x="20" y="41"/>
                  <a:pt x="21" y="41"/>
                </a:cubicBezTo>
                <a:cubicBezTo>
                  <a:pt x="31" y="41"/>
                  <a:pt x="40" y="33"/>
                  <a:pt x="41" y="22"/>
                </a:cubicBezTo>
                <a:cubicBezTo>
                  <a:pt x="42" y="17"/>
                  <a:pt x="40" y="11"/>
                  <a:pt x="36" y="7"/>
                </a:cubicBezTo>
                <a:cubicBezTo>
                  <a:pt x="33" y="3"/>
                  <a:pt x="28" y="1"/>
                  <a:pt x="22" y="0"/>
                </a:cubicBezTo>
                <a:cubicBezTo>
                  <a:pt x="22" y="0"/>
                  <a:pt x="21" y="0"/>
                  <a:pt x="21" y="0"/>
                </a:cubicBezTo>
              </a:path>
            </a:pathLst>
          </a:custGeom>
          <a:solidFill>
            <a:srgbClr val="FF36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34" name="í$1îďé"/>
          <p:cNvSpPr/>
          <p:nvPr/>
        </p:nvSpPr>
        <p:spPr bwMode="auto">
          <a:xfrm>
            <a:off x="2174503" y="2037494"/>
            <a:ext cx="25139" cy="24645"/>
          </a:xfrm>
          <a:custGeom>
            <a:avLst/>
            <a:gdLst>
              <a:gd name="T0" fmla="*/ 18 w 36"/>
              <a:gd name="T1" fmla="*/ 35 h 35"/>
              <a:gd name="T2" fmla="*/ 16 w 36"/>
              <a:gd name="T3" fmla="*/ 35 h 35"/>
              <a:gd name="T4" fmla="*/ 4 w 36"/>
              <a:gd name="T5" fmla="*/ 29 h 35"/>
              <a:gd name="T6" fmla="*/ 0 w 36"/>
              <a:gd name="T7" fmla="*/ 16 h 35"/>
              <a:gd name="T8" fmla="*/ 18 w 36"/>
              <a:gd name="T9" fmla="*/ 0 h 35"/>
              <a:gd name="T10" fmla="*/ 19 w 36"/>
              <a:gd name="T11" fmla="*/ 0 h 35"/>
              <a:gd name="T12" fmla="*/ 31 w 36"/>
              <a:gd name="T13" fmla="*/ 6 h 35"/>
              <a:gd name="T14" fmla="*/ 36 w 36"/>
              <a:gd name="T15" fmla="*/ 19 h 35"/>
              <a:gd name="T16" fmla="*/ 18 w 36"/>
              <a:gd name="T17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" h="35">
                <a:moveTo>
                  <a:pt x="18" y="35"/>
                </a:moveTo>
                <a:cubicBezTo>
                  <a:pt x="17" y="35"/>
                  <a:pt x="17" y="35"/>
                  <a:pt x="16" y="35"/>
                </a:cubicBezTo>
                <a:cubicBezTo>
                  <a:pt x="12" y="35"/>
                  <a:pt x="7" y="33"/>
                  <a:pt x="4" y="29"/>
                </a:cubicBezTo>
                <a:cubicBezTo>
                  <a:pt x="1" y="26"/>
                  <a:pt x="0" y="21"/>
                  <a:pt x="0" y="16"/>
                </a:cubicBezTo>
                <a:cubicBezTo>
                  <a:pt x="1" y="7"/>
                  <a:pt x="9" y="0"/>
                  <a:pt x="18" y="0"/>
                </a:cubicBezTo>
                <a:cubicBezTo>
                  <a:pt x="18" y="0"/>
                  <a:pt x="19" y="0"/>
                  <a:pt x="19" y="0"/>
                </a:cubicBezTo>
                <a:cubicBezTo>
                  <a:pt x="24" y="0"/>
                  <a:pt x="28" y="2"/>
                  <a:pt x="31" y="6"/>
                </a:cubicBezTo>
                <a:cubicBezTo>
                  <a:pt x="34" y="10"/>
                  <a:pt x="36" y="14"/>
                  <a:pt x="36" y="19"/>
                </a:cubicBezTo>
                <a:cubicBezTo>
                  <a:pt x="35" y="28"/>
                  <a:pt x="27" y="35"/>
                  <a:pt x="18" y="35"/>
                </a:cubicBezTo>
              </a:path>
            </a:pathLst>
          </a:custGeom>
          <a:solidFill>
            <a:srgbClr val="FF36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35" name="iṣḻiďè"/>
          <p:cNvSpPr/>
          <p:nvPr/>
        </p:nvSpPr>
        <p:spPr bwMode="auto">
          <a:xfrm>
            <a:off x="2172039" y="2035522"/>
            <a:ext cx="29574" cy="28589"/>
          </a:xfrm>
          <a:custGeom>
            <a:avLst/>
            <a:gdLst>
              <a:gd name="T0" fmla="*/ 21 w 42"/>
              <a:gd name="T1" fmla="*/ 6 h 41"/>
              <a:gd name="T2" fmla="*/ 22 w 42"/>
              <a:gd name="T3" fmla="*/ 6 h 41"/>
              <a:gd name="T4" fmla="*/ 36 w 42"/>
              <a:gd name="T5" fmla="*/ 22 h 41"/>
              <a:gd name="T6" fmla="*/ 21 w 42"/>
              <a:gd name="T7" fmla="*/ 36 h 41"/>
              <a:gd name="T8" fmla="*/ 20 w 42"/>
              <a:gd name="T9" fmla="*/ 36 h 41"/>
              <a:gd name="T10" fmla="*/ 6 w 42"/>
              <a:gd name="T11" fmla="*/ 19 h 41"/>
              <a:gd name="T12" fmla="*/ 21 w 42"/>
              <a:gd name="T13" fmla="*/ 6 h 41"/>
              <a:gd name="T14" fmla="*/ 21 w 42"/>
              <a:gd name="T15" fmla="*/ 0 h 41"/>
              <a:gd name="T16" fmla="*/ 0 w 42"/>
              <a:gd name="T17" fmla="*/ 19 h 41"/>
              <a:gd name="T18" fmla="*/ 5 w 42"/>
              <a:gd name="T19" fmla="*/ 34 h 41"/>
              <a:gd name="T20" fmla="*/ 19 w 42"/>
              <a:gd name="T21" fmla="*/ 41 h 41"/>
              <a:gd name="T22" fmla="*/ 21 w 42"/>
              <a:gd name="T23" fmla="*/ 41 h 41"/>
              <a:gd name="T24" fmla="*/ 41 w 42"/>
              <a:gd name="T25" fmla="*/ 22 h 41"/>
              <a:gd name="T26" fmla="*/ 36 w 42"/>
              <a:gd name="T27" fmla="*/ 7 h 41"/>
              <a:gd name="T28" fmla="*/ 22 w 42"/>
              <a:gd name="T29" fmla="*/ 0 h 41"/>
              <a:gd name="T30" fmla="*/ 21 w 42"/>
              <a:gd name="T31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2" h="41">
                <a:moveTo>
                  <a:pt x="21" y="6"/>
                </a:moveTo>
                <a:cubicBezTo>
                  <a:pt x="21" y="6"/>
                  <a:pt x="22" y="6"/>
                  <a:pt x="22" y="6"/>
                </a:cubicBezTo>
                <a:cubicBezTo>
                  <a:pt x="30" y="6"/>
                  <a:pt x="36" y="13"/>
                  <a:pt x="36" y="22"/>
                </a:cubicBezTo>
                <a:cubicBezTo>
                  <a:pt x="35" y="30"/>
                  <a:pt x="29" y="36"/>
                  <a:pt x="21" y="36"/>
                </a:cubicBezTo>
                <a:cubicBezTo>
                  <a:pt x="20" y="36"/>
                  <a:pt x="20" y="36"/>
                  <a:pt x="20" y="36"/>
                </a:cubicBezTo>
                <a:cubicBezTo>
                  <a:pt x="11" y="35"/>
                  <a:pt x="5" y="28"/>
                  <a:pt x="6" y="19"/>
                </a:cubicBezTo>
                <a:cubicBezTo>
                  <a:pt x="6" y="12"/>
                  <a:pt x="13" y="6"/>
                  <a:pt x="21" y="6"/>
                </a:cubicBezTo>
                <a:moveTo>
                  <a:pt x="21" y="0"/>
                </a:moveTo>
                <a:cubicBezTo>
                  <a:pt x="10" y="0"/>
                  <a:pt x="1" y="8"/>
                  <a:pt x="0" y="19"/>
                </a:cubicBezTo>
                <a:cubicBezTo>
                  <a:pt x="0" y="24"/>
                  <a:pt x="2" y="30"/>
                  <a:pt x="5" y="34"/>
                </a:cubicBezTo>
                <a:cubicBezTo>
                  <a:pt x="9" y="38"/>
                  <a:pt x="14" y="41"/>
                  <a:pt x="19" y="41"/>
                </a:cubicBezTo>
                <a:cubicBezTo>
                  <a:pt x="20" y="41"/>
                  <a:pt x="20" y="41"/>
                  <a:pt x="21" y="41"/>
                </a:cubicBezTo>
                <a:cubicBezTo>
                  <a:pt x="31" y="41"/>
                  <a:pt x="40" y="33"/>
                  <a:pt x="41" y="22"/>
                </a:cubicBezTo>
                <a:cubicBezTo>
                  <a:pt x="42" y="17"/>
                  <a:pt x="40" y="11"/>
                  <a:pt x="36" y="7"/>
                </a:cubicBezTo>
                <a:cubicBezTo>
                  <a:pt x="33" y="3"/>
                  <a:pt x="28" y="1"/>
                  <a:pt x="22" y="0"/>
                </a:cubicBezTo>
                <a:cubicBezTo>
                  <a:pt x="22" y="0"/>
                  <a:pt x="21" y="0"/>
                  <a:pt x="21" y="0"/>
                </a:cubicBezTo>
              </a:path>
            </a:pathLst>
          </a:custGeom>
          <a:solidFill>
            <a:srgbClr val="FF36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36" name="îṧ1íďé"/>
          <p:cNvSpPr/>
          <p:nvPr/>
        </p:nvSpPr>
        <p:spPr bwMode="auto">
          <a:xfrm>
            <a:off x="2089231" y="1856599"/>
            <a:ext cx="606764" cy="210962"/>
          </a:xfrm>
          <a:custGeom>
            <a:avLst/>
            <a:gdLst>
              <a:gd name="T0" fmla="*/ 0 w 1231"/>
              <a:gd name="T1" fmla="*/ 417 h 428"/>
              <a:gd name="T2" fmla="*/ 240 w 1231"/>
              <a:gd name="T3" fmla="*/ 31 h 428"/>
              <a:gd name="T4" fmla="*/ 412 w 1231"/>
              <a:gd name="T5" fmla="*/ 247 h 428"/>
              <a:gd name="T6" fmla="*/ 628 w 1231"/>
              <a:gd name="T7" fmla="*/ 64 h 428"/>
              <a:gd name="T8" fmla="*/ 745 w 1231"/>
              <a:gd name="T9" fmla="*/ 213 h 428"/>
              <a:gd name="T10" fmla="*/ 917 w 1231"/>
              <a:gd name="T11" fmla="*/ 0 h 428"/>
              <a:gd name="T12" fmla="*/ 1083 w 1231"/>
              <a:gd name="T13" fmla="*/ 145 h 428"/>
              <a:gd name="T14" fmla="*/ 1227 w 1231"/>
              <a:gd name="T15" fmla="*/ 114 h 428"/>
              <a:gd name="T16" fmla="*/ 1231 w 1231"/>
              <a:gd name="T17" fmla="*/ 135 h 428"/>
              <a:gd name="T18" fmla="*/ 1077 w 1231"/>
              <a:gd name="T19" fmla="*/ 169 h 428"/>
              <a:gd name="T20" fmla="*/ 920 w 1231"/>
              <a:gd name="T21" fmla="*/ 31 h 428"/>
              <a:gd name="T22" fmla="*/ 743 w 1231"/>
              <a:gd name="T23" fmla="*/ 249 h 428"/>
              <a:gd name="T24" fmla="*/ 625 w 1231"/>
              <a:gd name="T25" fmla="*/ 95 h 428"/>
              <a:gd name="T26" fmla="*/ 409 w 1231"/>
              <a:gd name="T27" fmla="*/ 279 h 428"/>
              <a:gd name="T28" fmla="*/ 242 w 1231"/>
              <a:gd name="T29" fmla="*/ 69 h 428"/>
              <a:gd name="T30" fmla="*/ 20 w 1231"/>
              <a:gd name="T31" fmla="*/ 428 h 428"/>
              <a:gd name="T32" fmla="*/ 0 w 1231"/>
              <a:gd name="T33" fmla="*/ 417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31" h="428">
                <a:moveTo>
                  <a:pt x="0" y="417"/>
                </a:moveTo>
                <a:lnTo>
                  <a:pt x="240" y="31"/>
                </a:lnTo>
                <a:lnTo>
                  <a:pt x="412" y="247"/>
                </a:lnTo>
                <a:lnTo>
                  <a:pt x="628" y="64"/>
                </a:lnTo>
                <a:lnTo>
                  <a:pt x="745" y="213"/>
                </a:lnTo>
                <a:lnTo>
                  <a:pt x="917" y="0"/>
                </a:lnTo>
                <a:lnTo>
                  <a:pt x="1083" y="145"/>
                </a:lnTo>
                <a:lnTo>
                  <a:pt x="1227" y="114"/>
                </a:lnTo>
                <a:lnTo>
                  <a:pt x="1231" y="135"/>
                </a:lnTo>
                <a:lnTo>
                  <a:pt x="1077" y="169"/>
                </a:lnTo>
                <a:lnTo>
                  <a:pt x="920" y="31"/>
                </a:lnTo>
                <a:lnTo>
                  <a:pt x="743" y="249"/>
                </a:lnTo>
                <a:lnTo>
                  <a:pt x="625" y="95"/>
                </a:lnTo>
                <a:lnTo>
                  <a:pt x="409" y="279"/>
                </a:lnTo>
                <a:lnTo>
                  <a:pt x="242" y="69"/>
                </a:lnTo>
                <a:lnTo>
                  <a:pt x="20" y="428"/>
                </a:lnTo>
                <a:lnTo>
                  <a:pt x="0" y="417"/>
                </a:lnTo>
                <a:close/>
              </a:path>
            </a:pathLst>
          </a:custGeom>
          <a:solidFill>
            <a:srgbClr val="7A3C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37" name="îśļíďê"/>
          <p:cNvSpPr/>
          <p:nvPr/>
        </p:nvSpPr>
        <p:spPr bwMode="auto">
          <a:xfrm>
            <a:off x="2089231" y="1856599"/>
            <a:ext cx="606764" cy="210962"/>
          </a:xfrm>
          <a:custGeom>
            <a:avLst/>
            <a:gdLst>
              <a:gd name="T0" fmla="*/ 0 w 1231"/>
              <a:gd name="T1" fmla="*/ 417 h 428"/>
              <a:gd name="T2" fmla="*/ 240 w 1231"/>
              <a:gd name="T3" fmla="*/ 31 h 428"/>
              <a:gd name="T4" fmla="*/ 412 w 1231"/>
              <a:gd name="T5" fmla="*/ 247 h 428"/>
              <a:gd name="T6" fmla="*/ 628 w 1231"/>
              <a:gd name="T7" fmla="*/ 64 h 428"/>
              <a:gd name="T8" fmla="*/ 745 w 1231"/>
              <a:gd name="T9" fmla="*/ 213 h 428"/>
              <a:gd name="T10" fmla="*/ 917 w 1231"/>
              <a:gd name="T11" fmla="*/ 0 h 428"/>
              <a:gd name="T12" fmla="*/ 1083 w 1231"/>
              <a:gd name="T13" fmla="*/ 145 h 428"/>
              <a:gd name="T14" fmla="*/ 1227 w 1231"/>
              <a:gd name="T15" fmla="*/ 114 h 428"/>
              <a:gd name="T16" fmla="*/ 1231 w 1231"/>
              <a:gd name="T17" fmla="*/ 135 h 428"/>
              <a:gd name="T18" fmla="*/ 1077 w 1231"/>
              <a:gd name="T19" fmla="*/ 169 h 428"/>
              <a:gd name="T20" fmla="*/ 920 w 1231"/>
              <a:gd name="T21" fmla="*/ 31 h 428"/>
              <a:gd name="T22" fmla="*/ 743 w 1231"/>
              <a:gd name="T23" fmla="*/ 249 h 428"/>
              <a:gd name="T24" fmla="*/ 625 w 1231"/>
              <a:gd name="T25" fmla="*/ 95 h 428"/>
              <a:gd name="T26" fmla="*/ 409 w 1231"/>
              <a:gd name="T27" fmla="*/ 279 h 428"/>
              <a:gd name="T28" fmla="*/ 242 w 1231"/>
              <a:gd name="T29" fmla="*/ 69 h 428"/>
              <a:gd name="T30" fmla="*/ 20 w 1231"/>
              <a:gd name="T31" fmla="*/ 428 h 428"/>
              <a:gd name="T32" fmla="*/ 0 w 1231"/>
              <a:gd name="T33" fmla="*/ 417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31" h="428">
                <a:moveTo>
                  <a:pt x="0" y="417"/>
                </a:moveTo>
                <a:lnTo>
                  <a:pt x="240" y="31"/>
                </a:lnTo>
                <a:lnTo>
                  <a:pt x="412" y="247"/>
                </a:lnTo>
                <a:lnTo>
                  <a:pt x="628" y="64"/>
                </a:lnTo>
                <a:lnTo>
                  <a:pt x="745" y="213"/>
                </a:lnTo>
                <a:lnTo>
                  <a:pt x="917" y="0"/>
                </a:lnTo>
                <a:lnTo>
                  <a:pt x="1083" y="145"/>
                </a:lnTo>
                <a:lnTo>
                  <a:pt x="1227" y="114"/>
                </a:lnTo>
                <a:lnTo>
                  <a:pt x="1231" y="135"/>
                </a:lnTo>
                <a:lnTo>
                  <a:pt x="1077" y="169"/>
                </a:lnTo>
                <a:lnTo>
                  <a:pt x="920" y="31"/>
                </a:lnTo>
                <a:lnTo>
                  <a:pt x="743" y="249"/>
                </a:lnTo>
                <a:lnTo>
                  <a:pt x="625" y="95"/>
                </a:lnTo>
                <a:lnTo>
                  <a:pt x="409" y="279"/>
                </a:lnTo>
                <a:lnTo>
                  <a:pt x="242" y="69"/>
                </a:lnTo>
                <a:lnTo>
                  <a:pt x="20" y="428"/>
                </a:lnTo>
                <a:lnTo>
                  <a:pt x="0" y="41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38" name="iśļîďé"/>
          <p:cNvSpPr/>
          <p:nvPr/>
        </p:nvSpPr>
        <p:spPr bwMode="auto">
          <a:xfrm>
            <a:off x="2087260" y="1853641"/>
            <a:ext cx="611693" cy="216878"/>
          </a:xfrm>
          <a:custGeom>
            <a:avLst/>
            <a:gdLst>
              <a:gd name="T0" fmla="*/ 921 w 1241"/>
              <a:gd name="T1" fmla="*/ 11 h 440"/>
              <a:gd name="T2" fmla="*/ 1085 w 1241"/>
              <a:gd name="T3" fmla="*/ 155 h 440"/>
              <a:gd name="T4" fmla="*/ 1228 w 1241"/>
              <a:gd name="T5" fmla="*/ 124 h 440"/>
              <a:gd name="T6" fmla="*/ 1231 w 1241"/>
              <a:gd name="T7" fmla="*/ 138 h 440"/>
              <a:gd name="T8" fmla="*/ 1081 w 1241"/>
              <a:gd name="T9" fmla="*/ 171 h 440"/>
              <a:gd name="T10" fmla="*/ 923 w 1241"/>
              <a:gd name="T11" fmla="*/ 33 h 440"/>
              <a:gd name="T12" fmla="*/ 747 w 1241"/>
              <a:gd name="T13" fmla="*/ 249 h 440"/>
              <a:gd name="T14" fmla="*/ 629 w 1241"/>
              <a:gd name="T15" fmla="*/ 95 h 440"/>
              <a:gd name="T16" fmla="*/ 415 w 1241"/>
              <a:gd name="T17" fmla="*/ 281 h 440"/>
              <a:gd name="T18" fmla="*/ 246 w 1241"/>
              <a:gd name="T19" fmla="*/ 68 h 440"/>
              <a:gd name="T20" fmla="*/ 22 w 1241"/>
              <a:gd name="T21" fmla="*/ 429 h 440"/>
              <a:gd name="T22" fmla="*/ 10 w 1241"/>
              <a:gd name="T23" fmla="*/ 422 h 440"/>
              <a:gd name="T24" fmla="*/ 245 w 1241"/>
              <a:gd name="T25" fmla="*/ 44 h 440"/>
              <a:gd name="T26" fmla="*/ 416 w 1241"/>
              <a:gd name="T27" fmla="*/ 259 h 440"/>
              <a:gd name="T28" fmla="*/ 632 w 1241"/>
              <a:gd name="T29" fmla="*/ 75 h 440"/>
              <a:gd name="T30" fmla="*/ 747 w 1241"/>
              <a:gd name="T31" fmla="*/ 226 h 440"/>
              <a:gd name="T32" fmla="*/ 921 w 1241"/>
              <a:gd name="T33" fmla="*/ 11 h 440"/>
              <a:gd name="T34" fmla="*/ 920 w 1241"/>
              <a:gd name="T35" fmla="*/ 0 h 440"/>
              <a:gd name="T36" fmla="*/ 915 w 1241"/>
              <a:gd name="T37" fmla="*/ 7 h 440"/>
              <a:gd name="T38" fmla="*/ 749 w 1241"/>
              <a:gd name="T39" fmla="*/ 214 h 440"/>
              <a:gd name="T40" fmla="*/ 637 w 1241"/>
              <a:gd name="T41" fmla="*/ 71 h 440"/>
              <a:gd name="T42" fmla="*/ 633 w 1241"/>
              <a:gd name="T43" fmla="*/ 64 h 440"/>
              <a:gd name="T44" fmla="*/ 626 w 1241"/>
              <a:gd name="T45" fmla="*/ 70 h 440"/>
              <a:gd name="T46" fmla="*/ 418 w 1241"/>
              <a:gd name="T47" fmla="*/ 248 h 440"/>
              <a:gd name="T48" fmla="*/ 251 w 1241"/>
              <a:gd name="T49" fmla="*/ 38 h 440"/>
              <a:gd name="T50" fmla="*/ 244 w 1241"/>
              <a:gd name="T51" fmla="*/ 30 h 440"/>
              <a:gd name="T52" fmla="*/ 238 w 1241"/>
              <a:gd name="T53" fmla="*/ 40 h 440"/>
              <a:gd name="T54" fmla="*/ 4 w 1241"/>
              <a:gd name="T55" fmla="*/ 417 h 440"/>
              <a:gd name="T56" fmla="*/ 0 w 1241"/>
              <a:gd name="T57" fmla="*/ 424 h 440"/>
              <a:gd name="T58" fmla="*/ 5 w 1241"/>
              <a:gd name="T59" fmla="*/ 429 h 440"/>
              <a:gd name="T60" fmla="*/ 18 w 1241"/>
              <a:gd name="T61" fmla="*/ 436 h 440"/>
              <a:gd name="T62" fmla="*/ 24 w 1241"/>
              <a:gd name="T63" fmla="*/ 440 h 440"/>
              <a:gd name="T64" fmla="*/ 28 w 1241"/>
              <a:gd name="T65" fmla="*/ 433 h 440"/>
              <a:gd name="T66" fmla="*/ 246 w 1241"/>
              <a:gd name="T67" fmla="*/ 81 h 440"/>
              <a:gd name="T68" fmla="*/ 408 w 1241"/>
              <a:gd name="T69" fmla="*/ 285 h 440"/>
              <a:gd name="T70" fmla="*/ 413 w 1241"/>
              <a:gd name="T71" fmla="*/ 291 h 440"/>
              <a:gd name="T72" fmla="*/ 419 w 1241"/>
              <a:gd name="T73" fmla="*/ 286 h 440"/>
              <a:gd name="T74" fmla="*/ 629 w 1241"/>
              <a:gd name="T75" fmla="*/ 107 h 440"/>
              <a:gd name="T76" fmla="*/ 741 w 1241"/>
              <a:gd name="T77" fmla="*/ 253 h 440"/>
              <a:gd name="T78" fmla="*/ 747 w 1241"/>
              <a:gd name="T79" fmla="*/ 262 h 440"/>
              <a:gd name="T80" fmla="*/ 754 w 1241"/>
              <a:gd name="T81" fmla="*/ 253 h 440"/>
              <a:gd name="T82" fmla="*/ 924 w 1241"/>
              <a:gd name="T83" fmla="*/ 43 h 440"/>
              <a:gd name="T84" fmla="*/ 1077 w 1241"/>
              <a:gd name="T85" fmla="*/ 177 h 440"/>
              <a:gd name="T86" fmla="*/ 1080 w 1241"/>
              <a:gd name="T87" fmla="*/ 179 h 440"/>
              <a:gd name="T88" fmla="*/ 1082 w 1241"/>
              <a:gd name="T89" fmla="*/ 178 h 440"/>
              <a:gd name="T90" fmla="*/ 1232 w 1241"/>
              <a:gd name="T91" fmla="*/ 145 h 440"/>
              <a:gd name="T92" fmla="*/ 1241 w 1241"/>
              <a:gd name="T93" fmla="*/ 144 h 440"/>
              <a:gd name="T94" fmla="*/ 1238 w 1241"/>
              <a:gd name="T95" fmla="*/ 137 h 440"/>
              <a:gd name="T96" fmla="*/ 1235 w 1241"/>
              <a:gd name="T97" fmla="*/ 122 h 440"/>
              <a:gd name="T98" fmla="*/ 1234 w 1241"/>
              <a:gd name="T99" fmla="*/ 115 h 440"/>
              <a:gd name="T100" fmla="*/ 1226 w 1241"/>
              <a:gd name="T101" fmla="*/ 117 h 440"/>
              <a:gd name="T102" fmla="*/ 1088 w 1241"/>
              <a:gd name="T103" fmla="*/ 147 h 440"/>
              <a:gd name="T104" fmla="*/ 927 w 1241"/>
              <a:gd name="T105" fmla="*/ 6 h 440"/>
              <a:gd name="T106" fmla="*/ 920 w 1241"/>
              <a:gd name="T107" fmla="*/ 0 h 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241" h="440">
                <a:moveTo>
                  <a:pt x="921" y="11"/>
                </a:moveTo>
                <a:lnTo>
                  <a:pt x="1085" y="155"/>
                </a:lnTo>
                <a:lnTo>
                  <a:pt x="1228" y="124"/>
                </a:lnTo>
                <a:lnTo>
                  <a:pt x="1231" y="138"/>
                </a:lnTo>
                <a:lnTo>
                  <a:pt x="1081" y="171"/>
                </a:lnTo>
                <a:lnTo>
                  <a:pt x="923" y="33"/>
                </a:lnTo>
                <a:lnTo>
                  <a:pt x="747" y="249"/>
                </a:lnTo>
                <a:lnTo>
                  <a:pt x="629" y="95"/>
                </a:lnTo>
                <a:lnTo>
                  <a:pt x="415" y="281"/>
                </a:lnTo>
                <a:lnTo>
                  <a:pt x="246" y="68"/>
                </a:lnTo>
                <a:lnTo>
                  <a:pt x="22" y="429"/>
                </a:lnTo>
                <a:lnTo>
                  <a:pt x="10" y="422"/>
                </a:lnTo>
                <a:lnTo>
                  <a:pt x="245" y="44"/>
                </a:lnTo>
                <a:lnTo>
                  <a:pt x="416" y="259"/>
                </a:lnTo>
                <a:lnTo>
                  <a:pt x="632" y="75"/>
                </a:lnTo>
                <a:lnTo>
                  <a:pt x="747" y="226"/>
                </a:lnTo>
                <a:lnTo>
                  <a:pt x="921" y="11"/>
                </a:lnTo>
                <a:close/>
                <a:moveTo>
                  <a:pt x="920" y="0"/>
                </a:moveTo>
                <a:lnTo>
                  <a:pt x="915" y="7"/>
                </a:lnTo>
                <a:lnTo>
                  <a:pt x="749" y="214"/>
                </a:lnTo>
                <a:lnTo>
                  <a:pt x="637" y="71"/>
                </a:lnTo>
                <a:lnTo>
                  <a:pt x="633" y="64"/>
                </a:lnTo>
                <a:lnTo>
                  <a:pt x="626" y="70"/>
                </a:lnTo>
                <a:lnTo>
                  <a:pt x="418" y="248"/>
                </a:lnTo>
                <a:lnTo>
                  <a:pt x="251" y="38"/>
                </a:lnTo>
                <a:lnTo>
                  <a:pt x="244" y="30"/>
                </a:lnTo>
                <a:lnTo>
                  <a:pt x="238" y="40"/>
                </a:lnTo>
                <a:lnTo>
                  <a:pt x="4" y="417"/>
                </a:lnTo>
                <a:lnTo>
                  <a:pt x="0" y="424"/>
                </a:lnTo>
                <a:lnTo>
                  <a:pt x="5" y="429"/>
                </a:lnTo>
                <a:lnTo>
                  <a:pt x="18" y="436"/>
                </a:lnTo>
                <a:lnTo>
                  <a:pt x="24" y="440"/>
                </a:lnTo>
                <a:lnTo>
                  <a:pt x="28" y="433"/>
                </a:lnTo>
                <a:lnTo>
                  <a:pt x="246" y="81"/>
                </a:lnTo>
                <a:lnTo>
                  <a:pt x="408" y="285"/>
                </a:lnTo>
                <a:lnTo>
                  <a:pt x="413" y="291"/>
                </a:lnTo>
                <a:lnTo>
                  <a:pt x="419" y="286"/>
                </a:lnTo>
                <a:lnTo>
                  <a:pt x="629" y="107"/>
                </a:lnTo>
                <a:lnTo>
                  <a:pt x="741" y="253"/>
                </a:lnTo>
                <a:lnTo>
                  <a:pt x="747" y="262"/>
                </a:lnTo>
                <a:lnTo>
                  <a:pt x="754" y="253"/>
                </a:lnTo>
                <a:lnTo>
                  <a:pt x="924" y="43"/>
                </a:lnTo>
                <a:lnTo>
                  <a:pt x="1077" y="177"/>
                </a:lnTo>
                <a:lnTo>
                  <a:pt x="1080" y="179"/>
                </a:lnTo>
                <a:lnTo>
                  <a:pt x="1082" y="178"/>
                </a:lnTo>
                <a:lnTo>
                  <a:pt x="1232" y="145"/>
                </a:lnTo>
                <a:lnTo>
                  <a:pt x="1241" y="144"/>
                </a:lnTo>
                <a:lnTo>
                  <a:pt x="1238" y="137"/>
                </a:lnTo>
                <a:lnTo>
                  <a:pt x="1235" y="122"/>
                </a:lnTo>
                <a:lnTo>
                  <a:pt x="1234" y="115"/>
                </a:lnTo>
                <a:lnTo>
                  <a:pt x="1226" y="117"/>
                </a:lnTo>
                <a:lnTo>
                  <a:pt x="1088" y="147"/>
                </a:lnTo>
                <a:lnTo>
                  <a:pt x="927" y="6"/>
                </a:lnTo>
                <a:lnTo>
                  <a:pt x="920" y="0"/>
                </a:lnTo>
                <a:close/>
              </a:path>
            </a:pathLst>
          </a:custGeom>
          <a:solidFill>
            <a:srgbClr val="7A3C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39" name="îSḻiďè"/>
          <p:cNvSpPr/>
          <p:nvPr/>
        </p:nvSpPr>
        <p:spPr bwMode="auto">
          <a:xfrm>
            <a:off x="2087260" y="1853641"/>
            <a:ext cx="611693" cy="216878"/>
          </a:xfrm>
          <a:custGeom>
            <a:avLst/>
            <a:gdLst>
              <a:gd name="T0" fmla="*/ 921 w 1241"/>
              <a:gd name="T1" fmla="*/ 11 h 440"/>
              <a:gd name="T2" fmla="*/ 1085 w 1241"/>
              <a:gd name="T3" fmla="*/ 155 h 440"/>
              <a:gd name="T4" fmla="*/ 1228 w 1241"/>
              <a:gd name="T5" fmla="*/ 124 h 440"/>
              <a:gd name="T6" fmla="*/ 1231 w 1241"/>
              <a:gd name="T7" fmla="*/ 138 h 440"/>
              <a:gd name="T8" fmla="*/ 1081 w 1241"/>
              <a:gd name="T9" fmla="*/ 171 h 440"/>
              <a:gd name="T10" fmla="*/ 923 w 1241"/>
              <a:gd name="T11" fmla="*/ 33 h 440"/>
              <a:gd name="T12" fmla="*/ 747 w 1241"/>
              <a:gd name="T13" fmla="*/ 249 h 440"/>
              <a:gd name="T14" fmla="*/ 629 w 1241"/>
              <a:gd name="T15" fmla="*/ 95 h 440"/>
              <a:gd name="T16" fmla="*/ 415 w 1241"/>
              <a:gd name="T17" fmla="*/ 281 h 440"/>
              <a:gd name="T18" fmla="*/ 246 w 1241"/>
              <a:gd name="T19" fmla="*/ 68 h 440"/>
              <a:gd name="T20" fmla="*/ 22 w 1241"/>
              <a:gd name="T21" fmla="*/ 429 h 440"/>
              <a:gd name="T22" fmla="*/ 10 w 1241"/>
              <a:gd name="T23" fmla="*/ 422 h 440"/>
              <a:gd name="T24" fmla="*/ 245 w 1241"/>
              <a:gd name="T25" fmla="*/ 44 h 440"/>
              <a:gd name="T26" fmla="*/ 416 w 1241"/>
              <a:gd name="T27" fmla="*/ 259 h 440"/>
              <a:gd name="T28" fmla="*/ 632 w 1241"/>
              <a:gd name="T29" fmla="*/ 75 h 440"/>
              <a:gd name="T30" fmla="*/ 747 w 1241"/>
              <a:gd name="T31" fmla="*/ 226 h 440"/>
              <a:gd name="T32" fmla="*/ 921 w 1241"/>
              <a:gd name="T33" fmla="*/ 11 h 440"/>
              <a:gd name="T34" fmla="*/ 920 w 1241"/>
              <a:gd name="T35" fmla="*/ 0 h 440"/>
              <a:gd name="T36" fmla="*/ 915 w 1241"/>
              <a:gd name="T37" fmla="*/ 7 h 440"/>
              <a:gd name="T38" fmla="*/ 749 w 1241"/>
              <a:gd name="T39" fmla="*/ 214 h 440"/>
              <a:gd name="T40" fmla="*/ 637 w 1241"/>
              <a:gd name="T41" fmla="*/ 71 h 440"/>
              <a:gd name="T42" fmla="*/ 633 w 1241"/>
              <a:gd name="T43" fmla="*/ 64 h 440"/>
              <a:gd name="T44" fmla="*/ 626 w 1241"/>
              <a:gd name="T45" fmla="*/ 70 h 440"/>
              <a:gd name="T46" fmla="*/ 418 w 1241"/>
              <a:gd name="T47" fmla="*/ 248 h 440"/>
              <a:gd name="T48" fmla="*/ 251 w 1241"/>
              <a:gd name="T49" fmla="*/ 38 h 440"/>
              <a:gd name="T50" fmla="*/ 244 w 1241"/>
              <a:gd name="T51" fmla="*/ 30 h 440"/>
              <a:gd name="T52" fmla="*/ 238 w 1241"/>
              <a:gd name="T53" fmla="*/ 40 h 440"/>
              <a:gd name="T54" fmla="*/ 4 w 1241"/>
              <a:gd name="T55" fmla="*/ 417 h 440"/>
              <a:gd name="T56" fmla="*/ 0 w 1241"/>
              <a:gd name="T57" fmla="*/ 424 h 440"/>
              <a:gd name="T58" fmla="*/ 5 w 1241"/>
              <a:gd name="T59" fmla="*/ 429 h 440"/>
              <a:gd name="T60" fmla="*/ 18 w 1241"/>
              <a:gd name="T61" fmla="*/ 436 h 440"/>
              <a:gd name="T62" fmla="*/ 24 w 1241"/>
              <a:gd name="T63" fmla="*/ 440 h 440"/>
              <a:gd name="T64" fmla="*/ 28 w 1241"/>
              <a:gd name="T65" fmla="*/ 433 h 440"/>
              <a:gd name="T66" fmla="*/ 246 w 1241"/>
              <a:gd name="T67" fmla="*/ 81 h 440"/>
              <a:gd name="T68" fmla="*/ 408 w 1241"/>
              <a:gd name="T69" fmla="*/ 285 h 440"/>
              <a:gd name="T70" fmla="*/ 413 w 1241"/>
              <a:gd name="T71" fmla="*/ 291 h 440"/>
              <a:gd name="T72" fmla="*/ 419 w 1241"/>
              <a:gd name="T73" fmla="*/ 286 h 440"/>
              <a:gd name="T74" fmla="*/ 629 w 1241"/>
              <a:gd name="T75" fmla="*/ 107 h 440"/>
              <a:gd name="T76" fmla="*/ 741 w 1241"/>
              <a:gd name="T77" fmla="*/ 253 h 440"/>
              <a:gd name="T78" fmla="*/ 747 w 1241"/>
              <a:gd name="T79" fmla="*/ 262 h 440"/>
              <a:gd name="T80" fmla="*/ 754 w 1241"/>
              <a:gd name="T81" fmla="*/ 253 h 440"/>
              <a:gd name="T82" fmla="*/ 924 w 1241"/>
              <a:gd name="T83" fmla="*/ 43 h 440"/>
              <a:gd name="T84" fmla="*/ 1077 w 1241"/>
              <a:gd name="T85" fmla="*/ 177 h 440"/>
              <a:gd name="T86" fmla="*/ 1080 w 1241"/>
              <a:gd name="T87" fmla="*/ 179 h 440"/>
              <a:gd name="T88" fmla="*/ 1082 w 1241"/>
              <a:gd name="T89" fmla="*/ 178 h 440"/>
              <a:gd name="T90" fmla="*/ 1232 w 1241"/>
              <a:gd name="T91" fmla="*/ 145 h 440"/>
              <a:gd name="T92" fmla="*/ 1241 w 1241"/>
              <a:gd name="T93" fmla="*/ 144 h 440"/>
              <a:gd name="T94" fmla="*/ 1238 w 1241"/>
              <a:gd name="T95" fmla="*/ 137 h 440"/>
              <a:gd name="T96" fmla="*/ 1235 w 1241"/>
              <a:gd name="T97" fmla="*/ 122 h 440"/>
              <a:gd name="T98" fmla="*/ 1234 w 1241"/>
              <a:gd name="T99" fmla="*/ 115 h 440"/>
              <a:gd name="T100" fmla="*/ 1226 w 1241"/>
              <a:gd name="T101" fmla="*/ 117 h 440"/>
              <a:gd name="T102" fmla="*/ 1088 w 1241"/>
              <a:gd name="T103" fmla="*/ 147 h 440"/>
              <a:gd name="T104" fmla="*/ 927 w 1241"/>
              <a:gd name="T105" fmla="*/ 6 h 440"/>
              <a:gd name="T106" fmla="*/ 920 w 1241"/>
              <a:gd name="T107" fmla="*/ 0 h 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241" h="440">
                <a:moveTo>
                  <a:pt x="921" y="11"/>
                </a:moveTo>
                <a:lnTo>
                  <a:pt x="1085" y="155"/>
                </a:lnTo>
                <a:lnTo>
                  <a:pt x="1228" y="124"/>
                </a:lnTo>
                <a:lnTo>
                  <a:pt x="1231" y="138"/>
                </a:lnTo>
                <a:lnTo>
                  <a:pt x="1081" y="171"/>
                </a:lnTo>
                <a:lnTo>
                  <a:pt x="923" y="33"/>
                </a:lnTo>
                <a:lnTo>
                  <a:pt x="747" y="249"/>
                </a:lnTo>
                <a:lnTo>
                  <a:pt x="629" y="95"/>
                </a:lnTo>
                <a:lnTo>
                  <a:pt x="415" y="281"/>
                </a:lnTo>
                <a:lnTo>
                  <a:pt x="246" y="68"/>
                </a:lnTo>
                <a:lnTo>
                  <a:pt x="22" y="429"/>
                </a:lnTo>
                <a:lnTo>
                  <a:pt x="10" y="422"/>
                </a:lnTo>
                <a:lnTo>
                  <a:pt x="245" y="44"/>
                </a:lnTo>
                <a:lnTo>
                  <a:pt x="416" y="259"/>
                </a:lnTo>
                <a:lnTo>
                  <a:pt x="632" y="75"/>
                </a:lnTo>
                <a:lnTo>
                  <a:pt x="747" y="226"/>
                </a:lnTo>
                <a:lnTo>
                  <a:pt x="921" y="11"/>
                </a:lnTo>
                <a:moveTo>
                  <a:pt x="920" y="0"/>
                </a:moveTo>
                <a:lnTo>
                  <a:pt x="915" y="7"/>
                </a:lnTo>
                <a:lnTo>
                  <a:pt x="749" y="214"/>
                </a:lnTo>
                <a:lnTo>
                  <a:pt x="637" y="71"/>
                </a:lnTo>
                <a:lnTo>
                  <a:pt x="633" y="64"/>
                </a:lnTo>
                <a:lnTo>
                  <a:pt x="626" y="70"/>
                </a:lnTo>
                <a:lnTo>
                  <a:pt x="418" y="248"/>
                </a:lnTo>
                <a:lnTo>
                  <a:pt x="251" y="38"/>
                </a:lnTo>
                <a:lnTo>
                  <a:pt x="244" y="30"/>
                </a:lnTo>
                <a:lnTo>
                  <a:pt x="238" y="40"/>
                </a:lnTo>
                <a:lnTo>
                  <a:pt x="4" y="417"/>
                </a:lnTo>
                <a:lnTo>
                  <a:pt x="0" y="424"/>
                </a:lnTo>
                <a:lnTo>
                  <a:pt x="5" y="429"/>
                </a:lnTo>
                <a:lnTo>
                  <a:pt x="18" y="436"/>
                </a:lnTo>
                <a:lnTo>
                  <a:pt x="24" y="440"/>
                </a:lnTo>
                <a:lnTo>
                  <a:pt x="28" y="433"/>
                </a:lnTo>
                <a:lnTo>
                  <a:pt x="246" y="81"/>
                </a:lnTo>
                <a:lnTo>
                  <a:pt x="408" y="285"/>
                </a:lnTo>
                <a:lnTo>
                  <a:pt x="413" y="291"/>
                </a:lnTo>
                <a:lnTo>
                  <a:pt x="419" y="286"/>
                </a:lnTo>
                <a:lnTo>
                  <a:pt x="629" y="107"/>
                </a:lnTo>
                <a:lnTo>
                  <a:pt x="741" y="253"/>
                </a:lnTo>
                <a:lnTo>
                  <a:pt x="747" y="262"/>
                </a:lnTo>
                <a:lnTo>
                  <a:pt x="754" y="253"/>
                </a:lnTo>
                <a:lnTo>
                  <a:pt x="924" y="43"/>
                </a:lnTo>
                <a:lnTo>
                  <a:pt x="1077" y="177"/>
                </a:lnTo>
                <a:lnTo>
                  <a:pt x="1080" y="179"/>
                </a:lnTo>
                <a:lnTo>
                  <a:pt x="1082" y="178"/>
                </a:lnTo>
                <a:lnTo>
                  <a:pt x="1232" y="145"/>
                </a:lnTo>
                <a:lnTo>
                  <a:pt x="1241" y="144"/>
                </a:lnTo>
                <a:lnTo>
                  <a:pt x="1238" y="137"/>
                </a:lnTo>
                <a:lnTo>
                  <a:pt x="1235" y="122"/>
                </a:lnTo>
                <a:lnTo>
                  <a:pt x="1234" y="115"/>
                </a:lnTo>
                <a:lnTo>
                  <a:pt x="1226" y="117"/>
                </a:lnTo>
                <a:lnTo>
                  <a:pt x="1088" y="147"/>
                </a:lnTo>
                <a:lnTo>
                  <a:pt x="927" y="6"/>
                </a:lnTo>
                <a:lnTo>
                  <a:pt x="92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40" name="ísľîḑè"/>
          <p:cNvSpPr/>
          <p:nvPr/>
        </p:nvSpPr>
        <p:spPr bwMode="auto">
          <a:xfrm>
            <a:off x="2083810" y="2115373"/>
            <a:ext cx="25139" cy="24645"/>
          </a:xfrm>
          <a:custGeom>
            <a:avLst/>
            <a:gdLst>
              <a:gd name="T0" fmla="*/ 18 w 36"/>
              <a:gd name="T1" fmla="*/ 35 h 35"/>
              <a:gd name="T2" fmla="*/ 16 w 36"/>
              <a:gd name="T3" fmla="*/ 35 h 35"/>
              <a:gd name="T4" fmla="*/ 4 w 36"/>
              <a:gd name="T5" fmla="*/ 29 h 35"/>
              <a:gd name="T6" fmla="*/ 0 w 36"/>
              <a:gd name="T7" fmla="*/ 16 h 35"/>
              <a:gd name="T8" fmla="*/ 18 w 36"/>
              <a:gd name="T9" fmla="*/ 0 h 35"/>
              <a:gd name="T10" fmla="*/ 19 w 36"/>
              <a:gd name="T11" fmla="*/ 0 h 35"/>
              <a:gd name="T12" fmla="*/ 31 w 36"/>
              <a:gd name="T13" fmla="*/ 6 h 35"/>
              <a:gd name="T14" fmla="*/ 35 w 36"/>
              <a:gd name="T15" fmla="*/ 19 h 35"/>
              <a:gd name="T16" fmla="*/ 18 w 36"/>
              <a:gd name="T17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" h="35">
                <a:moveTo>
                  <a:pt x="18" y="35"/>
                </a:moveTo>
                <a:cubicBezTo>
                  <a:pt x="17" y="35"/>
                  <a:pt x="17" y="35"/>
                  <a:pt x="16" y="35"/>
                </a:cubicBezTo>
                <a:cubicBezTo>
                  <a:pt x="12" y="35"/>
                  <a:pt x="7" y="32"/>
                  <a:pt x="4" y="29"/>
                </a:cubicBezTo>
                <a:cubicBezTo>
                  <a:pt x="1" y="25"/>
                  <a:pt x="0" y="21"/>
                  <a:pt x="0" y="16"/>
                </a:cubicBezTo>
                <a:cubicBezTo>
                  <a:pt x="1" y="7"/>
                  <a:pt x="8" y="0"/>
                  <a:pt x="18" y="0"/>
                </a:cubicBezTo>
                <a:cubicBezTo>
                  <a:pt x="18" y="0"/>
                  <a:pt x="19" y="0"/>
                  <a:pt x="19" y="0"/>
                </a:cubicBezTo>
                <a:cubicBezTo>
                  <a:pt x="24" y="0"/>
                  <a:pt x="28" y="2"/>
                  <a:pt x="31" y="6"/>
                </a:cubicBezTo>
                <a:cubicBezTo>
                  <a:pt x="34" y="9"/>
                  <a:pt x="36" y="14"/>
                  <a:pt x="35" y="19"/>
                </a:cubicBezTo>
                <a:cubicBezTo>
                  <a:pt x="35" y="28"/>
                  <a:pt x="27" y="35"/>
                  <a:pt x="18" y="35"/>
                </a:cubicBezTo>
              </a:path>
            </a:pathLst>
          </a:custGeom>
          <a:solidFill>
            <a:srgbClr val="FF36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41" name="îSliḍê"/>
          <p:cNvSpPr/>
          <p:nvPr/>
        </p:nvSpPr>
        <p:spPr bwMode="auto">
          <a:xfrm>
            <a:off x="2080853" y="2113402"/>
            <a:ext cx="29574" cy="28589"/>
          </a:xfrm>
          <a:custGeom>
            <a:avLst/>
            <a:gdLst>
              <a:gd name="T0" fmla="*/ 22 w 42"/>
              <a:gd name="T1" fmla="*/ 5 h 41"/>
              <a:gd name="T2" fmla="*/ 23 w 42"/>
              <a:gd name="T3" fmla="*/ 5 h 41"/>
              <a:gd name="T4" fmla="*/ 37 w 42"/>
              <a:gd name="T5" fmla="*/ 21 h 41"/>
              <a:gd name="T6" fmla="*/ 22 w 42"/>
              <a:gd name="T7" fmla="*/ 35 h 41"/>
              <a:gd name="T8" fmla="*/ 20 w 42"/>
              <a:gd name="T9" fmla="*/ 35 h 41"/>
              <a:gd name="T10" fmla="*/ 7 w 42"/>
              <a:gd name="T11" fmla="*/ 19 h 41"/>
              <a:gd name="T12" fmla="*/ 22 w 42"/>
              <a:gd name="T13" fmla="*/ 5 h 41"/>
              <a:gd name="T14" fmla="*/ 22 w 42"/>
              <a:gd name="T15" fmla="*/ 0 h 41"/>
              <a:gd name="T16" fmla="*/ 1 w 42"/>
              <a:gd name="T17" fmla="*/ 19 h 41"/>
              <a:gd name="T18" fmla="*/ 20 w 42"/>
              <a:gd name="T19" fmla="*/ 41 h 41"/>
              <a:gd name="T20" fmla="*/ 22 w 42"/>
              <a:gd name="T21" fmla="*/ 41 h 41"/>
              <a:gd name="T22" fmla="*/ 42 w 42"/>
              <a:gd name="T23" fmla="*/ 22 h 41"/>
              <a:gd name="T24" fmla="*/ 37 w 42"/>
              <a:gd name="T25" fmla="*/ 7 h 41"/>
              <a:gd name="T26" fmla="*/ 23 w 42"/>
              <a:gd name="T27" fmla="*/ 0 h 41"/>
              <a:gd name="T28" fmla="*/ 22 w 42"/>
              <a:gd name="T29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2" h="41">
                <a:moveTo>
                  <a:pt x="22" y="5"/>
                </a:moveTo>
                <a:cubicBezTo>
                  <a:pt x="22" y="5"/>
                  <a:pt x="22" y="5"/>
                  <a:pt x="23" y="5"/>
                </a:cubicBezTo>
                <a:cubicBezTo>
                  <a:pt x="31" y="6"/>
                  <a:pt x="37" y="13"/>
                  <a:pt x="37" y="21"/>
                </a:cubicBezTo>
                <a:cubicBezTo>
                  <a:pt x="36" y="29"/>
                  <a:pt x="29" y="35"/>
                  <a:pt x="22" y="35"/>
                </a:cubicBezTo>
                <a:cubicBezTo>
                  <a:pt x="21" y="35"/>
                  <a:pt x="21" y="35"/>
                  <a:pt x="20" y="35"/>
                </a:cubicBezTo>
                <a:cubicBezTo>
                  <a:pt x="12" y="35"/>
                  <a:pt x="6" y="27"/>
                  <a:pt x="7" y="19"/>
                </a:cubicBezTo>
                <a:cubicBezTo>
                  <a:pt x="7" y="11"/>
                  <a:pt x="14" y="5"/>
                  <a:pt x="22" y="5"/>
                </a:cubicBezTo>
                <a:moveTo>
                  <a:pt x="22" y="0"/>
                </a:moveTo>
                <a:cubicBezTo>
                  <a:pt x="11" y="0"/>
                  <a:pt x="2" y="8"/>
                  <a:pt x="1" y="19"/>
                </a:cubicBezTo>
                <a:cubicBezTo>
                  <a:pt x="0" y="30"/>
                  <a:pt x="9" y="40"/>
                  <a:pt x="20" y="41"/>
                </a:cubicBezTo>
                <a:cubicBezTo>
                  <a:pt x="21" y="41"/>
                  <a:pt x="21" y="41"/>
                  <a:pt x="22" y="41"/>
                </a:cubicBezTo>
                <a:cubicBezTo>
                  <a:pt x="32" y="41"/>
                  <a:pt x="41" y="32"/>
                  <a:pt x="42" y="22"/>
                </a:cubicBezTo>
                <a:cubicBezTo>
                  <a:pt x="42" y="16"/>
                  <a:pt x="41" y="11"/>
                  <a:pt x="37" y="7"/>
                </a:cubicBezTo>
                <a:cubicBezTo>
                  <a:pt x="34" y="3"/>
                  <a:pt x="29" y="0"/>
                  <a:pt x="23" y="0"/>
                </a:cubicBezTo>
                <a:cubicBezTo>
                  <a:pt x="23" y="0"/>
                  <a:pt x="22" y="0"/>
                  <a:pt x="22" y="0"/>
                </a:cubicBezTo>
              </a:path>
            </a:pathLst>
          </a:custGeom>
          <a:solidFill>
            <a:srgbClr val="FF36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42" name="iSḷïḋê"/>
          <p:cNvSpPr/>
          <p:nvPr/>
        </p:nvSpPr>
        <p:spPr bwMode="auto">
          <a:xfrm>
            <a:off x="2087754" y="1998062"/>
            <a:ext cx="563881" cy="137027"/>
          </a:xfrm>
          <a:custGeom>
            <a:avLst/>
            <a:gdLst>
              <a:gd name="T0" fmla="*/ 9 w 802"/>
              <a:gd name="T1" fmla="*/ 195 h 195"/>
              <a:gd name="T2" fmla="*/ 7 w 802"/>
              <a:gd name="T3" fmla="*/ 195 h 195"/>
              <a:gd name="T4" fmla="*/ 1 w 802"/>
              <a:gd name="T5" fmla="*/ 187 h 195"/>
              <a:gd name="T6" fmla="*/ 1 w 802"/>
              <a:gd name="T7" fmla="*/ 183 h 195"/>
              <a:gd name="T8" fmla="*/ 135 w 802"/>
              <a:gd name="T9" fmla="*/ 65 h 195"/>
              <a:gd name="T10" fmla="*/ 137 w 802"/>
              <a:gd name="T11" fmla="*/ 64 h 195"/>
              <a:gd name="T12" fmla="*/ 138 w 802"/>
              <a:gd name="T13" fmla="*/ 64 h 195"/>
              <a:gd name="T14" fmla="*/ 306 w 802"/>
              <a:gd name="T15" fmla="*/ 118 h 195"/>
              <a:gd name="T16" fmla="*/ 377 w 802"/>
              <a:gd name="T17" fmla="*/ 28 h 195"/>
              <a:gd name="T18" fmla="*/ 379 w 802"/>
              <a:gd name="T19" fmla="*/ 27 h 195"/>
              <a:gd name="T20" fmla="*/ 380 w 802"/>
              <a:gd name="T21" fmla="*/ 28 h 195"/>
              <a:gd name="T22" fmla="*/ 486 w 802"/>
              <a:gd name="T23" fmla="*/ 86 h 195"/>
              <a:gd name="T24" fmla="*/ 674 w 802"/>
              <a:gd name="T25" fmla="*/ 0 h 195"/>
              <a:gd name="T26" fmla="*/ 675 w 802"/>
              <a:gd name="T27" fmla="*/ 0 h 195"/>
              <a:gd name="T28" fmla="*/ 677 w 802"/>
              <a:gd name="T29" fmla="*/ 1 h 195"/>
              <a:gd name="T30" fmla="*/ 801 w 802"/>
              <a:gd name="T31" fmla="*/ 113 h 195"/>
              <a:gd name="T32" fmla="*/ 801 w 802"/>
              <a:gd name="T33" fmla="*/ 117 h 195"/>
              <a:gd name="T34" fmla="*/ 795 w 802"/>
              <a:gd name="T35" fmla="*/ 124 h 195"/>
              <a:gd name="T36" fmla="*/ 793 w 802"/>
              <a:gd name="T37" fmla="*/ 125 h 195"/>
              <a:gd name="T38" fmla="*/ 793 w 802"/>
              <a:gd name="T39" fmla="*/ 125 h 195"/>
              <a:gd name="T40" fmla="*/ 791 w 802"/>
              <a:gd name="T41" fmla="*/ 124 h 195"/>
              <a:gd name="T42" fmla="*/ 672 w 802"/>
              <a:gd name="T43" fmla="*/ 18 h 195"/>
              <a:gd name="T44" fmla="*/ 487 w 802"/>
              <a:gd name="T45" fmla="*/ 103 h 195"/>
              <a:gd name="T46" fmla="*/ 486 w 802"/>
              <a:gd name="T47" fmla="*/ 103 h 195"/>
              <a:gd name="T48" fmla="*/ 485 w 802"/>
              <a:gd name="T49" fmla="*/ 103 h 195"/>
              <a:gd name="T50" fmla="*/ 382 w 802"/>
              <a:gd name="T51" fmla="*/ 46 h 195"/>
              <a:gd name="T52" fmla="*/ 313 w 802"/>
              <a:gd name="T53" fmla="*/ 135 h 195"/>
              <a:gd name="T54" fmla="*/ 310 w 802"/>
              <a:gd name="T55" fmla="*/ 136 h 195"/>
              <a:gd name="T56" fmla="*/ 310 w 802"/>
              <a:gd name="T57" fmla="*/ 136 h 195"/>
              <a:gd name="T58" fmla="*/ 140 w 802"/>
              <a:gd name="T59" fmla="*/ 81 h 195"/>
              <a:gd name="T60" fmla="*/ 11 w 802"/>
              <a:gd name="T61" fmla="*/ 195 h 195"/>
              <a:gd name="T62" fmla="*/ 10 w 802"/>
              <a:gd name="T63" fmla="*/ 195 h 195"/>
              <a:gd name="T64" fmla="*/ 9 w 802"/>
              <a:gd name="T65" fmla="*/ 195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02" h="195">
                <a:moveTo>
                  <a:pt x="9" y="195"/>
                </a:moveTo>
                <a:cubicBezTo>
                  <a:pt x="9" y="195"/>
                  <a:pt x="8" y="195"/>
                  <a:pt x="7" y="195"/>
                </a:cubicBezTo>
                <a:cubicBezTo>
                  <a:pt x="1" y="187"/>
                  <a:pt x="1" y="187"/>
                  <a:pt x="1" y="187"/>
                </a:cubicBezTo>
                <a:cubicBezTo>
                  <a:pt x="0" y="186"/>
                  <a:pt x="0" y="184"/>
                  <a:pt x="1" y="183"/>
                </a:cubicBezTo>
                <a:cubicBezTo>
                  <a:pt x="135" y="65"/>
                  <a:pt x="135" y="65"/>
                  <a:pt x="135" y="65"/>
                </a:cubicBezTo>
                <a:cubicBezTo>
                  <a:pt x="136" y="64"/>
                  <a:pt x="136" y="64"/>
                  <a:pt x="137" y="64"/>
                </a:cubicBezTo>
                <a:cubicBezTo>
                  <a:pt x="138" y="64"/>
                  <a:pt x="138" y="64"/>
                  <a:pt x="138" y="64"/>
                </a:cubicBezTo>
                <a:cubicBezTo>
                  <a:pt x="306" y="118"/>
                  <a:pt x="306" y="118"/>
                  <a:pt x="306" y="118"/>
                </a:cubicBezTo>
                <a:cubicBezTo>
                  <a:pt x="377" y="28"/>
                  <a:pt x="377" y="28"/>
                  <a:pt x="377" y="28"/>
                </a:cubicBezTo>
                <a:cubicBezTo>
                  <a:pt x="377" y="28"/>
                  <a:pt x="378" y="27"/>
                  <a:pt x="379" y="27"/>
                </a:cubicBezTo>
                <a:cubicBezTo>
                  <a:pt x="379" y="27"/>
                  <a:pt x="380" y="28"/>
                  <a:pt x="380" y="28"/>
                </a:cubicBezTo>
                <a:cubicBezTo>
                  <a:pt x="486" y="86"/>
                  <a:pt x="486" y="86"/>
                  <a:pt x="486" y="86"/>
                </a:cubicBezTo>
                <a:cubicBezTo>
                  <a:pt x="674" y="0"/>
                  <a:pt x="674" y="0"/>
                  <a:pt x="674" y="0"/>
                </a:cubicBezTo>
                <a:cubicBezTo>
                  <a:pt x="674" y="0"/>
                  <a:pt x="674" y="0"/>
                  <a:pt x="675" y="0"/>
                </a:cubicBezTo>
                <a:cubicBezTo>
                  <a:pt x="675" y="0"/>
                  <a:pt x="676" y="0"/>
                  <a:pt x="677" y="1"/>
                </a:cubicBezTo>
                <a:cubicBezTo>
                  <a:pt x="801" y="113"/>
                  <a:pt x="801" y="113"/>
                  <a:pt x="801" y="113"/>
                </a:cubicBezTo>
                <a:cubicBezTo>
                  <a:pt x="802" y="114"/>
                  <a:pt x="802" y="116"/>
                  <a:pt x="801" y="117"/>
                </a:cubicBezTo>
                <a:cubicBezTo>
                  <a:pt x="795" y="124"/>
                  <a:pt x="795" y="124"/>
                  <a:pt x="795" y="124"/>
                </a:cubicBezTo>
                <a:cubicBezTo>
                  <a:pt x="794" y="125"/>
                  <a:pt x="794" y="125"/>
                  <a:pt x="793" y="125"/>
                </a:cubicBezTo>
                <a:cubicBezTo>
                  <a:pt x="793" y="125"/>
                  <a:pt x="793" y="125"/>
                  <a:pt x="793" y="125"/>
                </a:cubicBezTo>
                <a:cubicBezTo>
                  <a:pt x="792" y="125"/>
                  <a:pt x="791" y="125"/>
                  <a:pt x="791" y="124"/>
                </a:cubicBezTo>
                <a:cubicBezTo>
                  <a:pt x="672" y="18"/>
                  <a:pt x="672" y="18"/>
                  <a:pt x="672" y="18"/>
                </a:cubicBezTo>
                <a:cubicBezTo>
                  <a:pt x="487" y="103"/>
                  <a:pt x="487" y="103"/>
                  <a:pt x="487" y="103"/>
                </a:cubicBezTo>
                <a:cubicBezTo>
                  <a:pt x="487" y="103"/>
                  <a:pt x="486" y="103"/>
                  <a:pt x="486" y="103"/>
                </a:cubicBezTo>
                <a:cubicBezTo>
                  <a:pt x="486" y="103"/>
                  <a:pt x="485" y="103"/>
                  <a:pt x="485" y="103"/>
                </a:cubicBezTo>
                <a:cubicBezTo>
                  <a:pt x="382" y="46"/>
                  <a:pt x="382" y="46"/>
                  <a:pt x="382" y="46"/>
                </a:cubicBezTo>
                <a:cubicBezTo>
                  <a:pt x="313" y="135"/>
                  <a:pt x="313" y="135"/>
                  <a:pt x="313" y="135"/>
                </a:cubicBezTo>
                <a:cubicBezTo>
                  <a:pt x="312" y="135"/>
                  <a:pt x="311" y="136"/>
                  <a:pt x="310" y="136"/>
                </a:cubicBezTo>
                <a:cubicBezTo>
                  <a:pt x="310" y="136"/>
                  <a:pt x="310" y="136"/>
                  <a:pt x="310" y="136"/>
                </a:cubicBezTo>
                <a:cubicBezTo>
                  <a:pt x="140" y="81"/>
                  <a:pt x="140" y="81"/>
                  <a:pt x="140" y="81"/>
                </a:cubicBezTo>
                <a:cubicBezTo>
                  <a:pt x="11" y="195"/>
                  <a:pt x="11" y="195"/>
                  <a:pt x="11" y="195"/>
                </a:cubicBezTo>
                <a:cubicBezTo>
                  <a:pt x="11" y="195"/>
                  <a:pt x="10" y="195"/>
                  <a:pt x="10" y="195"/>
                </a:cubicBezTo>
                <a:cubicBezTo>
                  <a:pt x="9" y="195"/>
                  <a:pt x="9" y="195"/>
                  <a:pt x="9" y="195"/>
                </a:cubicBezTo>
              </a:path>
            </a:pathLst>
          </a:custGeom>
          <a:solidFill>
            <a:srgbClr val="FF36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43" name="i$liḑé"/>
          <p:cNvSpPr/>
          <p:nvPr/>
        </p:nvSpPr>
        <p:spPr bwMode="auto">
          <a:xfrm>
            <a:off x="2085782" y="1996091"/>
            <a:ext cx="567824" cy="140970"/>
          </a:xfrm>
          <a:custGeom>
            <a:avLst/>
            <a:gdLst>
              <a:gd name="T0" fmla="*/ 678 w 808"/>
              <a:gd name="T1" fmla="*/ 6 h 201"/>
              <a:gd name="T2" fmla="*/ 802 w 808"/>
              <a:gd name="T3" fmla="*/ 118 h 201"/>
              <a:gd name="T4" fmla="*/ 796 w 808"/>
              <a:gd name="T5" fmla="*/ 125 h 201"/>
              <a:gd name="T6" fmla="*/ 676 w 808"/>
              <a:gd name="T7" fmla="*/ 18 h 201"/>
              <a:gd name="T8" fmla="*/ 489 w 808"/>
              <a:gd name="T9" fmla="*/ 104 h 201"/>
              <a:gd name="T10" fmla="*/ 384 w 808"/>
              <a:gd name="T11" fmla="*/ 46 h 201"/>
              <a:gd name="T12" fmla="*/ 313 w 808"/>
              <a:gd name="T13" fmla="*/ 136 h 201"/>
              <a:gd name="T14" fmla="*/ 142 w 808"/>
              <a:gd name="T15" fmla="*/ 81 h 201"/>
              <a:gd name="T16" fmla="*/ 13 w 808"/>
              <a:gd name="T17" fmla="*/ 196 h 201"/>
              <a:gd name="T18" fmla="*/ 6 w 808"/>
              <a:gd name="T19" fmla="*/ 188 h 201"/>
              <a:gd name="T20" fmla="*/ 140 w 808"/>
              <a:gd name="T21" fmla="*/ 70 h 201"/>
              <a:gd name="T22" fmla="*/ 310 w 808"/>
              <a:gd name="T23" fmla="*/ 124 h 201"/>
              <a:gd name="T24" fmla="*/ 382 w 808"/>
              <a:gd name="T25" fmla="*/ 33 h 201"/>
              <a:gd name="T26" fmla="*/ 489 w 808"/>
              <a:gd name="T27" fmla="*/ 92 h 201"/>
              <a:gd name="T28" fmla="*/ 678 w 808"/>
              <a:gd name="T29" fmla="*/ 6 h 201"/>
              <a:gd name="T30" fmla="*/ 678 w 808"/>
              <a:gd name="T31" fmla="*/ 0 h 201"/>
              <a:gd name="T32" fmla="*/ 675 w 808"/>
              <a:gd name="T33" fmla="*/ 1 h 201"/>
              <a:gd name="T34" fmla="*/ 490 w 808"/>
              <a:gd name="T35" fmla="*/ 86 h 201"/>
              <a:gd name="T36" fmla="*/ 384 w 808"/>
              <a:gd name="T37" fmla="*/ 28 h 201"/>
              <a:gd name="T38" fmla="*/ 382 w 808"/>
              <a:gd name="T39" fmla="*/ 28 h 201"/>
              <a:gd name="T40" fmla="*/ 378 w 808"/>
              <a:gd name="T41" fmla="*/ 30 h 201"/>
              <a:gd name="T42" fmla="*/ 308 w 808"/>
              <a:gd name="T43" fmla="*/ 118 h 201"/>
              <a:gd name="T44" fmla="*/ 142 w 808"/>
              <a:gd name="T45" fmla="*/ 65 h 201"/>
              <a:gd name="T46" fmla="*/ 140 w 808"/>
              <a:gd name="T47" fmla="*/ 64 h 201"/>
              <a:gd name="T48" fmla="*/ 137 w 808"/>
              <a:gd name="T49" fmla="*/ 66 h 201"/>
              <a:gd name="T50" fmla="*/ 2 w 808"/>
              <a:gd name="T51" fmla="*/ 184 h 201"/>
              <a:gd name="T52" fmla="*/ 2 w 808"/>
              <a:gd name="T53" fmla="*/ 192 h 201"/>
              <a:gd name="T54" fmla="*/ 8 w 808"/>
              <a:gd name="T55" fmla="*/ 199 h 201"/>
              <a:gd name="T56" fmla="*/ 12 w 808"/>
              <a:gd name="T57" fmla="*/ 201 h 201"/>
              <a:gd name="T58" fmla="*/ 13 w 808"/>
              <a:gd name="T59" fmla="*/ 201 h 201"/>
              <a:gd name="T60" fmla="*/ 16 w 808"/>
              <a:gd name="T61" fmla="*/ 200 h 201"/>
              <a:gd name="T62" fmla="*/ 144 w 808"/>
              <a:gd name="T63" fmla="*/ 87 h 201"/>
              <a:gd name="T64" fmla="*/ 312 w 808"/>
              <a:gd name="T65" fmla="*/ 141 h 201"/>
              <a:gd name="T66" fmla="*/ 313 w 808"/>
              <a:gd name="T67" fmla="*/ 141 h 201"/>
              <a:gd name="T68" fmla="*/ 318 w 808"/>
              <a:gd name="T69" fmla="*/ 139 h 201"/>
              <a:gd name="T70" fmla="*/ 386 w 808"/>
              <a:gd name="T71" fmla="*/ 53 h 201"/>
              <a:gd name="T72" fmla="*/ 486 w 808"/>
              <a:gd name="T73" fmla="*/ 108 h 201"/>
              <a:gd name="T74" fmla="*/ 489 w 808"/>
              <a:gd name="T75" fmla="*/ 109 h 201"/>
              <a:gd name="T76" fmla="*/ 491 w 808"/>
              <a:gd name="T77" fmla="*/ 108 h 201"/>
              <a:gd name="T78" fmla="*/ 675 w 808"/>
              <a:gd name="T79" fmla="*/ 24 h 201"/>
              <a:gd name="T80" fmla="*/ 792 w 808"/>
              <a:gd name="T81" fmla="*/ 129 h 201"/>
              <a:gd name="T82" fmla="*/ 796 w 808"/>
              <a:gd name="T83" fmla="*/ 131 h 201"/>
              <a:gd name="T84" fmla="*/ 796 w 808"/>
              <a:gd name="T85" fmla="*/ 131 h 201"/>
              <a:gd name="T86" fmla="*/ 800 w 808"/>
              <a:gd name="T87" fmla="*/ 129 h 201"/>
              <a:gd name="T88" fmla="*/ 806 w 808"/>
              <a:gd name="T89" fmla="*/ 122 h 201"/>
              <a:gd name="T90" fmla="*/ 806 w 808"/>
              <a:gd name="T91" fmla="*/ 114 h 201"/>
              <a:gd name="T92" fmla="*/ 681 w 808"/>
              <a:gd name="T93" fmla="*/ 2 h 201"/>
              <a:gd name="T94" fmla="*/ 678 w 808"/>
              <a:gd name="T95" fmla="*/ 0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08" h="201">
                <a:moveTo>
                  <a:pt x="678" y="6"/>
                </a:moveTo>
                <a:cubicBezTo>
                  <a:pt x="802" y="118"/>
                  <a:pt x="802" y="118"/>
                  <a:pt x="802" y="118"/>
                </a:cubicBezTo>
                <a:cubicBezTo>
                  <a:pt x="796" y="125"/>
                  <a:pt x="796" y="125"/>
                  <a:pt x="796" y="125"/>
                </a:cubicBezTo>
                <a:cubicBezTo>
                  <a:pt x="676" y="18"/>
                  <a:pt x="676" y="18"/>
                  <a:pt x="676" y="18"/>
                </a:cubicBezTo>
                <a:cubicBezTo>
                  <a:pt x="489" y="104"/>
                  <a:pt x="489" y="104"/>
                  <a:pt x="489" y="104"/>
                </a:cubicBezTo>
                <a:cubicBezTo>
                  <a:pt x="384" y="46"/>
                  <a:pt x="384" y="46"/>
                  <a:pt x="384" y="46"/>
                </a:cubicBezTo>
                <a:cubicBezTo>
                  <a:pt x="313" y="136"/>
                  <a:pt x="313" y="136"/>
                  <a:pt x="313" y="136"/>
                </a:cubicBezTo>
                <a:cubicBezTo>
                  <a:pt x="142" y="81"/>
                  <a:pt x="142" y="81"/>
                  <a:pt x="142" y="81"/>
                </a:cubicBezTo>
                <a:cubicBezTo>
                  <a:pt x="13" y="196"/>
                  <a:pt x="13" y="196"/>
                  <a:pt x="13" y="196"/>
                </a:cubicBezTo>
                <a:cubicBezTo>
                  <a:pt x="6" y="188"/>
                  <a:pt x="6" y="188"/>
                  <a:pt x="6" y="188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310" y="124"/>
                  <a:pt x="310" y="124"/>
                  <a:pt x="310" y="124"/>
                </a:cubicBezTo>
                <a:cubicBezTo>
                  <a:pt x="382" y="33"/>
                  <a:pt x="382" y="33"/>
                  <a:pt x="382" y="33"/>
                </a:cubicBezTo>
                <a:cubicBezTo>
                  <a:pt x="489" y="92"/>
                  <a:pt x="489" y="92"/>
                  <a:pt x="489" y="92"/>
                </a:cubicBezTo>
                <a:cubicBezTo>
                  <a:pt x="678" y="6"/>
                  <a:pt x="678" y="6"/>
                  <a:pt x="678" y="6"/>
                </a:cubicBezTo>
                <a:moveTo>
                  <a:pt x="678" y="0"/>
                </a:moveTo>
                <a:cubicBezTo>
                  <a:pt x="677" y="0"/>
                  <a:pt x="676" y="1"/>
                  <a:pt x="675" y="1"/>
                </a:cubicBezTo>
                <a:cubicBezTo>
                  <a:pt x="490" y="86"/>
                  <a:pt x="490" y="86"/>
                  <a:pt x="490" y="86"/>
                </a:cubicBezTo>
                <a:cubicBezTo>
                  <a:pt x="384" y="28"/>
                  <a:pt x="384" y="28"/>
                  <a:pt x="384" y="28"/>
                </a:cubicBezTo>
                <a:cubicBezTo>
                  <a:pt x="384" y="28"/>
                  <a:pt x="383" y="28"/>
                  <a:pt x="382" y="28"/>
                </a:cubicBezTo>
                <a:cubicBezTo>
                  <a:pt x="380" y="28"/>
                  <a:pt x="379" y="28"/>
                  <a:pt x="378" y="30"/>
                </a:cubicBezTo>
                <a:cubicBezTo>
                  <a:pt x="308" y="118"/>
                  <a:pt x="308" y="118"/>
                  <a:pt x="308" y="118"/>
                </a:cubicBezTo>
                <a:cubicBezTo>
                  <a:pt x="142" y="65"/>
                  <a:pt x="142" y="65"/>
                  <a:pt x="142" y="65"/>
                </a:cubicBezTo>
                <a:cubicBezTo>
                  <a:pt x="141" y="65"/>
                  <a:pt x="141" y="64"/>
                  <a:pt x="140" y="64"/>
                </a:cubicBezTo>
                <a:cubicBezTo>
                  <a:pt x="139" y="64"/>
                  <a:pt x="138" y="65"/>
                  <a:pt x="137" y="66"/>
                </a:cubicBezTo>
                <a:cubicBezTo>
                  <a:pt x="2" y="184"/>
                  <a:pt x="2" y="184"/>
                  <a:pt x="2" y="184"/>
                </a:cubicBezTo>
                <a:cubicBezTo>
                  <a:pt x="0" y="186"/>
                  <a:pt x="0" y="189"/>
                  <a:pt x="2" y="192"/>
                </a:cubicBezTo>
                <a:cubicBezTo>
                  <a:pt x="8" y="199"/>
                  <a:pt x="8" y="199"/>
                  <a:pt x="8" y="199"/>
                </a:cubicBezTo>
                <a:cubicBezTo>
                  <a:pt x="9" y="200"/>
                  <a:pt x="11" y="201"/>
                  <a:pt x="12" y="201"/>
                </a:cubicBezTo>
                <a:cubicBezTo>
                  <a:pt x="13" y="201"/>
                  <a:pt x="13" y="201"/>
                  <a:pt x="13" y="201"/>
                </a:cubicBezTo>
                <a:cubicBezTo>
                  <a:pt x="14" y="201"/>
                  <a:pt x="15" y="201"/>
                  <a:pt x="16" y="200"/>
                </a:cubicBezTo>
                <a:cubicBezTo>
                  <a:pt x="144" y="87"/>
                  <a:pt x="144" y="87"/>
                  <a:pt x="144" y="87"/>
                </a:cubicBezTo>
                <a:cubicBezTo>
                  <a:pt x="312" y="141"/>
                  <a:pt x="312" y="141"/>
                  <a:pt x="312" y="141"/>
                </a:cubicBezTo>
                <a:cubicBezTo>
                  <a:pt x="312" y="141"/>
                  <a:pt x="313" y="141"/>
                  <a:pt x="313" y="141"/>
                </a:cubicBezTo>
                <a:cubicBezTo>
                  <a:pt x="315" y="141"/>
                  <a:pt x="317" y="141"/>
                  <a:pt x="318" y="139"/>
                </a:cubicBezTo>
                <a:cubicBezTo>
                  <a:pt x="386" y="53"/>
                  <a:pt x="386" y="53"/>
                  <a:pt x="386" y="53"/>
                </a:cubicBezTo>
                <a:cubicBezTo>
                  <a:pt x="486" y="108"/>
                  <a:pt x="486" y="108"/>
                  <a:pt x="486" y="108"/>
                </a:cubicBezTo>
                <a:cubicBezTo>
                  <a:pt x="487" y="109"/>
                  <a:pt x="488" y="109"/>
                  <a:pt x="489" y="109"/>
                </a:cubicBezTo>
                <a:cubicBezTo>
                  <a:pt x="490" y="109"/>
                  <a:pt x="491" y="109"/>
                  <a:pt x="491" y="108"/>
                </a:cubicBezTo>
                <a:cubicBezTo>
                  <a:pt x="675" y="24"/>
                  <a:pt x="675" y="24"/>
                  <a:pt x="675" y="24"/>
                </a:cubicBezTo>
                <a:cubicBezTo>
                  <a:pt x="792" y="129"/>
                  <a:pt x="792" y="129"/>
                  <a:pt x="792" y="129"/>
                </a:cubicBezTo>
                <a:cubicBezTo>
                  <a:pt x="793" y="130"/>
                  <a:pt x="794" y="131"/>
                  <a:pt x="796" y="131"/>
                </a:cubicBezTo>
                <a:cubicBezTo>
                  <a:pt x="796" y="131"/>
                  <a:pt x="796" y="131"/>
                  <a:pt x="796" y="131"/>
                </a:cubicBezTo>
                <a:cubicBezTo>
                  <a:pt x="798" y="131"/>
                  <a:pt x="799" y="130"/>
                  <a:pt x="800" y="129"/>
                </a:cubicBezTo>
                <a:cubicBezTo>
                  <a:pt x="806" y="122"/>
                  <a:pt x="806" y="122"/>
                  <a:pt x="806" y="122"/>
                </a:cubicBezTo>
                <a:cubicBezTo>
                  <a:pt x="808" y="119"/>
                  <a:pt x="808" y="116"/>
                  <a:pt x="806" y="114"/>
                </a:cubicBezTo>
                <a:cubicBezTo>
                  <a:pt x="681" y="2"/>
                  <a:pt x="681" y="2"/>
                  <a:pt x="681" y="2"/>
                </a:cubicBezTo>
                <a:cubicBezTo>
                  <a:pt x="680" y="1"/>
                  <a:pt x="679" y="0"/>
                  <a:pt x="678" y="0"/>
                </a:cubicBezTo>
              </a:path>
            </a:pathLst>
          </a:custGeom>
          <a:solidFill>
            <a:srgbClr val="FF36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44" name="iṥļíḑê"/>
          <p:cNvSpPr/>
          <p:nvPr/>
        </p:nvSpPr>
        <p:spPr bwMode="auto">
          <a:xfrm>
            <a:off x="1579570" y="1257723"/>
            <a:ext cx="445584" cy="182867"/>
          </a:xfrm>
          <a:custGeom>
            <a:avLst/>
            <a:gdLst>
              <a:gd name="T0" fmla="*/ 0 w 904"/>
              <a:gd name="T1" fmla="*/ 323 h 371"/>
              <a:gd name="T2" fmla="*/ 169 w 904"/>
              <a:gd name="T3" fmla="*/ 181 h 371"/>
              <a:gd name="T4" fmla="*/ 328 w 904"/>
              <a:gd name="T5" fmla="*/ 352 h 371"/>
              <a:gd name="T6" fmla="*/ 660 w 904"/>
              <a:gd name="T7" fmla="*/ 0 h 371"/>
              <a:gd name="T8" fmla="*/ 904 w 904"/>
              <a:gd name="T9" fmla="*/ 371 h 371"/>
              <a:gd name="T10" fmla="*/ 7 w 904"/>
              <a:gd name="T11" fmla="*/ 346 h 371"/>
              <a:gd name="T12" fmla="*/ 0 w 904"/>
              <a:gd name="T13" fmla="*/ 323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04" h="371">
                <a:moveTo>
                  <a:pt x="0" y="323"/>
                </a:moveTo>
                <a:lnTo>
                  <a:pt x="169" y="181"/>
                </a:lnTo>
                <a:lnTo>
                  <a:pt x="328" y="352"/>
                </a:lnTo>
                <a:lnTo>
                  <a:pt x="660" y="0"/>
                </a:lnTo>
                <a:lnTo>
                  <a:pt x="904" y="371"/>
                </a:lnTo>
                <a:lnTo>
                  <a:pt x="7" y="346"/>
                </a:lnTo>
                <a:lnTo>
                  <a:pt x="0" y="323"/>
                </a:lnTo>
                <a:close/>
              </a:path>
            </a:pathLst>
          </a:custGeom>
          <a:solidFill>
            <a:srgbClr val="F951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45" name="îṡḻîḓê"/>
          <p:cNvSpPr/>
          <p:nvPr/>
        </p:nvSpPr>
        <p:spPr bwMode="auto">
          <a:xfrm>
            <a:off x="1461273" y="1299126"/>
            <a:ext cx="585569" cy="177445"/>
          </a:xfrm>
          <a:custGeom>
            <a:avLst/>
            <a:gdLst>
              <a:gd name="T0" fmla="*/ 1188 w 1188"/>
              <a:gd name="T1" fmla="*/ 202 h 360"/>
              <a:gd name="T2" fmla="*/ 1019 w 1188"/>
              <a:gd name="T3" fmla="*/ 0 h 360"/>
              <a:gd name="T4" fmla="*/ 775 w 1188"/>
              <a:gd name="T5" fmla="*/ 182 h 360"/>
              <a:gd name="T6" fmla="*/ 592 w 1188"/>
              <a:gd name="T7" fmla="*/ 23 h 360"/>
              <a:gd name="T8" fmla="*/ 370 w 1188"/>
              <a:gd name="T9" fmla="*/ 252 h 360"/>
              <a:gd name="T10" fmla="*/ 130 w 1188"/>
              <a:gd name="T11" fmla="*/ 92 h 360"/>
              <a:gd name="T12" fmla="*/ 0 w 1188"/>
              <a:gd name="T13" fmla="*/ 268 h 360"/>
              <a:gd name="T14" fmla="*/ 1156 w 1188"/>
              <a:gd name="T15" fmla="*/ 360 h 360"/>
              <a:gd name="T16" fmla="*/ 1188 w 1188"/>
              <a:gd name="T17" fmla="*/ 202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88" h="360">
                <a:moveTo>
                  <a:pt x="1188" y="202"/>
                </a:moveTo>
                <a:lnTo>
                  <a:pt x="1019" y="0"/>
                </a:lnTo>
                <a:lnTo>
                  <a:pt x="775" y="182"/>
                </a:lnTo>
                <a:lnTo>
                  <a:pt x="592" y="23"/>
                </a:lnTo>
                <a:lnTo>
                  <a:pt x="370" y="252"/>
                </a:lnTo>
                <a:lnTo>
                  <a:pt x="130" y="92"/>
                </a:lnTo>
                <a:lnTo>
                  <a:pt x="0" y="268"/>
                </a:lnTo>
                <a:lnTo>
                  <a:pt x="1156" y="360"/>
                </a:lnTo>
                <a:lnTo>
                  <a:pt x="1188" y="202"/>
                </a:lnTo>
                <a:close/>
              </a:path>
            </a:pathLst>
          </a:custGeom>
          <a:solidFill>
            <a:srgbClr val="FFD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46" name="iSļiḑê"/>
          <p:cNvSpPr/>
          <p:nvPr/>
        </p:nvSpPr>
        <p:spPr bwMode="auto">
          <a:xfrm>
            <a:off x="1455851" y="1293211"/>
            <a:ext cx="596906" cy="143435"/>
          </a:xfrm>
          <a:custGeom>
            <a:avLst/>
            <a:gdLst>
              <a:gd name="T0" fmla="*/ 847 w 849"/>
              <a:gd name="T1" fmla="*/ 145 h 204"/>
              <a:gd name="T2" fmla="*/ 728 w 849"/>
              <a:gd name="T3" fmla="*/ 3 h 204"/>
              <a:gd name="T4" fmla="*/ 718 w 849"/>
              <a:gd name="T5" fmla="*/ 2 h 204"/>
              <a:gd name="T6" fmla="*/ 551 w 849"/>
              <a:gd name="T7" fmla="*/ 126 h 204"/>
              <a:gd name="T8" fmla="*/ 428 w 849"/>
              <a:gd name="T9" fmla="*/ 19 h 204"/>
              <a:gd name="T10" fmla="*/ 418 w 849"/>
              <a:gd name="T11" fmla="*/ 19 h 204"/>
              <a:gd name="T12" fmla="*/ 266 w 849"/>
              <a:gd name="T13" fmla="*/ 176 h 204"/>
              <a:gd name="T14" fmla="*/ 103 w 849"/>
              <a:gd name="T15" fmla="*/ 67 h 204"/>
              <a:gd name="T16" fmla="*/ 93 w 849"/>
              <a:gd name="T17" fmla="*/ 69 h 204"/>
              <a:gd name="T18" fmla="*/ 2 w 849"/>
              <a:gd name="T19" fmla="*/ 191 h 204"/>
              <a:gd name="T20" fmla="*/ 4 w 849"/>
              <a:gd name="T21" fmla="*/ 202 h 204"/>
              <a:gd name="T22" fmla="*/ 14 w 849"/>
              <a:gd name="T23" fmla="*/ 200 h 204"/>
              <a:gd name="T24" fmla="*/ 101 w 849"/>
              <a:gd name="T25" fmla="*/ 84 h 204"/>
              <a:gd name="T26" fmla="*/ 263 w 849"/>
              <a:gd name="T27" fmla="*/ 192 h 204"/>
              <a:gd name="T28" fmla="*/ 273 w 849"/>
              <a:gd name="T29" fmla="*/ 191 h 204"/>
              <a:gd name="T30" fmla="*/ 424 w 849"/>
              <a:gd name="T31" fmla="*/ 35 h 204"/>
              <a:gd name="T32" fmla="*/ 546 w 849"/>
              <a:gd name="T33" fmla="*/ 142 h 204"/>
              <a:gd name="T34" fmla="*/ 555 w 849"/>
              <a:gd name="T35" fmla="*/ 142 h 204"/>
              <a:gd name="T36" fmla="*/ 721 w 849"/>
              <a:gd name="T37" fmla="*/ 18 h 204"/>
              <a:gd name="T38" fmla="*/ 835 w 849"/>
              <a:gd name="T39" fmla="*/ 154 h 204"/>
              <a:gd name="T40" fmla="*/ 846 w 849"/>
              <a:gd name="T41" fmla="*/ 155 h 204"/>
              <a:gd name="T42" fmla="*/ 847 w 849"/>
              <a:gd name="T43" fmla="*/ 145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49" h="204">
                <a:moveTo>
                  <a:pt x="847" y="145"/>
                </a:moveTo>
                <a:cubicBezTo>
                  <a:pt x="728" y="3"/>
                  <a:pt x="728" y="3"/>
                  <a:pt x="728" y="3"/>
                </a:cubicBezTo>
                <a:cubicBezTo>
                  <a:pt x="726" y="0"/>
                  <a:pt x="721" y="0"/>
                  <a:pt x="718" y="2"/>
                </a:cubicBezTo>
                <a:cubicBezTo>
                  <a:pt x="551" y="126"/>
                  <a:pt x="551" y="126"/>
                  <a:pt x="551" y="126"/>
                </a:cubicBezTo>
                <a:cubicBezTo>
                  <a:pt x="428" y="19"/>
                  <a:pt x="428" y="19"/>
                  <a:pt x="428" y="19"/>
                </a:cubicBezTo>
                <a:cubicBezTo>
                  <a:pt x="425" y="16"/>
                  <a:pt x="421" y="16"/>
                  <a:pt x="418" y="19"/>
                </a:cubicBezTo>
                <a:cubicBezTo>
                  <a:pt x="266" y="176"/>
                  <a:pt x="266" y="176"/>
                  <a:pt x="266" y="176"/>
                </a:cubicBezTo>
                <a:cubicBezTo>
                  <a:pt x="103" y="67"/>
                  <a:pt x="103" y="67"/>
                  <a:pt x="103" y="67"/>
                </a:cubicBezTo>
                <a:cubicBezTo>
                  <a:pt x="100" y="65"/>
                  <a:pt x="95" y="66"/>
                  <a:pt x="93" y="69"/>
                </a:cubicBezTo>
                <a:cubicBezTo>
                  <a:pt x="2" y="191"/>
                  <a:pt x="2" y="191"/>
                  <a:pt x="2" y="191"/>
                </a:cubicBezTo>
                <a:cubicBezTo>
                  <a:pt x="0" y="195"/>
                  <a:pt x="0" y="199"/>
                  <a:pt x="4" y="202"/>
                </a:cubicBezTo>
                <a:cubicBezTo>
                  <a:pt x="7" y="204"/>
                  <a:pt x="12" y="204"/>
                  <a:pt x="14" y="200"/>
                </a:cubicBezTo>
                <a:cubicBezTo>
                  <a:pt x="101" y="84"/>
                  <a:pt x="101" y="84"/>
                  <a:pt x="101" y="84"/>
                </a:cubicBezTo>
                <a:cubicBezTo>
                  <a:pt x="263" y="192"/>
                  <a:pt x="263" y="192"/>
                  <a:pt x="263" y="192"/>
                </a:cubicBezTo>
                <a:cubicBezTo>
                  <a:pt x="266" y="194"/>
                  <a:pt x="270" y="193"/>
                  <a:pt x="273" y="191"/>
                </a:cubicBezTo>
                <a:cubicBezTo>
                  <a:pt x="424" y="35"/>
                  <a:pt x="424" y="35"/>
                  <a:pt x="424" y="35"/>
                </a:cubicBezTo>
                <a:cubicBezTo>
                  <a:pt x="546" y="142"/>
                  <a:pt x="546" y="142"/>
                  <a:pt x="546" y="142"/>
                </a:cubicBezTo>
                <a:cubicBezTo>
                  <a:pt x="548" y="144"/>
                  <a:pt x="552" y="144"/>
                  <a:pt x="555" y="142"/>
                </a:cubicBezTo>
                <a:cubicBezTo>
                  <a:pt x="721" y="18"/>
                  <a:pt x="721" y="18"/>
                  <a:pt x="721" y="18"/>
                </a:cubicBezTo>
                <a:cubicBezTo>
                  <a:pt x="835" y="154"/>
                  <a:pt x="835" y="154"/>
                  <a:pt x="835" y="154"/>
                </a:cubicBezTo>
                <a:cubicBezTo>
                  <a:pt x="838" y="158"/>
                  <a:pt x="843" y="158"/>
                  <a:pt x="846" y="155"/>
                </a:cubicBezTo>
                <a:cubicBezTo>
                  <a:pt x="849" y="153"/>
                  <a:pt x="849" y="148"/>
                  <a:pt x="847" y="14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47" name="îşḷîḍê"/>
          <p:cNvSpPr/>
          <p:nvPr/>
        </p:nvSpPr>
        <p:spPr bwMode="auto">
          <a:xfrm>
            <a:off x="1388818" y="1334122"/>
            <a:ext cx="674291" cy="171038"/>
          </a:xfrm>
          <a:custGeom>
            <a:avLst/>
            <a:gdLst>
              <a:gd name="T0" fmla="*/ 0 w 1368"/>
              <a:gd name="T1" fmla="*/ 225 h 347"/>
              <a:gd name="T2" fmla="*/ 167 w 1368"/>
              <a:gd name="T3" fmla="*/ 84 h 347"/>
              <a:gd name="T4" fmla="*/ 254 w 1368"/>
              <a:gd name="T5" fmla="*/ 168 h 347"/>
              <a:gd name="T6" fmla="*/ 405 w 1368"/>
              <a:gd name="T7" fmla="*/ 60 h 347"/>
              <a:gd name="T8" fmla="*/ 537 w 1368"/>
              <a:gd name="T9" fmla="*/ 175 h 347"/>
              <a:gd name="T10" fmla="*/ 829 w 1368"/>
              <a:gd name="T11" fmla="*/ 0 h 347"/>
              <a:gd name="T12" fmla="*/ 1047 w 1368"/>
              <a:gd name="T13" fmla="*/ 194 h 347"/>
              <a:gd name="T14" fmla="*/ 1368 w 1368"/>
              <a:gd name="T15" fmla="*/ 81 h 347"/>
              <a:gd name="T16" fmla="*/ 1344 w 1368"/>
              <a:gd name="T17" fmla="*/ 347 h 347"/>
              <a:gd name="T18" fmla="*/ 0 w 1368"/>
              <a:gd name="T19" fmla="*/ 225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68" h="347">
                <a:moveTo>
                  <a:pt x="0" y="225"/>
                </a:moveTo>
                <a:lnTo>
                  <a:pt x="167" y="84"/>
                </a:lnTo>
                <a:lnTo>
                  <a:pt x="254" y="168"/>
                </a:lnTo>
                <a:lnTo>
                  <a:pt x="405" y="60"/>
                </a:lnTo>
                <a:lnTo>
                  <a:pt x="537" y="175"/>
                </a:lnTo>
                <a:lnTo>
                  <a:pt x="829" y="0"/>
                </a:lnTo>
                <a:lnTo>
                  <a:pt x="1047" y="194"/>
                </a:lnTo>
                <a:lnTo>
                  <a:pt x="1368" y="81"/>
                </a:lnTo>
                <a:lnTo>
                  <a:pt x="1344" y="347"/>
                </a:lnTo>
                <a:lnTo>
                  <a:pt x="0" y="225"/>
                </a:lnTo>
                <a:close/>
              </a:path>
            </a:pathLst>
          </a:custGeom>
          <a:solidFill>
            <a:srgbClr val="22BA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48" name="îṧḷïdé"/>
          <p:cNvSpPr/>
          <p:nvPr/>
        </p:nvSpPr>
        <p:spPr bwMode="auto">
          <a:xfrm>
            <a:off x="1465711" y="1328700"/>
            <a:ext cx="603806" cy="106467"/>
          </a:xfrm>
          <a:custGeom>
            <a:avLst/>
            <a:gdLst>
              <a:gd name="T0" fmla="*/ 3 w 859"/>
              <a:gd name="T1" fmla="*/ 73 h 152"/>
              <a:gd name="T2" fmla="*/ 64 w 859"/>
              <a:gd name="T3" fmla="*/ 132 h 152"/>
              <a:gd name="T4" fmla="*/ 73 w 859"/>
              <a:gd name="T5" fmla="*/ 132 h 152"/>
              <a:gd name="T6" fmla="*/ 175 w 859"/>
              <a:gd name="T7" fmla="*/ 59 h 152"/>
              <a:gd name="T8" fmla="*/ 262 w 859"/>
              <a:gd name="T9" fmla="*/ 136 h 152"/>
              <a:gd name="T10" fmla="*/ 271 w 859"/>
              <a:gd name="T11" fmla="*/ 137 h 152"/>
              <a:gd name="T12" fmla="*/ 472 w 859"/>
              <a:gd name="T13" fmla="*/ 17 h 152"/>
              <a:gd name="T14" fmla="*/ 620 w 859"/>
              <a:gd name="T15" fmla="*/ 149 h 152"/>
              <a:gd name="T16" fmla="*/ 627 w 859"/>
              <a:gd name="T17" fmla="*/ 151 h 152"/>
              <a:gd name="T18" fmla="*/ 853 w 859"/>
              <a:gd name="T19" fmla="*/ 72 h 152"/>
              <a:gd name="T20" fmla="*/ 857 w 859"/>
              <a:gd name="T21" fmla="*/ 62 h 152"/>
              <a:gd name="T22" fmla="*/ 848 w 859"/>
              <a:gd name="T23" fmla="*/ 57 h 152"/>
              <a:gd name="T24" fmla="*/ 626 w 859"/>
              <a:gd name="T25" fmla="*/ 135 h 152"/>
              <a:gd name="T26" fmla="*/ 477 w 859"/>
              <a:gd name="T27" fmla="*/ 2 h 152"/>
              <a:gd name="T28" fmla="*/ 469 w 859"/>
              <a:gd name="T29" fmla="*/ 1 h 152"/>
              <a:gd name="T30" fmla="*/ 268 w 859"/>
              <a:gd name="T31" fmla="*/ 122 h 152"/>
              <a:gd name="T32" fmla="*/ 180 w 859"/>
              <a:gd name="T33" fmla="*/ 44 h 152"/>
              <a:gd name="T34" fmla="*/ 171 w 859"/>
              <a:gd name="T35" fmla="*/ 43 h 152"/>
              <a:gd name="T36" fmla="*/ 70 w 859"/>
              <a:gd name="T37" fmla="*/ 116 h 152"/>
              <a:gd name="T38" fmla="*/ 13 w 859"/>
              <a:gd name="T39" fmla="*/ 62 h 152"/>
              <a:gd name="T40" fmla="*/ 3 w 859"/>
              <a:gd name="T41" fmla="*/ 62 h 152"/>
              <a:gd name="T42" fmla="*/ 3 w 859"/>
              <a:gd name="T43" fmla="*/ 73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59" h="152">
                <a:moveTo>
                  <a:pt x="3" y="73"/>
                </a:moveTo>
                <a:cubicBezTo>
                  <a:pt x="64" y="132"/>
                  <a:pt x="64" y="132"/>
                  <a:pt x="64" y="132"/>
                </a:cubicBezTo>
                <a:cubicBezTo>
                  <a:pt x="66" y="134"/>
                  <a:pt x="70" y="134"/>
                  <a:pt x="73" y="132"/>
                </a:cubicBezTo>
                <a:cubicBezTo>
                  <a:pt x="175" y="59"/>
                  <a:pt x="175" y="59"/>
                  <a:pt x="175" y="59"/>
                </a:cubicBezTo>
                <a:cubicBezTo>
                  <a:pt x="262" y="136"/>
                  <a:pt x="262" y="136"/>
                  <a:pt x="262" y="136"/>
                </a:cubicBezTo>
                <a:cubicBezTo>
                  <a:pt x="265" y="139"/>
                  <a:pt x="268" y="139"/>
                  <a:pt x="271" y="137"/>
                </a:cubicBezTo>
                <a:cubicBezTo>
                  <a:pt x="472" y="17"/>
                  <a:pt x="472" y="17"/>
                  <a:pt x="472" y="17"/>
                </a:cubicBezTo>
                <a:cubicBezTo>
                  <a:pt x="620" y="149"/>
                  <a:pt x="620" y="149"/>
                  <a:pt x="620" y="149"/>
                </a:cubicBezTo>
                <a:cubicBezTo>
                  <a:pt x="622" y="151"/>
                  <a:pt x="625" y="152"/>
                  <a:pt x="627" y="151"/>
                </a:cubicBezTo>
                <a:cubicBezTo>
                  <a:pt x="853" y="72"/>
                  <a:pt x="853" y="72"/>
                  <a:pt x="853" y="72"/>
                </a:cubicBezTo>
                <a:cubicBezTo>
                  <a:pt x="857" y="70"/>
                  <a:pt x="859" y="66"/>
                  <a:pt x="857" y="62"/>
                </a:cubicBezTo>
                <a:cubicBezTo>
                  <a:pt x="856" y="58"/>
                  <a:pt x="852" y="56"/>
                  <a:pt x="848" y="57"/>
                </a:cubicBezTo>
                <a:cubicBezTo>
                  <a:pt x="626" y="135"/>
                  <a:pt x="626" y="135"/>
                  <a:pt x="626" y="135"/>
                </a:cubicBezTo>
                <a:cubicBezTo>
                  <a:pt x="477" y="2"/>
                  <a:pt x="477" y="2"/>
                  <a:pt x="477" y="2"/>
                </a:cubicBezTo>
                <a:cubicBezTo>
                  <a:pt x="475" y="0"/>
                  <a:pt x="471" y="0"/>
                  <a:pt x="469" y="1"/>
                </a:cubicBezTo>
                <a:cubicBezTo>
                  <a:pt x="268" y="122"/>
                  <a:pt x="268" y="122"/>
                  <a:pt x="268" y="122"/>
                </a:cubicBezTo>
                <a:cubicBezTo>
                  <a:pt x="180" y="44"/>
                  <a:pt x="180" y="44"/>
                  <a:pt x="180" y="44"/>
                </a:cubicBezTo>
                <a:cubicBezTo>
                  <a:pt x="178" y="42"/>
                  <a:pt x="174" y="41"/>
                  <a:pt x="171" y="43"/>
                </a:cubicBezTo>
                <a:cubicBezTo>
                  <a:pt x="70" y="116"/>
                  <a:pt x="70" y="116"/>
                  <a:pt x="70" y="116"/>
                </a:cubicBezTo>
                <a:cubicBezTo>
                  <a:pt x="13" y="62"/>
                  <a:pt x="13" y="62"/>
                  <a:pt x="13" y="62"/>
                </a:cubicBezTo>
                <a:cubicBezTo>
                  <a:pt x="10" y="59"/>
                  <a:pt x="5" y="59"/>
                  <a:pt x="3" y="62"/>
                </a:cubicBezTo>
                <a:cubicBezTo>
                  <a:pt x="0" y="65"/>
                  <a:pt x="0" y="70"/>
                  <a:pt x="3" y="7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49" name="iṡļïḍe"/>
          <p:cNvSpPr/>
          <p:nvPr/>
        </p:nvSpPr>
        <p:spPr bwMode="auto">
          <a:xfrm>
            <a:off x="2085782" y="2050802"/>
            <a:ext cx="21688" cy="21688"/>
          </a:xfrm>
          <a:custGeom>
            <a:avLst/>
            <a:gdLst>
              <a:gd name="T0" fmla="*/ 31 w 31"/>
              <a:gd name="T1" fmla="*/ 17 h 31"/>
              <a:gd name="T2" fmla="*/ 15 w 31"/>
              <a:gd name="T3" fmla="*/ 30 h 31"/>
              <a:gd name="T4" fmla="*/ 1 w 31"/>
              <a:gd name="T5" fmla="*/ 14 h 31"/>
              <a:gd name="T6" fmla="*/ 17 w 31"/>
              <a:gd name="T7" fmla="*/ 0 h 31"/>
              <a:gd name="T8" fmla="*/ 31 w 31"/>
              <a:gd name="T9" fmla="*/ 1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31">
                <a:moveTo>
                  <a:pt x="31" y="17"/>
                </a:moveTo>
                <a:cubicBezTo>
                  <a:pt x="30" y="25"/>
                  <a:pt x="23" y="31"/>
                  <a:pt x="15" y="30"/>
                </a:cubicBezTo>
                <a:cubicBezTo>
                  <a:pt x="6" y="30"/>
                  <a:pt x="0" y="23"/>
                  <a:pt x="1" y="14"/>
                </a:cubicBezTo>
                <a:cubicBezTo>
                  <a:pt x="1" y="6"/>
                  <a:pt x="9" y="0"/>
                  <a:pt x="17" y="0"/>
                </a:cubicBezTo>
                <a:cubicBezTo>
                  <a:pt x="25" y="1"/>
                  <a:pt x="31" y="8"/>
                  <a:pt x="31" y="17"/>
                </a:cubicBezTo>
              </a:path>
            </a:pathLst>
          </a:custGeom>
          <a:solidFill>
            <a:srgbClr val="F7F7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50" name="ï$ļíḍe"/>
          <p:cNvSpPr/>
          <p:nvPr/>
        </p:nvSpPr>
        <p:spPr bwMode="auto">
          <a:xfrm>
            <a:off x="2082331" y="2047352"/>
            <a:ext cx="28589" cy="28589"/>
          </a:xfrm>
          <a:custGeom>
            <a:avLst/>
            <a:gdLst>
              <a:gd name="T0" fmla="*/ 36 w 41"/>
              <a:gd name="T1" fmla="*/ 22 h 41"/>
              <a:gd name="T2" fmla="*/ 30 w 41"/>
              <a:gd name="T3" fmla="*/ 21 h 41"/>
              <a:gd name="T4" fmla="*/ 21 w 41"/>
              <a:gd name="T5" fmla="*/ 30 h 41"/>
              <a:gd name="T6" fmla="*/ 20 w 41"/>
              <a:gd name="T7" fmla="*/ 30 h 41"/>
              <a:gd name="T8" fmla="*/ 20 w 41"/>
              <a:gd name="T9" fmla="*/ 30 h 41"/>
              <a:gd name="T10" fmla="*/ 11 w 41"/>
              <a:gd name="T11" fmla="*/ 20 h 41"/>
              <a:gd name="T12" fmla="*/ 11 w 41"/>
              <a:gd name="T13" fmla="*/ 20 h 41"/>
              <a:gd name="T14" fmla="*/ 11 w 41"/>
              <a:gd name="T15" fmla="*/ 20 h 41"/>
              <a:gd name="T16" fmla="*/ 21 w 41"/>
              <a:gd name="T17" fmla="*/ 11 h 41"/>
              <a:gd name="T18" fmla="*/ 21 w 41"/>
              <a:gd name="T19" fmla="*/ 11 h 41"/>
              <a:gd name="T20" fmla="*/ 21 w 41"/>
              <a:gd name="T21" fmla="*/ 11 h 41"/>
              <a:gd name="T22" fmla="*/ 21 w 41"/>
              <a:gd name="T23" fmla="*/ 11 h 41"/>
              <a:gd name="T24" fmla="*/ 30 w 41"/>
              <a:gd name="T25" fmla="*/ 20 h 41"/>
              <a:gd name="T26" fmla="*/ 30 w 41"/>
              <a:gd name="T27" fmla="*/ 21 h 41"/>
              <a:gd name="T28" fmla="*/ 30 w 41"/>
              <a:gd name="T29" fmla="*/ 21 h 41"/>
              <a:gd name="T30" fmla="*/ 36 w 41"/>
              <a:gd name="T31" fmla="*/ 22 h 41"/>
              <a:gd name="T32" fmla="*/ 41 w 41"/>
              <a:gd name="T33" fmla="*/ 22 h 41"/>
              <a:gd name="T34" fmla="*/ 41 w 41"/>
              <a:gd name="T35" fmla="*/ 20 h 41"/>
              <a:gd name="T36" fmla="*/ 22 w 41"/>
              <a:gd name="T37" fmla="*/ 0 h 41"/>
              <a:gd name="T38" fmla="*/ 22 w 41"/>
              <a:gd name="T39" fmla="*/ 0 h 41"/>
              <a:gd name="T40" fmla="*/ 21 w 41"/>
              <a:gd name="T41" fmla="*/ 0 h 41"/>
              <a:gd name="T42" fmla="*/ 0 w 41"/>
              <a:gd name="T43" fmla="*/ 19 h 41"/>
              <a:gd name="T44" fmla="*/ 0 w 41"/>
              <a:gd name="T45" fmla="*/ 19 h 41"/>
              <a:gd name="T46" fmla="*/ 0 w 41"/>
              <a:gd name="T47" fmla="*/ 20 h 41"/>
              <a:gd name="T48" fmla="*/ 19 w 41"/>
              <a:gd name="T49" fmla="*/ 41 h 41"/>
              <a:gd name="T50" fmla="*/ 19 w 41"/>
              <a:gd name="T51" fmla="*/ 41 h 41"/>
              <a:gd name="T52" fmla="*/ 21 w 41"/>
              <a:gd name="T53" fmla="*/ 41 h 41"/>
              <a:gd name="T54" fmla="*/ 41 w 41"/>
              <a:gd name="T55" fmla="*/ 22 h 41"/>
              <a:gd name="T56" fmla="*/ 41 w 41"/>
              <a:gd name="T57" fmla="*/ 22 h 41"/>
              <a:gd name="T58" fmla="*/ 36 w 41"/>
              <a:gd name="T59" fmla="*/ 22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1" h="41">
                <a:moveTo>
                  <a:pt x="36" y="22"/>
                </a:moveTo>
                <a:cubicBezTo>
                  <a:pt x="30" y="21"/>
                  <a:pt x="30" y="21"/>
                  <a:pt x="30" y="21"/>
                </a:cubicBezTo>
                <a:cubicBezTo>
                  <a:pt x="30" y="26"/>
                  <a:pt x="26" y="30"/>
                  <a:pt x="21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15" y="29"/>
                  <a:pt x="11" y="25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2" y="15"/>
                  <a:pt x="16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6" y="11"/>
                  <a:pt x="30" y="16"/>
                  <a:pt x="30" y="20"/>
                </a:cubicBezTo>
                <a:cubicBezTo>
                  <a:pt x="30" y="21"/>
                  <a:pt x="30" y="21"/>
                  <a:pt x="30" y="21"/>
                </a:cubicBezTo>
                <a:cubicBezTo>
                  <a:pt x="30" y="21"/>
                  <a:pt x="30" y="21"/>
                  <a:pt x="30" y="21"/>
                </a:cubicBezTo>
                <a:cubicBezTo>
                  <a:pt x="36" y="22"/>
                  <a:pt x="36" y="22"/>
                  <a:pt x="36" y="22"/>
                </a:cubicBezTo>
                <a:cubicBezTo>
                  <a:pt x="41" y="22"/>
                  <a:pt x="41" y="22"/>
                  <a:pt x="41" y="22"/>
                </a:cubicBezTo>
                <a:cubicBezTo>
                  <a:pt x="41" y="21"/>
                  <a:pt x="41" y="21"/>
                  <a:pt x="41" y="20"/>
                </a:cubicBezTo>
                <a:cubicBezTo>
                  <a:pt x="41" y="10"/>
                  <a:pt x="33" y="1"/>
                  <a:pt x="2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0"/>
                  <a:pt x="21" y="0"/>
                  <a:pt x="21" y="0"/>
                </a:cubicBezTo>
                <a:cubicBezTo>
                  <a:pt x="10" y="0"/>
                  <a:pt x="1" y="8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20"/>
                  <a:pt x="0" y="20"/>
                </a:cubicBezTo>
                <a:cubicBezTo>
                  <a:pt x="0" y="31"/>
                  <a:pt x="8" y="40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20" y="41"/>
                  <a:pt x="20" y="41"/>
                  <a:pt x="21" y="41"/>
                </a:cubicBezTo>
                <a:cubicBezTo>
                  <a:pt x="31" y="41"/>
                  <a:pt x="40" y="33"/>
                  <a:pt x="41" y="22"/>
                </a:cubicBezTo>
                <a:cubicBezTo>
                  <a:pt x="41" y="22"/>
                  <a:pt x="41" y="22"/>
                  <a:pt x="41" y="22"/>
                </a:cubicBezTo>
                <a:cubicBezTo>
                  <a:pt x="36" y="22"/>
                  <a:pt x="36" y="22"/>
                  <a:pt x="36" y="22"/>
                </a:cubicBezTo>
              </a:path>
            </a:pathLst>
          </a:custGeom>
          <a:solidFill>
            <a:srgbClr val="7A3C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51" name="ïṥliḓè"/>
          <p:cNvSpPr/>
          <p:nvPr/>
        </p:nvSpPr>
        <p:spPr bwMode="auto">
          <a:xfrm>
            <a:off x="2196684" y="1869908"/>
            <a:ext cx="21688" cy="21688"/>
          </a:xfrm>
          <a:custGeom>
            <a:avLst/>
            <a:gdLst>
              <a:gd name="T0" fmla="*/ 30 w 31"/>
              <a:gd name="T1" fmla="*/ 16 h 31"/>
              <a:gd name="T2" fmla="*/ 14 w 31"/>
              <a:gd name="T3" fmla="*/ 30 h 31"/>
              <a:gd name="T4" fmla="*/ 0 w 31"/>
              <a:gd name="T5" fmla="*/ 14 h 31"/>
              <a:gd name="T6" fmla="*/ 16 w 31"/>
              <a:gd name="T7" fmla="*/ 0 h 31"/>
              <a:gd name="T8" fmla="*/ 30 w 31"/>
              <a:gd name="T9" fmla="*/ 1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31">
                <a:moveTo>
                  <a:pt x="30" y="16"/>
                </a:moveTo>
                <a:cubicBezTo>
                  <a:pt x="30" y="25"/>
                  <a:pt x="22" y="31"/>
                  <a:pt x="14" y="30"/>
                </a:cubicBezTo>
                <a:cubicBezTo>
                  <a:pt x="6" y="30"/>
                  <a:pt x="0" y="22"/>
                  <a:pt x="0" y="14"/>
                </a:cubicBezTo>
                <a:cubicBezTo>
                  <a:pt x="1" y="6"/>
                  <a:pt x="8" y="0"/>
                  <a:pt x="16" y="0"/>
                </a:cubicBezTo>
                <a:cubicBezTo>
                  <a:pt x="25" y="1"/>
                  <a:pt x="31" y="8"/>
                  <a:pt x="30" y="16"/>
                </a:cubicBezTo>
              </a:path>
            </a:pathLst>
          </a:custGeom>
          <a:solidFill>
            <a:srgbClr val="F7F7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52" name="íSļíḍé"/>
          <p:cNvSpPr/>
          <p:nvPr/>
        </p:nvSpPr>
        <p:spPr bwMode="auto">
          <a:xfrm>
            <a:off x="2192741" y="1866456"/>
            <a:ext cx="29574" cy="28589"/>
          </a:xfrm>
          <a:custGeom>
            <a:avLst/>
            <a:gdLst>
              <a:gd name="T0" fmla="*/ 36 w 42"/>
              <a:gd name="T1" fmla="*/ 21 h 41"/>
              <a:gd name="T2" fmla="*/ 31 w 42"/>
              <a:gd name="T3" fmla="*/ 21 h 41"/>
              <a:gd name="T4" fmla="*/ 21 w 42"/>
              <a:gd name="T5" fmla="*/ 30 h 41"/>
              <a:gd name="T6" fmla="*/ 20 w 42"/>
              <a:gd name="T7" fmla="*/ 30 h 41"/>
              <a:gd name="T8" fmla="*/ 20 w 42"/>
              <a:gd name="T9" fmla="*/ 30 h 41"/>
              <a:gd name="T10" fmla="*/ 12 w 42"/>
              <a:gd name="T11" fmla="*/ 20 h 41"/>
              <a:gd name="T12" fmla="*/ 12 w 42"/>
              <a:gd name="T13" fmla="*/ 20 h 41"/>
              <a:gd name="T14" fmla="*/ 21 w 42"/>
              <a:gd name="T15" fmla="*/ 11 h 41"/>
              <a:gd name="T16" fmla="*/ 22 w 42"/>
              <a:gd name="T17" fmla="*/ 11 h 41"/>
              <a:gd name="T18" fmla="*/ 22 w 42"/>
              <a:gd name="T19" fmla="*/ 11 h 41"/>
              <a:gd name="T20" fmla="*/ 31 w 42"/>
              <a:gd name="T21" fmla="*/ 20 h 41"/>
              <a:gd name="T22" fmla="*/ 31 w 42"/>
              <a:gd name="T23" fmla="*/ 21 h 41"/>
              <a:gd name="T24" fmla="*/ 31 w 42"/>
              <a:gd name="T25" fmla="*/ 21 h 41"/>
              <a:gd name="T26" fmla="*/ 36 w 42"/>
              <a:gd name="T27" fmla="*/ 21 h 41"/>
              <a:gd name="T28" fmla="*/ 42 w 42"/>
              <a:gd name="T29" fmla="*/ 22 h 41"/>
              <a:gd name="T30" fmla="*/ 42 w 42"/>
              <a:gd name="T31" fmla="*/ 20 h 41"/>
              <a:gd name="T32" fmla="*/ 23 w 42"/>
              <a:gd name="T33" fmla="*/ 0 h 41"/>
              <a:gd name="T34" fmla="*/ 23 w 42"/>
              <a:gd name="T35" fmla="*/ 0 h 41"/>
              <a:gd name="T36" fmla="*/ 21 w 42"/>
              <a:gd name="T37" fmla="*/ 0 h 41"/>
              <a:gd name="T38" fmla="*/ 1 w 42"/>
              <a:gd name="T39" fmla="*/ 19 h 41"/>
              <a:gd name="T40" fmla="*/ 0 w 42"/>
              <a:gd name="T41" fmla="*/ 20 h 41"/>
              <a:gd name="T42" fmla="*/ 20 w 42"/>
              <a:gd name="T43" fmla="*/ 41 h 41"/>
              <a:gd name="T44" fmla="*/ 20 w 42"/>
              <a:gd name="T45" fmla="*/ 41 h 41"/>
              <a:gd name="T46" fmla="*/ 21 w 42"/>
              <a:gd name="T47" fmla="*/ 41 h 41"/>
              <a:gd name="T48" fmla="*/ 42 w 42"/>
              <a:gd name="T49" fmla="*/ 22 h 41"/>
              <a:gd name="T50" fmla="*/ 42 w 42"/>
              <a:gd name="T51" fmla="*/ 22 h 41"/>
              <a:gd name="T52" fmla="*/ 36 w 42"/>
              <a:gd name="T53" fmla="*/ 2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2" h="41">
                <a:moveTo>
                  <a:pt x="36" y="21"/>
                </a:moveTo>
                <a:cubicBezTo>
                  <a:pt x="31" y="21"/>
                  <a:pt x="31" y="21"/>
                  <a:pt x="31" y="21"/>
                </a:cubicBezTo>
                <a:cubicBezTo>
                  <a:pt x="30" y="26"/>
                  <a:pt x="26" y="30"/>
                  <a:pt x="21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16" y="29"/>
                  <a:pt x="12" y="25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15"/>
                  <a:pt x="16" y="11"/>
                  <a:pt x="21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27" y="11"/>
                  <a:pt x="31" y="15"/>
                  <a:pt x="31" y="20"/>
                </a:cubicBezTo>
                <a:cubicBezTo>
                  <a:pt x="31" y="21"/>
                  <a:pt x="31" y="21"/>
                  <a:pt x="31" y="21"/>
                </a:cubicBezTo>
                <a:cubicBezTo>
                  <a:pt x="31" y="21"/>
                  <a:pt x="31" y="21"/>
                  <a:pt x="31" y="21"/>
                </a:cubicBezTo>
                <a:cubicBezTo>
                  <a:pt x="36" y="21"/>
                  <a:pt x="36" y="21"/>
                  <a:pt x="36" y="21"/>
                </a:cubicBezTo>
                <a:cubicBezTo>
                  <a:pt x="42" y="22"/>
                  <a:pt x="42" y="22"/>
                  <a:pt x="42" y="22"/>
                </a:cubicBezTo>
                <a:cubicBezTo>
                  <a:pt x="42" y="21"/>
                  <a:pt x="42" y="21"/>
                  <a:pt x="42" y="20"/>
                </a:cubicBezTo>
                <a:cubicBezTo>
                  <a:pt x="42" y="10"/>
                  <a:pt x="34" y="0"/>
                  <a:pt x="23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2" y="0"/>
                  <a:pt x="22" y="0"/>
                  <a:pt x="21" y="0"/>
                </a:cubicBezTo>
                <a:cubicBezTo>
                  <a:pt x="10" y="0"/>
                  <a:pt x="1" y="8"/>
                  <a:pt x="1" y="19"/>
                </a:cubicBezTo>
                <a:cubicBezTo>
                  <a:pt x="0" y="19"/>
                  <a:pt x="0" y="20"/>
                  <a:pt x="0" y="20"/>
                </a:cubicBezTo>
                <a:cubicBezTo>
                  <a:pt x="0" y="31"/>
                  <a:pt x="9" y="40"/>
                  <a:pt x="20" y="41"/>
                </a:cubicBezTo>
                <a:cubicBezTo>
                  <a:pt x="20" y="41"/>
                  <a:pt x="20" y="41"/>
                  <a:pt x="20" y="41"/>
                </a:cubicBezTo>
                <a:cubicBezTo>
                  <a:pt x="20" y="41"/>
                  <a:pt x="21" y="41"/>
                  <a:pt x="21" y="41"/>
                </a:cubicBezTo>
                <a:cubicBezTo>
                  <a:pt x="32" y="41"/>
                  <a:pt x="41" y="33"/>
                  <a:pt x="42" y="22"/>
                </a:cubicBezTo>
                <a:cubicBezTo>
                  <a:pt x="42" y="22"/>
                  <a:pt x="42" y="22"/>
                  <a:pt x="42" y="22"/>
                </a:cubicBezTo>
                <a:cubicBezTo>
                  <a:pt x="36" y="21"/>
                  <a:pt x="36" y="21"/>
                  <a:pt x="36" y="21"/>
                </a:cubicBezTo>
              </a:path>
            </a:pathLst>
          </a:custGeom>
          <a:solidFill>
            <a:srgbClr val="7A3C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53" name="ïṩ1îḓé"/>
          <p:cNvSpPr/>
          <p:nvPr/>
        </p:nvSpPr>
        <p:spPr bwMode="auto">
          <a:xfrm>
            <a:off x="2281957" y="1975881"/>
            <a:ext cx="21688" cy="21688"/>
          </a:xfrm>
          <a:custGeom>
            <a:avLst/>
            <a:gdLst>
              <a:gd name="T0" fmla="*/ 30 w 31"/>
              <a:gd name="T1" fmla="*/ 17 h 31"/>
              <a:gd name="T2" fmla="*/ 14 w 31"/>
              <a:gd name="T3" fmla="*/ 30 h 31"/>
              <a:gd name="T4" fmla="*/ 0 w 31"/>
              <a:gd name="T5" fmla="*/ 14 h 31"/>
              <a:gd name="T6" fmla="*/ 16 w 31"/>
              <a:gd name="T7" fmla="*/ 0 h 31"/>
              <a:gd name="T8" fmla="*/ 30 w 31"/>
              <a:gd name="T9" fmla="*/ 1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31">
                <a:moveTo>
                  <a:pt x="30" y="17"/>
                </a:moveTo>
                <a:cubicBezTo>
                  <a:pt x="29" y="25"/>
                  <a:pt x="22" y="31"/>
                  <a:pt x="14" y="30"/>
                </a:cubicBezTo>
                <a:cubicBezTo>
                  <a:pt x="6" y="30"/>
                  <a:pt x="0" y="23"/>
                  <a:pt x="0" y="14"/>
                </a:cubicBezTo>
                <a:cubicBezTo>
                  <a:pt x="1" y="6"/>
                  <a:pt x="8" y="0"/>
                  <a:pt x="16" y="0"/>
                </a:cubicBezTo>
                <a:cubicBezTo>
                  <a:pt x="25" y="1"/>
                  <a:pt x="31" y="8"/>
                  <a:pt x="30" y="17"/>
                </a:cubicBezTo>
              </a:path>
            </a:pathLst>
          </a:custGeom>
          <a:solidFill>
            <a:srgbClr val="F7F7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54" name="iŝľiḑè"/>
          <p:cNvSpPr/>
          <p:nvPr/>
        </p:nvSpPr>
        <p:spPr bwMode="auto">
          <a:xfrm>
            <a:off x="2277521" y="1972431"/>
            <a:ext cx="29574" cy="28589"/>
          </a:xfrm>
          <a:custGeom>
            <a:avLst/>
            <a:gdLst>
              <a:gd name="T0" fmla="*/ 36 w 42"/>
              <a:gd name="T1" fmla="*/ 22 h 41"/>
              <a:gd name="T2" fmla="*/ 30 w 42"/>
              <a:gd name="T3" fmla="*/ 21 h 41"/>
              <a:gd name="T4" fmla="*/ 21 w 42"/>
              <a:gd name="T5" fmla="*/ 30 h 41"/>
              <a:gd name="T6" fmla="*/ 20 w 42"/>
              <a:gd name="T7" fmla="*/ 30 h 41"/>
              <a:gd name="T8" fmla="*/ 20 w 42"/>
              <a:gd name="T9" fmla="*/ 30 h 41"/>
              <a:gd name="T10" fmla="*/ 20 w 42"/>
              <a:gd name="T11" fmla="*/ 30 h 41"/>
              <a:gd name="T12" fmla="*/ 12 w 42"/>
              <a:gd name="T13" fmla="*/ 20 h 41"/>
              <a:gd name="T14" fmla="*/ 12 w 42"/>
              <a:gd name="T15" fmla="*/ 20 h 41"/>
              <a:gd name="T16" fmla="*/ 12 w 42"/>
              <a:gd name="T17" fmla="*/ 20 h 41"/>
              <a:gd name="T18" fmla="*/ 21 w 42"/>
              <a:gd name="T19" fmla="*/ 11 h 41"/>
              <a:gd name="T20" fmla="*/ 22 w 42"/>
              <a:gd name="T21" fmla="*/ 11 h 41"/>
              <a:gd name="T22" fmla="*/ 22 w 42"/>
              <a:gd name="T23" fmla="*/ 11 h 41"/>
              <a:gd name="T24" fmla="*/ 31 w 42"/>
              <a:gd name="T25" fmla="*/ 20 h 41"/>
              <a:gd name="T26" fmla="*/ 30 w 42"/>
              <a:gd name="T27" fmla="*/ 21 h 41"/>
              <a:gd name="T28" fmla="*/ 36 w 42"/>
              <a:gd name="T29" fmla="*/ 22 h 41"/>
              <a:gd name="T30" fmla="*/ 42 w 42"/>
              <a:gd name="T31" fmla="*/ 22 h 41"/>
              <a:gd name="T32" fmla="*/ 42 w 42"/>
              <a:gd name="T33" fmla="*/ 20 h 41"/>
              <a:gd name="T34" fmla="*/ 23 w 42"/>
              <a:gd name="T35" fmla="*/ 0 h 41"/>
              <a:gd name="T36" fmla="*/ 23 w 42"/>
              <a:gd name="T37" fmla="*/ 0 h 41"/>
              <a:gd name="T38" fmla="*/ 21 w 42"/>
              <a:gd name="T39" fmla="*/ 0 h 41"/>
              <a:gd name="T40" fmla="*/ 1 w 42"/>
              <a:gd name="T41" fmla="*/ 19 h 41"/>
              <a:gd name="T42" fmla="*/ 1 w 42"/>
              <a:gd name="T43" fmla="*/ 19 h 41"/>
              <a:gd name="T44" fmla="*/ 0 w 42"/>
              <a:gd name="T45" fmla="*/ 20 h 41"/>
              <a:gd name="T46" fmla="*/ 20 w 42"/>
              <a:gd name="T47" fmla="*/ 41 h 41"/>
              <a:gd name="T48" fmla="*/ 20 w 42"/>
              <a:gd name="T49" fmla="*/ 41 h 41"/>
              <a:gd name="T50" fmla="*/ 21 w 42"/>
              <a:gd name="T51" fmla="*/ 41 h 41"/>
              <a:gd name="T52" fmla="*/ 42 w 42"/>
              <a:gd name="T53" fmla="*/ 22 h 41"/>
              <a:gd name="T54" fmla="*/ 36 w 42"/>
              <a:gd name="T55" fmla="*/ 22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" h="41">
                <a:moveTo>
                  <a:pt x="36" y="22"/>
                </a:moveTo>
                <a:cubicBezTo>
                  <a:pt x="30" y="21"/>
                  <a:pt x="30" y="21"/>
                  <a:pt x="30" y="21"/>
                </a:cubicBezTo>
                <a:cubicBezTo>
                  <a:pt x="30" y="26"/>
                  <a:pt x="26" y="30"/>
                  <a:pt x="21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16" y="29"/>
                  <a:pt x="12" y="25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15"/>
                  <a:pt x="16" y="11"/>
                  <a:pt x="21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27" y="11"/>
                  <a:pt x="31" y="16"/>
                  <a:pt x="31" y="20"/>
                </a:cubicBezTo>
                <a:cubicBezTo>
                  <a:pt x="30" y="21"/>
                  <a:pt x="30" y="21"/>
                  <a:pt x="30" y="21"/>
                </a:cubicBezTo>
                <a:cubicBezTo>
                  <a:pt x="36" y="22"/>
                  <a:pt x="36" y="22"/>
                  <a:pt x="36" y="22"/>
                </a:cubicBezTo>
                <a:cubicBezTo>
                  <a:pt x="42" y="22"/>
                  <a:pt x="42" y="22"/>
                  <a:pt x="42" y="22"/>
                </a:cubicBezTo>
                <a:cubicBezTo>
                  <a:pt x="42" y="21"/>
                  <a:pt x="42" y="21"/>
                  <a:pt x="42" y="20"/>
                </a:cubicBezTo>
                <a:cubicBezTo>
                  <a:pt x="42" y="10"/>
                  <a:pt x="34" y="1"/>
                  <a:pt x="23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2" y="0"/>
                  <a:pt x="22" y="0"/>
                  <a:pt x="21" y="0"/>
                </a:cubicBezTo>
                <a:cubicBezTo>
                  <a:pt x="10" y="0"/>
                  <a:pt x="1" y="8"/>
                  <a:pt x="1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0" y="19"/>
                  <a:pt x="0" y="20"/>
                  <a:pt x="0" y="20"/>
                </a:cubicBezTo>
                <a:cubicBezTo>
                  <a:pt x="0" y="31"/>
                  <a:pt x="9" y="40"/>
                  <a:pt x="20" y="41"/>
                </a:cubicBezTo>
                <a:cubicBezTo>
                  <a:pt x="20" y="41"/>
                  <a:pt x="20" y="41"/>
                  <a:pt x="20" y="41"/>
                </a:cubicBezTo>
                <a:cubicBezTo>
                  <a:pt x="20" y="41"/>
                  <a:pt x="21" y="41"/>
                  <a:pt x="21" y="41"/>
                </a:cubicBezTo>
                <a:cubicBezTo>
                  <a:pt x="32" y="41"/>
                  <a:pt x="41" y="33"/>
                  <a:pt x="42" y="22"/>
                </a:cubicBezTo>
                <a:cubicBezTo>
                  <a:pt x="36" y="22"/>
                  <a:pt x="36" y="22"/>
                  <a:pt x="36" y="22"/>
                </a:cubicBezTo>
              </a:path>
            </a:pathLst>
          </a:custGeom>
          <a:solidFill>
            <a:srgbClr val="7A3C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55" name="iṡļîḋè"/>
          <p:cNvSpPr/>
          <p:nvPr/>
        </p:nvSpPr>
        <p:spPr bwMode="auto">
          <a:xfrm>
            <a:off x="2385960" y="1883216"/>
            <a:ext cx="22673" cy="22181"/>
          </a:xfrm>
          <a:custGeom>
            <a:avLst/>
            <a:gdLst>
              <a:gd name="T0" fmla="*/ 31 w 32"/>
              <a:gd name="T1" fmla="*/ 17 h 32"/>
              <a:gd name="T2" fmla="*/ 15 w 32"/>
              <a:gd name="T3" fmla="*/ 31 h 32"/>
              <a:gd name="T4" fmla="*/ 1 w 32"/>
              <a:gd name="T5" fmla="*/ 15 h 32"/>
              <a:gd name="T6" fmla="*/ 17 w 32"/>
              <a:gd name="T7" fmla="*/ 1 h 32"/>
              <a:gd name="T8" fmla="*/ 31 w 32"/>
              <a:gd name="T9" fmla="*/ 17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32">
                <a:moveTo>
                  <a:pt x="31" y="17"/>
                </a:moveTo>
                <a:cubicBezTo>
                  <a:pt x="30" y="25"/>
                  <a:pt x="23" y="32"/>
                  <a:pt x="15" y="31"/>
                </a:cubicBezTo>
                <a:cubicBezTo>
                  <a:pt x="6" y="30"/>
                  <a:pt x="0" y="23"/>
                  <a:pt x="1" y="15"/>
                </a:cubicBezTo>
                <a:cubicBezTo>
                  <a:pt x="1" y="7"/>
                  <a:pt x="9" y="0"/>
                  <a:pt x="17" y="1"/>
                </a:cubicBezTo>
                <a:cubicBezTo>
                  <a:pt x="25" y="2"/>
                  <a:pt x="32" y="9"/>
                  <a:pt x="31" y="17"/>
                </a:cubicBezTo>
              </a:path>
            </a:pathLst>
          </a:custGeom>
          <a:solidFill>
            <a:srgbClr val="F7F7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56" name="íṡļîḓê"/>
          <p:cNvSpPr/>
          <p:nvPr/>
        </p:nvSpPr>
        <p:spPr bwMode="auto">
          <a:xfrm>
            <a:off x="2382509" y="1879766"/>
            <a:ext cx="29574" cy="29081"/>
          </a:xfrm>
          <a:custGeom>
            <a:avLst/>
            <a:gdLst>
              <a:gd name="T0" fmla="*/ 36 w 42"/>
              <a:gd name="T1" fmla="*/ 22 h 42"/>
              <a:gd name="T2" fmla="*/ 30 w 42"/>
              <a:gd name="T3" fmla="*/ 22 h 42"/>
              <a:gd name="T4" fmla="*/ 21 w 42"/>
              <a:gd name="T5" fmla="*/ 30 h 42"/>
              <a:gd name="T6" fmla="*/ 20 w 42"/>
              <a:gd name="T7" fmla="*/ 30 h 42"/>
              <a:gd name="T8" fmla="*/ 20 w 42"/>
              <a:gd name="T9" fmla="*/ 30 h 42"/>
              <a:gd name="T10" fmla="*/ 11 w 42"/>
              <a:gd name="T11" fmla="*/ 21 h 42"/>
              <a:gd name="T12" fmla="*/ 11 w 42"/>
              <a:gd name="T13" fmla="*/ 20 h 42"/>
              <a:gd name="T14" fmla="*/ 11 w 42"/>
              <a:gd name="T15" fmla="*/ 20 h 42"/>
              <a:gd name="T16" fmla="*/ 21 w 42"/>
              <a:gd name="T17" fmla="*/ 12 h 42"/>
              <a:gd name="T18" fmla="*/ 22 w 42"/>
              <a:gd name="T19" fmla="*/ 12 h 42"/>
              <a:gd name="T20" fmla="*/ 22 w 42"/>
              <a:gd name="T21" fmla="*/ 12 h 42"/>
              <a:gd name="T22" fmla="*/ 30 w 42"/>
              <a:gd name="T23" fmla="*/ 21 h 42"/>
              <a:gd name="T24" fmla="*/ 30 w 42"/>
              <a:gd name="T25" fmla="*/ 22 h 42"/>
              <a:gd name="T26" fmla="*/ 30 w 42"/>
              <a:gd name="T27" fmla="*/ 22 h 42"/>
              <a:gd name="T28" fmla="*/ 36 w 42"/>
              <a:gd name="T29" fmla="*/ 22 h 42"/>
              <a:gd name="T30" fmla="*/ 42 w 42"/>
              <a:gd name="T31" fmla="*/ 23 h 42"/>
              <a:gd name="T32" fmla="*/ 42 w 42"/>
              <a:gd name="T33" fmla="*/ 21 h 42"/>
              <a:gd name="T34" fmla="*/ 22 w 42"/>
              <a:gd name="T35" fmla="*/ 0 h 42"/>
              <a:gd name="T36" fmla="*/ 22 w 42"/>
              <a:gd name="T37" fmla="*/ 0 h 42"/>
              <a:gd name="T38" fmla="*/ 21 w 42"/>
              <a:gd name="T39" fmla="*/ 0 h 42"/>
              <a:gd name="T40" fmla="*/ 0 w 42"/>
              <a:gd name="T41" fmla="*/ 19 h 42"/>
              <a:gd name="T42" fmla="*/ 0 w 42"/>
              <a:gd name="T43" fmla="*/ 19 h 42"/>
              <a:gd name="T44" fmla="*/ 0 w 42"/>
              <a:gd name="T45" fmla="*/ 21 h 42"/>
              <a:gd name="T46" fmla="*/ 19 w 42"/>
              <a:gd name="T47" fmla="*/ 42 h 42"/>
              <a:gd name="T48" fmla="*/ 19 w 42"/>
              <a:gd name="T49" fmla="*/ 42 h 42"/>
              <a:gd name="T50" fmla="*/ 21 w 42"/>
              <a:gd name="T51" fmla="*/ 42 h 42"/>
              <a:gd name="T52" fmla="*/ 42 w 42"/>
              <a:gd name="T53" fmla="*/ 23 h 42"/>
              <a:gd name="T54" fmla="*/ 42 w 42"/>
              <a:gd name="T55" fmla="*/ 23 h 42"/>
              <a:gd name="T56" fmla="*/ 36 w 42"/>
              <a:gd name="T57" fmla="*/ 2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2" h="42">
                <a:moveTo>
                  <a:pt x="36" y="22"/>
                </a:moveTo>
                <a:cubicBezTo>
                  <a:pt x="30" y="22"/>
                  <a:pt x="30" y="22"/>
                  <a:pt x="30" y="22"/>
                </a:cubicBezTo>
                <a:cubicBezTo>
                  <a:pt x="30" y="27"/>
                  <a:pt x="26" y="30"/>
                  <a:pt x="21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15" y="30"/>
                  <a:pt x="11" y="26"/>
                  <a:pt x="11" y="21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2" y="15"/>
                  <a:pt x="16" y="12"/>
                  <a:pt x="21" y="12"/>
                </a:cubicBezTo>
                <a:cubicBezTo>
                  <a:pt x="22" y="12"/>
                  <a:pt x="22" y="12"/>
                  <a:pt x="22" y="12"/>
                </a:cubicBezTo>
                <a:cubicBezTo>
                  <a:pt x="22" y="12"/>
                  <a:pt x="22" y="12"/>
                  <a:pt x="22" y="12"/>
                </a:cubicBezTo>
                <a:cubicBezTo>
                  <a:pt x="26" y="12"/>
                  <a:pt x="30" y="16"/>
                  <a:pt x="30" y="21"/>
                </a:cubicBezTo>
                <a:cubicBezTo>
                  <a:pt x="30" y="22"/>
                  <a:pt x="30" y="22"/>
                  <a:pt x="30" y="22"/>
                </a:cubicBezTo>
                <a:cubicBezTo>
                  <a:pt x="30" y="22"/>
                  <a:pt x="30" y="22"/>
                  <a:pt x="30" y="22"/>
                </a:cubicBezTo>
                <a:cubicBezTo>
                  <a:pt x="36" y="22"/>
                  <a:pt x="36" y="22"/>
                  <a:pt x="36" y="22"/>
                </a:cubicBezTo>
                <a:cubicBezTo>
                  <a:pt x="42" y="23"/>
                  <a:pt x="42" y="23"/>
                  <a:pt x="42" y="23"/>
                </a:cubicBezTo>
                <a:cubicBezTo>
                  <a:pt x="42" y="22"/>
                  <a:pt x="42" y="21"/>
                  <a:pt x="42" y="21"/>
                </a:cubicBezTo>
                <a:cubicBezTo>
                  <a:pt x="42" y="10"/>
                  <a:pt x="33" y="1"/>
                  <a:pt x="2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0"/>
                  <a:pt x="21" y="0"/>
                  <a:pt x="21" y="0"/>
                </a:cubicBezTo>
                <a:cubicBezTo>
                  <a:pt x="10" y="0"/>
                  <a:pt x="1" y="8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20"/>
                  <a:pt x="0" y="20"/>
                  <a:pt x="0" y="21"/>
                </a:cubicBezTo>
                <a:cubicBezTo>
                  <a:pt x="0" y="32"/>
                  <a:pt x="8" y="41"/>
                  <a:pt x="19" y="42"/>
                </a:cubicBezTo>
                <a:cubicBezTo>
                  <a:pt x="19" y="42"/>
                  <a:pt x="19" y="42"/>
                  <a:pt x="19" y="42"/>
                </a:cubicBezTo>
                <a:cubicBezTo>
                  <a:pt x="20" y="42"/>
                  <a:pt x="20" y="42"/>
                  <a:pt x="21" y="42"/>
                </a:cubicBezTo>
                <a:cubicBezTo>
                  <a:pt x="32" y="42"/>
                  <a:pt x="41" y="33"/>
                  <a:pt x="42" y="23"/>
                </a:cubicBezTo>
                <a:cubicBezTo>
                  <a:pt x="42" y="23"/>
                  <a:pt x="42" y="23"/>
                  <a:pt x="42" y="23"/>
                </a:cubicBezTo>
                <a:cubicBezTo>
                  <a:pt x="36" y="22"/>
                  <a:pt x="36" y="22"/>
                  <a:pt x="36" y="22"/>
                </a:cubicBezTo>
              </a:path>
            </a:pathLst>
          </a:custGeom>
          <a:solidFill>
            <a:srgbClr val="7A3C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57" name="îṣ1íḑe"/>
          <p:cNvSpPr/>
          <p:nvPr/>
        </p:nvSpPr>
        <p:spPr bwMode="auto">
          <a:xfrm>
            <a:off x="2445108" y="1959122"/>
            <a:ext cx="21688" cy="21688"/>
          </a:xfrm>
          <a:custGeom>
            <a:avLst/>
            <a:gdLst>
              <a:gd name="T0" fmla="*/ 30 w 31"/>
              <a:gd name="T1" fmla="*/ 17 h 31"/>
              <a:gd name="T2" fmla="*/ 14 w 31"/>
              <a:gd name="T3" fmla="*/ 30 h 31"/>
              <a:gd name="T4" fmla="*/ 0 w 31"/>
              <a:gd name="T5" fmla="*/ 14 h 31"/>
              <a:gd name="T6" fmla="*/ 17 w 31"/>
              <a:gd name="T7" fmla="*/ 0 h 31"/>
              <a:gd name="T8" fmla="*/ 30 w 31"/>
              <a:gd name="T9" fmla="*/ 1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31">
                <a:moveTo>
                  <a:pt x="30" y="17"/>
                </a:moveTo>
                <a:cubicBezTo>
                  <a:pt x="30" y="25"/>
                  <a:pt x="23" y="31"/>
                  <a:pt x="14" y="30"/>
                </a:cubicBezTo>
                <a:cubicBezTo>
                  <a:pt x="6" y="30"/>
                  <a:pt x="0" y="23"/>
                  <a:pt x="0" y="14"/>
                </a:cubicBezTo>
                <a:cubicBezTo>
                  <a:pt x="1" y="6"/>
                  <a:pt x="8" y="0"/>
                  <a:pt x="17" y="0"/>
                </a:cubicBezTo>
                <a:cubicBezTo>
                  <a:pt x="25" y="1"/>
                  <a:pt x="31" y="8"/>
                  <a:pt x="30" y="17"/>
                </a:cubicBezTo>
              </a:path>
            </a:pathLst>
          </a:custGeom>
          <a:solidFill>
            <a:srgbClr val="F7F7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58" name="iŝ1ïďê"/>
          <p:cNvSpPr/>
          <p:nvPr/>
        </p:nvSpPr>
        <p:spPr bwMode="auto">
          <a:xfrm>
            <a:off x="2441657" y="1955180"/>
            <a:ext cx="28589" cy="29081"/>
          </a:xfrm>
          <a:custGeom>
            <a:avLst/>
            <a:gdLst>
              <a:gd name="T0" fmla="*/ 35 w 41"/>
              <a:gd name="T1" fmla="*/ 22 h 41"/>
              <a:gd name="T2" fmla="*/ 30 w 41"/>
              <a:gd name="T3" fmla="*/ 21 h 41"/>
              <a:gd name="T4" fmla="*/ 20 w 41"/>
              <a:gd name="T5" fmla="*/ 30 h 41"/>
              <a:gd name="T6" fmla="*/ 20 w 41"/>
              <a:gd name="T7" fmla="*/ 30 h 41"/>
              <a:gd name="T8" fmla="*/ 20 w 41"/>
              <a:gd name="T9" fmla="*/ 30 h 41"/>
              <a:gd name="T10" fmla="*/ 11 w 41"/>
              <a:gd name="T11" fmla="*/ 20 h 41"/>
              <a:gd name="T12" fmla="*/ 11 w 41"/>
              <a:gd name="T13" fmla="*/ 20 h 41"/>
              <a:gd name="T14" fmla="*/ 11 w 41"/>
              <a:gd name="T15" fmla="*/ 20 h 41"/>
              <a:gd name="T16" fmla="*/ 20 w 41"/>
              <a:gd name="T17" fmla="*/ 11 h 41"/>
              <a:gd name="T18" fmla="*/ 21 w 41"/>
              <a:gd name="T19" fmla="*/ 11 h 41"/>
              <a:gd name="T20" fmla="*/ 21 w 41"/>
              <a:gd name="T21" fmla="*/ 11 h 41"/>
              <a:gd name="T22" fmla="*/ 30 w 41"/>
              <a:gd name="T23" fmla="*/ 20 h 41"/>
              <a:gd name="T24" fmla="*/ 30 w 41"/>
              <a:gd name="T25" fmla="*/ 21 h 41"/>
              <a:gd name="T26" fmla="*/ 30 w 41"/>
              <a:gd name="T27" fmla="*/ 21 h 41"/>
              <a:gd name="T28" fmla="*/ 35 w 41"/>
              <a:gd name="T29" fmla="*/ 22 h 41"/>
              <a:gd name="T30" fmla="*/ 41 w 41"/>
              <a:gd name="T31" fmla="*/ 22 h 41"/>
              <a:gd name="T32" fmla="*/ 41 w 41"/>
              <a:gd name="T33" fmla="*/ 20 h 41"/>
              <a:gd name="T34" fmla="*/ 22 w 41"/>
              <a:gd name="T35" fmla="*/ 0 h 41"/>
              <a:gd name="T36" fmla="*/ 22 w 41"/>
              <a:gd name="T37" fmla="*/ 0 h 41"/>
              <a:gd name="T38" fmla="*/ 20 w 41"/>
              <a:gd name="T39" fmla="*/ 0 h 41"/>
              <a:gd name="T40" fmla="*/ 0 w 41"/>
              <a:gd name="T41" fmla="*/ 19 h 41"/>
              <a:gd name="T42" fmla="*/ 0 w 41"/>
              <a:gd name="T43" fmla="*/ 19 h 41"/>
              <a:gd name="T44" fmla="*/ 0 w 41"/>
              <a:gd name="T45" fmla="*/ 20 h 41"/>
              <a:gd name="T46" fmla="*/ 19 w 41"/>
              <a:gd name="T47" fmla="*/ 41 h 41"/>
              <a:gd name="T48" fmla="*/ 19 w 41"/>
              <a:gd name="T49" fmla="*/ 41 h 41"/>
              <a:gd name="T50" fmla="*/ 20 w 41"/>
              <a:gd name="T51" fmla="*/ 41 h 41"/>
              <a:gd name="T52" fmla="*/ 41 w 41"/>
              <a:gd name="T53" fmla="*/ 22 h 41"/>
              <a:gd name="T54" fmla="*/ 41 w 41"/>
              <a:gd name="T55" fmla="*/ 22 h 41"/>
              <a:gd name="T56" fmla="*/ 35 w 41"/>
              <a:gd name="T57" fmla="*/ 22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1" h="41">
                <a:moveTo>
                  <a:pt x="35" y="22"/>
                </a:moveTo>
                <a:cubicBezTo>
                  <a:pt x="30" y="21"/>
                  <a:pt x="30" y="21"/>
                  <a:pt x="30" y="21"/>
                </a:cubicBezTo>
                <a:cubicBezTo>
                  <a:pt x="29" y="26"/>
                  <a:pt x="25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15" y="29"/>
                  <a:pt x="11" y="25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15"/>
                  <a:pt x="16" y="11"/>
                  <a:pt x="20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6" y="11"/>
                  <a:pt x="30" y="16"/>
                  <a:pt x="30" y="20"/>
                </a:cubicBezTo>
                <a:cubicBezTo>
                  <a:pt x="30" y="21"/>
                  <a:pt x="30" y="21"/>
                  <a:pt x="30" y="21"/>
                </a:cubicBezTo>
                <a:cubicBezTo>
                  <a:pt x="30" y="21"/>
                  <a:pt x="30" y="21"/>
                  <a:pt x="30" y="21"/>
                </a:cubicBezTo>
                <a:cubicBezTo>
                  <a:pt x="35" y="22"/>
                  <a:pt x="35" y="22"/>
                  <a:pt x="35" y="22"/>
                </a:cubicBezTo>
                <a:cubicBezTo>
                  <a:pt x="41" y="22"/>
                  <a:pt x="41" y="22"/>
                  <a:pt x="41" y="22"/>
                </a:cubicBezTo>
                <a:cubicBezTo>
                  <a:pt x="41" y="21"/>
                  <a:pt x="41" y="21"/>
                  <a:pt x="41" y="20"/>
                </a:cubicBezTo>
                <a:cubicBezTo>
                  <a:pt x="41" y="10"/>
                  <a:pt x="33" y="1"/>
                  <a:pt x="2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1" y="0"/>
                  <a:pt x="21" y="0"/>
                  <a:pt x="20" y="0"/>
                </a:cubicBezTo>
                <a:cubicBezTo>
                  <a:pt x="10" y="0"/>
                  <a:pt x="1" y="8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20"/>
                  <a:pt x="0" y="20"/>
                </a:cubicBezTo>
                <a:cubicBezTo>
                  <a:pt x="0" y="31"/>
                  <a:pt x="8" y="40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20" y="41"/>
                  <a:pt x="20" y="41"/>
                </a:cubicBezTo>
                <a:cubicBezTo>
                  <a:pt x="31" y="41"/>
                  <a:pt x="40" y="33"/>
                  <a:pt x="41" y="22"/>
                </a:cubicBezTo>
                <a:cubicBezTo>
                  <a:pt x="41" y="22"/>
                  <a:pt x="41" y="22"/>
                  <a:pt x="41" y="22"/>
                </a:cubicBezTo>
                <a:cubicBezTo>
                  <a:pt x="35" y="22"/>
                  <a:pt x="35" y="22"/>
                  <a:pt x="35" y="22"/>
                </a:cubicBezTo>
              </a:path>
            </a:pathLst>
          </a:custGeom>
          <a:solidFill>
            <a:srgbClr val="7A3C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59" name="iSľïdé"/>
          <p:cNvSpPr/>
          <p:nvPr/>
        </p:nvSpPr>
        <p:spPr bwMode="auto">
          <a:xfrm>
            <a:off x="2534323" y="1854135"/>
            <a:ext cx="21688" cy="22181"/>
          </a:xfrm>
          <a:custGeom>
            <a:avLst/>
            <a:gdLst>
              <a:gd name="T0" fmla="*/ 31 w 31"/>
              <a:gd name="T1" fmla="*/ 17 h 31"/>
              <a:gd name="T2" fmla="*/ 15 w 31"/>
              <a:gd name="T3" fmla="*/ 31 h 31"/>
              <a:gd name="T4" fmla="*/ 1 w 31"/>
              <a:gd name="T5" fmla="*/ 14 h 31"/>
              <a:gd name="T6" fmla="*/ 17 w 31"/>
              <a:gd name="T7" fmla="*/ 1 h 31"/>
              <a:gd name="T8" fmla="*/ 31 w 31"/>
              <a:gd name="T9" fmla="*/ 1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31">
                <a:moveTo>
                  <a:pt x="31" y="17"/>
                </a:moveTo>
                <a:cubicBezTo>
                  <a:pt x="30" y="25"/>
                  <a:pt x="23" y="31"/>
                  <a:pt x="15" y="31"/>
                </a:cubicBezTo>
                <a:cubicBezTo>
                  <a:pt x="6" y="30"/>
                  <a:pt x="0" y="23"/>
                  <a:pt x="1" y="14"/>
                </a:cubicBezTo>
                <a:cubicBezTo>
                  <a:pt x="1" y="6"/>
                  <a:pt x="9" y="0"/>
                  <a:pt x="17" y="1"/>
                </a:cubicBezTo>
                <a:cubicBezTo>
                  <a:pt x="25" y="1"/>
                  <a:pt x="31" y="9"/>
                  <a:pt x="31" y="17"/>
                </a:cubicBezTo>
              </a:path>
            </a:pathLst>
          </a:custGeom>
          <a:solidFill>
            <a:srgbClr val="F7F7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60" name="ïŝḻïḓè"/>
          <p:cNvSpPr/>
          <p:nvPr/>
        </p:nvSpPr>
        <p:spPr bwMode="auto">
          <a:xfrm>
            <a:off x="2530872" y="1850685"/>
            <a:ext cx="28589" cy="29081"/>
          </a:xfrm>
          <a:custGeom>
            <a:avLst/>
            <a:gdLst>
              <a:gd name="T0" fmla="*/ 36 w 41"/>
              <a:gd name="T1" fmla="*/ 22 h 41"/>
              <a:gd name="T2" fmla="*/ 30 w 41"/>
              <a:gd name="T3" fmla="*/ 21 h 41"/>
              <a:gd name="T4" fmla="*/ 21 w 41"/>
              <a:gd name="T5" fmla="*/ 30 h 41"/>
              <a:gd name="T6" fmla="*/ 20 w 41"/>
              <a:gd name="T7" fmla="*/ 30 h 41"/>
              <a:gd name="T8" fmla="*/ 20 w 41"/>
              <a:gd name="T9" fmla="*/ 30 h 41"/>
              <a:gd name="T10" fmla="*/ 11 w 41"/>
              <a:gd name="T11" fmla="*/ 21 h 41"/>
              <a:gd name="T12" fmla="*/ 11 w 41"/>
              <a:gd name="T13" fmla="*/ 20 h 41"/>
              <a:gd name="T14" fmla="*/ 11 w 41"/>
              <a:gd name="T15" fmla="*/ 20 h 41"/>
              <a:gd name="T16" fmla="*/ 21 w 41"/>
              <a:gd name="T17" fmla="*/ 11 h 41"/>
              <a:gd name="T18" fmla="*/ 21 w 41"/>
              <a:gd name="T19" fmla="*/ 11 h 41"/>
              <a:gd name="T20" fmla="*/ 21 w 41"/>
              <a:gd name="T21" fmla="*/ 11 h 41"/>
              <a:gd name="T22" fmla="*/ 30 w 41"/>
              <a:gd name="T23" fmla="*/ 21 h 41"/>
              <a:gd name="T24" fmla="*/ 30 w 41"/>
              <a:gd name="T25" fmla="*/ 21 h 41"/>
              <a:gd name="T26" fmla="*/ 36 w 41"/>
              <a:gd name="T27" fmla="*/ 22 h 41"/>
              <a:gd name="T28" fmla="*/ 41 w 41"/>
              <a:gd name="T29" fmla="*/ 22 h 41"/>
              <a:gd name="T30" fmla="*/ 41 w 41"/>
              <a:gd name="T31" fmla="*/ 21 h 41"/>
              <a:gd name="T32" fmla="*/ 22 w 41"/>
              <a:gd name="T33" fmla="*/ 0 h 41"/>
              <a:gd name="T34" fmla="*/ 22 w 41"/>
              <a:gd name="T35" fmla="*/ 0 h 41"/>
              <a:gd name="T36" fmla="*/ 21 w 41"/>
              <a:gd name="T37" fmla="*/ 0 h 41"/>
              <a:gd name="T38" fmla="*/ 0 w 41"/>
              <a:gd name="T39" fmla="*/ 19 h 41"/>
              <a:gd name="T40" fmla="*/ 0 w 41"/>
              <a:gd name="T41" fmla="*/ 19 h 41"/>
              <a:gd name="T42" fmla="*/ 0 w 41"/>
              <a:gd name="T43" fmla="*/ 21 h 41"/>
              <a:gd name="T44" fmla="*/ 19 w 41"/>
              <a:gd name="T45" fmla="*/ 41 h 41"/>
              <a:gd name="T46" fmla="*/ 19 w 41"/>
              <a:gd name="T47" fmla="*/ 41 h 41"/>
              <a:gd name="T48" fmla="*/ 21 w 41"/>
              <a:gd name="T49" fmla="*/ 41 h 41"/>
              <a:gd name="T50" fmla="*/ 41 w 41"/>
              <a:gd name="T51" fmla="*/ 22 h 41"/>
              <a:gd name="T52" fmla="*/ 36 w 41"/>
              <a:gd name="T53" fmla="*/ 22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1" h="41">
                <a:moveTo>
                  <a:pt x="36" y="22"/>
                </a:moveTo>
                <a:cubicBezTo>
                  <a:pt x="30" y="21"/>
                  <a:pt x="30" y="21"/>
                  <a:pt x="30" y="21"/>
                </a:cubicBezTo>
                <a:cubicBezTo>
                  <a:pt x="30" y="26"/>
                  <a:pt x="26" y="30"/>
                  <a:pt x="21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15" y="30"/>
                  <a:pt x="11" y="25"/>
                  <a:pt x="11" y="21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2" y="15"/>
                  <a:pt x="16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6" y="12"/>
                  <a:pt x="30" y="16"/>
                  <a:pt x="30" y="21"/>
                </a:cubicBezTo>
                <a:cubicBezTo>
                  <a:pt x="30" y="21"/>
                  <a:pt x="30" y="21"/>
                  <a:pt x="30" y="21"/>
                </a:cubicBezTo>
                <a:cubicBezTo>
                  <a:pt x="36" y="22"/>
                  <a:pt x="36" y="22"/>
                  <a:pt x="36" y="22"/>
                </a:cubicBezTo>
                <a:cubicBezTo>
                  <a:pt x="41" y="22"/>
                  <a:pt x="41" y="22"/>
                  <a:pt x="41" y="22"/>
                </a:cubicBezTo>
                <a:cubicBezTo>
                  <a:pt x="41" y="22"/>
                  <a:pt x="41" y="21"/>
                  <a:pt x="41" y="21"/>
                </a:cubicBezTo>
                <a:cubicBezTo>
                  <a:pt x="41" y="10"/>
                  <a:pt x="33" y="1"/>
                  <a:pt x="2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0"/>
                  <a:pt x="21" y="0"/>
                  <a:pt x="21" y="0"/>
                </a:cubicBezTo>
                <a:cubicBezTo>
                  <a:pt x="10" y="0"/>
                  <a:pt x="1" y="8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20"/>
                  <a:pt x="0" y="20"/>
                  <a:pt x="0" y="21"/>
                </a:cubicBezTo>
                <a:cubicBezTo>
                  <a:pt x="0" y="31"/>
                  <a:pt x="8" y="40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20" y="41"/>
                  <a:pt x="20" y="41"/>
                  <a:pt x="21" y="41"/>
                </a:cubicBezTo>
                <a:cubicBezTo>
                  <a:pt x="31" y="41"/>
                  <a:pt x="40" y="33"/>
                  <a:pt x="41" y="22"/>
                </a:cubicBezTo>
                <a:cubicBezTo>
                  <a:pt x="36" y="22"/>
                  <a:pt x="36" y="22"/>
                  <a:pt x="36" y="22"/>
                </a:cubicBezTo>
              </a:path>
            </a:pathLst>
          </a:custGeom>
          <a:solidFill>
            <a:srgbClr val="7A3C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61" name="îṧḷiḋe"/>
          <p:cNvSpPr/>
          <p:nvPr/>
        </p:nvSpPr>
        <p:spPr bwMode="auto">
          <a:xfrm>
            <a:off x="2608752" y="1921170"/>
            <a:ext cx="22673" cy="21688"/>
          </a:xfrm>
          <a:custGeom>
            <a:avLst/>
            <a:gdLst>
              <a:gd name="T0" fmla="*/ 31 w 32"/>
              <a:gd name="T1" fmla="*/ 17 h 31"/>
              <a:gd name="T2" fmla="*/ 15 w 32"/>
              <a:gd name="T3" fmla="*/ 30 h 31"/>
              <a:gd name="T4" fmla="*/ 1 w 32"/>
              <a:gd name="T5" fmla="*/ 14 h 31"/>
              <a:gd name="T6" fmla="*/ 17 w 32"/>
              <a:gd name="T7" fmla="*/ 0 h 31"/>
              <a:gd name="T8" fmla="*/ 31 w 32"/>
              <a:gd name="T9" fmla="*/ 1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31">
                <a:moveTo>
                  <a:pt x="31" y="17"/>
                </a:moveTo>
                <a:cubicBezTo>
                  <a:pt x="30" y="25"/>
                  <a:pt x="23" y="31"/>
                  <a:pt x="15" y="30"/>
                </a:cubicBezTo>
                <a:cubicBezTo>
                  <a:pt x="7" y="30"/>
                  <a:pt x="0" y="23"/>
                  <a:pt x="1" y="14"/>
                </a:cubicBezTo>
                <a:cubicBezTo>
                  <a:pt x="2" y="6"/>
                  <a:pt x="9" y="0"/>
                  <a:pt x="17" y="0"/>
                </a:cubicBezTo>
                <a:cubicBezTo>
                  <a:pt x="25" y="1"/>
                  <a:pt x="32" y="8"/>
                  <a:pt x="31" y="17"/>
                </a:cubicBezTo>
              </a:path>
            </a:pathLst>
          </a:custGeom>
          <a:solidFill>
            <a:srgbClr val="F7F7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62" name="i$ḷide"/>
          <p:cNvSpPr/>
          <p:nvPr/>
        </p:nvSpPr>
        <p:spPr bwMode="auto">
          <a:xfrm>
            <a:off x="2605301" y="1917718"/>
            <a:ext cx="29574" cy="28589"/>
          </a:xfrm>
          <a:custGeom>
            <a:avLst/>
            <a:gdLst>
              <a:gd name="T0" fmla="*/ 36 w 42"/>
              <a:gd name="T1" fmla="*/ 22 h 41"/>
              <a:gd name="T2" fmla="*/ 30 w 42"/>
              <a:gd name="T3" fmla="*/ 21 h 41"/>
              <a:gd name="T4" fmla="*/ 21 w 42"/>
              <a:gd name="T5" fmla="*/ 30 h 41"/>
              <a:gd name="T6" fmla="*/ 20 w 42"/>
              <a:gd name="T7" fmla="*/ 30 h 41"/>
              <a:gd name="T8" fmla="*/ 20 w 42"/>
              <a:gd name="T9" fmla="*/ 30 h 41"/>
              <a:gd name="T10" fmla="*/ 12 w 42"/>
              <a:gd name="T11" fmla="*/ 20 h 41"/>
              <a:gd name="T12" fmla="*/ 12 w 42"/>
              <a:gd name="T13" fmla="*/ 20 h 41"/>
              <a:gd name="T14" fmla="*/ 12 w 42"/>
              <a:gd name="T15" fmla="*/ 20 h 41"/>
              <a:gd name="T16" fmla="*/ 21 w 42"/>
              <a:gd name="T17" fmla="*/ 11 h 41"/>
              <a:gd name="T18" fmla="*/ 22 w 42"/>
              <a:gd name="T19" fmla="*/ 11 h 41"/>
              <a:gd name="T20" fmla="*/ 22 w 42"/>
              <a:gd name="T21" fmla="*/ 11 h 41"/>
              <a:gd name="T22" fmla="*/ 30 w 42"/>
              <a:gd name="T23" fmla="*/ 20 h 41"/>
              <a:gd name="T24" fmla="*/ 30 w 42"/>
              <a:gd name="T25" fmla="*/ 21 h 41"/>
              <a:gd name="T26" fmla="*/ 30 w 42"/>
              <a:gd name="T27" fmla="*/ 21 h 41"/>
              <a:gd name="T28" fmla="*/ 36 w 42"/>
              <a:gd name="T29" fmla="*/ 22 h 41"/>
              <a:gd name="T30" fmla="*/ 42 w 42"/>
              <a:gd name="T31" fmla="*/ 22 h 41"/>
              <a:gd name="T32" fmla="*/ 42 w 42"/>
              <a:gd name="T33" fmla="*/ 20 h 41"/>
              <a:gd name="T34" fmla="*/ 23 w 42"/>
              <a:gd name="T35" fmla="*/ 0 h 41"/>
              <a:gd name="T36" fmla="*/ 23 w 42"/>
              <a:gd name="T37" fmla="*/ 0 h 41"/>
              <a:gd name="T38" fmla="*/ 21 w 42"/>
              <a:gd name="T39" fmla="*/ 0 h 41"/>
              <a:gd name="T40" fmla="*/ 0 w 42"/>
              <a:gd name="T41" fmla="*/ 19 h 41"/>
              <a:gd name="T42" fmla="*/ 0 w 42"/>
              <a:gd name="T43" fmla="*/ 19 h 41"/>
              <a:gd name="T44" fmla="*/ 0 w 42"/>
              <a:gd name="T45" fmla="*/ 20 h 41"/>
              <a:gd name="T46" fmla="*/ 19 w 42"/>
              <a:gd name="T47" fmla="*/ 41 h 41"/>
              <a:gd name="T48" fmla="*/ 20 w 42"/>
              <a:gd name="T49" fmla="*/ 41 h 41"/>
              <a:gd name="T50" fmla="*/ 21 w 42"/>
              <a:gd name="T51" fmla="*/ 41 h 41"/>
              <a:gd name="T52" fmla="*/ 42 w 42"/>
              <a:gd name="T53" fmla="*/ 22 h 41"/>
              <a:gd name="T54" fmla="*/ 42 w 42"/>
              <a:gd name="T55" fmla="*/ 22 h 41"/>
              <a:gd name="T56" fmla="*/ 36 w 42"/>
              <a:gd name="T57" fmla="*/ 22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2" h="41">
                <a:moveTo>
                  <a:pt x="36" y="22"/>
                </a:moveTo>
                <a:cubicBezTo>
                  <a:pt x="30" y="21"/>
                  <a:pt x="30" y="21"/>
                  <a:pt x="30" y="21"/>
                </a:cubicBezTo>
                <a:cubicBezTo>
                  <a:pt x="30" y="26"/>
                  <a:pt x="26" y="30"/>
                  <a:pt x="21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15" y="29"/>
                  <a:pt x="12" y="25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15"/>
                  <a:pt x="16" y="11"/>
                  <a:pt x="21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27" y="11"/>
                  <a:pt x="30" y="16"/>
                  <a:pt x="30" y="20"/>
                </a:cubicBezTo>
                <a:cubicBezTo>
                  <a:pt x="30" y="21"/>
                  <a:pt x="30" y="21"/>
                  <a:pt x="30" y="21"/>
                </a:cubicBezTo>
                <a:cubicBezTo>
                  <a:pt x="30" y="21"/>
                  <a:pt x="30" y="21"/>
                  <a:pt x="30" y="21"/>
                </a:cubicBezTo>
                <a:cubicBezTo>
                  <a:pt x="36" y="22"/>
                  <a:pt x="36" y="22"/>
                  <a:pt x="36" y="22"/>
                </a:cubicBezTo>
                <a:cubicBezTo>
                  <a:pt x="42" y="22"/>
                  <a:pt x="42" y="22"/>
                  <a:pt x="42" y="22"/>
                </a:cubicBezTo>
                <a:cubicBezTo>
                  <a:pt x="42" y="21"/>
                  <a:pt x="42" y="21"/>
                  <a:pt x="42" y="20"/>
                </a:cubicBezTo>
                <a:cubicBezTo>
                  <a:pt x="42" y="10"/>
                  <a:pt x="34" y="1"/>
                  <a:pt x="23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2" y="0"/>
                  <a:pt x="22" y="0"/>
                  <a:pt x="21" y="0"/>
                </a:cubicBezTo>
                <a:cubicBezTo>
                  <a:pt x="10" y="0"/>
                  <a:pt x="1" y="8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20"/>
                  <a:pt x="0" y="20"/>
                </a:cubicBezTo>
                <a:cubicBezTo>
                  <a:pt x="0" y="31"/>
                  <a:pt x="9" y="40"/>
                  <a:pt x="19" y="41"/>
                </a:cubicBezTo>
                <a:cubicBezTo>
                  <a:pt x="20" y="41"/>
                  <a:pt x="20" y="41"/>
                  <a:pt x="20" y="41"/>
                </a:cubicBezTo>
                <a:cubicBezTo>
                  <a:pt x="20" y="41"/>
                  <a:pt x="21" y="41"/>
                  <a:pt x="21" y="41"/>
                </a:cubicBezTo>
                <a:cubicBezTo>
                  <a:pt x="32" y="41"/>
                  <a:pt x="41" y="33"/>
                  <a:pt x="42" y="22"/>
                </a:cubicBezTo>
                <a:cubicBezTo>
                  <a:pt x="42" y="22"/>
                  <a:pt x="42" y="22"/>
                  <a:pt x="42" y="22"/>
                </a:cubicBezTo>
                <a:cubicBezTo>
                  <a:pt x="36" y="22"/>
                  <a:pt x="36" y="22"/>
                  <a:pt x="36" y="22"/>
                </a:cubicBezTo>
              </a:path>
            </a:pathLst>
          </a:custGeom>
          <a:solidFill>
            <a:srgbClr val="7A3C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63" name="îṧ1ídê"/>
          <p:cNvSpPr/>
          <p:nvPr/>
        </p:nvSpPr>
        <p:spPr bwMode="auto">
          <a:xfrm>
            <a:off x="2682687" y="1906875"/>
            <a:ext cx="22673" cy="21688"/>
          </a:xfrm>
          <a:custGeom>
            <a:avLst/>
            <a:gdLst>
              <a:gd name="T0" fmla="*/ 31 w 32"/>
              <a:gd name="T1" fmla="*/ 16 h 31"/>
              <a:gd name="T2" fmla="*/ 15 w 32"/>
              <a:gd name="T3" fmla="*/ 30 h 31"/>
              <a:gd name="T4" fmla="*/ 1 w 32"/>
              <a:gd name="T5" fmla="*/ 14 h 31"/>
              <a:gd name="T6" fmla="*/ 17 w 32"/>
              <a:gd name="T7" fmla="*/ 0 h 31"/>
              <a:gd name="T8" fmla="*/ 31 w 32"/>
              <a:gd name="T9" fmla="*/ 1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31">
                <a:moveTo>
                  <a:pt x="31" y="16"/>
                </a:moveTo>
                <a:cubicBezTo>
                  <a:pt x="30" y="25"/>
                  <a:pt x="23" y="31"/>
                  <a:pt x="15" y="30"/>
                </a:cubicBezTo>
                <a:cubicBezTo>
                  <a:pt x="7" y="30"/>
                  <a:pt x="0" y="22"/>
                  <a:pt x="1" y="14"/>
                </a:cubicBezTo>
                <a:cubicBezTo>
                  <a:pt x="2" y="6"/>
                  <a:pt x="9" y="0"/>
                  <a:pt x="17" y="0"/>
                </a:cubicBezTo>
                <a:cubicBezTo>
                  <a:pt x="25" y="1"/>
                  <a:pt x="32" y="8"/>
                  <a:pt x="31" y="16"/>
                </a:cubicBezTo>
              </a:path>
            </a:pathLst>
          </a:custGeom>
          <a:solidFill>
            <a:srgbClr val="F7F7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64" name="íṡľîḑe"/>
          <p:cNvSpPr/>
          <p:nvPr/>
        </p:nvSpPr>
        <p:spPr bwMode="auto">
          <a:xfrm>
            <a:off x="2679236" y="1903425"/>
            <a:ext cx="29574" cy="28589"/>
          </a:xfrm>
          <a:custGeom>
            <a:avLst/>
            <a:gdLst>
              <a:gd name="T0" fmla="*/ 36 w 42"/>
              <a:gd name="T1" fmla="*/ 21 h 41"/>
              <a:gd name="T2" fmla="*/ 30 w 42"/>
              <a:gd name="T3" fmla="*/ 21 h 41"/>
              <a:gd name="T4" fmla="*/ 21 w 42"/>
              <a:gd name="T5" fmla="*/ 30 h 41"/>
              <a:gd name="T6" fmla="*/ 20 w 42"/>
              <a:gd name="T7" fmla="*/ 30 h 41"/>
              <a:gd name="T8" fmla="*/ 20 w 42"/>
              <a:gd name="T9" fmla="*/ 30 h 41"/>
              <a:gd name="T10" fmla="*/ 12 w 42"/>
              <a:gd name="T11" fmla="*/ 20 h 41"/>
              <a:gd name="T12" fmla="*/ 12 w 42"/>
              <a:gd name="T13" fmla="*/ 20 h 41"/>
              <a:gd name="T14" fmla="*/ 12 w 42"/>
              <a:gd name="T15" fmla="*/ 20 h 41"/>
              <a:gd name="T16" fmla="*/ 21 w 42"/>
              <a:gd name="T17" fmla="*/ 11 h 41"/>
              <a:gd name="T18" fmla="*/ 22 w 42"/>
              <a:gd name="T19" fmla="*/ 11 h 41"/>
              <a:gd name="T20" fmla="*/ 22 w 42"/>
              <a:gd name="T21" fmla="*/ 11 h 41"/>
              <a:gd name="T22" fmla="*/ 30 w 42"/>
              <a:gd name="T23" fmla="*/ 20 h 41"/>
              <a:gd name="T24" fmla="*/ 30 w 42"/>
              <a:gd name="T25" fmla="*/ 21 h 41"/>
              <a:gd name="T26" fmla="*/ 36 w 42"/>
              <a:gd name="T27" fmla="*/ 21 h 41"/>
              <a:gd name="T28" fmla="*/ 42 w 42"/>
              <a:gd name="T29" fmla="*/ 22 h 41"/>
              <a:gd name="T30" fmla="*/ 42 w 42"/>
              <a:gd name="T31" fmla="*/ 20 h 41"/>
              <a:gd name="T32" fmla="*/ 23 w 42"/>
              <a:gd name="T33" fmla="*/ 0 h 41"/>
              <a:gd name="T34" fmla="*/ 23 w 42"/>
              <a:gd name="T35" fmla="*/ 0 h 41"/>
              <a:gd name="T36" fmla="*/ 21 w 42"/>
              <a:gd name="T37" fmla="*/ 0 h 41"/>
              <a:gd name="T38" fmla="*/ 0 w 42"/>
              <a:gd name="T39" fmla="*/ 19 h 41"/>
              <a:gd name="T40" fmla="*/ 0 w 42"/>
              <a:gd name="T41" fmla="*/ 19 h 41"/>
              <a:gd name="T42" fmla="*/ 0 w 42"/>
              <a:gd name="T43" fmla="*/ 20 h 41"/>
              <a:gd name="T44" fmla="*/ 19 w 42"/>
              <a:gd name="T45" fmla="*/ 41 h 41"/>
              <a:gd name="T46" fmla="*/ 19 w 42"/>
              <a:gd name="T47" fmla="*/ 41 h 41"/>
              <a:gd name="T48" fmla="*/ 21 w 42"/>
              <a:gd name="T49" fmla="*/ 41 h 41"/>
              <a:gd name="T50" fmla="*/ 42 w 42"/>
              <a:gd name="T51" fmla="*/ 22 h 41"/>
              <a:gd name="T52" fmla="*/ 36 w 42"/>
              <a:gd name="T53" fmla="*/ 2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2" h="41">
                <a:moveTo>
                  <a:pt x="36" y="21"/>
                </a:moveTo>
                <a:cubicBezTo>
                  <a:pt x="30" y="21"/>
                  <a:pt x="30" y="21"/>
                  <a:pt x="30" y="21"/>
                </a:cubicBezTo>
                <a:cubicBezTo>
                  <a:pt x="30" y="26"/>
                  <a:pt x="26" y="30"/>
                  <a:pt x="21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15" y="29"/>
                  <a:pt x="12" y="25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15"/>
                  <a:pt x="16" y="11"/>
                  <a:pt x="21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27" y="11"/>
                  <a:pt x="30" y="15"/>
                  <a:pt x="30" y="20"/>
                </a:cubicBezTo>
                <a:cubicBezTo>
                  <a:pt x="30" y="21"/>
                  <a:pt x="30" y="21"/>
                  <a:pt x="30" y="21"/>
                </a:cubicBezTo>
                <a:cubicBezTo>
                  <a:pt x="36" y="21"/>
                  <a:pt x="36" y="21"/>
                  <a:pt x="36" y="21"/>
                </a:cubicBezTo>
                <a:cubicBezTo>
                  <a:pt x="42" y="22"/>
                  <a:pt x="42" y="22"/>
                  <a:pt x="42" y="22"/>
                </a:cubicBezTo>
                <a:cubicBezTo>
                  <a:pt x="42" y="21"/>
                  <a:pt x="42" y="21"/>
                  <a:pt x="42" y="20"/>
                </a:cubicBezTo>
                <a:cubicBezTo>
                  <a:pt x="42" y="9"/>
                  <a:pt x="33" y="0"/>
                  <a:pt x="23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2" y="0"/>
                  <a:pt x="21" y="0"/>
                  <a:pt x="21" y="0"/>
                </a:cubicBezTo>
                <a:cubicBezTo>
                  <a:pt x="10" y="0"/>
                  <a:pt x="1" y="8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20"/>
                  <a:pt x="0" y="20"/>
                </a:cubicBezTo>
                <a:cubicBezTo>
                  <a:pt x="0" y="31"/>
                  <a:pt x="9" y="40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20" y="41"/>
                  <a:pt x="20" y="41"/>
                  <a:pt x="21" y="41"/>
                </a:cubicBezTo>
                <a:cubicBezTo>
                  <a:pt x="32" y="41"/>
                  <a:pt x="41" y="33"/>
                  <a:pt x="42" y="22"/>
                </a:cubicBezTo>
                <a:cubicBezTo>
                  <a:pt x="36" y="21"/>
                  <a:pt x="36" y="21"/>
                  <a:pt x="36" y="21"/>
                </a:cubicBezTo>
              </a:path>
            </a:pathLst>
          </a:custGeom>
          <a:solidFill>
            <a:srgbClr val="7A3C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65" name="ïṡlïďe"/>
          <p:cNvSpPr/>
          <p:nvPr/>
        </p:nvSpPr>
        <p:spPr bwMode="auto">
          <a:xfrm>
            <a:off x="1324739" y="2414072"/>
            <a:ext cx="504240" cy="469244"/>
          </a:xfrm>
          <a:custGeom>
            <a:avLst/>
            <a:gdLst>
              <a:gd name="T0" fmla="*/ 0 w 717"/>
              <a:gd name="T1" fmla="*/ 0 h 669"/>
              <a:gd name="T2" fmla="*/ 86 w 717"/>
              <a:gd name="T3" fmla="*/ 604 h 669"/>
              <a:gd name="T4" fmla="*/ 160 w 717"/>
              <a:gd name="T5" fmla="*/ 669 h 669"/>
              <a:gd name="T6" fmla="*/ 171 w 717"/>
              <a:gd name="T7" fmla="*/ 669 h 669"/>
              <a:gd name="T8" fmla="*/ 714 w 717"/>
              <a:gd name="T9" fmla="*/ 592 h 669"/>
              <a:gd name="T10" fmla="*/ 717 w 717"/>
              <a:gd name="T11" fmla="*/ 577 h 669"/>
              <a:gd name="T12" fmla="*/ 618 w 717"/>
              <a:gd name="T13" fmla="*/ 605 h 669"/>
              <a:gd name="T14" fmla="*/ 611 w 717"/>
              <a:gd name="T15" fmla="*/ 582 h 669"/>
              <a:gd name="T16" fmla="*/ 708 w 717"/>
              <a:gd name="T17" fmla="*/ 556 h 669"/>
              <a:gd name="T18" fmla="*/ 398 w 717"/>
              <a:gd name="T19" fmla="*/ 594 h 669"/>
              <a:gd name="T20" fmla="*/ 399 w 717"/>
              <a:gd name="T21" fmla="*/ 591 h 669"/>
              <a:gd name="T22" fmla="*/ 337 w 717"/>
              <a:gd name="T23" fmla="*/ 599 h 669"/>
              <a:gd name="T24" fmla="*/ 335 w 717"/>
              <a:gd name="T25" fmla="*/ 600 h 669"/>
              <a:gd name="T26" fmla="*/ 335 w 717"/>
              <a:gd name="T27" fmla="*/ 600 h 669"/>
              <a:gd name="T28" fmla="*/ 335 w 717"/>
              <a:gd name="T29" fmla="*/ 600 h 669"/>
              <a:gd name="T30" fmla="*/ 315 w 717"/>
              <a:gd name="T31" fmla="*/ 605 h 669"/>
              <a:gd name="T32" fmla="*/ 314 w 717"/>
              <a:gd name="T33" fmla="*/ 602 h 669"/>
              <a:gd name="T34" fmla="*/ 281 w 717"/>
              <a:gd name="T35" fmla="*/ 607 h 669"/>
              <a:gd name="T36" fmla="*/ 283 w 717"/>
              <a:gd name="T37" fmla="*/ 614 h 669"/>
              <a:gd name="T38" fmla="*/ 263 w 717"/>
              <a:gd name="T39" fmla="*/ 620 h 669"/>
              <a:gd name="T40" fmla="*/ 260 w 717"/>
              <a:gd name="T41" fmla="*/ 610 h 669"/>
              <a:gd name="T42" fmla="*/ 263 w 717"/>
              <a:gd name="T43" fmla="*/ 620 h 669"/>
              <a:gd name="T44" fmla="*/ 243 w 717"/>
              <a:gd name="T45" fmla="*/ 625 h 669"/>
              <a:gd name="T46" fmla="*/ 239 w 717"/>
              <a:gd name="T47" fmla="*/ 612 h 669"/>
              <a:gd name="T48" fmla="*/ 205 w 717"/>
              <a:gd name="T49" fmla="*/ 617 h 669"/>
              <a:gd name="T50" fmla="*/ 193 w 717"/>
              <a:gd name="T51" fmla="*/ 618 h 669"/>
              <a:gd name="T52" fmla="*/ 136 w 717"/>
              <a:gd name="T53" fmla="*/ 596 h 669"/>
              <a:gd name="T54" fmla="*/ 106 w 717"/>
              <a:gd name="T55" fmla="*/ 541 h 669"/>
              <a:gd name="T56" fmla="*/ 35 w 717"/>
              <a:gd name="T57" fmla="*/ 3 h 669"/>
              <a:gd name="T58" fmla="*/ 0 w 717"/>
              <a:gd name="T59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717" h="669">
                <a:moveTo>
                  <a:pt x="0" y="0"/>
                </a:moveTo>
                <a:cubicBezTo>
                  <a:pt x="86" y="604"/>
                  <a:pt x="86" y="604"/>
                  <a:pt x="86" y="604"/>
                </a:cubicBezTo>
                <a:cubicBezTo>
                  <a:pt x="91" y="642"/>
                  <a:pt x="123" y="669"/>
                  <a:pt x="160" y="669"/>
                </a:cubicBezTo>
                <a:cubicBezTo>
                  <a:pt x="164" y="669"/>
                  <a:pt x="167" y="669"/>
                  <a:pt x="171" y="669"/>
                </a:cubicBezTo>
                <a:cubicBezTo>
                  <a:pt x="714" y="592"/>
                  <a:pt x="714" y="592"/>
                  <a:pt x="714" y="592"/>
                </a:cubicBezTo>
                <a:cubicBezTo>
                  <a:pt x="717" y="577"/>
                  <a:pt x="717" y="577"/>
                  <a:pt x="717" y="577"/>
                </a:cubicBezTo>
                <a:cubicBezTo>
                  <a:pt x="618" y="605"/>
                  <a:pt x="618" y="605"/>
                  <a:pt x="618" y="605"/>
                </a:cubicBezTo>
                <a:cubicBezTo>
                  <a:pt x="611" y="582"/>
                  <a:pt x="611" y="582"/>
                  <a:pt x="611" y="582"/>
                </a:cubicBezTo>
                <a:cubicBezTo>
                  <a:pt x="708" y="556"/>
                  <a:pt x="708" y="556"/>
                  <a:pt x="708" y="556"/>
                </a:cubicBezTo>
                <a:cubicBezTo>
                  <a:pt x="398" y="594"/>
                  <a:pt x="398" y="594"/>
                  <a:pt x="398" y="594"/>
                </a:cubicBezTo>
                <a:cubicBezTo>
                  <a:pt x="399" y="591"/>
                  <a:pt x="399" y="591"/>
                  <a:pt x="399" y="591"/>
                </a:cubicBezTo>
                <a:cubicBezTo>
                  <a:pt x="337" y="599"/>
                  <a:pt x="337" y="599"/>
                  <a:pt x="337" y="599"/>
                </a:cubicBezTo>
                <a:cubicBezTo>
                  <a:pt x="335" y="600"/>
                  <a:pt x="335" y="600"/>
                  <a:pt x="335" y="600"/>
                </a:cubicBezTo>
                <a:cubicBezTo>
                  <a:pt x="335" y="600"/>
                  <a:pt x="335" y="600"/>
                  <a:pt x="335" y="600"/>
                </a:cubicBezTo>
                <a:cubicBezTo>
                  <a:pt x="335" y="600"/>
                  <a:pt x="335" y="600"/>
                  <a:pt x="335" y="600"/>
                </a:cubicBezTo>
                <a:cubicBezTo>
                  <a:pt x="315" y="605"/>
                  <a:pt x="315" y="605"/>
                  <a:pt x="315" y="605"/>
                </a:cubicBezTo>
                <a:cubicBezTo>
                  <a:pt x="314" y="602"/>
                  <a:pt x="314" y="602"/>
                  <a:pt x="314" y="602"/>
                </a:cubicBezTo>
                <a:cubicBezTo>
                  <a:pt x="281" y="607"/>
                  <a:pt x="281" y="607"/>
                  <a:pt x="281" y="607"/>
                </a:cubicBezTo>
                <a:cubicBezTo>
                  <a:pt x="283" y="614"/>
                  <a:pt x="283" y="614"/>
                  <a:pt x="283" y="614"/>
                </a:cubicBezTo>
                <a:cubicBezTo>
                  <a:pt x="263" y="620"/>
                  <a:pt x="263" y="620"/>
                  <a:pt x="263" y="620"/>
                </a:cubicBezTo>
                <a:cubicBezTo>
                  <a:pt x="260" y="610"/>
                  <a:pt x="260" y="610"/>
                  <a:pt x="260" y="610"/>
                </a:cubicBezTo>
                <a:cubicBezTo>
                  <a:pt x="263" y="620"/>
                  <a:pt x="263" y="620"/>
                  <a:pt x="263" y="620"/>
                </a:cubicBezTo>
                <a:cubicBezTo>
                  <a:pt x="243" y="625"/>
                  <a:pt x="243" y="625"/>
                  <a:pt x="243" y="625"/>
                </a:cubicBezTo>
                <a:cubicBezTo>
                  <a:pt x="239" y="612"/>
                  <a:pt x="239" y="612"/>
                  <a:pt x="239" y="612"/>
                </a:cubicBezTo>
                <a:cubicBezTo>
                  <a:pt x="205" y="617"/>
                  <a:pt x="205" y="617"/>
                  <a:pt x="205" y="617"/>
                </a:cubicBezTo>
                <a:cubicBezTo>
                  <a:pt x="201" y="617"/>
                  <a:pt x="197" y="618"/>
                  <a:pt x="193" y="618"/>
                </a:cubicBezTo>
                <a:cubicBezTo>
                  <a:pt x="171" y="618"/>
                  <a:pt x="151" y="610"/>
                  <a:pt x="136" y="596"/>
                </a:cubicBezTo>
                <a:cubicBezTo>
                  <a:pt x="120" y="583"/>
                  <a:pt x="109" y="563"/>
                  <a:pt x="106" y="541"/>
                </a:cubicBezTo>
                <a:cubicBezTo>
                  <a:pt x="35" y="3"/>
                  <a:pt x="35" y="3"/>
                  <a:pt x="35" y="3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9CA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66" name="ïšḷïḓê"/>
          <p:cNvSpPr/>
          <p:nvPr/>
        </p:nvSpPr>
        <p:spPr bwMode="auto">
          <a:xfrm>
            <a:off x="1754551" y="2802973"/>
            <a:ext cx="77386" cy="35489"/>
          </a:xfrm>
          <a:custGeom>
            <a:avLst/>
            <a:gdLst>
              <a:gd name="T0" fmla="*/ 157 w 157"/>
              <a:gd name="T1" fmla="*/ 0 h 72"/>
              <a:gd name="T2" fmla="*/ 138 w 157"/>
              <a:gd name="T3" fmla="*/ 2 h 72"/>
              <a:gd name="T4" fmla="*/ 0 w 157"/>
              <a:gd name="T5" fmla="*/ 40 h 72"/>
              <a:gd name="T6" fmla="*/ 10 w 157"/>
              <a:gd name="T7" fmla="*/ 72 h 72"/>
              <a:gd name="T8" fmla="*/ 151 w 157"/>
              <a:gd name="T9" fmla="*/ 32 h 72"/>
              <a:gd name="T10" fmla="*/ 157 w 157"/>
              <a:gd name="T11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7" h="72">
                <a:moveTo>
                  <a:pt x="157" y="0"/>
                </a:moveTo>
                <a:lnTo>
                  <a:pt x="138" y="2"/>
                </a:lnTo>
                <a:lnTo>
                  <a:pt x="0" y="40"/>
                </a:lnTo>
                <a:lnTo>
                  <a:pt x="10" y="72"/>
                </a:lnTo>
                <a:lnTo>
                  <a:pt x="151" y="32"/>
                </a:lnTo>
                <a:lnTo>
                  <a:pt x="157" y="0"/>
                </a:lnTo>
                <a:close/>
              </a:path>
            </a:pathLst>
          </a:custGeom>
          <a:solidFill>
            <a:srgbClr val="393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67" name="íšļïďé"/>
          <p:cNvSpPr/>
          <p:nvPr/>
        </p:nvSpPr>
        <p:spPr bwMode="auto">
          <a:xfrm>
            <a:off x="1754551" y="2802973"/>
            <a:ext cx="77386" cy="35489"/>
          </a:xfrm>
          <a:custGeom>
            <a:avLst/>
            <a:gdLst>
              <a:gd name="T0" fmla="*/ 157 w 157"/>
              <a:gd name="T1" fmla="*/ 0 h 72"/>
              <a:gd name="T2" fmla="*/ 138 w 157"/>
              <a:gd name="T3" fmla="*/ 2 h 72"/>
              <a:gd name="T4" fmla="*/ 0 w 157"/>
              <a:gd name="T5" fmla="*/ 40 h 72"/>
              <a:gd name="T6" fmla="*/ 10 w 157"/>
              <a:gd name="T7" fmla="*/ 72 h 72"/>
              <a:gd name="T8" fmla="*/ 151 w 157"/>
              <a:gd name="T9" fmla="*/ 32 h 72"/>
              <a:gd name="T10" fmla="*/ 157 w 157"/>
              <a:gd name="T11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7" h="72">
                <a:moveTo>
                  <a:pt x="157" y="0"/>
                </a:moveTo>
                <a:lnTo>
                  <a:pt x="138" y="2"/>
                </a:lnTo>
                <a:lnTo>
                  <a:pt x="0" y="40"/>
                </a:lnTo>
                <a:lnTo>
                  <a:pt x="10" y="72"/>
                </a:lnTo>
                <a:lnTo>
                  <a:pt x="151" y="32"/>
                </a:lnTo>
                <a:lnTo>
                  <a:pt x="15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68" name="íṧḻíḋè"/>
          <p:cNvSpPr/>
          <p:nvPr/>
        </p:nvSpPr>
        <p:spPr bwMode="auto">
          <a:xfrm>
            <a:off x="1492819" y="2841912"/>
            <a:ext cx="17252" cy="10844"/>
          </a:xfrm>
          <a:custGeom>
            <a:avLst/>
            <a:gdLst>
              <a:gd name="T0" fmla="*/ 30 w 35"/>
              <a:gd name="T1" fmla="*/ 0 h 22"/>
              <a:gd name="T2" fmla="*/ 0 w 35"/>
              <a:gd name="T3" fmla="*/ 3 h 22"/>
              <a:gd name="T4" fmla="*/ 6 w 35"/>
              <a:gd name="T5" fmla="*/ 22 h 22"/>
              <a:gd name="T6" fmla="*/ 35 w 35"/>
              <a:gd name="T7" fmla="*/ 15 h 22"/>
              <a:gd name="T8" fmla="*/ 30 w 35"/>
              <a:gd name="T9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22">
                <a:moveTo>
                  <a:pt x="30" y="0"/>
                </a:moveTo>
                <a:lnTo>
                  <a:pt x="0" y="3"/>
                </a:lnTo>
                <a:lnTo>
                  <a:pt x="6" y="22"/>
                </a:lnTo>
                <a:lnTo>
                  <a:pt x="35" y="15"/>
                </a:lnTo>
                <a:lnTo>
                  <a:pt x="30" y="0"/>
                </a:lnTo>
                <a:close/>
              </a:path>
            </a:pathLst>
          </a:custGeom>
          <a:solidFill>
            <a:srgbClr val="3582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69" name="îṩļiḍè"/>
          <p:cNvSpPr/>
          <p:nvPr/>
        </p:nvSpPr>
        <p:spPr bwMode="auto">
          <a:xfrm>
            <a:off x="1492819" y="2841912"/>
            <a:ext cx="17252" cy="10844"/>
          </a:xfrm>
          <a:custGeom>
            <a:avLst/>
            <a:gdLst>
              <a:gd name="T0" fmla="*/ 30 w 35"/>
              <a:gd name="T1" fmla="*/ 0 h 22"/>
              <a:gd name="T2" fmla="*/ 0 w 35"/>
              <a:gd name="T3" fmla="*/ 3 h 22"/>
              <a:gd name="T4" fmla="*/ 6 w 35"/>
              <a:gd name="T5" fmla="*/ 22 h 22"/>
              <a:gd name="T6" fmla="*/ 35 w 35"/>
              <a:gd name="T7" fmla="*/ 15 h 22"/>
              <a:gd name="T8" fmla="*/ 30 w 35"/>
              <a:gd name="T9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22">
                <a:moveTo>
                  <a:pt x="30" y="0"/>
                </a:moveTo>
                <a:lnTo>
                  <a:pt x="0" y="3"/>
                </a:lnTo>
                <a:lnTo>
                  <a:pt x="6" y="22"/>
                </a:lnTo>
                <a:lnTo>
                  <a:pt x="35" y="15"/>
                </a:lnTo>
                <a:lnTo>
                  <a:pt x="3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70" name="ïSlíḋê"/>
          <p:cNvSpPr/>
          <p:nvPr/>
        </p:nvSpPr>
        <p:spPr bwMode="auto">
          <a:xfrm>
            <a:off x="1507606" y="2839941"/>
            <a:ext cx="16266" cy="9365"/>
          </a:xfrm>
          <a:custGeom>
            <a:avLst/>
            <a:gdLst>
              <a:gd name="T0" fmla="*/ 30 w 33"/>
              <a:gd name="T1" fmla="*/ 0 h 19"/>
              <a:gd name="T2" fmla="*/ 0 w 33"/>
              <a:gd name="T3" fmla="*/ 4 h 19"/>
              <a:gd name="T4" fmla="*/ 5 w 33"/>
              <a:gd name="T5" fmla="*/ 19 h 19"/>
              <a:gd name="T6" fmla="*/ 33 w 33"/>
              <a:gd name="T7" fmla="*/ 10 h 19"/>
              <a:gd name="T8" fmla="*/ 30 w 33"/>
              <a:gd name="T9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19">
                <a:moveTo>
                  <a:pt x="30" y="0"/>
                </a:moveTo>
                <a:lnTo>
                  <a:pt x="0" y="4"/>
                </a:lnTo>
                <a:lnTo>
                  <a:pt x="5" y="19"/>
                </a:lnTo>
                <a:lnTo>
                  <a:pt x="33" y="10"/>
                </a:lnTo>
                <a:lnTo>
                  <a:pt x="30" y="0"/>
                </a:lnTo>
                <a:close/>
              </a:path>
            </a:pathLst>
          </a:custGeom>
          <a:solidFill>
            <a:srgbClr val="9B36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71" name="ï$lîḋe"/>
          <p:cNvSpPr/>
          <p:nvPr/>
        </p:nvSpPr>
        <p:spPr bwMode="auto">
          <a:xfrm>
            <a:off x="1507606" y="2839941"/>
            <a:ext cx="16266" cy="9365"/>
          </a:xfrm>
          <a:custGeom>
            <a:avLst/>
            <a:gdLst>
              <a:gd name="T0" fmla="*/ 30 w 33"/>
              <a:gd name="T1" fmla="*/ 0 h 19"/>
              <a:gd name="T2" fmla="*/ 0 w 33"/>
              <a:gd name="T3" fmla="*/ 4 h 19"/>
              <a:gd name="T4" fmla="*/ 5 w 33"/>
              <a:gd name="T5" fmla="*/ 19 h 19"/>
              <a:gd name="T6" fmla="*/ 33 w 33"/>
              <a:gd name="T7" fmla="*/ 10 h 19"/>
              <a:gd name="T8" fmla="*/ 30 w 33"/>
              <a:gd name="T9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19">
                <a:moveTo>
                  <a:pt x="30" y="0"/>
                </a:moveTo>
                <a:lnTo>
                  <a:pt x="0" y="4"/>
                </a:lnTo>
                <a:lnTo>
                  <a:pt x="5" y="19"/>
                </a:lnTo>
                <a:lnTo>
                  <a:pt x="33" y="10"/>
                </a:lnTo>
                <a:lnTo>
                  <a:pt x="3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72" name="íṧ1íďè"/>
          <p:cNvSpPr/>
          <p:nvPr/>
        </p:nvSpPr>
        <p:spPr bwMode="auto">
          <a:xfrm>
            <a:off x="1545560" y="2835012"/>
            <a:ext cx="14787" cy="3451"/>
          </a:xfrm>
          <a:custGeom>
            <a:avLst/>
            <a:gdLst>
              <a:gd name="T0" fmla="*/ 30 w 30"/>
              <a:gd name="T1" fmla="*/ 0 h 7"/>
              <a:gd name="T2" fmla="*/ 0 w 30"/>
              <a:gd name="T3" fmla="*/ 3 h 7"/>
              <a:gd name="T4" fmla="*/ 2 w 30"/>
              <a:gd name="T5" fmla="*/ 7 h 7"/>
              <a:gd name="T6" fmla="*/ 30 w 30"/>
              <a:gd name="T7" fmla="*/ 0 h 7"/>
              <a:gd name="T8" fmla="*/ 30 w 30"/>
              <a:gd name="T9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7">
                <a:moveTo>
                  <a:pt x="30" y="0"/>
                </a:moveTo>
                <a:lnTo>
                  <a:pt x="0" y="3"/>
                </a:lnTo>
                <a:lnTo>
                  <a:pt x="2" y="7"/>
                </a:lnTo>
                <a:lnTo>
                  <a:pt x="30" y="0"/>
                </a:lnTo>
                <a:lnTo>
                  <a:pt x="30" y="0"/>
                </a:lnTo>
                <a:close/>
              </a:path>
            </a:pathLst>
          </a:custGeom>
          <a:solidFill>
            <a:srgbClr val="3582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73" name="íṩļïḍé"/>
          <p:cNvSpPr/>
          <p:nvPr/>
        </p:nvSpPr>
        <p:spPr bwMode="auto">
          <a:xfrm>
            <a:off x="1545560" y="2835012"/>
            <a:ext cx="14787" cy="3451"/>
          </a:xfrm>
          <a:custGeom>
            <a:avLst/>
            <a:gdLst>
              <a:gd name="T0" fmla="*/ 30 w 30"/>
              <a:gd name="T1" fmla="*/ 0 h 7"/>
              <a:gd name="T2" fmla="*/ 0 w 30"/>
              <a:gd name="T3" fmla="*/ 3 h 7"/>
              <a:gd name="T4" fmla="*/ 2 w 30"/>
              <a:gd name="T5" fmla="*/ 7 h 7"/>
              <a:gd name="T6" fmla="*/ 30 w 30"/>
              <a:gd name="T7" fmla="*/ 0 h 7"/>
              <a:gd name="T8" fmla="*/ 30 w 30"/>
              <a:gd name="T9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7">
                <a:moveTo>
                  <a:pt x="30" y="0"/>
                </a:moveTo>
                <a:lnTo>
                  <a:pt x="0" y="3"/>
                </a:lnTo>
                <a:lnTo>
                  <a:pt x="2" y="7"/>
                </a:lnTo>
                <a:lnTo>
                  <a:pt x="30" y="0"/>
                </a:lnTo>
                <a:lnTo>
                  <a:pt x="3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74" name="íṣ1ïḋè"/>
          <p:cNvSpPr/>
          <p:nvPr/>
        </p:nvSpPr>
        <p:spPr bwMode="auto">
          <a:xfrm>
            <a:off x="1560347" y="2834518"/>
            <a:ext cx="1479" cy="494"/>
          </a:xfrm>
          <a:custGeom>
            <a:avLst/>
            <a:gdLst>
              <a:gd name="T0" fmla="*/ 3 w 3"/>
              <a:gd name="T1" fmla="*/ 0 h 1"/>
              <a:gd name="T2" fmla="*/ 0 w 3"/>
              <a:gd name="T3" fmla="*/ 1 h 1"/>
              <a:gd name="T4" fmla="*/ 0 w 3"/>
              <a:gd name="T5" fmla="*/ 1 h 1"/>
              <a:gd name="T6" fmla="*/ 3 w 3"/>
              <a:gd name="T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1">
                <a:moveTo>
                  <a:pt x="3" y="0"/>
                </a:moveTo>
                <a:lnTo>
                  <a:pt x="0" y="1"/>
                </a:lnTo>
                <a:lnTo>
                  <a:pt x="0" y="1"/>
                </a:lnTo>
                <a:lnTo>
                  <a:pt x="3" y="0"/>
                </a:lnTo>
                <a:close/>
              </a:path>
            </a:pathLst>
          </a:custGeom>
          <a:solidFill>
            <a:srgbClr val="9B36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75" name="îṧľíďé"/>
          <p:cNvSpPr/>
          <p:nvPr/>
        </p:nvSpPr>
        <p:spPr bwMode="auto">
          <a:xfrm>
            <a:off x="1560347" y="2834518"/>
            <a:ext cx="1479" cy="494"/>
          </a:xfrm>
          <a:custGeom>
            <a:avLst/>
            <a:gdLst>
              <a:gd name="T0" fmla="*/ 3 w 3"/>
              <a:gd name="T1" fmla="*/ 0 h 1"/>
              <a:gd name="T2" fmla="*/ 0 w 3"/>
              <a:gd name="T3" fmla="*/ 1 h 1"/>
              <a:gd name="T4" fmla="*/ 0 w 3"/>
              <a:gd name="T5" fmla="*/ 1 h 1"/>
              <a:gd name="T6" fmla="*/ 3 w 3"/>
              <a:gd name="T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1">
                <a:moveTo>
                  <a:pt x="3" y="0"/>
                </a:moveTo>
                <a:lnTo>
                  <a:pt x="0" y="1"/>
                </a:lnTo>
                <a:lnTo>
                  <a:pt x="0" y="1"/>
                </a:lnTo>
                <a:lnTo>
                  <a:pt x="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76" name="îšļîdé"/>
          <p:cNvSpPr/>
          <p:nvPr/>
        </p:nvSpPr>
        <p:spPr bwMode="auto">
          <a:xfrm>
            <a:off x="1827007" y="2797057"/>
            <a:ext cx="50769" cy="32532"/>
          </a:xfrm>
          <a:custGeom>
            <a:avLst/>
            <a:gdLst>
              <a:gd name="T0" fmla="*/ 103 w 103"/>
              <a:gd name="T1" fmla="*/ 0 h 66"/>
              <a:gd name="T2" fmla="*/ 37 w 103"/>
              <a:gd name="T3" fmla="*/ 9 h 66"/>
              <a:gd name="T4" fmla="*/ 44 w 103"/>
              <a:gd name="T5" fmla="*/ 34 h 66"/>
              <a:gd name="T6" fmla="*/ 4 w 103"/>
              <a:gd name="T7" fmla="*/ 44 h 66"/>
              <a:gd name="T8" fmla="*/ 0 w 103"/>
              <a:gd name="T9" fmla="*/ 66 h 66"/>
              <a:gd name="T10" fmla="*/ 94 w 103"/>
              <a:gd name="T11" fmla="*/ 52 h 66"/>
              <a:gd name="T12" fmla="*/ 103 w 103"/>
              <a:gd name="T1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" h="66">
                <a:moveTo>
                  <a:pt x="103" y="0"/>
                </a:moveTo>
                <a:lnTo>
                  <a:pt x="37" y="9"/>
                </a:lnTo>
                <a:lnTo>
                  <a:pt x="44" y="34"/>
                </a:lnTo>
                <a:lnTo>
                  <a:pt x="4" y="44"/>
                </a:lnTo>
                <a:lnTo>
                  <a:pt x="0" y="66"/>
                </a:lnTo>
                <a:lnTo>
                  <a:pt x="94" y="52"/>
                </a:lnTo>
                <a:lnTo>
                  <a:pt x="103" y="0"/>
                </a:lnTo>
                <a:close/>
              </a:path>
            </a:pathLst>
          </a:custGeom>
          <a:solidFill>
            <a:srgbClr val="6377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77" name="íŝļîďé"/>
          <p:cNvSpPr/>
          <p:nvPr/>
        </p:nvSpPr>
        <p:spPr bwMode="auto">
          <a:xfrm>
            <a:off x="1827007" y="2797057"/>
            <a:ext cx="50769" cy="32532"/>
          </a:xfrm>
          <a:custGeom>
            <a:avLst/>
            <a:gdLst>
              <a:gd name="T0" fmla="*/ 103 w 103"/>
              <a:gd name="T1" fmla="*/ 0 h 66"/>
              <a:gd name="T2" fmla="*/ 37 w 103"/>
              <a:gd name="T3" fmla="*/ 9 h 66"/>
              <a:gd name="T4" fmla="*/ 44 w 103"/>
              <a:gd name="T5" fmla="*/ 34 h 66"/>
              <a:gd name="T6" fmla="*/ 4 w 103"/>
              <a:gd name="T7" fmla="*/ 44 h 66"/>
              <a:gd name="T8" fmla="*/ 0 w 103"/>
              <a:gd name="T9" fmla="*/ 66 h 66"/>
              <a:gd name="T10" fmla="*/ 94 w 103"/>
              <a:gd name="T11" fmla="*/ 52 h 66"/>
              <a:gd name="T12" fmla="*/ 103 w 103"/>
              <a:gd name="T1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" h="66">
                <a:moveTo>
                  <a:pt x="103" y="0"/>
                </a:moveTo>
                <a:lnTo>
                  <a:pt x="37" y="9"/>
                </a:lnTo>
                <a:lnTo>
                  <a:pt x="44" y="34"/>
                </a:lnTo>
                <a:lnTo>
                  <a:pt x="4" y="44"/>
                </a:lnTo>
                <a:lnTo>
                  <a:pt x="0" y="66"/>
                </a:lnTo>
                <a:lnTo>
                  <a:pt x="94" y="52"/>
                </a:lnTo>
                <a:lnTo>
                  <a:pt x="10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78" name="í$ľíďê"/>
          <p:cNvSpPr/>
          <p:nvPr/>
        </p:nvSpPr>
        <p:spPr bwMode="auto">
          <a:xfrm>
            <a:off x="1828979" y="2801494"/>
            <a:ext cx="19716" cy="17252"/>
          </a:xfrm>
          <a:custGeom>
            <a:avLst/>
            <a:gdLst>
              <a:gd name="T0" fmla="*/ 33 w 40"/>
              <a:gd name="T1" fmla="*/ 0 h 35"/>
              <a:gd name="T2" fmla="*/ 6 w 40"/>
              <a:gd name="T3" fmla="*/ 3 h 35"/>
              <a:gd name="T4" fmla="*/ 0 w 40"/>
              <a:gd name="T5" fmla="*/ 35 h 35"/>
              <a:gd name="T6" fmla="*/ 40 w 40"/>
              <a:gd name="T7" fmla="*/ 25 h 35"/>
              <a:gd name="T8" fmla="*/ 33 w 40"/>
              <a:gd name="T9" fmla="*/ 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" h="35">
                <a:moveTo>
                  <a:pt x="33" y="0"/>
                </a:moveTo>
                <a:lnTo>
                  <a:pt x="6" y="3"/>
                </a:lnTo>
                <a:lnTo>
                  <a:pt x="0" y="35"/>
                </a:lnTo>
                <a:lnTo>
                  <a:pt x="40" y="25"/>
                </a:lnTo>
                <a:lnTo>
                  <a:pt x="33" y="0"/>
                </a:lnTo>
                <a:close/>
              </a:path>
            </a:pathLst>
          </a:custGeom>
          <a:solidFill>
            <a:srgbClr val="242C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79" name="ïSļîḋé"/>
          <p:cNvSpPr/>
          <p:nvPr/>
        </p:nvSpPr>
        <p:spPr bwMode="auto">
          <a:xfrm>
            <a:off x="1828979" y="2801494"/>
            <a:ext cx="19716" cy="17252"/>
          </a:xfrm>
          <a:custGeom>
            <a:avLst/>
            <a:gdLst>
              <a:gd name="T0" fmla="*/ 33 w 40"/>
              <a:gd name="T1" fmla="*/ 0 h 35"/>
              <a:gd name="T2" fmla="*/ 6 w 40"/>
              <a:gd name="T3" fmla="*/ 3 h 35"/>
              <a:gd name="T4" fmla="*/ 0 w 40"/>
              <a:gd name="T5" fmla="*/ 35 h 35"/>
              <a:gd name="T6" fmla="*/ 40 w 40"/>
              <a:gd name="T7" fmla="*/ 25 h 35"/>
              <a:gd name="T8" fmla="*/ 33 w 40"/>
              <a:gd name="T9" fmla="*/ 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" h="35">
                <a:moveTo>
                  <a:pt x="33" y="0"/>
                </a:moveTo>
                <a:lnTo>
                  <a:pt x="6" y="3"/>
                </a:lnTo>
                <a:lnTo>
                  <a:pt x="0" y="35"/>
                </a:lnTo>
                <a:lnTo>
                  <a:pt x="40" y="25"/>
                </a:lnTo>
                <a:lnTo>
                  <a:pt x="3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80" name="îşḻïdè"/>
          <p:cNvSpPr/>
          <p:nvPr/>
        </p:nvSpPr>
        <p:spPr bwMode="auto">
          <a:xfrm>
            <a:off x="1873340" y="2653130"/>
            <a:ext cx="1073543" cy="169559"/>
          </a:xfrm>
          <a:custGeom>
            <a:avLst/>
            <a:gdLst>
              <a:gd name="T0" fmla="*/ 287 w 1527"/>
              <a:gd name="T1" fmla="*/ 163 h 241"/>
              <a:gd name="T2" fmla="*/ 216 w 1527"/>
              <a:gd name="T3" fmla="*/ 172 h 241"/>
              <a:gd name="T4" fmla="*/ 215 w 1527"/>
              <a:gd name="T5" fmla="*/ 179 h 241"/>
              <a:gd name="T6" fmla="*/ 6 w 1527"/>
              <a:gd name="T7" fmla="*/ 205 h 241"/>
              <a:gd name="T8" fmla="*/ 0 w 1527"/>
              <a:gd name="T9" fmla="*/ 241 h 241"/>
              <a:gd name="T10" fmla="*/ 409 w 1527"/>
              <a:gd name="T11" fmla="*/ 184 h 241"/>
              <a:gd name="T12" fmla="*/ 287 w 1527"/>
              <a:gd name="T13" fmla="*/ 163 h 241"/>
              <a:gd name="T14" fmla="*/ 1129 w 1527"/>
              <a:gd name="T15" fmla="*/ 52 h 241"/>
              <a:gd name="T16" fmla="*/ 389 w 1527"/>
              <a:gd name="T17" fmla="*/ 149 h 241"/>
              <a:gd name="T18" fmla="*/ 509 w 1527"/>
              <a:gd name="T19" fmla="*/ 170 h 241"/>
              <a:gd name="T20" fmla="*/ 1225 w 1527"/>
              <a:gd name="T21" fmla="*/ 68 h 241"/>
              <a:gd name="T22" fmla="*/ 1129 w 1527"/>
              <a:gd name="T23" fmla="*/ 52 h 241"/>
              <a:gd name="T24" fmla="*/ 1325 w 1527"/>
              <a:gd name="T25" fmla="*/ 26 h 241"/>
              <a:gd name="T26" fmla="*/ 1197 w 1527"/>
              <a:gd name="T27" fmla="*/ 43 h 241"/>
              <a:gd name="T28" fmla="*/ 1291 w 1527"/>
              <a:gd name="T29" fmla="*/ 59 h 241"/>
              <a:gd name="T30" fmla="*/ 1415 w 1527"/>
              <a:gd name="T31" fmla="*/ 42 h 241"/>
              <a:gd name="T32" fmla="*/ 1325 w 1527"/>
              <a:gd name="T33" fmla="*/ 26 h 241"/>
              <a:gd name="T34" fmla="*/ 1520 w 1527"/>
              <a:gd name="T35" fmla="*/ 0 h 241"/>
              <a:gd name="T36" fmla="*/ 1393 w 1527"/>
              <a:gd name="T37" fmla="*/ 17 h 241"/>
              <a:gd name="T38" fmla="*/ 1480 w 1527"/>
              <a:gd name="T39" fmla="*/ 32 h 241"/>
              <a:gd name="T40" fmla="*/ 1527 w 1527"/>
              <a:gd name="T41" fmla="*/ 2 h 241"/>
              <a:gd name="T42" fmla="*/ 1520 w 1527"/>
              <a:gd name="T43" fmla="*/ 0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27" h="241">
                <a:moveTo>
                  <a:pt x="287" y="163"/>
                </a:moveTo>
                <a:cubicBezTo>
                  <a:pt x="216" y="172"/>
                  <a:pt x="216" y="172"/>
                  <a:pt x="216" y="172"/>
                </a:cubicBezTo>
                <a:cubicBezTo>
                  <a:pt x="215" y="179"/>
                  <a:pt x="215" y="179"/>
                  <a:pt x="215" y="179"/>
                </a:cubicBezTo>
                <a:cubicBezTo>
                  <a:pt x="6" y="205"/>
                  <a:pt x="6" y="205"/>
                  <a:pt x="6" y="205"/>
                </a:cubicBezTo>
                <a:cubicBezTo>
                  <a:pt x="0" y="241"/>
                  <a:pt x="0" y="241"/>
                  <a:pt x="0" y="241"/>
                </a:cubicBezTo>
                <a:cubicBezTo>
                  <a:pt x="409" y="184"/>
                  <a:pt x="409" y="184"/>
                  <a:pt x="409" y="184"/>
                </a:cubicBezTo>
                <a:cubicBezTo>
                  <a:pt x="287" y="163"/>
                  <a:pt x="287" y="163"/>
                  <a:pt x="287" y="163"/>
                </a:cubicBezTo>
                <a:moveTo>
                  <a:pt x="1129" y="52"/>
                </a:moveTo>
                <a:cubicBezTo>
                  <a:pt x="389" y="149"/>
                  <a:pt x="389" y="149"/>
                  <a:pt x="389" y="149"/>
                </a:cubicBezTo>
                <a:cubicBezTo>
                  <a:pt x="509" y="170"/>
                  <a:pt x="509" y="170"/>
                  <a:pt x="509" y="170"/>
                </a:cubicBezTo>
                <a:cubicBezTo>
                  <a:pt x="1225" y="68"/>
                  <a:pt x="1225" y="68"/>
                  <a:pt x="1225" y="68"/>
                </a:cubicBezTo>
                <a:cubicBezTo>
                  <a:pt x="1129" y="52"/>
                  <a:pt x="1129" y="52"/>
                  <a:pt x="1129" y="52"/>
                </a:cubicBezTo>
                <a:moveTo>
                  <a:pt x="1325" y="26"/>
                </a:moveTo>
                <a:cubicBezTo>
                  <a:pt x="1197" y="43"/>
                  <a:pt x="1197" y="43"/>
                  <a:pt x="1197" y="43"/>
                </a:cubicBezTo>
                <a:cubicBezTo>
                  <a:pt x="1291" y="59"/>
                  <a:pt x="1291" y="59"/>
                  <a:pt x="1291" y="59"/>
                </a:cubicBezTo>
                <a:cubicBezTo>
                  <a:pt x="1415" y="42"/>
                  <a:pt x="1415" y="42"/>
                  <a:pt x="1415" y="42"/>
                </a:cubicBezTo>
                <a:cubicBezTo>
                  <a:pt x="1325" y="26"/>
                  <a:pt x="1325" y="26"/>
                  <a:pt x="1325" y="26"/>
                </a:cubicBezTo>
                <a:moveTo>
                  <a:pt x="1520" y="0"/>
                </a:moveTo>
                <a:cubicBezTo>
                  <a:pt x="1393" y="17"/>
                  <a:pt x="1393" y="17"/>
                  <a:pt x="1393" y="17"/>
                </a:cubicBezTo>
                <a:cubicBezTo>
                  <a:pt x="1480" y="32"/>
                  <a:pt x="1480" y="32"/>
                  <a:pt x="1480" y="32"/>
                </a:cubicBezTo>
                <a:cubicBezTo>
                  <a:pt x="1500" y="28"/>
                  <a:pt x="1516" y="17"/>
                  <a:pt x="1527" y="2"/>
                </a:cubicBezTo>
                <a:cubicBezTo>
                  <a:pt x="1520" y="0"/>
                  <a:pt x="1520" y="0"/>
                  <a:pt x="1520" y="0"/>
                </a:cubicBezTo>
              </a:path>
            </a:pathLst>
          </a:custGeom>
          <a:solidFill>
            <a:srgbClr val="99A9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81" name="ïSḷíḓe"/>
          <p:cNvSpPr/>
          <p:nvPr/>
        </p:nvSpPr>
        <p:spPr bwMode="auto">
          <a:xfrm>
            <a:off x="2074937" y="2757626"/>
            <a:ext cx="156251" cy="24645"/>
          </a:xfrm>
          <a:custGeom>
            <a:avLst/>
            <a:gdLst>
              <a:gd name="T0" fmla="*/ 146 w 317"/>
              <a:gd name="T1" fmla="*/ 0 h 50"/>
              <a:gd name="T2" fmla="*/ 0 w 317"/>
              <a:gd name="T3" fmla="*/ 20 h 50"/>
              <a:gd name="T4" fmla="*/ 174 w 317"/>
              <a:gd name="T5" fmla="*/ 50 h 50"/>
              <a:gd name="T6" fmla="*/ 317 w 317"/>
              <a:gd name="T7" fmla="*/ 30 h 50"/>
              <a:gd name="T8" fmla="*/ 146 w 317"/>
              <a:gd name="T9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7" h="50">
                <a:moveTo>
                  <a:pt x="146" y="0"/>
                </a:moveTo>
                <a:lnTo>
                  <a:pt x="0" y="20"/>
                </a:lnTo>
                <a:lnTo>
                  <a:pt x="174" y="50"/>
                </a:lnTo>
                <a:lnTo>
                  <a:pt x="317" y="30"/>
                </a:lnTo>
                <a:lnTo>
                  <a:pt x="146" y="0"/>
                </a:lnTo>
                <a:close/>
              </a:path>
            </a:pathLst>
          </a:custGeom>
          <a:solidFill>
            <a:srgbClr val="393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82" name="îṥlïḍé"/>
          <p:cNvSpPr/>
          <p:nvPr/>
        </p:nvSpPr>
        <p:spPr bwMode="auto">
          <a:xfrm>
            <a:off x="2074937" y="2757626"/>
            <a:ext cx="156251" cy="24645"/>
          </a:xfrm>
          <a:custGeom>
            <a:avLst/>
            <a:gdLst>
              <a:gd name="T0" fmla="*/ 146 w 317"/>
              <a:gd name="T1" fmla="*/ 0 h 50"/>
              <a:gd name="T2" fmla="*/ 0 w 317"/>
              <a:gd name="T3" fmla="*/ 20 h 50"/>
              <a:gd name="T4" fmla="*/ 174 w 317"/>
              <a:gd name="T5" fmla="*/ 50 h 50"/>
              <a:gd name="T6" fmla="*/ 317 w 317"/>
              <a:gd name="T7" fmla="*/ 30 h 50"/>
              <a:gd name="T8" fmla="*/ 146 w 317"/>
              <a:gd name="T9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7" h="50">
                <a:moveTo>
                  <a:pt x="146" y="0"/>
                </a:moveTo>
                <a:lnTo>
                  <a:pt x="0" y="20"/>
                </a:lnTo>
                <a:lnTo>
                  <a:pt x="174" y="50"/>
                </a:lnTo>
                <a:lnTo>
                  <a:pt x="317" y="30"/>
                </a:lnTo>
                <a:lnTo>
                  <a:pt x="14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83" name="iṥḷîḑe"/>
          <p:cNvSpPr/>
          <p:nvPr/>
        </p:nvSpPr>
        <p:spPr bwMode="auto">
          <a:xfrm>
            <a:off x="2941954" y="2652637"/>
            <a:ext cx="6408" cy="1972"/>
          </a:xfrm>
          <a:custGeom>
            <a:avLst/>
            <a:gdLst>
              <a:gd name="T0" fmla="*/ 9 w 9"/>
              <a:gd name="T1" fmla="*/ 0 h 3"/>
              <a:gd name="T2" fmla="*/ 0 w 9"/>
              <a:gd name="T3" fmla="*/ 1 h 3"/>
              <a:gd name="T4" fmla="*/ 7 w 9"/>
              <a:gd name="T5" fmla="*/ 3 h 3"/>
              <a:gd name="T6" fmla="*/ 9 w 9"/>
              <a:gd name="T7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" h="3">
                <a:moveTo>
                  <a:pt x="9" y="0"/>
                </a:moveTo>
                <a:cubicBezTo>
                  <a:pt x="0" y="1"/>
                  <a:pt x="0" y="1"/>
                  <a:pt x="0" y="1"/>
                </a:cubicBezTo>
                <a:cubicBezTo>
                  <a:pt x="7" y="3"/>
                  <a:pt x="7" y="3"/>
                  <a:pt x="7" y="3"/>
                </a:cubicBezTo>
                <a:cubicBezTo>
                  <a:pt x="8" y="2"/>
                  <a:pt x="8" y="1"/>
                  <a:pt x="9" y="0"/>
                </a:cubicBezTo>
              </a:path>
            </a:pathLst>
          </a:custGeom>
          <a:solidFill>
            <a:srgbClr val="5E6B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84" name="ïśḻîḍê"/>
          <p:cNvSpPr/>
          <p:nvPr/>
        </p:nvSpPr>
        <p:spPr bwMode="auto">
          <a:xfrm>
            <a:off x="2804926" y="2664961"/>
            <a:ext cx="108932" cy="17744"/>
          </a:xfrm>
          <a:custGeom>
            <a:avLst/>
            <a:gdLst>
              <a:gd name="T0" fmla="*/ 68 w 155"/>
              <a:gd name="T1" fmla="*/ 0 h 25"/>
              <a:gd name="T2" fmla="*/ 0 w 155"/>
              <a:gd name="T3" fmla="*/ 9 h 25"/>
              <a:gd name="T4" fmla="*/ 90 w 155"/>
              <a:gd name="T5" fmla="*/ 25 h 25"/>
              <a:gd name="T6" fmla="*/ 151 w 155"/>
              <a:gd name="T7" fmla="*/ 16 h 25"/>
              <a:gd name="T8" fmla="*/ 155 w 155"/>
              <a:gd name="T9" fmla="*/ 15 h 25"/>
              <a:gd name="T10" fmla="*/ 68 w 155"/>
              <a:gd name="T11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5" h="25">
                <a:moveTo>
                  <a:pt x="68" y="0"/>
                </a:moveTo>
                <a:cubicBezTo>
                  <a:pt x="0" y="9"/>
                  <a:pt x="0" y="9"/>
                  <a:pt x="0" y="9"/>
                </a:cubicBezTo>
                <a:cubicBezTo>
                  <a:pt x="90" y="25"/>
                  <a:pt x="90" y="25"/>
                  <a:pt x="90" y="25"/>
                </a:cubicBezTo>
                <a:cubicBezTo>
                  <a:pt x="151" y="16"/>
                  <a:pt x="151" y="16"/>
                  <a:pt x="151" y="16"/>
                </a:cubicBezTo>
                <a:cubicBezTo>
                  <a:pt x="152" y="16"/>
                  <a:pt x="154" y="16"/>
                  <a:pt x="155" y="15"/>
                </a:cubicBezTo>
                <a:cubicBezTo>
                  <a:pt x="68" y="0"/>
                  <a:pt x="68" y="0"/>
                  <a:pt x="68" y="0"/>
                </a:cubicBezTo>
              </a:path>
            </a:pathLst>
          </a:custGeom>
          <a:solidFill>
            <a:srgbClr val="5E6B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85" name="işḷïde"/>
          <p:cNvSpPr/>
          <p:nvPr/>
        </p:nvSpPr>
        <p:spPr bwMode="auto">
          <a:xfrm>
            <a:off x="2667406" y="2683690"/>
            <a:ext cx="113861" cy="17252"/>
          </a:xfrm>
          <a:custGeom>
            <a:avLst/>
            <a:gdLst>
              <a:gd name="T0" fmla="*/ 97 w 231"/>
              <a:gd name="T1" fmla="*/ 0 h 35"/>
              <a:gd name="T2" fmla="*/ 0 w 231"/>
              <a:gd name="T3" fmla="*/ 12 h 35"/>
              <a:gd name="T4" fmla="*/ 136 w 231"/>
              <a:gd name="T5" fmla="*/ 35 h 35"/>
              <a:gd name="T6" fmla="*/ 231 w 231"/>
              <a:gd name="T7" fmla="*/ 22 h 35"/>
              <a:gd name="T8" fmla="*/ 97 w 231"/>
              <a:gd name="T9" fmla="*/ 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1" h="35">
                <a:moveTo>
                  <a:pt x="97" y="0"/>
                </a:moveTo>
                <a:lnTo>
                  <a:pt x="0" y="12"/>
                </a:lnTo>
                <a:lnTo>
                  <a:pt x="136" y="35"/>
                </a:lnTo>
                <a:lnTo>
                  <a:pt x="231" y="22"/>
                </a:lnTo>
                <a:lnTo>
                  <a:pt x="97" y="0"/>
                </a:lnTo>
                <a:close/>
              </a:path>
            </a:pathLst>
          </a:custGeom>
          <a:solidFill>
            <a:srgbClr val="5E6B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86" name="îṩḷiďê"/>
          <p:cNvSpPr/>
          <p:nvPr/>
        </p:nvSpPr>
        <p:spPr bwMode="auto">
          <a:xfrm>
            <a:off x="2667406" y="2683690"/>
            <a:ext cx="113861" cy="17252"/>
          </a:xfrm>
          <a:custGeom>
            <a:avLst/>
            <a:gdLst>
              <a:gd name="T0" fmla="*/ 97 w 231"/>
              <a:gd name="T1" fmla="*/ 0 h 35"/>
              <a:gd name="T2" fmla="*/ 0 w 231"/>
              <a:gd name="T3" fmla="*/ 12 h 35"/>
              <a:gd name="T4" fmla="*/ 136 w 231"/>
              <a:gd name="T5" fmla="*/ 35 h 35"/>
              <a:gd name="T6" fmla="*/ 231 w 231"/>
              <a:gd name="T7" fmla="*/ 22 h 35"/>
              <a:gd name="T8" fmla="*/ 97 w 231"/>
              <a:gd name="T9" fmla="*/ 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1" h="35">
                <a:moveTo>
                  <a:pt x="97" y="0"/>
                </a:moveTo>
                <a:lnTo>
                  <a:pt x="0" y="12"/>
                </a:lnTo>
                <a:lnTo>
                  <a:pt x="136" y="35"/>
                </a:lnTo>
                <a:lnTo>
                  <a:pt x="231" y="22"/>
                </a:lnTo>
                <a:lnTo>
                  <a:pt x="9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87" name="îşľíḑè"/>
          <p:cNvSpPr/>
          <p:nvPr/>
        </p:nvSpPr>
        <p:spPr bwMode="auto">
          <a:xfrm>
            <a:off x="1320796" y="2382034"/>
            <a:ext cx="28589" cy="34010"/>
          </a:xfrm>
          <a:custGeom>
            <a:avLst/>
            <a:gdLst>
              <a:gd name="T0" fmla="*/ 0 w 58"/>
              <a:gd name="T1" fmla="*/ 0 h 69"/>
              <a:gd name="T2" fmla="*/ 8 w 58"/>
              <a:gd name="T3" fmla="*/ 65 h 69"/>
              <a:gd name="T4" fmla="*/ 58 w 58"/>
              <a:gd name="T5" fmla="*/ 69 h 69"/>
              <a:gd name="T6" fmla="*/ 51 w 58"/>
              <a:gd name="T7" fmla="*/ 5 h 69"/>
              <a:gd name="T8" fmla="*/ 0 w 58"/>
              <a:gd name="T9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" h="69">
                <a:moveTo>
                  <a:pt x="0" y="0"/>
                </a:moveTo>
                <a:lnTo>
                  <a:pt x="8" y="65"/>
                </a:lnTo>
                <a:lnTo>
                  <a:pt x="58" y="69"/>
                </a:lnTo>
                <a:lnTo>
                  <a:pt x="51" y="5"/>
                </a:lnTo>
                <a:lnTo>
                  <a:pt x="0" y="0"/>
                </a:lnTo>
                <a:close/>
              </a:path>
            </a:pathLst>
          </a:custGeom>
          <a:solidFill>
            <a:srgbClr val="6377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88" name="îSḷïḍé"/>
          <p:cNvSpPr/>
          <p:nvPr/>
        </p:nvSpPr>
        <p:spPr bwMode="auto">
          <a:xfrm>
            <a:off x="1320796" y="2382034"/>
            <a:ext cx="28589" cy="34010"/>
          </a:xfrm>
          <a:custGeom>
            <a:avLst/>
            <a:gdLst>
              <a:gd name="T0" fmla="*/ 0 w 58"/>
              <a:gd name="T1" fmla="*/ 0 h 69"/>
              <a:gd name="T2" fmla="*/ 8 w 58"/>
              <a:gd name="T3" fmla="*/ 65 h 69"/>
              <a:gd name="T4" fmla="*/ 58 w 58"/>
              <a:gd name="T5" fmla="*/ 69 h 69"/>
              <a:gd name="T6" fmla="*/ 51 w 58"/>
              <a:gd name="T7" fmla="*/ 5 h 69"/>
              <a:gd name="T8" fmla="*/ 0 w 58"/>
              <a:gd name="T9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" h="69">
                <a:moveTo>
                  <a:pt x="0" y="0"/>
                </a:moveTo>
                <a:lnTo>
                  <a:pt x="8" y="65"/>
                </a:lnTo>
                <a:lnTo>
                  <a:pt x="58" y="69"/>
                </a:lnTo>
                <a:lnTo>
                  <a:pt x="51" y="5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89" name="ïSľïďé"/>
          <p:cNvSpPr/>
          <p:nvPr/>
        </p:nvSpPr>
        <p:spPr bwMode="auto">
          <a:xfrm>
            <a:off x="1247354" y="1836883"/>
            <a:ext cx="98581" cy="547616"/>
          </a:xfrm>
          <a:custGeom>
            <a:avLst/>
            <a:gdLst>
              <a:gd name="T0" fmla="*/ 37 w 140"/>
              <a:gd name="T1" fmla="*/ 0 h 780"/>
              <a:gd name="T2" fmla="*/ 5 w 140"/>
              <a:gd name="T3" fmla="*/ 73 h 780"/>
              <a:gd name="T4" fmla="*/ 104 w 140"/>
              <a:gd name="T5" fmla="*/ 777 h 780"/>
              <a:gd name="T6" fmla="*/ 140 w 140"/>
              <a:gd name="T7" fmla="*/ 780 h 780"/>
              <a:gd name="T8" fmla="*/ 37 w 140"/>
              <a:gd name="T9" fmla="*/ 0 h 7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" h="780">
                <a:moveTo>
                  <a:pt x="37" y="0"/>
                </a:moveTo>
                <a:cubicBezTo>
                  <a:pt x="14" y="16"/>
                  <a:pt x="0" y="44"/>
                  <a:pt x="5" y="73"/>
                </a:cubicBezTo>
                <a:cubicBezTo>
                  <a:pt x="104" y="777"/>
                  <a:pt x="104" y="777"/>
                  <a:pt x="104" y="777"/>
                </a:cubicBezTo>
                <a:cubicBezTo>
                  <a:pt x="140" y="780"/>
                  <a:pt x="140" y="780"/>
                  <a:pt x="140" y="780"/>
                </a:cubicBezTo>
                <a:cubicBezTo>
                  <a:pt x="37" y="0"/>
                  <a:pt x="37" y="0"/>
                  <a:pt x="37" y="0"/>
                </a:cubicBezTo>
              </a:path>
            </a:pathLst>
          </a:custGeom>
          <a:solidFill>
            <a:srgbClr val="9DAC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90" name="î$ļïḍê"/>
          <p:cNvSpPr/>
          <p:nvPr/>
        </p:nvSpPr>
        <p:spPr bwMode="auto">
          <a:xfrm>
            <a:off x="1276928" y="1572195"/>
            <a:ext cx="1725160" cy="1270703"/>
          </a:xfrm>
          <a:custGeom>
            <a:avLst/>
            <a:gdLst>
              <a:gd name="T0" fmla="*/ 2448 w 2453"/>
              <a:gd name="T1" fmla="*/ 1442 h 1810"/>
              <a:gd name="T2" fmla="*/ 2382 w 2453"/>
              <a:gd name="T3" fmla="*/ 1527 h 1810"/>
              <a:gd name="T4" fmla="*/ 271 w 2453"/>
              <a:gd name="T5" fmla="*/ 1805 h 1810"/>
              <a:gd name="T6" fmla="*/ 185 w 2453"/>
              <a:gd name="T7" fmla="*/ 1739 h 1810"/>
              <a:gd name="T8" fmla="*/ 5 w 2453"/>
              <a:gd name="T9" fmla="*/ 369 h 1810"/>
              <a:gd name="T10" fmla="*/ 71 w 2453"/>
              <a:gd name="T11" fmla="*/ 283 h 1810"/>
              <a:gd name="T12" fmla="*/ 2182 w 2453"/>
              <a:gd name="T13" fmla="*/ 5 h 1810"/>
              <a:gd name="T14" fmla="*/ 2268 w 2453"/>
              <a:gd name="T15" fmla="*/ 71 h 1810"/>
              <a:gd name="T16" fmla="*/ 2448 w 2453"/>
              <a:gd name="T17" fmla="*/ 1442 h 1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53" h="1810">
                <a:moveTo>
                  <a:pt x="2448" y="1442"/>
                </a:moveTo>
                <a:cubicBezTo>
                  <a:pt x="2453" y="1483"/>
                  <a:pt x="2424" y="1522"/>
                  <a:pt x="2382" y="1527"/>
                </a:cubicBezTo>
                <a:cubicBezTo>
                  <a:pt x="271" y="1805"/>
                  <a:pt x="271" y="1805"/>
                  <a:pt x="271" y="1805"/>
                </a:cubicBezTo>
                <a:cubicBezTo>
                  <a:pt x="229" y="1810"/>
                  <a:pt x="191" y="1781"/>
                  <a:pt x="185" y="1739"/>
                </a:cubicBezTo>
                <a:cubicBezTo>
                  <a:pt x="5" y="369"/>
                  <a:pt x="5" y="369"/>
                  <a:pt x="5" y="369"/>
                </a:cubicBezTo>
                <a:cubicBezTo>
                  <a:pt x="0" y="327"/>
                  <a:pt x="29" y="288"/>
                  <a:pt x="71" y="283"/>
                </a:cubicBezTo>
                <a:cubicBezTo>
                  <a:pt x="2182" y="5"/>
                  <a:pt x="2182" y="5"/>
                  <a:pt x="2182" y="5"/>
                </a:cubicBezTo>
                <a:cubicBezTo>
                  <a:pt x="2224" y="0"/>
                  <a:pt x="2262" y="29"/>
                  <a:pt x="2268" y="71"/>
                </a:cubicBezTo>
                <a:cubicBezTo>
                  <a:pt x="2448" y="1442"/>
                  <a:pt x="2448" y="1442"/>
                  <a:pt x="2448" y="1442"/>
                </a:cubicBezTo>
              </a:path>
            </a:pathLst>
          </a:custGeom>
          <a:solidFill>
            <a:srgbClr val="3F47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91" name="íṧľidê"/>
          <p:cNvSpPr/>
          <p:nvPr/>
        </p:nvSpPr>
        <p:spPr bwMode="auto">
          <a:xfrm>
            <a:off x="1288265" y="1583531"/>
            <a:ext cx="1704458" cy="1248030"/>
          </a:xfrm>
          <a:custGeom>
            <a:avLst/>
            <a:gdLst>
              <a:gd name="T0" fmla="*/ 2290 w 2424"/>
              <a:gd name="T1" fmla="*/ 551 h 1778"/>
              <a:gd name="T2" fmla="*/ 2406 w 2424"/>
              <a:gd name="T3" fmla="*/ 1429 h 1778"/>
              <a:gd name="T4" fmla="*/ 2396 w 2424"/>
              <a:gd name="T5" fmla="*/ 1466 h 1778"/>
              <a:gd name="T6" fmla="*/ 2363 w 2424"/>
              <a:gd name="T7" fmla="*/ 1485 h 1778"/>
              <a:gd name="T8" fmla="*/ 1057 w 2424"/>
              <a:gd name="T9" fmla="*/ 1657 h 1778"/>
              <a:gd name="T10" fmla="*/ 1053 w 2424"/>
              <a:gd name="T11" fmla="*/ 1672 h 1778"/>
              <a:gd name="T12" fmla="*/ 2365 w 2424"/>
              <a:gd name="T13" fmla="*/ 1500 h 1778"/>
              <a:gd name="T14" fmla="*/ 2405 w 2424"/>
              <a:gd name="T15" fmla="*/ 1478 h 1778"/>
              <a:gd name="T16" fmla="*/ 2421 w 2424"/>
              <a:gd name="T17" fmla="*/ 1436 h 1778"/>
              <a:gd name="T18" fmla="*/ 2421 w 2424"/>
              <a:gd name="T19" fmla="*/ 1427 h 1778"/>
              <a:gd name="T20" fmla="*/ 2424 w 2424"/>
              <a:gd name="T21" fmla="*/ 1426 h 1778"/>
              <a:gd name="T22" fmla="*/ 2424 w 2424"/>
              <a:gd name="T23" fmla="*/ 1426 h 1778"/>
              <a:gd name="T24" fmla="*/ 2421 w 2424"/>
              <a:gd name="T25" fmla="*/ 1427 h 1778"/>
              <a:gd name="T26" fmla="*/ 2306 w 2424"/>
              <a:gd name="T27" fmla="*/ 557 h 1778"/>
              <a:gd name="T28" fmla="*/ 2290 w 2424"/>
              <a:gd name="T29" fmla="*/ 551 h 1778"/>
              <a:gd name="T30" fmla="*/ 789 w 2424"/>
              <a:gd name="T31" fmla="*/ 182 h 1778"/>
              <a:gd name="T32" fmla="*/ 57 w 2424"/>
              <a:gd name="T33" fmla="*/ 278 h 1778"/>
              <a:gd name="T34" fmla="*/ 16 w 2424"/>
              <a:gd name="T35" fmla="*/ 300 h 1778"/>
              <a:gd name="T36" fmla="*/ 0 w 2424"/>
              <a:gd name="T37" fmla="*/ 343 h 1778"/>
              <a:gd name="T38" fmla="*/ 1 w 2424"/>
              <a:gd name="T39" fmla="*/ 351 h 1778"/>
              <a:gd name="T40" fmla="*/ 181 w 2424"/>
              <a:gd name="T41" fmla="*/ 1721 h 1778"/>
              <a:gd name="T42" fmla="*/ 202 w 2424"/>
              <a:gd name="T43" fmla="*/ 1762 h 1778"/>
              <a:gd name="T44" fmla="*/ 245 w 2424"/>
              <a:gd name="T45" fmla="*/ 1778 h 1778"/>
              <a:gd name="T46" fmla="*/ 254 w 2424"/>
              <a:gd name="T47" fmla="*/ 1777 h 1778"/>
              <a:gd name="T48" fmla="*/ 456 w 2424"/>
              <a:gd name="T49" fmla="*/ 1751 h 1778"/>
              <a:gd name="T50" fmla="*/ 459 w 2424"/>
              <a:gd name="T51" fmla="*/ 1735 h 1778"/>
              <a:gd name="T52" fmla="*/ 252 w 2424"/>
              <a:gd name="T53" fmla="*/ 1762 h 1778"/>
              <a:gd name="T54" fmla="*/ 245 w 2424"/>
              <a:gd name="T55" fmla="*/ 1763 h 1778"/>
              <a:gd name="T56" fmla="*/ 196 w 2424"/>
              <a:gd name="T57" fmla="*/ 1719 h 1778"/>
              <a:gd name="T58" fmla="*/ 15 w 2424"/>
              <a:gd name="T59" fmla="*/ 349 h 1778"/>
              <a:gd name="T60" fmla="*/ 58 w 2424"/>
              <a:gd name="T61" fmla="*/ 293 h 1778"/>
              <a:gd name="T62" fmla="*/ 786 w 2424"/>
              <a:gd name="T63" fmla="*/ 198 h 1778"/>
              <a:gd name="T64" fmla="*/ 789 w 2424"/>
              <a:gd name="T65" fmla="*/ 182 h 1778"/>
              <a:gd name="T66" fmla="*/ 2176 w 2424"/>
              <a:gd name="T67" fmla="*/ 0 h 1778"/>
              <a:gd name="T68" fmla="*/ 2168 w 2424"/>
              <a:gd name="T69" fmla="*/ 1 h 1778"/>
              <a:gd name="T70" fmla="*/ 1387 w 2424"/>
              <a:gd name="T71" fmla="*/ 103 h 1778"/>
              <a:gd name="T72" fmla="*/ 1384 w 2424"/>
              <a:gd name="T73" fmla="*/ 119 h 1778"/>
              <a:gd name="T74" fmla="*/ 2170 w 2424"/>
              <a:gd name="T75" fmla="*/ 16 h 1778"/>
              <a:gd name="T76" fmla="*/ 2176 w 2424"/>
              <a:gd name="T77" fmla="*/ 15 h 1778"/>
              <a:gd name="T78" fmla="*/ 2226 w 2424"/>
              <a:gd name="T79" fmla="*/ 59 h 1778"/>
              <a:gd name="T80" fmla="*/ 2284 w 2424"/>
              <a:gd name="T81" fmla="*/ 505 h 1778"/>
              <a:gd name="T82" fmla="*/ 2300 w 2424"/>
              <a:gd name="T83" fmla="*/ 512 h 1778"/>
              <a:gd name="T84" fmla="*/ 2241 w 2424"/>
              <a:gd name="T85" fmla="*/ 57 h 1778"/>
              <a:gd name="T86" fmla="*/ 2219 w 2424"/>
              <a:gd name="T87" fmla="*/ 16 h 1778"/>
              <a:gd name="T88" fmla="*/ 2176 w 2424"/>
              <a:gd name="T89" fmla="*/ 0 h 17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424" h="1778">
                <a:moveTo>
                  <a:pt x="2290" y="551"/>
                </a:moveTo>
                <a:cubicBezTo>
                  <a:pt x="2406" y="1429"/>
                  <a:pt x="2406" y="1429"/>
                  <a:pt x="2406" y="1429"/>
                </a:cubicBezTo>
                <a:cubicBezTo>
                  <a:pt x="2407" y="1442"/>
                  <a:pt x="2404" y="1455"/>
                  <a:pt x="2396" y="1466"/>
                </a:cubicBezTo>
                <a:cubicBezTo>
                  <a:pt x="2388" y="1476"/>
                  <a:pt x="2376" y="1483"/>
                  <a:pt x="2363" y="1485"/>
                </a:cubicBezTo>
                <a:cubicBezTo>
                  <a:pt x="1057" y="1657"/>
                  <a:pt x="1057" y="1657"/>
                  <a:pt x="1057" y="1657"/>
                </a:cubicBezTo>
                <a:cubicBezTo>
                  <a:pt x="1053" y="1672"/>
                  <a:pt x="1053" y="1672"/>
                  <a:pt x="1053" y="1672"/>
                </a:cubicBezTo>
                <a:cubicBezTo>
                  <a:pt x="2365" y="1500"/>
                  <a:pt x="2365" y="1500"/>
                  <a:pt x="2365" y="1500"/>
                </a:cubicBezTo>
                <a:cubicBezTo>
                  <a:pt x="2381" y="1498"/>
                  <a:pt x="2395" y="1490"/>
                  <a:pt x="2405" y="1478"/>
                </a:cubicBezTo>
                <a:cubicBezTo>
                  <a:pt x="2415" y="1467"/>
                  <a:pt x="2421" y="1452"/>
                  <a:pt x="2421" y="1436"/>
                </a:cubicBezTo>
                <a:cubicBezTo>
                  <a:pt x="2421" y="1433"/>
                  <a:pt x="2421" y="1430"/>
                  <a:pt x="2421" y="1427"/>
                </a:cubicBezTo>
                <a:cubicBezTo>
                  <a:pt x="2424" y="1426"/>
                  <a:pt x="2424" y="1426"/>
                  <a:pt x="2424" y="1426"/>
                </a:cubicBezTo>
                <a:cubicBezTo>
                  <a:pt x="2424" y="1426"/>
                  <a:pt x="2424" y="1426"/>
                  <a:pt x="2424" y="1426"/>
                </a:cubicBezTo>
                <a:cubicBezTo>
                  <a:pt x="2421" y="1427"/>
                  <a:pt x="2421" y="1427"/>
                  <a:pt x="2421" y="1427"/>
                </a:cubicBezTo>
                <a:cubicBezTo>
                  <a:pt x="2306" y="557"/>
                  <a:pt x="2306" y="557"/>
                  <a:pt x="2306" y="557"/>
                </a:cubicBezTo>
                <a:cubicBezTo>
                  <a:pt x="2290" y="551"/>
                  <a:pt x="2290" y="551"/>
                  <a:pt x="2290" y="551"/>
                </a:cubicBezTo>
                <a:moveTo>
                  <a:pt x="789" y="182"/>
                </a:moveTo>
                <a:cubicBezTo>
                  <a:pt x="57" y="278"/>
                  <a:pt x="57" y="278"/>
                  <a:pt x="57" y="278"/>
                </a:cubicBezTo>
                <a:cubicBezTo>
                  <a:pt x="40" y="280"/>
                  <a:pt x="26" y="288"/>
                  <a:pt x="16" y="300"/>
                </a:cubicBezTo>
                <a:cubicBezTo>
                  <a:pt x="6" y="312"/>
                  <a:pt x="0" y="327"/>
                  <a:pt x="0" y="343"/>
                </a:cubicBezTo>
                <a:cubicBezTo>
                  <a:pt x="0" y="345"/>
                  <a:pt x="0" y="348"/>
                  <a:pt x="1" y="351"/>
                </a:cubicBezTo>
                <a:cubicBezTo>
                  <a:pt x="181" y="1721"/>
                  <a:pt x="181" y="1721"/>
                  <a:pt x="181" y="1721"/>
                </a:cubicBezTo>
                <a:cubicBezTo>
                  <a:pt x="183" y="1738"/>
                  <a:pt x="191" y="1752"/>
                  <a:pt x="202" y="1762"/>
                </a:cubicBezTo>
                <a:cubicBezTo>
                  <a:pt x="214" y="1772"/>
                  <a:pt x="229" y="1778"/>
                  <a:pt x="245" y="1778"/>
                </a:cubicBezTo>
                <a:cubicBezTo>
                  <a:pt x="248" y="1778"/>
                  <a:pt x="251" y="1778"/>
                  <a:pt x="254" y="1777"/>
                </a:cubicBezTo>
                <a:cubicBezTo>
                  <a:pt x="456" y="1751"/>
                  <a:pt x="456" y="1751"/>
                  <a:pt x="456" y="1751"/>
                </a:cubicBezTo>
                <a:cubicBezTo>
                  <a:pt x="459" y="1735"/>
                  <a:pt x="459" y="1735"/>
                  <a:pt x="459" y="1735"/>
                </a:cubicBezTo>
                <a:cubicBezTo>
                  <a:pt x="252" y="1762"/>
                  <a:pt x="252" y="1762"/>
                  <a:pt x="252" y="1762"/>
                </a:cubicBezTo>
                <a:cubicBezTo>
                  <a:pt x="249" y="1763"/>
                  <a:pt x="247" y="1763"/>
                  <a:pt x="245" y="1763"/>
                </a:cubicBezTo>
                <a:cubicBezTo>
                  <a:pt x="220" y="1763"/>
                  <a:pt x="199" y="1744"/>
                  <a:pt x="196" y="1719"/>
                </a:cubicBezTo>
                <a:cubicBezTo>
                  <a:pt x="15" y="349"/>
                  <a:pt x="15" y="349"/>
                  <a:pt x="15" y="349"/>
                </a:cubicBezTo>
                <a:cubicBezTo>
                  <a:pt x="12" y="322"/>
                  <a:pt x="31" y="297"/>
                  <a:pt x="58" y="293"/>
                </a:cubicBezTo>
                <a:cubicBezTo>
                  <a:pt x="786" y="198"/>
                  <a:pt x="786" y="198"/>
                  <a:pt x="786" y="198"/>
                </a:cubicBezTo>
                <a:cubicBezTo>
                  <a:pt x="789" y="182"/>
                  <a:pt x="789" y="182"/>
                  <a:pt x="789" y="182"/>
                </a:cubicBezTo>
                <a:moveTo>
                  <a:pt x="2176" y="0"/>
                </a:moveTo>
                <a:cubicBezTo>
                  <a:pt x="2173" y="0"/>
                  <a:pt x="2170" y="0"/>
                  <a:pt x="2168" y="1"/>
                </a:cubicBezTo>
                <a:cubicBezTo>
                  <a:pt x="1387" y="103"/>
                  <a:pt x="1387" y="103"/>
                  <a:pt x="1387" y="103"/>
                </a:cubicBezTo>
                <a:cubicBezTo>
                  <a:pt x="1384" y="119"/>
                  <a:pt x="1384" y="119"/>
                  <a:pt x="1384" y="119"/>
                </a:cubicBezTo>
                <a:cubicBezTo>
                  <a:pt x="2170" y="16"/>
                  <a:pt x="2170" y="16"/>
                  <a:pt x="2170" y="16"/>
                </a:cubicBezTo>
                <a:cubicBezTo>
                  <a:pt x="2172" y="15"/>
                  <a:pt x="2174" y="15"/>
                  <a:pt x="2176" y="15"/>
                </a:cubicBezTo>
                <a:cubicBezTo>
                  <a:pt x="2201" y="15"/>
                  <a:pt x="2222" y="34"/>
                  <a:pt x="2226" y="59"/>
                </a:cubicBezTo>
                <a:cubicBezTo>
                  <a:pt x="2284" y="505"/>
                  <a:pt x="2284" y="505"/>
                  <a:pt x="2284" y="505"/>
                </a:cubicBezTo>
                <a:cubicBezTo>
                  <a:pt x="2300" y="512"/>
                  <a:pt x="2300" y="512"/>
                  <a:pt x="2300" y="512"/>
                </a:cubicBezTo>
                <a:cubicBezTo>
                  <a:pt x="2241" y="57"/>
                  <a:pt x="2241" y="57"/>
                  <a:pt x="2241" y="57"/>
                </a:cubicBezTo>
                <a:cubicBezTo>
                  <a:pt x="2238" y="40"/>
                  <a:pt x="2230" y="26"/>
                  <a:pt x="2219" y="16"/>
                </a:cubicBezTo>
                <a:cubicBezTo>
                  <a:pt x="2207" y="6"/>
                  <a:pt x="2192" y="0"/>
                  <a:pt x="2176" y="0"/>
                </a:cubicBezTo>
              </a:path>
            </a:pathLst>
          </a:custGeom>
          <a:solidFill>
            <a:srgbClr val="373B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92" name="ïSļïďé"/>
          <p:cNvSpPr/>
          <p:nvPr/>
        </p:nvSpPr>
        <p:spPr bwMode="auto">
          <a:xfrm>
            <a:off x="1271999" y="1567265"/>
            <a:ext cx="1735018" cy="1280561"/>
          </a:xfrm>
          <a:custGeom>
            <a:avLst/>
            <a:gdLst>
              <a:gd name="T0" fmla="*/ 2455 w 2467"/>
              <a:gd name="T1" fmla="*/ 1449 h 1824"/>
              <a:gd name="T2" fmla="*/ 2444 w 2467"/>
              <a:gd name="T3" fmla="*/ 1450 h 1824"/>
              <a:gd name="T4" fmla="*/ 2444 w 2467"/>
              <a:gd name="T5" fmla="*/ 1459 h 1824"/>
              <a:gd name="T6" fmla="*/ 2428 w 2467"/>
              <a:gd name="T7" fmla="*/ 1501 h 1824"/>
              <a:gd name="T8" fmla="*/ 2388 w 2467"/>
              <a:gd name="T9" fmla="*/ 1523 h 1824"/>
              <a:gd name="T10" fmla="*/ 277 w 2467"/>
              <a:gd name="T11" fmla="*/ 1800 h 1824"/>
              <a:gd name="T12" fmla="*/ 268 w 2467"/>
              <a:gd name="T13" fmla="*/ 1801 h 1824"/>
              <a:gd name="T14" fmla="*/ 225 w 2467"/>
              <a:gd name="T15" fmla="*/ 1785 h 1824"/>
              <a:gd name="T16" fmla="*/ 204 w 2467"/>
              <a:gd name="T17" fmla="*/ 1744 h 1824"/>
              <a:gd name="T18" fmla="*/ 24 w 2467"/>
              <a:gd name="T19" fmla="*/ 374 h 1824"/>
              <a:gd name="T20" fmla="*/ 23 w 2467"/>
              <a:gd name="T21" fmla="*/ 366 h 1824"/>
              <a:gd name="T22" fmla="*/ 39 w 2467"/>
              <a:gd name="T23" fmla="*/ 323 h 1824"/>
              <a:gd name="T24" fmla="*/ 80 w 2467"/>
              <a:gd name="T25" fmla="*/ 301 h 1824"/>
              <a:gd name="T26" fmla="*/ 2191 w 2467"/>
              <a:gd name="T27" fmla="*/ 24 h 1824"/>
              <a:gd name="T28" fmla="*/ 2199 w 2467"/>
              <a:gd name="T29" fmla="*/ 23 h 1824"/>
              <a:gd name="T30" fmla="*/ 2242 w 2467"/>
              <a:gd name="T31" fmla="*/ 39 h 1824"/>
              <a:gd name="T32" fmla="*/ 2264 w 2467"/>
              <a:gd name="T33" fmla="*/ 80 h 1824"/>
              <a:gd name="T34" fmla="*/ 2444 w 2467"/>
              <a:gd name="T35" fmla="*/ 1450 h 1824"/>
              <a:gd name="T36" fmla="*/ 2455 w 2467"/>
              <a:gd name="T37" fmla="*/ 1449 h 1824"/>
              <a:gd name="T38" fmla="*/ 2466 w 2467"/>
              <a:gd name="T39" fmla="*/ 1447 h 1824"/>
              <a:gd name="T40" fmla="*/ 2286 w 2467"/>
              <a:gd name="T41" fmla="*/ 77 h 1824"/>
              <a:gd name="T42" fmla="*/ 2257 w 2467"/>
              <a:gd name="T43" fmla="*/ 22 h 1824"/>
              <a:gd name="T44" fmla="*/ 2199 w 2467"/>
              <a:gd name="T45" fmla="*/ 0 h 1824"/>
              <a:gd name="T46" fmla="*/ 2188 w 2467"/>
              <a:gd name="T47" fmla="*/ 1 h 1824"/>
              <a:gd name="T48" fmla="*/ 77 w 2467"/>
              <a:gd name="T49" fmla="*/ 279 h 1824"/>
              <a:gd name="T50" fmla="*/ 22 w 2467"/>
              <a:gd name="T51" fmla="*/ 308 h 1824"/>
              <a:gd name="T52" fmla="*/ 0 w 2467"/>
              <a:gd name="T53" fmla="*/ 366 h 1824"/>
              <a:gd name="T54" fmla="*/ 1 w 2467"/>
              <a:gd name="T55" fmla="*/ 377 h 1824"/>
              <a:gd name="T56" fmla="*/ 181 w 2467"/>
              <a:gd name="T57" fmla="*/ 1747 h 1824"/>
              <a:gd name="T58" fmla="*/ 211 w 2467"/>
              <a:gd name="T59" fmla="*/ 1802 h 1824"/>
              <a:gd name="T60" fmla="*/ 268 w 2467"/>
              <a:gd name="T61" fmla="*/ 1824 h 1824"/>
              <a:gd name="T62" fmla="*/ 280 w 2467"/>
              <a:gd name="T63" fmla="*/ 1823 h 1824"/>
              <a:gd name="T64" fmla="*/ 2391 w 2467"/>
              <a:gd name="T65" fmla="*/ 1545 h 1824"/>
              <a:gd name="T66" fmla="*/ 2445 w 2467"/>
              <a:gd name="T67" fmla="*/ 1516 h 1824"/>
              <a:gd name="T68" fmla="*/ 2467 w 2467"/>
              <a:gd name="T69" fmla="*/ 1459 h 1824"/>
              <a:gd name="T70" fmla="*/ 2466 w 2467"/>
              <a:gd name="T71" fmla="*/ 1447 h 1824"/>
              <a:gd name="T72" fmla="*/ 2455 w 2467"/>
              <a:gd name="T73" fmla="*/ 1449 h 1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467" h="1824">
                <a:moveTo>
                  <a:pt x="2455" y="1449"/>
                </a:moveTo>
                <a:cubicBezTo>
                  <a:pt x="2444" y="1450"/>
                  <a:pt x="2444" y="1450"/>
                  <a:pt x="2444" y="1450"/>
                </a:cubicBezTo>
                <a:cubicBezTo>
                  <a:pt x="2444" y="1453"/>
                  <a:pt x="2444" y="1456"/>
                  <a:pt x="2444" y="1459"/>
                </a:cubicBezTo>
                <a:cubicBezTo>
                  <a:pt x="2444" y="1475"/>
                  <a:pt x="2438" y="1490"/>
                  <a:pt x="2428" y="1501"/>
                </a:cubicBezTo>
                <a:cubicBezTo>
                  <a:pt x="2418" y="1513"/>
                  <a:pt x="2404" y="1521"/>
                  <a:pt x="2388" y="1523"/>
                </a:cubicBezTo>
                <a:cubicBezTo>
                  <a:pt x="277" y="1800"/>
                  <a:pt x="277" y="1800"/>
                  <a:pt x="277" y="1800"/>
                </a:cubicBezTo>
                <a:cubicBezTo>
                  <a:pt x="274" y="1801"/>
                  <a:pt x="271" y="1801"/>
                  <a:pt x="268" y="1801"/>
                </a:cubicBezTo>
                <a:cubicBezTo>
                  <a:pt x="252" y="1801"/>
                  <a:pt x="237" y="1795"/>
                  <a:pt x="225" y="1785"/>
                </a:cubicBezTo>
                <a:cubicBezTo>
                  <a:pt x="214" y="1775"/>
                  <a:pt x="206" y="1761"/>
                  <a:pt x="204" y="1744"/>
                </a:cubicBezTo>
                <a:cubicBezTo>
                  <a:pt x="24" y="374"/>
                  <a:pt x="24" y="374"/>
                  <a:pt x="24" y="374"/>
                </a:cubicBezTo>
                <a:cubicBezTo>
                  <a:pt x="23" y="371"/>
                  <a:pt x="23" y="368"/>
                  <a:pt x="23" y="366"/>
                </a:cubicBezTo>
                <a:cubicBezTo>
                  <a:pt x="23" y="350"/>
                  <a:pt x="29" y="335"/>
                  <a:pt x="39" y="323"/>
                </a:cubicBezTo>
                <a:cubicBezTo>
                  <a:pt x="49" y="311"/>
                  <a:pt x="63" y="303"/>
                  <a:pt x="80" y="301"/>
                </a:cubicBezTo>
                <a:cubicBezTo>
                  <a:pt x="2191" y="24"/>
                  <a:pt x="2191" y="24"/>
                  <a:pt x="2191" y="24"/>
                </a:cubicBezTo>
                <a:cubicBezTo>
                  <a:pt x="2193" y="23"/>
                  <a:pt x="2196" y="23"/>
                  <a:pt x="2199" y="23"/>
                </a:cubicBezTo>
                <a:cubicBezTo>
                  <a:pt x="2215" y="23"/>
                  <a:pt x="2230" y="29"/>
                  <a:pt x="2242" y="39"/>
                </a:cubicBezTo>
                <a:cubicBezTo>
                  <a:pt x="2253" y="49"/>
                  <a:pt x="2261" y="63"/>
                  <a:pt x="2264" y="80"/>
                </a:cubicBezTo>
                <a:cubicBezTo>
                  <a:pt x="2444" y="1450"/>
                  <a:pt x="2444" y="1450"/>
                  <a:pt x="2444" y="1450"/>
                </a:cubicBezTo>
                <a:cubicBezTo>
                  <a:pt x="2455" y="1449"/>
                  <a:pt x="2455" y="1449"/>
                  <a:pt x="2455" y="1449"/>
                </a:cubicBezTo>
                <a:cubicBezTo>
                  <a:pt x="2466" y="1447"/>
                  <a:pt x="2466" y="1447"/>
                  <a:pt x="2466" y="1447"/>
                </a:cubicBezTo>
                <a:cubicBezTo>
                  <a:pt x="2286" y="77"/>
                  <a:pt x="2286" y="77"/>
                  <a:pt x="2286" y="77"/>
                </a:cubicBezTo>
                <a:cubicBezTo>
                  <a:pt x="2283" y="55"/>
                  <a:pt x="2272" y="36"/>
                  <a:pt x="2257" y="22"/>
                </a:cubicBezTo>
                <a:cubicBezTo>
                  <a:pt x="2241" y="9"/>
                  <a:pt x="2221" y="0"/>
                  <a:pt x="2199" y="0"/>
                </a:cubicBezTo>
                <a:cubicBezTo>
                  <a:pt x="2195" y="0"/>
                  <a:pt x="2192" y="1"/>
                  <a:pt x="2188" y="1"/>
                </a:cubicBezTo>
                <a:cubicBezTo>
                  <a:pt x="77" y="279"/>
                  <a:pt x="77" y="279"/>
                  <a:pt x="77" y="279"/>
                </a:cubicBezTo>
                <a:cubicBezTo>
                  <a:pt x="55" y="282"/>
                  <a:pt x="35" y="293"/>
                  <a:pt x="22" y="308"/>
                </a:cubicBezTo>
                <a:cubicBezTo>
                  <a:pt x="8" y="324"/>
                  <a:pt x="0" y="344"/>
                  <a:pt x="0" y="366"/>
                </a:cubicBezTo>
                <a:cubicBezTo>
                  <a:pt x="0" y="369"/>
                  <a:pt x="1" y="373"/>
                  <a:pt x="1" y="377"/>
                </a:cubicBezTo>
                <a:cubicBezTo>
                  <a:pt x="181" y="1747"/>
                  <a:pt x="181" y="1747"/>
                  <a:pt x="181" y="1747"/>
                </a:cubicBezTo>
                <a:cubicBezTo>
                  <a:pt x="184" y="1769"/>
                  <a:pt x="195" y="1789"/>
                  <a:pt x="211" y="1802"/>
                </a:cubicBezTo>
                <a:cubicBezTo>
                  <a:pt x="226" y="1816"/>
                  <a:pt x="246" y="1824"/>
                  <a:pt x="268" y="1824"/>
                </a:cubicBezTo>
                <a:cubicBezTo>
                  <a:pt x="272" y="1824"/>
                  <a:pt x="276" y="1823"/>
                  <a:pt x="280" y="1823"/>
                </a:cubicBezTo>
                <a:cubicBezTo>
                  <a:pt x="2391" y="1545"/>
                  <a:pt x="2391" y="1545"/>
                  <a:pt x="2391" y="1545"/>
                </a:cubicBezTo>
                <a:cubicBezTo>
                  <a:pt x="2413" y="1542"/>
                  <a:pt x="2432" y="1532"/>
                  <a:pt x="2445" y="1516"/>
                </a:cubicBezTo>
                <a:cubicBezTo>
                  <a:pt x="2459" y="1500"/>
                  <a:pt x="2467" y="1480"/>
                  <a:pt x="2467" y="1459"/>
                </a:cubicBezTo>
                <a:cubicBezTo>
                  <a:pt x="2467" y="1455"/>
                  <a:pt x="2467" y="1451"/>
                  <a:pt x="2466" y="1447"/>
                </a:cubicBezTo>
                <a:cubicBezTo>
                  <a:pt x="2455" y="1449"/>
                  <a:pt x="2455" y="1449"/>
                  <a:pt x="2455" y="1449"/>
                </a:cubicBezTo>
              </a:path>
            </a:pathLst>
          </a:custGeom>
          <a:solidFill>
            <a:srgbClr val="BFC9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93" name="îṥḷîďè"/>
          <p:cNvSpPr/>
          <p:nvPr/>
        </p:nvSpPr>
        <p:spPr bwMode="auto">
          <a:xfrm>
            <a:off x="1846723" y="1686055"/>
            <a:ext cx="66050" cy="8380"/>
          </a:xfrm>
          <a:custGeom>
            <a:avLst/>
            <a:gdLst>
              <a:gd name="T0" fmla="*/ 134 w 134"/>
              <a:gd name="T1" fmla="*/ 0 h 17"/>
              <a:gd name="T2" fmla="*/ 1 w 134"/>
              <a:gd name="T3" fmla="*/ 17 h 17"/>
              <a:gd name="T4" fmla="*/ 0 w 134"/>
              <a:gd name="T5" fmla="*/ 17 h 17"/>
              <a:gd name="T6" fmla="*/ 134 w 134"/>
              <a:gd name="T7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4" h="17">
                <a:moveTo>
                  <a:pt x="134" y="0"/>
                </a:moveTo>
                <a:lnTo>
                  <a:pt x="1" y="17"/>
                </a:lnTo>
                <a:lnTo>
                  <a:pt x="0" y="17"/>
                </a:lnTo>
                <a:lnTo>
                  <a:pt x="134" y="0"/>
                </a:lnTo>
                <a:close/>
              </a:path>
            </a:pathLst>
          </a:custGeom>
          <a:solidFill>
            <a:srgbClr val="F9F9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94" name="iSļiďe"/>
          <p:cNvSpPr/>
          <p:nvPr/>
        </p:nvSpPr>
        <p:spPr bwMode="auto">
          <a:xfrm>
            <a:off x="1846723" y="1686055"/>
            <a:ext cx="66050" cy="8380"/>
          </a:xfrm>
          <a:custGeom>
            <a:avLst/>
            <a:gdLst>
              <a:gd name="T0" fmla="*/ 134 w 134"/>
              <a:gd name="T1" fmla="*/ 0 h 17"/>
              <a:gd name="T2" fmla="*/ 1 w 134"/>
              <a:gd name="T3" fmla="*/ 17 h 17"/>
              <a:gd name="T4" fmla="*/ 0 w 134"/>
              <a:gd name="T5" fmla="*/ 17 h 17"/>
              <a:gd name="T6" fmla="*/ 134 w 134"/>
              <a:gd name="T7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4" h="17">
                <a:moveTo>
                  <a:pt x="134" y="0"/>
                </a:moveTo>
                <a:lnTo>
                  <a:pt x="1" y="17"/>
                </a:lnTo>
                <a:lnTo>
                  <a:pt x="0" y="17"/>
                </a:lnTo>
                <a:lnTo>
                  <a:pt x="13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95" name="îšļïḍê"/>
          <p:cNvSpPr/>
          <p:nvPr/>
        </p:nvSpPr>
        <p:spPr bwMode="auto">
          <a:xfrm>
            <a:off x="1818628" y="1666831"/>
            <a:ext cx="442627" cy="160686"/>
          </a:xfrm>
          <a:custGeom>
            <a:avLst/>
            <a:gdLst>
              <a:gd name="T0" fmla="*/ 674 w 898"/>
              <a:gd name="T1" fmla="*/ 30 h 326"/>
              <a:gd name="T2" fmla="*/ 45 w 898"/>
              <a:gd name="T3" fmla="*/ 113 h 326"/>
              <a:gd name="T4" fmla="*/ 0 w 898"/>
              <a:gd name="T5" fmla="*/ 326 h 326"/>
              <a:gd name="T6" fmla="*/ 853 w 898"/>
              <a:gd name="T7" fmla="*/ 215 h 326"/>
              <a:gd name="T8" fmla="*/ 876 w 898"/>
              <a:gd name="T9" fmla="*/ 107 h 326"/>
              <a:gd name="T10" fmla="*/ 674 w 898"/>
              <a:gd name="T11" fmla="*/ 30 h 326"/>
              <a:gd name="T12" fmla="*/ 898 w 898"/>
              <a:gd name="T13" fmla="*/ 0 h 326"/>
              <a:gd name="T14" fmla="*/ 810 w 898"/>
              <a:gd name="T15" fmla="*/ 11 h 326"/>
              <a:gd name="T16" fmla="*/ 888 w 898"/>
              <a:gd name="T17" fmla="*/ 43 h 326"/>
              <a:gd name="T18" fmla="*/ 898 w 898"/>
              <a:gd name="T19" fmla="*/ 0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8" h="326">
                <a:moveTo>
                  <a:pt x="674" y="30"/>
                </a:moveTo>
                <a:lnTo>
                  <a:pt x="45" y="113"/>
                </a:lnTo>
                <a:lnTo>
                  <a:pt x="0" y="326"/>
                </a:lnTo>
                <a:lnTo>
                  <a:pt x="853" y="215"/>
                </a:lnTo>
                <a:lnTo>
                  <a:pt x="876" y="107"/>
                </a:lnTo>
                <a:lnTo>
                  <a:pt x="674" y="30"/>
                </a:lnTo>
                <a:close/>
                <a:moveTo>
                  <a:pt x="898" y="0"/>
                </a:moveTo>
                <a:lnTo>
                  <a:pt x="810" y="11"/>
                </a:lnTo>
                <a:lnTo>
                  <a:pt x="888" y="43"/>
                </a:lnTo>
                <a:lnTo>
                  <a:pt x="898" y="0"/>
                </a:lnTo>
                <a:close/>
              </a:path>
            </a:pathLst>
          </a:custGeom>
          <a:solidFill>
            <a:srgbClr val="797F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96" name="išļîdé"/>
          <p:cNvSpPr/>
          <p:nvPr/>
        </p:nvSpPr>
        <p:spPr bwMode="auto">
          <a:xfrm>
            <a:off x="1818628" y="1666831"/>
            <a:ext cx="442627" cy="160686"/>
          </a:xfrm>
          <a:custGeom>
            <a:avLst/>
            <a:gdLst>
              <a:gd name="T0" fmla="*/ 674 w 898"/>
              <a:gd name="T1" fmla="*/ 30 h 326"/>
              <a:gd name="T2" fmla="*/ 45 w 898"/>
              <a:gd name="T3" fmla="*/ 113 h 326"/>
              <a:gd name="T4" fmla="*/ 0 w 898"/>
              <a:gd name="T5" fmla="*/ 326 h 326"/>
              <a:gd name="T6" fmla="*/ 853 w 898"/>
              <a:gd name="T7" fmla="*/ 215 h 326"/>
              <a:gd name="T8" fmla="*/ 876 w 898"/>
              <a:gd name="T9" fmla="*/ 107 h 326"/>
              <a:gd name="T10" fmla="*/ 674 w 898"/>
              <a:gd name="T11" fmla="*/ 30 h 326"/>
              <a:gd name="T12" fmla="*/ 898 w 898"/>
              <a:gd name="T13" fmla="*/ 0 h 326"/>
              <a:gd name="T14" fmla="*/ 810 w 898"/>
              <a:gd name="T15" fmla="*/ 11 h 326"/>
              <a:gd name="T16" fmla="*/ 888 w 898"/>
              <a:gd name="T17" fmla="*/ 43 h 326"/>
              <a:gd name="T18" fmla="*/ 898 w 898"/>
              <a:gd name="T19" fmla="*/ 0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8" h="326">
                <a:moveTo>
                  <a:pt x="674" y="30"/>
                </a:moveTo>
                <a:lnTo>
                  <a:pt x="45" y="113"/>
                </a:lnTo>
                <a:lnTo>
                  <a:pt x="0" y="326"/>
                </a:lnTo>
                <a:lnTo>
                  <a:pt x="853" y="215"/>
                </a:lnTo>
                <a:lnTo>
                  <a:pt x="876" y="107"/>
                </a:lnTo>
                <a:lnTo>
                  <a:pt x="674" y="30"/>
                </a:lnTo>
                <a:moveTo>
                  <a:pt x="898" y="0"/>
                </a:moveTo>
                <a:lnTo>
                  <a:pt x="810" y="11"/>
                </a:lnTo>
                <a:lnTo>
                  <a:pt x="888" y="43"/>
                </a:lnTo>
                <a:lnTo>
                  <a:pt x="89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97" name="ïṩḻïďè"/>
          <p:cNvSpPr/>
          <p:nvPr/>
        </p:nvSpPr>
        <p:spPr bwMode="auto">
          <a:xfrm>
            <a:off x="1840809" y="1655495"/>
            <a:ext cx="422911" cy="67035"/>
          </a:xfrm>
          <a:custGeom>
            <a:avLst/>
            <a:gdLst>
              <a:gd name="T0" fmla="*/ 588 w 858"/>
              <a:gd name="T1" fmla="*/ 36 h 136"/>
              <a:gd name="T2" fmla="*/ 5 w 858"/>
              <a:gd name="T3" fmla="*/ 113 h 136"/>
              <a:gd name="T4" fmla="*/ 0 w 858"/>
              <a:gd name="T5" fmla="*/ 136 h 136"/>
              <a:gd name="T6" fmla="*/ 629 w 858"/>
              <a:gd name="T7" fmla="*/ 53 h 136"/>
              <a:gd name="T8" fmla="*/ 588 w 858"/>
              <a:gd name="T9" fmla="*/ 36 h 136"/>
              <a:gd name="T10" fmla="*/ 858 w 858"/>
              <a:gd name="T11" fmla="*/ 0 h 136"/>
              <a:gd name="T12" fmla="*/ 724 w 858"/>
              <a:gd name="T13" fmla="*/ 19 h 136"/>
              <a:gd name="T14" fmla="*/ 765 w 858"/>
              <a:gd name="T15" fmla="*/ 34 h 136"/>
              <a:gd name="T16" fmla="*/ 853 w 858"/>
              <a:gd name="T17" fmla="*/ 23 h 136"/>
              <a:gd name="T18" fmla="*/ 858 w 858"/>
              <a:gd name="T1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58" h="136">
                <a:moveTo>
                  <a:pt x="588" y="36"/>
                </a:moveTo>
                <a:lnTo>
                  <a:pt x="5" y="113"/>
                </a:lnTo>
                <a:lnTo>
                  <a:pt x="0" y="136"/>
                </a:lnTo>
                <a:lnTo>
                  <a:pt x="629" y="53"/>
                </a:lnTo>
                <a:lnTo>
                  <a:pt x="588" y="36"/>
                </a:lnTo>
                <a:close/>
                <a:moveTo>
                  <a:pt x="858" y="0"/>
                </a:moveTo>
                <a:lnTo>
                  <a:pt x="724" y="19"/>
                </a:lnTo>
                <a:lnTo>
                  <a:pt x="765" y="34"/>
                </a:lnTo>
                <a:lnTo>
                  <a:pt x="853" y="23"/>
                </a:lnTo>
                <a:lnTo>
                  <a:pt x="858" y="0"/>
                </a:lnTo>
                <a:close/>
              </a:path>
            </a:pathLst>
          </a:custGeom>
          <a:solidFill>
            <a:srgbClr val="7376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98" name="iS1ïḋè"/>
          <p:cNvSpPr/>
          <p:nvPr/>
        </p:nvSpPr>
        <p:spPr bwMode="auto">
          <a:xfrm>
            <a:off x="1840809" y="1655495"/>
            <a:ext cx="422911" cy="67035"/>
          </a:xfrm>
          <a:custGeom>
            <a:avLst/>
            <a:gdLst>
              <a:gd name="T0" fmla="*/ 588 w 858"/>
              <a:gd name="T1" fmla="*/ 36 h 136"/>
              <a:gd name="T2" fmla="*/ 5 w 858"/>
              <a:gd name="T3" fmla="*/ 113 h 136"/>
              <a:gd name="T4" fmla="*/ 0 w 858"/>
              <a:gd name="T5" fmla="*/ 136 h 136"/>
              <a:gd name="T6" fmla="*/ 629 w 858"/>
              <a:gd name="T7" fmla="*/ 53 h 136"/>
              <a:gd name="T8" fmla="*/ 588 w 858"/>
              <a:gd name="T9" fmla="*/ 36 h 136"/>
              <a:gd name="T10" fmla="*/ 858 w 858"/>
              <a:gd name="T11" fmla="*/ 0 h 136"/>
              <a:gd name="T12" fmla="*/ 724 w 858"/>
              <a:gd name="T13" fmla="*/ 19 h 136"/>
              <a:gd name="T14" fmla="*/ 765 w 858"/>
              <a:gd name="T15" fmla="*/ 34 h 136"/>
              <a:gd name="T16" fmla="*/ 853 w 858"/>
              <a:gd name="T17" fmla="*/ 23 h 136"/>
              <a:gd name="T18" fmla="*/ 858 w 858"/>
              <a:gd name="T1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58" h="136">
                <a:moveTo>
                  <a:pt x="588" y="36"/>
                </a:moveTo>
                <a:lnTo>
                  <a:pt x="5" y="113"/>
                </a:lnTo>
                <a:lnTo>
                  <a:pt x="0" y="136"/>
                </a:lnTo>
                <a:lnTo>
                  <a:pt x="629" y="53"/>
                </a:lnTo>
                <a:lnTo>
                  <a:pt x="588" y="36"/>
                </a:lnTo>
                <a:moveTo>
                  <a:pt x="858" y="0"/>
                </a:moveTo>
                <a:lnTo>
                  <a:pt x="724" y="19"/>
                </a:lnTo>
                <a:lnTo>
                  <a:pt x="765" y="34"/>
                </a:lnTo>
                <a:lnTo>
                  <a:pt x="853" y="23"/>
                </a:lnTo>
                <a:lnTo>
                  <a:pt x="85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399" name="ïSlíḑè"/>
          <p:cNvSpPr/>
          <p:nvPr/>
        </p:nvSpPr>
        <p:spPr bwMode="auto">
          <a:xfrm>
            <a:off x="1843273" y="1642187"/>
            <a:ext cx="422911" cy="69007"/>
          </a:xfrm>
          <a:custGeom>
            <a:avLst/>
            <a:gdLst>
              <a:gd name="T0" fmla="*/ 527 w 858"/>
              <a:gd name="T1" fmla="*/ 42 h 140"/>
              <a:gd name="T2" fmla="*/ 141 w 858"/>
              <a:gd name="T3" fmla="*/ 89 h 140"/>
              <a:gd name="T4" fmla="*/ 7 w 858"/>
              <a:gd name="T5" fmla="*/ 106 h 140"/>
              <a:gd name="T6" fmla="*/ 0 w 858"/>
              <a:gd name="T7" fmla="*/ 140 h 140"/>
              <a:gd name="T8" fmla="*/ 583 w 858"/>
              <a:gd name="T9" fmla="*/ 63 h 140"/>
              <a:gd name="T10" fmla="*/ 527 w 858"/>
              <a:gd name="T11" fmla="*/ 42 h 140"/>
              <a:gd name="T12" fmla="*/ 858 w 858"/>
              <a:gd name="T13" fmla="*/ 0 h 140"/>
              <a:gd name="T14" fmla="*/ 666 w 858"/>
              <a:gd name="T15" fmla="*/ 24 h 140"/>
              <a:gd name="T16" fmla="*/ 719 w 858"/>
              <a:gd name="T17" fmla="*/ 46 h 140"/>
              <a:gd name="T18" fmla="*/ 853 w 858"/>
              <a:gd name="T19" fmla="*/ 27 h 140"/>
              <a:gd name="T20" fmla="*/ 858 w 858"/>
              <a:gd name="T21" fmla="*/ 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58" h="140">
                <a:moveTo>
                  <a:pt x="527" y="42"/>
                </a:moveTo>
                <a:lnTo>
                  <a:pt x="141" y="89"/>
                </a:lnTo>
                <a:lnTo>
                  <a:pt x="7" y="106"/>
                </a:lnTo>
                <a:lnTo>
                  <a:pt x="0" y="140"/>
                </a:lnTo>
                <a:lnTo>
                  <a:pt x="583" y="63"/>
                </a:lnTo>
                <a:lnTo>
                  <a:pt x="527" y="42"/>
                </a:lnTo>
                <a:close/>
                <a:moveTo>
                  <a:pt x="858" y="0"/>
                </a:moveTo>
                <a:lnTo>
                  <a:pt x="666" y="24"/>
                </a:lnTo>
                <a:lnTo>
                  <a:pt x="719" y="46"/>
                </a:lnTo>
                <a:lnTo>
                  <a:pt x="853" y="27"/>
                </a:lnTo>
                <a:lnTo>
                  <a:pt x="858" y="0"/>
                </a:lnTo>
                <a:close/>
              </a:path>
            </a:pathLst>
          </a:custGeom>
          <a:solidFill>
            <a:srgbClr val="D2D9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00" name="íṡḻíḍè"/>
          <p:cNvSpPr/>
          <p:nvPr/>
        </p:nvSpPr>
        <p:spPr bwMode="auto">
          <a:xfrm>
            <a:off x="1843273" y="1642187"/>
            <a:ext cx="422911" cy="69007"/>
          </a:xfrm>
          <a:custGeom>
            <a:avLst/>
            <a:gdLst>
              <a:gd name="T0" fmla="*/ 527 w 858"/>
              <a:gd name="T1" fmla="*/ 42 h 140"/>
              <a:gd name="T2" fmla="*/ 141 w 858"/>
              <a:gd name="T3" fmla="*/ 89 h 140"/>
              <a:gd name="T4" fmla="*/ 7 w 858"/>
              <a:gd name="T5" fmla="*/ 106 h 140"/>
              <a:gd name="T6" fmla="*/ 0 w 858"/>
              <a:gd name="T7" fmla="*/ 140 h 140"/>
              <a:gd name="T8" fmla="*/ 583 w 858"/>
              <a:gd name="T9" fmla="*/ 63 h 140"/>
              <a:gd name="T10" fmla="*/ 527 w 858"/>
              <a:gd name="T11" fmla="*/ 42 h 140"/>
              <a:gd name="T12" fmla="*/ 858 w 858"/>
              <a:gd name="T13" fmla="*/ 0 h 140"/>
              <a:gd name="T14" fmla="*/ 666 w 858"/>
              <a:gd name="T15" fmla="*/ 24 h 140"/>
              <a:gd name="T16" fmla="*/ 719 w 858"/>
              <a:gd name="T17" fmla="*/ 46 h 140"/>
              <a:gd name="T18" fmla="*/ 853 w 858"/>
              <a:gd name="T19" fmla="*/ 27 h 140"/>
              <a:gd name="T20" fmla="*/ 858 w 858"/>
              <a:gd name="T21" fmla="*/ 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58" h="140">
                <a:moveTo>
                  <a:pt x="527" y="42"/>
                </a:moveTo>
                <a:lnTo>
                  <a:pt x="141" y="89"/>
                </a:lnTo>
                <a:lnTo>
                  <a:pt x="7" y="106"/>
                </a:lnTo>
                <a:lnTo>
                  <a:pt x="0" y="140"/>
                </a:lnTo>
                <a:lnTo>
                  <a:pt x="583" y="63"/>
                </a:lnTo>
                <a:lnTo>
                  <a:pt x="527" y="42"/>
                </a:lnTo>
                <a:moveTo>
                  <a:pt x="858" y="0"/>
                </a:moveTo>
                <a:lnTo>
                  <a:pt x="666" y="24"/>
                </a:lnTo>
                <a:lnTo>
                  <a:pt x="719" y="46"/>
                </a:lnTo>
                <a:lnTo>
                  <a:pt x="853" y="27"/>
                </a:lnTo>
                <a:lnTo>
                  <a:pt x="85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01" name="íSļîḑe"/>
          <p:cNvSpPr/>
          <p:nvPr/>
        </p:nvSpPr>
        <p:spPr bwMode="auto">
          <a:xfrm>
            <a:off x="1604708" y="2799522"/>
            <a:ext cx="227721" cy="31546"/>
          </a:xfrm>
          <a:custGeom>
            <a:avLst/>
            <a:gdLst>
              <a:gd name="T0" fmla="*/ 462 w 462"/>
              <a:gd name="T1" fmla="*/ 0 h 64"/>
              <a:gd name="T2" fmla="*/ 2 w 462"/>
              <a:gd name="T3" fmla="*/ 59 h 64"/>
              <a:gd name="T4" fmla="*/ 0 w 462"/>
              <a:gd name="T5" fmla="*/ 64 h 64"/>
              <a:gd name="T6" fmla="*/ 442 w 462"/>
              <a:gd name="T7" fmla="*/ 9 h 64"/>
              <a:gd name="T8" fmla="*/ 461 w 462"/>
              <a:gd name="T9" fmla="*/ 4 h 64"/>
              <a:gd name="T10" fmla="*/ 462 w 462"/>
              <a:gd name="T11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62" h="64">
                <a:moveTo>
                  <a:pt x="462" y="0"/>
                </a:moveTo>
                <a:lnTo>
                  <a:pt x="2" y="59"/>
                </a:lnTo>
                <a:lnTo>
                  <a:pt x="0" y="64"/>
                </a:lnTo>
                <a:lnTo>
                  <a:pt x="442" y="9"/>
                </a:lnTo>
                <a:lnTo>
                  <a:pt x="461" y="4"/>
                </a:lnTo>
                <a:lnTo>
                  <a:pt x="462" y="0"/>
                </a:lnTo>
                <a:close/>
              </a:path>
            </a:pathLst>
          </a:custGeom>
          <a:solidFill>
            <a:srgbClr val="BAC4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02" name="işļiḓé"/>
          <p:cNvSpPr/>
          <p:nvPr/>
        </p:nvSpPr>
        <p:spPr bwMode="auto">
          <a:xfrm>
            <a:off x="1604708" y="2799522"/>
            <a:ext cx="227721" cy="31546"/>
          </a:xfrm>
          <a:custGeom>
            <a:avLst/>
            <a:gdLst>
              <a:gd name="T0" fmla="*/ 462 w 462"/>
              <a:gd name="T1" fmla="*/ 0 h 64"/>
              <a:gd name="T2" fmla="*/ 2 w 462"/>
              <a:gd name="T3" fmla="*/ 59 h 64"/>
              <a:gd name="T4" fmla="*/ 0 w 462"/>
              <a:gd name="T5" fmla="*/ 64 h 64"/>
              <a:gd name="T6" fmla="*/ 442 w 462"/>
              <a:gd name="T7" fmla="*/ 9 h 64"/>
              <a:gd name="T8" fmla="*/ 461 w 462"/>
              <a:gd name="T9" fmla="*/ 4 h 64"/>
              <a:gd name="T10" fmla="*/ 462 w 462"/>
              <a:gd name="T11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62" h="64">
                <a:moveTo>
                  <a:pt x="462" y="0"/>
                </a:moveTo>
                <a:lnTo>
                  <a:pt x="2" y="59"/>
                </a:lnTo>
                <a:lnTo>
                  <a:pt x="0" y="64"/>
                </a:lnTo>
                <a:lnTo>
                  <a:pt x="442" y="9"/>
                </a:lnTo>
                <a:lnTo>
                  <a:pt x="461" y="4"/>
                </a:lnTo>
                <a:lnTo>
                  <a:pt x="46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03" name="íṡ1iďê"/>
          <p:cNvSpPr/>
          <p:nvPr/>
        </p:nvSpPr>
        <p:spPr bwMode="auto">
          <a:xfrm>
            <a:off x="1822572" y="2801494"/>
            <a:ext cx="9365" cy="2465"/>
          </a:xfrm>
          <a:custGeom>
            <a:avLst/>
            <a:gdLst>
              <a:gd name="T0" fmla="*/ 19 w 19"/>
              <a:gd name="T1" fmla="*/ 0 h 5"/>
              <a:gd name="T2" fmla="*/ 0 w 19"/>
              <a:gd name="T3" fmla="*/ 5 h 5"/>
              <a:gd name="T4" fmla="*/ 19 w 19"/>
              <a:gd name="T5" fmla="*/ 3 h 5"/>
              <a:gd name="T6" fmla="*/ 19 w 19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" h="5">
                <a:moveTo>
                  <a:pt x="19" y="0"/>
                </a:moveTo>
                <a:lnTo>
                  <a:pt x="0" y="5"/>
                </a:lnTo>
                <a:lnTo>
                  <a:pt x="19" y="3"/>
                </a:lnTo>
                <a:lnTo>
                  <a:pt x="19" y="0"/>
                </a:lnTo>
                <a:close/>
              </a:path>
            </a:pathLst>
          </a:custGeom>
          <a:solidFill>
            <a:srgbClr val="7579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04" name="işļiďè"/>
          <p:cNvSpPr/>
          <p:nvPr/>
        </p:nvSpPr>
        <p:spPr bwMode="auto">
          <a:xfrm>
            <a:off x="1822572" y="2801494"/>
            <a:ext cx="9365" cy="2465"/>
          </a:xfrm>
          <a:custGeom>
            <a:avLst/>
            <a:gdLst>
              <a:gd name="T0" fmla="*/ 19 w 19"/>
              <a:gd name="T1" fmla="*/ 0 h 5"/>
              <a:gd name="T2" fmla="*/ 0 w 19"/>
              <a:gd name="T3" fmla="*/ 5 h 5"/>
              <a:gd name="T4" fmla="*/ 19 w 19"/>
              <a:gd name="T5" fmla="*/ 3 h 5"/>
              <a:gd name="T6" fmla="*/ 19 w 19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" h="5">
                <a:moveTo>
                  <a:pt x="19" y="0"/>
                </a:moveTo>
                <a:lnTo>
                  <a:pt x="0" y="5"/>
                </a:lnTo>
                <a:lnTo>
                  <a:pt x="19" y="3"/>
                </a:lnTo>
                <a:lnTo>
                  <a:pt x="1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05" name="îšlíḋé"/>
          <p:cNvSpPr/>
          <p:nvPr/>
        </p:nvSpPr>
        <p:spPr bwMode="auto">
          <a:xfrm>
            <a:off x="1831936" y="2793114"/>
            <a:ext cx="46333" cy="8380"/>
          </a:xfrm>
          <a:custGeom>
            <a:avLst/>
            <a:gdLst>
              <a:gd name="T0" fmla="*/ 94 w 94"/>
              <a:gd name="T1" fmla="*/ 0 h 17"/>
              <a:gd name="T2" fmla="*/ 1 w 94"/>
              <a:gd name="T3" fmla="*/ 13 h 17"/>
              <a:gd name="T4" fmla="*/ 0 w 94"/>
              <a:gd name="T5" fmla="*/ 17 h 17"/>
              <a:gd name="T6" fmla="*/ 26 w 94"/>
              <a:gd name="T7" fmla="*/ 10 h 17"/>
              <a:gd name="T8" fmla="*/ 27 w 94"/>
              <a:gd name="T9" fmla="*/ 17 h 17"/>
              <a:gd name="T10" fmla="*/ 93 w 94"/>
              <a:gd name="T11" fmla="*/ 8 h 17"/>
              <a:gd name="T12" fmla="*/ 94 w 94"/>
              <a:gd name="T13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7">
                <a:moveTo>
                  <a:pt x="94" y="0"/>
                </a:moveTo>
                <a:lnTo>
                  <a:pt x="1" y="13"/>
                </a:lnTo>
                <a:lnTo>
                  <a:pt x="0" y="17"/>
                </a:lnTo>
                <a:lnTo>
                  <a:pt x="26" y="10"/>
                </a:lnTo>
                <a:lnTo>
                  <a:pt x="27" y="17"/>
                </a:lnTo>
                <a:lnTo>
                  <a:pt x="93" y="8"/>
                </a:lnTo>
                <a:lnTo>
                  <a:pt x="94" y="0"/>
                </a:lnTo>
                <a:close/>
              </a:path>
            </a:pathLst>
          </a:custGeom>
          <a:solidFill>
            <a:srgbClr val="92A0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06" name="ïṩ1îḍê"/>
          <p:cNvSpPr/>
          <p:nvPr/>
        </p:nvSpPr>
        <p:spPr bwMode="auto">
          <a:xfrm>
            <a:off x="1831936" y="2793114"/>
            <a:ext cx="46333" cy="8380"/>
          </a:xfrm>
          <a:custGeom>
            <a:avLst/>
            <a:gdLst>
              <a:gd name="T0" fmla="*/ 94 w 94"/>
              <a:gd name="T1" fmla="*/ 0 h 17"/>
              <a:gd name="T2" fmla="*/ 1 w 94"/>
              <a:gd name="T3" fmla="*/ 13 h 17"/>
              <a:gd name="T4" fmla="*/ 0 w 94"/>
              <a:gd name="T5" fmla="*/ 17 h 17"/>
              <a:gd name="T6" fmla="*/ 26 w 94"/>
              <a:gd name="T7" fmla="*/ 10 h 17"/>
              <a:gd name="T8" fmla="*/ 27 w 94"/>
              <a:gd name="T9" fmla="*/ 17 h 17"/>
              <a:gd name="T10" fmla="*/ 93 w 94"/>
              <a:gd name="T11" fmla="*/ 8 h 17"/>
              <a:gd name="T12" fmla="*/ 94 w 94"/>
              <a:gd name="T13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7">
                <a:moveTo>
                  <a:pt x="94" y="0"/>
                </a:moveTo>
                <a:lnTo>
                  <a:pt x="1" y="13"/>
                </a:lnTo>
                <a:lnTo>
                  <a:pt x="0" y="17"/>
                </a:lnTo>
                <a:lnTo>
                  <a:pt x="26" y="10"/>
                </a:lnTo>
                <a:lnTo>
                  <a:pt x="27" y="17"/>
                </a:lnTo>
                <a:lnTo>
                  <a:pt x="93" y="8"/>
                </a:lnTo>
                <a:lnTo>
                  <a:pt x="9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07" name="ïṩľiḓè"/>
          <p:cNvSpPr/>
          <p:nvPr/>
        </p:nvSpPr>
        <p:spPr bwMode="auto">
          <a:xfrm>
            <a:off x="1831936" y="2798043"/>
            <a:ext cx="13309" cy="4929"/>
          </a:xfrm>
          <a:custGeom>
            <a:avLst/>
            <a:gdLst>
              <a:gd name="T0" fmla="*/ 26 w 27"/>
              <a:gd name="T1" fmla="*/ 0 h 10"/>
              <a:gd name="T2" fmla="*/ 0 w 27"/>
              <a:gd name="T3" fmla="*/ 7 h 10"/>
              <a:gd name="T4" fmla="*/ 0 w 27"/>
              <a:gd name="T5" fmla="*/ 10 h 10"/>
              <a:gd name="T6" fmla="*/ 27 w 27"/>
              <a:gd name="T7" fmla="*/ 7 h 10"/>
              <a:gd name="T8" fmla="*/ 26 w 27"/>
              <a:gd name="T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0">
                <a:moveTo>
                  <a:pt x="26" y="0"/>
                </a:moveTo>
                <a:lnTo>
                  <a:pt x="0" y="7"/>
                </a:lnTo>
                <a:lnTo>
                  <a:pt x="0" y="10"/>
                </a:lnTo>
                <a:lnTo>
                  <a:pt x="27" y="7"/>
                </a:lnTo>
                <a:lnTo>
                  <a:pt x="26" y="0"/>
                </a:lnTo>
                <a:close/>
              </a:path>
            </a:pathLst>
          </a:custGeom>
          <a:solidFill>
            <a:srgbClr val="666C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08" name="ïşlîďè"/>
          <p:cNvSpPr/>
          <p:nvPr/>
        </p:nvSpPr>
        <p:spPr bwMode="auto">
          <a:xfrm>
            <a:off x="1831936" y="2798043"/>
            <a:ext cx="13309" cy="4929"/>
          </a:xfrm>
          <a:custGeom>
            <a:avLst/>
            <a:gdLst>
              <a:gd name="T0" fmla="*/ 26 w 27"/>
              <a:gd name="T1" fmla="*/ 0 h 10"/>
              <a:gd name="T2" fmla="*/ 0 w 27"/>
              <a:gd name="T3" fmla="*/ 7 h 10"/>
              <a:gd name="T4" fmla="*/ 0 w 27"/>
              <a:gd name="T5" fmla="*/ 10 h 10"/>
              <a:gd name="T6" fmla="*/ 27 w 27"/>
              <a:gd name="T7" fmla="*/ 7 h 10"/>
              <a:gd name="T8" fmla="*/ 26 w 27"/>
              <a:gd name="T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0">
                <a:moveTo>
                  <a:pt x="26" y="0"/>
                </a:moveTo>
                <a:lnTo>
                  <a:pt x="0" y="7"/>
                </a:lnTo>
                <a:lnTo>
                  <a:pt x="0" y="10"/>
                </a:lnTo>
                <a:lnTo>
                  <a:pt x="27" y="7"/>
                </a:lnTo>
                <a:lnTo>
                  <a:pt x="2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09" name="iśļïḍè"/>
          <p:cNvSpPr/>
          <p:nvPr/>
        </p:nvSpPr>
        <p:spPr bwMode="auto">
          <a:xfrm>
            <a:off x="1877777" y="2773892"/>
            <a:ext cx="147378" cy="23167"/>
          </a:xfrm>
          <a:custGeom>
            <a:avLst/>
            <a:gdLst>
              <a:gd name="T0" fmla="*/ 299 w 299"/>
              <a:gd name="T1" fmla="*/ 0 h 47"/>
              <a:gd name="T2" fmla="*/ 1 w 299"/>
              <a:gd name="T3" fmla="*/ 39 h 47"/>
              <a:gd name="T4" fmla="*/ 0 w 299"/>
              <a:gd name="T5" fmla="*/ 47 h 47"/>
              <a:gd name="T6" fmla="*/ 298 w 299"/>
              <a:gd name="T7" fmla="*/ 10 h 47"/>
              <a:gd name="T8" fmla="*/ 299 w 299"/>
              <a:gd name="T9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9" h="47">
                <a:moveTo>
                  <a:pt x="299" y="0"/>
                </a:moveTo>
                <a:lnTo>
                  <a:pt x="1" y="39"/>
                </a:lnTo>
                <a:lnTo>
                  <a:pt x="0" y="47"/>
                </a:lnTo>
                <a:lnTo>
                  <a:pt x="298" y="10"/>
                </a:lnTo>
                <a:lnTo>
                  <a:pt x="299" y="0"/>
                </a:lnTo>
                <a:close/>
              </a:path>
            </a:pathLst>
          </a:custGeom>
          <a:solidFill>
            <a:srgbClr val="B8C3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10" name="îś1idê"/>
          <p:cNvSpPr/>
          <p:nvPr/>
        </p:nvSpPr>
        <p:spPr bwMode="auto">
          <a:xfrm>
            <a:off x="1877777" y="2773892"/>
            <a:ext cx="147378" cy="23167"/>
          </a:xfrm>
          <a:custGeom>
            <a:avLst/>
            <a:gdLst>
              <a:gd name="T0" fmla="*/ 299 w 299"/>
              <a:gd name="T1" fmla="*/ 0 h 47"/>
              <a:gd name="T2" fmla="*/ 1 w 299"/>
              <a:gd name="T3" fmla="*/ 39 h 47"/>
              <a:gd name="T4" fmla="*/ 0 w 299"/>
              <a:gd name="T5" fmla="*/ 47 h 47"/>
              <a:gd name="T6" fmla="*/ 298 w 299"/>
              <a:gd name="T7" fmla="*/ 10 h 47"/>
              <a:gd name="T8" fmla="*/ 299 w 299"/>
              <a:gd name="T9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9" h="47">
                <a:moveTo>
                  <a:pt x="299" y="0"/>
                </a:moveTo>
                <a:lnTo>
                  <a:pt x="1" y="39"/>
                </a:lnTo>
                <a:lnTo>
                  <a:pt x="0" y="47"/>
                </a:lnTo>
                <a:lnTo>
                  <a:pt x="298" y="10"/>
                </a:lnTo>
                <a:lnTo>
                  <a:pt x="29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11" name="ïṧḷïdè"/>
          <p:cNvSpPr/>
          <p:nvPr/>
        </p:nvSpPr>
        <p:spPr bwMode="auto">
          <a:xfrm>
            <a:off x="1611116" y="2637851"/>
            <a:ext cx="443612" cy="163644"/>
          </a:xfrm>
          <a:custGeom>
            <a:avLst/>
            <a:gdLst>
              <a:gd name="T0" fmla="*/ 900 w 900"/>
              <a:gd name="T1" fmla="*/ 0 h 332"/>
              <a:gd name="T2" fmla="*/ 47 w 900"/>
              <a:gd name="T3" fmla="*/ 112 h 332"/>
              <a:gd name="T4" fmla="*/ 0 w 900"/>
              <a:gd name="T5" fmla="*/ 332 h 332"/>
              <a:gd name="T6" fmla="*/ 853 w 900"/>
              <a:gd name="T7" fmla="*/ 221 h 332"/>
              <a:gd name="T8" fmla="*/ 900 w 900"/>
              <a:gd name="T9" fmla="*/ 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0" h="332">
                <a:moveTo>
                  <a:pt x="900" y="0"/>
                </a:moveTo>
                <a:lnTo>
                  <a:pt x="47" y="112"/>
                </a:lnTo>
                <a:lnTo>
                  <a:pt x="0" y="332"/>
                </a:lnTo>
                <a:lnTo>
                  <a:pt x="853" y="221"/>
                </a:lnTo>
                <a:lnTo>
                  <a:pt x="900" y="0"/>
                </a:lnTo>
                <a:close/>
              </a:path>
            </a:pathLst>
          </a:custGeom>
          <a:solidFill>
            <a:srgbClr val="797F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12" name="îṧḻidè"/>
          <p:cNvSpPr/>
          <p:nvPr/>
        </p:nvSpPr>
        <p:spPr bwMode="auto">
          <a:xfrm>
            <a:off x="1611116" y="2637851"/>
            <a:ext cx="443612" cy="163644"/>
          </a:xfrm>
          <a:custGeom>
            <a:avLst/>
            <a:gdLst>
              <a:gd name="T0" fmla="*/ 900 w 900"/>
              <a:gd name="T1" fmla="*/ 0 h 332"/>
              <a:gd name="T2" fmla="*/ 47 w 900"/>
              <a:gd name="T3" fmla="*/ 112 h 332"/>
              <a:gd name="T4" fmla="*/ 0 w 900"/>
              <a:gd name="T5" fmla="*/ 332 h 332"/>
              <a:gd name="T6" fmla="*/ 853 w 900"/>
              <a:gd name="T7" fmla="*/ 221 h 332"/>
              <a:gd name="T8" fmla="*/ 900 w 900"/>
              <a:gd name="T9" fmla="*/ 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0" h="332">
                <a:moveTo>
                  <a:pt x="900" y="0"/>
                </a:moveTo>
                <a:lnTo>
                  <a:pt x="47" y="112"/>
                </a:lnTo>
                <a:lnTo>
                  <a:pt x="0" y="332"/>
                </a:lnTo>
                <a:lnTo>
                  <a:pt x="853" y="221"/>
                </a:lnTo>
                <a:lnTo>
                  <a:pt x="90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13" name="íşlídê"/>
          <p:cNvSpPr/>
          <p:nvPr/>
        </p:nvSpPr>
        <p:spPr bwMode="auto">
          <a:xfrm>
            <a:off x="1609145" y="2746781"/>
            <a:ext cx="422418" cy="66050"/>
          </a:xfrm>
          <a:custGeom>
            <a:avLst/>
            <a:gdLst>
              <a:gd name="T0" fmla="*/ 857 w 857"/>
              <a:gd name="T1" fmla="*/ 0 h 134"/>
              <a:gd name="T2" fmla="*/ 4 w 857"/>
              <a:gd name="T3" fmla="*/ 111 h 134"/>
              <a:gd name="T4" fmla="*/ 0 w 857"/>
              <a:gd name="T5" fmla="*/ 134 h 134"/>
              <a:gd name="T6" fmla="*/ 851 w 857"/>
              <a:gd name="T7" fmla="*/ 21 h 134"/>
              <a:gd name="T8" fmla="*/ 857 w 857"/>
              <a:gd name="T9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7" h="134">
                <a:moveTo>
                  <a:pt x="857" y="0"/>
                </a:moveTo>
                <a:lnTo>
                  <a:pt x="4" y="111"/>
                </a:lnTo>
                <a:lnTo>
                  <a:pt x="0" y="134"/>
                </a:lnTo>
                <a:lnTo>
                  <a:pt x="851" y="21"/>
                </a:lnTo>
                <a:lnTo>
                  <a:pt x="857" y="0"/>
                </a:lnTo>
                <a:close/>
              </a:path>
            </a:pathLst>
          </a:custGeom>
          <a:solidFill>
            <a:srgbClr val="7376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14" name="íšḻïdê"/>
          <p:cNvSpPr/>
          <p:nvPr/>
        </p:nvSpPr>
        <p:spPr bwMode="auto">
          <a:xfrm>
            <a:off x="1609145" y="2746781"/>
            <a:ext cx="422418" cy="66050"/>
          </a:xfrm>
          <a:custGeom>
            <a:avLst/>
            <a:gdLst>
              <a:gd name="T0" fmla="*/ 857 w 857"/>
              <a:gd name="T1" fmla="*/ 0 h 134"/>
              <a:gd name="T2" fmla="*/ 4 w 857"/>
              <a:gd name="T3" fmla="*/ 111 h 134"/>
              <a:gd name="T4" fmla="*/ 0 w 857"/>
              <a:gd name="T5" fmla="*/ 134 h 134"/>
              <a:gd name="T6" fmla="*/ 851 w 857"/>
              <a:gd name="T7" fmla="*/ 21 h 134"/>
              <a:gd name="T8" fmla="*/ 857 w 857"/>
              <a:gd name="T9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7" h="134">
                <a:moveTo>
                  <a:pt x="857" y="0"/>
                </a:moveTo>
                <a:lnTo>
                  <a:pt x="4" y="111"/>
                </a:lnTo>
                <a:lnTo>
                  <a:pt x="0" y="134"/>
                </a:lnTo>
                <a:lnTo>
                  <a:pt x="851" y="21"/>
                </a:lnTo>
                <a:lnTo>
                  <a:pt x="85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15" name="iš1îďe"/>
          <p:cNvSpPr/>
          <p:nvPr/>
        </p:nvSpPr>
        <p:spPr bwMode="auto">
          <a:xfrm>
            <a:off x="1605694" y="2757133"/>
            <a:ext cx="422911" cy="71471"/>
          </a:xfrm>
          <a:custGeom>
            <a:avLst/>
            <a:gdLst>
              <a:gd name="T0" fmla="*/ 858 w 858"/>
              <a:gd name="T1" fmla="*/ 0 h 145"/>
              <a:gd name="T2" fmla="*/ 7 w 858"/>
              <a:gd name="T3" fmla="*/ 113 h 145"/>
              <a:gd name="T4" fmla="*/ 0 w 858"/>
              <a:gd name="T5" fmla="*/ 145 h 145"/>
              <a:gd name="T6" fmla="*/ 460 w 858"/>
              <a:gd name="T7" fmla="*/ 86 h 145"/>
              <a:gd name="T8" fmla="*/ 553 w 858"/>
              <a:gd name="T9" fmla="*/ 73 h 145"/>
              <a:gd name="T10" fmla="*/ 851 w 858"/>
              <a:gd name="T11" fmla="*/ 34 h 145"/>
              <a:gd name="T12" fmla="*/ 858 w 858"/>
              <a:gd name="T13" fmla="*/ 0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8" h="145">
                <a:moveTo>
                  <a:pt x="858" y="0"/>
                </a:moveTo>
                <a:lnTo>
                  <a:pt x="7" y="113"/>
                </a:lnTo>
                <a:lnTo>
                  <a:pt x="0" y="145"/>
                </a:lnTo>
                <a:lnTo>
                  <a:pt x="460" y="86"/>
                </a:lnTo>
                <a:lnTo>
                  <a:pt x="553" y="73"/>
                </a:lnTo>
                <a:lnTo>
                  <a:pt x="851" y="34"/>
                </a:lnTo>
                <a:lnTo>
                  <a:pt x="858" y="0"/>
                </a:lnTo>
                <a:close/>
              </a:path>
            </a:pathLst>
          </a:custGeom>
          <a:solidFill>
            <a:srgbClr val="D2D9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16" name="ïšlîdê"/>
          <p:cNvSpPr/>
          <p:nvPr/>
        </p:nvSpPr>
        <p:spPr bwMode="auto">
          <a:xfrm>
            <a:off x="1605694" y="2757133"/>
            <a:ext cx="422911" cy="71471"/>
          </a:xfrm>
          <a:custGeom>
            <a:avLst/>
            <a:gdLst>
              <a:gd name="T0" fmla="*/ 858 w 858"/>
              <a:gd name="T1" fmla="*/ 0 h 145"/>
              <a:gd name="T2" fmla="*/ 7 w 858"/>
              <a:gd name="T3" fmla="*/ 113 h 145"/>
              <a:gd name="T4" fmla="*/ 0 w 858"/>
              <a:gd name="T5" fmla="*/ 145 h 145"/>
              <a:gd name="T6" fmla="*/ 460 w 858"/>
              <a:gd name="T7" fmla="*/ 86 h 145"/>
              <a:gd name="T8" fmla="*/ 553 w 858"/>
              <a:gd name="T9" fmla="*/ 73 h 145"/>
              <a:gd name="T10" fmla="*/ 851 w 858"/>
              <a:gd name="T11" fmla="*/ 34 h 145"/>
              <a:gd name="T12" fmla="*/ 858 w 858"/>
              <a:gd name="T13" fmla="*/ 0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8" h="145">
                <a:moveTo>
                  <a:pt x="858" y="0"/>
                </a:moveTo>
                <a:lnTo>
                  <a:pt x="7" y="113"/>
                </a:lnTo>
                <a:lnTo>
                  <a:pt x="0" y="145"/>
                </a:lnTo>
                <a:lnTo>
                  <a:pt x="460" y="86"/>
                </a:lnTo>
                <a:lnTo>
                  <a:pt x="553" y="73"/>
                </a:lnTo>
                <a:lnTo>
                  <a:pt x="851" y="34"/>
                </a:lnTo>
                <a:lnTo>
                  <a:pt x="85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17" name="îSḷïde"/>
          <p:cNvSpPr/>
          <p:nvPr/>
        </p:nvSpPr>
        <p:spPr bwMode="auto">
          <a:xfrm>
            <a:off x="2064094" y="1721543"/>
            <a:ext cx="27110" cy="27603"/>
          </a:xfrm>
          <a:custGeom>
            <a:avLst/>
            <a:gdLst>
              <a:gd name="T0" fmla="*/ 38 w 39"/>
              <a:gd name="T1" fmla="*/ 17 h 39"/>
              <a:gd name="T2" fmla="*/ 22 w 39"/>
              <a:gd name="T3" fmla="*/ 38 h 39"/>
              <a:gd name="T4" fmla="*/ 1 w 39"/>
              <a:gd name="T5" fmla="*/ 22 h 39"/>
              <a:gd name="T6" fmla="*/ 17 w 39"/>
              <a:gd name="T7" fmla="*/ 1 h 39"/>
              <a:gd name="T8" fmla="*/ 38 w 39"/>
              <a:gd name="T9" fmla="*/ 17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39">
                <a:moveTo>
                  <a:pt x="38" y="17"/>
                </a:moveTo>
                <a:cubicBezTo>
                  <a:pt x="39" y="27"/>
                  <a:pt x="32" y="37"/>
                  <a:pt x="22" y="38"/>
                </a:cubicBezTo>
                <a:cubicBezTo>
                  <a:pt x="11" y="39"/>
                  <a:pt x="2" y="32"/>
                  <a:pt x="1" y="22"/>
                </a:cubicBezTo>
                <a:cubicBezTo>
                  <a:pt x="0" y="12"/>
                  <a:pt x="7" y="3"/>
                  <a:pt x="17" y="1"/>
                </a:cubicBezTo>
                <a:cubicBezTo>
                  <a:pt x="27" y="0"/>
                  <a:pt x="36" y="7"/>
                  <a:pt x="38" y="17"/>
                </a:cubicBezTo>
                <a:close/>
              </a:path>
            </a:pathLst>
          </a:custGeom>
          <a:solidFill>
            <a:srgbClr val="3F47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18" name="ís1iḑè"/>
          <p:cNvSpPr/>
          <p:nvPr/>
        </p:nvSpPr>
        <p:spPr bwMode="auto">
          <a:xfrm>
            <a:off x="1424799" y="1706264"/>
            <a:ext cx="1429418" cy="1000593"/>
          </a:xfrm>
          <a:custGeom>
            <a:avLst/>
            <a:gdLst>
              <a:gd name="T0" fmla="*/ 2900 w 2900"/>
              <a:gd name="T1" fmla="*/ 1678 h 2030"/>
              <a:gd name="T2" fmla="*/ 220 w 2900"/>
              <a:gd name="T3" fmla="*/ 2030 h 2030"/>
              <a:gd name="T4" fmla="*/ 0 w 2900"/>
              <a:gd name="T5" fmla="*/ 352 h 2030"/>
              <a:gd name="T6" fmla="*/ 2679 w 2900"/>
              <a:gd name="T7" fmla="*/ 0 h 2030"/>
              <a:gd name="T8" fmla="*/ 2900 w 2900"/>
              <a:gd name="T9" fmla="*/ 1678 h 2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00" h="2030">
                <a:moveTo>
                  <a:pt x="2900" y="1678"/>
                </a:moveTo>
                <a:lnTo>
                  <a:pt x="220" y="2030"/>
                </a:lnTo>
                <a:lnTo>
                  <a:pt x="0" y="352"/>
                </a:lnTo>
                <a:lnTo>
                  <a:pt x="2679" y="0"/>
                </a:lnTo>
                <a:lnTo>
                  <a:pt x="2900" y="167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19" name="íṡliḓe"/>
          <p:cNvSpPr/>
          <p:nvPr/>
        </p:nvSpPr>
        <p:spPr bwMode="auto">
          <a:xfrm>
            <a:off x="1424799" y="1706264"/>
            <a:ext cx="1429418" cy="1000593"/>
          </a:xfrm>
          <a:custGeom>
            <a:avLst/>
            <a:gdLst>
              <a:gd name="T0" fmla="*/ 2900 w 2900"/>
              <a:gd name="T1" fmla="*/ 1678 h 2030"/>
              <a:gd name="T2" fmla="*/ 220 w 2900"/>
              <a:gd name="T3" fmla="*/ 2030 h 2030"/>
              <a:gd name="T4" fmla="*/ 0 w 2900"/>
              <a:gd name="T5" fmla="*/ 352 h 2030"/>
              <a:gd name="T6" fmla="*/ 2679 w 2900"/>
              <a:gd name="T7" fmla="*/ 0 h 2030"/>
              <a:gd name="T8" fmla="*/ 2900 w 2900"/>
              <a:gd name="T9" fmla="*/ 1678 h 2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00" h="2030">
                <a:moveTo>
                  <a:pt x="2900" y="1678"/>
                </a:moveTo>
                <a:lnTo>
                  <a:pt x="220" y="2030"/>
                </a:lnTo>
                <a:lnTo>
                  <a:pt x="0" y="352"/>
                </a:lnTo>
                <a:lnTo>
                  <a:pt x="2679" y="0"/>
                </a:lnTo>
                <a:lnTo>
                  <a:pt x="2900" y="167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20" name="ïşḷïďe"/>
          <p:cNvSpPr/>
          <p:nvPr/>
        </p:nvSpPr>
        <p:spPr bwMode="auto">
          <a:xfrm>
            <a:off x="2576220" y="2017285"/>
            <a:ext cx="95623" cy="117804"/>
          </a:xfrm>
          <a:custGeom>
            <a:avLst/>
            <a:gdLst>
              <a:gd name="T0" fmla="*/ 57 w 136"/>
              <a:gd name="T1" fmla="*/ 168 h 168"/>
              <a:gd name="T2" fmla="*/ 55 w 136"/>
              <a:gd name="T3" fmla="*/ 168 h 168"/>
              <a:gd name="T4" fmla="*/ 52 w 136"/>
              <a:gd name="T5" fmla="*/ 164 h 168"/>
              <a:gd name="T6" fmla="*/ 0 w 136"/>
              <a:gd name="T7" fmla="*/ 8 h 168"/>
              <a:gd name="T8" fmla="*/ 3 w 136"/>
              <a:gd name="T9" fmla="*/ 1 h 168"/>
              <a:gd name="T10" fmla="*/ 6 w 136"/>
              <a:gd name="T11" fmla="*/ 0 h 168"/>
              <a:gd name="T12" fmla="*/ 10 w 136"/>
              <a:gd name="T13" fmla="*/ 2 h 168"/>
              <a:gd name="T14" fmla="*/ 134 w 136"/>
              <a:gd name="T15" fmla="*/ 110 h 168"/>
              <a:gd name="T16" fmla="*/ 136 w 136"/>
              <a:gd name="T17" fmla="*/ 114 h 168"/>
              <a:gd name="T18" fmla="*/ 134 w 136"/>
              <a:gd name="T19" fmla="*/ 118 h 168"/>
              <a:gd name="T20" fmla="*/ 59 w 136"/>
              <a:gd name="T21" fmla="*/ 168 h 168"/>
              <a:gd name="T22" fmla="*/ 57 w 136"/>
              <a:gd name="T23" fmla="*/ 168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6" h="168">
                <a:moveTo>
                  <a:pt x="57" y="168"/>
                </a:moveTo>
                <a:cubicBezTo>
                  <a:pt x="56" y="168"/>
                  <a:pt x="55" y="168"/>
                  <a:pt x="55" y="168"/>
                </a:cubicBezTo>
                <a:cubicBezTo>
                  <a:pt x="53" y="167"/>
                  <a:pt x="52" y="166"/>
                  <a:pt x="52" y="164"/>
                </a:cubicBezTo>
                <a:cubicBezTo>
                  <a:pt x="0" y="8"/>
                  <a:pt x="0" y="8"/>
                  <a:pt x="0" y="8"/>
                </a:cubicBezTo>
                <a:cubicBezTo>
                  <a:pt x="0" y="5"/>
                  <a:pt x="1" y="3"/>
                  <a:pt x="3" y="1"/>
                </a:cubicBezTo>
                <a:cubicBezTo>
                  <a:pt x="4" y="1"/>
                  <a:pt x="5" y="0"/>
                  <a:pt x="6" y="0"/>
                </a:cubicBezTo>
                <a:cubicBezTo>
                  <a:pt x="7" y="0"/>
                  <a:pt x="8" y="1"/>
                  <a:pt x="10" y="2"/>
                </a:cubicBezTo>
                <a:cubicBezTo>
                  <a:pt x="134" y="110"/>
                  <a:pt x="134" y="110"/>
                  <a:pt x="134" y="110"/>
                </a:cubicBezTo>
                <a:cubicBezTo>
                  <a:pt x="135" y="111"/>
                  <a:pt x="136" y="112"/>
                  <a:pt x="136" y="114"/>
                </a:cubicBezTo>
                <a:cubicBezTo>
                  <a:pt x="136" y="115"/>
                  <a:pt x="136" y="117"/>
                  <a:pt x="134" y="118"/>
                </a:cubicBezTo>
                <a:cubicBezTo>
                  <a:pt x="114" y="140"/>
                  <a:pt x="88" y="157"/>
                  <a:pt x="59" y="168"/>
                </a:cubicBezTo>
                <a:cubicBezTo>
                  <a:pt x="58" y="168"/>
                  <a:pt x="58" y="168"/>
                  <a:pt x="57" y="168"/>
                </a:cubicBezTo>
                <a:close/>
              </a:path>
            </a:pathLst>
          </a:custGeom>
          <a:solidFill>
            <a:srgbClr val="72B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21" name="íşḻïḋè"/>
          <p:cNvSpPr/>
          <p:nvPr/>
        </p:nvSpPr>
        <p:spPr bwMode="auto">
          <a:xfrm>
            <a:off x="2571784" y="2013835"/>
            <a:ext cx="104495" cy="125690"/>
          </a:xfrm>
          <a:custGeom>
            <a:avLst/>
            <a:gdLst>
              <a:gd name="T0" fmla="*/ 13 w 149"/>
              <a:gd name="T1" fmla="*/ 11 h 179"/>
              <a:gd name="T2" fmla="*/ 137 w 149"/>
              <a:gd name="T3" fmla="*/ 119 h 179"/>
              <a:gd name="T4" fmla="*/ 64 w 149"/>
              <a:gd name="T5" fmla="*/ 168 h 179"/>
              <a:gd name="T6" fmla="*/ 13 w 149"/>
              <a:gd name="T7" fmla="*/ 11 h 179"/>
              <a:gd name="T8" fmla="*/ 13 w 149"/>
              <a:gd name="T9" fmla="*/ 0 h 179"/>
              <a:gd name="T10" fmla="*/ 7 w 149"/>
              <a:gd name="T11" fmla="*/ 2 h 179"/>
              <a:gd name="T12" fmla="*/ 2 w 149"/>
              <a:gd name="T13" fmla="*/ 15 h 179"/>
              <a:gd name="T14" fmla="*/ 53 w 149"/>
              <a:gd name="T15" fmla="*/ 171 h 179"/>
              <a:gd name="T16" fmla="*/ 59 w 149"/>
              <a:gd name="T17" fmla="*/ 178 h 179"/>
              <a:gd name="T18" fmla="*/ 64 w 149"/>
              <a:gd name="T19" fmla="*/ 179 h 179"/>
              <a:gd name="T20" fmla="*/ 68 w 149"/>
              <a:gd name="T21" fmla="*/ 178 h 179"/>
              <a:gd name="T22" fmla="*/ 146 w 149"/>
              <a:gd name="T23" fmla="*/ 127 h 179"/>
              <a:gd name="T24" fmla="*/ 149 w 149"/>
              <a:gd name="T25" fmla="*/ 118 h 179"/>
              <a:gd name="T26" fmla="*/ 145 w 149"/>
              <a:gd name="T27" fmla="*/ 110 h 179"/>
              <a:gd name="T28" fmla="*/ 20 w 149"/>
              <a:gd name="T29" fmla="*/ 3 h 179"/>
              <a:gd name="T30" fmla="*/ 13 w 149"/>
              <a:gd name="T31" fmla="*/ 0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9" h="179">
                <a:moveTo>
                  <a:pt x="13" y="11"/>
                </a:moveTo>
                <a:cubicBezTo>
                  <a:pt x="137" y="119"/>
                  <a:pt x="137" y="119"/>
                  <a:pt x="137" y="119"/>
                </a:cubicBezTo>
                <a:cubicBezTo>
                  <a:pt x="117" y="140"/>
                  <a:pt x="92" y="157"/>
                  <a:pt x="64" y="168"/>
                </a:cubicBezTo>
                <a:cubicBezTo>
                  <a:pt x="13" y="11"/>
                  <a:pt x="13" y="11"/>
                  <a:pt x="13" y="11"/>
                </a:cubicBezTo>
                <a:moveTo>
                  <a:pt x="13" y="0"/>
                </a:moveTo>
                <a:cubicBezTo>
                  <a:pt x="11" y="0"/>
                  <a:pt x="8" y="0"/>
                  <a:pt x="7" y="2"/>
                </a:cubicBezTo>
                <a:cubicBezTo>
                  <a:pt x="2" y="5"/>
                  <a:pt x="0" y="10"/>
                  <a:pt x="2" y="15"/>
                </a:cubicBezTo>
                <a:cubicBezTo>
                  <a:pt x="53" y="171"/>
                  <a:pt x="53" y="171"/>
                  <a:pt x="53" y="171"/>
                </a:cubicBezTo>
                <a:cubicBezTo>
                  <a:pt x="54" y="174"/>
                  <a:pt x="56" y="177"/>
                  <a:pt x="59" y="178"/>
                </a:cubicBezTo>
                <a:cubicBezTo>
                  <a:pt x="61" y="179"/>
                  <a:pt x="62" y="179"/>
                  <a:pt x="64" y="179"/>
                </a:cubicBezTo>
                <a:cubicBezTo>
                  <a:pt x="65" y="179"/>
                  <a:pt x="67" y="179"/>
                  <a:pt x="68" y="178"/>
                </a:cubicBezTo>
                <a:cubicBezTo>
                  <a:pt x="97" y="167"/>
                  <a:pt x="124" y="150"/>
                  <a:pt x="146" y="127"/>
                </a:cubicBezTo>
                <a:cubicBezTo>
                  <a:pt x="148" y="124"/>
                  <a:pt x="149" y="121"/>
                  <a:pt x="149" y="118"/>
                </a:cubicBezTo>
                <a:cubicBezTo>
                  <a:pt x="148" y="115"/>
                  <a:pt x="147" y="112"/>
                  <a:pt x="145" y="110"/>
                </a:cubicBezTo>
                <a:cubicBezTo>
                  <a:pt x="20" y="3"/>
                  <a:pt x="20" y="3"/>
                  <a:pt x="20" y="3"/>
                </a:cubicBezTo>
                <a:cubicBezTo>
                  <a:pt x="18" y="1"/>
                  <a:pt x="15" y="0"/>
                  <a:pt x="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22" name="iṧḻiḓe"/>
          <p:cNvSpPr/>
          <p:nvPr/>
        </p:nvSpPr>
        <p:spPr bwMode="auto">
          <a:xfrm>
            <a:off x="2577699" y="1990669"/>
            <a:ext cx="133084" cy="103017"/>
          </a:xfrm>
          <a:custGeom>
            <a:avLst/>
            <a:gdLst>
              <a:gd name="T0" fmla="*/ 137 w 189"/>
              <a:gd name="T1" fmla="*/ 147 h 147"/>
              <a:gd name="T2" fmla="*/ 134 w 189"/>
              <a:gd name="T3" fmla="*/ 146 h 147"/>
              <a:gd name="T4" fmla="*/ 2 w 189"/>
              <a:gd name="T5" fmla="*/ 32 h 147"/>
              <a:gd name="T6" fmla="*/ 0 w 189"/>
              <a:gd name="T7" fmla="*/ 26 h 147"/>
              <a:gd name="T8" fmla="*/ 5 w 189"/>
              <a:gd name="T9" fmla="*/ 22 h 147"/>
              <a:gd name="T10" fmla="*/ 178 w 189"/>
              <a:gd name="T11" fmla="*/ 0 h 147"/>
              <a:gd name="T12" fmla="*/ 178 w 189"/>
              <a:gd name="T13" fmla="*/ 0 h 147"/>
              <a:gd name="T14" fmla="*/ 182 w 189"/>
              <a:gd name="T15" fmla="*/ 1 h 147"/>
              <a:gd name="T16" fmla="*/ 184 w 189"/>
              <a:gd name="T17" fmla="*/ 5 h 147"/>
              <a:gd name="T18" fmla="*/ 142 w 189"/>
              <a:gd name="T19" fmla="*/ 145 h 147"/>
              <a:gd name="T20" fmla="*/ 138 w 189"/>
              <a:gd name="T21" fmla="*/ 147 h 147"/>
              <a:gd name="T22" fmla="*/ 137 w 189"/>
              <a:gd name="T23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9" h="147">
                <a:moveTo>
                  <a:pt x="137" y="147"/>
                </a:moveTo>
                <a:cubicBezTo>
                  <a:pt x="136" y="147"/>
                  <a:pt x="135" y="147"/>
                  <a:pt x="134" y="146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30"/>
                  <a:pt x="0" y="28"/>
                  <a:pt x="0" y="26"/>
                </a:cubicBezTo>
                <a:cubicBezTo>
                  <a:pt x="1" y="24"/>
                  <a:pt x="3" y="22"/>
                  <a:pt x="5" y="22"/>
                </a:cubicBezTo>
                <a:cubicBezTo>
                  <a:pt x="178" y="0"/>
                  <a:pt x="178" y="0"/>
                  <a:pt x="178" y="0"/>
                </a:cubicBezTo>
                <a:cubicBezTo>
                  <a:pt x="178" y="0"/>
                  <a:pt x="178" y="0"/>
                  <a:pt x="178" y="0"/>
                </a:cubicBezTo>
                <a:cubicBezTo>
                  <a:pt x="180" y="0"/>
                  <a:pt x="181" y="1"/>
                  <a:pt x="182" y="1"/>
                </a:cubicBezTo>
                <a:cubicBezTo>
                  <a:pt x="183" y="2"/>
                  <a:pt x="184" y="4"/>
                  <a:pt x="184" y="5"/>
                </a:cubicBezTo>
                <a:cubicBezTo>
                  <a:pt x="189" y="56"/>
                  <a:pt x="174" y="105"/>
                  <a:pt x="142" y="145"/>
                </a:cubicBezTo>
                <a:cubicBezTo>
                  <a:pt x="141" y="146"/>
                  <a:pt x="139" y="147"/>
                  <a:pt x="138" y="147"/>
                </a:cubicBezTo>
                <a:lnTo>
                  <a:pt x="137" y="147"/>
                </a:lnTo>
                <a:close/>
              </a:path>
            </a:pathLst>
          </a:custGeom>
          <a:solidFill>
            <a:srgbClr val="FFD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23" name="iṡḷïḓê"/>
          <p:cNvSpPr/>
          <p:nvPr/>
        </p:nvSpPr>
        <p:spPr bwMode="auto">
          <a:xfrm>
            <a:off x="2573756" y="1987218"/>
            <a:ext cx="140477" cy="110903"/>
          </a:xfrm>
          <a:custGeom>
            <a:avLst/>
            <a:gdLst>
              <a:gd name="T0" fmla="*/ 184 w 200"/>
              <a:gd name="T1" fmla="*/ 11 h 158"/>
              <a:gd name="T2" fmla="*/ 143 w 200"/>
              <a:gd name="T3" fmla="*/ 146 h 158"/>
              <a:gd name="T4" fmla="*/ 12 w 200"/>
              <a:gd name="T5" fmla="*/ 33 h 158"/>
              <a:gd name="T6" fmla="*/ 184 w 200"/>
              <a:gd name="T7" fmla="*/ 11 h 158"/>
              <a:gd name="T8" fmla="*/ 184 w 200"/>
              <a:gd name="T9" fmla="*/ 0 h 158"/>
              <a:gd name="T10" fmla="*/ 183 w 200"/>
              <a:gd name="T11" fmla="*/ 0 h 158"/>
              <a:gd name="T12" fmla="*/ 10 w 200"/>
              <a:gd name="T13" fmla="*/ 21 h 158"/>
              <a:gd name="T14" fmla="*/ 1 w 200"/>
              <a:gd name="T15" fmla="*/ 29 h 158"/>
              <a:gd name="T16" fmla="*/ 4 w 200"/>
              <a:gd name="T17" fmla="*/ 41 h 158"/>
              <a:gd name="T18" fmla="*/ 136 w 200"/>
              <a:gd name="T19" fmla="*/ 155 h 158"/>
              <a:gd name="T20" fmla="*/ 143 w 200"/>
              <a:gd name="T21" fmla="*/ 158 h 158"/>
              <a:gd name="T22" fmla="*/ 144 w 200"/>
              <a:gd name="T23" fmla="*/ 158 h 158"/>
              <a:gd name="T24" fmla="*/ 152 w 200"/>
              <a:gd name="T25" fmla="*/ 153 h 158"/>
              <a:gd name="T26" fmla="*/ 196 w 200"/>
              <a:gd name="T27" fmla="*/ 10 h 158"/>
              <a:gd name="T28" fmla="*/ 192 w 200"/>
              <a:gd name="T29" fmla="*/ 2 h 158"/>
              <a:gd name="T30" fmla="*/ 184 w 200"/>
              <a:gd name="T31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00" h="158">
                <a:moveTo>
                  <a:pt x="184" y="11"/>
                </a:moveTo>
                <a:cubicBezTo>
                  <a:pt x="189" y="61"/>
                  <a:pt x="173" y="109"/>
                  <a:pt x="143" y="146"/>
                </a:cubicBezTo>
                <a:cubicBezTo>
                  <a:pt x="12" y="33"/>
                  <a:pt x="12" y="33"/>
                  <a:pt x="12" y="33"/>
                </a:cubicBezTo>
                <a:cubicBezTo>
                  <a:pt x="184" y="11"/>
                  <a:pt x="184" y="11"/>
                  <a:pt x="184" y="11"/>
                </a:cubicBezTo>
                <a:moveTo>
                  <a:pt x="184" y="0"/>
                </a:moveTo>
                <a:cubicBezTo>
                  <a:pt x="184" y="0"/>
                  <a:pt x="183" y="0"/>
                  <a:pt x="183" y="0"/>
                </a:cubicBezTo>
                <a:cubicBezTo>
                  <a:pt x="10" y="21"/>
                  <a:pt x="10" y="21"/>
                  <a:pt x="10" y="21"/>
                </a:cubicBezTo>
                <a:cubicBezTo>
                  <a:pt x="6" y="22"/>
                  <a:pt x="2" y="25"/>
                  <a:pt x="1" y="29"/>
                </a:cubicBezTo>
                <a:cubicBezTo>
                  <a:pt x="0" y="34"/>
                  <a:pt x="1" y="38"/>
                  <a:pt x="4" y="41"/>
                </a:cubicBezTo>
                <a:cubicBezTo>
                  <a:pt x="136" y="155"/>
                  <a:pt x="136" y="155"/>
                  <a:pt x="136" y="155"/>
                </a:cubicBezTo>
                <a:cubicBezTo>
                  <a:pt x="138" y="157"/>
                  <a:pt x="141" y="158"/>
                  <a:pt x="143" y="158"/>
                </a:cubicBezTo>
                <a:cubicBezTo>
                  <a:pt x="144" y="158"/>
                  <a:pt x="144" y="158"/>
                  <a:pt x="144" y="158"/>
                </a:cubicBezTo>
                <a:cubicBezTo>
                  <a:pt x="147" y="157"/>
                  <a:pt x="150" y="156"/>
                  <a:pt x="152" y="153"/>
                </a:cubicBezTo>
                <a:cubicBezTo>
                  <a:pt x="185" y="113"/>
                  <a:pt x="200" y="62"/>
                  <a:pt x="196" y="10"/>
                </a:cubicBezTo>
                <a:cubicBezTo>
                  <a:pt x="195" y="7"/>
                  <a:pt x="194" y="4"/>
                  <a:pt x="192" y="2"/>
                </a:cubicBezTo>
                <a:cubicBezTo>
                  <a:pt x="190" y="0"/>
                  <a:pt x="187" y="0"/>
                  <a:pt x="1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24" name="ïšľîḋé"/>
          <p:cNvSpPr/>
          <p:nvPr/>
        </p:nvSpPr>
        <p:spPr bwMode="auto">
          <a:xfrm>
            <a:off x="2554532" y="1868921"/>
            <a:ext cx="151814" cy="136535"/>
          </a:xfrm>
          <a:custGeom>
            <a:avLst/>
            <a:gdLst>
              <a:gd name="T0" fmla="*/ 28 w 216"/>
              <a:gd name="T1" fmla="*/ 194 h 194"/>
              <a:gd name="T2" fmla="*/ 25 w 216"/>
              <a:gd name="T3" fmla="*/ 192 h 194"/>
              <a:gd name="T4" fmla="*/ 23 w 216"/>
              <a:gd name="T5" fmla="*/ 189 h 194"/>
              <a:gd name="T6" fmla="*/ 0 w 216"/>
              <a:gd name="T7" fmla="*/ 7 h 194"/>
              <a:gd name="T8" fmla="*/ 1 w 216"/>
              <a:gd name="T9" fmla="*/ 3 h 194"/>
              <a:gd name="T10" fmla="*/ 5 w 216"/>
              <a:gd name="T11" fmla="*/ 1 h 194"/>
              <a:gd name="T12" fmla="*/ 23 w 216"/>
              <a:gd name="T13" fmla="*/ 0 h 194"/>
              <a:gd name="T14" fmla="*/ 215 w 216"/>
              <a:gd name="T15" fmla="*/ 164 h 194"/>
              <a:gd name="T16" fmla="*/ 214 w 216"/>
              <a:gd name="T17" fmla="*/ 169 h 194"/>
              <a:gd name="T18" fmla="*/ 210 w 216"/>
              <a:gd name="T19" fmla="*/ 171 h 194"/>
              <a:gd name="T20" fmla="*/ 29 w 216"/>
              <a:gd name="T21" fmla="*/ 193 h 194"/>
              <a:gd name="T22" fmla="*/ 28 w 216"/>
              <a:gd name="T23" fmla="*/ 194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6" h="194">
                <a:moveTo>
                  <a:pt x="28" y="194"/>
                </a:moveTo>
                <a:cubicBezTo>
                  <a:pt x="27" y="194"/>
                  <a:pt x="26" y="193"/>
                  <a:pt x="25" y="192"/>
                </a:cubicBezTo>
                <a:cubicBezTo>
                  <a:pt x="24" y="191"/>
                  <a:pt x="23" y="190"/>
                  <a:pt x="23" y="189"/>
                </a:cubicBezTo>
                <a:cubicBezTo>
                  <a:pt x="0" y="7"/>
                  <a:pt x="0" y="7"/>
                  <a:pt x="0" y="7"/>
                </a:cubicBezTo>
                <a:cubicBezTo>
                  <a:pt x="0" y="6"/>
                  <a:pt x="0" y="4"/>
                  <a:pt x="1" y="3"/>
                </a:cubicBezTo>
                <a:cubicBezTo>
                  <a:pt x="2" y="2"/>
                  <a:pt x="4" y="1"/>
                  <a:pt x="5" y="1"/>
                </a:cubicBezTo>
                <a:cubicBezTo>
                  <a:pt x="11" y="0"/>
                  <a:pt x="17" y="0"/>
                  <a:pt x="23" y="0"/>
                </a:cubicBezTo>
                <a:cubicBezTo>
                  <a:pt x="119" y="0"/>
                  <a:pt x="200" y="69"/>
                  <a:pt x="215" y="164"/>
                </a:cubicBezTo>
                <a:cubicBezTo>
                  <a:pt x="216" y="166"/>
                  <a:pt x="215" y="167"/>
                  <a:pt x="214" y="169"/>
                </a:cubicBezTo>
                <a:cubicBezTo>
                  <a:pt x="213" y="170"/>
                  <a:pt x="212" y="171"/>
                  <a:pt x="210" y="171"/>
                </a:cubicBezTo>
                <a:cubicBezTo>
                  <a:pt x="29" y="193"/>
                  <a:pt x="29" y="193"/>
                  <a:pt x="29" y="193"/>
                </a:cubicBezTo>
                <a:lnTo>
                  <a:pt x="28" y="194"/>
                </a:lnTo>
                <a:close/>
              </a:path>
            </a:pathLst>
          </a:custGeom>
          <a:solidFill>
            <a:srgbClr val="FF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25" name="ïŝ1iďe"/>
          <p:cNvSpPr/>
          <p:nvPr/>
        </p:nvSpPr>
        <p:spPr bwMode="auto">
          <a:xfrm>
            <a:off x="2550589" y="1865471"/>
            <a:ext cx="159701" cy="143435"/>
          </a:xfrm>
          <a:custGeom>
            <a:avLst/>
            <a:gdLst>
              <a:gd name="T0" fmla="*/ 29 w 227"/>
              <a:gd name="T1" fmla="*/ 11 h 204"/>
              <a:gd name="T2" fmla="*/ 216 w 227"/>
              <a:gd name="T3" fmla="*/ 170 h 204"/>
              <a:gd name="T4" fmla="*/ 34 w 227"/>
              <a:gd name="T5" fmla="*/ 193 h 204"/>
              <a:gd name="T6" fmla="*/ 12 w 227"/>
              <a:gd name="T7" fmla="*/ 12 h 204"/>
              <a:gd name="T8" fmla="*/ 29 w 227"/>
              <a:gd name="T9" fmla="*/ 11 h 204"/>
              <a:gd name="T10" fmla="*/ 29 w 227"/>
              <a:gd name="T11" fmla="*/ 0 h 204"/>
              <a:gd name="T12" fmla="*/ 11 w 227"/>
              <a:gd name="T13" fmla="*/ 0 h 204"/>
              <a:gd name="T14" fmla="*/ 3 w 227"/>
              <a:gd name="T15" fmla="*/ 5 h 204"/>
              <a:gd name="T16" fmla="*/ 1 w 227"/>
              <a:gd name="T17" fmla="*/ 13 h 204"/>
              <a:gd name="T18" fmla="*/ 23 w 227"/>
              <a:gd name="T19" fmla="*/ 194 h 204"/>
              <a:gd name="T20" fmla="*/ 28 w 227"/>
              <a:gd name="T21" fmla="*/ 202 h 204"/>
              <a:gd name="T22" fmla="*/ 34 w 227"/>
              <a:gd name="T23" fmla="*/ 204 h 204"/>
              <a:gd name="T24" fmla="*/ 36 w 227"/>
              <a:gd name="T25" fmla="*/ 204 h 204"/>
              <a:gd name="T26" fmla="*/ 217 w 227"/>
              <a:gd name="T27" fmla="*/ 181 h 204"/>
              <a:gd name="T28" fmla="*/ 225 w 227"/>
              <a:gd name="T29" fmla="*/ 177 h 204"/>
              <a:gd name="T30" fmla="*/ 227 w 227"/>
              <a:gd name="T31" fmla="*/ 168 h 204"/>
              <a:gd name="T32" fmla="*/ 158 w 227"/>
              <a:gd name="T33" fmla="*/ 47 h 204"/>
              <a:gd name="T34" fmla="*/ 29 w 227"/>
              <a:gd name="T35" fmla="*/ 0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27" h="204">
                <a:moveTo>
                  <a:pt x="29" y="11"/>
                </a:moveTo>
                <a:cubicBezTo>
                  <a:pt x="121" y="11"/>
                  <a:pt x="201" y="78"/>
                  <a:pt x="216" y="170"/>
                </a:cubicBezTo>
                <a:cubicBezTo>
                  <a:pt x="34" y="193"/>
                  <a:pt x="34" y="193"/>
                  <a:pt x="34" y="193"/>
                </a:cubicBezTo>
                <a:cubicBezTo>
                  <a:pt x="12" y="12"/>
                  <a:pt x="12" y="12"/>
                  <a:pt x="12" y="12"/>
                </a:cubicBezTo>
                <a:cubicBezTo>
                  <a:pt x="17" y="11"/>
                  <a:pt x="23" y="11"/>
                  <a:pt x="29" y="11"/>
                </a:cubicBezTo>
                <a:moveTo>
                  <a:pt x="29" y="0"/>
                </a:moveTo>
                <a:cubicBezTo>
                  <a:pt x="23" y="0"/>
                  <a:pt x="17" y="0"/>
                  <a:pt x="11" y="0"/>
                </a:cubicBezTo>
                <a:cubicBezTo>
                  <a:pt x="8" y="1"/>
                  <a:pt x="5" y="2"/>
                  <a:pt x="3" y="5"/>
                </a:cubicBezTo>
                <a:cubicBezTo>
                  <a:pt x="1" y="7"/>
                  <a:pt x="0" y="10"/>
                  <a:pt x="1" y="13"/>
                </a:cubicBezTo>
                <a:cubicBezTo>
                  <a:pt x="23" y="194"/>
                  <a:pt x="23" y="194"/>
                  <a:pt x="23" y="194"/>
                </a:cubicBezTo>
                <a:cubicBezTo>
                  <a:pt x="24" y="197"/>
                  <a:pt x="25" y="200"/>
                  <a:pt x="28" y="202"/>
                </a:cubicBezTo>
                <a:cubicBezTo>
                  <a:pt x="30" y="203"/>
                  <a:pt x="32" y="204"/>
                  <a:pt x="34" y="204"/>
                </a:cubicBezTo>
                <a:cubicBezTo>
                  <a:pt x="35" y="204"/>
                  <a:pt x="35" y="204"/>
                  <a:pt x="36" y="204"/>
                </a:cubicBezTo>
                <a:cubicBezTo>
                  <a:pt x="217" y="181"/>
                  <a:pt x="217" y="181"/>
                  <a:pt x="217" y="181"/>
                </a:cubicBezTo>
                <a:cubicBezTo>
                  <a:pt x="220" y="181"/>
                  <a:pt x="223" y="179"/>
                  <a:pt x="225" y="177"/>
                </a:cubicBezTo>
                <a:cubicBezTo>
                  <a:pt x="227" y="174"/>
                  <a:pt x="227" y="171"/>
                  <a:pt x="227" y="168"/>
                </a:cubicBezTo>
                <a:cubicBezTo>
                  <a:pt x="219" y="121"/>
                  <a:pt x="195" y="78"/>
                  <a:pt x="158" y="47"/>
                </a:cubicBezTo>
                <a:cubicBezTo>
                  <a:pt x="122" y="16"/>
                  <a:pt x="76" y="0"/>
                  <a:pt x="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26" name="iṧlîḑe"/>
          <p:cNvSpPr/>
          <p:nvPr/>
        </p:nvSpPr>
        <p:spPr bwMode="auto">
          <a:xfrm>
            <a:off x="2492919" y="2012850"/>
            <a:ext cx="118790" cy="130619"/>
          </a:xfrm>
          <a:custGeom>
            <a:avLst/>
            <a:gdLst>
              <a:gd name="T0" fmla="*/ 110 w 169"/>
              <a:gd name="T1" fmla="*/ 186 h 186"/>
              <a:gd name="T2" fmla="*/ 3 w 169"/>
              <a:gd name="T3" fmla="*/ 154 h 186"/>
              <a:gd name="T4" fmla="*/ 0 w 169"/>
              <a:gd name="T5" fmla="*/ 150 h 186"/>
              <a:gd name="T6" fmla="*/ 1 w 169"/>
              <a:gd name="T7" fmla="*/ 146 h 186"/>
              <a:gd name="T8" fmla="*/ 104 w 169"/>
              <a:gd name="T9" fmla="*/ 2 h 186"/>
              <a:gd name="T10" fmla="*/ 108 w 169"/>
              <a:gd name="T11" fmla="*/ 0 h 186"/>
              <a:gd name="T12" fmla="*/ 109 w 169"/>
              <a:gd name="T13" fmla="*/ 0 h 186"/>
              <a:gd name="T14" fmla="*/ 114 w 169"/>
              <a:gd name="T15" fmla="*/ 4 h 186"/>
              <a:gd name="T16" fmla="*/ 168 w 169"/>
              <a:gd name="T17" fmla="*/ 171 h 186"/>
              <a:gd name="T18" fmla="*/ 168 w 169"/>
              <a:gd name="T19" fmla="*/ 176 h 186"/>
              <a:gd name="T20" fmla="*/ 164 w 169"/>
              <a:gd name="T21" fmla="*/ 178 h 186"/>
              <a:gd name="T22" fmla="*/ 135 w 169"/>
              <a:gd name="T23" fmla="*/ 184 h 186"/>
              <a:gd name="T24" fmla="*/ 110 w 169"/>
              <a:gd name="T25" fmla="*/ 186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9" h="186">
                <a:moveTo>
                  <a:pt x="110" y="186"/>
                </a:moveTo>
                <a:cubicBezTo>
                  <a:pt x="72" y="186"/>
                  <a:pt x="35" y="175"/>
                  <a:pt x="3" y="154"/>
                </a:cubicBezTo>
                <a:cubicBezTo>
                  <a:pt x="2" y="153"/>
                  <a:pt x="1" y="151"/>
                  <a:pt x="0" y="150"/>
                </a:cubicBezTo>
                <a:cubicBezTo>
                  <a:pt x="0" y="148"/>
                  <a:pt x="0" y="147"/>
                  <a:pt x="1" y="146"/>
                </a:cubicBezTo>
                <a:cubicBezTo>
                  <a:pt x="104" y="2"/>
                  <a:pt x="104" y="2"/>
                  <a:pt x="104" y="2"/>
                </a:cubicBezTo>
                <a:cubicBezTo>
                  <a:pt x="105" y="1"/>
                  <a:pt x="106" y="0"/>
                  <a:pt x="108" y="0"/>
                </a:cubicBezTo>
                <a:cubicBezTo>
                  <a:pt x="109" y="0"/>
                  <a:pt x="109" y="0"/>
                  <a:pt x="109" y="0"/>
                </a:cubicBezTo>
                <a:cubicBezTo>
                  <a:pt x="111" y="0"/>
                  <a:pt x="113" y="2"/>
                  <a:pt x="114" y="4"/>
                </a:cubicBezTo>
                <a:cubicBezTo>
                  <a:pt x="168" y="171"/>
                  <a:pt x="168" y="171"/>
                  <a:pt x="168" y="171"/>
                </a:cubicBezTo>
                <a:cubicBezTo>
                  <a:pt x="169" y="173"/>
                  <a:pt x="169" y="174"/>
                  <a:pt x="168" y="176"/>
                </a:cubicBezTo>
                <a:cubicBezTo>
                  <a:pt x="167" y="177"/>
                  <a:pt x="166" y="178"/>
                  <a:pt x="164" y="178"/>
                </a:cubicBezTo>
                <a:cubicBezTo>
                  <a:pt x="155" y="181"/>
                  <a:pt x="145" y="183"/>
                  <a:pt x="135" y="184"/>
                </a:cubicBezTo>
                <a:cubicBezTo>
                  <a:pt x="127" y="185"/>
                  <a:pt x="118" y="186"/>
                  <a:pt x="110" y="186"/>
                </a:cubicBezTo>
                <a:close/>
              </a:path>
            </a:pathLst>
          </a:custGeom>
          <a:solidFill>
            <a:srgbClr val="A2B2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27" name="íṡḷïdé"/>
          <p:cNvSpPr/>
          <p:nvPr/>
        </p:nvSpPr>
        <p:spPr bwMode="auto">
          <a:xfrm>
            <a:off x="2488483" y="2008906"/>
            <a:ext cx="127169" cy="138998"/>
          </a:xfrm>
          <a:custGeom>
            <a:avLst/>
            <a:gdLst>
              <a:gd name="T0" fmla="*/ 114 w 181"/>
              <a:gd name="T1" fmla="*/ 12 h 198"/>
              <a:gd name="T2" fmla="*/ 169 w 181"/>
              <a:gd name="T3" fmla="*/ 179 h 198"/>
              <a:gd name="T4" fmla="*/ 140 w 181"/>
              <a:gd name="T5" fmla="*/ 185 h 198"/>
              <a:gd name="T6" fmla="*/ 116 w 181"/>
              <a:gd name="T7" fmla="*/ 186 h 198"/>
              <a:gd name="T8" fmla="*/ 12 w 181"/>
              <a:gd name="T9" fmla="*/ 155 h 198"/>
              <a:gd name="T10" fmla="*/ 114 w 181"/>
              <a:gd name="T11" fmla="*/ 12 h 198"/>
              <a:gd name="T12" fmla="*/ 114 w 181"/>
              <a:gd name="T13" fmla="*/ 0 h 198"/>
              <a:gd name="T14" fmla="*/ 105 w 181"/>
              <a:gd name="T15" fmla="*/ 5 h 198"/>
              <a:gd name="T16" fmla="*/ 3 w 181"/>
              <a:gd name="T17" fmla="*/ 148 h 198"/>
              <a:gd name="T18" fmla="*/ 1 w 181"/>
              <a:gd name="T19" fmla="*/ 157 h 198"/>
              <a:gd name="T20" fmla="*/ 6 w 181"/>
              <a:gd name="T21" fmla="*/ 164 h 198"/>
              <a:gd name="T22" fmla="*/ 116 w 181"/>
              <a:gd name="T23" fmla="*/ 198 h 198"/>
              <a:gd name="T24" fmla="*/ 141 w 181"/>
              <a:gd name="T25" fmla="*/ 196 h 198"/>
              <a:gd name="T26" fmla="*/ 172 w 181"/>
              <a:gd name="T27" fmla="*/ 190 h 198"/>
              <a:gd name="T28" fmla="*/ 179 w 181"/>
              <a:gd name="T29" fmla="*/ 184 h 198"/>
              <a:gd name="T30" fmla="*/ 180 w 181"/>
              <a:gd name="T31" fmla="*/ 175 h 198"/>
              <a:gd name="T32" fmla="*/ 125 w 181"/>
              <a:gd name="T33" fmla="*/ 8 h 198"/>
              <a:gd name="T34" fmla="*/ 116 w 181"/>
              <a:gd name="T35" fmla="*/ 1 h 198"/>
              <a:gd name="T36" fmla="*/ 114 w 181"/>
              <a:gd name="T37" fmla="*/ 0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1" h="198">
                <a:moveTo>
                  <a:pt x="114" y="12"/>
                </a:moveTo>
                <a:cubicBezTo>
                  <a:pt x="169" y="179"/>
                  <a:pt x="169" y="179"/>
                  <a:pt x="169" y="179"/>
                </a:cubicBezTo>
                <a:cubicBezTo>
                  <a:pt x="160" y="182"/>
                  <a:pt x="150" y="184"/>
                  <a:pt x="140" y="185"/>
                </a:cubicBezTo>
                <a:cubicBezTo>
                  <a:pt x="132" y="186"/>
                  <a:pt x="124" y="186"/>
                  <a:pt x="116" y="186"/>
                </a:cubicBezTo>
                <a:cubicBezTo>
                  <a:pt x="78" y="186"/>
                  <a:pt x="42" y="175"/>
                  <a:pt x="12" y="155"/>
                </a:cubicBezTo>
                <a:cubicBezTo>
                  <a:pt x="114" y="12"/>
                  <a:pt x="114" y="12"/>
                  <a:pt x="114" y="12"/>
                </a:cubicBezTo>
                <a:moveTo>
                  <a:pt x="114" y="0"/>
                </a:moveTo>
                <a:cubicBezTo>
                  <a:pt x="111" y="0"/>
                  <a:pt x="107" y="2"/>
                  <a:pt x="105" y="5"/>
                </a:cubicBezTo>
                <a:cubicBezTo>
                  <a:pt x="3" y="148"/>
                  <a:pt x="3" y="148"/>
                  <a:pt x="3" y="148"/>
                </a:cubicBezTo>
                <a:cubicBezTo>
                  <a:pt x="1" y="151"/>
                  <a:pt x="0" y="154"/>
                  <a:pt x="1" y="157"/>
                </a:cubicBezTo>
                <a:cubicBezTo>
                  <a:pt x="1" y="160"/>
                  <a:pt x="3" y="163"/>
                  <a:pt x="6" y="164"/>
                </a:cubicBezTo>
                <a:cubicBezTo>
                  <a:pt x="39" y="186"/>
                  <a:pt x="77" y="198"/>
                  <a:pt x="116" y="198"/>
                </a:cubicBezTo>
                <a:cubicBezTo>
                  <a:pt x="125" y="198"/>
                  <a:pt x="133" y="197"/>
                  <a:pt x="141" y="196"/>
                </a:cubicBezTo>
                <a:cubicBezTo>
                  <a:pt x="152" y="195"/>
                  <a:pt x="162" y="193"/>
                  <a:pt x="172" y="190"/>
                </a:cubicBezTo>
                <a:cubicBezTo>
                  <a:pt x="175" y="189"/>
                  <a:pt x="177" y="187"/>
                  <a:pt x="179" y="184"/>
                </a:cubicBezTo>
                <a:cubicBezTo>
                  <a:pt x="180" y="182"/>
                  <a:pt x="181" y="178"/>
                  <a:pt x="180" y="175"/>
                </a:cubicBezTo>
                <a:cubicBezTo>
                  <a:pt x="125" y="8"/>
                  <a:pt x="125" y="8"/>
                  <a:pt x="125" y="8"/>
                </a:cubicBezTo>
                <a:cubicBezTo>
                  <a:pt x="124" y="4"/>
                  <a:pt x="120" y="1"/>
                  <a:pt x="116" y="1"/>
                </a:cubicBezTo>
                <a:cubicBezTo>
                  <a:pt x="115" y="0"/>
                  <a:pt x="115" y="0"/>
                  <a:pt x="1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28" name="ísļiďè"/>
          <p:cNvSpPr/>
          <p:nvPr/>
        </p:nvSpPr>
        <p:spPr bwMode="auto">
          <a:xfrm>
            <a:off x="2424406" y="1871386"/>
            <a:ext cx="144914" cy="244973"/>
          </a:xfrm>
          <a:custGeom>
            <a:avLst/>
            <a:gdLst>
              <a:gd name="T0" fmla="*/ 92 w 206"/>
              <a:gd name="T1" fmla="*/ 349 h 349"/>
              <a:gd name="T2" fmla="*/ 88 w 206"/>
              <a:gd name="T3" fmla="*/ 347 h 349"/>
              <a:gd name="T4" fmla="*/ 66 w 206"/>
              <a:gd name="T5" fmla="*/ 328 h 349"/>
              <a:gd name="T6" fmla="*/ 57 w 206"/>
              <a:gd name="T7" fmla="*/ 317 h 349"/>
              <a:gd name="T8" fmla="*/ 14 w 206"/>
              <a:gd name="T9" fmla="*/ 217 h 349"/>
              <a:gd name="T10" fmla="*/ 176 w 206"/>
              <a:gd name="T11" fmla="*/ 0 h 349"/>
              <a:gd name="T12" fmla="*/ 177 w 206"/>
              <a:gd name="T13" fmla="*/ 0 h 349"/>
              <a:gd name="T14" fmla="*/ 180 w 206"/>
              <a:gd name="T15" fmla="*/ 1 h 349"/>
              <a:gd name="T16" fmla="*/ 183 w 206"/>
              <a:gd name="T17" fmla="*/ 5 h 349"/>
              <a:gd name="T18" fmla="*/ 206 w 206"/>
              <a:gd name="T19" fmla="*/ 193 h 349"/>
              <a:gd name="T20" fmla="*/ 205 w 206"/>
              <a:gd name="T21" fmla="*/ 197 h 349"/>
              <a:gd name="T22" fmla="*/ 96 w 206"/>
              <a:gd name="T23" fmla="*/ 346 h 349"/>
              <a:gd name="T24" fmla="*/ 92 w 206"/>
              <a:gd name="T25" fmla="*/ 348 h 349"/>
              <a:gd name="T26" fmla="*/ 92 w 206"/>
              <a:gd name="T27" fmla="*/ 349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6" h="349">
                <a:moveTo>
                  <a:pt x="92" y="349"/>
                </a:moveTo>
                <a:cubicBezTo>
                  <a:pt x="90" y="349"/>
                  <a:pt x="89" y="348"/>
                  <a:pt x="88" y="347"/>
                </a:cubicBezTo>
                <a:cubicBezTo>
                  <a:pt x="80" y="341"/>
                  <a:pt x="73" y="335"/>
                  <a:pt x="66" y="328"/>
                </a:cubicBezTo>
                <a:cubicBezTo>
                  <a:pt x="57" y="317"/>
                  <a:pt x="57" y="317"/>
                  <a:pt x="57" y="317"/>
                </a:cubicBezTo>
                <a:cubicBezTo>
                  <a:pt x="33" y="289"/>
                  <a:pt x="18" y="254"/>
                  <a:pt x="14" y="217"/>
                </a:cubicBezTo>
                <a:cubicBezTo>
                  <a:pt x="0" y="112"/>
                  <a:pt x="72" y="17"/>
                  <a:pt x="176" y="0"/>
                </a:cubicBezTo>
                <a:cubicBezTo>
                  <a:pt x="177" y="0"/>
                  <a:pt x="177" y="0"/>
                  <a:pt x="177" y="0"/>
                </a:cubicBezTo>
                <a:cubicBezTo>
                  <a:pt x="178" y="0"/>
                  <a:pt x="179" y="0"/>
                  <a:pt x="180" y="1"/>
                </a:cubicBezTo>
                <a:cubicBezTo>
                  <a:pt x="182" y="2"/>
                  <a:pt x="182" y="3"/>
                  <a:pt x="183" y="5"/>
                </a:cubicBezTo>
                <a:cubicBezTo>
                  <a:pt x="206" y="193"/>
                  <a:pt x="206" y="193"/>
                  <a:pt x="206" y="193"/>
                </a:cubicBezTo>
                <a:cubicBezTo>
                  <a:pt x="206" y="194"/>
                  <a:pt x="206" y="195"/>
                  <a:pt x="205" y="197"/>
                </a:cubicBezTo>
                <a:cubicBezTo>
                  <a:pt x="96" y="346"/>
                  <a:pt x="96" y="346"/>
                  <a:pt x="96" y="346"/>
                </a:cubicBezTo>
                <a:cubicBezTo>
                  <a:pt x="95" y="347"/>
                  <a:pt x="94" y="348"/>
                  <a:pt x="92" y="348"/>
                </a:cubicBezTo>
                <a:lnTo>
                  <a:pt x="92" y="349"/>
                </a:lnTo>
                <a:close/>
              </a:path>
            </a:pathLst>
          </a:custGeom>
          <a:solidFill>
            <a:srgbClr val="B74F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29" name="íşlïďê"/>
          <p:cNvSpPr/>
          <p:nvPr/>
        </p:nvSpPr>
        <p:spPr bwMode="auto">
          <a:xfrm>
            <a:off x="2425392" y="1866949"/>
            <a:ext cx="148364" cy="252860"/>
          </a:xfrm>
          <a:custGeom>
            <a:avLst/>
            <a:gdLst>
              <a:gd name="T0" fmla="*/ 176 w 211"/>
              <a:gd name="T1" fmla="*/ 11 h 360"/>
              <a:gd name="T2" fmla="*/ 190 w 211"/>
              <a:gd name="T3" fmla="*/ 122 h 360"/>
              <a:gd name="T4" fmla="*/ 199 w 211"/>
              <a:gd name="T5" fmla="*/ 196 h 360"/>
              <a:gd name="T6" fmla="*/ 200 w 211"/>
              <a:gd name="T7" fmla="*/ 199 h 360"/>
              <a:gd name="T8" fmla="*/ 91 w 211"/>
              <a:gd name="T9" fmla="*/ 349 h 360"/>
              <a:gd name="T10" fmla="*/ 69 w 211"/>
              <a:gd name="T11" fmla="*/ 330 h 360"/>
              <a:gd name="T12" fmla="*/ 60 w 211"/>
              <a:gd name="T13" fmla="*/ 320 h 360"/>
              <a:gd name="T14" fmla="*/ 18 w 211"/>
              <a:gd name="T15" fmla="*/ 222 h 360"/>
              <a:gd name="T16" fmla="*/ 176 w 211"/>
              <a:gd name="T17" fmla="*/ 11 h 360"/>
              <a:gd name="T18" fmla="*/ 176 w 211"/>
              <a:gd name="T19" fmla="*/ 0 h 360"/>
              <a:gd name="T20" fmla="*/ 174 w 211"/>
              <a:gd name="T21" fmla="*/ 0 h 360"/>
              <a:gd name="T22" fmla="*/ 46 w 211"/>
              <a:gd name="T23" fmla="*/ 78 h 360"/>
              <a:gd name="T24" fmla="*/ 7 w 211"/>
              <a:gd name="T25" fmla="*/ 224 h 360"/>
              <a:gd name="T26" fmla="*/ 52 w 211"/>
              <a:gd name="T27" fmla="*/ 327 h 360"/>
              <a:gd name="T28" fmla="*/ 52 w 211"/>
              <a:gd name="T29" fmla="*/ 327 h 360"/>
              <a:gd name="T30" fmla="*/ 61 w 211"/>
              <a:gd name="T31" fmla="*/ 337 h 360"/>
              <a:gd name="T32" fmla="*/ 61 w 211"/>
              <a:gd name="T33" fmla="*/ 338 h 360"/>
              <a:gd name="T34" fmla="*/ 84 w 211"/>
              <a:gd name="T35" fmla="*/ 358 h 360"/>
              <a:gd name="T36" fmla="*/ 91 w 211"/>
              <a:gd name="T37" fmla="*/ 360 h 360"/>
              <a:gd name="T38" fmla="*/ 92 w 211"/>
              <a:gd name="T39" fmla="*/ 360 h 360"/>
              <a:gd name="T40" fmla="*/ 100 w 211"/>
              <a:gd name="T41" fmla="*/ 356 h 360"/>
              <a:gd name="T42" fmla="*/ 209 w 211"/>
              <a:gd name="T43" fmla="*/ 206 h 360"/>
              <a:gd name="T44" fmla="*/ 211 w 211"/>
              <a:gd name="T45" fmla="*/ 198 h 360"/>
              <a:gd name="T46" fmla="*/ 210 w 211"/>
              <a:gd name="T47" fmla="*/ 194 h 360"/>
              <a:gd name="T48" fmla="*/ 201 w 211"/>
              <a:gd name="T49" fmla="*/ 120 h 360"/>
              <a:gd name="T50" fmla="*/ 187 w 211"/>
              <a:gd name="T51" fmla="*/ 10 h 360"/>
              <a:gd name="T52" fmla="*/ 183 w 211"/>
              <a:gd name="T53" fmla="*/ 2 h 360"/>
              <a:gd name="T54" fmla="*/ 176 w 211"/>
              <a:gd name="T55" fmla="*/ 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11" h="360">
                <a:moveTo>
                  <a:pt x="176" y="11"/>
                </a:moveTo>
                <a:cubicBezTo>
                  <a:pt x="190" y="122"/>
                  <a:pt x="190" y="122"/>
                  <a:pt x="190" y="122"/>
                </a:cubicBezTo>
                <a:cubicBezTo>
                  <a:pt x="199" y="196"/>
                  <a:pt x="199" y="196"/>
                  <a:pt x="199" y="196"/>
                </a:cubicBezTo>
                <a:cubicBezTo>
                  <a:pt x="200" y="199"/>
                  <a:pt x="200" y="199"/>
                  <a:pt x="200" y="199"/>
                </a:cubicBezTo>
                <a:cubicBezTo>
                  <a:pt x="91" y="349"/>
                  <a:pt x="91" y="349"/>
                  <a:pt x="91" y="349"/>
                </a:cubicBezTo>
                <a:cubicBezTo>
                  <a:pt x="83" y="343"/>
                  <a:pt x="76" y="337"/>
                  <a:pt x="69" y="330"/>
                </a:cubicBezTo>
                <a:cubicBezTo>
                  <a:pt x="60" y="320"/>
                  <a:pt x="60" y="320"/>
                  <a:pt x="60" y="320"/>
                </a:cubicBezTo>
                <a:cubicBezTo>
                  <a:pt x="38" y="293"/>
                  <a:pt x="23" y="259"/>
                  <a:pt x="18" y="222"/>
                </a:cubicBezTo>
                <a:cubicBezTo>
                  <a:pt x="5" y="121"/>
                  <a:pt x="76" y="28"/>
                  <a:pt x="176" y="11"/>
                </a:cubicBezTo>
                <a:moveTo>
                  <a:pt x="176" y="0"/>
                </a:moveTo>
                <a:cubicBezTo>
                  <a:pt x="175" y="0"/>
                  <a:pt x="175" y="0"/>
                  <a:pt x="174" y="0"/>
                </a:cubicBezTo>
                <a:cubicBezTo>
                  <a:pt x="123" y="9"/>
                  <a:pt x="77" y="36"/>
                  <a:pt x="46" y="78"/>
                </a:cubicBezTo>
                <a:cubicBezTo>
                  <a:pt x="14" y="120"/>
                  <a:pt x="0" y="172"/>
                  <a:pt x="7" y="224"/>
                </a:cubicBezTo>
                <a:cubicBezTo>
                  <a:pt x="12" y="262"/>
                  <a:pt x="27" y="297"/>
                  <a:pt x="52" y="327"/>
                </a:cubicBezTo>
                <a:cubicBezTo>
                  <a:pt x="52" y="327"/>
                  <a:pt x="52" y="327"/>
                  <a:pt x="52" y="327"/>
                </a:cubicBezTo>
                <a:cubicBezTo>
                  <a:pt x="61" y="337"/>
                  <a:pt x="61" y="337"/>
                  <a:pt x="61" y="337"/>
                </a:cubicBezTo>
                <a:cubicBezTo>
                  <a:pt x="61" y="338"/>
                  <a:pt x="61" y="338"/>
                  <a:pt x="61" y="338"/>
                </a:cubicBezTo>
                <a:cubicBezTo>
                  <a:pt x="68" y="345"/>
                  <a:pt x="76" y="352"/>
                  <a:pt x="84" y="358"/>
                </a:cubicBezTo>
                <a:cubicBezTo>
                  <a:pt x="86" y="359"/>
                  <a:pt x="88" y="360"/>
                  <a:pt x="91" y="360"/>
                </a:cubicBezTo>
                <a:cubicBezTo>
                  <a:pt x="91" y="360"/>
                  <a:pt x="92" y="360"/>
                  <a:pt x="92" y="360"/>
                </a:cubicBezTo>
                <a:cubicBezTo>
                  <a:pt x="95" y="360"/>
                  <a:pt x="98" y="358"/>
                  <a:pt x="100" y="356"/>
                </a:cubicBezTo>
                <a:cubicBezTo>
                  <a:pt x="209" y="206"/>
                  <a:pt x="209" y="206"/>
                  <a:pt x="209" y="206"/>
                </a:cubicBezTo>
                <a:cubicBezTo>
                  <a:pt x="210" y="204"/>
                  <a:pt x="211" y="201"/>
                  <a:pt x="211" y="198"/>
                </a:cubicBezTo>
                <a:cubicBezTo>
                  <a:pt x="210" y="194"/>
                  <a:pt x="210" y="194"/>
                  <a:pt x="210" y="194"/>
                </a:cubicBezTo>
                <a:cubicBezTo>
                  <a:pt x="201" y="120"/>
                  <a:pt x="201" y="120"/>
                  <a:pt x="201" y="120"/>
                </a:cubicBezTo>
                <a:cubicBezTo>
                  <a:pt x="187" y="10"/>
                  <a:pt x="187" y="10"/>
                  <a:pt x="187" y="10"/>
                </a:cubicBezTo>
                <a:cubicBezTo>
                  <a:pt x="187" y="7"/>
                  <a:pt x="185" y="4"/>
                  <a:pt x="183" y="2"/>
                </a:cubicBezTo>
                <a:cubicBezTo>
                  <a:pt x="181" y="1"/>
                  <a:pt x="178" y="0"/>
                  <a:pt x="1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30" name="ïṥḷídé"/>
          <p:cNvSpPr/>
          <p:nvPr/>
        </p:nvSpPr>
        <p:spPr bwMode="auto">
          <a:xfrm>
            <a:off x="2476653" y="2233669"/>
            <a:ext cx="44855" cy="44855"/>
          </a:xfrm>
          <a:custGeom>
            <a:avLst/>
            <a:gdLst>
              <a:gd name="T0" fmla="*/ 0 w 91"/>
              <a:gd name="T1" fmla="*/ 9 h 91"/>
              <a:gd name="T2" fmla="*/ 81 w 91"/>
              <a:gd name="T3" fmla="*/ 0 h 91"/>
              <a:gd name="T4" fmla="*/ 91 w 91"/>
              <a:gd name="T5" fmla="*/ 79 h 91"/>
              <a:gd name="T6" fmla="*/ 11 w 91"/>
              <a:gd name="T7" fmla="*/ 91 h 91"/>
              <a:gd name="T8" fmla="*/ 0 w 91"/>
              <a:gd name="T9" fmla="*/ 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" h="91">
                <a:moveTo>
                  <a:pt x="0" y="9"/>
                </a:moveTo>
                <a:lnTo>
                  <a:pt x="81" y="0"/>
                </a:lnTo>
                <a:lnTo>
                  <a:pt x="91" y="79"/>
                </a:lnTo>
                <a:lnTo>
                  <a:pt x="11" y="91"/>
                </a:lnTo>
                <a:lnTo>
                  <a:pt x="0" y="9"/>
                </a:lnTo>
                <a:close/>
              </a:path>
            </a:pathLst>
          </a:custGeom>
          <a:solidFill>
            <a:srgbClr val="72B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31" name="isḻïde"/>
          <p:cNvSpPr/>
          <p:nvPr/>
        </p:nvSpPr>
        <p:spPr bwMode="auto">
          <a:xfrm>
            <a:off x="2471232" y="2227262"/>
            <a:ext cx="56191" cy="56684"/>
          </a:xfrm>
          <a:custGeom>
            <a:avLst/>
            <a:gdLst>
              <a:gd name="T0" fmla="*/ 82 w 114"/>
              <a:gd name="T1" fmla="*/ 24 h 115"/>
              <a:gd name="T2" fmla="*/ 91 w 114"/>
              <a:gd name="T3" fmla="*/ 84 h 115"/>
              <a:gd name="T4" fmla="*/ 31 w 114"/>
              <a:gd name="T5" fmla="*/ 91 h 115"/>
              <a:gd name="T6" fmla="*/ 24 w 114"/>
              <a:gd name="T7" fmla="*/ 32 h 115"/>
              <a:gd name="T8" fmla="*/ 82 w 114"/>
              <a:gd name="T9" fmla="*/ 24 h 115"/>
              <a:gd name="T10" fmla="*/ 101 w 114"/>
              <a:gd name="T11" fmla="*/ 0 h 115"/>
              <a:gd name="T12" fmla="*/ 79 w 114"/>
              <a:gd name="T13" fmla="*/ 3 h 115"/>
              <a:gd name="T14" fmla="*/ 21 w 114"/>
              <a:gd name="T15" fmla="*/ 11 h 115"/>
              <a:gd name="T16" fmla="*/ 0 w 114"/>
              <a:gd name="T17" fmla="*/ 14 h 115"/>
              <a:gd name="T18" fmla="*/ 2 w 114"/>
              <a:gd name="T19" fmla="*/ 35 h 115"/>
              <a:gd name="T20" fmla="*/ 10 w 114"/>
              <a:gd name="T21" fmla="*/ 94 h 115"/>
              <a:gd name="T22" fmla="*/ 12 w 114"/>
              <a:gd name="T23" fmla="*/ 115 h 115"/>
              <a:gd name="T24" fmla="*/ 34 w 114"/>
              <a:gd name="T25" fmla="*/ 112 h 115"/>
              <a:gd name="T26" fmla="*/ 94 w 114"/>
              <a:gd name="T27" fmla="*/ 105 h 115"/>
              <a:gd name="T28" fmla="*/ 114 w 114"/>
              <a:gd name="T29" fmla="*/ 102 h 115"/>
              <a:gd name="T30" fmla="*/ 111 w 114"/>
              <a:gd name="T31" fmla="*/ 81 h 115"/>
              <a:gd name="T32" fmla="*/ 104 w 114"/>
              <a:gd name="T33" fmla="*/ 21 h 115"/>
              <a:gd name="T34" fmla="*/ 101 w 114"/>
              <a:gd name="T35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4" h="115">
                <a:moveTo>
                  <a:pt x="82" y="24"/>
                </a:moveTo>
                <a:lnTo>
                  <a:pt x="91" y="84"/>
                </a:lnTo>
                <a:lnTo>
                  <a:pt x="31" y="91"/>
                </a:lnTo>
                <a:lnTo>
                  <a:pt x="24" y="32"/>
                </a:lnTo>
                <a:lnTo>
                  <a:pt x="82" y="24"/>
                </a:lnTo>
                <a:close/>
                <a:moveTo>
                  <a:pt x="101" y="0"/>
                </a:moveTo>
                <a:lnTo>
                  <a:pt x="79" y="3"/>
                </a:lnTo>
                <a:lnTo>
                  <a:pt x="21" y="11"/>
                </a:lnTo>
                <a:lnTo>
                  <a:pt x="0" y="14"/>
                </a:lnTo>
                <a:lnTo>
                  <a:pt x="2" y="35"/>
                </a:lnTo>
                <a:lnTo>
                  <a:pt x="10" y="94"/>
                </a:lnTo>
                <a:lnTo>
                  <a:pt x="12" y="115"/>
                </a:lnTo>
                <a:lnTo>
                  <a:pt x="34" y="112"/>
                </a:lnTo>
                <a:lnTo>
                  <a:pt x="94" y="105"/>
                </a:lnTo>
                <a:lnTo>
                  <a:pt x="114" y="102"/>
                </a:lnTo>
                <a:lnTo>
                  <a:pt x="111" y="81"/>
                </a:lnTo>
                <a:lnTo>
                  <a:pt x="104" y="21"/>
                </a:lnTo>
                <a:lnTo>
                  <a:pt x="10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32" name="ïṥḷîḑè"/>
          <p:cNvSpPr/>
          <p:nvPr/>
        </p:nvSpPr>
        <p:spPr bwMode="auto">
          <a:xfrm>
            <a:off x="2471232" y="2227262"/>
            <a:ext cx="56191" cy="56684"/>
          </a:xfrm>
          <a:custGeom>
            <a:avLst/>
            <a:gdLst>
              <a:gd name="T0" fmla="*/ 82 w 114"/>
              <a:gd name="T1" fmla="*/ 24 h 115"/>
              <a:gd name="T2" fmla="*/ 91 w 114"/>
              <a:gd name="T3" fmla="*/ 84 h 115"/>
              <a:gd name="T4" fmla="*/ 31 w 114"/>
              <a:gd name="T5" fmla="*/ 91 h 115"/>
              <a:gd name="T6" fmla="*/ 24 w 114"/>
              <a:gd name="T7" fmla="*/ 32 h 115"/>
              <a:gd name="T8" fmla="*/ 82 w 114"/>
              <a:gd name="T9" fmla="*/ 24 h 115"/>
              <a:gd name="T10" fmla="*/ 101 w 114"/>
              <a:gd name="T11" fmla="*/ 0 h 115"/>
              <a:gd name="T12" fmla="*/ 79 w 114"/>
              <a:gd name="T13" fmla="*/ 3 h 115"/>
              <a:gd name="T14" fmla="*/ 21 w 114"/>
              <a:gd name="T15" fmla="*/ 11 h 115"/>
              <a:gd name="T16" fmla="*/ 0 w 114"/>
              <a:gd name="T17" fmla="*/ 14 h 115"/>
              <a:gd name="T18" fmla="*/ 2 w 114"/>
              <a:gd name="T19" fmla="*/ 35 h 115"/>
              <a:gd name="T20" fmla="*/ 10 w 114"/>
              <a:gd name="T21" fmla="*/ 94 h 115"/>
              <a:gd name="T22" fmla="*/ 12 w 114"/>
              <a:gd name="T23" fmla="*/ 115 h 115"/>
              <a:gd name="T24" fmla="*/ 34 w 114"/>
              <a:gd name="T25" fmla="*/ 112 h 115"/>
              <a:gd name="T26" fmla="*/ 94 w 114"/>
              <a:gd name="T27" fmla="*/ 105 h 115"/>
              <a:gd name="T28" fmla="*/ 114 w 114"/>
              <a:gd name="T29" fmla="*/ 102 h 115"/>
              <a:gd name="T30" fmla="*/ 111 w 114"/>
              <a:gd name="T31" fmla="*/ 81 h 115"/>
              <a:gd name="T32" fmla="*/ 104 w 114"/>
              <a:gd name="T33" fmla="*/ 21 h 115"/>
              <a:gd name="T34" fmla="*/ 101 w 114"/>
              <a:gd name="T35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4" h="115">
                <a:moveTo>
                  <a:pt x="82" y="24"/>
                </a:moveTo>
                <a:lnTo>
                  <a:pt x="91" y="84"/>
                </a:lnTo>
                <a:lnTo>
                  <a:pt x="31" y="91"/>
                </a:lnTo>
                <a:lnTo>
                  <a:pt x="24" y="32"/>
                </a:lnTo>
                <a:lnTo>
                  <a:pt x="82" y="24"/>
                </a:lnTo>
                <a:moveTo>
                  <a:pt x="101" y="0"/>
                </a:moveTo>
                <a:lnTo>
                  <a:pt x="79" y="3"/>
                </a:lnTo>
                <a:lnTo>
                  <a:pt x="21" y="11"/>
                </a:lnTo>
                <a:lnTo>
                  <a:pt x="0" y="14"/>
                </a:lnTo>
                <a:lnTo>
                  <a:pt x="2" y="35"/>
                </a:lnTo>
                <a:lnTo>
                  <a:pt x="10" y="94"/>
                </a:lnTo>
                <a:lnTo>
                  <a:pt x="12" y="115"/>
                </a:lnTo>
                <a:lnTo>
                  <a:pt x="34" y="112"/>
                </a:lnTo>
                <a:lnTo>
                  <a:pt x="94" y="105"/>
                </a:lnTo>
                <a:lnTo>
                  <a:pt x="114" y="102"/>
                </a:lnTo>
                <a:lnTo>
                  <a:pt x="111" y="81"/>
                </a:lnTo>
                <a:lnTo>
                  <a:pt x="104" y="21"/>
                </a:lnTo>
                <a:lnTo>
                  <a:pt x="10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33" name="işḻîḋe"/>
          <p:cNvSpPr/>
          <p:nvPr/>
        </p:nvSpPr>
        <p:spPr bwMode="auto">
          <a:xfrm>
            <a:off x="2538267" y="2219868"/>
            <a:ext cx="188782" cy="35982"/>
          </a:xfrm>
          <a:custGeom>
            <a:avLst/>
            <a:gdLst>
              <a:gd name="T0" fmla="*/ 383 w 383"/>
              <a:gd name="T1" fmla="*/ 23 h 73"/>
              <a:gd name="T2" fmla="*/ 3 w 383"/>
              <a:gd name="T3" fmla="*/ 73 h 73"/>
              <a:gd name="T4" fmla="*/ 0 w 383"/>
              <a:gd name="T5" fmla="*/ 50 h 73"/>
              <a:gd name="T6" fmla="*/ 380 w 383"/>
              <a:gd name="T7" fmla="*/ 0 h 73"/>
              <a:gd name="T8" fmla="*/ 383 w 383"/>
              <a:gd name="T9" fmla="*/ 23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3" h="73">
                <a:moveTo>
                  <a:pt x="383" y="23"/>
                </a:moveTo>
                <a:lnTo>
                  <a:pt x="3" y="73"/>
                </a:lnTo>
                <a:lnTo>
                  <a:pt x="0" y="50"/>
                </a:lnTo>
                <a:lnTo>
                  <a:pt x="380" y="0"/>
                </a:lnTo>
                <a:lnTo>
                  <a:pt x="383" y="23"/>
                </a:lnTo>
                <a:close/>
              </a:path>
            </a:pathLst>
          </a:custGeom>
          <a:solidFill>
            <a:srgbClr val="5A5A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34" name="ïṧḷïḑê"/>
          <p:cNvSpPr/>
          <p:nvPr/>
        </p:nvSpPr>
        <p:spPr bwMode="auto">
          <a:xfrm>
            <a:off x="2483061" y="2280495"/>
            <a:ext cx="44855" cy="44362"/>
          </a:xfrm>
          <a:custGeom>
            <a:avLst/>
            <a:gdLst>
              <a:gd name="T0" fmla="*/ 0 w 91"/>
              <a:gd name="T1" fmla="*/ 10 h 90"/>
              <a:gd name="T2" fmla="*/ 80 w 91"/>
              <a:gd name="T3" fmla="*/ 0 h 90"/>
              <a:gd name="T4" fmla="*/ 91 w 91"/>
              <a:gd name="T5" fmla="*/ 80 h 90"/>
              <a:gd name="T6" fmla="*/ 11 w 91"/>
              <a:gd name="T7" fmla="*/ 90 h 90"/>
              <a:gd name="T8" fmla="*/ 0 w 91"/>
              <a:gd name="T9" fmla="*/ 1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" h="90">
                <a:moveTo>
                  <a:pt x="0" y="10"/>
                </a:moveTo>
                <a:lnTo>
                  <a:pt x="80" y="0"/>
                </a:lnTo>
                <a:lnTo>
                  <a:pt x="91" y="80"/>
                </a:lnTo>
                <a:lnTo>
                  <a:pt x="11" y="90"/>
                </a:lnTo>
                <a:lnTo>
                  <a:pt x="0" y="10"/>
                </a:lnTo>
                <a:close/>
              </a:path>
            </a:pathLst>
          </a:custGeom>
          <a:solidFill>
            <a:srgbClr val="FF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35" name="ïśḻiḓe"/>
          <p:cNvSpPr/>
          <p:nvPr/>
        </p:nvSpPr>
        <p:spPr bwMode="auto">
          <a:xfrm>
            <a:off x="2477146" y="2274088"/>
            <a:ext cx="56191" cy="56684"/>
          </a:xfrm>
          <a:custGeom>
            <a:avLst/>
            <a:gdLst>
              <a:gd name="T0" fmla="*/ 83 w 114"/>
              <a:gd name="T1" fmla="*/ 24 h 115"/>
              <a:gd name="T2" fmla="*/ 90 w 114"/>
              <a:gd name="T3" fmla="*/ 83 h 115"/>
              <a:gd name="T4" fmla="*/ 32 w 114"/>
              <a:gd name="T5" fmla="*/ 91 h 115"/>
              <a:gd name="T6" fmla="*/ 25 w 114"/>
              <a:gd name="T7" fmla="*/ 33 h 115"/>
              <a:gd name="T8" fmla="*/ 83 w 114"/>
              <a:gd name="T9" fmla="*/ 24 h 115"/>
              <a:gd name="T10" fmla="*/ 102 w 114"/>
              <a:gd name="T11" fmla="*/ 0 h 115"/>
              <a:gd name="T12" fmla="*/ 80 w 114"/>
              <a:gd name="T13" fmla="*/ 3 h 115"/>
              <a:gd name="T14" fmla="*/ 22 w 114"/>
              <a:gd name="T15" fmla="*/ 12 h 115"/>
              <a:gd name="T16" fmla="*/ 0 w 114"/>
              <a:gd name="T17" fmla="*/ 14 h 115"/>
              <a:gd name="T18" fmla="*/ 3 w 114"/>
              <a:gd name="T19" fmla="*/ 36 h 115"/>
              <a:gd name="T20" fmla="*/ 10 w 114"/>
              <a:gd name="T21" fmla="*/ 94 h 115"/>
              <a:gd name="T22" fmla="*/ 13 w 114"/>
              <a:gd name="T23" fmla="*/ 115 h 115"/>
              <a:gd name="T24" fmla="*/ 35 w 114"/>
              <a:gd name="T25" fmla="*/ 113 h 115"/>
              <a:gd name="T26" fmla="*/ 93 w 114"/>
              <a:gd name="T27" fmla="*/ 104 h 115"/>
              <a:gd name="T28" fmla="*/ 114 w 114"/>
              <a:gd name="T29" fmla="*/ 101 h 115"/>
              <a:gd name="T30" fmla="*/ 112 w 114"/>
              <a:gd name="T31" fmla="*/ 80 h 115"/>
              <a:gd name="T32" fmla="*/ 104 w 114"/>
              <a:gd name="T33" fmla="*/ 21 h 115"/>
              <a:gd name="T34" fmla="*/ 102 w 114"/>
              <a:gd name="T35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4" h="115">
                <a:moveTo>
                  <a:pt x="83" y="24"/>
                </a:moveTo>
                <a:lnTo>
                  <a:pt x="90" y="83"/>
                </a:lnTo>
                <a:lnTo>
                  <a:pt x="32" y="91"/>
                </a:lnTo>
                <a:lnTo>
                  <a:pt x="25" y="33"/>
                </a:lnTo>
                <a:lnTo>
                  <a:pt x="83" y="24"/>
                </a:lnTo>
                <a:close/>
                <a:moveTo>
                  <a:pt x="102" y="0"/>
                </a:moveTo>
                <a:lnTo>
                  <a:pt x="80" y="3"/>
                </a:lnTo>
                <a:lnTo>
                  <a:pt x="22" y="12"/>
                </a:lnTo>
                <a:lnTo>
                  <a:pt x="0" y="14"/>
                </a:lnTo>
                <a:lnTo>
                  <a:pt x="3" y="36"/>
                </a:lnTo>
                <a:lnTo>
                  <a:pt x="10" y="94"/>
                </a:lnTo>
                <a:lnTo>
                  <a:pt x="13" y="115"/>
                </a:lnTo>
                <a:lnTo>
                  <a:pt x="35" y="113"/>
                </a:lnTo>
                <a:lnTo>
                  <a:pt x="93" y="104"/>
                </a:lnTo>
                <a:lnTo>
                  <a:pt x="114" y="101"/>
                </a:lnTo>
                <a:lnTo>
                  <a:pt x="112" y="80"/>
                </a:lnTo>
                <a:lnTo>
                  <a:pt x="104" y="21"/>
                </a:lnTo>
                <a:lnTo>
                  <a:pt x="10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36" name="íSľiḓê"/>
          <p:cNvSpPr/>
          <p:nvPr/>
        </p:nvSpPr>
        <p:spPr bwMode="auto">
          <a:xfrm>
            <a:off x="2477146" y="2274088"/>
            <a:ext cx="56191" cy="56684"/>
          </a:xfrm>
          <a:custGeom>
            <a:avLst/>
            <a:gdLst>
              <a:gd name="T0" fmla="*/ 83 w 114"/>
              <a:gd name="T1" fmla="*/ 24 h 115"/>
              <a:gd name="T2" fmla="*/ 90 w 114"/>
              <a:gd name="T3" fmla="*/ 83 h 115"/>
              <a:gd name="T4" fmla="*/ 32 w 114"/>
              <a:gd name="T5" fmla="*/ 91 h 115"/>
              <a:gd name="T6" fmla="*/ 25 w 114"/>
              <a:gd name="T7" fmla="*/ 33 h 115"/>
              <a:gd name="T8" fmla="*/ 83 w 114"/>
              <a:gd name="T9" fmla="*/ 24 h 115"/>
              <a:gd name="T10" fmla="*/ 102 w 114"/>
              <a:gd name="T11" fmla="*/ 0 h 115"/>
              <a:gd name="T12" fmla="*/ 80 w 114"/>
              <a:gd name="T13" fmla="*/ 3 h 115"/>
              <a:gd name="T14" fmla="*/ 22 w 114"/>
              <a:gd name="T15" fmla="*/ 12 h 115"/>
              <a:gd name="T16" fmla="*/ 0 w 114"/>
              <a:gd name="T17" fmla="*/ 14 h 115"/>
              <a:gd name="T18" fmla="*/ 3 w 114"/>
              <a:gd name="T19" fmla="*/ 36 h 115"/>
              <a:gd name="T20" fmla="*/ 10 w 114"/>
              <a:gd name="T21" fmla="*/ 94 h 115"/>
              <a:gd name="T22" fmla="*/ 13 w 114"/>
              <a:gd name="T23" fmla="*/ 115 h 115"/>
              <a:gd name="T24" fmla="*/ 35 w 114"/>
              <a:gd name="T25" fmla="*/ 113 h 115"/>
              <a:gd name="T26" fmla="*/ 93 w 114"/>
              <a:gd name="T27" fmla="*/ 104 h 115"/>
              <a:gd name="T28" fmla="*/ 114 w 114"/>
              <a:gd name="T29" fmla="*/ 101 h 115"/>
              <a:gd name="T30" fmla="*/ 112 w 114"/>
              <a:gd name="T31" fmla="*/ 80 h 115"/>
              <a:gd name="T32" fmla="*/ 104 w 114"/>
              <a:gd name="T33" fmla="*/ 21 h 115"/>
              <a:gd name="T34" fmla="*/ 102 w 114"/>
              <a:gd name="T35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4" h="115">
                <a:moveTo>
                  <a:pt x="83" y="24"/>
                </a:moveTo>
                <a:lnTo>
                  <a:pt x="90" y="83"/>
                </a:lnTo>
                <a:lnTo>
                  <a:pt x="32" y="91"/>
                </a:lnTo>
                <a:lnTo>
                  <a:pt x="25" y="33"/>
                </a:lnTo>
                <a:lnTo>
                  <a:pt x="83" y="24"/>
                </a:lnTo>
                <a:moveTo>
                  <a:pt x="102" y="0"/>
                </a:moveTo>
                <a:lnTo>
                  <a:pt x="80" y="3"/>
                </a:lnTo>
                <a:lnTo>
                  <a:pt x="22" y="12"/>
                </a:lnTo>
                <a:lnTo>
                  <a:pt x="0" y="14"/>
                </a:lnTo>
                <a:lnTo>
                  <a:pt x="3" y="36"/>
                </a:lnTo>
                <a:lnTo>
                  <a:pt x="10" y="94"/>
                </a:lnTo>
                <a:lnTo>
                  <a:pt x="13" y="115"/>
                </a:lnTo>
                <a:lnTo>
                  <a:pt x="35" y="113"/>
                </a:lnTo>
                <a:lnTo>
                  <a:pt x="93" y="104"/>
                </a:lnTo>
                <a:lnTo>
                  <a:pt x="114" y="101"/>
                </a:lnTo>
                <a:lnTo>
                  <a:pt x="112" y="80"/>
                </a:lnTo>
                <a:lnTo>
                  <a:pt x="104" y="21"/>
                </a:lnTo>
                <a:lnTo>
                  <a:pt x="10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37" name="ïŝ1îdè"/>
          <p:cNvSpPr/>
          <p:nvPr/>
        </p:nvSpPr>
        <p:spPr bwMode="auto">
          <a:xfrm>
            <a:off x="2544674" y="2283453"/>
            <a:ext cx="67528" cy="19716"/>
          </a:xfrm>
          <a:custGeom>
            <a:avLst/>
            <a:gdLst>
              <a:gd name="T0" fmla="*/ 137 w 137"/>
              <a:gd name="T1" fmla="*/ 21 h 40"/>
              <a:gd name="T2" fmla="*/ 3 w 137"/>
              <a:gd name="T3" fmla="*/ 40 h 40"/>
              <a:gd name="T4" fmla="*/ 0 w 137"/>
              <a:gd name="T5" fmla="*/ 17 h 40"/>
              <a:gd name="T6" fmla="*/ 134 w 137"/>
              <a:gd name="T7" fmla="*/ 0 h 40"/>
              <a:gd name="T8" fmla="*/ 137 w 137"/>
              <a:gd name="T9" fmla="*/ 21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7" h="40">
                <a:moveTo>
                  <a:pt x="137" y="21"/>
                </a:moveTo>
                <a:lnTo>
                  <a:pt x="3" y="40"/>
                </a:lnTo>
                <a:lnTo>
                  <a:pt x="0" y="17"/>
                </a:lnTo>
                <a:lnTo>
                  <a:pt x="134" y="0"/>
                </a:lnTo>
                <a:lnTo>
                  <a:pt x="137" y="21"/>
                </a:lnTo>
                <a:close/>
              </a:path>
            </a:pathLst>
          </a:custGeom>
          <a:solidFill>
            <a:srgbClr val="5A5A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38" name="îšlïḓê"/>
          <p:cNvSpPr/>
          <p:nvPr/>
        </p:nvSpPr>
        <p:spPr bwMode="auto">
          <a:xfrm>
            <a:off x="2489468" y="2327322"/>
            <a:ext cx="44855" cy="44362"/>
          </a:xfrm>
          <a:custGeom>
            <a:avLst/>
            <a:gdLst>
              <a:gd name="T0" fmla="*/ 0 w 91"/>
              <a:gd name="T1" fmla="*/ 10 h 90"/>
              <a:gd name="T2" fmla="*/ 79 w 91"/>
              <a:gd name="T3" fmla="*/ 0 h 90"/>
              <a:gd name="T4" fmla="*/ 91 w 91"/>
              <a:gd name="T5" fmla="*/ 80 h 90"/>
              <a:gd name="T6" fmla="*/ 10 w 91"/>
              <a:gd name="T7" fmla="*/ 90 h 90"/>
              <a:gd name="T8" fmla="*/ 0 w 91"/>
              <a:gd name="T9" fmla="*/ 1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" h="90">
                <a:moveTo>
                  <a:pt x="0" y="10"/>
                </a:moveTo>
                <a:lnTo>
                  <a:pt x="79" y="0"/>
                </a:lnTo>
                <a:lnTo>
                  <a:pt x="91" y="80"/>
                </a:lnTo>
                <a:lnTo>
                  <a:pt x="10" y="90"/>
                </a:lnTo>
                <a:lnTo>
                  <a:pt x="0" y="10"/>
                </a:lnTo>
                <a:close/>
              </a:path>
            </a:pathLst>
          </a:custGeom>
          <a:solidFill>
            <a:srgbClr val="FFD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39" name="i$ľîḋe"/>
          <p:cNvSpPr/>
          <p:nvPr/>
        </p:nvSpPr>
        <p:spPr bwMode="auto">
          <a:xfrm>
            <a:off x="2483554" y="2321407"/>
            <a:ext cx="56191" cy="56684"/>
          </a:xfrm>
          <a:custGeom>
            <a:avLst/>
            <a:gdLst>
              <a:gd name="T0" fmla="*/ 83 w 114"/>
              <a:gd name="T1" fmla="*/ 24 h 115"/>
              <a:gd name="T2" fmla="*/ 90 w 114"/>
              <a:gd name="T3" fmla="*/ 82 h 115"/>
              <a:gd name="T4" fmla="*/ 32 w 114"/>
              <a:gd name="T5" fmla="*/ 91 h 115"/>
              <a:gd name="T6" fmla="*/ 24 w 114"/>
              <a:gd name="T7" fmla="*/ 31 h 115"/>
              <a:gd name="T8" fmla="*/ 83 w 114"/>
              <a:gd name="T9" fmla="*/ 24 h 115"/>
              <a:gd name="T10" fmla="*/ 101 w 114"/>
              <a:gd name="T11" fmla="*/ 0 h 115"/>
              <a:gd name="T12" fmla="*/ 80 w 114"/>
              <a:gd name="T13" fmla="*/ 2 h 115"/>
              <a:gd name="T14" fmla="*/ 22 w 114"/>
              <a:gd name="T15" fmla="*/ 10 h 115"/>
              <a:gd name="T16" fmla="*/ 0 w 114"/>
              <a:gd name="T17" fmla="*/ 12 h 115"/>
              <a:gd name="T18" fmla="*/ 3 w 114"/>
              <a:gd name="T19" fmla="*/ 34 h 115"/>
              <a:gd name="T20" fmla="*/ 10 w 114"/>
              <a:gd name="T21" fmla="*/ 94 h 115"/>
              <a:gd name="T22" fmla="*/ 13 w 114"/>
              <a:gd name="T23" fmla="*/ 115 h 115"/>
              <a:gd name="T24" fmla="*/ 34 w 114"/>
              <a:gd name="T25" fmla="*/ 112 h 115"/>
              <a:gd name="T26" fmla="*/ 93 w 114"/>
              <a:gd name="T27" fmla="*/ 104 h 115"/>
              <a:gd name="T28" fmla="*/ 114 w 114"/>
              <a:gd name="T29" fmla="*/ 101 h 115"/>
              <a:gd name="T30" fmla="*/ 111 w 114"/>
              <a:gd name="T31" fmla="*/ 79 h 115"/>
              <a:gd name="T32" fmla="*/ 104 w 114"/>
              <a:gd name="T33" fmla="*/ 21 h 115"/>
              <a:gd name="T34" fmla="*/ 101 w 114"/>
              <a:gd name="T35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4" h="115">
                <a:moveTo>
                  <a:pt x="83" y="24"/>
                </a:moveTo>
                <a:lnTo>
                  <a:pt x="90" y="82"/>
                </a:lnTo>
                <a:lnTo>
                  <a:pt x="32" y="91"/>
                </a:lnTo>
                <a:lnTo>
                  <a:pt x="24" y="31"/>
                </a:lnTo>
                <a:lnTo>
                  <a:pt x="83" y="24"/>
                </a:lnTo>
                <a:close/>
                <a:moveTo>
                  <a:pt x="101" y="0"/>
                </a:moveTo>
                <a:lnTo>
                  <a:pt x="80" y="2"/>
                </a:lnTo>
                <a:lnTo>
                  <a:pt x="22" y="10"/>
                </a:lnTo>
                <a:lnTo>
                  <a:pt x="0" y="12"/>
                </a:lnTo>
                <a:lnTo>
                  <a:pt x="3" y="34"/>
                </a:lnTo>
                <a:lnTo>
                  <a:pt x="10" y="94"/>
                </a:lnTo>
                <a:lnTo>
                  <a:pt x="13" y="115"/>
                </a:lnTo>
                <a:lnTo>
                  <a:pt x="34" y="112"/>
                </a:lnTo>
                <a:lnTo>
                  <a:pt x="93" y="104"/>
                </a:lnTo>
                <a:lnTo>
                  <a:pt x="114" y="101"/>
                </a:lnTo>
                <a:lnTo>
                  <a:pt x="111" y="79"/>
                </a:lnTo>
                <a:lnTo>
                  <a:pt x="104" y="21"/>
                </a:lnTo>
                <a:lnTo>
                  <a:pt x="10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40" name="ïśļïďê"/>
          <p:cNvSpPr/>
          <p:nvPr/>
        </p:nvSpPr>
        <p:spPr bwMode="auto">
          <a:xfrm>
            <a:off x="2483554" y="2321407"/>
            <a:ext cx="56191" cy="56684"/>
          </a:xfrm>
          <a:custGeom>
            <a:avLst/>
            <a:gdLst>
              <a:gd name="T0" fmla="*/ 83 w 114"/>
              <a:gd name="T1" fmla="*/ 24 h 115"/>
              <a:gd name="T2" fmla="*/ 90 w 114"/>
              <a:gd name="T3" fmla="*/ 82 h 115"/>
              <a:gd name="T4" fmla="*/ 32 w 114"/>
              <a:gd name="T5" fmla="*/ 91 h 115"/>
              <a:gd name="T6" fmla="*/ 24 w 114"/>
              <a:gd name="T7" fmla="*/ 31 h 115"/>
              <a:gd name="T8" fmla="*/ 83 w 114"/>
              <a:gd name="T9" fmla="*/ 24 h 115"/>
              <a:gd name="T10" fmla="*/ 101 w 114"/>
              <a:gd name="T11" fmla="*/ 0 h 115"/>
              <a:gd name="T12" fmla="*/ 80 w 114"/>
              <a:gd name="T13" fmla="*/ 2 h 115"/>
              <a:gd name="T14" fmla="*/ 22 w 114"/>
              <a:gd name="T15" fmla="*/ 10 h 115"/>
              <a:gd name="T16" fmla="*/ 0 w 114"/>
              <a:gd name="T17" fmla="*/ 12 h 115"/>
              <a:gd name="T18" fmla="*/ 3 w 114"/>
              <a:gd name="T19" fmla="*/ 34 h 115"/>
              <a:gd name="T20" fmla="*/ 10 w 114"/>
              <a:gd name="T21" fmla="*/ 94 h 115"/>
              <a:gd name="T22" fmla="*/ 13 w 114"/>
              <a:gd name="T23" fmla="*/ 115 h 115"/>
              <a:gd name="T24" fmla="*/ 34 w 114"/>
              <a:gd name="T25" fmla="*/ 112 h 115"/>
              <a:gd name="T26" fmla="*/ 93 w 114"/>
              <a:gd name="T27" fmla="*/ 104 h 115"/>
              <a:gd name="T28" fmla="*/ 114 w 114"/>
              <a:gd name="T29" fmla="*/ 101 h 115"/>
              <a:gd name="T30" fmla="*/ 111 w 114"/>
              <a:gd name="T31" fmla="*/ 79 h 115"/>
              <a:gd name="T32" fmla="*/ 104 w 114"/>
              <a:gd name="T33" fmla="*/ 21 h 115"/>
              <a:gd name="T34" fmla="*/ 101 w 114"/>
              <a:gd name="T35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4" h="115">
                <a:moveTo>
                  <a:pt x="83" y="24"/>
                </a:moveTo>
                <a:lnTo>
                  <a:pt x="90" y="82"/>
                </a:lnTo>
                <a:lnTo>
                  <a:pt x="32" y="91"/>
                </a:lnTo>
                <a:lnTo>
                  <a:pt x="24" y="31"/>
                </a:lnTo>
                <a:lnTo>
                  <a:pt x="83" y="24"/>
                </a:lnTo>
                <a:moveTo>
                  <a:pt x="101" y="0"/>
                </a:moveTo>
                <a:lnTo>
                  <a:pt x="80" y="2"/>
                </a:lnTo>
                <a:lnTo>
                  <a:pt x="22" y="10"/>
                </a:lnTo>
                <a:lnTo>
                  <a:pt x="0" y="12"/>
                </a:lnTo>
                <a:lnTo>
                  <a:pt x="3" y="34"/>
                </a:lnTo>
                <a:lnTo>
                  <a:pt x="10" y="94"/>
                </a:lnTo>
                <a:lnTo>
                  <a:pt x="13" y="115"/>
                </a:lnTo>
                <a:lnTo>
                  <a:pt x="34" y="112"/>
                </a:lnTo>
                <a:lnTo>
                  <a:pt x="93" y="104"/>
                </a:lnTo>
                <a:lnTo>
                  <a:pt x="114" y="101"/>
                </a:lnTo>
                <a:lnTo>
                  <a:pt x="111" y="79"/>
                </a:lnTo>
                <a:lnTo>
                  <a:pt x="104" y="21"/>
                </a:lnTo>
                <a:lnTo>
                  <a:pt x="10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41" name="iŝḷïdé"/>
          <p:cNvSpPr/>
          <p:nvPr/>
        </p:nvSpPr>
        <p:spPr bwMode="auto">
          <a:xfrm>
            <a:off x="2551081" y="2318942"/>
            <a:ext cx="151322" cy="31053"/>
          </a:xfrm>
          <a:custGeom>
            <a:avLst/>
            <a:gdLst>
              <a:gd name="T0" fmla="*/ 307 w 307"/>
              <a:gd name="T1" fmla="*/ 22 h 63"/>
              <a:gd name="T2" fmla="*/ 3 w 307"/>
              <a:gd name="T3" fmla="*/ 63 h 63"/>
              <a:gd name="T4" fmla="*/ 0 w 307"/>
              <a:gd name="T5" fmla="*/ 40 h 63"/>
              <a:gd name="T6" fmla="*/ 304 w 307"/>
              <a:gd name="T7" fmla="*/ 0 h 63"/>
              <a:gd name="T8" fmla="*/ 307 w 307"/>
              <a:gd name="T9" fmla="*/ 22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7" h="63">
                <a:moveTo>
                  <a:pt x="307" y="22"/>
                </a:moveTo>
                <a:lnTo>
                  <a:pt x="3" y="63"/>
                </a:lnTo>
                <a:lnTo>
                  <a:pt x="0" y="40"/>
                </a:lnTo>
                <a:lnTo>
                  <a:pt x="304" y="0"/>
                </a:lnTo>
                <a:lnTo>
                  <a:pt x="307" y="22"/>
                </a:lnTo>
                <a:close/>
              </a:path>
            </a:pathLst>
          </a:custGeom>
          <a:solidFill>
            <a:srgbClr val="5A5A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42" name="ïşlïďè"/>
          <p:cNvSpPr/>
          <p:nvPr/>
        </p:nvSpPr>
        <p:spPr bwMode="auto">
          <a:xfrm>
            <a:off x="2494891" y="2375132"/>
            <a:ext cx="44855" cy="44855"/>
          </a:xfrm>
          <a:custGeom>
            <a:avLst/>
            <a:gdLst>
              <a:gd name="T0" fmla="*/ 0 w 91"/>
              <a:gd name="T1" fmla="*/ 12 h 91"/>
              <a:gd name="T2" fmla="*/ 80 w 91"/>
              <a:gd name="T3" fmla="*/ 0 h 91"/>
              <a:gd name="T4" fmla="*/ 91 w 91"/>
              <a:gd name="T5" fmla="*/ 81 h 91"/>
              <a:gd name="T6" fmla="*/ 11 w 91"/>
              <a:gd name="T7" fmla="*/ 91 h 91"/>
              <a:gd name="T8" fmla="*/ 0 w 91"/>
              <a:gd name="T9" fmla="*/ 12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" h="91">
                <a:moveTo>
                  <a:pt x="0" y="12"/>
                </a:moveTo>
                <a:lnTo>
                  <a:pt x="80" y="0"/>
                </a:lnTo>
                <a:lnTo>
                  <a:pt x="91" y="81"/>
                </a:lnTo>
                <a:lnTo>
                  <a:pt x="11" y="91"/>
                </a:lnTo>
                <a:lnTo>
                  <a:pt x="0" y="12"/>
                </a:lnTo>
                <a:close/>
              </a:path>
            </a:pathLst>
          </a:custGeom>
          <a:solidFill>
            <a:srgbClr val="B74F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43" name="iṩļíḋé"/>
          <p:cNvSpPr/>
          <p:nvPr/>
        </p:nvSpPr>
        <p:spPr bwMode="auto">
          <a:xfrm>
            <a:off x="2489469" y="2369711"/>
            <a:ext cx="56191" cy="56684"/>
          </a:xfrm>
          <a:custGeom>
            <a:avLst/>
            <a:gdLst>
              <a:gd name="T0" fmla="*/ 82 w 114"/>
              <a:gd name="T1" fmla="*/ 24 h 115"/>
              <a:gd name="T2" fmla="*/ 89 w 114"/>
              <a:gd name="T3" fmla="*/ 82 h 115"/>
              <a:gd name="T4" fmla="*/ 31 w 114"/>
              <a:gd name="T5" fmla="*/ 91 h 115"/>
              <a:gd name="T6" fmla="*/ 24 w 114"/>
              <a:gd name="T7" fmla="*/ 31 h 115"/>
              <a:gd name="T8" fmla="*/ 82 w 114"/>
              <a:gd name="T9" fmla="*/ 24 h 115"/>
              <a:gd name="T10" fmla="*/ 101 w 114"/>
              <a:gd name="T11" fmla="*/ 0 h 115"/>
              <a:gd name="T12" fmla="*/ 79 w 114"/>
              <a:gd name="T13" fmla="*/ 3 h 115"/>
              <a:gd name="T14" fmla="*/ 21 w 114"/>
              <a:gd name="T15" fmla="*/ 10 h 115"/>
              <a:gd name="T16" fmla="*/ 0 w 114"/>
              <a:gd name="T17" fmla="*/ 13 h 115"/>
              <a:gd name="T18" fmla="*/ 2 w 114"/>
              <a:gd name="T19" fmla="*/ 34 h 115"/>
              <a:gd name="T20" fmla="*/ 10 w 114"/>
              <a:gd name="T21" fmla="*/ 94 h 115"/>
              <a:gd name="T22" fmla="*/ 12 w 114"/>
              <a:gd name="T23" fmla="*/ 115 h 115"/>
              <a:gd name="T24" fmla="*/ 34 w 114"/>
              <a:gd name="T25" fmla="*/ 112 h 115"/>
              <a:gd name="T26" fmla="*/ 92 w 114"/>
              <a:gd name="T27" fmla="*/ 104 h 115"/>
              <a:gd name="T28" fmla="*/ 114 w 114"/>
              <a:gd name="T29" fmla="*/ 101 h 115"/>
              <a:gd name="T30" fmla="*/ 111 w 114"/>
              <a:gd name="T31" fmla="*/ 80 h 115"/>
              <a:gd name="T32" fmla="*/ 104 w 114"/>
              <a:gd name="T33" fmla="*/ 21 h 115"/>
              <a:gd name="T34" fmla="*/ 101 w 114"/>
              <a:gd name="T35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4" h="115">
                <a:moveTo>
                  <a:pt x="82" y="24"/>
                </a:moveTo>
                <a:lnTo>
                  <a:pt x="89" y="82"/>
                </a:lnTo>
                <a:lnTo>
                  <a:pt x="31" y="91"/>
                </a:lnTo>
                <a:lnTo>
                  <a:pt x="24" y="31"/>
                </a:lnTo>
                <a:lnTo>
                  <a:pt x="82" y="24"/>
                </a:lnTo>
                <a:close/>
                <a:moveTo>
                  <a:pt x="101" y="0"/>
                </a:moveTo>
                <a:lnTo>
                  <a:pt x="79" y="3"/>
                </a:lnTo>
                <a:lnTo>
                  <a:pt x="21" y="10"/>
                </a:lnTo>
                <a:lnTo>
                  <a:pt x="0" y="13"/>
                </a:lnTo>
                <a:lnTo>
                  <a:pt x="2" y="34"/>
                </a:lnTo>
                <a:lnTo>
                  <a:pt x="10" y="94"/>
                </a:lnTo>
                <a:lnTo>
                  <a:pt x="12" y="115"/>
                </a:lnTo>
                <a:lnTo>
                  <a:pt x="34" y="112"/>
                </a:lnTo>
                <a:lnTo>
                  <a:pt x="92" y="104"/>
                </a:lnTo>
                <a:lnTo>
                  <a:pt x="114" y="101"/>
                </a:lnTo>
                <a:lnTo>
                  <a:pt x="111" y="80"/>
                </a:lnTo>
                <a:lnTo>
                  <a:pt x="104" y="21"/>
                </a:lnTo>
                <a:lnTo>
                  <a:pt x="10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44" name="îšľïdé"/>
          <p:cNvSpPr/>
          <p:nvPr/>
        </p:nvSpPr>
        <p:spPr bwMode="auto">
          <a:xfrm>
            <a:off x="2489469" y="2369711"/>
            <a:ext cx="56191" cy="56684"/>
          </a:xfrm>
          <a:custGeom>
            <a:avLst/>
            <a:gdLst>
              <a:gd name="T0" fmla="*/ 82 w 114"/>
              <a:gd name="T1" fmla="*/ 24 h 115"/>
              <a:gd name="T2" fmla="*/ 89 w 114"/>
              <a:gd name="T3" fmla="*/ 82 h 115"/>
              <a:gd name="T4" fmla="*/ 31 w 114"/>
              <a:gd name="T5" fmla="*/ 91 h 115"/>
              <a:gd name="T6" fmla="*/ 24 w 114"/>
              <a:gd name="T7" fmla="*/ 31 h 115"/>
              <a:gd name="T8" fmla="*/ 82 w 114"/>
              <a:gd name="T9" fmla="*/ 24 h 115"/>
              <a:gd name="T10" fmla="*/ 101 w 114"/>
              <a:gd name="T11" fmla="*/ 0 h 115"/>
              <a:gd name="T12" fmla="*/ 79 w 114"/>
              <a:gd name="T13" fmla="*/ 3 h 115"/>
              <a:gd name="T14" fmla="*/ 21 w 114"/>
              <a:gd name="T15" fmla="*/ 10 h 115"/>
              <a:gd name="T16" fmla="*/ 0 w 114"/>
              <a:gd name="T17" fmla="*/ 13 h 115"/>
              <a:gd name="T18" fmla="*/ 2 w 114"/>
              <a:gd name="T19" fmla="*/ 34 h 115"/>
              <a:gd name="T20" fmla="*/ 10 w 114"/>
              <a:gd name="T21" fmla="*/ 94 h 115"/>
              <a:gd name="T22" fmla="*/ 12 w 114"/>
              <a:gd name="T23" fmla="*/ 115 h 115"/>
              <a:gd name="T24" fmla="*/ 34 w 114"/>
              <a:gd name="T25" fmla="*/ 112 h 115"/>
              <a:gd name="T26" fmla="*/ 92 w 114"/>
              <a:gd name="T27" fmla="*/ 104 h 115"/>
              <a:gd name="T28" fmla="*/ 114 w 114"/>
              <a:gd name="T29" fmla="*/ 101 h 115"/>
              <a:gd name="T30" fmla="*/ 111 w 114"/>
              <a:gd name="T31" fmla="*/ 80 h 115"/>
              <a:gd name="T32" fmla="*/ 104 w 114"/>
              <a:gd name="T33" fmla="*/ 21 h 115"/>
              <a:gd name="T34" fmla="*/ 101 w 114"/>
              <a:gd name="T35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4" h="115">
                <a:moveTo>
                  <a:pt x="82" y="24"/>
                </a:moveTo>
                <a:lnTo>
                  <a:pt x="89" y="82"/>
                </a:lnTo>
                <a:lnTo>
                  <a:pt x="31" y="91"/>
                </a:lnTo>
                <a:lnTo>
                  <a:pt x="24" y="31"/>
                </a:lnTo>
                <a:lnTo>
                  <a:pt x="82" y="24"/>
                </a:lnTo>
                <a:moveTo>
                  <a:pt x="101" y="0"/>
                </a:moveTo>
                <a:lnTo>
                  <a:pt x="79" y="3"/>
                </a:lnTo>
                <a:lnTo>
                  <a:pt x="21" y="10"/>
                </a:lnTo>
                <a:lnTo>
                  <a:pt x="0" y="13"/>
                </a:lnTo>
                <a:lnTo>
                  <a:pt x="2" y="34"/>
                </a:lnTo>
                <a:lnTo>
                  <a:pt x="10" y="94"/>
                </a:lnTo>
                <a:lnTo>
                  <a:pt x="12" y="115"/>
                </a:lnTo>
                <a:lnTo>
                  <a:pt x="34" y="112"/>
                </a:lnTo>
                <a:lnTo>
                  <a:pt x="92" y="104"/>
                </a:lnTo>
                <a:lnTo>
                  <a:pt x="114" y="101"/>
                </a:lnTo>
                <a:lnTo>
                  <a:pt x="111" y="80"/>
                </a:lnTo>
                <a:lnTo>
                  <a:pt x="104" y="21"/>
                </a:lnTo>
                <a:lnTo>
                  <a:pt x="10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45" name="îṧḷiḋè"/>
          <p:cNvSpPr/>
          <p:nvPr/>
        </p:nvSpPr>
        <p:spPr bwMode="auto">
          <a:xfrm>
            <a:off x="2556997" y="2367739"/>
            <a:ext cx="150828" cy="30560"/>
          </a:xfrm>
          <a:custGeom>
            <a:avLst/>
            <a:gdLst>
              <a:gd name="T0" fmla="*/ 306 w 306"/>
              <a:gd name="T1" fmla="*/ 21 h 62"/>
              <a:gd name="T2" fmla="*/ 2 w 306"/>
              <a:gd name="T3" fmla="*/ 62 h 62"/>
              <a:gd name="T4" fmla="*/ 0 w 306"/>
              <a:gd name="T5" fmla="*/ 39 h 62"/>
              <a:gd name="T6" fmla="*/ 303 w 306"/>
              <a:gd name="T7" fmla="*/ 0 h 62"/>
              <a:gd name="T8" fmla="*/ 306 w 306"/>
              <a:gd name="T9" fmla="*/ 21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6" h="62">
                <a:moveTo>
                  <a:pt x="306" y="21"/>
                </a:moveTo>
                <a:lnTo>
                  <a:pt x="2" y="62"/>
                </a:lnTo>
                <a:lnTo>
                  <a:pt x="0" y="39"/>
                </a:lnTo>
                <a:lnTo>
                  <a:pt x="303" y="0"/>
                </a:lnTo>
                <a:lnTo>
                  <a:pt x="306" y="21"/>
                </a:lnTo>
                <a:close/>
              </a:path>
            </a:pathLst>
          </a:custGeom>
          <a:solidFill>
            <a:srgbClr val="5A5A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46" name="íṧḷiḍè"/>
          <p:cNvSpPr/>
          <p:nvPr/>
        </p:nvSpPr>
        <p:spPr bwMode="auto">
          <a:xfrm>
            <a:off x="1620973" y="2060661"/>
            <a:ext cx="765479" cy="477623"/>
          </a:xfrm>
          <a:custGeom>
            <a:avLst/>
            <a:gdLst>
              <a:gd name="T0" fmla="*/ 1081 w 1089"/>
              <a:gd name="T1" fmla="*/ 468 h 680"/>
              <a:gd name="T2" fmla="*/ 1078 w 1089"/>
              <a:gd name="T3" fmla="*/ 469 h 680"/>
              <a:gd name="T4" fmla="*/ 1084 w 1089"/>
              <a:gd name="T5" fmla="*/ 529 h 680"/>
              <a:gd name="T6" fmla="*/ 1083 w 1089"/>
              <a:gd name="T7" fmla="*/ 529 h 680"/>
              <a:gd name="T8" fmla="*/ 1083 w 1089"/>
              <a:gd name="T9" fmla="*/ 530 h 680"/>
              <a:gd name="T10" fmla="*/ 0 w 1089"/>
              <a:gd name="T11" fmla="*/ 672 h 680"/>
              <a:gd name="T12" fmla="*/ 1 w 1089"/>
              <a:gd name="T13" fmla="*/ 680 h 680"/>
              <a:gd name="T14" fmla="*/ 1089 w 1089"/>
              <a:gd name="T15" fmla="*/ 535 h 680"/>
              <a:gd name="T16" fmla="*/ 1081 w 1089"/>
              <a:gd name="T17" fmla="*/ 468 h 680"/>
              <a:gd name="T18" fmla="*/ 322 w 1089"/>
              <a:gd name="T19" fmla="*/ 0 h 680"/>
              <a:gd name="T20" fmla="*/ 306 w 1089"/>
              <a:gd name="T21" fmla="*/ 0 h 680"/>
              <a:gd name="T22" fmla="*/ 83 w 1089"/>
              <a:gd name="T23" fmla="*/ 326 h 680"/>
              <a:gd name="T24" fmla="*/ 197 w 1089"/>
              <a:gd name="T25" fmla="*/ 411 h 680"/>
              <a:gd name="T26" fmla="*/ 197 w 1089"/>
              <a:gd name="T27" fmla="*/ 411 h 680"/>
              <a:gd name="T28" fmla="*/ 198 w 1089"/>
              <a:gd name="T29" fmla="*/ 411 h 680"/>
              <a:gd name="T30" fmla="*/ 336 w 1089"/>
              <a:gd name="T31" fmla="*/ 468 h 680"/>
              <a:gd name="T32" fmla="*/ 336 w 1089"/>
              <a:gd name="T33" fmla="*/ 468 h 680"/>
              <a:gd name="T34" fmla="*/ 336 w 1089"/>
              <a:gd name="T35" fmla="*/ 468 h 680"/>
              <a:gd name="T36" fmla="*/ 490 w 1089"/>
              <a:gd name="T37" fmla="*/ 377 h 680"/>
              <a:gd name="T38" fmla="*/ 491 w 1089"/>
              <a:gd name="T39" fmla="*/ 376 h 680"/>
              <a:gd name="T40" fmla="*/ 491 w 1089"/>
              <a:gd name="T41" fmla="*/ 376 h 680"/>
              <a:gd name="T42" fmla="*/ 491 w 1089"/>
              <a:gd name="T43" fmla="*/ 376 h 680"/>
              <a:gd name="T44" fmla="*/ 491 w 1089"/>
              <a:gd name="T45" fmla="*/ 375 h 680"/>
              <a:gd name="T46" fmla="*/ 492 w 1089"/>
              <a:gd name="T47" fmla="*/ 375 h 680"/>
              <a:gd name="T48" fmla="*/ 492 w 1089"/>
              <a:gd name="T49" fmla="*/ 375 h 680"/>
              <a:gd name="T50" fmla="*/ 492 w 1089"/>
              <a:gd name="T51" fmla="*/ 374 h 680"/>
              <a:gd name="T52" fmla="*/ 492 w 1089"/>
              <a:gd name="T53" fmla="*/ 374 h 680"/>
              <a:gd name="T54" fmla="*/ 492 w 1089"/>
              <a:gd name="T55" fmla="*/ 374 h 680"/>
              <a:gd name="T56" fmla="*/ 493 w 1089"/>
              <a:gd name="T57" fmla="*/ 373 h 680"/>
              <a:gd name="T58" fmla="*/ 493 w 1089"/>
              <a:gd name="T59" fmla="*/ 373 h 680"/>
              <a:gd name="T60" fmla="*/ 587 w 1089"/>
              <a:gd name="T61" fmla="*/ 263 h 680"/>
              <a:gd name="T62" fmla="*/ 575 w 1089"/>
              <a:gd name="T63" fmla="*/ 243 h 680"/>
              <a:gd name="T64" fmla="*/ 322 w 1089"/>
              <a:gd name="T65" fmla="*/ 0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89" h="680">
                <a:moveTo>
                  <a:pt x="1081" y="468"/>
                </a:moveTo>
                <a:cubicBezTo>
                  <a:pt x="1080" y="468"/>
                  <a:pt x="1079" y="468"/>
                  <a:pt x="1078" y="469"/>
                </a:cubicBezTo>
                <a:cubicBezTo>
                  <a:pt x="1084" y="529"/>
                  <a:pt x="1084" y="529"/>
                  <a:pt x="1084" y="529"/>
                </a:cubicBezTo>
                <a:cubicBezTo>
                  <a:pt x="1083" y="529"/>
                  <a:pt x="1083" y="529"/>
                  <a:pt x="1083" y="529"/>
                </a:cubicBezTo>
                <a:cubicBezTo>
                  <a:pt x="1083" y="530"/>
                  <a:pt x="1083" y="530"/>
                  <a:pt x="1083" y="530"/>
                </a:cubicBezTo>
                <a:cubicBezTo>
                  <a:pt x="0" y="672"/>
                  <a:pt x="0" y="672"/>
                  <a:pt x="0" y="672"/>
                </a:cubicBezTo>
                <a:cubicBezTo>
                  <a:pt x="1" y="680"/>
                  <a:pt x="1" y="680"/>
                  <a:pt x="1" y="680"/>
                </a:cubicBezTo>
                <a:cubicBezTo>
                  <a:pt x="1089" y="535"/>
                  <a:pt x="1089" y="535"/>
                  <a:pt x="1089" y="535"/>
                </a:cubicBezTo>
                <a:cubicBezTo>
                  <a:pt x="1081" y="468"/>
                  <a:pt x="1081" y="468"/>
                  <a:pt x="1081" y="468"/>
                </a:cubicBezTo>
                <a:moveTo>
                  <a:pt x="322" y="0"/>
                </a:moveTo>
                <a:cubicBezTo>
                  <a:pt x="317" y="0"/>
                  <a:pt x="311" y="0"/>
                  <a:pt x="306" y="0"/>
                </a:cubicBezTo>
                <a:cubicBezTo>
                  <a:pt x="139" y="14"/>
                  <a:pt x="122" y="193"/>
                  <a:pt x="83" y="326"/>
                </a:cubicBezTo>
                <a:cubicBezTo>
                  <a:pt x="132" y="349"/>
                  <a:pt x="169" y="384"/>
                  <a:pt x="197" y="411"/>
                </a:cubicBezTo>
                <a:cubicBezTo>
                  <a:pt x="197" y="411"/>
                  <a:pt x="197" y="411"/>
                  <a:pt x="197" y="411"/>
                </a:cubicBezTo>
                <a:cubicBezTo>
                  <a:pt x="197" y="411"/>
                  <a:pt x="197" y="411"/>
                  <a:pt x="198" y="411"/>
                </a:cubicBezTo>
                <a:cubicBezTo>
                  <a:pt x="234" y="446"/>
                  <a:pt x="284" y="468"/>
                  <a:pt x="336" y="468"/>
                </a:cubicBezTo>
                <a:cubicBezTo>
                  <a:pt x="336" y="468"/>
                  <a:pt x="336" y="468"/>
                  <a:pt x="336" y="468"/>
                </a:cubicBezTo>
                <a:cubicBezTo>
                  <a:pt x="336" y="468"/>
                  <a:pt x="336" y="468"/>
                  <a:pt x="336" y="468"/>
                </a:cubicBezTo>
                <a:cubicBezTo>
                  <a:pt x="392" y="468"/>
                  <a:pt x="450" y="441"/>
                  <a:pt x="490" y="377"/>
                </a:cubicBezTo>
                <a:cubicBezTo>
                  <a:pt x="491" y="377"/>
                  <a:pt x="491" y="376"/>
                  <a:pt x="491" y="376"/>
                </a:cubicBezTo>
                <a:cubicBezTo>
                  <a:pt x="491" y="376"/>
                  <a:pt x="491" y="376"/>
                  <a:pt x="491" y="376"/>
                </a:cubicBezTo>
                <a:cubicBezTo>
                  <a:pt x="491" y="376"/>
                  <a:pt x="491" y="376"/>
                  <a:pt x="491" y="376"/>
                </a:cubicBezTo>
                <a:cubicBezTo>
                  <a:pt x="491" y="375"/>
                  <a:pt x="491" y="375"/>
                  <a:pt x="491" y="375"/>
                </a:cubicBezTo>
                <a:cubicBezTo>
                  <a:pt x="491" y="375"/>
                  <a:pt x="491" y="375"/>
                  <a:pt x="492" y="375"/>
                </a:cubicBezTo>
                <a:cubicBezTo>
                  <a:pt x="492" y="375"/>
                  <a:pt x="492" y="375"/>
                  <a:pt x="492" y="375"/>
                </a:cubicBezTo>
                <a:cubicBezTo>
                  <a:pt x="492" y="375"/>
                  <a:pt x="492" y="374"/>
                  <a:pt x="492" y="374"/>
                </a:cubicBezTo>
                <a:cubicBezTo>
                  <a:pt x="492" y="374"/>
                  <a:pt x="492" y="374"/>
                  <a:pt x="492" y="374"/>
                </a:cubicBezTo>
                <a:cubicBezTo>
                  <a:pt x="492" y="374"/>
                  <a:pt x="492" y="374"/>
                  <a:pt x="492" y="374"/>
                </a:cubicBezTo>
                <a:cubicBezTo>
                  <a:pt x="492" y="374"/>
                  <a:pt x="492" y="373"/>
                  <a:pt x="493" y="373"/>
                </a:cubicBezTo>
                <a:cubicBezTo>
                  <a:pt x="493" y="373"/>
                  <a:pt x="493" y="373"/>
                  <a:pt x="493" y="373"/>
                </a:cubicBezTo>
                <a:cubicBezTo>
                  <a:pt x="523" y="325"/>
                  <a:pt x="555" y="289"/>
                  <a:pt x="587" y="263"/>
                </a:cubicBezTo>
                <a:cubicBezTo>
                  <a:pt x="583" y="256"/>
                  <a:pt x="579" y="249"/>
                  <a:pt x="575" y="243"/>
                </a:cubicBezTo>
                <a:cubicBezTo>
                  <a:pt x="503" y="121"/>
                  <a:pt x="447" y="0"/>
                  <a:pt x="322" y="0"/>
                </a:cubicBezTo>
              </a:path>
            </a:pathLst>
          </a:custGeom>
          <a:solidFill>
            <a:srgbClr val="D6D4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47" name="îṧḷïďê"/>
          <p:cNvSpPr/>
          <p:nvPr/>
        </p:nvSpPr>
        <p:spPr bwMode="auto">
          <a:xfrm>
            <a:off x="1583514" y="2209517"/>
            <a:ext cx="795545" cy="187304"/>
          </a:xfrm>
          <a:custGeom>
            <a:avLst/>
            <a:gdLst>
              <a:gd name="T0" fmla="*/ 33 w 1131"/>
              <a:gd name="T1" fmla="*/ 91 h 267"/>
              <a:gd name="T2" fmla="*/ 0 w 1131"/>
              <a:gd name="T3" fmla="*/ 93 h 267"/>
              <a:gd name="T4" fmla="*/ 21 w 1131"/>
              <a:gd name="T5" fmla="*/ 246 h 267"/>
              <a:gd name="T6" fmla="*/ 130 w 1131"/>
              <a:gd name="T7" fmla="*/ 111 h 267"/>
              <a:gd name="T8" fmla="*/ 136 w 1131"/>
              <a:gd name="T9" fmla="*/ 114 h 267"/>
              <a:gd name="T10" fmla="*/ 136 w 1131"/>
              <a:gd name="T11" fmla="*/ 114 h 267"/>
              <a:gd name="T12" fmla="*/ 33 w 1131"/>
              <a:gd name="T13" fmla="*/ 91 h 267"/>
              <a:gd name="T14" fmla="*/ 773 w 1131"/>
              <a:gd name="T15" fmla="*/ 0 h 267"/>
              <a:gd name="T16" fmla="*/ 640 w 1131"/>
              <a:gd name="T17" fmla="*/ 51 h 267"/>
              <a:gd name="T18" fmla="*/ 658 w 1131"/>
              <a:gd name="T19" fmla="*/ 78 h 267"/>
              <a:gd name="T20" fmla="*/ 979 w 1131"/>
              <a:gd name="T21" fmla="*/ 267 h 267"/>
              <a:gd name="T22" fmla="*/ 1046 w 1131"/>
              <a:gd name="T23" fmla="*/ 262 h 267"/>
              <a:gd name="T24" fmla="*/ 1129 w 1131"/>
              <a:gd name="T25" fmla="*/ 248 h 267"/>
              <a:gd name="T26" fmla="*/ 1130 w 1131"/>
              <a:gd name="T27" fmla="*/ 257 h 267"/>
              <a:gd name="T28" fmla="*/ 1131 w 1131"/>
              <a:gd name="T29" fmla="*/ 257 h 267"/>
              <a:gd name="T30" fmla="*/ 1118 w 1131"/>
              <a:gd name="T31" fmla="*/ 138 h 267"/>
              <a:gd name="T32" fmla="*/ 1098 w 1131"/>
              <a:gd name="T33" fmla="*/ 139 h 267"/>
              <a:gd name="T34" fmla="*/ 950 w 1131"/>
              <a:gd name="T35" fmla="*/ 78 h 267"/>
              <a:gd name="T36" fmla="*/ 773 w 1131"/>
              <a:gd name="T37" fmla="*/ 0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31" h="267">
                <a:moveTo>
                  <a:pt x="33" y="91"/>
                </a:moveTo>
                <a:cubicBezTo>
                  <a:pt x="22" y="91"/>
                  <a:pt x="12" y="91"/>
                  <a:pt x="0" y="93"/>
                </a:cubicBezTo>
                <a:cubicBezTo>
                  <a:pt x="21" y="246"/>
                  <a:pt x="21" y="246"/>
                  <a:pt x="21" y="246"/>
                </a:cubicBezTo>
                <a:cubicBezTo>
                  <a:pt x="81" y="236"/>
                  <a:pt x="109" y="181"/>
                  <a:pt x="130" y="111"/>
                </a:cubicBezTo>
                <a:cubicBezTo>
                  <a:pt x="132" y="112"/>
                  <a:pt x="134" y="113"/>
                  <a:pt x="136" y="114"/>
                </a:cubicBezTo>
                <a:cubicBezTo>
                  <a:pt x="136" y="114"/>
                  <a:pt x="136" y="114"/>
                  <a:pt x="136" y="114"/>
                </a:cubicBezTo>
                <a:cubicBezTo>
                  <a:pt x="106" y="100"/>
                  <a:pt x="72" y="91"/>
                  <a:pt x="33" y="91"/>
                </a:cubicBezTo>
                <a:moveTo>
                  <a:pt x="773" y="0"/>
                </a:moveTo>
                <a:cubicBezTo>
                  <a:pt x="728" y="0"/>
                  <a:pt x="684" y="16"/>
                  <a:pt x="640" y="51"/>
                </a:cubicBezTo>
                <a:cubicBezTo>
                  <a:pt x="646" y="60"/>
                  <a:pt x="652" y="69"/>
                  <a:pt x="658" y="78"/>
                </a:cubicBezTo>
                <a:cubicBezTo>
                  <a:pt x="726" y="179"/>
                  <a:pt x="815" y="267"/>
                  <a:pt x="979" y="267"/>
                </a:cubicBezTo>
                <a:cubicBezTo>
                  <a:pt x="1000" y="267"/>
                  <a:pt x="1022" y="265"/>
                  <a:pt x="1046" y="262"/>
                </a:cubicBezTo>
                <a:cubicBezTo>
                  <a:pt x="1076" y="258"/>
                  <a:pt x="1103" y="254"/>
                  <a:pt x="1129" y="248"/>
                </a:cubicBezTo>
                <a:cubicBezTo>
                  <a:pt x="1130" y="257"/>
                  <a:pt x="1130" y="257"/>
                  <a:pt x="1130" y="257"/>
                </a:cubicBezTo>
                <a:cubicBezTo>
                  <a:pt x="1131" y="257"/>
                  <a:pt x="1131" y="257"/>
                  <a:pt x="1131" y="257"/>
                </a:cubicBezTo>
                <a:cubicBezTo>
                  <a:pt x="1118" y="138"/>
                  <a:pt x="1118" y="138"/>
                  <a:pt x="1118" y="138"/>
                </a:cubicBezTo>
                <a:cubicBezTo>
                  <a:pt x="1112" y="138"/>
                  <a:pt x="1105" y="139"/>
                  <a:pt x="1098" y="139"/>
                </a:cubicBezTo>
                <a:cubicBezTo>
                  <a:pt x="1049" y="139"/>
                  <a:pt x="997" y="118"/>
                  <a:pt x="950" y="78"/>
                </a:cubicBezTo>
                <a:cubicBezTo>
                  <a:pt x="893" y="28"/>
                  <a:pt x="833" y="0"/>
                  <a:pt x="773" y="0"/>
                </a:cubicBezTo>
              </a:path>
            </a:pathLst>
          </a:custGeom>
          <a:solidFill>
            <a:srgbClr val="FFBE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48" name="îslïḍê"/>
          <p:cNvSpPr/>
          <p:nvPr/>
        </p:nvSpPr>
        <p:spPr bwMode="auto">
          <a:xfrm>
            <a:off x="1679137" y="2245500"/>
            <a:ext cx="703865" cy="186811"/>
          </a:xfrm>
          <a:custGeom>
            <a:avLst/>
            <a:gdLst>
              <a:gd name="T0" fmla="*/ 995 w 1001"/>
              <a:gd name="T1" fmla="*/ 206 h 266"/>
              <a:gd name="T2" fmla="*/ 994 w 1001"/>
              <a:gd name="T3" fmla="*/ 206 h 266"/>
              <a:gd name="T4" fmla="*/ 1000 w 1001"/>
              <a:gd name="T5" fmla="*/ 266 h 266"/>
              <a:gd name="T6" fmla="*/ 1001 w 1001"/>
              <a:gd name="T7" fmla="*/ 266 h 266"/>
              <a:gd name="T8" fmla="*/ 995 w 1001"/>
              <a:gd name="T9" fmla="*/ 206 h 266"/>
              <a:gd name="T10" fmla="*/ 253 w 1001"/>
              <a:gd name="T11" fmla="*/ 205 h 266"/>
              <a:gd name="T12" fmla="*/ 253 w 1001"/>
              <a:gd name="T13" fmla="*/ 205 h 266"/>
              <a:gd name="T14" fmla="*/ 253 w 1001"/>
              <a:gd name="T15" fmla="*/ 205 h 266"/>
              <a:gd name="T16" fmla="*/ 253 w 1001"/>
              <a:gd name="T17" fmla="*/ 205 h 266"/>
              <a:gd name="T18" fmla="*/ 115 w 1001"/>
              <a:gd name="T19" fmla="*/ 148 h 266"/>
              <a:gd name="T20" fmla="*/ 253 w 1001"/>
              <a:gd name="T21" fmla="*/ 205 h 266"/>
              <a:gd name="T22" fmla="*/ 115 w 1001"/>
              <a:gd name="T23" fmla="*/ 148 h 266"/>
              <a:gd name="T24" fmla="*/ 408 w 1001"/>
              <a:gd name="T25" fmla="*/ 113 h 266"/>
              <a:gd name="T26" fmla="*/ 407 w 1001"/>
              <a:gd name="T27" fmla="*/ 114 h 266"/>
              <a:gd name="T28" fmla="*/ 408 w 1001"/>
              <a:gd name="T29" fmla="*/ 113 h 266"/>
              <a:gd name="T30" fmla="*/ 408 w 1001"/>
              <a:gd name="T31" fmla="*/ 112 h 266"/>
              <a:gd name="T32" fmla="*/ 408 w 1001"/>
              <a:gd name="T33" fmla="*/ 113 h 266"/>
              <a:gd name="T34" fmla="*/ 408 w 1001"/>
              <a:gd name="T35" fmla="*/ 112 h 266"/>
              <a:gd name="T36" fmla="*/ 409 w 1001"/>
              <a:gd name="T37" fmla="*/ 112 h 266"/>
              <a:gd name="T38" fmla="*/ 409 w 1001"/>
              <a:gd name="T39" fmla="*/ 112 h 266"/>
              <a:gd name="T40" fmla="*/ 409 w 1001"/>
              <a:gd name="T41" fmla="*/ 112 h 266"/>
              <a:gd name="T42" fmla="*/ 409 w 1001"/>
              <a:gd name="T43" fmla="*/ 111 h 266"/>
              <a:gd name="T44" fmla="*/ 409 w 1001"/>
              <a:gd name="T45" fmla="*/ 111 h 266"/>
              <a:gd name="T46" fmla="*/ 409 w 1001"/>
              <a:gd name="T47" fmla="*/ 111 h 266"/>
              <a:gd name="T48" fmla="*/ 410 w 1001"/>
              <a:gd name="T49" fmla="*/ 110 h 266"/>
              <a:gd name="T50" fmla="*/ 409 w 1001"/>
              <a:gd name="T51" fmla="*/ 111 h 266"/>
              <a:gd name="T52" fmla="*/ 410 w 1001"/>
              <a:gd name="T53" fmla="*/ 110 h 266"/>
              <a:gd name="T54" fmla="*/ 0 w 1001"/>
              <a:gd name="T55" fmla="*/ 63 h 266"/>
              <a:gd name="T56" fmla="*/ 0 w 1001"/>
              <a:gd name="T57" fmla="*/ 63 h 266"/>
              <a:gd name="T58" fmla="*/ 114 w 1001"/>
              <a:gd name="T59" fmla="*/ 148 h 266"/>
              <a:gd name="T60" fmla="*/ 0 w 1001"/>
              <a:gd name="T61" fmla="*/ 63 h 266"/>
              <a:gd name="T62" fmla="*/ 504 w 1001"/>
              <a:gd name="T63" fmla="*/ 0 h 266"/>
              <a:gd name="T64" fmla="*/ 410 w 1001"/>
              <a:gd name="T65" fmla="*/ 110 h 266"/>
              <a:gd name="T66" fmla="*/ 504 w 1001"/>
              <a:gd name="T67" fmla="*/ 0 h 266"/>
              <a:gd name="T68" fmla="*/ 522 w 1001"/>
              <a:gd name="T69" fmla="*/ 27 h 266"/>
              <a:gd name="T70" fmla="*/ 504 w 1001"/>
              <a:gd name="T71" fmla="*/ 0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01" h="266">
                <a:moveTo>
                  <a:pt x="995" y="206"/>
                </a:moveTo>
                <a:cubicBezTo>
                  <a:pt x="995" y="206"/>
                  <a:pt x="995" y="206"/>
                  <a:pt x="994" y="206"/>
                </a:cubicBezTo>
                <a:cubicBezTo>
                  <a:pt x="1000" y="266"/>
                  <a:pt x="1000" y="266"/>
                  <a:pt x="1000" y="266"/>
                </a:cubicBezTo>
                <a:cubicBezTo>
                  <a:pt x="1001" y="266"/>
                  <a:pt x="1001" y="266"/>
                  <a:pt x="1001" y="266"/>
                </a:cubicBezTo>
                <a:cubicBezTo>
                  <a:pt x="995" y="206"/>
                  <a:pt x="995" y="206"/>
                  <a:pt x="995" y="206"/>
                </a:cubicBezTo>
                <a:moveTo>
                  <a:pt x="253" y="205"/>
                </a:moveTo>
                <a:cubicBezTo>
                  <a:pt x="253" y="205"/>
                  <a:pt x="253" y="205"/>
                  <a:pt x="253" y="205"/>
                </a:cubicBezTo>
                <a:cubicBezTo>
                  <a:pt x="253" y="205"/>
                  <a:pt x="253" y="205"/>
                  <a:pt x="253" y="205"/>
                </a:cubicBezTo>
                <a:cubicBezTo>
                  <a:pt x="253" y="205"/>
                  <a:pt x="253" y="205"/>
                  <a:pt x="253" y="205"/>
                </a:cubicBezTo>
                <a:moveTo>
                  <a:pt x="115" y="148"/>
                </a:moveTo>
                <a:cubicBezTo>
                  <a:pt x="151" y="183"/>
                  <a:pt x="201" y="205"/>
                  <a:pt x="253" y="205"/>
                </a:cubicBezTo>
                <a:cubicBezTo>
                  <a:pt x="201" y="205"/>
                  <a:pt x="151" y="183"/>
                  <a:pt x="115" y="148"/>
                </a:cubicBezTo>
                <a:moveTo>
                  <a:pt x="408" y="113"/>
                </a:moveTo>
                <a:cubicBezTo>
                  <a:pt x="408" y="113"/>
                  <a:pt x="408" y="114"/>
                  <a:pt x="407" y="114"/>
                </a:cubicBezTo>
                <a:cubicBezTo>
                  <a:pt x="408" y="114"/>
                  <a:pt x="408" y="113"/>
                  <a:pt x="408" y="113"/>
                </a:cubicBezTo>
                <a:moveTo>
                  <a:pt x="408" y="112"/>
                </a:moveTo>
                <a:cubicBezTo>
                  <a:pt x="408" y="112"/>
                  <a:pt x="408" y="112"/>
                  <a:pt x="408" y="113"/>
                </a:cubicBezTo>
                <a:cubicBezTo>
                  <a:pt x="408" y="112"/>
                  <a:pt x="408" y="112"/>
                  <a:pt x="408" y="112"/>
                </a:cubicBezTo>
                <a:moveTo>
                  <a:pt x="409" y="112"/>
                </a:moveTo>
                <a:cubicBezTo>
                  <a:pt x="409" y="112"/>
                  <a:pt x="409" y="112"/>
                  <a:pt x="409" y="112"/>
                </a:cubicBezTo>
                <a:cubicBezTo>
                  <a:pt x="409" y="112"/>
                  <a:pt x="409" y="112"/>
                  <a:pt x="409" y="112"/>
                </a:cubicBezTo>
                <a:moveTo>
                  <a:pt x="409" y="111"/>
                </a:moveTo>
                <a:cubicBezTo>
                  <a:pt x="409" y="111"/>
                  <a:pt x="409" y="111"/>
                  <a:pt x="409" y="111"/>
                </a:cubicBezTo>
                <a:cubicBezTo>
                  <a:pt x="409" y="111"/>
                  <a:pt x="409" y="111"/>
                  <a:pt x="409" y="111"/>
                </a:cubicBezTo>
                <a:moveTo>
                  <a:pt x="410" y="110"/>
                </a:moveTo>
                <a:cubicBezTo>
                  <a:pt x="409" y="110"/>
                  <a:pt x="409" y="111"/>
                  <a:pt x="409" y="111"/>
                </a:cubicBezTo>
                <a:cubicBezTo>
                  <a:pt x="409" y="111"/>
                  <a:pt x="409" y="110"/>
                  <a:pt x="410" y="110"/>
                </a:cubicBezTo>
                <a:moveTo>
                  <a:pt x="0" y="63"/>
                </a:moveTo>
                <a:cubicBezTo>
                  <a:pt x="0" y="63"/>
                  <a:pt x="0" y="63"/>
                  <a:pt x="0" y="63"/>
                </a:cubicBezTo>
                <a:cubicBezTo>
                  <a:pt x="49" y="86"/>
                  <a:pt x="86" y="121"/>
                  <a:pt x="114" y="148"/>
                </a:cubicBezTo>
                <a:cubicBezTo>
                  <a:pt x="86" y="121"/>
                  <a:pt x="49" y="86"/>
                  <a:pt x="0" y="63"/>
                </a:cubicBezTo>
                <a:moveTo>
                  <a:pt x="504" y="0"/>
                </a:moveTo>
                <a:cubicBezTo>
                  <a:pt x="472" y="26"/>
                  <a:pt x="440" y="62"/>
                  <a:pt x="410" y="110"/>
                </a:cubicBezTo>
                <a:cubicBezTo>
                  <a:pt x="440" y="62"/>
                  <a:pt x="472" y="26"/>
                  <a:pt x="504" y="0"/>
                </a:cubicBezTo>
                <a:cubicBezTo>
                  <a:pt x="510" y="9"/>
                  <a:pt x="516" y="18"/>
                  <a:pt x="522" y="27"/>
                </a:cubicBezTo>
                <a:cubicBezTo>
                  <a:pt x="516" y="18"/>
                  <a:pt x="510" y="9"/>
                  <a:pt x="504" y="0"/>
                </a:cubicBezTo>
              </a:path>
            </a:pathLst>
          </a:custGeom>
          <a:solidFill>
            <a:srgbClr val="EBA8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49" name="îṣ1ïḍe"/>
          <p:cNvSpPr/>
          <p:nvPr/>
        </p:nvSpPr>
        <p:spPr bwMode="auto">
          <a:xfrm>
            <a:off x="1598301" y="2382034"/>
            <a:ext cx="22673" cy="150335"/>
          </a:xfrm>
          <a:custGeom>
            <a:avLst/>
            <a:gdLst>
              <a:gd name="T0" fmla="*/ 0 w 46"/>
              <a:gd name="T1" fmla="*/ 0 h 305"/>
              <a:gd name="T2" fmla="*/ 0 w 46"/>
              <a:gd name="T3" fmla="*/ 0 h 305"/>
              <a:gd name="T4" fmla="*/ 40 w 46"/>
              <a:gd name="T5" fmla="*/ 305 h 305"/>
              <a:gd name="T6" fmla="*/ 46 w 46"/>
              <a:gd name="T7" fmla="*/ 305 h 305"/>
              <a:gd name="T8" fmla="*/ 46 w 46"/>
              <a:gd name="T9" fmla="*/ 305 h 305"/>
              <a:gd name="T10" fmla="*/ 40 w 46"/>
              <a:gd name="T11" fmla="*/ 305 h 305"/>
              <a:gd name="T12" fmla="*/ 0 w 46"/>
              <a:gd name="T13" fmla="*/ 0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" h="305">
                <a:moveTo>
                  <a:pt x="0" y="0"/>
                </a:moveTo>
                <a:lnTo>
                  <a:pt x="0" y="0"/>
                </a:lnTo>
                <a:lnTo>
                  <a:pt x="40" y="305"/>
                </a:lnTo>
                <a:lnTo>
                  <a:pt x="46" y="305"/>
                </a:lnTo>
                <a:lnTo>
                  <a:pt x="46" y="305"/>
                </a:lnTo>
                <a:lnTo>
                  <a:pt x="40" y="305"/>
                </a:lnTo>
                <a:lnTo>
                  <a:pt x="0" y="0"/>
                </a:lnTo>
                <a:close/>
              </a:path>
            </a:pathLst>
          </a:custGeom>
          <a:solidFill>
            <a:srgbClr val="EBD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50" name="í$ļídè"/>
          <p:cNvSpPr/>
          <p:nvPr/>
        </p:nvSpPr>
        <p:spPr bwMode="auto">
          <a:xfrm>
            <a:off x="1598301" y="2382034"/>
            <a:ext cx="22673" cy="150335"/>
          </a:xfrm>
          <a:custGeom>
            <a:avLst/>
            <a:gdLst>
              <a:gd name="T0" fmla="*/ 0 w 46"/>
              <a:gd name="T1" fmla="*/ 0 h 305"/>
              <a:gd name="T2" fmla="*/ 0 w 46"/>
              <a:gd name="T3" fmla="*/ 0 h 305"/>
              <a:gd name="T4" fmla="*/ 40 w 46"/>
              <a:gd name="T5" fmla="*/ 305 h 305"/>
              <a:gd name="T6" fmla="*/ 46 w 46"/>
              <a:gd name="T7" fmla="*/ 305 h 305"/>
              <a:gd name="T8" fmla="*/ 46 w 46"/>
              <a:gd name="T9" fmla="*/ 305 h 305"/>
              <a:gd name="T10" fmla="*/ 40 w 46"/>
              <a:gd name="T11" fmla="*/ 305 h 305"/>
              <a:gd name="T12" fmla="*/ 0 w 46"/>
              <a:gd name="T13" fmla="*/ 0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" h="305">
                <a:moveTo>
                  <a:pt x="0" y="0"/>
                </a:moveTo>
                <a:lnTo>
                  <a:pt x="0" y="0"/>
                </a:lnTo>
                <a:lnTo>
                  <a:pt x="40" y="305"/>
                </a:lnTo>
                <a:lnTo>
                  <a:pt x="46" y="305"/>
                </a:lnTo>
                <a:lnTo>
                  <a:pt x="46" y="305"/>
                </a:lnTo>
                <a:lnTo>
                  <a:pt x="40" y="305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51" name="ïšḷïḑe"/>
          <p:cNvSpPr/>
          <p:nvPr/>
        </p:nvSpPr>
        <p:spPr bwMode="auto">
          <a:xfrm>
            <a:off x="1620974" y="2322393"/>
            <a:ext cx="761535" cy="209977"/>
          </a:xfrm>
          <a:custGeom>
            <a:avLst/>
            <a:gdLst>
              <a:gd name="T0" fmla="*/ 1083 w 1083"/>
              <a:gd name="T1" fmla="*/ 156 h 299"/>
              <a:gd name="T2" fmla="*/ 0 w 1083"/>
              <a:gd name="T3" fmla="*/ 299 h 299"/>
              <a:gd name="T4" fmla="*/ 0 w 1083"/>
              <a:gd name="T5" fmla="*/ 299 h 299"/>
              <a:gd name="T6" fmla="*/ 1083 w 1083"/>
              <a:gd name="T7" fmla="*/ 157 h 299"/>
              <a:gd name="T8" fmla="*/ 1083 w 1083"/>
              <a:gd name="T9" fmla="*/ 156 h 299"/>
              <a:gd name="T10" fmla="*/ 336 w 1083"/>
              <a:gd name="T11" fmla="*/ 95 h 299"/>
              <a:gd name="T12" fmla="*/ 336 w 1083"/>
              <a:gd name="T13" fmla="*/ 95 h 299"/>
              <a:gd name="T14" fmla="*/ 336 w 1083"/>
              <a:gd name="T15" fmla="*/ 95 h 299"/>
              <a:gd name="T16" fmla="*/ 336 w 1083"/>
              <a:gd name="T17" fmla="*/ 95 h 299"/>
              <a:gd name="T18" fmla="*/ 197 w 1083"/>
              <a:gd name="T19" fmla="*/ 38 h 299"/>
              <a:gd name="T20" fmla="*/ 197 w 1083"/>
              <a:gd name="T21" fmla="*/ 38 h 299"/>
              <a:gd name="T22" fmla="*/ 198 w 1083"/>
              <a:gd name="T23" fmla="*/ 38 h 299"/>
              <a:gd name="T24" fmla="*/ 197 w 1083"/>
              <a:gd name="T25" fmla="*/ 38 h 299"/>
              <a:gd name="T26" fmla="*/ 197 w 1083"/>
              <a:gd name="T27" fmla="*/ 38 h 299"/>
              <a:gd name="T28" fmla="*/ 490 w 1083"/>
              <a:gd name="T29" fmla="*/ 4 h 299"/>
              <a:gd name="T30" fmla="*/ 336 w 1083"/>
              <a:gd name="T31" fmla="*/ 95 h 299"/>
              <a:gd name="T32" fmla="*/ 490 w 1083"/>
              <a:gd name="T33" fmla="*/ 4 h 299"/>
              <a:gd name="T34" fmla="*/ 491 w 1083"/>
              <a:gd name="T35" fmla="*/ 3 h 299"/>
              <a:gd name="T36" fmla="*/ 491 w 1083"/>
              <a:gd name="T37" fmla="*/ 3 h 299"/>
              <a:gd name="T38" fmla="*/ 491 w 1083"/>
              <a:gd name="T39" fmla="*/ 3 h 299"/>
              <a:gd name="T40" fmla="*/ 491 w 1083"/>
              <a:gd name="T41" fmla="*/ 3 h 299"/>
              <a:gd name="T42" fmla="*/ 491 w 1083"/>
              <a:gd name="T43" fmla="*/ 3 h 299"/>
              <a:gd name="T44" fmla="*/ 492 w 1083"/>
              <a:gd name="T45" fmla="*/ 2 h 299"/>
              <a:gd name="T46" fmla="*/ 491 w 1083"/>
              <a:gd name="T47" fmla="*/ 2 h 299"/>
              <a:gd name="T48" fmla="*/ 492 w 1083"/>
              <a:gd name="T49" fmla="*/ 2 h 299"/>
              <a:gd name="T50" fmla="*/ 492 w 1083"/>
              <a:gd name="T51" fmla="*/ 1 h 299"/>
              <a:gd name="T52" fmla="*/ 492 w 1083"/>
              <a:gd name="T53" fmla="*/ 2 h 299"/>
              <a:gd name="T54" fmla="*/ 492 w 1083"/>
              <a:gd name="T55" fmla="*/ 1 h 299"/>
              <a:gd name="T56" fmla="*/ 492 w 1083"/>
              <a:gd name="T57" fmla="*/ 1 h 299"/>
              <a:gd name="T58" fmla="*/ 492 w 1083"/>
              <a:gd name="T59" fmla="*/ 1 h 299"/>
              <a:gd name="T60" fmla="*/ 492 w 1083"/>
              <a:gd name="T61" fmla="*/ 1 h 299"/>
              <a:gd name="T62" fmla="*/ 493 w 1083"/>
              <a:gd name="T63" fmla="*/ 0 h 299"/>
              <a:gd name="T64" fmla="*/ 493 w 1083"/>
              <a:gd name="T65" fmla="*/ 0 h 299"/>
              <a:gd name="T66" fmla="*/ 493 w 1083"/>
              <a:gd name="T67" fmla="*/ 0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83" h="299">
                <a:moveTo>
                  <a:pt x="1083" y="156"/>
                </a:moveTo>
                <a:cubicBezTo>
                  <a:pt x="0" y="299"/>
                  <a:pt x="0" y="299"/>
                  <a:pt x="0" y="299"/>
                </a:cubicBezTo>
                <a:cubicBezTo>
                  <a:pt x="0" y="299"/>
                  <a:pt x="0" y="299"/>
                  <a:pt x="0" y="299"/>
                </a:cubicBezTo>
                <a:cubicBezTo>
                  <a:pt x="1083" y="157"/>
                  <a:pt x="1083" y="157"/>
                  <a:pt x="1083" y="157"/>
                </a:cubicBezTo>
                <a:cubicBezTo>
                  <a:pt x="1083" y="156"/>
                  <a:pt x="1083" y="156"/>
                  <a:pt x="1083" y="156"/>
                </a:cubicBezTo>
                <a:moveTo>
                  <a:pt x="336" y="95"/>
                </a:moveTo>
                <a:cubicBezTo>
                  <a:pt x="336" y="95"/>
                  <a:pt x="336" y="95"/>
                  <a:pt x="336" y="95"/>
                </a:cubicBezTo>
                <a:cubicBezTo>
                  <a:pt x="336" y="95"/>
                  <a:pt x="336" y="95"/>
                  <a:pt x="336" y="95"/>
                </a:cubicBezTo>
                <a:cubicBezTo>
                  <a:pt x="336" y="95"/>
                  <a:pt x="336" y="95"/>
                  <a:pt x="336" y="95"/>
                </a:cubicBezTo>
                <a:moveTo>
                  <a:pt x="197" y="38"/>
                </a:moveTo>
                <a:cubicBezTo>
                  <a:pt x="197" y="38"/>
                  <a:pt x="197" y="38"/>
                  <a:pt x="197" y="38"/>
                </a:cubicBezTo>
                <a:cubicBezTo>
                  <a:pt x="197" y="38"/>
                  <a:pt x="197" y="38"/>
                  <a:pt x="198" y="38"/>
                </a:cubicBezTo>
                <a:cubicBezTo>
                  <a:pt x="197" y="38"/>
                  <a:pt x="197" y="38"/>
                  <a:pt x="197" y="38"/>
                </a:cubicBezTo>
                <a:cubicBezTo>
                  <a:pt x="197" y="38"/>
                  <a:pt x="197" y="38"/>
                  <a:pt x="197" y="38"/>
                </a:cubicBezTo>
                <a:moveTo>
                  <a:pt x="490" y="4"/>
                </a:moveTo>
                <a:cubicBezTo>
                  <a:pt x="450" y="68"/>
                  <a:pt x="392" y="95"/>
                  <a:pt x="336" y="95"/>
                </a:cubicBezTo>
                <a:cubicBezTo>
                  <a:pt x="392" y="95"/>
                  <a:pt x="450" y="68"/>
                  <a:pt x="490" y="4"/>
                </a:cubicBezTo>
                <a:moveTo>
                  <a:pt x="491" y="3"/>
                </a:moveTo>
                <a:cubicBezTo>
                  <a:pt x="491" y="3"/>
                  <a:pt x="491" y="3"/>
                  <a:pt x="491" y="3"/>
                </a:cubicBezTo>
                <a:cubicBezTo>
                  <a:pt x="491" y="3"/>
                  <a:pt x="491" y="3"/>
                  <a:pt x="491" y="3"/>
                </a:cubicBezTo>
                <a:cubicBezTo>
                  <a:pt x="491" y="3"/>
                  <a:pt x="491" y="3"/>
                  <a:pt x="491" y="3"/>
                </a:cubicBezTo>
                <a:cubicBezTo>
                  <a:pt x="491" y="3"/>
                  <a:pt x="491" y="3"/>
                  <a:pt x="491" y="3"/>
                </a:cubicBezTo>
                <a:moveTo>
                  <a:pt x="492" y="2"/>
                </a:moveTo>
                <a:cubicBezTo>
                  <a:pt x="491" y="2"/>
                  <a:pt x="491" y="2"/>
                  <a:pt x="491" y="2"/>
                </a:cubicBezTo>
                <a:cubicBezTo>
                  <a:pt x="491" y="2"/>
                  <a:pt x="491" y="2"/>
                  <a:pt x="492" y="2"/>
                </a:cubicBezTo>
                <a:moveTo>
                  <a:pt x="492" y="1"/>
                </a:moveTo>
                <a:cubicBezTo>
                  <a:pt x="492" y="1"/>
                  <a:pt x="492" y="2"/>
                  <a:pt x="492" y="2"/>
                </a:cubicBezTo>
                <a:cubicBezTo>
                  <a:pt x="492" y="2"/>
                  <a:pt x="492" y="1"/>
                  <a:pt x="492" y="1"/>
                </a:cubicBezTo>
                <a:moveTo>
                  <a:pt x="492" y="1"/>
                </a:moveTo>
                <a:cubicBezTo>
                  <a:pt x="492" y="1"/>
                  <a:pt x="492" y="1"/>
                  <a:pt x="492" y="1"/>
                </a:cubicBezTo>
                <a:cubicBezTo>
                  <a:pt x="492" y="1"/>
                  <a:pt x="492" y="1"/>
                  <a:pt x="492" y="1"/>
                </a:cubicBezTo>
                <a:moveTo>
                  <a:pt x="493" y="0"/>
                </a:moveTo>
                <a:cubicBezTo>
                  <a:pt x="493" y="0"/>
                  <a:pt x="493" y="0"/>
                  <a:pt x="493" y="0"/>
                </a:cubicBezTo>
                <a:cubicBezTo>
                  <a:pt x="493" y="0"/>
                  <a:pt x="493" y="0"/>
                  <a:pt x="493" y="0"/>
                </a:cubicBezTo>
              </a:path>
            </a:pathLst>
          </a:custGeom>
          <a:solidFill>
            <a:srgbClr val="D3B8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52" name="îş1iḑè"/>
          <p:cNvSpPr/>
          <p:nvPr/>
        </p:nvSpPr>
        <p:spPr bwMode="auto">
          <a:xfrm>
            <a:off x="1598300" y="2264230"/>
            <a:ext cx="779772" cy="268139"/>
          </a:xfrm>
          <a:custGeom>
            <a:avLst/>
            <a:gdLst>
              <a:gd name="T0" fmla="*/ 109 w 1109"/>
              <a:gd name="T1" fmla="*/ 33 h 382"/>
              <a:gd name="T2" fmla="*/ 0 w 1109"/>
              <a:gd name="T3" fmla="*/ 168 h 382"/>
              <a:gd name="T4" fmla="*/ 28 w 1109"/>
              <a:gd name="T5" fmla="*/ 382 h 382"/>
              <a:gd name="T6" fmla="*/ 32 w 1109"/>
              <a:gd name="T7" fmla="*/ 382 h 382"/>
              <a:gd name="T8" fmla="*/ 1 w 1109"/>
              <a:gd name="T9" fmla="*/ 176 h 382"/>
              <a:gd name="T10" fmla="*/ 115 w 1109"/>
              <a:gd name="T11" fmla="*/ 36 h 382"/>
              <a:gd name="T12" fmla="*/ 109 w 1109"/>
              <a:gd name="T13" fmla="*/ 33 h 382"/>
              <a:gd name="T14" fmla="*/ 637 w 1109"/>
              <a:gd name="T15" fmla="*/ 0 h 382"/>
              <a:gd name="T16" fmla="*/ 963 w 1109"/>
              <a:gd name="T17" fmla="*/ 196 h 382"/>
              <a:gd name="T18" fmla="*/ 1030 w 1109"/>
              <a:gd name="T19" fmla="*/ 192 h 382"/>
              <a:gd name="T20" fmla="*/ 1109 w 1109"/>
              <a:gd name="T21" fmla="*/ 179 h 382"/>
              <a:gd name="T22" fmla="*/ 1108 w 1109"/>
              <a:gd name="T23" fmla="*/ 170 h 382"/>
              <a:gd name="T24" fmla="*/ 1025 w 1109"/>
              <a:gd name="T25" fmla="*/ 184 h 382"/>
              <a:gd name="T26" fmla="*/ 958 w 1109"/>
              <a:gd name="T27" fmla="*/ 189 h 382"/>
              <a:gd name="T28" fmla="*/ 637 w 1109"/>
              <a:gd name="T29" fmla="*/ 0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109" h="382">
                <a:moveTo>
                  <a:pt x="109" y="33"/>
                </a:moveTo>
                <a:cubicBezTo>
                  <a:pt x="88" y="103"/>
                  <a:pt x="60" y="158"/>
                  <a:pt x="0" y="168"/>
                </a:cubicBezTo>
                <a:cubicBezTo>
                  <a:pt x="28" y="382"/>
                  <a:pt x="28" y="382"/>
                  <a:pt x="28" y="382"/>
                </a:cubicBezTo>
                <a:cubicBezTo>
                  <a:pt x="32" y="382"/>
                  <a:pt x="32" y="382"/>
                  <a:pt x="32" y="382"/>
                </a:cubicBezTo>
                <a:cubicBezTo>
                  <a:pt x="1" y="176"/>
                  <a:pt x="1" y="176"/>
                  <a:pt x="1" y="176"/>
                </a:cubicBezTo>
                <a:cubicBezTo>
                  <a:pt x="65" y="168"/>
                  <a:pt x="93" y="109"/>
                  <a:pt x="115" y="36"/>
                </a:cubicBezTo>
                <a:cubicBezTo>
                  <a:pt x="113" y="35"/>
                  <a:pt x="111" y="34"/>
                  <a:pt x="109" y="33"/>
                </a:cubicBezTo>
                <a:moveTo>
                  <a:pt x="637" y="0"/>
                </a:moveTo>
                <a:cubicBezTo>
                  <a:pt x="705" y="104"/>
                  <a:pt x="795" y="196"/>
                  <a:pt x="963" y="196"/>
                </a:cubicBezTo>
                <a:cubicBezTo>
                  <a:pt x="984" y="196"/>
                  <a:pt x="1006" y="195"/>
                  <a:pt x="1030" y="192"/>
                </a:cubicBezTo>
                <a:cubicBezTo>
                  <a:pt x="1058" y="188"/>
                  <a:pt x="1084" y="184"/>
                  <a:pt x="1109" y="179"/>
                </a:cubicBezTo>
                <a:cubicBezTo>
                  <a:pt x="1108" y="170"/>
                  <a:pt x="1108" y="170"/>
                  <a:pt x="1108" y="170"/>
                </a:cubicBezTo>
                <a:cubicBezTo>
                  <a:pt x="1082" y="176"/>
                  <a:pt x="1055" y="180"/>
                  <a:pt x="1025" y="184"/>
                </a:cubicBezTo>
                <a:cubicBezTo>
                  <a:pt x="1001" y="187"/>
                  <a:pt x="979" y="189"/>
                  <a:pt x="958" y="189"/>
                </a:cubicBezTo>
                <a:cubicBezTo>
                  <a:pt x="794" y="189"/>
                  <a:pt x="705" y="101"/>
                  <a:pt x="637" y="0"/>
                </a:cubicBezTo>
              </a:path>
            </a:pathLst>
          </a:custGeom>
          <a:solidFill>
            <a:srgbClr val="EBAB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53" name="ïšḻîḋe"/>
          <p:cNvSpPr/>
          <p:nvPr/>
        </p:nvSpPr>
        <p:spPr bwMode="auto">
          <a:xfrm>
            <a:off x="1599286" y="2245499"/>
            <a:ext cx="783223" cy="286869"/>
          </a:xfrm>
          <a:custGeom>
            <a:avLst/>
            <a:gdLst>
              <a:gd name="T0" fmla="*/ 618 w 1114"/>
              <a:gd name="T1" fmla="*/ 0 h 409"/>
              <a:gd name="T2" fmla="*/ 524 w 1114"/>
              <a:gd name="T3" fmla="*/ 110 h 409"/>
              <a:gd name="T4" fmla="*/ 524 w 1114"/>
              <a:gd name="T5" fmla="*/ 110 h 409"/>
              <a:gd name="T6" fmla="*/ 523 w 1114"/>
              <a:gd name="T7" fmla="*/ 111 h 409"/>
              <a:gd name="T8" fmla="*/ 523 w 1114"/>
              <a:gd name="T9" fmla="*/ 111 h 409"/>
              <a:gd name="T10" fmla="*/ 523 w 1114"/>
              <a:gd name="T11" fmla="*/ 111 h 409"/>
              <a:gd name="T12" fmla="*/ 523 w 1114"/>
              <a:gd name="T13" fmla="*/ 112 h 409"/>
              <a:gd name="T14" fmla="*/ 523 w 1114"/>
              <a:gd name="T15" fmla="*/ 112 h 409"/>
              <a:gd name="T16" fmla="*/ 522 w 1114"/>
              <a:gd name="T17" fmla="*/ 112 h 409"/>
              <a:gd name="T18" fmla="*/ 522 w 1114"/>
              <a:gd name="T19" fmla="*/ 113 h 409"/>
              <a:gd name="T20" fmla="*/ 522 w 1114"/>
              <a:gd name="T21" fmla="*/ 113 h 409"/>
              <a:gd name="T22" fmla="*/ 522 w 1114"/>
              <a:gd name="T23" fmla="*/ 113 h 409"/>
              <a:gd name="T24" fmla="*/ 521 w 1114"/>
              <a:gd name="T25" fmla="*/ 114 h 409"/>
              <a:gd name="T26" fmla="*/ 367 w 1114"/>
              <a:gd name="T27" fmla="*/ 205 h 409"/>
              <a:gd name="T28" fmla="*/ 367 w 1114"/>
              <a:gd name="T29" fmla="*/ 205 h 409"/>
              <a:gd name="T30" fmla="*/ 367 w 1114"/>
              <a:gd name="T31" fmla="*/ 205 h 409"/>
              <a:gd name="T32" fmla="*/ 367 w 1114"/>
              <a:gd name="T33" fmla="*/ 205 h 409"/>
              <a:gd name="T34" fmla="*/ 367 w 1114"/>
              <a:gd name="T35" fmla="*/ 205 h 409"/>
              <a:gd name="T36" fmla="*/ 229 w 1114"/>
              <a:gd name="T37" fmla="*/ 148 h 409"/>
              <a:gd name="T38" fmla="*/ 228 w 1114"/>
              <a:gd name="T39" fmla="*/ 148 h 409"/>
              <a:gd name="T40" fmla="*/ 228 w 1114"/>
              <a:gd name="T41" fmla="*/ 148 h 409"/>
              <a:gd name="T42" fmla="*/ 114 w 1114"/>
              <a:gd name="T43" fmla="*/ 63 h 409"/>
              <a:gd name="T44" fmla="*/ 0 w 1114"/>
              <a:gd name="T45" fmla="*/ 203 h 409"/>
              <a:gd name="T46" fmla="*/ 31 w 1114"/>
              <a:gd name="T47" fmla="*/ 409 h 409"/>
              <a:gd name="T48" fmla="*/ 1114 w 1114"/>
              <a:gd name="T49" fmla="*/ 266 h 409"/>
              <a:gd name="T50" fmla="*/ 1108 w 1114"/>
              <a:gd name="T51" fmla="*/ 206 h 409"/>
              <a:gd name="T52" fmla="*/ 1029 w 1114"/>
              <a:gd name="T53" fmla="*/ 219 h 409"/>
              <a:gd name="T54" fmla="*/ 962 w 1114"/>
              <a:gd name="T55" fmla="*/ 223 h 409"/>
              <a:gd name="T56" fmla="*/ 636 w 1114"/>
              <a:gd name="T57" fmla="*/ 27 h 409"/>
              <a:gd name="T58" fmla="*/ 618 w 1114"/>
              <a:gd name="T59" fmla="*/ 0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114" h="409">
                <a:moveTo>
                  <a:pt x="618" y="0"/>
                </a:moveTo>
                <a:cubicBezTo>
                  <a:pt x="586" y="26"/>
                  <a:pt x="554" y="62"/>
                  <a:pt x="524" y="110"/>
                </a:cubicBezTo>
                <a:cubicBezTo>
                  <a:pt x="524" y="110"/>
                  <a:pt x="524" y="110"/>
                  <a:pt x="524" y="110"/>
                </a:cubicBezTo>
                <a:cubicBezTo>
                  <a:pt x="523" y="110"/>
                  <a:pt x="523" y="111"/>
                  <a:pt x="523" y="111"/>
                </a:cubicBezTo>
                <a:cubicBezTo>
                  <a:pt x="523" y="111"/>
                  <a:pt x="523" y="111"/>
                  <a:pt x="523" y="111"/>
                </a:cubicBezTo>
                <a:cubicBezTo>
                  <a:pt x="523" y="111"/>
                  <a:pt x="523" y="111"/>
                  <a:pt x="523" y="111"/>
                </a:cubicBezTo>
                <a:cubicBezTo>
                  <a:pt x="523" y="111"/>
                  <a:pt x="523" y="112"/>
                  <a:pt x="523" y="112"/>
                </a:cubicBezTo>
                <a:cubicBezTo>
                  <a:pt x="523" y="112"/>
                  <a:pt x="523" y="112"/>
                  <a:pt x="523" y="112"/>
                </a:cubicBezTo>
                <a:cubicBezTo>
                  <a:pt x="522" y="112"/>
                  <a:pt x="522" y="112"/>
                  <a:pt x="522" y="112"/>
                </a:cubicBezTo>
                <a:cubicBezTo>
                  <a:pt x="522" y="112"/>
                  <a:pt x="522" y="112"/>
                  <a:pt x="522" y="113"/>
                </a:cubicBezTo>
                <a:cubicBezTo>
                  <a:pt x="522" y="113"/>
                  <a:pt x="522" y="113"/>
                  <a:pt x="522" y="113"/>
                </a:cubicBezTo>
                <a:cubicBezTo>
                  <a:pt x="522" y="113"/>
                  <a:pt x="522" y="113"/>
                  <a:pt x="522" y="113"/>
                </a:cubicBezTo>
                <a:cubicBezTo>
                  <a:pt x="522" y="113"/>
                  <a:pt x="522" y="114"/>
                  <a:pt x="521" y="114"/>
                </a:cubicBezTo>
                <a:cubicBezTo>
                  <a:pt x="481" y="178"/>
                  <a:pt x="423" y="205"/>
                  <a:pt x="367" y="205"/>
                </a:cubicBezTo>
                <a:cubicBezTo>
                  <a:pt x="367" y="205"/>
                  <a:pt x="367" y="205"/>
                  <a:pt x="367" y="205"/>
                </a:cubicBezTo>
                <a:cubicBezTo>
                  <a:pt x="367" y="205"/>
                  <a:pt x="367" y="205"/>
                  <a:pt x="367" y="205"/>
                </a:cubicBezTo>
                <a:cubicBezTo>
                  <a:pt x="367" y="205"/>
                  <a:pt x="367" y="205"/>
                  <a:pt x="367" y="205"/>
                </a:cubicBezTo>
                <a:cubicBezTo>
                  <a:pt x="367" y="205"/>
                  <a:pt x="367" y="205"/>
                  <a:pt x="367" y="205"/>
                </a:cubicBezTo>
                <a:cubicBezTo>
                  <a:pt x="315" y="205"/>
                  <a:pt x="265" y="183"/>
                  <a:pt x="229" y="148"/>
                </a:cubicBezTo>
                <a:cubicBezTo>
                  <a:pt x="228" y="148"/>
                  <a:pt x="228" y="148"/>
                  <a:pt x="228" y="148"/>
                </a:cubicBezTo>
                <a:cubicBezTo>
                  <a:pt x="228" y="148"/>
                  <a:pt x="228" y="148"/>
                  <a:pt x="228" y="148"/>
                </a:cubicBezTo>
                <a:cubicBezTo>
                  <a:pt x="200" y="121"/>
                  <a:pt x="163" y="86"/>
                  <a:pt x="114" y="63"/>
                </a:cubicBezTo>
                <a:cubicBezTo>
                  <a:pt x="92" y="136"/>
                  <a:pt x="64" y="195"/>
                  <a:pt x="0" y="203"/>
                </a:cubicBezTo>
                <a:cubicBezTo>
                  <a:pt x="31" y="409"/>
                  <a:pt x="31" y="409"/>
                  <a:pt x="31" y="409"/>
                </a:cubicBezTo>
                <a:cubicBezTo>
                  <a:pt x="1114" y="266"/>
                  <a:pt x="1114" y="266"/>
                  <a:pt x="1114" y="266"/>
                </a:cubicBezTo>
                <a:cubicBezTo>
                  <a:pt x="1108" y="206"/>
                  <a:pt x="1108" y="206"/>
                  <a:pt x="1108" y="206"/>
                </a:cubicBezTo>
                <a:cubicBezTo>
                  <a:pt x="1083" y="211"/>
                  <a:pt x="1057" y="215"/>
                  <a:pt x="1029" y="219"/>
                </a:cubicBezTo>
                <a:cubicBezTo>
                  <a:pt x="1005" y="222"/>
                  <a:pt x="983" y="223"/>
                  <a:pt x="962" y="223"/>
                </a:cubicBezTo>
                <a:cubicBezTo>
                  <a:pt x="794" y="223"/>
                  <a:pt x="704" y="131"/>
                  <a:pt x="636" y="27"/>
                </a:cubicBezTo>
                <a:cubicBezTo>
                  <a:pt x="630" y="18"/>
                  <a:pt x="624" y="9"/>
                  <a:pt x="618" y="0"/>
                </a:cubicBezTo>
              </a:path>
            </a:pathLst>
          </a:custGeom>
          <a:solidFill>
            <a:srgbClr val="DF9E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54" name="íṧľïḑé"/>
          <p:cNvSpPr/>
          <p:nvPr/>
        </p:nvSpPr>
        <p:spPr bwMode="auto">
          <a:xfrm>
            <a:off x="1912772" y="2076927"/>
            <a:ext cx="152307" cy="410095"/>
          </a:xfrm>
          <a:custGeom>
            <a:avLst/>
            <a:gdLst>
              <a:gd name="T0" fmla="*/ 217 w 217"/>
              <a:gd name="T1" fmla="*/ 565 h 584"/>
              <a:gd name="T2" fmla="*/ 173 w 217"/>
              <a:gd name="T3" fmla="*/ 241 h 584"/>
              <a:gd name="T4" fmla="*/ 0 w 217"/>
              <a:gd name="T5" fmla="*/ 0 h 584"/>
              <a:gd name="T6" fmla="*/ 74 w 217"/>
              <a:gd name="T7" fmla="*/ 584 h 584"/>
              <a:gd name="T8" fmla="*/ 217 w 217"/>
              <a:gd name="T9" fmla="*/ 565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7" h="584">
                <a:moveTo>
                  <a:pt x="217" y="565"/>
                </a:moveTo>
                <a:cubicBezTo>
                  <a:pt x="173" y="241"/>
                  <a:pt x="173" y="241"/>
                  <a:pt x="173" y="241"/>
                </a:cubicBezTo>
                <a:cubicBezTo>
                  <a:pt x="114" y="148"/>
                  <a:pt x="70" y="49"/>
                  <a:pt x="0" y="0"/>
                </a:cubicBezTo>
                <a:cubicBezTo>
                  <a:pt x="74" y="584"/>
                  <a:pt x="74" y="584"/>
                  <a:pt x="74" y="584"/>
                </a:cubicBezTo>
                <a:lnTo>
                  <a:pt x="217" y="565"/>
                </a:lnTo>
                <a:close/>
              </a:path>
            </a:pathLst>
          </a:custGeom>
          <a:solidFill>
            <a:srgbClr val="FFD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55" name="íṡľîďe"/>
          <p:cNvSpPr/>
          <p:nvPr/>
        </p:nvSpPr>
        <p:spPr bwMode="auto">
          <a:xfrm>
            <a:off x="2031069" y="2243035"/>
            <a:ext cx="7394" cy="13802"/>
          </a:xfrm>
          <a:custGeom>
            <a:avLst/>
            <a:gdLst>
              <a:gd name="T0" fmla="*/ 1 w 11"/>
              <a:gd name="T1" fmla="*/ 5 h 19"/>
              <a:gd name="T2" fmla="*/ 2 w 11"/>
              <a:gd name="T3" fmla="*/ 14 h 19"/>
              <a:gd name="T4" fmla="*/ 7 w 11"/>
              <a:gd name="T5" fmla="*/ 18 h 19"/>
              <a:gd name="T6" fmla="*/ 11 w 11"/>
              <a:gd name="T7" fmla="*/ 13 h 19"/>
              <a:gd name="T8" fmla="*/ 10 w 11"/>
              <a:gd name="T9" fmla="*/ 4 h 19"/>
              <a:gd name="T10" fmla="*/ 5 w 11"/>
              <a:gd name="T11" fmla="*/ 0 h 19"/>
              <a:gd name="T12" fmla="*/ 1 w 11"/>
              <a:gd name="T13" fmla="*/ 5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19">
                <a:moveTo>
                  <a:pt x="1" y="5"/>
                </a:moveTo>
                <a:cubicBezTo>
                  <a:pt x="2" y="14"/>
                  <a:pt x="2" y="14"/>
                  <a:pt x="2" y="14"/>
                </a:cubicBezTo>
                <a:cubicBezTo>
                  <a:pt x="2" y="17"/>
                  <a:pt x="5" y="19"/>
                  <a:pt x="7" y="18"/>
                </a:cubicBezTo>
                <a:cubicBezTo>
                  <a:pt x="10" y="18"/>
                  <a:pt x="11" y="16"/>
                  <a:pt x="11" y="13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1"/>
                  <a:pt x="7" y="0"/>
                  <a:pt x="5" y="0"/>
                </a:cubicBezTo>
                <a:cubicBezTo>
                  <a:pt x="2" y="0"/>
                  <a:pt x="0" y="3"/>
                  <a:pt x="1" y="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56" name="ïṡḷíďe"/>
          <p:cNvSpPr/>
          <p:nvPr/>
        </p:nvSpPr>
        <p:spPr bwMode="auto">
          <a:xfrm>
            <a:off x="2034520" y="2269159"/>
            <a:ext cx="30068" cy="186317"/>
          </a:xfrm>
          <a:custGeom>
            <a:avLst/>
            <a:gdLst>
              <a:gd name="T0" fmla="*/ 31 w 43"/>
              <a:gd name="T1" fmla="*/ 242 h 265"/>
              <a:gd name="T2" fmla="*/ 34 w 43"/>
              <a:gd name="T3" fmla="*/ 261 h 265"/>
              <a:gd name="T4" fmla="*/ 39 w 43"/>
              <a:gd name="T5" fmla="*/ 265 h 265"/>
              <a:gd name="T6" fmla="*/ 43 w 43"/>
              <a:gd name="T7" fmla="*/ 260 h 265"/>
              <a:gd name="T8" fmla="*/ 41 w 43"/>
              <a:gd name="T9" fmla="*/ 241 h 265"/>
              <a:gd name="T10" fmla="*/ 35 w 43"/>
              <a:gd name="T11" fmla="*/ 237 h 265"/>
              <a:gd name="T12" fmla="*/ 31 w 43"/>
              <a:gd name="T13" fmla="*/ 242 h 265"/>
              <a:gd name="T14" fmla="*/ 25 w 43"/>
              <a:gd name="T15" fmla="*/ 195 h 265"/>
              <a:gd name="T16" fmla="*/ 28 w 43"/>
              <a:gd name="T17" fmla="*/ 214 h 265"/>
              <a:gd name="T18" fmla="*/ 33 w 43"/>
              <a:gd name="T19" fmla="*/ 218 h 265"/>
              <a:gd name="T20" fmla="*/ 37 w 43"/>
              <a:gd name="T21" fmla="*/ 213 h 265"/>
              <a:gd name="T22" fmla="*/ 35 w 43"/>
              <a:gd name="T23" fmla="*/ 194 h 265"/>
              <a:gd name="T24" fmla="*/ 29 w 43"/>
              <a:gd name="T25" fmla="*/ 190 h 265"/>
              <a:gd name="T26" fmla="*/ 25 w 43"/>
              <a:gd name="T27" fmla="*/ 195 h 265"/>
              <a:gd name="T28" fmla="*/ 19 w 43"/>
              <a:gd name="T29" fmla="*/ 148 h 265"/>
              <a:gd name="T30" fmla="*/ 22 w 43"/>
              <a:gd name="T31" fmla="*/ 167 h 265"/>
              <a:gd name="T32" fmla="*/ 27 w 43"/>
              <a:gd name="T33" fmla="*/ 171 h 265"/>
              <a:gd name="T34" fmla="*/ 31 w 43"/>
              <a:gd name="T35" fmla="*/ 165 h 265"/>
              <a:gd name="T36" fmla="*/ 28 w 43"/>
              <a:gd name="T37" fmla="*/ 146 h 265"/>
              <a:gd name="T38" fmla="*/ 23 w 43"/>
              <a:gd name="T39" fmla="*/ 142 h 265"/>
              <a:gd name="T40" fmla="*/ 19 w 43"/>
              <a:gd name="T41" fmla="*/ 148 h 265"/>
              <a:gd name="T42" fmla="*/ 13 w 43"/>
              <a:gd name="T43" fmla="*/ 100 h 265"/>
              <a:gd name="T44" fmla="*/ 15 w 43"/>
              <a:gd name="T45" fmla="*/ 119 h 265"/>
              <a:gd name="T46" fmla="*/ 21 w 43"/>
              <a:gd name="T47" fmla="*/ 123 h 265"/>
              <a:gd name="T48" fmla="*/ 25 w 43"/>
              <a:gd name="T49" fmla="*/ 118 h 265"/>
              <a:gd name="T50" fmla="*/ 22 w 43"/>
              <a:gd name="T51" fmla="*/ 99 h 265"/>
              <a:gd name="T52" fmla="*/ 17 w 43"/>
              <a:gd name="T53" fmla="*/ 95 h 265"/>
              <a:gd name="T54" fmla="*/ 13 w 43"/>
              <a:gd name="T55" fmla="*/ 100 h 265"/>
              <a:gd name="T56" fmla="*/ 7 w 43"/>
              <a:gd name="T57" fmla="*/ 53 h 265"/>
              <a:gd name="T58" fmla="*/ 9 w 43"/>
              <a:gd name="T59" fmla="*/ 72 h 265"/>
              <a:gd name="T60" fmla="*/ 14 w 43"/>
              <a:gd name="T61" fmla="*/ 76 h 265"/>
              <a:gd name="T62" fmla="*/ 18 w 43"/>
              <a:gd name="T63" fmla="*/ 71 h 265"/>
              <a:gd name="T64" fmla="*/ 16 w 43"/>
              <a:gd name="T65" fmla="*/ 52 h 265"/>
              <a:gd name="T66" fmla="*/ 11 w 43"/>
              <a:gd name="T67" fmla="*/ 48 h 265"/>
              <a:gd name="T68" fmla="*/ 7 w 43"/>
              <a:gd name="T69" fmla="*/ 53 h 265"/>
              <a:gd name="T70" fmla="*/ 1 w 43"/>
              <a:gd name="T71" fmla="*/ 6 h 265"/>
              <a:gd name="T72" fmla="*/ 3 w 43"/>
              <a:gd name="T73" fmla="*/ 25 h 265"/>
              <a:gd name="T74" fmla="*/ 8 w 43"/>
              <a:gd name="T75" fmla="*/ 29 h 265"/>
              <a:gd name="T76" fmla="*/ 12 w 43"/>
              <a:gd name="T77" fmla="*/ 23 h 265"/>
              <a:gd name="T78" fmla="*/ 10 w 43"/>
              <a:gd name="T79" fmla="*/ 5 h 265"/>
              <a:gd name="T80" fmla="*/ 5 w 43"/>
              <a:gd name="T81" fmla="*/ 1 h 265"/>
              <a:gd name="T82" fmla="*/ 1 w 43"/>
              <a:gd name="T83" fmla="*/ 6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3" h="265">
                <a:moveTo>
                  <a:pt x="31" y="242"/>
                </a:moveTo>
                <a:cubicBezTo>
                  <a:pt x="34" y="261"/>
                  <a:pt x="34" y="261"/>
                  <a:pt x="34" y="261"/>
                </a:cubicBezTo>
                <a:cubicBezTo>
                  <a:pt x="34" y="264"/>
                  <a:pt x="37" y="265"/>
                  <a:pt x="39" y="265"/>
                </a:cubicBezTo>
                <a:cubicBezTo>
                  <a:pt x="42" y="265"/>
                  <a:pt x="43" y="262"/>
                  <a:pt x="43" y="260"/>
                </a:cubicBezTo>
                <a:cubicBezTo>
                  <a:pt x="41" y="241"/>
                  <a:pt x="41" y="241"/>
                  <a:pt x="41" y="241"/>
                </a:cubicBezTo>
                <a:cubicBezTo>
                  <a:pt x="40" y="238"/>
                  <a:pt x="38" y="237"/>
                  <a:pt x="35" y="237"/>
                </a:cubicBezTo>
                <a:cubicBezTo>
                  <a:pt x="33" y="237"/>
                  <a:pt x="31" y="240"/>
                  <a:pt x="31" y="242"/>
                </a:cubicBezTo>
                <a:close/>
                <a:moveTo>
                  <a:pt x="25" y="195"/>
                </a:moveTo>
                <a:cubicBezTo>
                  <a:pt x="28" y="214"/>
                  <a:pt x="28" y="214"/>
                  <a:pt x="28" y="214"/>
                </a:cubicBezTo>
                <a:cubicBezTo>
                  <a:pt x="28" y="216"/>
                  <a:pt x="30" y="218"/>
                  <a:pt x="33" y="218"/>
                </a:cubicBezTo>
                <a:cubicBezTo>
                  <a:pt x="36" y="217"/>
                  <a:pt x="37" y="215"/>
                  <a:pt x="37" y="213"/>
                </a:cubicBezTo>
                <a:cubicBezTo>
                  <a:pt x="35" y="194"/>
                  <a:pt x="35" y="194"/>
                  <a:pt x="35" y="194"/>
                </a:cubicBezTo>
                <a:cubicBezTo>
                  <a:pt x="34" y="191"/>
                  <a:pt x="32" y="189"/>
                  <a:pt x="29" y="190"/>
                </a:cubicBezTo>
                <a:cubicBezTo>
                  <a:pt x="27" y="190"/>
                  <a:pt x="25" y="192"/>
                  <a:pt x="25" y="195"/>
                </a:cubicBezTo>
                <a:close/>
                <a:moveTo>
                  <a:pt x="19" y="148"/>
                </a:moveTo>
                <a:cubicBezTo>
                  <a:pt x="22" y="167"/>
                  <a:pt x="22" y="167"/>
                  <a:pt x="22" y="167"/>
                </a:cubicBezTo>
                <a:cubicBezTo>
                  <a:pt x="22" y="169"/>
                  <a:pt x="24" y="171"/>
                  <a:pt x="27" y="171"/>
                </a:cubicBezTo>
                <a:cubicBezTo>
                  <a:pt x="29" y="170"/>
                  <a:pt x="31" y="168"/>
                  <a:pt x="31" y="165"/>
                </a:cubicBezTo>
                <a:cubicBezTo>
                  <a:pt x="28" y="146"/>
                  <a:pt x="28" y="146"/>
                  <a:pt x="28" y="146"/>
                </a:cubicBezTo>
                <a:cubicBezTo>
                  <a:pt x="28" y="144"/>
                  <a:pt x="26" y="142"/>
                  <a:pt x="23" y="142"/>
                </a:cubicBezTo>
                <a:cubicBezTo>
                  <a:pt x="21" y="143"/>
                  <a:pt x="19" y="145"/>
                  <a:pt x="19" y="148"/>
                </a:cubicBezTo>
                <a:close/>
                <a:moveTo>
                  <a:pt x="13" y="100"/>
                </a:moveTo>
                <a:cubicBezTo>
                  <a:pt x="15" y="119"/>
                  <a:pt x="15" y="119"/>
                  <a:pt x="15" y="119"/>
                </a:cubicBezTo>
                <a:cubicBezTo>
                  <a:pt x="16" y="122"/>
                  <a:pt x="18" y="124"/>
                  <a:pt x="21" y="123"/>
                </a:cubicBezTo>
                <a:cubicBezTo>
                  <a:pt x="23" y="123"/>
                  <a:pt x="25" y="121"/>
                  <a:pt x="25" y="118"/>
                </a:cubicBezTo>
                <a:cubicBezTo>
                  <a:pt x="22" y="99"/>
                  <a:pt x="22" y="99"/>
                  <a:pt x="22" y="99"/>
                </a:cubicBezTo>
                <a:cubicBezTo>
                  <a:pt x="22" y="97"/>
                  <a:pt x="19" y="95"/>
                  <a:pt x="17" y="95"/>
                </a:cubicBezTo>
                <a:cubicBezTo>
                  <a:pt x="14" y="95"/>
                  <a:pt x="13" y="98"/>
                  <a:pt x="13" y="100"/>
                </a:cubicBezTo>
                <a:close/>
                <a:moveTo>
                  <a:pt x="7" y="53"/>
                </a:moveTo>
                <a:cubicBezTo>
                  <a:pt x="9" y="72"/>
                  <a:pt x="9" y="72"/>
                  <a:pt x="9" y="72"/>
                </a:cubicBezTo>
                <a:cubicBezTo>
                  <a:pt x="10" y="74"/>
                  <a:pt x="12" y="76"/>
                  <a:pt x="14" y="76"/>
                </a:cubicBezTo>
                <a:cubicBezTo>
                  <a:pt x="17" y="76"/>
                  <a:pt x="19" y="73"/>
                  <a:pt x="18" y="71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49"/>
                  <a:pt x="13" y="47"/>
                  <a:pt x="11" y="48"/>
                </a:cubicBezTo>
                <a:cubicBezTo>
                  <a:pt x="8" y="48"/>
                  <a:pt x="6" y="50"/>
                  <a:pt x="7" y="53"/>
                </a:cubicBezTo>
                <a:close/>
                <a:moveTo>
                  <a:pt x="1" y="6"/>
                </a:moveTo>
                <a:cubicBezTo>
                  <a:pt x="3" y="25"/>
                  <a:pt x="3" y="25"/>
                  <a:pt x="3" y="25"/>
                </a:cubicBezTo>
                <a:cubicBezTo>
                  <a:pt x="3" y="27"/>
                  <a:pt x="6" y="29"/>
                  <a:pt x="8" y="29"/>
                </a:cubicBezTo>
                <a:cubicBezTo>
                  <a:pt x="11" y="28"/>
                  <a:pt x="13" y="26"/>
                  <a:pt x="12" y="23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2"/>
                  <a:pt x="7" y="0"/>
                  <a:pt x="5" y="1"/>
                </a:cubicBezTo>
                <a:cubicBezTo>
                  <a:pt x="2" y="1"/>
                  <a:pt x="0" y="3"/>
                  <a:pt x="1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57" name="išľiḋé"/>
          <p:cNvSpPr/>
          <p:nvPr/>
        </p:nvSpPr>
        <p:spPr bwMode="auto">
          <a:xfrm>
            <a:off x="2060151" y="2468784"/>
            <a:ext cx="7886" cy="13309"/>
          </a:xfrm>
          <a:custGeom>
            <a:avLst/>
            <a:gdLst>
              <a:gd name="T0" fmla="*/ 1 w 11"/>
              <a:gd name="T1" fmla="*/ 5 h 19"/>
              <a:gd name="T2" fmla="*/ 2 w 11"/>
              <a:gd name="T3" fmla="*/ 15 h 19"/>
              <a:gd name="T4" fmla="*/ 7 w 11"/>
              <a:gd name="T5" fmla="*/ 19 h 19"/>
              <a:gd name="T6" fmla="*/ 11 w 11"/>
              <a:gd name="T7" fmla="*/ 13 h 19"/>
              <a:gd name="T8" fmla="*/ 10 w 11"/>
              <a:gd name="T9" fmla="*/ 4 h 19"/>
              <a:gd name="T10" fmla="*/ 5 w 11"/>
              <a:gd name="T11" fmla="*/ 0 h 19"/>
              <a:gd name="T12" fmla="*/ 1 w 11"/>
              <a:gd name="T13" fmla="*/ 5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19">
                <a:moveTo>
                  <a:pt x="1" y="5"/>
                </a:moveTo>
                <a:cubicBezTo>
                  <a:pt x="2" y="15"/>
                  <a:pt x="2" y="15"/>
                  <a:pt x="2" y="15"/>
                </a:cubicBezTo>
                <a:cubicBezTo>
                  <a:pt x="2" y="17"/>
                  <a:pt x="4" y="19"/>
                  <a:pt x="7" y="19"/>
                </a:cubicBezTo>
                <a:cubicBezTo>
                  <a:pt x="10" y="18"/>
                  <a:pt x="11" y="16"/>
                  <a:pt x="11" y="13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2"/>
                  <a:pt x="7" y="0"/>
                  <a:pt x="5" y="0"/>
                </a:cubicBezTo>
                <a:cubicBezTo>
                  <a:pt x="2" y="1"/>
                  <a:pt x="0" y="3"/>
                  <a:pt x="1" y="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58" name="ïṡ1îdè"/>
          <p:cNvSpPr/>
          <p:nvPr/>
        </p:nvSpPr>
        <p:spPr bwMode="auto">
          <a:xfrm>
            <a:off x="2159716" y="2204095"/>
            <a:ext cx="7394" cy="13802"/>
          </a:xfrm>
          <a:custGeom>
            <a:avLst/>
            <a:gdLst>
              <a:gd name="T0" fmla="*/ 0 w 11"/>
              <a:gd name="T1" fmla="*/ 6 h 20"/>
              <a:gd name="T2" fmla="*/ 1 w 11"/>
              <a:gd name="T3" fmla="*/ 15 h 20"/>
              <a:gd name="T4" fmla="*/ 6 w 11"/>
              <a:gd name="T5" fmla="*/ 19 h 20"/>
              <a:gd name="T6" fmla="*/ 11 w 11"/>
              <a:gd name="T7" fmla="*/ 14 h 20"/>
              <a:gd name="T8" fmla="*/ 9 w 11"/>
              <a:gd name="T9" fmla="*/ 5 h 20"/>
              <a:gd name="T10" fmla="*/ 4 w 11"/>
              <a:gd name="T11" fmla="*/ 1 h 20"/>
              <a:gd name="T12" fmla="*/ 0 w 11"/>
              <a:gd name="T13" fmla="*/ 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20">
                <a:moveTo>
                  <a:pt x="0" y="6"/>
                </a:moveTo>
                <a:cubicBezTo>
                  <a:pt x="1" y="15"/>
                  <a:pt x="1" y="15"/>
                  <a:pt x="1" y="15"/>
                </a:cubicBezTo>
                <a:cubicBezTo>
                  <a:pt x="2" y="18"/>
                  <a:pt x="4" y="20"/>
                  <a:pt x="6" y="19"/>
                </a:cubicBezTo>
                <a:cubicBezTo>
                  <a:pt x="9" y="19"/>
                  <a:pt x="11" y="17"/>
                  <a:pt x="11" y="14"/>
                </a:cubicBezTo>
                <a:cubicBezTo>
                  <a:pt x="9" y="5"/>
                  <a:pt x="9" y="5"/>
                  <a:pt x="9" y="5"/>
                </a:cubicBezTo>
                <a:cubicBezTo>
                  <a:pt x="9" y="2"/>
                  <a:pt x="7" y="0"/>
                  <a:pt x="4" y="1"/>
                </a:cubicBezTo>
                <a:cubicBezTo>
                  <a:pt x="2" y="1"/>
                  <a:pt x="0" y="3"/>
                  <a:pt x="0" y="6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59" name="iṣḻîďe"/>
          <p:cNvSpPr/>
          <p:nvPr/>
        </p:nvSpPr>
        <p:spPr bwMode="auto">
          <a:xfrm>
            <a:off x="2162182" y="2229726"/>
            <a:ext cx="34010" cy="209484"/>
          </a:xfrm>
          <a:custGeom>
            <a:avLst/>
            <a:gdLst>
              <a:gd name="T0" fmla="*/ 36 w 48"/>
              <a:gd name="T1" fmla="*/ 276 h 298"/>
              <a:gd name="T2" fmla="*/ 38 w 48"/>
              <a:gd name="T3" fmla="*/ 294 h 298"/>
              <a:gd name="T4" fmla="*/ 44 w 48"/>
              <a:gd name="T5" fmla="*/ 298 h 298"/>
              <a:gd name="T6" fmla="*/ 48 w 48"/>
              <a:gd name="T7" fmla="*/ 293 h 298"/>
              <a:gd name="T8" fmla="*/ 45 w 48"/>
              <a:gd name="T9" fmla="*/ 275 h 298"/>
              <a:gd name="T10" fmla="*/ 40 w 48"/>
              <a:gd name="T11" fmla="*/ 271 h 298"/>
              <a:gd name="T12" fmla="*/ 36 w 48"/>
              <a:gd name="T13" fmla="*/ 276 h 298"/>
              <a:gd name="T14" fmla="*/ 30 w 48"/>
              <a:gd name="T15" fmla="*/ 231 h 298"/>
              <a:gd name="T16" fmla="*/ 33 w 48"/>
              <a:gd name="T17" fmla="*/ 249 h 298"/>
              <a:gd name="T18" fmla="*/ 38 w 48"/>
              <a:gd name="T19" fmla="*/ 253 h 298"/>
              <a:gd name="T20" fmla="*/ 42 w 48"/>
              <a:gd name="T21" fmla="*/ 248 h 298"/>
              <a:gd name="T22" fmla="*/ 39 w 48"/>
              <a:gd name="T23" fmla="*/ 230 h 298"/>
              <a:gd name="T24" fmla="*/ 34 w 48"/>
              <a:gd name="T25" fmla="*/ 226 h 298"/>
              <a:gd name="T26" fmla="*/ 30 w 48"/>
              <a:gd name="T27" fmla="*/ 231 h 298"/>
              <a:gd name="T28" fmla="*/ 24 w 48"/>
              <a:gd name="T29" fmla="*/ 186 h 298"/>
              <a:gd name="T30" fmla="*/ 27 w 48"/>
              <a:gd name="T31" fmla="*/ 204 h 298"/>
              <a:gd name="T32" fmla="*/ 32 w 48"/>
              <a:gd name="T33" fmla="*/ 208 h 298"/>
              <a:gd name="T34" fmla="*/ 36 w 48"/>
              <a:gd name="T35" fmla="*/ 203 h 298"/>
              <a:gd name="T36" fmla="*/ 34 w 48"/>
              <a:gd name="T37" fmla="*/ 185 h 298"/>
              <a:gd name="T38" fmla="*/ 28 w 48"/>
              <a:gd name="T39" fmla="*/ 181 h 298"/>
              <a:gd name="T40" fmla="*/ 24 w 48"/>
              <a:gd name="T41" fmla="*/ 186 h 298"/>
              <a:gd name="T42" fmla="*/ 18 w 48"/>
              <a:gd name="T43" fmla="*/ 141 h 298"/>
              <a:gd name="T44" fmla="*/ 21 w 48"/>
              <a:gd name="T45" fmla="*/ 159 h 298"/>
              <a:gd name="T46" fmla="*/ 26 w 48"/>
              <a:gd name="T47" fmla="*/ 163 h 298"/>
              <a:gd name="T48" fmla="*/ 30 w 48"/>
              <a:gd name="T49" fmla="*/ 157 h 298"/>
              <a:gd name="T50" fmla="*/ 28 w 48"/>
              <a:gd name="T51" fmla="*/ 139 h 298"/>
              <a:gd name="T52" fmla="*/ 22 w 48"/>
              <a:gd name="T53" fmla="*/ 135 h 298"/>
              <a:gd name="T54" fmla="*/ 18 w 48"/>
              <a:gd name="T55" fmla="*/ 141 h 298"/>
              <a:gd name="T56" fmla="*/ 13 w 48"/>
              <a:gd name="T57" fmla="*/ 95 h 298"/>
              <a:gd name="T58" fmla="*/ 15 w 48"/>
              <a:gd name="T59" fmla="*/ 114 h 298"/>
              <a:gd name="T60" fmla="*/ 20 w 48"/>
              <a:gd name="T61" fmla="*/ 118 h 298"/>
              <a:gd name="T62" fmla="*/ 24 w 48"/>
              <a:gd name="T63" fmla="*/ 112 h 298"/>
              <a:gd name="T64" fmla="*/ 22 w 48"/>
              <a:gd name="T65" fmla="*/ 94 h 298"/>
              <a:gd name="T66" fmla="*/ 17 w 48"/>
              <a:gd name="T67" fmla="*/ 90 h 298"/>
              <a:gd name="T68" fmla="*/ 13 w 48"/>
              <a:gd name="T69" fmla="*/ 95 h 298"/>
              <a:gd name="T70" fmla="*/ 7 w 48"/>
              <a:gd name="T71" fmla="*/ 50 h 298"/>
              <a:gd name="T72" fmla="*/ 9 w 48"/>
              <a:gd name="T73" fmla="*/ 68 h 298"/>
              <a:gd name="T74" fmla="*/ 14 w 48"/>
              <a:gd name="T75" fmla="*/ 72 h 298"/>
              <a:gd name="T76" fmla="*/ 18 w 48"/>
              <a:gd name="T77" fmla="*/ 67 h 298"/>
              <a:gd name="T78" fmla="*/ 16 w 48"/>
              <a:gd name="T79" fmla="*/ 49 h 298"/>
              <a:gd name="T80" fmla="*/ 11 w 48"/>
              <a:gd name="T81" fmla="*/ 45 h 298"/>
              <a:gd name="T82" fmla="*/ 7 w 48"/>
              <a:gd name="T83" fmla="*/ 50 h 298"/>
              <a:gd name="T84" fmla="*/ 1 w 48"/>
              <a:gd name="T85" fmla="*/ 5 h 298"/>
              <a:gd name="T86" fmla="*/ 3 w 48"/>
              <a:gd name="T87" fmla="*/ 23 h 298"/>
              <a:gd name="T88" fmla="*/ 8 w 48"/>
              <a:gd name="T89" fmla="*/ 27 h 298"/>
              <a:gd name="T90" fmla="*/ 12 w 48"/>
              <a:gd name="T91" fmla="*/ 22 h 298"/>
              <a:gd name="T92" fmla="*/ 10 w 48"/>
              <a:gd name="T93" fmla="*/ 4 h 298"/>
              <a:gd name="T94" fmla="*/ 5 w 48"/>
              <a:gd name="T95" fmla="*/ 0 h 298"/>
              <a:gd name="T96" fmla="*/ 1 w 48"/>
              <a:gd name="T97" fmla="*/ 5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8" h="298">
                <a:moveTo>
                  <a:pt x="36" y="276"/>
                </a:moveTo>
                <a:cubicBezTo>
                  <a:pt x="38" y="294"/>
                  <a:pt x="38" y="294"/>
                  <a:pt x="38" y="294"/>
                </a:cubicBezTo>
                <a:cubicBezTo>
                  <a:pt x="39" y="297"/>
                  <a:pt x="41" y="298"/>
                  <a:pt x="44" y="298"/>
                </a:cubicBezTo>
                <a:cubicBezTo>
                  <a:pt x="46" y="298"/>
                  <a:pt x="48" y="295"/>
                  <a:pt x="48" y="293"/>
                </a:cubicBezTo>
                <a:cubicBezTo>
                  <a:pt x="45" y="275"/>
                  <a:pt x="45" y="275"/>
                  <a:pt x="45" y="275"/>
                </a:cubicBezTo>
                <a:cubicBezTo>
                  <a:pt x="45" y="272"/>
                  <a:pt x="43" y="270"/>
                  <a:pt x="40" y="271"/>
                </a:cubicBezTo>
                <a:cubicBezTo>
                  <a:pt x="38" y="271"/>
                  <a:pt x="36" y="273"/>
                  <a:pt x="36" y="276"/>
                </a:cubicBezTo>
                <a:close/>
                <a:moveTo>
                  <a:pt x="30" y="231"/>
                </a:moveTo>
                <a:cubicBezTo>
                  <a:pt x="33" y="249"/>
                  <a:pt x="33" y="249"/>
                  <a:pt x="33" y="249"/>
                </a:cubicBezTo>
                <a:cubicBezTo>
                  <a:pt x="33" y="251"/>
                  <a:pt x="35" y="253"/>
                  <a:pt x="38" y="253"/>
                </a:cubicBezTo>
                <a:cubicBezTo>
                  <a:pt x="40" y="253"/>
                  <a:pt x="42" y="250"/>
                  <a:pt x="42" y="248"/>
                </a:cubicBezTo>
                <a:cubicBezTo>
                  <a:pt x="39" y="230"/>
                  <a:pt x="39" y="230"/>
                  <a:pt x="39" y="230"/>
                </a:cubicBezTo>
                <a:cubicBezTo>
                  <a:pt x="39" y="227"/>
                  <a:pt x="37" y="225"/>
                  <a:pt x="34" y="226"/>
                </a:cubicBezTo>
                <a:cubicBezTo>
                  <a:pt x="32" y="226"/>
                  <a:pt x="30" y="228"/>
                  <a:pt x="30" y="231"/>
                </a:cubicBezTo>
                <a:close/>
                <a:moveTo>
                  <a:pt x="24" y="186"/>
                </a:moveTo>
                <a:cubicBezTo>
                  <a:pt x="27" y="204"/>
                  <a:pt x="27" y="204"/>
                  <a:pt x="27" y="204"/>
                </a:cubicBezTo>
                <a:cubicBezTo>
                  <a:pt x="27" y="206"/>
                  <a:pt x="29" y="208"/>
                  <a:pt x="32" y="208"/>
                </a:cubicBezTo>
                <a:cubicBezTo>
                  <a:pt x="34" y="207"/>
                  <a:pt x="36" y="205"/>
                  <a:pt x="36" y="203"/>
                </a:cubicBezTo>
                <a:cubicBezTo>
                  <a:pt x="34" y="185"/>
                  <a:pt x="34" y="185"/>
                  <a:pt x="34" y="185"/>
                </a:cubicBezTo>
                <a:cubicBezTo>
                  <a:pt x="33" y="182"/>
                  <a:pt x="31" y="180"/>
                  <a:pt x="28" y="181"/>
                </a:cubicBezTo>
                <a:cubicBezTo>
                  <a:pt x="26" y="181"/>
                  <a:pt x="24" y="183"/>
                  <a:pt x="24" y="186"/>
                </a:cubicBezTo>
                <a:close/>
                <a:moveTo>
                  <a:pt x="18" y="141"/>
                </a:moveTo>
                <a:cubicBezTo>
                  <a:pt x="21" y="159"/>
                  <a:pt x="21" y="159"/>
                  <a:pt x="21" y="159"/>
                </a:cubicBezTo>
                <a:cubicBezTo>
                  <a:pt x="21" y="161"/>
                  <a:pt x="23" y="163"/>
                  <a:pt x="26" y="163"/>
                </a:cubicBezTo>
                <a:cubicBezTo>
                  <a:pt x="29" y="162"/>
                  <a:pt x="30" y="160"/>
                  <a:pt x="30" y="157"/>
                </a:cubicBezTo>
                <a:cubicBezTo>
                  <a:pt x="28" y="139"/>
                  <a:pt x="28" y="139"/>
                  <a:pt x="28" y="139"/>
                </a:cubicBezTo>
                <a:cubicBezTo>
                  <a:pt x="27" y="137"/>
                  <a:pt x="25" y="135"/>
                  <a:pt x="22" y="135"/>
                </a:cubicBezTo>
                <a:cubicBezTo>
                  <a:pt x="20" y="136"/>
                  <a:pt x="18" y="138"/>
                  <a:pt x="18" y="141"/>
                </a:cubicBezTo>
                <a:close/>
                <a:moveTo>
                  <a:pt x="13" y="95"/>
                </a:moveTo>
                <a:cubicBezTo>
                  <a:pt x="15" y="114"/>
                  <a:pt x="15" y="114"/>
                  <a:pt x="15" y="114"/>
                </a:cubicBezTo>
                <a:cubicBezTo>
                  <a:pt x="15" y="116"/>
                  <a:pt x="18" y="118"/>
                  <a:pt x="20" y="118"/>
                </a:cubicBezTo>
                <a:cubicBezTo>
                  <a:pt x="23" y="117"/>
                  <a:pt x="25" y="115"/>
                  <a:pt x="24" y="112"/>
                </a:cubicBezTo>
                <a:cubicBezTo>
                  <a:pt x="22" y="94"/>
                  <a:pt x="22" y="94"/>
                  <a:pt x="22" y="94"/>
                </a:cubicBezTo>
                <a:cubicBezTo>
                  <a:pt x="21" y="92"/>
                  <a:pt x="19" y="90"/>
                  <a:pt x="17" y="90"/>
                </a:cubicBezTo>
                <a:cubicBezTo>
                  <a:pt x="14" y="91"/>
                  <a:pt x="12" y="93"/>
                  <a:pt x="13" y="95"/>
                </a:cubicBezTo>
                <a:close/>
                <a:moveTo>
                  <a:pt x="7" y="50"/>
                </a:moveTo>
                <a:cubicBezTo>
                  <a:pt x="9" y="68"/>
                  <a:pt x="9" y="68"/>
                  <a:pt x="9" y="68"/>
                </a:cubicBezTo>
                <a:cubicBezTo>
                  <a:pt x="9" y="71"/>
                  <a:pt x="12" y="73"/>
                  <a:pt x="14" y="72"/>
                </a:cubicBezTo>
                <a:cubicBezTo>
                  <a:pt x="17" y="72"/>
                  <a:pt x="19" y="70"/>
                  <a:pt x="18" y="67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7"/>
                  <a:pt x="13" y="45"/>
                  <a:pt x="11" y="45"/>
                </a:cubicBezTo>
                <a:cubicBezTo>
                  <a:pt x="8" y="45"/>
                  <a:pt x="6" y="48"/>
                  <a:pt x="7" y="50"/>
                </a:cubicBezTo>
                <a:close/>
                <a:moveTo>
                  <a:pt x="1" y="5"/>
                </a:moveTo>
                <a:cubicBezTo>
                  <a:pt x="3" y="23"/>
                  <a:pt x="3" y="23"/>
                  <a:pt x="3" y="23"/>
                </a:cubicBezTo>
                <a:cubicBezTo>
                  <a:pt x="3" y="26"/>
                  <a:pt x="6" y="28"/>
                  <a:pt x="8" y="27"/>
                </a:cubicBezTo>
                <a:cubicBezTo>
                  <a:pt x="11" y="27"/>
                  <a:pt x="13" y="25"/>
                  <a:pt x="12" y="22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1"/>
                  <a:pt x="7" y="0"/>
                  <a:pt x="5" y="0"/>
                </a:cubicBezTo>
                <a:cubicBezTo>
                  <a:pt x="2" y="0"/>
                  <a:pt x="0" y="3"/>
                  <a:pt x="1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60" name="ïşliḍe"/>
          <p:cNvSpPr/>
          <p:nvPr/>
        </p:nvSpPr>
        <p:spPr bwMode="auto">
          <a:xfrm>
            <a:off x="2191756" y="2451532"/>
            <a:ext cx="7886" cy="13802"/>
          </a:xfrm>
          <a:custGeom>
            <a:avLst/>
            <a:gdLst>
              <a:gd name="T0" fmla="*/ 0 w 11"/>
              <a:gd name="T1" fmla="*/ 5 h 19"/>
              <a:gd name="T2" fmla="*/ 1 w 11"/>
              <a:gd name="T3" fmla="*/ 14 h 19"/>
              <a:gd name="T4" fmla="*/ 6 w 11"/>
              <a:gd name="T5" fmla="*/ 18 h 19"/>
              <a:gd name="T6" fmla="*/ 10 w 11"/>
              <a:gd name="T7" fmla="*/ 13 h 19"/>
              <a:gd name="T8" fmla="*/ 9 w 11"/>
              <a:gd name="T9" fmla="*/ 4 h 19"/>
              <a:gd name="T10" fmla="*/ 4 w 11"/>
              <a:gd name="T11" fmla="*/ 0 h 19"/>
              <a:gd name="T12" fmla="*/ 0 w 11"/>
              <a:gd name="T13" fmla="*/ 5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19">
                <a:moveTo>
                  <a:pt x="0" y="5"/>
                </a:moveTo>
                <a:cubicBezTo>
                  <a:pt x="1" y="14"/>
                  <a:pt x="1" y="14"/>
                  <a:pt x="1" y="14"/>
                </a:cubicBezTo>
                <a:cubicBezTo>
                  <a:pt x="2" y="17"/>
                  <a:pt x="4" y="19"/>
                  <a:pt x="6" y="18"/>
                </a:cubicBezTo>
                <a:cubicBezTo>
                  <a:pt x="9" y="18"/>
                  <a:pt x="11" y="16"/>
                  <a:pt x="10" y="13"/>
                </a:cubicBezTo>
                <a:cubicBezTo>
                  <a:pt x="9" y="4"/>
                  <a:pt x="9" y="4"/>
                  <a:pt x="9" y="4"/>
                </a:cubicBezTo>
                <a:cubicBezTo>
                  <a:pt x="9" y="1"/>
                  <a:pt x="7" y="0"/>
                  <a:pt x="4" y="0"/>
                </a:cubicBezTo>
                <a:cubicBezTo>
                  <a:pt x="1" y="0"/>
                  <a:pt x="0" y="3"/>
                  <a:pt x="0" y="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61" name="îş1ïḍè"/>
          <p:cNvSpPr/>
          <p:nvPr/>
        </p:nvSpPr>
        <p:spPr bwMode="auto">
          <a:xfrm>
            <a:off x="1909322" y="2080377"/>
            <a:ext cx="7394" cy="13309"/>
          </a:xfrm>
          <a:custGeom>
            <a:avLst/>
            <a:gdLst>
              <a:gd name="T0" fmla="*/ 0 w 11"/>
              <a:gd name="T1" fmla="*/ 5 h 19"/>
              <a:gd name="T2" fmla="*/ 2 w 11"/>
              <a:gd name="T3" fmla="*/ 14 h 19"/>
              <a:gd name="T4" fmla="*/ 7 w 11"/>
              <a:gd name="T5" fmla="*/ 18 h 19"/>
              <a:gd name="T6" fmla="*/ 11 w 11"/>
              <a:gd name="T7" fmla="*/ 13 h 19"/>
              <a:gd name="T8" fmla="*/ 10 w 11"/>
              <a:gd name="T9" fmla="*/ 4 h 19"/>
              <a:gd name="T10" fmla="*/ 4 w 11"/>
              <a:gd name="T11" fmla="*/ 0 h 19"/>
              <a:gd name="T12" fmla="*/ 0 w 11"/>
              <a:gd name="T13" fmla="*/ 5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19">
                <a:moveTo>
                  <a:pt x="0" y="5"/>
                </a:moveTo>
                <a:cubicBezTo>
                  <a:pt x="2" y="14"/>
                  <a:pt x="2" y="14"/>
                  <a:pt x="2" y="14"/>
                </a:cubicBezTo>
                <a:cubicBezTo>
                  <a:pt x="2" y="17"/>
                  <a:pt x="4" y="19"/>
                  <a:pt x="7" y="18"/>
                </a:cubicBezTo>
                <a:cubicBezTo>
                  <a:pt x="9" y="18"/>
                  <a:pt x="11" y="16"/>
                  <a:pt x="11" y="13"/>
                </a:cubicBezTo>
                <a:cubicBezTo>
                  <a:pt x="10" y="4"/>
                  <a:pt x="10" y="4"/>
                  <a:pt x="10" y="4"/>
                </a:cubicBezTo>
                <a:cubicBezTo>
                  <a:pt x="9" y="1"/>
                  <a:pt x="7" y="0"/>
                  <a:pt x="4" y="0"/>
                </a:cubicBezTo>
                <a:cubicBezTo>
                  <a:pt x="2" y="0"/>
                  <a:pt x="0" y="3"/>
                  <a:pt x="0" y="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62" name="îṩḻîḑè"/>
          <p:cNvSpPr/>
          <p:nvPr/>
        </p:nvSpPr>
        <p:spPr bwMode="auto">
          <a:xfrm>
            <a:off x="1912773" y="2106994"/>
            <a:ext cx="52741" cy="355876"/>
          </a:xfrm>
          <a:custGeom>
            <a:avLst/>
            <a:gdLst>
              <a:gd name="T0" fmla="*/ 65 w 75"/>
              <a:gd name="T1" fmla="*/ 502 h 507"/>
              <a:gd name="T2" fmla="*/ 75 w 75"/>
              <a:gd name="T3" fmla="*/ 501 h 507"/>
              <a:gd name="T4" fmla="*/ 67 w 75"/>
              <a:gd name="T5" fmla="*/ 478 h 507"/>
              <a:gd name="T6" fmla="*/ 57 w 75"/>
              <a:gd name="T7" fmla="*/ 435 h 507"/>
              <a:gd name="T8" fmla="*/ 64 w 75"/>
              <a:gd name="T9" fmla="*/ 459 h 507"/>
              <a:gd name="T10" fmla="*/ 66 w 75"/>
              <a:gd name="T11" fmla="*/ 434 h 507"/>
              <a:gd name="T12" fmla="*/ 57 w 75"/>
              <a:gd name="T13" fmla="*/ 435 h 507"/>
              <a:gd name="T14" fmla="*/ 53 w 75"/>
              <a:gd name="T15" fmla="*/ 407 h 507"/>
              <a:gd name="T16" fmla="*/ 62 w 75"/>
              <a:gd name="T17" fmla="*/ 406 h 507"/>
              <a:gd name="T18" fmla="*/ 54 w 75"/>
              <a:gd name="T19" fmla="*/ 382 h 507"/>
              <a:gd name="T20" fmla="*/ 44 w 75"/>
              <a:gd name="T21" fmla="*/ 340 h 507"/>
              <a:gd name="T22" fmla="*/ 52 w 75"/>
              <a:gd name="T23" fmla="*/ 363 h 507"/>
              <a:gd name="T24" fmla="*/ 53 w 75"/>
              <a:gd name="T25" fmla="*/ 339 h 507"/>
              <a:gd name="T26" fmla="*/ 44 w 75"/>
              <a:gd name="T27" fmla="*/ 340 h 507"/>
              <a:gd name="T28" fmla="*/ 40 w 75"/>
              <a:gd name="T29" fmla="*/ 311 h 507"/>
              <a:gd name="T30" fmla="*/ 50 w 75"/>
              <a:gd name="T31" fmla="*/ 310 h 507"/>
              <a:gd name="T32" fmla="*/ 42 w 75"/>
              <a:gd name="T33" fmla="*/ 287 h 507"/>
              <a:gd name="T34" fmla="*/ 32 w 75"/>
              <a:gd name="T35" fmla="*/ 244 h 507"/>
              <a:gd name="T36" fmla="*/ 39 w 75"/>
              <a:gd name="T37" fmla="*/ 267 h 507"/>
              <a:gd name="T38" fmla="*/ 41 w 75"/>
              <a:gd name="T39" fmla="*/ 243 h 507"/>
              <a:gd name="T40" fmla="*/ 32 w 75"/>
              <a:gd name="T41" fmla="*/ 244 h 507"/>
              <a:gd name="T42" fmla="*/ 28 w 75"/>
              <a:gd name="T43" fmla="*/ 215 h 507"/>
              <a:gd name="T44" fmla="*/ 37 w 75"/>
              <a:gd name="T45" fmla="*/ 214 h 507"/>
              <a:gd name="T46" fmla="*/ 29 w 75"/>
              <a:gd name="T47" fmla="*/ 191 h 507"/>
              <a:gd name="T48" fmla="*/ 19 w 75"/>
              <a:gd name="T49" fmla="*/ 149 h 507"/>
              <a:gd name="T50" fmla="*/ 27 w 75"/>
              <a:gd name="T51" fmla="*/ 172 h 507"/>
              <a:gd name="T52" fmla="*/ 28 w 75"/>
              <a:gd name="T53" fmla="*/ 147 h 507"/>
              <a:gd name="T54" fmla="*/ 19 w 75"/>
              <a:gd name="T55" fmla="*/ 149 h 507"/>
              <a:gd name="T56" fmla="*/ 15 w 75"/>
              <a:gd name="T57" fmla="*/ 120 h 507"/>
              <a:gd name="T58" fmla="*/ 25 w 75"/>
              <a:gd name="T59" fmla="*/ 119 h 507"/>
              <a:gd name="T60" fmla="*/ 17 w 75"/>
              <a:gd name="T61" fmla="*/ 96 h 507"/>
              <a:gd name="T62" fmla="*/ 7 w 75"/>
              <a:gd name="T63" fmla="*/ 53 h 507"/>
              <a:gd name="T64" fmla="*/ 14 w 75"/>
              <a:gd name="T65" fmla="*/ 76 h 507"/>
              <a:gd name="T66" fmla="*/ 16 w 75"/>
              <a:gd name="T67" fmla="*/ 52 h 507"/>
              <a:gd name="T68" fmla="*/ 7 w 75"/>
              <a:gd name="T69" fmla="*/ 53 h 507"/>
              <a:gd name="T70" fmla="*/ 3 w 75"/>
              <a:gd name="T71" fmla="*/ 24 h 507"/>
              <a:gd name="T72" fmla="*/ 12 w 75"/>
              <a:gd name="T73" fmla="*/ 23 h 507"/>
              <a:gd name="T74" fmla="*/ 4 w 75"/>
              <a:gd name="T75" fmla="*/ 0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5" h="507">
                <a:moveTo>
                  <a:pt x="63" y="483"/>
                </a:moveTo>
                <a:cubicBezTo>
                  <a:pt x="65" y="502"/>
                  <a:pt x="65" y="502"/>
                  <a:pt x="65" y="502"/>
                </a:cubicBezTo>
                <a:cubicBezTo>
                  <a:pt x="66" y="505"/>
                  <a:pt x="68" y="507"/>
                  <a:pt x="70" y="506"/>
                </a:cubicBezTo>
                <a:cubicBezTo>
                  <a:pt x="73" y="506"/>
                  <a:pt x="75" y="504"/>
                  <a:pt x="75" y="501"/>
                </a:cubicBezTo>
                <a:cubicBezTo>
                  <a:pt x="72" y="482"/>
                  <a:pt x="72" y="482"/>
                  <a:pt x="72" y="482"/>
                </a:cubicBezTo>
                <a:cubicBezTo>
                  <a:pt x="72" y="479"/>
                  <a:pt x="69" y="478"/>
                  <a:pt x="67" y="478"/>
                </a:cubicBezTo>
                <a:cubicBezTo>
                  <a:pt x="64" y="478"/>
                  <a:pt x="62" y="481"/>
                  <a:pt x="63" y="483"/>
                </a:cubicBezTo>
                <a:close/>
                <a:moveTo>
                  <a:pt x="57" y="435"/>
                </a:moveTo>
                <a:cubicBezTo>
                  <a:pt x="59" y="455"/>
                  <a:pt x="59" y="455"/>
                  <a:pt x="59" y="455"/>
                </a:cubicBezTo>
                <a:cubicBezTo>
                  <a:pt x="59" y="457"/>
                  <a:pt x="62" y="459"/>
                  <a:pt x="64" y="459"/>
                </a:cubicBezTo>
                <a:cubicBezTo>
                  <a:pt x="67" y="458"/>
                  <a:pt x="69" y="456"/>
                  <a:pt x="68" y="453"/>
                </a:cubicBezTo>
                <a:cubicBezTo>
                  <a:pt x="66" y="434"/>
                  <a:pt x="66" y="434"/>
                  <a:pt x="66" y="434"/>
                </a:cubicBezTo>
                <a:cubicBezTo>
                  <a:pt x="65" y="432"/>
                  <a:pt x="63" y="430"/>
                  <a:pt x="61" y="430"/>
                </a:cubicBezTo>
                <a:cubicBezTo>
                  <a:pt x="58" y="431"/>
                  <a:pt x="56" y="433"/>
                  <a:pt x="57" y="435"/>
                </a:cubicBezTo>
                <a:close/>
                <a:moveTo>
                  <a:pt x="50" y="388"/>
                </a:moveTo>
                <a:cubicBezTo>
                  <a:pt x="53" y="407"/>
                  <a:pt x="53" y="407"/>
                  <a:pt x="53" y="407"/>
                </a:cubicBezTo>
                <a:cubicBezTo>
                  <a:pt x="53" y="409"/>
                  <a:pt x="55" y="411"/>
                  <a:pt x="58" y="411"/>
                </a:cubicBezTo>
                <a:cubicBezTo>
                  <a:pt x="61" y="410"/>
                  <a:pt x="62" y="408"/>
                  <a:pt x="62" y="406"/>
                </a:cubicBezTo>
                <a:cubicBezTo>
                  <a:pt x="60" y="386"/>
                  <a:pt x="60" y="386"/>
                  <a:pt x="60" y="386"/>
                </a:cubicBezTo>
                <a:cubicBezTo>
                  <a:pt x="59" y="384"/>
                  <a:pt x="57" y="382"/>
                  <a:pt x="54" y="382"/>
                </a:cubicBezTo>
                <a:cubicBezTo>
                  <a:pt x="52" y="383"/>
                  <a:pt x="50" y="385"/>
                  <a:pt x="50" y="388"/>
                </a:cubicBezTo>
                <a:close/>
                <a:moveTo>
                  <a:pt x="44" y="340"/>
                </a:moveTo>
                <a:cubicBezTo>
                  <a:pt x="47" y="359"/>
                  <a:pt x="47" y="359"/>
                  <a:pt x="47" y="359"/>
                </a:cubicBezTo>
                <a:cubicBezTo>
                  <a:pt x="47" y="361"/>
                  <a:pt x="49" y="363"/>
                  <a:pt x="52" y="363"/>
                </a:cubicBezTo>
                <a:cubicBezTo>
                  <a:pt x="54" y="363"/>
                  <a:pt x="56" y="360"/>
                  <a:pt x="56" y="358"/>
                </a:cubicBezTo>
                <a:cubicBezTo>
                  <a:pt x="53" y="339"/>
                  <a:pt x="53" y="339"/>
                  <a:pt x="53" y="339"/>
                </a:cubicBezTo>
                <a:cubicBezTo>
                  <a:pt x="53" y="336"/>
                  <a:pt x="51" y="334"/>
                  <a:pt x="48" y="335"/>
                </a:cubicBezTo>
                <a:cubicBezTo>
                  <a:pt x="46" y="335"/>
                  <a:pt x="44" y="337"/>
                  <a:pt x="44" y="340"/>
                </a:cubicBezTo>
                <a:close/>
                <a:moveTo>
                  <a:pt x="38" y="292"/>
                </a:moveTo>
                <a:cubicBezTo>
                  <a:pt x="40" y="311"/>
                  <a:pt x="40" y="311"/>
                  <a:pt x="40" y="311"/>
                </a:cubicBezTo>
                <a:cubicBezTo>
                  <a:pt x="41" y="314"/>
                  <a:pt x="43" y="315"/>
                  <a:pt x="46" y="315"/>
                </a:cubicBezTo>
                <a:cubicBezTo>
                  <a:pt x="48" y="315"/>
                  <a:pt x="50" y="312"/>
                  <a:pt x="50" y="310"/>
                </a:cubicBezTo>
                <a:cubicBezTo>
                  <a:pt x="47" y="291"/>
                  <a:pt x="47" y="291"/>
                  <a:pt x="47" y="291"/>
                </a:cubicBezTo>
                <a:cubicBezTo>
                  <a:pt x="47" y="288"/>
                  <a:pt x="44" y="286"/>
                  <a:pt x="42" y="287"/>
                </a:cubicBezTo>
                <a:cubicBezTo>
                  <a:pt x="39" y="287"/>
                  <a:pt x="37" y="289"/>
                  <a:pt x="38" y="292"/>
                </a:cubicBezTo>
                <a:close/>
                <a:moveTo>
                  <a:pt x="32" y="244"/>
                </a:moveTo>
                <a:cubicBezTo>
                  <a:pt x="34" y="263"/>
                  <a:pt x="34" y="263"/>
                  <a:pt x="34" y="263"/>
                </a:cubicBezTo>
                <a:cubicBezTo>
                  <a:pt x="34" y="266"/>
                  <a:pt x="37" y="268"/>
                  <a:pt x="39" y="267"/>
                </a:cubicBezTo>
                <a:cubicBezTo>
                  <a:pt x="42" y="267"/>
                  <a:pt x="44" y="265"/>
                  <a:pt x="43" y="262"/>
                </a:cubicBezTo>
                <a:cubicBezTo>
                  <a:pt x="41" y="243"/>
                  <a:pt x="41" y="243"/>
                  <a:pt x="41" y="243"/>
                </a:cubicBezTo>
                <a:cubicBezTo>
                  <a:pt x="41" y="240"/>
                  <a:pt x="38" y="239"/>
                  <a:pt x="36" y="239"/>
                </a:cubicBezTo>
                <a:cubicBezTo>
                  <a:pt x="33" y="239"/>
                  <a:pt x="31" y="242"/>
                  <a:pt x="32" y="244"/>
                </a:cubicBezTo>
                <a:close/>
                <a:moveTo>
                  <a:pt x="25" y="196"/>
                </a:moveTo>
                <a:cubicBezTo>
                  <a:pt x="28" y="215"/>
                  <a:pt x="28" y="215"/>
                  <a:pt x="28" y="215"/>
                </a:cubicBezTo>
                <a:cubicBezTo>
                  <a:pt x="28" y="218"/>
                  <a:pt x="31" y="220"/>
                  <a:pt x="33" y="220"/>
                </a:cubicBezTo>
                <a:cubicBezTo>
                  <a:pt x="36" y="219"/>
                  <a:pt x="37" y="217"/>
                  <a:pt x="37" y="214"/>
                </a:cubicBezTo>
                <a:cubicBezTo>
                  <a:pt x="35" y="195"/>
                  <a:pt x="35" y="195"/>
                  <a:pt x="35" y="195"/>
                </a:cubicBezTo>
                <a:cubicBezTo>
                  <a:pt x="34" y="193"/>
                  <a:pt x="32" y="191"/>
                  <a:pt x="29" y="191"/>
                </a:cubicBezTo>
                <a:cubicBezTo>
                  <a:pt x="27" y="191"/>
                  <a:pt x="25" y="194"/>
                  <a:pt x="25" y="196"/>
                </a:cubicBezTo>
                <a:close/>
                <a:moveTo>
                  <a:pt x="19" y="149"/>
                </a:moveTo>
                <a:cubicBezTo>
                  <a:pt x="22" y="168"/>
                  <a:pt x="22" y="168"/>
                  <a:pt x="22" y="168"/>
                </a:cubicBezTo>
                <a:cubicBezTo>
                  <a:pt x="22" y="170"/>
                  <a:pt x="24" y="172"/>
                  <a:pt x="27" y="172"/>
                </a:cubicBezTo>
                <a:cubicBezTo>
                  <a:pt x="29" y="171"/>
                  <a:pt x="31" y="169"/>
                  <a:pt x="31" y="166"/>
                </a:cubicBezTo>
                <a:cubicBezTo>
                  <a:pt x="28" y="147"/>
                  <a:pt x="28" y="147"/>
                  <a:pt x="28" y="147"/>
                </a:cubicBezTo>
                <a:cubicBezTo>
                  <a:pt x="28" y="145"/>
                  <a:pt x="26" y="143"/>
                  <a:pt x="23" y="143"/>
                </a:cubicBezTo>
                <a:cubicBezTo>
                  <a:pt x="21" y="144"/>
                  <a:pt x="19" y="146"/>
                  <a:pt x="19" y="149"/>
                </a:cubicBezTo>
                <a:close/>
                <a:moveTo>
                  <a:pt x="13" y="101"/>
                </a:moveTo>
                <a:cubicBezTo>
                  <a:pt x="15" y="120"/>
                  <a:pt x="15" y="120"/>
                  <a:pt x="15" y="120"/>
                </a:cubicBezTo>
                <a:cubicBezTo>
                  <a:pt x="16" y="122"/>
                  <a:pt x="18" y="124"/>
                  <a:pt x="21" y="124"/>
                </a:cubicBezTo>
                <a:cubicBezTo>
                  <a:pt x="23" y="124"/>
                  <a:pt x="25" y="121"/>
                  <a:pt x="25" y="119"/>
                </a:cubicBezTo>
                <a:cubicBezTo>
                  <a:pt x="22" y="100"/>
                  <a:pt x="22" y="100"/>
                  <a:pt x="22" y="100"/>
                </a:cubicBezTo>
                <a:cubicBezTo>
                  <a:pt x="22" y="97"/>
                  <a:pt x="19" y="95"/>
                  <a:pt x="17" y="96"/>
                </a:cubicBezTo>
                <a:cubicBezTo>
                  <a:pt x="14" y="96"/>
                  <a:pt x="13" y="98"/>
                  <a:pt x="13" y="101"/>
                </a:cubicBezTo>
                <a:close/>
                <a:moveTo>
                  <a:pt x="7" y="53"/>
                </a:moveTo>
                <a:cubicBezTo>
                  <a:pt x="9" y="72"/>
                  <a:pt x="9" y="72"/>
                  <a:pt x="9" y="72"/>
                </a:cubicBezTo>
                <a:cubicBezTo>
                  <a:pt x="9" y="75"/>
                  <a:pt x="12" y="76"/>
                  <a:pt x="14" y="76"/>
                </a:cubicBezTo>
                <a:cubicBezTo>
                  <a:pt x="17" y="76"/>
                  <a:pt x="19" y="73"/>
                  <a:pt x="18" y="71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49"/>
                  <a:pt x="13" y="47"/>
                  <a:pt x="11" y="48"/>
                </a:cubicBezTo>
                <a:cubicBezTo>
                  <a:pt x="8" y="48"/>
                  <a:pt x="6" y="50"/>
                  <a:pt x="7" y="53"/>
                </a:cubicBezTo>
                <a:close/>
                <a:moveTo>
                  <a:pt x="0" y="5"/>
                </a:moveTo>
                <a:cubicBezTo>
                  <a:pt x="3" y="24"/>
                  <a:pt x="3" y="24"/>
                  <a:pt x="3" y="24"/>
                </a:cubicBezTo>
                <a:cubicBezTo>
                  <a:pt x="3" y="27"/>
                  <a:pt x="6" y="29"/>
                  <a:pt x="8" y="28"/>
                </a:cubicBezTo>
                <a:cubicBezTo>
                  <a:pt x="11" y="28"/>
                  <a:pt x="12" y="26"/>
                  <a:pt x="12" y="23"/>
                </a:cubicBezTo>
                <a:cubicBezTo>
                  <a:pt x="10" y="4"/>
                  <a:pt x="10" y="4"/>
                  <a:pt x="10" y="4"/>
                </a:cubicBezTo>
                <a:cubicBezTo>
                  <a:pt x="9" y="1"/>
                  <a:pt x="7" y="0"/>
                  <a:pt x="4" y="0"/>
                </a:cubicBezTo>
                <a:cubicBezTo>
                  <a:pt x="2" y="0"/>
                  <a:pt x="0" y="3"/>
                  <a:pt x="0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63" name="îSļïde"/>
          <p:cNvSpPr/>
          <p:nvPr/>
        </p:nvSpPr>
        <p:spPr bwMode="auto">
          <a:xfrm>
            <a:off x="1961077" y="2475685"/>
            <a:ext cx="7886" cy="13802"/>
          </a:xfrm>
          <a:custGeom>
            <a:avLst/>
            <a:gdLst>
              <a:gd name="T0" fmla="*/ 0 w 11"/>
              <a:gd name="T1" fmla="*/ 6 h 20"/>
              <a:gd name="T2" fmla="*/ 1 w 11"/>
              <a:gd name="T3" fmla="*/ 15 h 20"/>
              <a:gd name="T4" fmla="*/ 6 w 11"/>
              <a:gd name="T5" fmla="*/ 19 h 20"/>
              <a:gd name="T6" fmla="*/ 10 w 11"/>
              <a:gd name="T7" fmla="*/ 14 h 20"/>
              <a:gd name="T8" fmla="*/ 9 w 11"/>
              <a:gd name="T9" fmla="*/ 5 h 20"/>
              <a:gd name="T10" fmla="*/ 4 w 11"/>
              <a:gd name="T11" fmla="*/ 1 h 20"/>
              <a:gd name="T12" fmla="*/ 0 w 11"/>
              <a:gd name="T13" fmla="*/ 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20">
                <a:moveTo>
                  <a:pt x="0" y="6"/>
                </a:moveTo>
                <a:cubicBezTo>
                  <a:pt x="1" y="15"/>
                  <a:pt x="1" y="15"/>
                  <a:pt x="1" y="15"/>
                </a:cubicBezTo>
                <a:cubicBezTo>
                  <a:pt x="2" y="18"/>
                  <a:pt x="4" y="20"/>
                  <a:pt x="6" y="19"/>
                </a:cubicBezTo>
                <a:cubicBezTo>
                  <a:pt x="9" y="19"/>
                  <a:pt x="11" y="17"/>
                  <a:pt x="10" y="14"/>
                </a:cubicBezTo>
                <a:cubicBezTo>
                  <a:pt x="9" y="5"/>
                  <a:pt x="9" y="5"/>
                  <a:pt x="9" y="5"/>
                </a:cubicBezTo>
                <a:cubicBezTo>
                  <a:pt x="9" y="2"/>
                  <a:pt x="7" y="0"/>
                  <a:pt x="4" y="1"/>
                </a:cubicBezTo>
                <a:cubicBezTo>
                  <a:pt x="1" y="1"/>
                  <a:pt x="0" y="3"/>
                  <a:pt x="0" y="6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64" name="îŝľïḍe"/>
          <p:cNvSpPr/>
          <p:nvPr/>
        </p:nvSpPr>
        <p:spPr bwMode="auto">
          <a:xfrm>
            <a:off x="1672729" y="2289367"/>
            <a:ext cx="7886" cy="13802"/>
          </a:xfrm>
          <a:custGeom>
            <a:avLst/>
            <a:gdLst>
              <a:gd name="T0" fmla="*/ 0 w 11"/>
              <a:gd name="T1" fmla="*/ 6 h 19"/>
              <a:gd name="T2" fmla="*/ 1 w 11"/>
              <a:gd name="T3" fmla="*/ 15 h 19"/>
              <a:gd name="T4" fmla="*/ 6 w 11"/>
              <a:gd name="T5" fmla="*/ 19 h 19"/>
              <a:gd name="T6" fmla="*/ 10 w 11"/>
              <a:gd name="T7" fmla="*/ 14 h 19"/>
              <a:gd name="T8" fmla="*/ 9 w 11"/>
              <a:gd name="T9" fmla="*/ 4 h 19"/>
              <a:gd name="T10" fmla="*/ 4 w 11"/>
              <a:gd name="T11" fmla="*/ 0 h 19"/>
              <a:gd name="T12" fmla="*/ 0 w 11"/>
              <a:gd name="T13" fmla="*/ 6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19">
                <a:moveTo>
                  <a:pt x="0" y="6"/>
                </a:moveTo>
                <a:cubicBezTo>
                  <a:pt x="1" y="15"/>
                  <a:pt x="1" y="15"/>
                  <a:pt x="1" y="15"/>
                </a:cubicBezTo>
                <a:cubicBezTo>
                  <a:pt x="1" y="17"/>
                  <a:pt x="4" y="19"/>
                  <a:pt x="6" y="19"/>
                </a:cubicBezTo>
                <a:cubicBezTo>
                  <a:pt x="9" y="19"/>
                  <a:pt x="11" y="16"/>
                  <a:pt x="10" y="14"/>
                </a:cubicBezTo>
                <a:cubicBezTo>
                  <a:pt x="9" y="4"/>
                  <a:pt x="9" y="4"/>
                  <a:pt x="9" y="4"/>
                </a:cubicBezTo>
                <a:cubicBezTo>
                  <a:pt x="9" y="2"/>
                  <a:pt x="6" y="0"/>
                  <a:pt x="4" y="0"/>
                </a:cubicBezTo>
                <a:cubicBezTo>
                  <a:pt x="1" y="1"/>
                  <a:pt x="0" y="3"/>
                  <a:pt x="0" y="6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65" name="i$ľíḍê"/>
          <p:cNvSpPr/>
          <p:nvPr/>
        </p:nvSpPr>
        <p:spPr bwMode="auto">
          <a:xfrm>
            <a:off x="1675686" y="2316478"/>
            <a:ext cx="31053" cy="185825"/>
          </a:xfrm>
          <a:custGeom>
            <a:avLst/>
            <a:gdLst>
              <a:gd name="T0" fmla="*/ 32 w 44"/>
              <a:gd name="T1" fmla="*/ 242 h 265"/>
              <a:gd name="T2" fmla="*/ 34 w 44"/>
              <a:gd name="T3" fmla="*/ 261 h 265"/>
              <a:gd name="T4" fmla="*/ 39 w 44"/>
              <a:gd name="T5" fmla="*/ 265 h 265"/>
              <a:gd name="T6" fmla="*/ 43 w 44"/>
              <a:gd name="T7" fmla="*/ 259 h 265"/>
              <a:gd name="T8" fmla="*/ 41 w 44"/>
              <a:gd name="T9" fmla="*/ 240 h 265"/>
              <a:gd name="T10" fmla="*/ 36 w 44"/>
              <a:gd name="T11" fmla="*/ 236 h 265"/>
              <a:gd name="T12" fmla="*/ 32 w 44"/>
              <a:gd name="T13" fmla="*/ 242 h 265"/>
              <a:gd name="T14" fmla="*/ 25 w 44"/>
              <a:gd name="T15" fmla="*/ 194 h 265"/>
              <a:gd name="T16" fmla="*/ 28 w 44"/>
              <a:gd name="T17" fmla="*/ 213 h 265"/>
              <a:gd name="T18" fmla="*/ 33 w 44"/>
              <a:gd name="T19" fmla="*/ 217 h 265"/>
              <a:gd name="T20" fmla="*/ 37 w 44"/>
              <a:gd name="T21" fmla="*/ 212 h 265"/>
              <a:gd name="T22" fmla="*/ 35 w 44"/>
              <a:gd name="T23" fmla="*/ 193 h 265"/>
              <a:gd name="T24" fmla="*/ 29 w 44"/>
              <a:gd name="T25" fmla="*/ 189 h 265"/>
              <a:gd name="T26" fmla="*/ 25 w 44"/>
              <a:gd name="T27" fmla="*/ 194 h 265"/>
              <a:gd name="T28" fmla="*/ 19 w 44"/>
              <a:gd name="T29" fmla="*/ 147 h 265"/>
              <a:gd name="T30" fmla="*/ 22 w 44"/>
              <a:gd name="T31" fmla="*/ 166 h 265"/>
              <a:gd name="T32" fmla="*/ 27 w 44"/>
              <a:gd name="T33" fmla="*/ 170 h 265"/>
              <a:gd name="T34" fmla="*/ 31 w 44"/>
              <a:gd name="T35" fmla="*/ 165 h 265"/>
              <a:gd name="T36" fmla="*/ 29 w 44"/>
              <a:gd name="T37" fmla="*/ 146 h 265"/>
              <a:gd name="T38" fmla="*/ 23 w 44"/>
              <a:gd name="T39" fmla="*/ 142 h 265"/>
              <a:gd name="T40" fmla="*/ 19 w 44"/>
              <a:gd name="T41" fmla="*/ 147 h 265"/>
              <a:gd name="T42" fmla="*/ 13 w 44"/>
              <a:gd name="T43" fmla="*/ 100 h 265"/>
              <a:gd name="T44" fmla="*/ 16 w 44"/>
              <a:gd name="T45" fmla="*/ 119 h 265"/>
              <a:gd name="T46" fmla="*/ 21 w 44"/>
              <a:gd name="T47" fmla="*/ 123 h 265"/>
              <a:gd name="T48" fmla="*/ 25 w 44"/>
              <a:gd name="T49" fmla="*/ 118 h 265"/>
              <a:gd name="T50" fmla="*/ 22 w 44"/>
              <a:gd name="T51" fmla="*/ 99 h 265"/>
              <a:gd name="T52" fmla="*/ 17 w 44"/>
              <a:gd name="T53" fmla="*/ 95 h 265"/>
              <a:gd name="T54" fmla="*/ 13 w 44"/>
              <a:gd name="T55" fmla="*/ 100 h 265"/>
              <a:gd name="T56" fmla="*/ 7 w 44"/>
              <a:gd name="T57" fmla="*/ 53 h 265"/>
              <a:gd name="T58" fmla="*/ 9 w 44"/>
              <a:gd name="T59" fmla="*/ 71 h 265"/>
              <a:gd name="T60" fmla="*/ 15 w 44"/>
              <a:gd name="T61" fmla="*/ 75 h 265"/>
              <a:gd name="T62" fmla="*/ 19 w 44"/>
              <a:gd name="T63" fmla="*/ 70 h 265"/>
              <a:gd name="T64" fmla="*/ 16 w 44"/>
              <a:gd name="T65" fmla="*/ 51 h 265"/>
              <a:gd name="T66" fmla="*/ 11 w 44"/>
              <a:gd name="T67" fmla="*/ 47 h 265"/>
              <a:gd name="T68" fmla="*/ 7 w 44"/>
              <a:gd name="T69" fmla="*/ 53 h 265"/>
              <a:gd name="T70" fmla="*/ 1 w 44"/>
              <a:gd name="T71" fmla="*/ 5 h 265"/>
              <a:gd name="T72" fmla="*/ 3 w 44"/>
              <a:gd name="T73" fmla="*/ 24 h 265"/>
              <a:gd name="T74" fmla="*/ 8 w 44"/>
              <a:gd name="T75" fmla="*/ 28 h 265"/>
              <a:gd name="T76" fmla="*/ 13 w 44"/>
              <a:gd name="T77" fmla="*/ 23 h 265"/>
              <a:gd name="T78" fmla="*/ 10 w 44"/>
              <a:gd name="T79" fmla="*/ 4 h 265"/>
              <a:gd name="T80" fmla="*/ 5 w 44"/>
              <a:gd name="T81" fmla="*/ 0 h 265"/>
              <a:gd name="T82" fmla="*/ 1 w 44"/>
              <a:gd name="T83" fmla="*/ 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4" h="265">
                <a:moveTo>
                  <a:pt x="32" y="242"/>
                </a:moveTo>
                <a:cubicBezTo>
                  <a:pt x="34" y="261"/>
                  <a:pt x="34" y="261"/>
                  <a:pt x="34" y="261"/>
                </a:cubicBezTo>
                <a:cubicBezTo>
                  <a:pt x="34" y="263"/>
                  <a:pt x="37" y="265"/>
                  <a:pt x="39" y="265"/>
                </a:cubicBezTo>
                <a:cubicBezTo>
                  <a:pt x="42" y="264"/>
                  <a:pt x="44" y="262"/>
                  <a:pt x="43" y="259"/>
                </a:cubicBezTo>
                <a:cubicBezTo>
                  <a:pt x="41" y="240"/>
                  <a:pt x="41" y="240"/>
                  <a:pt x="41" y="240"/>
                </a:cubicBezTo>
                <a:cubicBezTo>
                  <a:pt x="41" y="238"/>
                  <a:pt x="38" y="236"/>
                  <a:pt x="36" y="236"/>
                </a:cubicBezTo>
                <a:cubicBezTo>
                  <a:pt x="33" y="237"/>
                  <a:pt x="31" y="239"/>
                  <a:pt x="32" y="242"/>
                </a:cubicBezTo>
                <a:close/>
                <a:moveTo>
                  <a:pt x="25" y="194"/>
                </a:moveTo>
                <a:cubicBezTo>
                  <a:pt x="28" y="213"/>
                  <a:pt x="28" y="213"/>
                  <a:pt x="28" y="213"/>
                </a:cubicBezTo>
                <a:cubicBezTo>
                  <a:pt x="28" y="216"/>
                  <a:pt x="31" y="218"/>
                  <a:pt x="33" y="217"/>
                </a:cubicBezTo>
                <a:cubicBezTo>
                  <a:pt x="36" y="217"/>
                  <a:pt x="38" y="215"/>
                  <a:pt x="37" y="212"/>
                </a:cubicBezTo>
                <a:cubicBezTo>
                  <a:pt x="35" y="193"/>
                  <a:pt x="35" y="193"/>
                  <a:pt x="35" y="193"/>
                </a:cubicBezTo>
                <a:cubicBezTo>
                  <a:pt x="34" y="191"/>
                  <a:pt x="32" y="189"/>
                  <a:pt x="29" y="189"/>
                </a:cubicBezTo>
                <a:cubicBezTo>
                  <a:pt x="27" y="189"/>
                  <a:pt x="25" y="192"/>
                  <a:pt x="25" y="194"/>
                </a:cubicBezTo>
                <a:close/>
                <a:moveTo>
                  <a:pt x="19" y="147"/>
                </a:moveTo>
                <a:cubicBezTo>
                  <a:pt x="22" y="166"/>
                  <a:pt x="22" y="166"/>
                  <a:pt x="22" y="166"/>
                </a:cubicBezTo>
                <a:cubicBezTo>
                  <a:pt x="22" y="169"/>
                  <a:pt x="24" y="170"/>
                  <a:pt x="27" y="170"/>
                </a:cubicBezTo>
                <a:cubicBezTo>
                  <a:pt x="30" y="170"/>
                  <a:pt x="31" y="167"/>
                  <a:pt x="31" y="165"/>
                </a:cubicBezTo>
                <a:cubicBezTo>
                  <a:pt x="29" y="146"/>
                  <a:pt x="29" y="146"/>
                  <a:pt x="29" y="146"/>
                </a:cubicBezTo>
                <a:cubicBezTo>
                  <a:pt x="28" y="143"/>
                  <a:pt x="26" y="142"/>
                  <a:pt x="23" y="142"/>
                </a:cubicBezTo>
                <a:cubicBezTo>
                  <a:pt x="21" y="142"/>
                  <a:pt x="19" y="145"/>
                  <a:pt x="19" y="147"/>
                </a:cubicBezTo>
                <a:close/>
                <a:moveTo>
                  <a:pt x="13" y="100"/>
                </a:moveTo>
                <a:cubicBezTo>
                  <a:pt x="16" y="119"/>
                  <a:pt x="16" y="119"/>
                  <a:pt x="16" y="119"/>
                </a:cubicBezTo>
                <a:cubicBezTo>
                  <a:pt x="16" y="121"/>
                  <a:pt x="18" y="123"/>
                  <a:pt x="21" y="123"/>
                </a:cubicBezTo>
                <a:cubicBezTo>
                  <a:pt x="23" y="122"/>
                  <a:pt x="25" y="120"/>
                  <a:pt x="25" y="118"/>
                </a:cubicBezTo>
                <a:cubicBezTo>
                  <a:pt x="22" y="99"/>
                  <a:pt x="22" y="99"/>
                  <a:pt x="22" y="99"/>
                </a:cubicBezTo>
                <a:cubicBezTo>
                  <a:pt x="22" y="96"/>
                  <a:pt x="20" y="94"/>
                  <a:pt x="17" y="95"/>
                </a:cubicBezTo>
                <a:cubicBezTo>
                  <a:pt x="15" y="95"/>
                  <a:pt x="13" y="97"/>
                  <a:pt x="13" y="100"/>
                </a:cubicBezTo>
                <a:close/>
                <a:moveTo>
                  <a:pt x="7" y="53"/>
                </a:moveTo>
                <a:cubicBezTo>
                  <a:pt x="9" y="71"/>
                  <a:pt x="9" y="71"/>
                  <a:pt x="9" y="71"/>
                </a:cubicBezTo>
                <a:cubicBezTo>
                  <a:pt x="10" y="74"/>
                  <a:pt x="12" y="76"/>
                  <a:pt x="15" y="75"/>
                </a:cubicBezTo>
                <a:cubicBezTo>
                  <a:pt x="17" y="75"/>
                  <a:pt x="19" y="73"/>
                  <a:pt x="19" y="70"/>
                </a:cubicBezTo>
                <a:cubicBezTo>
                  <a:pt x="16" y="51"/>
                  <a:pt x="16" y="51"/>
                  <a:pt x="16" y="51"/>
                </a:cubicBezTo>
                <a:cubicBezTo>
                  <a:pt x="16" y="49"/>
                  <a:pt x="14" y="47"/>
                  <a:pt x="11" y="47"/>
                </a:cubicBezTo>
                <a:cubicBezTo>
                  <a:pt x="8" y="48"/>
                  <a:pt x="7" y="50"/>
                  <a:pt x="7" y="53"/>
                </a:cubicBezTo>
                <a:close/>
                <a:moveTo>
                  <a:pt x="1" y="5"/>
                </a:moveTo>
                <a:cubicBezTo>
                  <a:pt x="3" y="24"/>
                  <a:pt x="3" y="24"/>
                  <a:pt x="3" y="24"/>
                </a:cubicBezTo>
                <a:cubicBezTo>
                  <a:pt x="4" y="27"/>
                  <a:pt x="6" y="29"/>
                  <a:pt x="8" y="28"/>
                </a:cubicBezTo>
                <a:cubicBezTo>
                  <a:pt x="11" y="28"/>
                  <a:pt x="13" y="26"/>
                  <a:pt x="13" y="23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1"/>
                  <a:pt x="7" y="0"/>
                  <a:pt x="5" y="0"/>
                </a:cubicBezTo>
                <a:cubicBezTo>
                  <a:pt x="2" y="0"/>
                  <a:pt x="0" y="3"/>
                  <a:pt x="1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66" name="ïsľiḑe"/>
          <p:cNvSpPr/>
          <p:nvPr/>
        </p:nvSpPr>
        <p:spPr bwMode="auto">
          <a:xfrm>
            <a:off x="1701810" y="2515117"/>
            <a:ext cx="8380" cy="13802"/>
          </a:xfrm>
          <a:custGeom>
            <a:avLst/>
            <a:gdLst>
              <a:gd name="T0" fmla="*/ 1 w 12"/>
              <a:gd name="T1" fmla="*/ 6 h 20"/>
              <a:gd name="T2" fmla="*/ 2 w 12"/>
              <a:gd name="T3" fmla="*/ 15 h 20"/>
              <a:gd name="T4" fmla="*/ 7 w 12"/>
              <a:gd name="T5" fmla="*/ 19 h 20"/>
              <a:gd name="T6" fmla="*/ 11 w 12"/>
              <a:gd name="T7" fmla="*/ 14 h 20"/>
              <a:gd name="T8" fmla="*/ 10 w 12"/>
              <a:gd name="T9" fmla="*/ 5 h 20"/>
              <a:gd name="T10" fmla="*/ 5 w 12"/>
              <a:gd name="T11" fmla="*/ 1 h 20"/>
              <a:gd name="T12" fmla="*/ 1 w 12"/>
              <a:gd name="T13" fmla="*/ 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20">
                <a:moveTo>
                  <a:pt x="1" y="6"/>
                </a:moveTo>
                <a:cubicBezTo>
                  <a:pt x="2" y="15"/>
                  <a:pt x="2" y="15"/>
                  <a:pt x="2" y="15"/>
                </a:cubicBezTo>
                <a:cubicBezTo>
                  <a:pt x="2" y="18"/>
                  <a:pt x="5" y="20"/>
                  <a:pt x="7" y="19"/>
                </a:cubicBezTo>
                <a:cubicBezTo>
                  <a:pt x="10" y="19"/>
                  <a:pt x="12" y="17"/>
                  <a:pt x="11" y="14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2"/>
                  <a:pt x="7" y="0"/>
                  <a:pt x="5" y="1"/>
                </a:cubicBezTo>
                <a:cubicBezTo>
                  <a:pt x="2" y="1"/>
                  <a:pt x="0" y="3"/>
                  <a:pt x="1" y="6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67" name="íşḻîďé"/>
          <p:cNvSpPr/>
          <p:nvPr/>
        </p:nvSpPr>
        <p:spPr bwMode="auto">
          <a:xfrm>
            <a:off x="2184362" y="2378584"/>
            <a:ext cx="194697" cy="22673"/>
          </a:xfrm>
          <a:custGeom>
            <a:avLst/>
            <a:gdLst>
              <a:gd name="T0" fmla="*/ 0 w 277"/>
              <a:gd name="T1" fmla="*/ 12 h 32"/>
              <a:gd name="T2" fmla="*/ 125 w 277"/>
              <a:gd name="T3" fmla="*/ 32 h 32"/>
              <a:gd name="T4" fmla="*/ 193 w 277"/>
              <a:gd name="T5" fmla="*/ 27 h 32"/>
              <a:gd name="T6" fmla="*/ 277 w 277"/>
              <a:gd name="T7" fmla="*/ 13 h 32"/>
              <a:gd name="T8" fmla="*/ 274 w 277"/>
              <a:gd name="T9" fmla="*/ 1 h 32"/>
              <a:gd name="T10" fmla="*/ 191 w 277"/>
              <a:gd name="T11" fmla="*/ 15 h 32"/>
              <a:gd name="T12" fmla="*/ 125 w 277"/>
              <a:gd name="T13" fmla="*/ 19 h 32"/>
              <a:gd name="T14" fmla="*/ 4 w 277"/>
              <a:gd name="T15" fmla="*/ 0 h 32"/>
              <a:gd name="T16" fmla="*/ 0 w 277"/>
              <a:gd name="T17" fmla="*/ 1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7" h="32">
                <a:moveTo>
                  <a:pt x="0" y="12"/>
                </a:moveTo>
                <a:cubicBezTo>
                  <a:pt x="37" y="25"/>
                  <a:pt x="78" y="32"/>
                  <a:pt x="125" y="32"/>
                </a:cubicBezTo>
                <a:cubicBezTo>
                  <a:pt x="146" y="32"/>
                  <a:pt x="169" y="30"/>
                  <a:pt x="193" y="27"/>
                </a:cubicBezTo>
                <a:cubicBezTo>
                  <a:pt x="222" y="23"/>
                  <a:pt x="250" y="19"/>
                  <a:pt x="277" y="13"/>
                </a:cubicBezTo>
                <a:cubicBezTo>
                  <a:pt x="274" y="1"/>
                  <a:pt x="274" y="1"/>
                  <a:pt x="274" y="1"/>
                </a:cubicBezTo>
                <a:cubicBezTo>
                  <a:pt x="248" y="6"/>
                  <a:pt x="221" y="11"/>
                  <a:pt x="191" y="15"/>
                </a:cubicBezTo>
                <a:cubicBezTo>
                  <a:pt x="168" y="18"/>
                  <a:pt x="146" y="19"/>
                  <a:pt x="125" y="19"/>
                </a:cubicBezTo>
                <a:cubicBezTo>
                  <a:pt x="79" y="19"/>
                  <a:pt x="39" y="12"/>
                  <a:pt x="4" y="0"/>
                </a:cubicBezTo>
                <a:cubicBezTo>
                  <a:pt x="0" y="12"/>
                  <a:pt x="0" y="12"/>
                  <a:pt x="0" y="12"/>
                </a:cubicBezTo>
                <a:close/>
              </a:path>
            </a:pathLst>
          </a:custGeom>
          <a:solidFill>
            <a:srgbClr val="8C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68" name="îṥ1îdê"/>
          <p:cNvSpPr/>
          <p:nvPr/>
        </p:nvSpPr>
        <p:spPr bwMode="auto">
          <a:xfrm>
            <a:off x="1594850" y="2050803"/>
            <a:ext cx="591977" cy="336160"/>
          </a:xfrm>
          <a:custGeom>
            <a:avLst/>
            <a:gdLst>
              <a:gd name="T0" fmla="*/ 2 w 842"/>
              <a:gd name="T1" fmla="*/ 479 h 479"/>
              <a:gd name="T2" fmla="*/ 61 w 842"/>
              <a:gd name="T3" fmla="*/ 451 h 479"/>
              <a:gd name="T4" fmla="*/ 95 w 842"/>
              <a:gd name="T5" fmla="*/ 404 h 479"/>
              <a:gd name="T6" fmla="*/ 133 w 842"/>
              <a:gd name="T7" fmla="*/ 289 h 479"/>
              <a:gd name="T8" fmla="*/ 194 w 842"/>
              <a:gd name="T9" fmla="*/ 108 h 479"/>
              <a:gd name="T10" fmla="*/ 250 w 842"/>
              <a:gd name="T11" fmla="*/ 43 h 479"/>
              <a:gd name="T12" fmla="*/ 338 w 842"/>
              <a:gd name="T13" fmla="*/ 13 h 479"/>
              <a:gd name="T14" fmla="*/ 354 w 842"/>
              <a:gd name="T15" fmla="*/ 12 h 479"/>
              <a:gd name="T16" fmla="*/ 424 w 842"/>
              <a:gd name="T17" fmla="*/ 28 h 479"/>
              <a:gd name="T18" fmla="*/ 519 w 842"/>
              <a:gd name="T19" fmla="*/ 116 h 479"/>
              <a:gd name="T20" fmla="*/ 644 w 842"/>
              <a:gd name="T21" fmla="*/ 319 h 479"/>
              <a:gd name="T22" fmla="*/ 726 w 842"/>
              <a:gd name="T23" fmla="*/ 413 h 479"/>
              <a:gd name="T24" fmla="*/ 838 w 842"/>
              <a:gd name="T25" fmla="*/ 479 h 479"/>
              <a:gd name="T26" fmla="*/ 842 w 842"/>
              <a:gd name="T27" fmla="*/ 467 h 479"/>
              <a:gd name="T28" fmla="*/ 690 w 842"/>
              <a:gd name="T29" fmla="*/ 358 h 479"/>
              <a:gd name="T30" fmla="*/ 541 w 842"/>
              <a:gd name="T31" fmla="*/ 127 h 479"/>
              <a:gd name="T32" fmla="*/ 462 w 842"/>
              <a:gd name="T33" fmla="*/ 36 h 479"/>
              <a:gd name="T34" fmla="*/ 354 w 842"/>
              <a:gd name="T35" fmla="*/ 0 h 479"/>
              <a:gd name="T36" fmla="*/ 337 w 842"/>
              <a:gd name="T37" fmla="*/ 1 h 479"/>
              <a:gd name="T38" fmla="*/ 253 w 842"/>
              <a:gd name="T39" fmla="*/ 26 h 479"/>
              <a:gd name="T40" fmla="*/ 202 w 842"/>
              <a:gd name="T41" fmla="*/ 73 h 479"/>
              <a:gd name="T42" fmla="*/ 148 w 842"/>
              <a:gd name="T43" fmla="*/ 188 h 479"/>
              <a:gd name="T44" fmla="*/ 96 w 842"/>
              <a:gd name="T45" fmla="*/ 371 h 479"/>
              <a:gd name="T46" fmla="*/ 59 w 842"/>
              <a:gd name="T47" fmla="*/ 436 h 479"/>
              <a:gd name="T48" fmla="*/ 0 w 842"/>
              <a:gd name="T49" fmla="*/ 466 h 479"/>
              <a:gd name="T50" fmla="*/ 2 w 842"/>
              <a:gd name="T51" fmla="*/ 479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2" h="479">
                <a:moveTo>
                  <a:pt x="2" y="479"/>
                </a:moveTo>
                <a:cubicBezTo>
                  <a:pt x="26" y="476"/>
                  <a:pt x="45" y="466"/>
                  <a:pt x="61" y="451"/>
                </a:cubicBezTo>
                <a:cubicBezTo>
                  <a:pt x="75" y="438"/>
                  <a:pt x="86" y="422"/>
                  <a:pt x="95" y="404"/>
                </a:cubicBezTo>
                <a:cubicBezTo>
                  <a:pt x="111" y="371"/>
                  <a:pt x="122" y="331"/>
                  <a:pt x="133" y="289"/>
                </a:cubicBezTo>
                <a:cubicBezTo>
                  <a:pt x="149" y="227"/>
                  <a:pt x="165" y="160"/>
                  <a:pt x="194" y="108"/>
                </a:cubicBezTo>
                <a:cubicBezTo>
                  <a:pt x="209" y="82"/>
                  <a:pt x="227" y="60"/>
                  <a:pt x="250" y="43"/>
                </a:cubicBezTo>
                <a:cubicBezTo>
                  <a:pt x="273" y="27"/>
                  <a:pt x="302" y="16"/>
                  <a:pt x="338" y="13"/>
                </a:cubicBezTo>
                <a:cubicBezTo>
                  <a:pt x="343" y="12"/>
                  <a:pt x="349" y="12"/>
                  <a:pt x="354" y="12"/>
                </a:cubicBezTo>
                <a:cubicBezTo>
                  <a:pt x="380" y="12"/>
                  <a:pt x="404" y="18"/>
                  <a:pt x="424" y="28"/>
                </a:cubicBezTo>
                <a:cubicBezTo>
                  <a:pt x="461" y="46"/>
                  <a:pt x="491" y="77"/>
                  <a:pt x="519" y="116"/>
                </a:cubicBezTo>
                <a:cubicBezTo>
                  <a:pt x="560" y="175"/>
                  <a:pt x="597" y="250"/>
                  <a:pt x="644" y="319"/>
                </a:cubicBezTo>
                <a:cubicBezTo>
                  <a:pt x="668" y="353"/>
                  <a:pt x="695" y="385"/>
                  <a:pt x="726" y="413"/>
                </a:cubicBezTo>
                <a:cubicBezTo>
                  <a:pt x="758" y="441"/>
                  <a:pt x="795" y="464"/>
                  <a:pt x="838" y="479"/>
                </a:cubicBezTo>
                <a:cubicBezTo>
                  <a:pt x="842" y="467"/>
                  <a:pt x="842" y="467"/>
                  <a:pt x="842" y="467"/>
                </a:cubicBezTo>
                <a:cubicBezTo>
                  <a:pt x="778" y="445"/>
                  <a:pt x="730" y="405"/>
                  <a:pt x="690" y="358"/>
                </a:cubicBezTo>
                <a:cubicBezTo>
                  <a:pt x="630" y="287"/>
                  <a:pt x="588" y="198"/>
                  <a:pt x="541" y="127"/>
                </a:cubicBezTo>
                <a:cubicBezTo>
                  <a:pt x="517" y="91"/>
                  <a:pt x="492" y="59"/>
                  <a:pt x="462" y="36"/>
                </a:cubicBezTo>
                <a:cubicBezTo>
                  <a:pt x="432" y="14"/>
                  <a:pt x="396" y="0"/>
                  <a:pt x="354" y="0"/>
                </a:cubicBezTo>
                <a:cubicBezTo>
                  <a:pt x="348" y="0"/>
                  <a:pt x="343" y="0"/>
                  <a:pt x="337" y="1"/>
                </a:cubicBezTo>
                <a:cubicBezTo>
                  <a:pt x="304" y="3"/>
                  <a:pt x="276" y="12"/>
                  <a:pt x="253" y="26"/>
                </a:cubicBezTo>
                <a:cubicBezTo>
                  <a:pt x="233" y="39"/>
                  <a:pt x="216" y="55"/>
                  <a:pt x="202" y="73"/>
                </a:cubicBezTo>
                <a:cubicBezTo>
                  <a:pt x="177" y="106"/>
                  <a:pt x="161" y="146"/>
                  <a:pt x="148" y="188"/>
                </a:cubicBezTo>
                <a:cubicBezTo>
                  <a:pt x="128" y="251"/>
                  <a:pt x="116" y="318"/>
                  <a:pt x="96" y="371"/>
                </a:cubicBezTo>
                <a:cubicBezTo>
                  <a:pt x="86" y="397"/>
                  <a:pt x="74" y="419"/>
                  <a:pt x="59" y="436"/>
                </a:cubicBezTo>
                <a:cubicBezTo>
                  <a:pt x="43" y="452"/>
                  <a:pt x="25" y="463"/>
                  <a:pt x="0" y="466"/>
                </a:cubicBezTo>
                <a:cubicBezTo>
                  <a:pt x="2" y="479"/>
                  <a:pt x="2" y="479"/>
                  <a:pt x="2" y="479"/>
                </a:cubicBezTo>
                <a:close/>
              </a:path>
            </a:pathLst>
          </a:custGeom>
          <a:solidFill>
            <a:srgbClr val="8C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69" name="îsḻiḍé"/>
          <p:cNvSpPr/>
          <p:nvPr/>
        </p:nvSpPr>
        <p:spPr bwMode="auto">
          <a:xfrm>
            <a:off x="2031562" y="2206068"/>
            <a:ext cx="339117" cy="104495"/>
          </a:xfrm>
          <a:custGeom>
            <a:avLst/>
            <a:gdLst>
              <a:gd name="T0" fmla="*/ 7 w 482"/>
              <a:gd name="T1" fmla="*/ 59 h 149"/>
              <a:gd name="T2" fmla="*/ 136 w 482"/>
              <a:gd name="T3" fmla="*/ 10 h 149"/>
              <a:gd name="T4" fmla="*/ 310 w 482"/>
              <a:gd name="T5" fmla="*/ 86 h 149"/>
              <a:gd name="T6" fmla="*/ 461 w 482"/>
              <a:gd name="T7" fmla="*/ 149 h 149"/>
              <a:gd name="T8" fmla="*/ 482 w 482"/>
              <a:gd name="T9" fmla="*/ 148 h 149"/>
              <a:gd name="T10" fmla="*/ 481 w 482"/>
              <a:gd name="T11" fmla="*/ 138 h 149"/>
              <a:gd name="T12" fmla="*/ 461 w 482"/>
              <a:gd name="T13" fmla="*/ 139 h 149"/>
              <a:gd name="T14" fmla="*/ 317 w 482"/>
              <a:gd name="T15" fmla="*/ 79 h 149"/>
              <a:gd name="T16" fmla="*/ 136 w 482"/>
              <a:gd name="T17" fmla="*/ 0 h 149"/>
              <a:gd name="T18" fmla="*/ 0 w 482"/>
              <a:gd name="T19" fmla="*/ 52 h 149"/>
              <a:gd name="T20" fmla="*/ 7 w 482"/>
              <a:gd name="T21" fmla="*/ 59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2" h="149">
                <a:moveTo>
                  <a:pt x="7" y="59"/>
                </a:moveTo>
                <a:cubicBezTo>
                  <a:pt x="49" y="26"/>
                  <a:pt x="92" y="10"/>
                  <a:pt x="136" y="10"/>
                </a:cubicBezTo>
                <a:cubicBezTo>
                  <a:pt x="194" y="10"/>
                  <a:pt x="253" y="37"/>
                  <a:pt x="310" y="86"/>
                </a:cubicBezTo>
                <a:cubicBezTo>
                  <a:pt x="358" y="127"/>
                  <a:pt x="410" y="149"/>
                  <a:pt x="461" y="149"/>
                </a:cubicBezTo>
                <a:cubicBezTo>
                  <a:pt x="468" y="149"/>
                  <a:pt x="475" y="148"/>
                  <a:pt x="482" y="148"/>
                </a:cubicBezTo>
                <a:cubicBezTo>
                  <a:pt x="481" y="138"/>
                  <a:pt x="481" y="138"/>
                  <a:pt x="481" y="138"/>
                </a:cubicBezTo>
                <a:cubicBezTo>
                  <a:pt x="474" y="139"/>
                  <a:pt x="468" y="139"/>
                  <a:pt x="461" y="139"/>
                </a:cubicBezTo>
                <a:cubicBezTo>
                  <a:pt x="413" y="139"/>
                  <a:pt x="363" y="118"/>
                  <a:pt x="317" y="79"/>
                </a:cubicBezTo>
                <a:cubicBezTo>
                  <a:pt x="258" y="29"/>
                  <a:pt x="197" y="0"/>
                  <a:pt x="136" y="0"/>
                </a:cubicBezTo>
                <a:cubicBezTo>
                  <a:pt x="90" y="0"/>
                  <a:pt x="44" y="17"/>
                  <a:pt x="0" y="52"/>
                </a:cubicBezTo>
                <a:cubicBezTo>
                  <a:pt x="7" y="59"/>
                  <a:pt x="7" y="59"/>
                  <a:pt x="7" y="59"/>
                </a:cubicBezTo>
                <a:close/>
              </a:path>
            </a:pathLst>
          </a:custGeom>
          <a:solidFill>
            <a:srgbClr val="FF72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70" name="ïṣľïḓe"/>
          <p:cNvSpPr/>
          <p:nvPr/>
        </p:nvSpPr>
        <p:spPr bwMode="auto">
          <a:xfrm>
            <a:off x="1944318" y="2242543"/>
            <a:ext cx="92173" cy="109424"/>
          </a:xfrm>
          <a:custGeom>
            <a:avLst/>
            <a:gdLst>
              <a:gd name="T0" fmla="*/ 7 w 131"/>
              <a:gd name="T1" fmla="*/ 156 h 156"/>
              <a:gd name="T2" fmla="*/ 35 w 131"/>
              <a:gd name="T3" fmla="*/ 120 h 156"/>
              <a:gd name="T4" fmla="*/ 131 w 131"/>
              <a:gd name="T5" fmla="*/ 7 h 156"/>
              <a:gd name="T6" fmla="*/ 124 w 131"/>
              <a:gd name="T7" fmla="*/ 0 h 156"/>
              <a:gd name="T8" fmla="*/ 27 w 131"/>
              <a:gd name="T9" fmla="*/ 115 h 156"/>
              <a:gd name="T10" fmla="*/ 0 w 131"/>
              <a:gd name="T11" fmla="*/ 149 h 156"/>
              <a:gd name="T12" fmla="*/ 7 w 131"/>
              <a:gd name="T13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1" h="156">
                <a:moveTo>
                  <a:pt x="7" y="156"/>
                </a:moveTo>
                <a:cubicBezTo>
                  <a:pt x="17" y="146"/>
                  <a:pt x="26" y="134"/>
                  <a:pt x="35" y="120"/>
                </a:cubicBezTo>
                <a:cubicBezTo>
                  <a:pt x="66" y="70"/>
                  <a:pt x="98" y="33"/>
                  <a:pt x="131" y="7"/>
                </a:cubicBezTo>
                <a:cubicBezTo>
                  <a:pt x="124" y="0"/>
                  <a:pt x="124" y="0"/>
                  <a:pt x="124" y="0"/>
                </a:cubicBezTo>
                <a:cubicBezTo>
                  <a:pt x="91" y="27"/>
                  <a:pt x="58" y="64"/>
                  <a:pt x="27" y="115"/>
                </a:cubicBezTo>
                <a:cubicBezTo>
                  <a:pt x="18" y="128"/>
                  <a:pt x="9" y="139"/>
                  <a:pt x="0" y="149"/>
                </a:cubicBezTo>
                <a:cubicBezTo>
                  <a:pt x="7" y="156"/>
                  <a:pt x="7" y="156"/>
                  <a:pt x="7" y="1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71" name="ï$1iďè"/>
          <p:cNvSpPr/>
          <p:nvPr/>
        </p:nvSpPr>
        <p:spPr bwMode="auto">
          <a:xfrm>
            <a:off x="1583514" y="2270144"/>
            <a:ext cx="365734" cy="122733"/>
          </a:xfrm>
          <a:custGeom>
            <a:avLst/>
            <a:gdLst>
              <a:gd name="T0" fmla="*/ 1 w 520"/>
              <a:gd name="T1" fmla="*/ 12 h 175"/>
              <a:gd name="T2" fmla="*/ 33 w 520"/>
              <a:gd name="T3" fmla="*/ 9 h 175"/>
              <a:gd name="T4" fmla="*/ 161 w 520"/>
              <a:gd name="T5" fmla="*/ 47 h 175"/>
              <a:gd name="T6" fmla="*/ 246 w 520"/>
              <a:gd name="T7" fmla="*/ 116 h 175"/>
              <a:gd name="T8" fmla="*/ 389 w 520"/>
              <a:gd name="T9" fmla="*/ 175 h 175"/>
              <a:gd name="T10" fmla="*/ 520 w 520"/>
              <a:gd name="T11" fmla="*/ 117 h 175"/>
              <a:gd name="T12" fmla="*/ 513 w 520"/>
              <a:gd name="T13" fmla="*/ 110 h 175"/>
              <a:gd name="T14" fmla="*/ 389 w 520"/>
              <a:gd name="T15" fmla="*/ 165 h 175"/>
              <a:gd name="T16" fmla="*/ 253 w 520"/>
              <a:gd name="T17" fmla="*/ 109 h 175"/>
              <a:gd name="T18" fmla="*/ 166 w 520"/>
              <a:gd name="T19" fmla="*/ 38 h 175"/>
              <a:gd name="T20" fmla="*/ 33 w 520"/>
              <a:gd name="T21" fmla="*/ 0 h 175"/>
              <a:gd name="T22" fmla="*/ 0 w 520"/>
              <a:gd name="T23" fmla="*/ 2 h 175"/>
              <a:gd name="T24" fmla="*/ 1 w 520"/>
              <a:gd name="T25" fmla="*/ 12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0" h="175">
                <a:moveTo>
                  <a:pt x="1" y="12"/>
                </a:moveTo>
                <a:cubicBezTo>
                  <a:pt x="12" y="10"/>
                  <a:pt x="23" y="9"/>
                  <a:pt x="33" y="9"/>
                </a:cubicBezTo>
                <a:cubicBezTo>
                  <a:pt x="83" y="10"/>
                  <a:pt x="125" y="25"/>
                  <a:pt x="161" y="47"/>
                </a:cubicBezTo>
                <a:cubicBezTo>
                  <a:pt x="196" y="68"/>
                  <a:pt x="224" y="95"/>
                  <a:pt x="246" y="116"/>
                </a:cubicBezTo>
                <a:cubicBezTo>
                  <a:pt x="283" y="152"/>
                  <a:pt x="336" y="175"/>
                  <a:pt x="389" y="175"/>
                </a:cubicBezTo>
                <a:cubicBezTo>
                  <a:pt x="435" y="175"/>
                  <a:pt x="482" y="158"/>
                  <a:pt x="520" y="117"/>
                </a:cubicBezTo>
                <a:cubicBezTo>
                  <a:pt x="513" y="110"/>
                  <a:pt x="513" y="110"/>
                  <a:pt x="513" y="110"/>
                </a:cubicBezTo>
                <a:cubicBezTo>
                  <a:pt x="477" y="149"/>
                  <a:pt x="433" y="165"/>
                  <a:pt x="389" y="165"/>
                </a:cubicBezTo>
                <a:cubicBezTo>
                  <a:pt x="338" y="165"/>
                  <a:pt x="288" y="143"/>
                  <a:pt x="253" y="109"/>
                </a:cubicBezTo>
                <a:cubicBezTo>
                  <a:pt x="231" y="87"/>
                  <a:pt x="202" y="60"/>
                  <a:pt x="166" y="38"/>
                </a:cubicBezTo>
                <a:cubicBezTo>
                  <a:pt x="129" y="16"/>
                  <a:pt x="85" y="0"/>
                  <a:pt x="33" y="0"/>
                </a:cubicBezTo>
                <a:cubicBezTo>
                  <a:pt x="22" y="0"/>
                  <a:pt x="11" y="0"/>
                  <a:pt x="0" y="2"/>
                </a:cubicBezTo>
                <a:cubicBezTo>
                  <a:pt x="1" y="12"/>
                  <a:pt x="1" y="12"/>
                  <a:pt x="1" y="12"/>
                </a:cubicBezTo>
                <a:close/>
              </a:path>
            </a:pathLst>
          </a:custGeom>
          <a:solidFill>
            <a:srgbClr val="FF72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72" name="ïśľíḍe"/>
          <p:cNvSpPr/>
          <p:nvPr/>
        </p:nvSpPr>
        <p:spPr bwMode="auto">
          <a:xfrm>
            <a:off x="1549009" y="2041930"/>
            <a:ext cx="840893" cy="496846"/>
          </a:xfrm>
          <a:custGeom>
            <a:avLst/>
            <a:gdLst>
              <a:gd name="T0" fmla="*/ 0 w 1706"/>
              <a:gd name="T1" fmla="*/ 3 h 1008"/>
              <a:gd name="T2" fmla="*/ 132 w 1706"/>
              <a:gd name="T3" fmla="*/ 1008 h 1008"/>
              <a:gd name="T4" fmla="*/ 1706 w 1706"/>
              <a:gd name="T5" fmla="*/ 803 h 1008"/>
              <a:gd name="T6" fmla="*/ 1704 w 1706"/>
              <a:gd name="T7" fmla="*/ 780 h 1008"/>
              <a:gd name="T8" fmla="*/ 150 w 1706"/>
              <a:gd name="T9" fmla="*/ 982 h 1008"/>
              <a:gd name="T10" fmla="*/ 22 w 1706"/>
              <a:gd name="T11" fmla="*/ 0 h 1008"/>
              <a:gd name="T12" fmla="*/ 0 w 1706"/>
              <a:gd name="T13" fmla="*/ 3 h 1008"/>
              <a:gd name="T14" fmla="*/ 0 w 1706"/>
              <a:gd name="T15" fmla="*/ 3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06" h="1008">
                <a:moveTo>
                  <a:pt x="0" y="3"/>
                </a:moveTo>
                <a:lnTo>
                  <a:pt x="132" y="1008"/>
                </a:lnTo>
                <a:lnTo>
                  <a:pt x="1706" y="803"/>
                </a:lnTo>
                <a:lnTo>
                  <a:pt x="1704" y="780"/>
                </a:lnTo>
                <a:lnTo>
                  <a:pt x="150" y="982"/>
                </a:lnTo>
                <a:lnTo>
                  <a:pt x="22" y="0"/>
                </a:lnTo>
                <a:lnTo>
                  <a:pt x="0" y="3"/>
                </a:lnTo>
                <a:lnTo>
                  <a:pt x="0" y="3"/>
                </a:lnTo>
                <a:close/>
              </a:path>
            </a:pathLst>
          </a:custGeom>
          <a:solidFill>
            <a:srgbClr val="3F47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73" name="íšḷïḍê"/>
          <p:cNvSpPr/>
          <p:nvPr/>
        </p:nvSpPr>
        <p:spPr bwMode="auto">
          <a:xfrm>
            <a:off x="1538659" y="2012357"/>
            <a:ext cx="34997" cy="45347"/>
          </a:xfrm>
          <a:custGeom>
            <a:avLst/>
            <a:gdLst>
              <a:gd name="T0" fmla="*/ 24 w 71"/>
              <a:gd name="T1" fmla="*/ 0 h 92"/>
              <a:gd name="T2" fmla="*/ 0 w 71"/>
              <a:gd name="T3" fmla="*/ 92 h 92"/>
              <a:gd name="T4" fmla="*/ 33 w 71"/>
              <a:gd name="T5" fmla="*/ 67 h 92"/>
              <a:gd name="T6" fmla="*/ 71 w 71"/>
              <a:gd name="T7" fmla="*/ 82 h 92"/>
              <a:gd name="T8" fmla="*/ 24 w 71"/>
              <a:gd name="T9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" h="92">
                <a:moveTo>
                  <a:pt x="24" y="0"/>
                </a:moveTo>
                <a:lnTo>
                  <a:pt x="0" y="92"/>
                </a:lnTo>
                <a:lnTo>
                  <a:pt x="33" y="67"/>
                </a:lnTo>
                <a:lnTo>
                  <a:pt x="71" y="82"/>
                </a:lnTo>
                <a:lnTo>
                  <a:pt x="24" y="0"/>
                </a:lnTo>
                <a:close/>
              </a:path>
            </a:pathLst>
          </a:custGeom>
          <a:solidFill>
            <a:srgbClr val="3F47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74" name="iṥ1íďè"/>
          <p:cNvSpPr/>
          <p:nvPr/>
        </p:nvSpPr>
        <p:spPr bwMode="auto">
          <a:xfrm>
            <a:off x="2374622" y="2416045"/>
            <a:ext cx="44855" cy="35489"/>
          </a:xfrm>
          <a:custGeom>
            <a:avLst/>
            <a:gdLst>
              <a:gd name="T0" fmla="*/ 91 w 91"/>
              <a:gd name="T1" fmla="*/ 25 h 72"/>
              <a:gd name="T2" fmla="*/ 9 w 91"/>
              <a:gd name="T3" fmla="*/ 72 h 72"/>
              <a:gd name="T4" fmla="*/ 26 w 91"/>
              <a:gd name="T5" fmla="*/ 34 h 72"/>
              <a:gd name="T6" fmla="*/ 0 w 91"/>
              <a:gd name="T7" fmla="*/ 0 h 72"/>
              <a:gd name="T8" fmla="*/ 91 w 91"/>
              <a:gd name="T9" fmla="*/ 25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" h="72">
                <a:moveTo>
                  <a:pt x="91" y="25"/>
                </a:moveTo>
                <a:lnTo>
                  <a:pt x="9" y="72"/>
                </a:lnTo>
                <a:lnTo>
                  <a:pt x="26" y="34"/>
                </a:lnTo>
                <a:lnTo>
                  <a:pt x="0" y="0"/>
                </a:lnTo>
                <a:lnTo>
                  <a:pt x="91" y="25"/>
                </a:lnTo>
                <a:close/>
              </a:path>
            </a:pathLst>
          </a:custGeom>
          <a:solidFill>
            <a:srgbClr val="3F47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75" name="iṧļîḍê"/>
          <p:cNvSpPr/>
          <p:nvPr/>
        </p:nvSpPr>
        <p:spPr bwMode="auto">
          <a:xfrm>
            <a:off x="1662871" y="2275074"/>
            <a:ext cx="24645" cy="24152"/>
          </a:xfrm>
          <a:custGeom>
            <a:avLst/>
            <a:gdLst>
              <a:gd name="T0" fmla="*/ 1 w 35"/>
              <a:gd name="T1" fmla="*/ 20 h 35"/>
              <a:gd name="T2" fmla="*/ 15 w 35"/>
              <a:gd name="T3" fmla="*/ 2 h 35"/>
              <a:gd name="T4" fmla="*/ 34 w 35"/>
              <a:gd name="T5" fmla="*/ 16 h 35"/>
              <a:gd name="T6" fmla="*/ 20 w 35"/>
              <a:gd name="T7" fmla="*/ 34 h 35"/>
              <a:gd name="T8" fmla="*/ 1 w 35"/>
              <a:gd name="T9" fmla="*/ 2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35">
                <a:moveTo>
                  <a:pt x="1" y="20"/>
                </a:moveTo>
                <a:cubicBezTo>
                  <a:pt x="0" y="11"/>
                  <a:pt x="6" y="3"/>
                  <a:pt x="15" y="2"/>
                </a:cubicBezTo>
                <a:cubicBezTo>
                  <a:pt x="24" y="0"/>
                  <a:pt x="32" y="7"/>
                  <a:pt x="34" y="16"/>
                </a:cubicBezTo>
                <a:cubicBezTo>
                  <a:pt x="35" y="25"/>
                  <a:pt x="29" y="33"/>
                  <a:pt x="20" y="34"/>
                </a:cubicBezTo>
                <a:cubicBezTo>
                  <a:pt x="11" y="35"/>
                  <a:pt x="2" y="29"/>
                  <a:pt x="1" y="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76" name="îṥlïḓé"/>
          <p:cNvSpPr/>
          <p:nvPr/>
        </p:nvSpPr>
        <p:spPr bwMode="auto">
          <a:xfrm>
            <a:off x="1660406" y="2272609"/>
            <a:ext cx="29574" cy="29574"/>
          </a:xfrm>
          <a:custGeom>
            <a:avLst/>
            <a:gdLst>
              <a:gd name="T0" fmla="*/ 5 w 42"/>
              <a:gd name="T1" fmla="*/ 23 h 42"/>
              <a:gd name="T2" fmla="*/ 10 w 42"/>
              <a:gd name="T3" fmla="*/ 22 h 42"/>
              <a:gd name="T4" fmla="*/ 10 w 42"/>
              <a:gd name="T5" fmla="*/ 21 h 42"/>
              <a:gd name="T6" fmla="*/ 20 w 42"/>
              <a:gd name="T7" fmla="*/ 9 h 42"/>
              <a:gd name="T8" fmla="*/ 21 w 42"/>
              <a:gd name="T9" fmla="*/ 9 h 42"/>
              <a:gd name="T10" fmla="*/ 33 w 42"/>
              <a:gd name="T11" fmla="*/ 19 h 42"/>
              <a:gd name="T12" fmla="*/ 33 w 42"/>
              <a:gd name="T13" fmla="*/ 21 h 42"/>
              <a:gd name="T14" fmla="*/ 23 w 42"/>
              <a:gd name="T15" fmla="*/ 32 h 42"/>
              <a:gd name="T16" fmla="*/ 21 w 42"/>
              <a:gd name="T17" fmla="*/ 32 h 42"/>
              <a:gd name="T18" fmla="*/ 10 w 42"/>
              <a:gd name="T19" fmla="*/ 22 h 42"/>
              <a:gd name="T20" fmla="*/ 5 w 42"/>
              <a:gd name="T21" fmla="*/ 23 h 42"/>
              <a:gd name="T22" fmla="*/ 1 w 42"/>
              <a:gd name="T23" fmla="*/ 23 h 42"/>
              <a:gd name="T24" fmla="*/ 21 w 42"/>
              <a:gd name="T25" fmla="*/ 42 h 42"/>
              <a:gd name="T26" fmla="*/ 24 w 42"/>
              <a:gd name="T27" fmla="*/ 42 h 42"/>
              <a:gd name="T28" fmla="*/ 42 w 42"/>
              <a:gd name="T29" fmla="*/ 21 h 42"/>
              <a:gd name="T30" fmla="*/ 42 w 42"/>
              <a:gd name="T31" fmla="*/ 18 h 42"/>
              <a:gd name="T32" fmla="*/ 21 w 42"/>
              <a:gd name="T33" fmla="*/ 0 h 42"/>
              <a:gd name="T34" fmla="*/ 19 w 42"/>
              <a:gd name="T35" fmla="*/ 0 h 42"/>
              <a:gd name="T36" fmla="*/ 0 w 42"/>
              <a:gd name="T37" fmla="*/ 21 h 42"/>
              <a:gd name="T38" fmla="*/ 1 w 42"/>
              <a:gd name="T39" fmla="*/ 23 h 42"/>
              <a:gd name="T40" fmla="*/ 5 w 42"/>
              <a:gd name="T41" fmla="*/ 23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2" h="42">
                <a:moveTo>
                  <a:pt x="5" y="23"/>
                </a:moveTo>
                <a:cubicBezTo>
                  <a:pt x="10" y="22"/>
                  <a:pt x="10" y="22"/>
                  <a:pt x="10" y="22"/>
                </a:cubicBezTo>
                <a:cubicBezTo>
                  <a:pt x="10" y="22"/>
                  <a:pt x="10" y="21"/>
                  <a:pt x="10" y="21"/>
                </a:cubicBezTo>
                <a:cubicBezTo>
                  <a:pt x="10" y="15"/>
                  <a:pt x="14" y="10"/>
                  <a:pt x="20" y="9"/>
                </a:cubicBezTo>
                <a:cubicBezTo>
                  <a:pt x="20" y="9"/>
                  <a:pt x="21" y="9"/>
                  <a:pt x="21" y="9"/>
                </a:cubicBezTo>
                <a:cubicBezTo>
                  <a:pt x="27" y="9"/>
                  <a:pt x="32" y="13"/>
                  <a:pt x="33" y="19"/>
                </a:cubicBezTo>
                <a:cubicBezTo>
                  <a:pt x="33" y="20"/>
                  <a:pt x="33" y="20"/>
                  <a:pt x="33" y="21"/>
                </a:cubicBezTo>
                <a:cubicBezTo>
                  <a:pt x="33" y="27"/>
                  <a:pt x="29" y="32"/>
                  <a:pt x="23" y="32"/>
                </a:cubicBezTo>
                <a:cubicBezTo>
                  <a:pt x="22" y="32"/>
                  <a:pt x="22" y="32"/>
                  <a:pt x="21" y="32"/>
                </a:cubicBezTo>
                <a:cubicBezTo>
                  <a:pt x="16" y="32"/>
                  <a:pt x="11" y="28"/>
                  <a:pt x="10" y="22"/>
                </a:cubicBezTo>
                <a:cubicBezTo>
                  <a:pt x="5" y="23"/>
                  <a:pt x="5" y="23"/>
                  <a:pt x="5" y="23"/>
                </a:cubicBezTo>
                <a:cubicBezTo>
                  <a:pt x="1" y="23"/>
                  <a:pt x="1" y="23"/>
                  <a:pt x="1" y="23"/>
                </a:cubicBezTo>
                <a:cubicBezTo>
                  <a:pt x="2" y="34"/>
                  <a:pt x="11" y="42"/>
                  <a:pt x="21" y="42"/>
                </a:cubicBezTo>
                <a:cubicBezTo>
                  <a:pt x="22" y="42"/>
                  <a:pt x="23" y="42"/>
                  <a:pt x="24" y="42"/>
                </a:cubicBezTo>
                <a:cubicBezTo>
                  <a:pt x="35" y="40"/>
                  <a:pt x="42" y="31"/>
                  <a:pt x="42" y="21"/>
                </a:cubicBezTo>
                <a:cubicBezTo>
                  <a:pt x="42" y="20"/>
                  <a:pt x="42" y="19"/>
                  <a:pt x="42" y="18"/>
                </a:cubicBezTo>
                <a:cubicBezTo>
                  <a:pt x="41" y="7"/>
                  <a:pt x="32" y="0"/>
                  <a:pt x="21" y="0"/>
                </a:cubicBezTo>
                <a:cubicBezTo>
                  <a:pt x="21" y="0"/>
                  <a:pt x="20" y="0"/>
                  <a:pt x="19" y="0"/>
                </a:cubicBezTo>
                <a:cubicBezTo>
                  <a:pt x="8" y="1"/>
                  <a:pt x="0" y="10"/>
                  <a:pt x="0" y="21"/>
                </a:cubicBezTo>
                <a:cubicBezTo>
                  <a:pt x="0" y="22"/>
                  <a:pt x="0" y="23"/>
                  <a:pt x="1" y="23"/>
                </a:cubicBezTo>
                <a:lnTo>
                  <a:pt x="5" y="23"/>
                </a:lnTo>
                <a:close/>
              </a:path>
            </a:pathLst>
          </a:custGeom>
          <a:solidFill>
            <a:srgbClr val="FF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77" name="íṥḷîḓê"/>
          <p:cNvSpPr/>
          <p:nvPr/>
        </p:nvSpPr>
        <p:spPr bwMode="auto">
          <a:xfrm>
            <a:off x="1573163" y="2263736"/>
            <a:ext cx="24645" cy="23660"/>
          </a:xfrm>
          <a:custGeom>
            <a:avLst/>
            <a:gdLst>
              <a:gd name="T0" fmla="*/ 1 w 35"/>
              <a:gd name="T1" fmla="*/ 19 h 34"/>
              <a:gd name="T2" fmla="*/ 15 w 35"/>
              <a:gd name="T3" fmla="*/ 1 h 34"/>
              <a:gd name="T4" fmla="*/ 34 w 35"/>
              <a:gd name="T5" fmla="*/ 15 h 34"/>
              <a:gd name="T6" fmla="*/ 20 w 35"/>
              <a:gd name="T7" fmla="*/ 33 h 34"/>
              <a:gd name="T8" fmla="*/ 1 w 35"/>
              <a:gd name="T9" fmla="*/ 19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34">
                <a:moveTo>
                  <a:pt x="1" y="19"/>
                </a:moveTo>
                <a:cubicBezTo>
                  <a:pt x="0" y="10"/>
                  <a:pt x="6" y="2"/>
                  <a:pt x="15" y="1"/>
                </a:cubicBezTo>
                <a:cubicBezTo>
                  <a:pt x="24" y="0"/>
                  <a:pt x="33" y="6"/>
                  <a:pt x="34" y="15"/>
                </a:cubicBezTo>
                <a:cubicBezTo>
                  <a:pt x="35" y="24"/>
                  <a:pt x="29" y="32"/>
                  <a:pt x="20" y="33"/>
                </a:cubicBezTo>
                <a:cubicBezTo>
                  <a:pt x="11" y="34"/>
                  <a:pt x="2" y="28"/>
                  <a:pt x="1" y="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78" name="ísḷïḓé"/>
          <p:cNvSpPr/>
          <p:nvPr/>
        </p:nvSpPr>
        <p:spPr bwMode="auto">
          <a:xfrm>
            <a:off x="1571191" y="2260779"/>
            <a:ext cx="29574" cy="29574"/>
          </a:xfrm>
          <a:custGeom>
            <a:avLst/>
            <a:gdLst>
              <a:gd name="T0" fmla="*/ 4 w 42"/>
              <a:gd name="T1" fmla="*/ 23 h 42"/>
              <a:gd name="T2" fmla="*/ 9 w 42"/>
              <a:gd name="T3" fmla="*/ 22 h 42"/>
              <a:gd name="T4" fmla="*/ 9 w 42"/>
              <a:gd name="T5" fmla="*/ 21 h 42"/>
              <a:gd name="T6" fmla="*/ 19 w 42"/>
              <a:gd name="T7" fmla="*/ 9 h 42"/>
              <a:gd name="T8" fmla="*/ 21 w 42"/>
              <a:gd name="T9" fmla="*/ 9 h 42"/>
              <a:gd name="T10" fmla="*/ 32 w 42"/>
              <a:gd name="T11" fmla="*/ 19 h 42"/>
              <a:gd name="T12" fmla="*/ 32 w 42"/>
              <a:gd name="T13" fmla="*/ 21 h 42"/>
              <a:gd name="T14" fmla="*/ 22 w 42"/>
              <a:gd name="T15" fmla="*/ 33 h 42"/>
              <a:gd name="T16" fmla="*/ 21 w 42"/>
              <a:gd name="T17" fmla="*/ 33 h 42"/>
              <a:gd name="T18" fmla="*/ 9 w 42"/>
              <a:gd name="T19" fmla="*/ 22 h 42"/>
              <a:gd name="T20" fmla="*/ 4 w 42"/>
              <a:gd name="T21" fmla="*/ 23 h 42"/>
              <a:gd name="T22" fmla="*/ 0 w 42"/>
              <a:gd name="T23" fmla="*/ 24 h 42"/>
              <a:gd name="T24" fmla="*/ 21 w 42"/>
              <a:gd name="T25" fmla="*/ 42 h 42"/>
              <a:gd name="T26" fmla="*/ 23 w 42"/>
              <a:gd name="T27" fmla="*/ 42 h 42"/>
              <a:gd name="T28" fmla="*/ 42 w 42"/>
              <a:gd name="T29" fmla="*/ 21 h 42"/>
              <a:gd name="T30" fmla="*/ 41 w 42"/>
              <a:gd name="T31" fmla="*/ 18 h 42"/>
              <a:gd name="T32" fmla="*/ 21 w 42"/>
              <a:gd name="T33" fmla="*/ 0 h 42"/>
              <a:gd name="T34" fmla="*/ 18 w 42"/>
              <a:gd name="T35" fmla="*/ 0 h 42"/>
              <a:gd name="T36" fmla="*/ 0 w 42"/>
              <a:gd name="T37" fmla="*/ 21 h 42"/>
              <a:gd name="T38" fmla="*/ 0 w 42"/>
              <a:gd name="T39" fmla="*/ 24 h 42"/>
              <a:gd name="T40" fmla="*/ 4 w 42"/>
              <a:gd name="T41" fmla="*/ 23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2" h="42">
                <a:moveTo>
                  <a:pt x="4" y="23"/>
                </a:moveTo>
                <a:cubicBezTo>
                  <a:pt x="9" y="22"/>
                  <a:pt x="9" y="22"/>
                  <a:pt x="9" y="22"/>
                </a:cubicBezTo>
                <a:cubicBezTo>
                  <a:pt x="9" y="22"/>
                  <a:pt x="9" y="21"/>
                  <a:pt x="9" y="21"/>
                </a:cubicBezTo>
                <a:cubicBezTo>
                  <a:pt x="9" y="15"/>
                  <a:pt x="13" y="10"/>
                  <a:pt x="19" y="9"/>
                </a:cubicBezTo>
                <a:cubicBezTo>
                  <a:pt x="20" y="9"/>
                  <a:pt x="20" y="9"/>
                  <a:pt x="21" y="9"/>
                </a:cubicBezTo>
                <a:cubicBezTo>
                  <a:pt x="26" y="9"/>
                  <a:pt x="31" y="14"/>
                  <a:pt x="32" y="19"/>
                </a:cubicBezTo>
                <a:cubicBezTo>
                  <a:pt x="32" y="20"/>
                  <a:pt x="32" y="20"/>
                  <a:pt x="32" y="21"/>
                </a:cubicBezTo>
                <a:cubicBezTo>
                  <a:pt x="32" y="27"/>
                  <a:pt x="28" y="32"/>
                  <a:pt x="22" y="33"/>
                </a:cubicBezTo>
                <a:cubicBezTo>
                  <a:pt x="22" y="33"/>
                  <a:pt x="21" y="33"/>
                  <a:pt x="21" y="33"/>
                </a:cubicBezTo>
                <a:cubicBezTo>
                  <a:pt x="15" y="33"/>
                  <a:pt x="10" y="28"/>
                  <a:pt x="9" y="22"/>
                </a:cubicBezTo>
                <a:cubicBezTo>
                  <a:pt x="4" y="23"/>
                  <a:pt x="4" y="23"/>
                  <a:pt x="4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1" y="34"/>
                  <a:pt x="10" y="42"/>
                  <a:pt x="21" y="42"/>
                </a:cubicBezTo>
                <a:cubicBezTo>
                  <a:pt x="21" y="42"/>
                  <a:pt x="22" y="42"/>
                  <a:pt x="23" y="42"/>
                </a:cubicBezTo>
                <a:cubicBezTo>
                  <a:pt x="34" y="40"/>
                  <a:pt x="42" y="31"/>
                  <a:pt x="42" y="21"/>
                </a:cubicBezTo>
                <a:cubicBezTo>
                  <a:pt x="42" y="20"/>
                  <a:pt x="42" y="19"/>
                  <a:pt x="41" y="18"/>
                </a:cubicBezTo>
                <a:cubicBezTo>
                  <a:pt x="40" y="8"/>
                  <a:pt x="31" y="0"/>
                  <a:pt x="21" y="0"/>
                </a:cubicBezTo>
                <a:cubicBezTo>
                  <a:pt x="20" y="0"/>
                  <a:pt x="19" y="0"/>
                  <a:pt x="18" y="0"/>
                </a:cubicBezTo>
                <a:cubicBezTo>
                  <a:pt x="7" y="1"/>
                  <a:pt x="0" y="10"/>
                  <a:pt x="0" y="21"/>
                </a:cubicBezTo>
                <a:cubicBezTo>
                  <a:pt x="0" y="22"/>
                  <a:pt x="0" y="23"/>
                  <a:pt x="0" y="24"/>
                </a:cubicBezTo>
                <a:lnTo>
                  <a:pt x="4" y="23"/>
                </a:lnTo>
                <a:close/>
              </a:path>
            </a:pathLst>
          </a:custGeom>
          <a:solidFill>
            <a:srgbClr val="FF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79" name="ïşlîďe"/>
          <p:cNvSpPr/>
          <p:nvPr/>
        </p:nvSpPr>
        <p:spPr bwMode="auto">
          <a:xfrm>
            <a:off x="2022196" y="2234162"/>
            <a:ext cx="24645" cy="24645"/>
          </a:xfrm>
          <a:custGeom>
            <a:avLst/>
            <a:gdLst>
              <a:gd name="T0" fmla="*/ 1 w 35"/>
              <a:gd name="T1" fmla="*/ 20 h 35"/>
              <a:gd name="T2" fmla="*/ 15 w 35"/>
              <a:gd name="T3" fmla="*/ 1 h 35"/>
              <a:gd name="T4" fmla="*/ 34 w 35"/>
              <a:gd name="T5" fmla="*/ 15 h 35"/>
              <a:gd name="T6" fmla="*/ 19 w 35"/>
              <a:gd name="T7" fmla="*/ 34 h 35"/>
              <a:gd name="T8" fmla="*/ 1 w 35"/>
              <a:gd name="T9" fmla="*/ 2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35">
                <a:moveTo>
                  <a:pt x="1" y="20"/>
                </a:moveTo>
                <a:cubicBezTo>
                  <a:pt x="0" y="11"/>
                  <a:pt x="6" y="2"/>
                  <a:pt x="15" y="1"/>
                </a:cubicBezTo>
                <a:cubicBezTo>
                  <a:pt x="24" y="0"/>
                  <a:pt x="32" y="6"/>
                  <a:pt x="34" y="15"/>
                </a:cubicBezTo>
                <a:cubicBezTo>
                  <a:pt x="35" y="24"/>
                  <a:pt x="28" y="33"/>
                  <a:pt x="19" y="34"/>
                </a:cubicBezTo>
                <a:cubicBezTo>
                  <a:pt x="10" y="35"/>
                  <a:pt x="2" y="29"/>
                  <a:pt x="1" y="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80" name="iṩľîďe"/>
          <p:cNvSpPr/>
          <p:nvPr/>
        </p:nvSpPr>
        <p:spPr bwMode="auto">
          <a:xfrm>
            <a:off x="2019732" y="2231205"/>
            <a:ext cx="29574" cy="30068"/>
          </a:xfrm>
          <a:custGeom>
            <a:avLst/>
            <a:gdLst>
              <a:gd name="T0" fmla="*/ 5 w 42"/>
              <a:gd name="T1" fmla="*/ 24 h 43"/>
              <a:gd name="T2" fmla="*/ 10 w 42"/>
              <a:gd name="T3" fmla="*/ 23 h 43"/>
              <a:gd name="T4" fmla="*/ 10 w 42"/>
              <a:gd name="T5" fmla="*/ 21 h 43"/>
              <a:gd name="T6" fmla="*/ 20 w 42"/>
              <a:gd name="T7" fmla="*/ 10 h 43"/>
              <a:gd name="T8" fmla="*/ 21 w 42"/>
              <a:gd name="T9" fmla="*/ 10 h 43"/>
              <a:gd name="T10" fmla="*/ 33 w 42"/>
              <a:gd name="T11" fmla="*/ 20 h 43"/>
              <a:gd name="T12" fmla="*/ 33 w 42"/>
              <a:gd name="T13" fmla="*/ 22 h 43"/>
              <a:gd name="T14" fmla="*/ 23 w 42"/>
              <a:gd name="T15" fmla="*/ 33 h 43"/>
              <a:gd name="T16" fmla="*/ 21 w 42"/>
              <a:gd name="T17" fmla="*/ 33 h 43"/>
              <a:gd name="T18" fmla="*/ 10 w 42"/>
              <a:gd name="T19" fmla="*/ 23 h 43"/>
              <a:gd name="T20" fmla="*/ 5 w 42"/>
              <a:gd name="T21" fmla="*/ 24 h 43"/>
              <a:gd name="T22" fmla="*/ 0 w 42"/>
              <a:gd name="T23" fmla="*/ 24 h 43"/>
              <a:gd name="T24" fmla="*/ 21 w 42"/>
              <a:gd name="T25" fmla="*/ 43 h 43"/>
              <a:gd name="T26" fmla="*/ 24 w 42"/>
              <a:gd name="T27" fmla="*/ 42 h 43"/>
              <a:gd name="T28" fmla="*/ 42 w 42"/>
              <a:gd name="T29" fmla="*/ 22 h 43"/>
              <a:gd name="T30" fmla="*/ 42 w 42"/>
              <a:gd name="T31" fmla="*/ 19 h 43"/>
              <a:gd name="T32" fmla="*/ 21 w 42"/>
              <a:gd name="T33" fmla="*/ 0 h 43"/>
              <a:gd name="T34" fmla="*/ 19 w 42"/>
              <a:gd name="T35" fmla="*/ 1 h 43"/>
              <a:gd name="T36" fmla="*/ 0 w 42"/>
              <a:gd name="T37" fmla="*/ 21 h 43"/>
              <a:gd name="T38" fmla="*/ 0 w 42"/>
              <a:gd name="T39" fmla="*/ 24 h 43"/>
              <a:gd name="T40" fmla="*/ 5 w 42"/>
              <a:gd name="T41" fmla="*/ 24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2" h="43">
                <a:moveTo>
                  <a:pt x="5" y="24"/>
                </a:move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2"/>
                  <a:pt x="10" y="21"/>
                </a:cubicBezTo>
                <a:cubicBezTo>
                  <a:pt x="10" y="16"/>
                  <a:pt x="14" y="11"/>
                  <a:pt x="20" y="10"/>
                </a:cubicBezTo>
                <a:cubicBezTo>
                  <a:pt x="20" y="10"/>
                  <a:pt x="21" y="10"/>
                  <a:pt x="21" y="10"/>
                </a:cubicBezTo>
                <a:cubicBezTo>
                  <a:pt x="27" y="10"/>
                  <a:pt x="32" y="14"/>
                  <a:pt x="33" y="20"/>
                </a:cubicBezTo>
                <a:cubicBezTo>
                  <a:pt x="33" y="21"/>
                  <a:pt x="33" y="21"/>
                  <a:pt x="33" y="22"/>
                </a:cubicBezTo>
                <a:cubicBezTo>
                  <a:pt x="33" y="27"/>
                  <a:pt x="29" y="32"/>
                  <a:pt x="23" y="33"/>
                </a:cubicBezTo>
                <a:cubicBezTo>
                  <a:pt x="22" y="33"/>
                  <a:pt x="22" y="33"/>
                  <a:pt x="21" y="33"/>
                </a:cubicBezTo>
                <a:cubicBezTo>
                  <a:pt x="16" y="33"/>
                  <a:pt x="10" y="29"/>
                  <a:pt x="10" y="23"/>
                </a:cubicBezTo>
                <a:cubicBezTo>
                  <a:pt x="5" y="24"/>
                  <a:pt x="5" y="24"/>
                  <a:pt x="5" y="24"/>
                </a:cubicBezTo>
                <a:cubicBezTo>
                  <a:pt x="0" y="24"/>
                  <a:pt x="0" y="24"/>
                  <a:pt x="0" y="24"/>
                </a:cubicBezTo>
                <a:cubicBezTo>
                  <a:pt x="2" y="35"/>
                  <a:pt x="11" y="43"/>
                  <a:pt x="21" y="43"/>
                </a:cubicBezTo>
                <a:cubicBezTo>
                  <a:pt x="22" y="43"/>
                  <a:pt x="23" y="42"/>
                  <a:pt x="24" y="42"/>
                </a:cubicBezTo>
                <a:cubicBezTo>
                  <a:pt x="35" y="41"/>
                  <a:pt x="42" y="32"/>
                  <a:pt x="42" y="22"/>
                </a:cubicBezTo>
                <a:cubicBezTo>
                  <a:pt x="42" y="21"/>
                  <a:pt x="42" y="20"/>
                  <a:pt x="42" y="19"/>
                </a:cubicBezTo>
                <a:cubicBezTo>
                  <a:pt x="41" y="8"/>
                  <a:pt x="32" y="0"/>
                  <a:pt x="21" y="0"/>
                </a:cubicBezTo>
                <a:cubicBezTo>
                  <a:pt x="20" y="0"/>
                  <a:pt x="19" y="1"/>
                  <a:pt x="19" y="1"/>
                </a:cubicBezTo>
                <a:cubicBezTo>
                  <a:pt x="8" y="2"/>
                  <a:pt x="0" y="11"/>
                  <a:pt x="0" y="21"/>
                </a:cubicBezTo>
                <a:cubicBezTo>
                  <a:pt x="0" y="22"/>
                  <a:pt x="0" y="23"/>
                  <a:pt x="0" y="24"/>
                </a:cubicBezTo>
                <a:lnTo>
                  <a:pt x="5" y="24"/>
                </a:lnTo>
                <a:close/>
              </a:path>
            </a:pathLst>
          </a:custGeom>
          <a:solidFill>
            <a:srgbClr val="FF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81" name="ï$ḻîḓê"/>
          <p:cNvSpPr/>
          <p:nvPr/>
        </p:nvSpPr>
        <p:spPr bwMode="auto">
          <a:xfrm>
            <a:off x="1899957" y="2063618"/>
            <a:ext cx="24645" cy="24645"/>
          </a:xfrm>
          <a:custGeom>
            <a:avLst/>
            <a:gdLst>
              <a:gd name="T0" fmla="*/ 1 w 35"/>
              <a:gd name="T1" fmla="*/ 19 h 35"/>
              <a:gd name="T2" fmla="*/ 15 w 35"/>
              <a:gd name="T3" fmla="*/ 1 h 35"/>
              <a:gd name="T4" fmla="*/ 34 w 35"/>
              <a:gd name="T5" fmla="*/ 15 h 35"/>
              <a:gd name="T6" fmla="*/ 20 w 35"/>
              <a:gd name="T7" fmla="*/ 34 h 35"/>
              <a:gd name="T8" fmla="*/ 1 w 35"/>
              <a:gd name="T9" fmla="*/ 19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35">
                <a:moveTo>
                  <a:pt x="1" y="19"/>
                </a:moveTo>
                <a:cubicBezTo>
                  <a:pt x="0" y="10"/>
                  <a:pt x="6" y="2"/>
                  <a:pt x="15" y="1"/>
                </a:cubicBezTo>
                <a:cubicBezTo>
                  <a:pt x="24" y="0"/>
                  <a:pt x="33" y="6"/>
                  <a:pt x="34" y="15"/>
                </a:cubicBezTo>
                <a:cubicBezTo>
                  <a:pt x="35" y="24"/>
                  <a:pt x="29" y="32"/>
                  <a:pt x="20" y="34"/>
                </a:cubicBezTo>
                <a:cubicBezTo>
                  <a:pt x="11" y="35"/>
                  <a:pt x="2" y="28"/>
                  <a:pt x="1" y="19"/>
                </a:cubicBezTo>
                <a:close/>
              </a:path>
            </a:pathLst>
          </a:custGeom>
          <a:solidFill>
            <a:srgbClr val="8C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82" name="ïṥ1iḍê"/>
          <p:cNvSpPr/>
          <p:nvPr/>
        </p:nvSpPr>
        <p:spPr bwMode="auto">
          <a:xfrm>
            <a:off x="2152323" y="2201630"/>
            <a:ext cx="24645" cy="24645"/>
          </a:xfrm>
          <a:custGeom>
            <a:avLst/>
            <a:gdLst>
              <a:gd name="T0" fmla="*/ 1 w 35"/>
              <a:gd name="T1" fmla="*/ 19 h 35"/>
              <a:gd name="T2" fmla="*/ 15 w 35"/>
              <a:gd name="T3" fmla="*/ 1 h 35"/>
              <a:gd name="T4" fmla="*/ 34 w 35"/>
              <a:gd name="T5" fmla="*/ 15 h 35"/>
              <a:gd name="T6" fmla="*/ 20 w 35"/>
              <a:gd name="T7" fmla="*/ 34 h 35"/>
              <a:gd name="T8" fmla="*/ 1 w 35"/>
              <a:gd name="T9" fmla="*/ 19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35">
                <a:moveTo>
                  <a:pt x="1" y="19"/>
                </a:moveTo>
                <a:cubicBezTo>
                  <a:pt x="0" y="11"/>
                  <a:pt x="6" y="2"/>
                  <a:pt x="15" y="1"/>
                </a:cubicBezTo>
                <a:cubicBezTo>
                  <a:pt x="24" y="0"/>
                  <a:pt x="32" y="6"/>
                  <a:pt x="34" y="15"/>
                </a:cubicBezTo>
                <a:cubicBezTo>
                  <a:pt x="35" y="24"/>
                  <a:pt x="29" y="32"/>
                  <a:pt x="20" y="34"/>
                </a:cubicBezTo>
                <a:cubicBezTo>
                  <a:pt x="11" y="35"/>
                  <a:pt x="2" y="28"/>
                  <a:pt x="1" y="19"/>
                </a:cubicBezTo>
                <a:close/>
              </a:path>
            </a:pathLst>
          </a:custGeom>
          <a:solidFill>
            <a:srgbClr val="FF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83" name="íśḷídé"/>
          <p:cNvSpPr/>
          <p:nvPr/>
        </p:nvSpPr>
        <p:spPr bwMode="auto">
          <a:xfrm>
            <a:off x="1695403" y="2159242"/>
            <a:ext cx="24152" cy="24152"/>
          </a:xfrm>
          <a:custGeom>
            <a:avLst/>
            <a:gdLst>
              <a:gd name="T0" fmla="*/ 1 w 34"/>
              <a:gd name="T1" fmla="*/ 20 h 35"/>
              <a:gd name="T2" fmla="*/ 15 w 34"/>
              <a:gd name="T3" fmla="*/ 1 h 35"/>
              <a:gd name="T4" fmla="*/ 33 w 34"/>
              <a:gd name="T5" fmla="*/ 16 h 35"/>
              <a:gd name="T6" fmla="*/ 19 w 34"/>
              <a:gd name="T7" fmla="*/ 34 h 35"/>
              <a:gd name="T8" fmla="*/ 1 w 34"/>
              <a:gd name="T9" fmla="*/ 2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5">
                <a:moveTo>
                  <a:pt x="1" y="20"/>
                </a:moveTo>
                <a:cubicBezTo>
                  <a:pt x="0" y="11"/>
                  <a:pt x="6" y="3"/>
                  <a:pt x="15" y="1"/>
                </a:cubicBezTo>
                <a:cubicBezTo>
                  <a:pt x="24" y="0"/>
                  <a:pt x="32" y="7"/>
                  <a:pt x="33" y="16"/>
                </a:cubicBezTo>
                <a:cubicBezTo>
                  <a:pt x="34" y="24"/>
                  <a:pt x="28" y="33"/>
                  <a:pt x="19" y="34"/>
                </a:cubicBezTo>
                <a:cubicBezTo>
                  <a:pt x="10" y="35"/>
                  <a:pt x="2" y="29"/>
                  <a:pt x="1" y="20"/>
                </a:cubicBezTo>
                <a:close/>
              </a:path>
            </a:pathLst>
          </a:custGeom>
          <a:solidFill>
            <a:srgbClr val="8C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84" name="îs1iďè"/>
          <p:cNvSpPr/>
          <p:nvPr/>
        </p:nvSpPr>
        <p:spPr bwMode="auto">
          <a:xfrm>
            <a:off x="1694909" y="2509202"/>
            <a:ext cx="23660" cy="24645"/>
          </a:xfrm>
          <a:custGeom>
            <a:avLst/>
            <a:gdLst>
              <a:gd name="T0" fmla="*/ 1 w 34"/>
              <a:gd name="T1" fmla="*/ 19 h 35"/>
              <a:gd name="T2" fmla="*/ 15 w 34"/>
              <a:gd name="T3" fmla="*/ 1 h 35"/>
              <a:gd name="T4" fmla="*/ 33 w 34"/>
              <a:gd name="T5" fmla="*/ 15 h 35"/>
              <a:gd name="T6" fmla="*/ 19 w 34"/>
              <a:gd name="T7" fmla="*/ 34 h 35"/>
              <a:gd name="T8" fmla="*/ 1 w 34"/>
              <a:gd name="T9" fmla="*/ 19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5">
                <a:moveTo>
                  <a:pt x="1" y="19"/>
                </a:moveTo>
                <a:cubicBezTo>
                  <a:pt x="0" y="10"/>
                  <a:pt x="6" y="2"/>
                  <a:pt x="15" y="1"/>
                </a:cubicBezTo>
                <a:cubicBezTo>
                  <a:pt x="24" y="0"/>
                  <a:pt x="32" y="6"/>
                  <a:pt x="33" y="15"/>
                </a:cubicBezTo>
                <a:cubicBezTo>
                  <a:pt x="34" y="24"/>
                  <a:pt x="28" y="32"/>
                  <a:pt x="19" y="34"/>
                </a:cubicBezTo>
                <a:cubicBezTo>
                  <a:pt x="10" y="35"/>
                  <a:pt x="2" y="28"/>
                  <a:pt x="1" y="19"/>
                </a:cubicBezTo>
                <a:close/>
              </a:path>
            </a:pathLst>
          </a:custGeom>
          <a:solidFill>
            <a:srgbClr val="3F47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85" name="ï$ḷiḓè"/>
          <p:cNvSpPr/>
          <p:nvPr/>
        </p:nvSpPr>
        <p:spPr bwMode="auto">
          <a:xfrm>
            <a:off x="2052757" y="2462377"/>
            <a:ext cx="24645" cy="24645"/>
          </a:xfrm>
          <a:custGeom>
            <a:avLst/>
            <a:gdLst>
              <a:gd name="T0" fmla="*/ 2 w 35"/>
              <a:gd name="T1" fmla="*/ 20 h 35"/>
              <a:gd name="T2" fmla="*/ 16 w 35"/>
              <a:gd name="T3" fmla="*/ 2 h 35"/>
              <a:gd name="T4" fmla="*/ 34 w 35"/>
              <a:gd name="T5" fmla="*/ 16 h 35"/>
              <a:gd name="T6" fmla="*/ 20 w 35"/>
              <a:gd name="T7" fmla="*/ 34 h 35"/>
              <a:gd name="T8" fmla="*/ 2 w 35"/>
              <a:gd name="T9" fmla="*/ 2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35">
                <a:moveTo>
                  <a:pt x="2" y="20"/>
                </a:moveTo>
                <a:cubicBezTo>
                  <a:pt x="0" y="11"/>
                  <a:pt x="7" y="3"/>
                  <a:pt x="16" y="2"/>
                </a:cubicBezTo>
                <a:cubicBezTo>
                  <a:pt x="25" y="0"/>
                  <a:pt x="33" y="7"/>
                  <a:pt x="34" y="16"/>
                </a:cubicBezTo>
                <a:cubicBezTo>
                  <a:pt x="35" y="25"/>
                  <a:pt x="29" y="33"/>
                  <a:pt x="20" y="34"/>
                </a:cubicBezTo>
                <a:cubicBezTo>
                  <a:pt x="11" y="35"/>
                  <a:pt x="3" y="29"/>
                  <a:pt x="2" y="20"/>
                </a:cubicBezTo>
                <a:close/>
              </a:path>
            </a:pathLst>
          </a:custGeom>
          <a:solidFill>
            <a:srgbClr val="3F47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86" name="íṧļîďé"/>
          <p:cNvSpPr/>
          <p:nvPr/>
        </p:nvSpPr>
        <p:spPr bwMode="auto">
          <a:xfrm>
            <a:off x="2184854" y="2445618"/>
            <a:ext cx="24645" cy="24645"/>
          </a:xfrm>
          <a:custGeom>
            <a:avLst/>
            <a:gdLst>
              <a:gd name="T0" fmla="*/ 1 w 35"/>
              <a:gd name="T1" fmla="*/ 19 h 35"/>
              <a:gd name="T2" fmla="*/ 15 w 35"/>
              <a:gd name="T3" fmla="*/ 1 h 35"/>
              <a:gd name="T4" fmla="*/ 33 w 35"/>
              <a:gd name="T5" fmla="*/ 15 h 35"/>
              <a:gd name="T6" fmla="*/ 19 w 35"/>
              <a:gd name="T7" fmla="*/ 34 h 35"/>
              <a:gd name="T8" fmla="*/ 1 w 35"/>
              <a:gd name="T9" fmla="*/ 19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35">
                <a:moveTo>
                  <a:pt x="1" y="19"/>
                </a:moveTo>
                <a:cubicBezTo>
                  <a:pt x="0" y="11"/>
                  <a:pt x="6" y="2"/>
                  <a:pt x="15" y="1"/>
                </a:cubicBezTo>
                <a:cubicBezTo>
                  <a:pt x="24" y="0"/>
                  <a:pt x="32" y="6"/>
                  <a:pt x="33" y="15"/>
                </a:cubicBezTo>
                <a:cubicBezTo>
                  <a:pt x="35" y="24"/>
                  <a:pt x="28" y="32"/>
                  <a:pt x="19" y="34"/>
                </a:cubicBezTo>
                <a:cubicBezTo>
                  <a:pt x="10" y="35"/>
                  <a:pt x="2" y="28"/>
                  <a:pt x="1" y="19"/>
                </a:cubicBezTo>
                <a:close/>
              </a:path>
            </a:pathLst>
          </a:custGeom>
          <a:solidFill>
            <a:srgbClr val="3F47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87" name="ïşľïde"/>
          <p:cNvSpPr/>
          <p:nvPr/>
        </p:nvSpPr>
        <p:spPr bwMode="auto">
          <a:xfrm>
            <a:off x="1954176" y="2475685"/>
            <a:ext cx="24645" cy="24645"/>
          </a:xfrm>
          <a:custGeom>
            <a:avLst/>
            <a:gdLst>
              <a:gd name="T0" fmla="*/ 1 w 35"/>
              <a:gd name="T1" fmla="*/ 19 h 35"/>
              <a:gd name="T2" fmla="*/ 15 w 35"/>
              <a:gd name="T3" fmla="*/ 1 h 35"/>
              <a:gd name="T4" fmla="*/ 33 w 35"/>
              <a:gd name="T5" fmla="*/ 15 h 35"/>
              <a:gd name="T6" fmla="*/ 19 w 35"/>
              <a:gd name="T7" fmla="*/ 33 h 35"/>
              <a:gd name="T8" fmla="*/ 1 w 35"/>
              <a:gd name="T9" fmla="*/ 19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35">
                <a:moveTo>
                  <a:pt x="1" y="19"/>
                </a:moveTo>
                <a:cubicBezTo>
                  <a:pt x="0" y="10"/>
                  <a:pt x="6" y="2"/>
                  <a:pt x="15" y="1"/>
                </a:cubicBezTo>
                <a:cubicBezTo>
                  <a:pt x="24" y="0"/>
                  <a:pt x="32" y="6"/>
                  <a:pt x="33" y="15"/>
                </a:cubicBezTo>
                <a:cubicBezTo>
                  <a:pt x="35" y="24"/>
                  <a:pt x="28" y="32"/>
                  <a:pt x="19" y="33"/>
                </a:cubicBezTo>
                <a:cubicBezTo>
                  <a:pt x="10" y="35"/>
                  <a:pt x="2" y="28"/>
                  <a:pt x="1" y="19"/>
                </a:cubicBezTo>
                <a:close/>
              </a:path>
            </a:pathLst>
          </a:custGeom>
          <a:solidFill>
            <a:srgbClr val="3F47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88" name="íṧļíḋé"/>
          <p:cNvSpPr/>
          <p:nvPr/>
        </p:nvSpPr>
        <p:spPr bwMode="auto">
          <a:xfrm>
            <a:off x="1587950" y="2369711"/>
            <a:ext cx="24645" cy="24645"/>
          </a:xfrm>
          <a:custGeom>
            <a:avLst/>
            <a:gdLst>
              <a:gd name="T0" fmla="*/ 1 w 35"/>
              <a:gd name="T1" fmla="*/ 19 h 35"/>
              <a:gd name="T2" fmla="*/ 15 w 35"/>
              <a:gd name="T3" fmla="*/ 1 h 35"/>
              <a:gd name="T4" fmla="*/ 34 w 35"/>
              <a:gd name="T5" fmla="*/ 15 h 35"/>
              <a:gd name="T6" fmla="*/ 19 w 35"/>
              <a:gd name="T7" fmla="*/ 33 h 35"/>
              <a:gd name="T8" fmla="*/ 1 w 35"/>
              <a:gd name="T9" fmla="*/ 19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35">
                <a:moveTo>
                  <a:pt x="1" y="19"/>
                </a:moveTo>
                <a:cubicBezTo>
                  <a:pt x="0" y="10"/>
                  <a:pt x="6" y="2"/>
                  <a:pt x="15" y="1"/>
                </a:cubicBezTo>
                <a:cubicBezTo>
                  <a:pt x="24" y="0"/>
                  <a:pt x="32" y="6"/>
                  <a:pt x="34" y="15"/>
                </a:cubicBezTo>
                <a:cubicBezTo>
                  <a:pt x="35" y="24"/>
                  <a:pt x="28" y="32"/>
                  <a:pt x="19" y="33"/>
                </a:cubicBezTo>
                <a:cubicBezTo>
                  <a:pt x="10" y="35"/>
                  <a:pt x="2" y="28"/>
                  <a:pt x="1" y="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89" name="íṣľîdê"/>
          <p:cNvSpPr/>
          <p:nvPr/>
        </p:nvSpPr>
        <p:spPr bwMode="auto">
          <a:xfrm>
            <a:off x="1584992" y="2366753"/>
            <a:ext cx="29574" cy="29574"/>
          </a:xfrm>
          <a:custGeom>
            <a:avLst/>
            <a:gdLst>
              <a:gd name="T0" fmla="*/ 5 w 42"/>
              <a:gd name="T1" fmla="*/ 23 h 42"/>
              <a:gd name="T2" fmla="*/ 10 w 42"/>
              <a:gd name="T3" fmla="*/ 23 h 42"/>
              <a:gd name="T4" fmla="*/ 10 w 42"/>
              <a:gd name="T5" fmla="*/ 21 h 42"/>
              <a:gd name="T6" fmla="*/ 20 w 42"/>
              <a:gd name="T7" fmla="*/ 10 h 42"/>
              <a:gd name="T8" fmla="*/ 21 w 42"/>
              <a:gd name="T9" fmla="*/ 9 h 42"/>
              <a:gd name="T10" fmla="*/ 33 w 42"/>
              <a:gd name="T11" fmla="*/ 20 h 42"/>
              <a:gd name="T12" fmla="*/ 33 w 42"/>
              <a:gd name="T13" fmla="*/ 21 h 42"/>
              <a:gd name="T14" fmla="*/ 23 w 42"/>
              <a:gd name="T15" fmla="*/ 33 h 42"/>
              <a:gd name="T16" fmla="*/ 21 w 42"/>
              <a:gd name="T17" fmla="*/ 33 h 42"/>
              <a:gd name="T18" fmla="*/ 10 w 42"/>
              <a:gd name="T19" fmla="*/ 23 h 42"/>
              <a:gd name="T20" fmla="*/ 5 w 42"/>
              <a:gd name="T21" fmla="*/ 23 h 42"/>
              <a:gd name="T22" fmla="*/ 0 w 42"/>
              <a:gd name="T23" fmla="*/ 24 h 42"/>
              <a:gd name="T24" fmla="*/ 21 w 42"/>
              <a:gd name="T25" fmla="*/ 42 h 42"/>
              <a:gd name="T26" fmla="*/ 24 w 42"/>
              <a:gd name="T27" fmla="*/ 42 h 42"/>
              <a:gd name="T28" fmla="*/ 42 w 42"/>
              <a:gd name="T29" fmla="*/ 21 h 42"/>
              <a:gd name="T30" fmla="*/ 42 w 42"/>
              <a:gd name="T31" fmla="*/ 18 h 42"/>
              <a:gd name="T32" fmla="*/ 21 w 42"/>
              <a:gd name="T33" fmla="*/ 0 h 42"/>
              <a:gd name="T34" fmla="*/ 19 w 42"/>
              <a:gd name="T35" fmla="*/ 0 h 42"/>
              <a:gd name="T36" fmla="*/ 0 w 42"/>
              <a:gd name="T37" fmla="*/ 21 h 42"/>
              <a:gd name="T38" fmla="*/ 0 w 42"/>
              <a:gd name="T39" fmla="*/ 24 h 42"/>
              <a:gd name="T40" fmla="*/ 5 w 42"/>
              <a:gd name="T41" fmla="*/ 23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2" h="42">
                <a:moveTo>
                  <a:pt x="5" y="23"/>
                </a:moveTo>
                <a:cubicBezTo>
                  <a:pt x="10" y="23"/>
                  <a:pt x="10" y="23"/>
                  <a:pt x="10" y="23"/>
                </a:cubicBezTo>
                <a:cubicBezTo>
                  <a:pt x="10" y="22"/>
                  <a:pt x="10" y="22"/>
                  <a:pt x="10" y="21"/>
                </a:cubicBezTo>
                <a:cubicBezTo>
                  <a:pt x="10" y="15"/>
                  <a:pt x="14" y="10"/>
                  <a:pt x="20" y="10"/>
                </a:cubicBezTo>
                <a:cubicBezTo>
                  <a:pt x="20" y="10"/>
                  <a:pt x="21" y="9"/>
                  <a:pt x="21" y="9"/>
                </a:cubicBezTo>
                <a:cubicBezTo>
                  <a:pt x="27" y="9"/>
                  <a:pt x="32" y="14"/>
                  <a:pt x="33" y="20"/>
                </a:cubicBezTo>
                <a:cubicBezTo>
                  <a:pt x="33" y="20"/>
                  <a:pt x="33" y="21"/>
                  <a:pt x="33" y="21"/>
                </a:cubicBezTo>
                <a:cubicBezTo>
                  <a:pt x="33" y="27"/>
                  <a:pt x="29" y="32"/>
                  <a:pt x="23" y="33"/>
                </a:cubicBezTo>
                <a:cubicBezTo>
                  <a:pt x="22" y="33"/>
                  <a:pt x="22" y="33"/>
                  <a:pt x="21" y="33"/>
                </a:cubicBezTo>
                <a:cubicBezTo>
                  <a:pt x="16" y="33"/>
                  <a:pt x="10" y="29"/>
                  <a:pt x="10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2" y="34"/>
                  <a:pt x="11" y="42"/>
                  <a:pt x="21" y="42"/>
                </a:cubicBezTo>
                <a:cubicBezTo>
                  <a:pt x="22" y="42"/>
                  <a:pt x="23" y="42"/>
                  <a:pt x="24" y="42"/>
                </a:cubicBezTo>
                <a:cubicBezTo>
                  <a:pt x="35" y="41"/>
                  <a:pt x="42" y="32"/>
                  <a:pt x="42" y="21"/>
                </a:cubicBezTo>
                <a:cubicBezTo>
                  <a:pt x="42" y="20"/>
                  <a:pt x="42" y="19"/>
                  <a:pt x="42" y="18"/>
                </a:cubicBezTo>
                <a:cubicBezTo>
                  <a:pt x="41" y="8"/>
                  <a:pt x="32" y="0"/>
                  <a:pt x="21" y="0"/>
                </a:cubicBezTo>
                <a:cubicBezTo>
                  <a:pt x="20" y="0"/>
                  <a:pt x="20" y="0"/>
                  <a:pt x="19" y="0"/>
                </a:cubicBezTo>
                <a:cubicBezTo>
                  <a:pt x="8" y="2"/>
                  <a:pt x="0" y="11"/>
                  <a:pt x="0" y="21"/>
                </a:cubicBezTo>
                <a:cubicBezTo>
                  <a:pt x="0" y="22"/>
                  <a:pt x="0" y="23"/>
                  <a:pt x="0" y="24"/>
                </a:cubicBezTo>
                <a:lnTo>
                  <a:pt x="5" y="23"/>
                </a:lnTo>
                <a:close/>
              </a:path>
            </a:pathLst>
          </a:custGeom>
          <a:solidFill>
            <a:srgbClr val="8C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90" name="ïṣlíḓè"/>
          <p:cNvSpPr/>
          <p:nvPr/>
        </p:nvSpPr>
        <p:spPr bwMode="auto">
          <a:xfrm>
            <a:off x="1922630" y="2007428"/>
            <a:ext cx="48305" cy="45347"/>
          </a:xfrm>
          <a:custGeom>
            <a:avLst/>
            <a:gdLst>
              <a:gd name="T0" fmla="*/ 0 w 98"/>
              <a:gd name="T1" fmla="*/ 0 h 92"/>
              <a:gd name="T2" fmla="*/ 7 w 98"/>
              <a:gd name="T3" fmla="*/ 92 h 92"/>
              <a:gd name="T4" fmla="*/ 98 w 98"/>
              <a:gd name="T5" fmla="*/ 84 h 92"/>
              <a:gd name="T6" fmla="*/ 71 w 98"/>
              <a:gd name="T7" fmla="*/ 33 h 92"/>
              <a:gd name="T8" fmla="*/ 0 w 98"/>
              <a:gd name="T9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92">
                <a:moveTo>
                  <a:pt x="0" y="0"/>
                </a:moveTo>
                <a:lnTo>
                  <a:pt x="7" y="92"/>
                </a:lnTo>
                <a:lnTo>
                  <a:pt x="98" y="84"/>
                </a:lnTo>
                <a:lnTo>
                  <a:pt x="71" y="33"/>
                </a:lnTo>
                <a:lnTo>
                  <a:pt x="0" y="0"/>
                </a:lnTo>
                <a:close/>
              </a:path>
            </a:pathLst>
          </a:custGeom>
          <a:solidFill>
            <a:srgbClr val="8C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91" name="iṧḷïḓé"/>
          <p:cNvSpPr/>
          <p:nvPr/>
        </p:nvSpPr>
        <p:spPr bwMode="auto">
          <a:xfrm>
            <a:off x="1924110" y="1966517"/>
            <a:ext cx="83300" cy="78865"/>
          </a:xfrm>
          <a:custGeom>
            <a:avLst/>
            <a:gdLst>
              <a:gd name="T0" fmla="*/ 59 w 119"/>
              <a:gd name="T1" fmla="*/ 112 h 112"/>
              <a:gd name="T2" fmla="*/ 4 w 119"/>
              <a:gd name="T3" fmla="*/ 63 h 112"/>
              <a:gd name="T4" fmla="*/ 52 w 119"/>
              <a:gd name="T5" fmla="*/ 0 h 112"/>
              <a:gd name="T6" fmla="*/ 59 w 119"/>
              <a:gd name="T7" fmla="*/ 0 h 112"/>
              <a:gd name="T8" fmla="*/ 115 w 119"/>
              <a:gd name="T9" fmla="*/ 49 h 112"/>
              <a:gd name="T10" fmla="*/ 67 w 119"/>
              <a:gd name="T11" fmla="*/ 111 h 112"/>
              <a:gd name="T12" fmla="*/ 59 w 119"/>
              <a:gd name="T1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9" h="112">
                <a:moveTo>
                  <a:pt x="59" y="112"/>
                </a:moveTo>
                <a:cubicBezTo>
                  <a:pt x="31" y="112"/>
                  <a:pt x="7" y="91"/>
                  <a:pt x="4" y="63"/>
                </a:cubicBezTo>
                <a:cubicBezTo>
                  <a:pt x="0" y="32"/>
                  <a:pt x="21" y="4"/>
                  <a:pt x="52" y="0"/>
                </a:cubicBezTo>
                <a:cubicBezTo>
                  <a:pt x="54" y="0"/>
                  <a:pt x="57" y="0"/>
                  <a:pt x="59" y="0"/>
                </a:cubicBezTo>
                <a:cubicBezTo>
                  <a:pt x="87" y="0"/>
                  <a:pt x="111" y="21"/>
                  <a:pt x="115" y="49"/>
                </a:cubicBezTo>
                <a:cubicBezTo>
                  <a:pt x="119" y="79"/>
                  <a:pt x="97" y="107"/>
                  <a:pt x="67" y="111"/>
                </a:cubicBezTo>
                <a:cubicBezTo>
                  <a:pt x="64" y="112"/>
                  <a:pt x="62" y="112"/>
                  <a:pt x="59" y="11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92" name="íṣľíḑe"/>
          <p:cNvSpPr/>
          <p:nvPr/>
        </p:nvSpPr>
        <p:spPr bwMode="auto">
          <a:xfrm>
            <a:off x="1921152" y="1962574"/>
            <a:ext cx="90694" cy="86258"/>
          </a:xfrm>
          <a:custGeom>
            <a:avLst/>
            <a:gdLst>
              <a:gd name="T0" fmla="*/ 63 w 129"/>
              <a:gd name="T1" fmla="*/ 11 h 123"/>
              <a:gd name="T2" fmla="*/ 113 w 129"/>
              <a:gd name="T3" fmla="*/ 55 h 123"/>
              <a:gd name="T4" fmla="*/ 70 w 129"/>
              <a:gd name="T5" fmla="*/ 112 h 123"/>
              <a:gd name="T6" fmla="*/ 63 w 129"/>
              <a:gd name="T7" fmla="*/ 112 h 123"/>
              <a:gd name="T8" fmla="*/ 13 w 129"/>
              <a:gd name="T9" fmla="*/ 68 h 123"/>
              <a:gd name="T10" fmla="*/ 57 w 129"/>
              <a:gd name="T11" fmla="*/ 12 h 123"/>
              <a:gd name="T12" fmla="*/ 63 w 129"/>
              <a:gd name="T13" fmla="*/ 11 h 123"/>
              <a:gd name="T14" fmla="*/ 63 w 129"/>
              <a:gd name="T15" fmla="*/ 0 h 123"/>
              <a:gd name="T16" fmla="*/ 63 w 129"/>
              <a:gd name="T17" fmla="*/ 0 h 123"/>
              <a:gd name="T18" fmla="*/ 55 w 129"/>
              <a:gd name="T19" fmla="*/ 1 h 123"/>
              <a:gd name="T20" fmla="*/ 14 w 129"/>
              <a:gd name="T21" fmla="*/ 24 h 123"/>
              <a:gd name="T22" fmla="*/ 2 w 129"/>
              <a:gd name="T23" fmla="*/ 70 h 123"/>
              <a:gd name="T24" fmla="*/ 63 w 129"/>
              <a:gd name="T25" fmla="*/ 123 h 123"/>
              <a:gd name="T26" fmla="*/ 71 w 129"/>
              <a:gd name="T27" fmla="*/ 123 h 123"/>
              <a:gd name="T28" fmla="*/ 124 w 129"/>
              <a:gd name="T29" fmla="*/ 54 h 123"/>
              <a:gd name="T30" fmla="*/ 63 w 129"/>
              <a:gd name="T31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9" h="123">
                <a:moveTo>
                  <a:pt x="63" y="11"/>
                </a:moveTo>
                <a:cubicBezTo>
                  <a:pt x="88" y="11"/>
                  <a:pt x="110" y="30"/>
                  <a:pt x="113" y="55"/>
                </a:cubicBezTo>
                <a:cubicBezTo>
                  <a:pt x="117" y="83"/>
                  <a:pt x="97" y="108"/>
                  <a:pt x="70" y="112"/>
                </a:cubicBezTo>
                <a:cubicBezTo>
                  <a:pt x="68" y="112"/>
                  <a:pt x="65" y="112"/>
                  <a:pt x="63" y="112"/>
                </a:cubicBezTo>
                <a:cubicBezTo>
                  <a:pt x="38" y="112"/>
                  <a:pt x="17" y="94"/>
                  <a:pt x="13" y="68"/>
                </a:cubicBezTo>
                <a:cubicBezTo>
                  <a:pt x="10" y="41"/>
                  <a:pt x="29" y="15"/>
                  <a:pt x="57" y="12"/>
                </a:cubicBezTo>
                <a:cubicBezTo>
                  <a:pt x="59" y="12"/>
                  <a:pt x="61" y="11"/>
                  <a:pt x="63" y="11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1" y="0"/>
                  <a:pt x="58" y="0"/>
                  <a:pt x="55" y="1"/>
                </a:cubicBezTo>
                <a:cubicBezTo>
                  <a:pt x="39" y="3"/>
                  <a:pt x="24" y="11"/>
                  <a:pt x="14" y="24"/>
                </a:cubicBezTo>
                <a:cubicBezTo>
                  <a:pt x="4" y="37"/>
                  <a:pt x="0" y="53"/>
                  <a:pt x="2" y="70"/>
                </a:cubicBezTo>
                <a:cubicBezTo>
                  <a:pt x="6" y="100"/>
                  <a:pt x="32" y="123"/>
                  <a:pt x="63" y="123"/>
                </a:cubicBezTo>
                <a:cubicBezTo>
                  <a:pt x="66" y="123"/>
                  <a:pt x="69" y="123"/>
                  <a:pt x="71" y="123"/>
                </a:cubicBezTo>
                <a:cubicBezTo>
                  <a:pt x="105" y="119"/>
                  <a:pt x="129" y="88"/>
                  <a:pt x="124" y="54"/>
                </a:cubicBezTo>
                <a:cubicBezTo>
                  <a:pt x="120" y="23"/>
                  <a:pt x="94" y="0"/>
                  <a:pt x="63" y="0"/>
                </a:cubicBezTo>
                <a:close/>
              </a:path>
            </a:pathLst>
          </a:custGeom>
          <a:solidFill>
            <a:srgbClr val="8C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93" name="íŝ1ïḓe"/>
          <p:cNvSpPr/>
          <p:nvPr/>
        </p:nvSpPr>
        <p:spPr bwMode="auto">
          <a:xfrm>
            <a:off x="2174503" y="2151848"/>
            <a:ext cx="48305" cy="45840"/>
          </a:xfrm>
          <a:custGeom>
            <a:avLst/>
            <a:gdLst>
              <a:gd name="T0" fmla="*/ 0 w 98"/>
              <a:gd name="T1" fmla="*/ 0 h 93"/>
              <a:gd name="T2" fmla="*/ 8 w 98"/>
              <a:gd name="T3" fmla="*/ 93 h 93"/>
              <a:gd name="T4" fmla="*/ 98 w 98"/>
              <a:gd name="T5" fmla="*/ 84 h 93"/>
              <a:gd name="T6" fmla="*/ 71 w 98"/>
              <a:gd name="T7" fmla="*/ 34 h 93"/>
              <a:gd name="T8" fmla="*/ 0 w 98"/>
              <a:gd name="T9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93">
                <a:moveTo>
                  <a:pt x="0" y="0"/>
                </a:moveTo>
                <a:lnTo>
                  <a:pt x="8" y="93"/>
                </a:lnTo>
                <a:lnTo>
                  <a:pt x="98" y="84"/>
                </a:lnTo>
                <a:lnTo>
                  <a:pt x="71" y="34"/>
                </a:lnTo>
                <a:lnTo>
                  <a:pt x="0" y="0"/>
                </a:lnTo>
                <a:close/>
              </a:path>
            </a:pathLst>
          </a:custGeom>
          <a:solidFill>
            <a:srgbClr val="FF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94" name="ïṥḻiḑe"/>
          <p:cNvSpPr/>
          <p:nvPr/>
        </p:nvSpPr>
        <p:spPr bwMode="auto">
          <a:xfrm>
            <a:off x="2176968" y="2111431"/>
            <a:ext cx="80837" cy="78371"/>
          </a:xfrm>
          <a:custGeom>
            <a:avLst/>
            <a:gdLst>
              <a:gd name="T0" fmla="*/ 58 w 115"/>
              <a:gd name="T1" fmla="*/ 112 h 112"/>
              <a:gd name="T2" fmla="*/ 2 w 115"/>
              <a:gd name="T3" fmla="*/ 63 h 112"/>
              <a:gd name="T4" fmla="*/ 13 w 115"/>
              <a:gd name="T5" fmla="*/ 22 h 112"/>
              <a:gd name="T6" fmla="*/ 50 w 115"/>
              <a:gd name="T7" fmla="*/ 0 h 112"/>
              <a:gd name="T8" fmla="*/ 58 w 115"/>
              <a:gd name="T9" fmla="*/ 0 h 112"/>
              <a:gd name="T10" fmla="*/ 113 w 115"/>
              <a:gd name="T11" fmla="*/ 49 h 112"/>
              <a:gd name="T12" fmla="*/ 102 w 115"/>
              <a:gd name="T13" fmla="*/ 90 h 112"/>
              <a:gd name="T14" fmla="*/ 65 w 115"/>
              <a:gd name="T15" fmla="*/ 112 h 112"/>
              <a:gd name="T16" fmla="*/ 58 w 115"/>
              <a:gd name="T17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5" h="112">
                <a:moveTo>
                  <a:pt x="58" y="112"/>
                </a:moveTo>
                <a:cubicBezTo>
                  <a:pt x="30" y="112"/>
                  <a:pt x="6" y="91"/>
                  <a:pt x="2" y="63"/>
                </a:cubicBezTo>
                <a:cubicBezTo>
                  <a:pt x="0" y="48"/>
                  <a:pt x="4" y="34"/>
                  <a:pt x="13" y="22"/>
                </a:cubicBezTo>
                <a:cubicBezTo>
                  <a:pt x="22" y="10"/>
                  <a:pt x="36" y="2"/>
                  <a:pt x="50" y="0"/>
                </a:cubicBezTo>
                <a:cubicBezTo>
                  <a:pt x="53" y="0"/>
                  <a:pt x="55" y="0"/>
                  <a:pt x="58" y="0"/>
                </a:cubicBezTo>
                <a:cubicBezTo>
                  <a:pt x="86" y="0"/>
                  <a:pt x="110" y="21"/>
                  <a:pt x="113" y="49"/>
                </a:cubicBezTo>
                <a:cubicBezTo>
                  <a:pt x="115" y="64"/>
                  <a:pt x="111" y="78"/>
                  <a:pt x="102" y="90"/>
                </a:cubicBezTo>
                <a:cubicBezTo>
                  <a:pt x="93" y="102"/>
                  <a:pt x="80" y="110"/>
                  <a:pt x="65" y="112"/>
                </a:cubicBezTo>
                <a:cubicBezTo>
                  <a:pt x="63" y="112"/>
                  <a:pt x="60" y="112"/>
                  <a:pt x="58" y="11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95" name="ïŝḷîḓè"/>
          <p:cNvSpPr/>
          <p:nvPr/>
        </p:nvSpPr>
        <p:spPr bwMode="auto">
          <a:xfrm>
            <a:off x="2171547" y="2106994"/>
            <a:ext cx="90694" cy="87244"/>
          </a:xfrm>
          <a:custGeom>
            <a:avLst/>
            <a:gdLst>
              <a:gd name="T0" fmla="*/ 66 w 129"/>
              <a:gd name="T1" fmla="*/ 12 h 124"/>
              <a:gd name="T2" fmla="*/ 116 w 129"/>
              <a:gd name="T3" fmla="*/ 55 h 124"/>
              <a:gd name="T4" fmla="*/ 72 w 129"/>
              <a:gd name="T5" fmla="*/ 112 h 124"/>
              <a:gd name="T6" fmla="*/ 66 w 129"/>
              <a:gd name="T7" fmla="*/ 112 h 124"/>
              <a:gd name="T8" fmla="*/ 16 w 129"/>
              <a:gd name="T9" fmla="*/ 69 h 124"/>
              <a:gd name="T10" fmla="*/ 59 w 129"/>
              <a:gd name="T11" fmla="*/ 12 h 124"/>
              <a:gd name="T12" fmla="*/ 66 w 129"/>
              <a:gd name="T13" fmla="*/ 12 h 124"/>
              <a:gd name="T14" fmla="*/ 66 w 129"/>
              <a:gd name="T15" fmla="*/ 0 h 124"/>
              <a:gd name="T16" fmla="*/ 66 w 129"/>
              <a:gd name="T17" fmla="*/ 0 h 124"/>
              <a:gd name="T18" fmla="*/ 58 w 129"/>
              <a:gd name="T19" fmla="*/ 1 h 124"/>
              <a:gd name="T20" fmla="*/ 5 w 129"/>
              <a:gd name="T21" fmla="*/ 70 h 124"/>
              <a:gd name="T22" fmla="*/ 66 w 129"/>
              <a:gd name="T23" fmla="*/ 124 h 124"/>
              <a:gd name="T24" fmla="*/ 74 w 129"/>
              <a:gd name="T25" fmla="*/ 123 h 124"/>
              <a:gd name="T26" fmla="*/ 115 w 129"/>
              <a:gd name="T27" fmla="*/ 100 h 124"/>
              <a:gd name="T28" fmla="*/ 127 w 129"/>
              <a:gd name="T29" fmla="*/ 54 h 124"/>
              <a:gd name="T30" fmla="*/ 66 w 129"/>
              <a:gd name="T31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9" h="124">
                <a:moveTo>
                  <a:pt x="66" y="12"/>
                </a:moveTo>
                <a:cubicBezTo>
                  <a:pt x="91" y="12"/>
                  <a:pt x="112" y="30"/>
                  <a:pt x="116" y="55"/>
                </a:cubicBezTo>
                <a:cubicBezTo>
                  <a:pt x="119" y="83"/>
                  <a:pt x="100" y="108"/>
                  <a:pt x="72" y="112"/>
                </a:cubicBezTo>
                <a:cubicBezTo>
                  <a:pt x="70" y="112"/>
                  <a:pt x="68" y="112"/>
                  <a:pt x="66" y="112"/>
                </a:cubicBezTo>
                <a:cubicBezTo>
                  <a:pt x="41" y="112"/>
                  <a:pt x="19" y="94"/>
                  <a:pt x="16" y="69"/>
                </a:cubicBezTo>
                <a:cubicBezTo>
                  <a:pt x="12" y="41"/>
                  <a:pt x="32" y="16"/>
                  <a:pt x="59" y="12"/>
                </a:cubicBezTo>
                <a:cubicBezTo>
                  <a:pt x="61" y="12"/>
                  <a:pt x="64" y="12"/>
                  <a:pt x="66" y="12"/>
                </a:cubicBezTo>
                <a:moveTo>
                  <a:pt x="66" y="0"/>
                </a:moveTo>
                <a:cubicBezTo>
                  <a:pt x="66" y="0"/>
                  <a:pt x="66" y="0"/>
                  <a:pt x="66" y="0"/>
                </a:cubicBezTo>
                <a:cubicBezTo>
                  <a:pt x="63" y="0"/>
                  <a:pt x="60" y="1"/>
                  <a:pt x="58" y="1"/>
                </a:cubicBezTo>
                <a:cubicBezTo>
                  <a:pt x="24" y="5"/>
                  <a:pt x="0" y="36"/>
                  <a:pt x="5" y="70"/>
                </a:cubicBezTo>
                <a:cubicBezTo>
                  <a:pt x="9" y="101"/>
                  <a:pt x="35" y="124"/>
                  <a:pt x="66" y="124"/>
                </a:cubicBezTo>
                <a:cubicBezTo>
                  <a:pt x="68" y="124"/>
                  <a:pt x="71" y="123"/>
                  <a:pt x="74" y="123"/>
                </a:cubicBezTo>
                <a:cubicBezTo>
                  <a:pt x="90" y="121"/>
                  <a:pt x="105" y="113"/>
                  <a:pt x="115" y="100"/>
                </a:cubicBezTo>
                <a:cubicBezTo>
                  <a:pt x="125" y="87"/>
                  <a:pt x="129" y="70"/>
                  <a:pt x="127" y="54"/>
                </a:cubicBezTo>
                <a:cubicBezTo>
                  <a:pt x="123" y="23"/>
                  <a:pt x="97" y="0"/>
                  <a:pt x="66" y="0"/>
                </a:cubicBezTo>
                <a:close/>
              </a:path>
            </a:pathLst>
          </a:custGeom>
          <a:solidFill>
            <a:srgbClr val="FF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96" name="iṡlïḓè"/>
          <p:cNvSpPr/>
          <p:nvPr/>
        </p:nvSpPr>
        <p:spPr bwMode="auto">
          <a:xfrm>
            <a:off x="1947769" y="1992148"/>
            <a:ext cx="19223" cy="25631"/>
          </a:xfrm>
          <a:custGeom>
            <a:avLst/>
            <a:gdLst>
              <a:gd name="T0" fmla="*/ 5 w 27"/>
              <a:gd name="T1" fmla="*/ 18 h 37"/>
              <a:gd name="T2" fmla="*/ 1 w 27"/>
              <a:gd name="T3" fmla="*/ 11 h 37"/>
              <a:gd name="T4" fmla="*/ 1 w 27"/>
              <a:gd name="T5" fmla="*/ 7 h 37"/>
              <a:gd name="T6" fmla="*/ 3 w 27"/>
              <a:gd name="T7" fmla="*/ 4 h 37"/>
              <a:gd name="T8" fmla="*/ 6 w 27"/>
              <a:gd name="T9" fmla="*/ 1 h 37"/>
              <a:gd name="T10" fmla="*/ 11 w 27"/>
              <a:gd name="T11" fmla="*/ 0 h 37"/>
              <a:gd name="T12" fmla="*/ 15 w 27"/>
              <a:gd name="T13" fmla="*/ 0 h 37"/>
              <a:gd name="T14" fmla="*/ 19 w 27"/>
              <a:gd name="T15" fmla="*/ 2 h 37"/>
              <a:gd name="T16" fmla="*/ 22 w 27"/>
              <a:gd name="T17" fmla="*/ 4 h 37"/>
              <a:gd name="T18" fmla="*/ 23 w 27"/>
              <a:gd name="T19" fmla="*/ 8 h 37"/>
              <a:gd name="T20" fmla="*/ 21 w 27"/>
              <a:gd name="T21" fmla="*/ 16 h 37"/>
              <a:gd name="T22" fmla="*/ 27 w 27"/>
              <a:gd name="T23" fmla="*/ 24 h 37"/>
              <a:gd name="T24" fmla="*/ 26 w 27"/>
              <a:gd name="T25" fmla="*/ 28 h 37"/>
              <a:gd name="T26" fmla="*/ 24 w 27"/>
              <a:gd name="T27" fmla="*/ 32 h 37"/>
              <a:gd name="T28" fmla="*/ 21 w 27"/>
              <a:gd name="T29" fmla="*/ 35 h 37"/>
              <a:gd name="T30" fmla="*/ 15 w 27"/>
              <a:gd name="T31" fmla="*/ 37 h 37"/>
              <a:gd name="T32" fmla="*/ 10 w 27"/>
              <a:gd name="T33" fmla="*/ 37 h 37"/>
              <a:gd name="T34" fmla="*/ 6 w 27"/>
              <a:gd name="T35" fmla="*/ 35 h 37"/>
              <a:gd name="T36" fmla="*/ 3 w 27"/>
              <a:gd name="T37" fmla="*/ 32 h 37"/>
              <a:gd name="T38" fmla="*/ 1 w 27"/>
              <a:gd name="T39" fmla="*/ 27 h 37"/>
              <a:gd name="T40" fmla="*/ 2 w 27"/>
              <a:gd name="T41" fmla="*/ 22 h 37"/>
              <a:gd name="T42" fmla="*/ 5 w 27"/>
              <a:gd name="T43" fmla="*/ 18 h 37"/>
              <a:gd name="T44" fmla="*/ 8 w 27"/>
              <a:gd name="T45" fmla="*/ 11 h 37"/>
              <a:gd name="T46" fmla="*/ 9 w 27"/>
              <a:gd name="T47" fmla="*/ 12 h 37"/>
              <a:gd name="T48" fmla="*/ 10 w 27"/>
              <a:gd name="T49" fmla="*/ 13 h 37"/>
              <a:gd name="T50" fmla="*/ 11 w 27"/>
              <a:gd name="T51" fmla="*/ 14 h 37"/>
              <a:gd name="T52" fmla="*/ 12 w 27"/>
              <a:gd name="T53" fmla="*/ 14 h 37"/>
              <a:gd name="T54" fmla="*/ 15 w 27"/>
              <a:gd name="T55" fmla="*/ 13 h 37"/>
              <a:gd name="T56" fmla="*/ 16 w 27"/>
              <a:gd name="T57" fmla="*/ 10 h 37"/>
              <a:gd name="T58" fmla="*/ 14 w 27"/>
              <a:gd name="T59" fmla="*/ 7 h 37"/>
              <a:gd name="T60" fmla="*/ 11 w 27"/>
              <a:gd name="T61" fmla="*/ 7 h 37"/>
              <a:gd name="T62" fmla="*/ 9 w 27"/>
              <a:gd name="T63" fmla="*/ 8 h 37"/>
              <a:gd name="T64" fmla="*/ 8 w 27"/>
              <a:gd name="T65" fmla="*/ 11 h 37"/>
              <a:gd name="T66" fmla="*/ 9 w 27"/>
              <a:gd name="T67" fmla="*/ 25 h 37"/>
              <a:gd name="T68" fmla="*/ 10 w 27"/>
              <a:gd name="T69" fmla="*/ 27 h 37"/>
              <a:gd name="T70" fmla="*/ 11 w 27"/>
              <a:gd name="T71" fmla="*/ 29 h 37"/>
              <a:gd name="T72" fmla="*/ 13 w 27"/>
              <a:gd name="T73" fmla="*/ 30 h 37"/>
              <a:gd name="T74" fmla="*/ 14 w 27"/>
              <a:gd name="T75" fmla="*/ 30 h 37"/>
              <a:gd name="T76" fmla="*/ 16 w 27"/>
              <a:gd name="T77" fmla="*/ 29 h 37"/>
              <a:gd name="T78" fmla="*/ 18 w 27"/>
              <a:gd name="T79" fmla="*/ 28 h 37"/>
              <a:gd name="T80" fmla="*/ 18 w 27"/>
              <a:gd name="T81" fmla="*/ 26 h 37"/>
              <a:gd name="T82" fmla="*/ 19 w 27"/>
              <a:gd name="T83" fmla="*/ 24 h 37"/>
              <a:gd name="T84" fmla="*/ 17 w 27"/>
              <a:gd name="T85" fmla="*/ 21 h 37"/>
              <a:gd name="T86" fmla="*/ 13 w 27"/>
              <a:gd name="T87" fmla="*/ 20 h 37"/>
              <a:gd name="T88" fmla="*/ 11 w 27"/>
              <a:gd name="T89" fmla="*/ 20 h 37"/>
              <a:gd name="T90" fmla="*/ 10 w 27"/>
              <a:gd name="T91" fmla="*/ 22 h 37"/>
              <a:gd name="T92" fmla="*/ 9 w 27"/>
              <a:gd name="T93" fmla="*/ 23 h 37"/>
              <a:gd name="T94" fmla="*/ 9 w 27"/>
              <a:gd name="T95" fmla="*/ 25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" h="37">
                <a:moveTo>
                  <a:pt x="5" y="18"/>
                </a:moveTo>
                <a:cubicBezTo>
                  <a:pt x="2" y="16"/>
                  <a:pt x="1" y="14"/>
                  <a:pt x="1" y="11"/>
                </a:cubicBezTo>
                <a:cubicBezTo>
                  <a:pt x="0" y="10"/>
                  <a:pt x="1" y="8"/>
                  <a:pt x="1" y="7"/>
                </a:cubicBezTo>
                <a:cubicBezTo>
                  <a:pt x="1" y="6"/>
                  <a:pt x="2" y="5"/>
                  <a:pt x="3" y="4"/>
                </a:cubicBezTo>
                <a:cubicBezTo>
                  <a:pt x="4" y="3"/>
                  <a:pt x="5" y="2"/>
                  <a:pt x="6" y="1"/>
                </a:cubicBezTo>
                <a:cubicBezTo>
                  <a:pt x="7" y="0"/>
                  <a:pt x="9" y="0"/>
                  <a:pt x="11" y="0"/>
                </a:cubicBezTo>
                <a:cubicBezTo>
                  <a:pt x="12" y="0"/>
                  <a:pt x="14" y="0"/>
                  <a:pt x="15" y="0"/>
                </a:cubicBezTo>
                <a:cubicBezTo>
                  <a:pt x="17" y="0"/>
                  <a:pt x="18" y="1"/>
                  <a:pt x="19" y="2"/>
                </a:cubicBezTo>
                <a:cubicBezTo>
                  <a:pt x="20" y="2"/>
                  <a:pt x="21" y="3"/>
                  <a:pt x="22" y="4"/>
                </a:cubicBezTo>
                <a:cubicBezTo>
                  <a:pt x="23" y="6"/>
                  <a:pt x="23" y="7"/>
                  <a:pt x="23" y="8"/>
                </a:cubicBezTo>
                <a:cubicBezTo>
                  <a:pt x="23" y="11"/>
                  <a:pt x="23" y="13"/>
                  <a:pt x="21" y="16"/>
                </a:cubicBezTo>
                <a:cubicBezTo>
                  <a:pt x="24" y="17"/>
                  <a:pt x="26" y="20"/>
                  <a:pt x="27" y="24"/>
                </a:cubicBezTo>
                <a:cubicBezTo>
                  <a:pt x="27" y="25"/>
                  <a:pt x="27" y="27"/>
                  <a:pt x="26" y="28"/>
                </a:cubicBezTo>
                <a:cubicBezTo>
                  <a:pt x="26" y="30"/>
                  <a:pt x="25" y="31"/>
                  <a:pt x="24" y="32"/>
                </a:cubicBezTo>
                <a:cubicBezTo>
                  <a:pt x="23" y="34"/>
                  <a:pt x="22" y="35"/>
                  <a:pt x="21" y="35"/>
                </a:cubicBezTo>
                <a:cubicBezTo>
                  <a:pt x="19" y="36"/>
                  <a:pt x="17" y="37"/>
                  <a:pt x="15" y="37"/>
                </a:cubicBezTo>
                <a:cubicBezTo>
                  <a:pt x="14" y="37"/>
                  <a:pt x="12" y="37"/>
                  <a:pt x="10" y="37"/>
                </a:cubicBezTo>
                <a:cubicBezTo>
                  <a:pt x="8" y="36"/>
                  <a:pt x="7" y="36"/>
                  <a:pt x="6" y="35"/>
                </a:cubicBezTo>
                <a:cubicBezTo>
                  <a:pt x="4" y="34"/>
                  <a:pt x="3" y="33"/>
                  <a:pt x="3" y="32"/>
                </a:cubicBezTo>
                <a:cubicBezTo>
                  <a:pt x="2" y="30"/>
                  <a:pt x="1" y="29"/>
                  <a:pt x="1" y="27"/>
                </a:cubicBezTo>
                <a:cubicBezTo>
                  <a:pt x="1" y="25"/>
                  <a:pt x="1" y="24"/>
                  <a:pt x="2" y="22"/>
                </a:cubicBezTo>
                <a:cubicBezTo>
                  <a:pt x="2" y="20"/>
                  <a:pt x="3" y="19"/>
                  <a:pt x="5" y="18"/>
                </a:cubicBezTo>
                <a:close/>
                <a:moveTo>
                  <a:pt x="8" y="11"/>
                </a:moveTo>
                <a:cubicBezTo>
                  <a:pt x="8" y="11"/>
                  <a:pt x="9" y="12"/>
                  <a:pt x="9" y="12"/>
                </a:cubicBezTo>
                <a:cubicBezTo>
                  <a:pt x="9" y="13"/>
                  <a:pt x="9" y="13"/>
                  <a:pt x="10" y="13"/>
                </a:cubicBezTo>
                <a:cubicBezTo>
                  <a:pt x="10" y="14"/>
                  <a:pt x="11" y="14"/>
                  <a:pt x="11" y="14"/>
                </a:cubicBezTo>
                <a:cubicBezTo>
                  <a:pt x="11" y="14"/>
                  <a:pt x="12" y="14"/>
                  <a:pt x="12" y="14"/>
                </a:cubicBezTo>
                <a:cubicBezTo>
                  <a:pt x="13" y="14"/>
                  <a:pt x="14" y="14"/>
                  <a:pt x="15" y="13"/>
                </a:cubicBezTo>
                <a:cubicBezTo>
                  <a:pt x="16" y="12"/>
                  <a:pt x="16" y="11"/>
                  <a:pt x="16" y="10"/>
                </a:cubicBezTo>
                <a:cubicBezTo>
                  <a:pt x="15" y="9"/>
                  <a:pt x="15" y="8"/>
                  <a:pt x="14" y="7"/>
                </a:cubicBezTo>
                <a:cubicBezTo>
                  <a:pt x="13" y="7"/>
                  <a:pt x="12" y="7"/>
                  <a:pt x="11" y="7"/>
                </a:cubicBezTo>
                <a:cubicBezTo>
                  <a:pt x="10" y="7"/>
                  <a:pt x="10" y="7"/>
                  <a:pt x="9" y="8"/>
                </a:cubicBezTo>
                <a:cubicBezTo>
                  <a:pt x="8" y="9"/>
                  <a:pt x="8" y="10"/>
                  <a:pt x="8" y="11"/>
                </a:cubicBezTo>
                <a:close/>
                <a:moveTo>
                  <a:pt x="9" y="25"/>
                </a:moveTo>
                <a:cubicBezTo>
                  <a:pt x="9" y="26"/>
                  <a:pt x="9" y="27"/>
                  <a:pt x="10" y="27"/>
                </a:cubicBezTo>
                <a:cubicBezTo>
                  <a:pt x="10" y="28"/>
                  <a:pt x="10" y="28"/>
                  <a:pt x="11" y="29"/>
                </a:cubicBezTo>
                <a:cubicBezTo>
                  <a:pt x="11" y="29"/>
                  <a:pt x="12" y="29"/>
                  <a:pt x="13" y="30"/>
                </a:cubicBezTo>
                <a:cubicBezTo>
                  <a:pt x="13" y="30"/>
                  <a:pt x="14" y="30"/>
                  <a:pt x="14" y="30"/>
                </a:cubicBezTo>
                <a:cubicBezTo>
                  <a:pt x="15" y="30"/>
                  <a:pt x="16" y="30"/>
                  <a:pt x="16" y="29"/>
                </a:cubicBezTo>
                <a:cubicBezTo>
                  <a:pt x="17" y="29"/>
                  <a:pt x="17" y="28"/>
                  <a:pt x="18" y="28"/>
                </a:cubicBezTo>
                <a:cubicBezTo>
                  <a:pt x="18" y="27"/>
                  <a:pt x="18" y="27"/>
                  <a:pt x="18" y="26"/>
                </a:cubicBezTo>
                <a:cubicBezTo>
                  <a:pt x="19" y="26"/>
                  <a:pt x="19" y="25"/>
                  <a:pt x="19" y="24"/>
                </a:cubicBezTo>
                <a:cubicBezTo>
                  <a:pt x="18" y="23"/>
                  <a:pt x="18" y="22"/>
                  <a:pt x="17" y="21"/>
                </a:cubicBezTo>
                <a:cubicBezTo>
                  <a:pt x="16" y="20"/>
                  <a:pt x="14" y="20"/>
                  <a:pt x="13" y="20"/>
                </a:cubicBezTo>
                <a:cubicBezTo>
                  <a:pt x="12" y="20"/>
                  <a:pt x="12" y="20"/>
                  <a:pt x="11" y="20"/>
                </a:cubicBezTo>
                <a:cubicBezTo>
                  <a:pt x="11" y="21"/>
                  <a:pt x="10" y="21"/>
                  <a:pt x="10" y="22"/>
                </a:cubicBezTo>
                <a:cubicBezTo>
                  <a:pt x="10" y="22"/>
                  <a:pt x="9" y="23"/>
                  <a:pt x="9" y="23"/>
                </a:cubicBezTo>
                <a:cubicBezTo>
                  <a:pt x="9" y="24"/>
                  <a:pt x="9" y="25"/>
                  <a:pt x="9" y="25"/>
                </a:cubicBezTo>
                <a:close/>
              </a:path>
            </a:pathLst>
          </a:custGeom>
          <a:solidFill>
            <a:srgbClr val="8C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97" name="íṣḻïďé"/>
          <p:cNvSpPr/>
          <p:nvPr/>
        </p:nvSpPr>
        <p:spPr bwMode="auto">
          <a:xfrm>
            <a:off x="1968470" y="1989190"/>
            <a:ext cx="18731" cy="26617"/>
          </a:xfrm>
          <a:custGeom>
            <a:avLst/>
            <a:gdLst>
              <a:gd name="T0" fmla="*/ 8 w 27"/>
              <a:gd name="T1" fmla="*/ 37 h 38"/>
              <a:gd name="T2" fmla="*/ 2 w 27"/>
              <a:gd name="T3" fmla="*/ 34 h 38"/>
              <a:gd name="T4" fmla="*/ 4 w 27"/>
              <a:gd name="T5" fmla="*/ 30 h 38"/>
              <a:gd name="T6" fmla="*/ 8 w 27"/>
              <a:gd name="T7" fmla="*/ 25 h 38"/>
              <a:gd name="T8" fmla="*/ 13 w 27"/>
              <a:gd name="T9" fmla="*/ 16 h 38"/>
              <a:gd name="T10" fmla="*/ 15 w 27"/>
              <a:gd name="T11" fmla="*/ 10 h 38"/>
              <a:gd name="T12" fmla="*/ 14 w 27"/>
              <a:gd name="T13" fmla="*/ 8 h 38"/>
              <a:gd name="T14" fmla="*/ 11 w 27"/>
              <a:gd name="T15" fmla="*/ 7 h 38"/>
              <a:gd name="T16" fmla="*/ 9 w 27"/>
              <a:gd name="T17" fmla="*/ 9 h 38"/>
              <a:gd name="T18" fmla="*/ 8 w 27"/>
              <a:gd name="T19" fmla="*/ 12 h 38"/>
              <a:gd name="T20" fmla="*/ 7 w 27"/>
              <a:gd name="T21" fmla="*/ 15 h 38"/>
              <a:gd name="T22" fmla="*/ 5 w 27"/>
              <a:gd name="T23" fmla="*/ 16 h 38"/>
              <a:gd name="T24" fmla="*/ 2 w 27"/>
              <a:gd name="T25" fmla="*/ 15 h 38"/>
              <a:gd name="T26" fmla="*/ 0 w 27"/>
              <a:gd name="T27" fmla="*/ 13 h 38"/>
              <a:gd name="T28" fmla="*/ 0 w 27"/>
              <a:gd name="T29" fmla="*/ 9 h 38"/>
              <a:gd name="T30" fmla="*/ 2 w 27"/>
              <a:gd name="T31" fmla="*/ 6 h 38"/>
              <a:gd name="T32" fmla="*/ 6 w 27"/>
              <a:gd name="T33" fmla="*/ 2 h 38"/>
              <a:gd name="T34" fmla="*/ 11 w 27"/>
              <a:gd name="T35" fmla="*/ 0 h 38"/>
              <a:gd name="T36" fmla="*/ 15 w 27"/>
              <a:gd name="T37" fmla="*/ 0 h 38"/>
              <a:gd name="T38" fmla="*/ 19 w 27"/>
              <a:gd name="T39" fmla="*/ 2 h 38"/>
              <a:gd name="T40" fmla="*/ 22 w 27"/>
              <a:gd name="T41" fmla="*/ 5 h 38"/>
              <a:gd name="T42" fmla="*/ 23 w 27"/>
              <a:gd name="T43" fmla="*/ 9 h 38"/>
              <a:gd name="T44" fmla="*/ 23 w 27"/>
              <a:gd name="T45" fmla="*/ 13 h 38"/>
              <a:gd name="T46" fmla="*/ 21 w 27"/>
              <a:gd name="T47" fmla="*/ 18 h 38"/>
              <a:gd name="T48" fmla="*/ 18 w 27"/>
              <a:gd name="T49" fmla="*/ 23 h 38"/>
              <a:gd name="T50" fmla="*/ 14 w 27"/>
              <a:gd name="T51" fmla="*/ 29 h 38"/>
              <a:gd name="T52" fmla="*/ 21 w 27"/>
              <a:gd name="T53" fmla="*/ 28 h 38"/>
              <a:gd name="T54" fmla="*/ 27 w 27"/>
              <a:gd name="T55" fmla="*/ 31 h 38"/>
              <a:gd name="T56" fmla="*/ 22 w 27"/>
              <a:gd name="T57" fmla="*/ 35 h 38"/>
              <a:gd name="T58" fmla="*/ 8 w 27"/>
              <a:gd name="T59" fmla="*/ 37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7" h="38">
                <a:moveTo>
                  <a:pt x="8" y="37"/>
                </a:moveTo>
                <a:cubicBezTo>
                  <a:pt x="5" y="38"/>
                  <a:pt x="3" y="37"/>
                  <a:pt x="2" y="34"/>
                </a:cubicBezTo>
                <a:cubicBezTo>
                  <a:pt x="2" y="33"/>
                  <a:pt x="3" y="32"/>
                  <a:pt x="4" y="30"/>
                </a:cubicBezTo>
                <a:cubicBezTo>
                  <a:pt x="5" y="29"/>
                  <a:pt x="6" y="27"/>
                  <a:pt x="8" y="25"/>
                </a:cubicBezTo>
                <a:cubicBezTo>
                  <a:pt x="10" y="21"/>
                  <a:pt x="12" y="18"/>
                  <a:pt x="13" y="16"/>
                </a:cubicBezTo>
                <a:cubicBezTo>
                  <a:pt x="15" y="14"/>
                  <a:pt x="15" y="12"/>
                  <a:pt x="15" y="10"/>
                </a:cubicBezTo>
                <a:cubicBezTo>
                  <a:pt x="15" y="9"/>
                  <a:pt x="14" y="9"/>
                  <a:pt x="14" y="8"/>
                </a:cubicBezTo>
                <a:cubicBezTo>
                  <a:pt x="13" y="8"/>
                  <a:pt x="12" y="7"/>
                  <a:pt x="11" y="7"/>
                </a:cubicBezTo>
                <a:cubicBezTo>
                  <a:pt x="11" y="8"/>
                  <a:pt x="10" y="8"/>
                  <a:pt x="9" y="9"/>
                </a:cubicBezTo>
                <a:cubicBezTo>
                  <a:pt x="9" y="9"/>
                  <a:pt x="8" y="10"/>
                  <a:pt x="8" y="12"/>
                </a:cubicBezTo>
                <a:cubicBezTo>
                  <a:pt x="8" y="13"/>
                  <a:pt x="7" y="14"/>
                  <a:pt x="7" y="15"/>
                </a:cubicBezTo>
                <a:cubicBezTo>
                  <a:pt x="7" y="16"/>
                  <a:pt x="6" y="16"/>
                  <a:pt x="5" y="16"/>
                </a:cubicBezTo>
                <a:cubicBezTo>
                  <a:pt x="4" y="16"/>
                  <a:pt x="3" y="16"/>
                  <a:pt x="2" y="15"/>
                </a:cubicBezTo>
                <a:cubicBezTo>
                  <a:pt x="1" y="15"/>
                  <a:pt x="0" y="14"/>
                  <a:pt x="0" y="13"/>
                </a:cubicBezTo>
                <a:cubicBezTo>
                  <a:pt x="0" y="12"/>
                  <a:pt x="0" y="11"/>
                  <a:pt x="0" y="9"/>
                </a:cubicBezTo>
                <a:cubicBezTo>
                  <a:pt x="1" y="8"/>
                  <a:pt x="1" y="7"/>
                  <a:pt x="2" y="6"/>
                </a:cubicBezTo>
                <a:cubicBezTo>
                  <a:pt x="3" y="4"/>
                  <a:pt x="4" y="3"/>
                  <a:pt x="6" y="2"/>
                </a:cubicBezTo>
                <a:cubicBezTo>
                  <a:pt x="7" y="1"/>
                  <a:pt x="9" y="0"/>
                  <a:pt x="11" y="0"/>
                </a:cubicBezTo>
                <a:cubicBezTo>
                  <a:pt x="12" y="0"/>
                  <a:pt x="14" y="0"/>
                  <a:pt x="15" y="0"/>
                </a:cubicBezTo>
                <a:cubicBezTo>
                  <a:pt x="17" y="1"/>
                  <a:pt x="18" y="1"/>
                  <a:pt x="19" y="2"/>
                </a:cubicBezTo>
                <a:cubicBezTo>
                  <a:pt x="20" y="3"/>
                  <a:pt x="21" y="4"/>
                  <a:pt x="22" y="5"/>
                </a:cubicBezTo>
                <a:cubicBezTo>
                  <a:pt x="23" y="6"/>
                  <a:pt x="23" y="7"/>
                  <a:pt x="23" y="9"/>
                </a:cubicBezTo>
                <a:cubicBezTo>
                  <a:pt x="24" y="10"/>
                  <a:pt x="23" y="12"/>
                  <a:pt x="23" y="13"/>
                </a:cubicBezTo>
                <a:cubicBezTo>
                  <a:pt x="23" y="15"/>
                  <a:pt x="22" y="16"/>
                  <a:pt x="21" y="18"/>
                </a:cubicBezTo>
                <a:cubicBezTo>
                  <a:pt x="20" y="19"/>
                  <a:pt x="19" y="21"/>
                  <a:pt x="18" y="23"/>
                </a:cubicBezTo>
                <a:cubicBezTo>
                  <a:pt x="17" y="25"/>
                  <a:pt x="15" y="27"/>
                  <a:pt x="14" y="29"/>
                </a:cubicBezTo>
                <a:cubicBezTo>
                  <a:pt x="21" y="28"/>
                  <a:pt x="21" y="28"/>
                  <a:pt x="21" y="28"/>
                </a:cubicBezTo>
                <a:cubicBezTo>
                  <a:pt x="25" y="27"/>
                  <a:pt x="27" y="28"/>
                  <a:pt x="27" y="31"/>
                </a:cubicBezTo>
                <a:cubicBezTo>
                  <a:pt x="27" y="33"/>
                  <a:pt x="26" y="35"/>
                  <a:pt x="22" y="35"/>
                </a:cubicBezTo>
                <a:lnTo>
                  <a:pt x="8" y="37"/>
                </a:lnTo>
                <a:close/>
              </a:path>
            </a:pathLst>
          </a:custGeom>
          <a:solidFill>
            <a:srgbClr val="8C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98" name="is1íḍè"/>
          <p:cNvSpPr/>
          <p:nvPr/>
        </p:nvSpPr>
        <p:spPr bwMode="auto">
          <a:xfrm>
            <a:off x="2196684" y="2137061"/>
            <a:ext cx="21688" cy="26124"/>
          </a:xfrm>
          <a:custGeom>
            <a:avLst/>
            <a:gdLst>
              <a:gd name="T0" fmla="*/ 18 w 31"/>
              <a:gd name="T1" fmla="*/ 29 h 37"/>
              <a:gd name="T2" fmla="*/ 6 w 31"/>
              <a:gd name="T3" fmla="*/ 30 h 37"/>
              <a:gd name="T4" fmla="*/ 2 w 31"/>
              <a:gd name="T5" fmla="*/ 30 h 37"/>
              <a:gd name="T6" fmla="*/ 0 w 31"/>
              <a:gd name="T7" fmla="*/ 28 h 37"/>
              <a:gd name="T8" fmla="*/ 1 w 31"/>
              <a:gd name="T9" fmla="*/ 25 h 37"/>
              <a:gd name="T10" fmla="*/ 2 w 31"/>
              <a:gd name="T11" fmla="*/ 23 h 37"/>
              <a:gd name="T12" fmla="*/ 10 w 31"/>
              <a:gd name="T13" fmla="*/ 5 h 37"/>
              <a:gd name="T14" fmla="*/ 12 w 31"/>
              <a:gd name="T15" fmla="*/ 2 h 37"/>
              <a:gd name="T16" fmla="*/ 15 w 31"/>
              <a:gd name="T17" fmla="*/ 1 h 37"/>
              <a:gd name="T18" fmla="*/ 20 w 31"/>
              <a:gd name="T19" fmla="*/ 2 h 37"/>
              <a:gd name="T20" fmla="*/ 23 w 31"/>
              <a:gd name="T21" fmla="*/ 8 h 37"/>
              <a:gd name="T22" fmla="*/ 24 w 31"/>
              <a:gd name="T23" fmla="*/ 21 h 37"/>
              <a:gd name="T24" fmla="*/ 25 w 31"/>
              <a:gd name="T25" fmla="*/ 21 h 37"/>
              <a:gd name="T26" fmla="*/ 25 w 31"/>
              <a:gd name="T27" fmla="*/ 21 h 37"/>
              <a:gd name="T28" fmla="*/ 29 w 31"/>
              <a:gd name="T29" fmla="*/ 21 h 37"/>
              <a:gd name="T30" fmla="*/ 30 w 31"/>
              <a:gd name="T31" fmla="*/ 23 h 37"/>
              <a:gd name="T32" fmla="*/ 26 w 31"/>
              <a:gd name="T33" fmla="*/ 28 h 37"/>
              <a:gd name="T34" fmla="*/ 25 w 31"/>
              <a:gd name="T35" fmla="*/ 28 h 37"/>
              <a:gd name="T36" fmla="*/ 26 w 31"/>
              <a:gd name="T37" fmla="*/ 32 h 37"/>
              <a:gd name="T38" fmla="*/ 25 w 31"/>
              <a:gd name="T39" fmla="*/ 35 h 37"/>
              <a:gd name="T40" fmla="*/ 22 w 31"/>
              <a:gd name="T41" fmla="*/ 36 h 37"/>
              <a:gd name="T42" fmla="*/ 18 w 31"/>
              <a:gd name="T43" fmla="*/ 32 h 37"/>
              <a:gd name="T44" fmla="*/ 18 w 31"/>
              <a:gd name="T45" fmla="*/ 29 h 37"/>
              <a:gd name="T46" fmla="*/ 17 w 31"/>
              <a:gd name="T47" fmla="*/ 22 h 37"/>
              <a:gd name="T48" fmla="*/ 15 w 31"/>
              <a:gd name="T49" fmla="*/ 8 h 37"/>
              <a:gd name="T50" fmla="*/ 9 w 31"/>
              <a:gd name="T51" fmla="*/ 23 h 37"/>
              <a:gd name="T52" fmla="*/ 17 w 31"/>
              <a:gd name="T53" fmla="*/ 22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1" h="37">
                <a:moveTo>
                  <a:pt x="18" y="29"/>
                </a:moveTo>
                <a:cubicBezTo>
                  <a:pt x="6" y="30"/>
                  <a:pt x="6" y="30"/>
                  <a:pt x="6" y="30"/>
                </a:cubicBezTo>
                <a:cubicBezTo>
                  <a:pt x="4" y="31"/>
                  <a:pt x="3" y="31"/>
                  <a:pt x="2" y="30"/>
                </a:cubicBezTo>
                <a:cubicBezTo>
                  <a:pt x="1" y="30"/>
                  <a:pt x="0" y="29"/>
                  <a:pt x="0" y="28"/>
                </a:cubicBezTo>
                <a:cubicBezTo>
                  <a:pt x="0" y="27"/>
                  <a:pt x="0" y="26"/>
                  <a:pt x="1" y="25"/>
                </a:cubicBezTo>
                <a:cubicBezTo>
                  <a:pt x="1" y="25"/>
                  <a:pt x="1" y="24"/>
                  <a:pt x="2" y="23"/>
                </a:cubicBezTo>
                <a:cubicBezTo>
                  <a:pt x="10" y="5"/>
                  <a:pt x="10" y="5"/>
                  <a:pt x="10" y="5"/>
                </a:cubicBezTo>
                <a:cubicBezTo>
                  <a:pt x="11" y="4"/>
                  <a:pt x="11" y="3"/>
                  <a:pt x="12" y="2"/>
                </a:cubicBezTo>
                <a:cubicBezTo>
                  <a:pt x="13" y="1"/>
                  <a:pt x="14" y="1"/>
                  <a:pt x="15" y="1"/>
                </a:cubicBezTo>
                <a:cubicBezTo>
                  <a:pt x="17" y="0"/>
                  <a:pt x="19" y="1"/>
                  <a:pt x="20" y="2"/>
                </a:cubicBezTo>
                <a:cubicBezTo>
                  <a:pt x="21" y="3"/>
                  <a:pt x="22" y="5"/>
                  <a:pt x="23" y="8"/>
                </a:cubicBezTo>
                <a:cubicBezTo>
                  <a:pt x="24" y="21"/>
                  <a:pt x="24" y="21"/>
                  <a:pt x="24" y="21"/>
                </a:cubicBezTo>
                <a:cubicBezTo>
                  <a:pt x="25" y="21"/>
                  <a:pt x="25" y="21"/>
                  <a:pt x="25" y="21"/>
                </a:cubicBezTo>
                <a:cubicBezTo>
                  <a:pt x="25" y="21"/>
                  <a:pt x="25" y="21"/>
                  <a:pt x="25" y="21"/>
                </a:cubicBezTo>
                <a:cubicBezTo>
                  <a:pt x="27" y="20"/>
                  <a:pt x="28" y="21"/>
                  <a:pt x="29" y="21"/>
                </a:cubicBezTo>
                <a:cubicBezTo>
                  <a:pt x="30" y="22"/>
                  <a:pt x="30" y="22"/>
                  <a:pt x="30" y="23"/>
                </a:cubicBezTo>
                <a:cubicBezTo>
                  <a:pt x="31" y="26"/>
                  <a:pt x="29" y="27"/>
                  <a:pt x="26" y="28"/>
                </a:cubicBezTo>
                <a:cubicBezTo>
                  <a:pt x="25" y="28"/>
                  <a:pt x="25" y="28"/>
                  <a:pt x="25" y="28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3"/>
                  <a:pt x="26" y="34"/>
                  <a:pt x="25" y="35"/>
                </a:cubicBezTo>
                <a:cubicBezTo>
                  <a:pt x="24" y="36"/>
                  <a:pt x="24" y="36"/>
                  <a:pt x="22" y="36"/>
                </a:cubicBezTo>
                <a:cubicBezTo>
                  <a:pt x="20" y="37"/>
                  <a:pt x="19" y="35"/>
                  <a:pt x="18" y="32"/>
                </a:cubicBezTo>
                <a:lnTo>
                  <a:pt x="18" y="29"/>
                </a:lnTo>
                <a:close/>
                <a:moveTo>
                  <a:pt x="17" y="22"/>
                </a:moveTo>
                <a:cubicBezTo>
                  <a:pt x="15" y="8"/>
                  <a:pt x="15" y="8"/>
                  <a:pt x="15" y="8"/>
                </a:cubicBezTo>
                <a:cubicBezTo>
                  <a:pt x="9" y="23"/>
                  <a:pt x="9" y="23"/>
                  <a:pt x="9" y="23"/>
                </a:cubicBezTo>
                <a:lnTo>
                  <a:pt x="17" y="22"/>
                </a:lnTo>
                <a:close/>
              </a:path>
            </a:pathLst>
          </a:custGeom>
          <a:solidFill>
            <a:srgbClr val="FF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499" name="îSḻiḑe"/>
          <p:cNvSpPr/>
          <p:nvPr/>
        </p:nvSpPr>
        <p:spPr bwMode="auto">
          <a:xfrm>
            <a:off x="2220837" y="2134596"/>
            <a:ext cx="18238" cy="26617"/>
          </a:xfrm>
          <a:custGeom>
            <a:avLst/>
            <a:gdLst>
              <a:gd name="T0" fmla="*/ 4 w 26"/>
              <a:gd name="T1" fmla="*/ 18 h 38"/>
              <a:gd name="T2" fmla="*/ 0 w 26"/>
              <a:gd name="T3" fmla="*/ 12 h 38"/>
              <a:gd name="T4" fmla="*/ 0 w 26"/>
              <a:gd name="T5" fmla="*/ 8 h 38"/>
              <a:gd name="T6" fmla="*/ 2 w 26"/>
              <a:gd name="T7" fmla="*/ 4 h 38"/>
              <a:gd name="T8" fmla="*/ 6 w 26"/>
              <a:gd name="T9" fmla="*/ 2 h 38"/>
              <a:gd name="T10" fmla="*/ 10 w 26"/>
              <a:gd name="T11" fmla="*/ 0 h 38"/>
              <a:gd name="T12" fmla="*/ 15 w 26"/>
              <a:gd name="T13" fmla="*/ 1 h 38"/>
              <a:gd name="T14" fmla="*/ 19 w 26"/>
              <a:gd name="T15" fmla="*/ 2 h 38"/>
              <a:gd name="T16" fmla="*/ 21 w 26"/>
              <a:gd name="T17" fmla="*/ 5 h 38"/>
              <a:gd name="T18" fmla="*/ 23 w 26"/>
              <a:gd name="T19" fmla="*/ 9 h 38"/>
              <a:gd name="T20" fmla="*/ 20 w 26"/>
              <a:gd name="T21" fmla="*/ 16 h 38"/>
              <a:gd name="T22" fmla="*/ 26 w 26"/>
              <a:gd name="T23" fmla="*/ 24 h 38"/>
              <a:gd name="T24" fmla="*/ 26 w 26"/>
              <a:gd name="T25" fmla="*/ 29 h 38"/>
              <a:gd name="T26" fmla="*/ 24 w 26"/>
              <a:gd name="T27" fmla="*/ 33 h 38"/>
              <a:gd name="T28" fmla="*/ 20 w 26"/>
              <a:gd name="T29" fmla="*/ 36 h 38"/>
              <a:gd name="T30" fmla="*/ 15 w 26"/>
              <a:gd name="T31" fmla="*/ 38 h 38"/>
              <a:gd name="T32" fmla="*/ 10 w 26"/>
              <a:gd name="T33" fmla="*/ 37 h 38"/>
              <a:gd name="T34" fmla="*/ 5 w 26"/>
              <a:gd name="T35" fmla="*/ 35 h 38"/>
              <a:gd name="T36" fmla="*/ 2 w 26"/>
              <a:gd name="T37" fmla="*/ 32 h 38"/>
              <a:gd name="T38" fmla="*/ 1 w 26"/>
              <a:gd name="T39" fmla="*/ 28 h 38"/>
              <a:gd name="T40" fmla="*/ 1 w 26"/>
              <a:gd name="T41" fmla="*/ 22 h 38"/>
              <a:gd name="T42" fmla="*/ 4 w 26"/>
              <a:gd name="T43" fmla="*/ 18 h 38"/>
              <a:gd name="T44" fmla="*/ 8 w 26"/>
              <a:gd name="T45" fmla="*/ 11 h 38"/>
              <a:gd name="T46" fmla="*/ 8 w 26"/>
              <a:gd name="T47" fmla="*/ 13 h 38"/>
              <a:gd name="T48" fmla="*/ 9 w 26"/>
              <a:gd name="T49" fmla="*/ 14 h 38"/>
              <a:gd name="T50" fmla="*/ 10 w 26"/>
              <a:gd name="T51" fmla="*/ 15 h 38"/>
              <a:gd name="T52" fmla="*/ 12 w 26"/>
              <a:gd name="T53" fmla="*/ 15 h 38"/>
              <a:gd name="T54" fmla="*/ 14 w 26"/>
              <a:gd name="T55" fmla="*/ 13 h 38"/>
              <a:gd name="T56" fmla="*/ 15 w 26"/>
              <a:gd name="T57" fmla="*/ 10 h 38"/>
              <a:gd name="T58" fmla="*/ 14 w 26"/>
              <a:gd name="T59" fmla="*/ 8 h 38"/>
              <a:gd name="T60" fmla="*/ 11 w 26"/>
              <a:gd name="T61" fmla="*/ 7 h 38"/>
              <a:gd name="T62" fmla="*/ 9 w 26"/>
              <a:gd name="T63" fmla="*/ 9 h 38"/>
              <a:gd name="T64" fmla="*/ 8 w 26"/>
              <a:gd name="T65" fmla="*/ 11 h 38"/>
              <a:gd name="T66" fmla="*/ 9 w 26"/>
              <a:gd name="T67" fmla="*/ 26 h 38"/>
              <a:gd name="T68" fmla="*/ 9 w 26"/>
              <a:gd name="T69" fmla="*/ 28 h 38"/>
              <a:gd name="T70" fmla="*/ 10 w 26"/>
              <a:gd name="T71" fmla="*/ 29 h 38"/>
              <a:gd name="T72" fmla="*/ 12 w 26"/>
              <a:gd name="T73" fmla="*/ 30 h 38"/>
              <a:gd name="T74" fmla="*/ 14 w 26"/>
              <a:gd name="T75" fmla="*/ 30 h 38"/>
              <a:gd name="T76" fmla="*/ 16 w 26"/>
              <a:gd name="T77" fmla="*/ 30 h 38"/>
              <a:gd name="T78" fmla="*/ 17 w 26"/>
              <a:gd name="T79" fmla="*/ 28 h 38"/>
              <a:gd name="T80" fmla="*/ 18 w 26"/>
              <a:gd name="T81" fmla="*/ 27 h 38"/>
              <a:gd name="T82" fmla="*/ 18 w 26"/>
              <a:gd name="T83" fmla="*/ 25 h 38"/>
              <a:gd name="T84" fmla="*/ 16 w 26"/>
              <a:gd name="T85" fmla="*/ 21 h 38"/>
              <a:gd name="T86" fmla="*/ 13 w 26"/>
              <a:gd name="T87" fmla="*/ 20 h 38"/>
              <a:gd name="T88" fmla="*/ 11 w 26"/>
              <a:gd name="T89" fmla="*/ 21 h 38"/>
              <a:gd name="T90" fmla="*/ 9 w 26"/>
              <a:gd name="T91" fmla="*/ 22 h 38"/>
              <a:gd name="T92" fmla="*/ 9 w 26"/>
              <a:gd name="T93" fmla="*/ 24 h 38"/>
              <a:gd name="T94" fmla="*/ 9 w 26"/>
              <a:gd name="T95" fmla="*/ 26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6" h="38">
                <a:moveTo>
                  <a:pt x="4" y="18"/>
                </a:moveTo>
                <a:cubicBezTo>
                  <a:pt x="2" y="17"/>
                  <a:pt x="0" y="15"/>
                  <a:pt x="0" y="12"/>
                </a:cubicBezTo>
                <a:cubicBezTo>
                  <a:pt x="0" y="10"/>
                  <a:pt x="0" y="9"/>
                  <a:pt x="0" y="8"/>
                </a:cubicBezTo>
                <a:cubicBezTo>
                  <a:pt x="1" y="6"/>
                  <a:pt x="1" y="5"/>
                  <a:pt x="2" y="4"/>
                </a:cubicBezTo>
                <a:cubicBezTo>
                  <a:pt x="3" y="3"/>
                  <a:pt x="4" y="2"/>
                  <a:pt x="6" y="2"/>
                </a:cubicBezTo>
                <a:cubicBezTo>
                  <a:pt x="7" y="1"/>
                  <a:pt x="8" y="1"/>
                  <a:pt x="10" y="0"/>
                </a:cubicBezTo>
                <a:cubicBezTo>
                  <a:pt x="12" y="0"/>
                  <a:pt x="13" y="0"/>
                  <a:pt x="15" y="1"/>
                </a:cubicBezTo>
                <a:cubicBezTo>
                  <a:pt x="16" y="1"/>
                  <a:pt x="17" y="1"/>
                  <a:pt x="19" y="2"/>
                </a:cubicBezTo>
                <a:cubicBezTo>
                  <a:pt x="20" y="3"/>
                  <a:pt x="21" y="4"/>
                  <a:pt x="21" y="5"/>
                </a:cubicBezTo>
                <a:cubicBezTo>
                  <a:pt x="22" y="6"/>
                  <a:pt x="22" y="7"/>
                  <a:pt x="23" y="9"/>
                </a:cubicBezTo>
                <a:cubicBezTo>
                  <a:pt x="23" y="12"/>
                  <a:pt x="22" y="14"/>
                  <a:pt x="20" y="16"/>
                </a:cubicBezTo>
                <a:cubicBezTo>
                  <a:pt x="24" y="18"/>
                  <a:pt x="26" y="21"/>
                  <a:pt x="26" y="24"/>
                </a:cubicBezTo>
                <a:cubicBezTo>
                  <a:pt x="26" y="26"/>
                  <a:pt x="26" y="28"/>
                  <a:pt x="26" y="29"/>
                </a:cubicBezTo>
                <a:cubicBezTo>
                  <a:pt x="25" y="30"/>
                  <a:pt x="25" y="32"/>
                  <a:pt x="24" y="33"/>
                </a:cubicBezTo>
                <a:cubicBezTo>
                  <a:pt x="23" y="34"/>
                  <a:pt x="21" y="35"/>
                  <a:pt x="20" y="36"/>
                </a:cubicBezTo>
                <a:cubicBezTo>
                  <a:pt x="19" y="37"/>
                  <a:pt x="17" y="37"/>
                  <a:pt x="15" y="38"/>
                </a:cubicBezTo>
                <a:cubicBezTo>
                  <a:pt x="13" y="38"/>
                  <a:pt x="11" y="38"/>
                  <a:pt x="10" y="37"/>
                </a:cubicBezTo>
                <a:cubicBezTo>
                  <a:pt x="8" y="37"/>
                  <a:pt x="6" y="36"/>
                  <a:pt x="5" y="35"/>
                </a:cubicBezTo>
                <a:cubicBezTo>
                  <a:pt x="4" y="34"/>
                  <a:pt x="3" y="33"/>
                  <a:pt x="2" y="32"/>
                </a:cubicBezTo>
                <a:cubicBezTo>
                  <a:pt x="1" y="31"/>
                  <a:pt x="1" y="29"/>
                  <a:pt x="1" y="28"/>
                </a:cubicBezTo>
                <a:cubicBezTo>
                  <a:pt x="0" y="26"/>
                  <a:pt x="1" y="24"/>
                  <a:pt x="1" y="22"/>
                </a:cubicBezTo>
                <a:cubicBezTo>
                  <a:pt x="2" y="21"/>
                  <a:pt x="3" y="19"/>
                  <a:pt x="4" y="18"/>
                </a:cubicBezTo>
                <a:close/>
                <a:moveTo>
                  <a:pt x="8" y="11"/>
                </a:moveTo>
                <a:cubicBezTo>
                  <a:pt x="8" y="12"/>
                  <a:pt x="8" y="12"/>
                  <a:pt x="8" y="13"/>
                </a:cubicBezTo>
                <a:cubicBezTo>
                  <a:pt x="9" y="13"/>
                  <a:pt x="9" y="14"/>
                  <a:pt x="9" y="14"/>
                </a:cubicBezTo>
                <a:cubicBezTo>
                  <a:pt x="10" y="14"/>
                  <a:pt x="10" y="14"/>
                  <a:pt x="10" y="15"/>
                </a:cubicBezTo>
                <a:cubicBezTo>
                  <a:pt x="11" y="15"/>
                  <a:pt x="11" y="15"/>
                  <a:pt x="12" y="15"/>
                </a:cubicBezTo>
                <a:cubicBezTo>
                  <a:pt x="13" y="15"/>
                  <a:pt x="14" y="14"/>
                  <a:pt x="14" y="13"/>
                </a:cubicBezTo>
                <a:cubicBezTo>
                  <a:pt x="15" y="12"/>
                  <a:pt x="15" y="12"/>
                  <a:pt x="15" y="10"/>
                </a:cubicBezTo>
                <a:cubicBezTo>
                  <a:pt x="15" y="9"/>
                  <a:pt x="14" y="9"/>
                  <a:pt x="14" y="8"/>
                </a:cubicBezTo>
                <a:cubicBezTo>
                  <a:pt x="13" y="7"/>
                  <a:pt x="12" y="7"/>
                  <a:pt x="11" y="7"/>
                </a:cubicBezTo>
                <a:cubicBezTo>
                  <a:pt x="10" y="7"/>
                  <a:pt x="9" y="8"/>
                  <a:pt x="9" y="9"/>
                </a:cubicBezTo>
                <a:cubicBezTo>
                  <a:pt x="8" y="9"/>
                  <a:pt x="8" y="10"/>
                  <a:pt x="8" y="11"/>
                </a:cubicBezTo>
                <a:close/>
                <a:moveTo>
                  <a:pt x="9" y="26"/>
                </a:moveTo>
                <a:cubicBezTo>
                  <a:pt x="9" y="27"/>
                  <a:pt x="9" y="27"/>
                  <a:pt x="9" y="28"/>
                </a:cubicBezTo>
                <a:cubicBezTo>
                  <a:pt x="10" y="28"/>
                  <a:pt x="10" y="29"/>
                  <a:pt x="10" y="29"/>
                </a:cubicBezTo>
                <a:cubicBezTo>
                  <a:pt x="11" y="30"/>
                  <a:pt x="11" y="30"/>
                  <a:pt x="12" y="30"/>
                </a:cubicBezTo>
                <a:cubicBezTo>
                  <a:pt x="13" y="30"/>
                  <a:pt x="13" y="30"/>
                  <a:pt x="14" y="30"/>
                </a:cubicBezTo>
                <a:cubicBezTo>
                  <a:pt x="15" y="30"/>
                  <a:pt x="15" y="30"/>
                  <a:pt x="16" y="30"/>
                </a:cubicBezTo>
                <a:cubicBezTo>
                  <a:pt x="16" y="29"/>
                  <a:pt x="17" y="29"/>
                  <a:pt x="17" y="28"/>
                </a:cubicBezTo>
                <a:cubicBezTo>
                  <a:pt x="17" y="28"/>
                  <a:pt x="18" y="27"/>
                  <a:pt x="18" y="27"/>
                </a:cubicBezTo>
                <a:cubicBezTo>
                  <a:pt x="18" y="26"/>
                  <a:pt x="18" y="25"/>
                  <a:pt x="18" y="25"/>
                </a:cubicBezTo>
                <a:cubicBezTo>
                  <a:pt x="18" y="23"/>
                  <a:pt x="17" y="22"/>
                  <a:pt x="16" y="21"/>
                </a:cubicBezTo>
                <a:cubicBezTo>
                  <a:pt x="15" y="20"/>
                  <a:pt x="14" y="20"/>
                  <a:pt x="13" y="20"/>
                </a:cubicBezTo>
                <a:cubicBezTo>
                  <a:pt x="12" y="20"/>
                  <a:pt x="11" y="21"/>
                  <a:pt x="11" y="21"/>
                </a:cubicBezTo>
                <a:cubicBezTo>
                  <a:pt x="10" y="21"/>
                  <a:pt x="10" y="22"/>
                  <a:pt x="9" y="22"/>
                </a:cubicBezTo>
                <a:cubicBezTo>
                  <a:pt x="9" y="23"/>
                  <a:pt x="9" y="23"/>
                  <a:pt x="9" y="24"/>
                </a:cubicBezTo>
                <a:cubicBezTo>
                  <a:pt x="8" y="25"/>
                  <a:pt x="8" y="25"/>
                  <a:pt x="9" y="26"/>
                </a:cubicBezTo>
                <a:close/>
              </a:path>
            </a:pathLst>
          </a:custGeom>
          <a:solidFill>
            <a:srgbClr val="FF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00" name="îS1îďe"/>
          <p:cNvSpPr/>
          <p:nvPr/>
        </p:nvSpPr>
        <p:spPr bwMode="auto">
          <a:xfrm>
            <a:off x="1932982" y="2334715"/>
            <a:ext cx="31053" cy="29081"/>
          </a:xfrm>
          <a:custGeom>
            <a:avLst/>
            <a:gdLst>
              <a:gd name="T0" fmla="*/ 22 w 44"/>
              <a:gd name="T1" fmla="*/ 42 h 42"/>
              <a:gd name="T2" fmla="*/ 1 w 44"/>
              <a:gd name="T3" fmla="*/ 24 h 42"/>
              <a:gd name="T4" fmla="*/ 5 w 44"/>
              <a:gd name="T5" fmla="*/ 9 h 42"/>
              <a:gd name="T6" fmla="*/ 19 w 44"/>
              <a:gd name="T7" fmla="*/ 1 h 42"/>
              <a:gd name="T8" fmla="*/ 22 w 44"/>
              <a:gd name="T9" fmla="*/ 0 h 42"/>
              <a:gd name="T10" fmla="*/ 42 w 44"/>
              <a:gd name="T11" fmla="*/ 19 h 42"/>
              <a:gd name="T12" fmla="*/ 24 w 44"/>
              <a:gd name="T13" fmla="*/ 42 h 42"/>
              <a:gd name="T14" fmla="*/ 22 w 44"/>
              <a:gd name="T15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" h="42">
                <a:moveTo>
                  <a:pt x="22" y="42"/>
                </a:moveTo>
                <a:cubicBezTo>
                  <a:pt x="11" y="42"/>
                  <a:pt x="2" y="35"/>
                  <a:pt x="1" y="24"/>
                </a:cubicBezTo>
                <a:cubicBezTo>
                  <a:pt x="0" y="19"/>
                  <a:pt x="1" y="13"/>
                  <a:pt x="5" y="9"/>
                </a:cubicBezTo>
                <a:cubicBezTo>
                  <a:pt x="8" y="4"/>
                  <a:pt x="13" y="1"/>
                  <a:pt x="19" y="1"/>
                </a:cubicBezTo>
                <a:cubicBezTo>
                  <a:pt x="20" y="0"/>
                  <a:pt x="21" y="0"/>
                  <a:pt x="22" y="0"/>
                </a:cubicBezTo>
                <a:cubicBezTo>
                  <a:pt x="32" y="0"/>
                  <a:pt x="41" y="8"/>
                  <a:pt x="42" y="19"/>
                </a:cubicBezTo>
                <a:cubicBezTo>
                  <a:pt x="44" y="30"/>
                  <a:pt x="36" y="41"/>
                  <a:pt x="24" y="42"/>
                </a:cubicBezTo>
                <a:cubicBezTo>
                  <a:pt x="23" y="42"/>
                  <a:pt x="22" y="42"/>
                  <a:pt x="22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01" name="ïṣḻide"/>
          <p:cNvSpPr/>
          <p:nvPr/>
        </p:nvSpPr>
        <p:spPr bwMode="auto">
          <a:xfrm>
            <a:off x="1929038" y="2331758"/>
            <a:ext cx="38447" cy="35982"/>
          </a:xfrm>
          <a:custGeom>
            <a:avLst/>
            <a:gdLst>
              <a:gd name="T0" fmla="*/ 28 w 55"/>
              <a:gd name="T1" fmla="*/ 9 h 51"/>
              <a:gd name="T2" fmla="*/ 44 w 55"/>
              <a:gd name="T3" fmla="*/ 23 h 51"/>
              <a:gd name="T4" fmla="*/ 30 w 55"/>
              <a:gd name="T5" fmla="*/ 42 h 51"/>
              <a:gd name="T6" fmla="*/ 28 w 55"/>
              <a:gd name="T7" fmla="*/ 42 h 51"/>
              <a:gd name="T8" fmla="*/ 11 w 55"/>
              <a:gd name="T9" fmla="*/ 28 h 51"/>
              <a:gd name="T10" fmla="*/ 25 w 55"/>
              <a:gd name="T11" fmla="*/ 9 h 51"/>
              <a:gd name="T12" fmla="*/ 28 w 55"/>
              <a:gd name="T13" fmla="*/ 9 h 51"/>
              <a:gd name="T14" fmla="*/ 28 w 55"/>
              <a:gd name="T15" fmla="*/ 0 h 51"/>
              <a:gd name="T16" fmla="*/ 28 w 55"/>
              <a:gd name="T17" fmla="*/ 0 h 51"/>
              <a:gd name="T18" fmla="*/ 24 w 55"/>
              <a:gd name="T19" fmla="*/ 0 h 51"/>
              <a:gd name="T20" fmla="*/ 2 w 55"/>
              <a:gd name="T21" fmla="*/ 29 h 51"/>
              <a:gd name="T22" fmla="*/ 28 w 55"/>
              <a:gd name="T23" fmla="*/ 51 h 51"/>
              <a:gd name="T24" fmla="*/ 31 w 55"/>
              <a:gd name="T25" fmla="*/ 51 h 51"/>
              <a:gd name="T26" fmla="*/ 53 w 55"/>
              <a:gd name="T27" fmla="*/ 22 h 51"/>
              <a:gd name="T28" fmla="*/ 28 w 55"/>
              <a:gd name="T29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5" h="51">
                <a:moveTo>
                  <a:pt x="28" y="9"/>
                </a:moveTo>
                <a:cubicBezTo>
                  <a:pt x="36" y="9"/>
                  <a:pt x="43" y="15"/>
                  <a:pt x="44" y="23"/>
                </a:cubicBezTo>
                <a:cubicBezTo>
                  <a:pt x="45" y="32"/>
                  <a:pt x="39" y="40"/>
                  <a:pt x="30" y="42"/>
                </a:cubicBezTo>
                <a:cubicBezTo>
                  <a:pt x="29" y="42"/>
                  <a:pt x="28" y="42"/>
                  <a:pt x="28" y="42"/>
                </a:cubicBezTo>
                <a:cubicBezTo>
                  <a:pt x="19" y="42"/>
                  <a:pt x="12" y="36"/>
                  <a:pt x="11" y="28"/>
                </a:cubicBezTo>
                <a:cubicBezTo>
                  <a:pt x="10" y="19"/>
                  <a:pt x="16" y="10"/>
                  <a:pt x="25" y="9"/>
                </a:cubicBezTo>
                <a:cubicBezTo>
                  <a:pt x="26" y="9"/>
                  <a:pt x="27" y="9"/>
                  <a:pt x="28" y="9"/>
                </a:cubicBezTo>
                <a:moveTo>
                  <a:pt x="28" y="0"/>
                </a:moveTo>
                <a:cubicBezTo>
                  <a:pt x="28" y="0"/>
                  <a:pt x="28" y="0"/>
                  <a:pt x="28" y="0"/>
                </a:cubicBezTo>
                <a:cubicBezTo>
                  <a:pt x="26" y="0"/>
                  <a:pt x="25" y="0"/>
                  <a:pt x="24" y="0"/>
                </a:cubicBezTo>
                <a:cubicBezTo>
                  <a:pt x="10" y="2"/>
                  <a:pt x="0" y="15"/>
                  <a:pt x="2" y="29"/>
                </a:cubicBezTo>
                <a:cubicBezTo>
                  <a:pt x="4" y="42"/>
                  <a:pt x="15" y="51"/>
                  <a:pt x="28" y="51"/>
                </a:cubicBezTo>
                <a:cubicBezTo>
                  <a:pt x="29" y="51"/>
                  <a:pt x="30" y="51"/>
                  <a:pt x="31" y="51"/>
                </a:cubicBezTo>
                <a:cubicBezTo>
                  <a:pt x="45" y="49"/>
                  <a:pt x="55" y="36"/>
                  <a:pt x="53" y="22"/>
                </a:cubicBezTo>
                <a:cubicBezTo>
                  <a:pt x="51" y="9"/>
                  <a:pt x="40" y="0"/>
                  <a:pt x="28" y="0"/>
                </a:cubicBezTo>
                <a:close/>
              </a:path>
            </a:pathLst>
          </a:custGeom>
          <a:solidFill>
            <a:srgbClr val="FF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02" name="ïś1ïḑe"/>
          <p:cNvSpPr/>
          <p:nvPr/>
        </p:nvSpPr>
        <p:spPr bwMode="auto">
          <a:xfrm>
            <a:off x="2170067" y="2367739"/>
            <a:ext cx="31053" cy="30068"/>
          </a:xfrm>
          <a:custGeom>
            <a:avLst/>
            <a:gdLst>
              <a:gd name="T0" fmla="*/ 22 w 44"/>
              <a:gd name="T1" fmla="*/ 43 h 43"/>
              <a:gd name="T2" fmla="*/ 1 w 44"/>
              <a:gd name="T3" fmla="*/ 24 h 43"/>
              <a:gd name="T4" fmla="*/ 19 w 44"/>
              <a:gd name="T5" fmla="*/ 1 h 43"/>
              <a:gd name="T6" fmla="*/ 22 w 44"/>
              <a:gd name="T7" fmla="*/ 0 h 43"/>
              <a:gd name="T8" fmla="*/ 43 w 44"/>
              <a:gd name="T9" fmla="*/ 19 h 43"/>
              <a:gd name="T10" fmla="*/ 39 w 44"/>
              <a:gd name="T11" fmla="*/ 34 h 43"/>
              <a:gd name="T12" fmla="*/ 25 w 44"/>
              <a:gd name="T13" fmla="*/ 42 h 43"/>
              <a:gd name="T14" fmla="*/ 22 w 44"/>
              <a:gd name="T15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" h="43">
                <a:moveTo>
                  <a:pt x="22" y="43"/>
                </a:moveTo>
                <a:cubicBezTo>
                  <a:pt x="12" y="43"/>
                  <a:pt x="3" y="35"/>
                  <a:pt x="1" y="24"/>
                </a:cubicBezTo>
                <a:cubicBezTo>
                  <a:pt x="0" y="13"/>
                  <a:pt x="8" y="2"/>
                  <a:pt x="19" y="1"/>
                </a:cubicBezTo>
                <a:cubicBezTo>
                  <a:pt x="20" y="1"/>
                  <a:pt x="21" y="0"/>
                  <a:pt x="22" y="0"/>
                </a:cubicBezTo>
                <a:cubicBezTo>
                  <a:pt x="33" y="0"/>
                  <a:pt x="42" y="8"/>
                  <a:pt x="43" y="19"/>
                </a:cubicBezTo>
                <a:cubicBezTo>
                  <a:pt x="44" y="24"/>
                  <a:pt x="42" y="30"/>
                  <a:pt x="39" y="34"/>
                </a:cubicBezTo>
                <a:cubicBezTo>
                  <a:pt x="35" y="39"/>
                  <a:pt x="30" y="42"/>
                  <a:pt x="25" y="42"/>
                </a:cubicBezTo>
                <a:cubicBezTo>
                  <a:pt x="24" y="43"/>
                  <a:pt x="23" y="43"/>
                  <a:pt x="22" y="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03" name="işļíďé"/>
          <p:cNvSpPr/>
          <p:nvPr/>
        </p:nvSpPr>
        <p:spPr bwMode="auto">
          <a:xfrm>
            <a:off x="2166617" y="2364782"/>
            <a:ext cx="38447" cy="35489"/>
          </a:xfrm>
          <a:custGeom>
            <a:avLst/>
            <a:gdLst>
              <a:gd name="T0" fmla="*/ 27 w 55"/>
              <a:gd name="T1" fmla="*/ 9 h 51"/>
              <a:gd name="T2" fmla="*/ 43 w 55"/>
              <a:gd name="T3" fmla="*/ 23 h 51"/>
              <a:gd name="T4" fmla="*/ 29 w 55"/>
              <a:gd name="T5" fmla="*/ 42 h 51"/>
              <a:gd name="T6" fmla="*/ 27 w 55"/>
              <a:gd name="T7" fmla="*/ 42 h 51"/>
              <a:gd name="T8" fmla="*/ 11 w 55"/>
              <a:gd name="T9" fmla="*/ 28 h 51"/>
              <a:gd name="T10" fmla="*/ 25 w 55"/>
              <a:gd name="T11" fmla="*/ 9 h 51"/>
              <a:gd name="T12" fmla="*/ 27 w 55"/>
              <a:gd name="T13" fmla="*/ 9 h 51"/>
              <a:gd name="T14" fmla="*/ 27 w 55"/>
              <a:gd name="T15" fmla="*/ 0 h 51"/>
              <a:gd name="T16" fmla="*/ 27 w 55"/>
              <a:gd name="T17" fmla="*/ 0 h 51"/>
              <a:gd name="T18" fmla="*/ 24 w 55"/>
              <a:gd name="T19" fmla="*/ 0 h 51"/>
              <a:gd name="T20" fmla="*/ 2 w 55"/>
              <a:gd name="T21" fmla="*/ 29 h 51"/>
              <a:gd name="T22" fmla="*/ 27 w 55"/>
              <a:gd name="T23" fmla="*/ 51 h 51"/>
              <a:gd name="T24" fmla="*/ 31 w 55"/>
              <a:gd name="T25" fmla="*/ 51 h 51"/>
              <a:gd name="T26" fmla="*/ 53 w 55"/>
              <a:gd name="T27" fmla="*/ 22 h 51"/>
              <a:gd name="T28" fmla="*/ 27 w 55"/>
              <a:gd name="T29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5" h="51">
                <a:moveTo>
                  <a:pt x="27" y="9"/>
                </a:moveTo>
                <a:cubicBezTo>
                  <a:pt x="35" y="9"/>
                  <a:pt x="42" y="15"/>
                  <a:pt x="43" y="23"/>
                </a:cubicBezTo>
                <a:cubicBezTo>
                  <a:pt x="45" y="32"/>
                  <a:pt x="38" y="41"/>
                  <a:pt x="29" y="42"/>
                </a:cubicBezTo>
                <a:cubicBezTo>
                  <a:pt x="29" y="42"/>
                  <a:pt x="28" y="42"/>
                  <a:pt x="27" y="42"/>
                </a:cubicBezTo>
                <a:cubicBezTo>
                  <a:pt x="19" y="42"/>
                  <a:pt x="12" y="36"/>
                  <a:pt x="11" y="28"/>
                </a:cubicBezTo>
                <a:cubicBezTo>
                  <a:pt x="10" y="19"/>
                  <a:pt x="16" y="10"/>
                  <a:pt x="25" y="9"/>
                </a:cubicBezTo>
                <a:cubicBezTo>
                  <a:pt x="26" y="9"/>
                  <a:pt x="27" y="9"/>
                  <a:pt x="27" y="9"/>
                </a:cubicBezTo>
                <a:moveTo>
                  <a:pt x="27" y="0"/>
                </a:moveTo>
                <a:cubicBezTo>
                  <a:pt x="27" y="0"/>
                  <a:pt x="27" y="0"/>
                  <a:pt x="27" y="0"/>
                </a:cubicBezTo>
                <a:cubicBezTo>
                  <a:pt x="26" y="0"/>
                  <a:pt x="25" y="0"/>
                  <a:pt x="24" y="0"/>
                </a:cubicBezTo>
                <a:cubicBezTo>
                  <a:pt x="10" y="2"/>
                  <a:pt x="0" y="15"/>
                  <a:pt x="2" y="29"/>
                </a:cubicBezTo>
                <a:cubicBezTo>
                  <a:pt x="3" y="42"/>
                  <a:pt x="14" y="51"/>
                  <a:pt x="27" y="51"/>
                </a:cubicBezTo>
                <a:cubicBezTo>
                  <a:pt x="28" y="51"/>
                  <a:pt x="29" y="51"/>
                  <a:pt x="31" y="51"/>
                </a:cubicBezTo>
                <a:cubicBezTo>
                  <a:pt x="45" y="49"/>
                  <a:pt x="55" y="36"/>
                  <a:pt x="53" y="22"/>
                </a:cubicBezTo>
                <a:cubicBezTo>
                  <a:pt x="51" y="9"/>
                  <a:pt x="40" y="0"/>
                  <a:pt x="27" y="0"/>
                </a:cubicBezTo>
                <a:close/>
              </a:path>
            </a:pathLst>
          </a:custGeom>
          <a:solidFill>
            <a:srgbClr val="8C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04" name="iṩľíďé"/>
          <p:cNvSpPr/>
          <p:nvPr/>
        </p:nvSpPr>
        <p:spPr bwMode="auto">
          <a:xfrm>
            <a:off x="1935939" y="1586981"/>
            <a:ext cx="231172" cy="76893"/>
          </a:xfrm>
          <a:custGeom>
            <a:avLst/>
            <a:gdLst>
              <a:gd name="T0" fmla="*/ 6 w 469"/>
              <a:gd name="T1" fmla="*/ 0 h 156"/>
              <a:gd name="T2" fmla="*/ 0 w 469"/>
              <a:gd name="T3" fmla="*/ 21 h 156"/>
              <a:gd name="T4" fmla="*/ 292 w 469"/>
              <a:gd name="T5" fmla="*/ 156 h 156"/>
              <a:gd name="T6" fmla="*/ 469 w 469"/>
              <a:gd name="T7" fmla="*/ 134 h 156"/>
              <a:gd name="T8" fmla="*/ 439 w 469"/>
              <a:gd name="T9" fmla="*/ 121 h 156"/>
              <a:gd name="T10" fmla="*/ 411 w 469"/>
              <a:gd name="T11" fmla="*/ 119 h 156"/>
              <a:gd name="T12" fmla="*/ 412 w 469"/>
              <a:gd name="T13" fmla="*/ 111 h 156"/>
              <a:gd name="T14" fmla="*/ 372 w 469"/>
              <a:gd name="T15" fmla="*/ 95 h 156"/>
              <a:gd name="T16" fmla="*/ 367 w 469"/>
              <a:gd name="T17" fmla="*/ 109 h 156"/>
              <a:gd name="T18" fmla="*/ 308 w 469"/>
              <a:gd name="T19" fmla="*/ 78 h 156"/>
              <a:gd name="T20" fmla="*/ 6 w 469"/>
              <a:gd name="T21" fmla="*/ 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69" h="156">
                <a:moveTo>
                  <a:pt x="6" y="0"/>
                </a:moveTo>
                <a:lnTo>
                  <a:pt x="0" y="21"/>
                </a:lnTo>
                <a:lnTo>
                  <a:pt x="292" y="156"/>
                </a:lnTo>
                <a:lnTo>
                  <a:pt x="469" y="134"/>
                </a:lnTo>
                <a:lnTo>
                  <a:pt x="439" y="121"/>
                </a:lnTo>
                <a:lnTo>
                  <a:pt x="411" y="119"/>
                </a:lnTo>
                <a:lnTo>
                  <a:pt x="412" y="111"/>
                </a:lnTo>
                <a:lnTo>
                  <a:pt x="372" y="95"/>
                </a:lnTo>
                <a:lnTo>
                  <a:pt x="367" y="109"/>
                </a:lnTo>
                <a:lnTo>
                  <a:pt x="308" y="78"/>
                </a:lnTo>
                <a:lnTo>
                  <a:pt x="6" y="0"/>
                </a:lnTo>
                <a:close/>
              </a:path>
            </a:pathLst>
          </a:custGeom>
          <a:solidFill>
            <a:srgbClr val="9DAC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05" name="íşḷïḍé"/>
          <p:cNvSpPr/>
          <p:nvPr/>
        </p:nvSpPr>
        <p:spPr bwMode="auto">
          <a:xfrm>
            <a:off x="1935939" y="1586981"/>
            <a:ext cx="231172" cy="76893"/>
          </a:xfrm>
          <a:custGeom>
            <a:avLst/>
            <a:gdLst>
              <a:gd name="T0" fmla="*/ 6 w 469"/>
              <a:gd name="T1" fmla="*/ 0 h 156"/>
              <a:gd name="T2" fmla="*/ 0 w 469"/>
              <a:gd name="T3" fmla="*/ 21 h 156"/>
              <a:gd name="T4" fmla="*/ 292 w 469"/>
              <a:gd name="T5" fmla="*/ 156 h 156"/>
              <a:gd name="T6" fmla="*/ 469 w 469"/>
              <a:gd name="T7" fmla="*/ 134 h 156"/>
              <a:gd name="T8" fmla="*/ 439 w 469"/>
              <a:gd name="T9" fmla="*/ 121 h 156"/>
              <a:gd name="T10" fmla="*/ 411 w 469"/>
              <a:gd name="T11" fmla="*/ 119 h 156"/>
              <a:gd name="T12" fmla="*/ 412 w 469"/>
              <a:gd name="T13" fmla="*/ 111 h 156"/>
              <a:gd name="T14" fmla="*/ 372 w 469"/>
              <a:gd name="T15" fmla="*/ 95 h 156"/>
              <a:gd name="T16" fmla="*/ 367 w 469"/>
              <a:gd name="T17" fmla="*/ 109 h 156"/>
              <a:gd name="T18" fmla="*/ 308 w 469"/>
              <a:gd name="T19" fmla="*/ 78 h 156"/>
              <a:gd name="T20" fmla="*/ 6 w 469"/>
              <a:gd name="T21" fmla="*/ 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69" h="156">
                <a:moveTo>
                  <a:pt x="6" y="0"/>
                </a:moveTo>
                <a:lnTo>
                  <a:pt x="0" y="21"/>
                </a:lnTo>
                <a:lnTo>
                  <a:pt x="292" y="156"/>
                </a:lnTo>
                <a:lnTo>
                  <a:pt x="469" y="134"/>
                </a:lnTo>
                <a:lnTo>
                  <a:pt x="439" y="121"/>
                </a:lnTo>
                <a:lnTo>
                  <a:pt x="411" y="119"/>
                </a:lnTo>
                <a:lnTo>
                  <a:pt x="412" y="111"/>
                </a:lnTo>
                <a:lnTo>
                  <a:pt x="372" y="95"/>
                </a:lnTo>
                <a:lnTo>
                  <a:pt x="367" y="109"/>
                </a:lnTo>
                <a:lnTo>
                  <a:pt x="308" y="78"/>
                </a:lnTo>
                <a:lnTo>
                  <a:pt x="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06" name="iŝḷïďè"/>
          <p:cNvSpPr/>
          <p:nvPr/>
        </p:nvSpPr>
        <p:spPr bwMode="auto">
          <a:xfrm>
            <a:off x="2138522" y="1641693"/>
            <a:ext cx="13802" cy="4929"/>
          </a:xfrm>
          <a:custGeom>
            <a:avLst/>
            <a:gdLst>
              <a:gd name="T0" fmla="*/ 1 w 28"/>
              <a:gd name="T1" fmla="*/ 0 h 10"/>
              <a:gd name="T2" fmla="*/ 0 w 28"/>
              <a:gd name="T3" fmla="*/ 8 h 10"/>
              <a:gd name="T4" fmla="*/ 28 w 28"/>
              <a:gd name="T5" fmla="*/ 10 h 10"/>
              <a:gd name="T6" fmla="*/ 1 w 28"/>
              <a:gd name="T7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" h="10">
                <a:moveTo>
                  <a:pt x="1" y="0"/>
                </a:moveTo>
                <a:lnTo>
                  <a:pt x="0" y="8"/>
                </a:lnTo>
                <a:lnTo>
                  <a:pt x="28" y="10"/>
                </a:lnTo>
                <a:lnTo>
                  <a:pt x="1" y="0"/>
                </a:lnTo>
                <a:close/>
              </a:path>
            </a:pathLst>
          </a:custGeom>
          <a:solidFill>
            <a:srgbClr val="5E6B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07" name="ï$1ïḍe"/>
          <p:cNvSpPr/>
          <p:nvPr/>
        </p:nvSpPr>
        <p:spPr bwMode="auto">
          <a:xfrm>
            <a:off x="2138522" y="1641693"/>
            <a:ext cx="13802" cy="4929"/>
          </a:xfrm>
          <a:custGeom>
            <a:avLst/>
            <a:gdLst>
              <a:gd name="T0" fmla="*/ 1 w 28"/>
              <a:gd name="T1" fmla="*/ 0 h 10"/>
              <a:gd name="T2" fmla="*/ 0 w 28"/>
              <a:gd name="T3" fmla="*/ 8 h 10"/>
              <a:gd name="T4" fmla="*/ 28 w 28"/>
              <a:gd name="T5" fmla="*/ 10 h 10"/>
              <a:gd name="T6" fmla="*/ 1 w 28"/>
              <a:gd name="T7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" h="10">
                <a:moveTo>
                  <a:pt x="1" y="0"/>
                </a:moveTo>
                <a:lnTo>
                  <a:pt x="0" y="8"/>
                </a:lnTo>
                <a:lnTo>
                  <a:pt x="28" y="1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08" name="íšľïdé"/>
          <p:cNvSpPr/>
          <p:nvPr/>
        </p:nvSpPr>
        <p:spPr bwMode="auto">
          <a:xfrm>
            <a:off x="2922238" y="1949264"/>
            <a:ext cx="245465" cy="141464"/>
          </a:xfrm>
          <a:custGeom>
            <a:avLst/>
            <a:gdLst>
              <a:gd name="T0" fmla="*/ 10 w 498"/>
              <a:gd name="T1" fmla="*/ 72 h 287"/>
              <a:gd name="T2" fmla="*/ 17 w 498"/>
              <a:gd name="T3" fmla="*/ 121 h 287"/>
              <a:gd name="T4" fmla="*/ 470 w 498"/>
              <a:gd name="T5" fmla="*/ 287 h 287"/>
              <a:gd name="T6" fmla="*/ 498 w 498"/>
              <a:gd name="T7" fmla="*/ 195 h 287"/>
              <a:gd name="T8" fmla="*/ 324 w 498"/>
              <a:gd name="T9" fmla="*/ 126 h 287"/>
              <a:gd name="T10" fmla="*/ 10 w 498"/>
              <a:gd name="T11" fmla="*/ 72 h 287"/>
              <a:gd name="T12" fmla="*/ 0 w 498"/>
              <a:gd name="T13" fmla="*/ 0 h 287"/>
              <a:gd name="T14" fmla="*/ 6 w 498"/>
              <a:gd name="T15" fmla="*/ 42 h 287"/>
              <a:gd name="T16" fmla="*/ 191 w 498"/>
              <a:gd name="T17" fmla="*/ 75 h 287"/>
              <a:gd name="T18" fmla="*/ 0 w 498"/>
              <a:gd name="T19" fmla="*/ 0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8" h="287">
                <a:moveTo>
                  <a:pt x="10" y="72"/>
                </a:moveTo>
                <a:lnTo>
                  <a:pt x="17" y="121"/>
                </a:lnTo>
                <a:lnTo>
                  <a:pt x="470" y="287"/>
                </a:lnTo>
                <a:lnTo>
                  <a:pt x="498" y="195"/>
                </a:lnTo>
                <a:lnTo>
                  <a:pt x="324" y="126"/>
                </a:lnTo>
                <a:lnTo>
                  <a:pt x="10" y="72"/>
                </a:lnTo>
                <a:close/>
                <a:moveTo>
                  <a:pt x="0" y="0"/>
                </a:moveTo>
                <a:lnTo>
                  <a:pt x="6" y="42"/>
                </a:lnTo>
                <a:lnTo>
                  <a:pt x="191" y="75"/>
                </a:lnTo>
                <a:lnTo>
                  <a:pt x="0" y="0"/>
                </a:lnTo>
                <a:close/>
              </a:path>
            </a:pathLst>
          </a:custGeom>
          <a:solidFill>
            <a:srgbClr val="99A9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09" name="î$1îḓè"/>
          <p:cNvSpPr/>
          <p:nvPr/>
        </p:nvSpPr>
        <p:spPr bwMode="auto">
          <a:xfrm>
            <a:off x="2922238" y="1949264"/>
            <a:ext cx="245465" cy="141464"/>
          </a:xfrm>
          <a:custGeom>
            <a:avLst/>
            <a:gdLst>
              <a:gd name="T0" fmla="*/ 10 w 498"/>
              <a:gd name="T1" fmla="*/ 72 h 287"/>
              <a:gd name="T2" fmla="*/ 17 w 498"/>
              <a:gd name="T3" fmla="*/ 121 h 287"/>
              <a:gd name="T4" fmla="*/ 470 w 498"/>
              <a:gd name="T5" fmla="*/ 287 h 287"/>
              <a:gd name="T6" fmla="*/ 498 w 498"/>
              <a:gd name="T7" fmla="*/ 195 h 287"/>
              <a:gd name="T8" fmla="*/ 324 w 498"/>
              <a:gd name="T9" fmla="*/ 126 h 287"/>
              <a:gd name="T10" fmla="*/ 10 w 498"/>
              <a:gd name="T11" fmla="*/ 72 h 287"/>
              <a:gd name="T12" fmla="*/ 0 w 498"/>
              <a:gd name="T13" fmla="*/ 0 h 287"/>
              <a:gd name="T14" fmla="*/ 6 w 498"/>
              <a:gd name="T15" fmla="*/ 42 h 287"/>
              <a:gd name="T16" fmla="*/ 191 w 498"/>
              <a:gd name="T17" fmla="*/ 75 h 287"/>
              <a:gd name="T18" fmla="*/ 0 w 498"/>
              <a:gd name="T19" fmla="*/ 0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8" h="287">
                <a:moveTo>
                  <a:pt x="10" y="72"/>
                </a:moveTo>
                <a:lnTo>
                  <a:pt x="17" y="121"/>
                </a:lnTo>
                <a:lnTo>
                  <a:pt x="470" y="287"/>
                </a:lnTo>
                <a:lnTo>
                  <a:pt x="498" y="195"/>
                </a:lnTo>
                <a:lnTo>
                  <a:pt x="324" y="126"/>
                </a:lnTo>
                <a:lnTo>
                  <a:pt x="10" y="72"/>
                </a:lnTo>
                <a:moveTo>
                  <a:pt x="0" y="0"/>
                </a:moveTo>
                <a:lnTo>
                  <a:pt x="6" y="42"/>
                </a:lnTo>
                <a:lnTo>
                  <a:pt x="191" y="75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10" name="ïṣḷiḑe"/>
          <p:cNvSpPr/>
          <p:nvPr/>
        </p:nvSpPr>
        <p:spPr bwMode="auto">
          <a:xfrm>
            <a:off x="2925196" y="1969967"/>
            <a:ext cx="156743" cy="41404"/>
          </a:xfrm>
          <a:custGeom>
            <a:avLst/>
            <a:gdLst>
              <a:gd name="T0" fmla="*/ 0 w 318"/>
              <a:gd name="T1" fmla="*/ 0 h 84"/>
              <a:gd name="T2" fmla="*/ 4 w 318"/>
              <a:gd name="T3" fmla="*/ 30 h 84"/>
              <a:gd name="T4" fmla="*/ 318 w 318"/>
              <a:gd name="T5" fmla="*/ 84 h 84"/>
              <a:gd name="T6" fmla="*/ 185 w 318"/>
              <a:gd name="T7" fmla="*/ 33 h 84"/>
              <a:gd name="T8" fmla="*/ 0 w 318"/>
              <a:gd name="T9" fmla="*/ 0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8" h="84">
                <a:moveTo>
                  <a:pt x="0" y="0"/>
                </a:moveTo>
                <a:lnTo>
                  <a:pt x="4" y="30"/>
                </a:lnTo>
                <a:lnTo>
                  <a:pt x="318" y="84"/>
                </a:lnTo>
                <a:lnTo>
                  <a:pt x="185" y="33"/>
                </a:lnTo>
                <a:lnTo>
                  <a:pt x="0" y="0"/>
                </a:lnTo>
                <a:close/>
              </a:path>
            </a:pathLst>
          </a:custGeom>
          <a:solidFill>
            <a:srgbClr val="5E6B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11" name="íşḻíḓê"/>
          <p:cNvSpPr/>
          <p:nvPr/>
        </p:nvSpPr>
        <p:spPr bwMode="auto">
          <a:xfrm>
            <a:off x="2925196" y="1969967"/>
            <a:ext cx="156743" cy="41404"/>
          </a:xfrm>
          <a:custGeom>
            <a:avLst/>
            <a:gdLst>
              <a:gd name="T0" fmla="*/ 0 w 318"/>
              <a:gd name="T1" fmla="*/ 0 h 84"/>
              <a:gd name="T2" fmla="*/ 4 w 318"/>
              <a:gd name="T3" fmla="*/ 30 h 84"/>
              <a:gd name="T4" fmla="*/ 318 w 318"/>
              <a:gd name="T5" fmla="*/ 84 h 84"/>
              <a:gd name="T6" fmla="*/ 185 w 318"/>
              <a:gd name="T7" fmla="*/ 33 h 84"/>
              <a:gd name="T8" fmla="*/ 0 w 318"/>
              <a:gd name="T9" fmla="*/ 0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8" h="84">
                <a:moveTo>
                  <a:pt x="0" y="0"/>
                </a:moveTo>
                <a:lnTo>
                  <a:pt x="4" y="30"/>
                </a:lnTo>
                <a:lnTo>
                  <a:pt x="318" y="84"/>
                </a:lnTo>
                <a:lnTo>
                  <a:pt x="185" y="33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12" name="íś1íḍê"/>
          <p:cNvSpPr/>
          <p:nvPr/>
        </p:nvSpPr>
        <p:spPr bwMode="auto">
          <a:xfrm>
            <a:off x="2250411" y="1688026"/>
            <a:ext cx="648167" cy="281940"/>
          </a:xfrm>
          <a:custGeom>
            <a:avLst/>
            <a:gdLst>
              <a:gd name="T0" fmla="*/ 1054 w 1315"/>
              <a:gd name="T1" fmla="*/ 407 h 572"/>
              <a:gd name="T2" fmla="*/ 1062 w 1315"/>
              <a:gd name="T3" fmla="*/ 474 h 572"/>
              <a:gd name="T4" fmla="*/ 1315 w 1315"/>
              <a:gd name="T5" fmla="*/ 572 h 572"/>
              <a:gd name="T6" fmla="*/ 1306 w 1315"/>
              <a:gd name="T7" fmla="*/ 507 h 572"/>
              <a:gd name="T8" fmla="*/ 1054 w 1315"/>
              <a:gd name="T9" fmla="*/ 407 h 572"/>
              <a:gd name="T10" fmla="*/ 12 w 1315"/>
              <a:gd name="T11" fmla="*/ 0 h 572"/>
              <a:gd name="T12" fmla="*/ 0 w 1315"/>
              <a:gd name="T13" fmla="*/ 64 h 572"/>
              <a:gd name="T14" fmla="*/ 202 w 1315"/>
              <a:gd name="T15" fmla="*/ 142 h 572"/>
              <a:gd name="T16" fmla="*/ 333 w 1315"/>
              <a:gd name="T17" fmla="*/ 125 h 572"/>
              <a:gd name="T18" fmla="*/ 12 w 1315"/>
              <a:gd name="T19" fmla="*/ 0 h 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15" h="572">
                <a:moveTo>
                  <a:pt x="1054" y="407"/>
                </a:moveTo>
                <a:lnTo>
                  <a:pt x="1062" y="474"/>
                </a:lnTo>
                <a:lnTo>
                  <a:pt x="1315" y="572"/>
                </a:lnTo>
                <a:lnTo>
                  <a:pt x="1306" y="507"/>
                </a:lnTo>
                <a:lnTo>
                  <a:pt x="1054" y="407"/>
                </a:lnTo>
                <a:close/>
                <a:moveTo>
                  <a:pt x="12" y="0"/>
                </a:moveTo>
                <a:lnTo>
                  <a:pt x="0" y="64"/>
                </a:lnTo>
                <a:lnTo>
                  <a:pt x="202" y="142"/>
                </a:lnTo>
                <a:lnTo>
                  <a:pt x="333" y="125"/>
                </a:lnTo>
                <a:lnTo>
                  <a:pt x="12" y="0"/>
                </a:lnTo>
                <a:close/>
              </a:path>
            </a:pathLst>
          </a:custGeom>
          <a:solidFill>
            <a:srgbClr val="2832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13" name="ís1íďe"/>
          <p:cNvSpPr/>
          <p:nvPr/>
        </p:nvSpPr>
        <p:spPr bwMode="auto">
          <a:xfrm>
            <a:off x="2250411" y="1688026"/>
            <a:ext cx="648167" cy="281940"/>
          </a:xfrm>
          <a:custGeom>
            <a:avLst/>
            <a:gdLst>
              <a:gd name="T0" fmla="*/ 1054 w 1315"/>
              <a:gd name="T1" fmla="*/ 407 h 572"/>
              <a:gd name="T2" fmla="*/ 1062 w 1315"/>
              <a:gd name="T3" fmla="*/ 474 h 572"/>
              <a:gd name="T4" fmla="*/ 1315 w 1315"/>
              <a:gd name="T5" fmla="*/ 572 h 572"/>
              <a:gd name="T6" fmla="*/ 1306 w 1315"/>
              <a:gd name="T7" fmla="*/ 507 h 572"/>
              <a:gd name="T8" fmla="*/ 1054 w 1315"/>
              <a:gd name="T9" fmla="*/ 407 h 572"/>
              <a:gd name="T10" fmla="*/ 12 w 1315"/>
              <a:gd name="T11" fmla="*/ 0 h 572"/>
              <a:gd name="T12" fmla="*/ 0 w 1315"/>
              <a:gd name="T13" fmla="*/ 64 h 572"/>
              <a:gd name="T14" fmla="*/ 202 w 1315"/>
              <a:gd name="T15" fmla="*/ 142 h 572"/>
              <a:gd name="T16" fmla="*/ 333 w 1315"/>
              <a:gd name="T17" fmla="*/ 125 h 572"/>
              <a:gd name="T18" fmla="*/ 12 w 1315"/>
              <a:gd name="T19" fmla="*/ 0 h 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15" h="572">
                <a:moveTo>
                  <a:pt x="1054" y="407"/>
                </a:moveTo>
                <a:lnTo>
                  <a:pt x="1062" y="474"/>
                </a:lnTo>
                <a:lnTo>
                  <a:pt x="1315" y="572"/>
                </a:lnTo>
                <a:lnTo>
                  <a:pt x="1306" y="507"/>
                </a:lnTo>
                <a:lnTo>
                  <a:pt x="1054" y="407"/>
                </a:lnTo>
                <a:moveTo>
                  <a:pt x="12" y="0"/>
                </a:moveTo>
                <a:lnTo>
                  <a:pt x="0" y="64"/>
                </a:lnTo>
                <a:lnTo>
                  <a:pt x="202" y="142"/>
                </a:lnTo>
                <a:lnTo>
                  <a:pt x="333" y="125"/>
                </a:lnTo>
                <a:lnTo>
                  <a:pt x="1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14" name="iṥḻiḋe"/>
          <p:cNvSpPr/>
          <p:nvPr/>
        </p:nvSpPr>
        <p:spPr bwMode="auto">
          <a:xfrm>
            <a:off x="2894143" y="1937928"/>
            <a:ext cx="15773" cy="36475"/>
          </a:xfrm>
          <a:custGeom>
            <a:avLst/>
            <a:gdLst>
              <a:gd name="T0" fmla="*/ 0 w 32"/>
              <a:gd name="T1" fmla="*/ 0 h 74"/>
              <a:gd name="T2" fmla="*/ 9 w 32"/>
              <a:gd name="T3" fmla="*/ 65 h 74"/>
              <a:gd name="T4" fmla="*/ 32 w 32"/>
              <a:gd name="T5" fmla="*/ 74 h 74"/>
              <a:gd name="T6" fmla="*/ 23 w 32"/>
              <a:gd name="T7" fmla="*/ 10 h 74"/>
              <a:gd name="T8" fmla="*/ 0 w 32"/>
              <a:gd name="T9" fmla="*/ 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74">
                <a:moveTo>
                  <a:pt x="0" y="0"/>
                </a:moveTo>
                <a:lnTo>
                  <a:pt x="9" y="65"/>
                </a:lnTo>
                <a:lnTo>
                  <a:pt x="32" y="74"/>
                </a:lnTo>
                <a:lnTo>
                  <a:pt x="23" y="10"/>
                </a:lnTo>
                <a:lnTo>
                  <a:pt x="0" y="0"/>
                </a:lnTo>
                <a:close/>
              </a:path>
            </a:pathLst>
          </a:custGeom>
          <a:solidFill>
            <a:srgbClr val="2329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15" name="îṥḻidè"/>
          <p:cNvSpPr/>
          <p:nvPr/>
        </p:nvSpPr>
        <p:spPr bwMode="auto">
          <a:xfrm>
            <a:off x="2894143" y="1937928"/>
            <a:ext cx="15773" cy="36475"/>
          </a:xfrm>
          <a:custGeom>
            <a:avLst/>
            <a:gdLst>
              <a:gd name="T0" fmla="*/ 0 w 32"/>
              <a:gd name="T1" fmla="*/ 0 h 74"/>
              <a:gd name="T2" fmla="*/ 9 w 32"/>
              <a:gd name="T3" fmla="*/ 65 h 74"/>
              <a:gd name="T4" fmla="*/ 32 w 32"/>
              <a:gd name="T5" fmla="*/ 74 h 74"/>
              <a:gd name="T6" fmla="*/ 23 w 32"/>
              <a:gd name="T7" fmla="*/ 10 h 74"/>
              <a:gd name="T8" fmla="*/ 0 w 32"/>
              <a:gd name="T9" fmla="*/ 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74">
                <a:moveTo>
                  <a:pt x="0" y="0"/>
                </a:moveTo>
                <a:lnTo>
                  <a:pt x="9" y="65"/>
                </a:lnTo>
                <a:lnTo>
                  <a:pt x="32" y="74"/>
                </a:lnTo>
                <a:lnTo>
                  <a:pt x="23" y="1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16" name="îŝļiḑè"/>
          <p:cNvSpPr/>
          <p:nvPr/>
        </p:nvSpPr>
        <p:spPr bwMode="auto">
          <a:xfrm>
            <a:off x="2079866" y="1653030"/>
            <a:ext cx="850751" cy="355876"/>
          </a:xfrm>
          <a:custGeom>
            <a:avLst/>
            <a:gdLst>
              <a:gd name="T0" fmla="*/ 1675 w 1726"/>
              <a:gd name="T1" fmla="*/ 588 h 722"/>
              <a:gd name="T2" fmla="*/ 1684 w 1726"/>
              <a:gd name="T3" fmla="*/ 652 h 722"/>
              <a:gd name="T4" fmla="*/ 1718 w 1726"/>
              <a:gd name="T5" fmla="*/ 666 h 722"/>
              <a:gd name="T6" fmla="*/ 1725 w 1726"/>
              <a:gd name="T7" fmla="*/ 720 h 722"/>
              <a:gd name="T8" fmla="*/ 1726 w 1726"/>
              <a:gd name="T9" fmla="*/ 722 h 722"/>
              <a:gd name="T10" fmla="*/ 1719 w 1726"/>
              <a:gd name="T11" fmla="*/ 673 h 722"/>
              <a:gd name="T12" fmla="*/ 1715 w 1726"/>
              <a:gd name="T13" fmla="*/ 643 h 722"/>
              <a:gd name="T14" fmla="*/ 1709 w 1726"/>
              <a:gd name="T15" fmla="*/ 601 h 722"/>
              <a:gd name="T16" fmla="*/ 1675 w 1726"/>
              <a:gd name="T17" fmla="*/ 588 h 722"/>
              <a:gd name="T18" fmla="*/ 177 w 1726"/>
              <a:gd name="T19" fmla="*/ 0 h 722"/>
              <a:gd name="T20" fmla="*/ 0 w 1726"/>
              <a:gd name="T21" fmla="*/ 22 h 722"/>
              <a:gd name="T22" fmla="*/ 5 w 1726"/>
              <a:gd name="T23" fmla="*/ 24 h 722"/>
              <a:gd name="T24" fmla="*/ 42 w 1726"/>
              <a:gd name="T25" fmla="*/ 18 h 722"/>
              <a:gd name="T26" fmla="*/ 47 w 1726"/>
              <a:gd name="T27" fmla="*/ 20 h 722"/>
              <a:gd name="T28" fmla="*/ 186 w 1726"/>
              <a:gd name="T29" fmla="*/ 2 h 722"/>
              <a:gd name="T30" fmla="*/ 177 w 1726"/>
              <a:gd name="T31" fmla="*/ 0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26" h="722">
                <a:moveTo>
                  <a:pt x="1675" y="588"/>
                </a:moveTo>
                <a:lnTo>
                  <a:pt x="1684" y="652"/>
                </a:lnTo>
                <a:lnTo>
                  <a:pt x="1718" y="666"/>
                </a:lnTo>
                <a:lnTo>
                  <a:pt x="1725" y="720"/>
                </a:lnTo>
                <a:lnTo>
                  <a:pt x="1726" y="722"/>
                </a:lnTo>
                <a:lnTo>
                  <a:pt x="1719" y="673"/>
                </a:lnTo>
                <a:lnTo>
                  <a:pt x="1715" y="643"/>
                </a:lnTo>
                <a:lnTo>
                  <a:pt x="1709" y="601"/>
                </a:lnTo>
                <a:lnTo>
                  <a:pt x="1675" y="588"/>
                </a:lnTo>
                <a:close/>
                <a:moveTo>
                  <a:pt x="177" y="0"/>
                </a:moveTo>
                <a:lnTo>
                  <a:pt x="0" y="22"/>
                </a:lnTo>
                <a:lnTo>
                  <a:pt x="5" y="24"/>
                </a:lnTo>
                <a:lnTo>
                  <a:pt x="42" y="18"/>
                </a:lnTo>
                <a:lnTo>
                  <a:pt x="47" y="20"/>
                </a:lnTo>
                <a:lnTo>
                  <a:pt x="186" y="2"/>
                </a:lnTo>
                <a:lnTo>
                  <a:pt x="177" y="0"/>
                </a:lnTo>
                <a:close/>
              </a:path>
            </a:pathLst>
          </a:custGeom>
          <a:solidFill>
            <a:srgbClr val="798C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17" name="iSlîḍê"/>
          <p:cNvSpPr/>
          <p:nvPr/>
        </p:nvSpPr>
        <p:spPr bwMode="auto">
          <a:xfrm>
            <a:off x="2079866" y="1653030"/>
            <a:ext cx="850751" cy="355876"/>
          </a:xfrm>
          <a:custGeom>
            <a:avLst/>
            <a:gdLst>
              <a:gd name="T0" fmla="*/ 1675 w 1726"/>
              <a:gd name="T1" fmla="*/ 588 h 722"/>
              <a:gd name="T2" fmla="*/ 1684 w 1726"/>
              <a:gd name="T3" fmla="*/ 652 h 722"/>
              <a:gd name="T4" fmla="*/ 1718 w 1726"/>
              <a:gd name="T5" fmla="*/ 666 h 722"/>
              <a:gd name="T6" fmla="*/ 1725 w 1726"/>
              <a:gd name="T7" fmla="*/ 720 h 722"/>
              <a:gd name="T8" fmla="*/ 1726 w 1726"/>
              <a:gd name="T9" fmla="*/ 722 h 722"/>
              <a:gd name="T10" fmla="*/ 1719 w 1726"/>
              <a:gd name="T11" fmla="*/ 673 h 722"/>
              <a:gd name="T12" fmla="*/ 1715 w 1726"/>
              <a:gd name="T13" fmla="*/ 643 h 722"/>
              <a:gd name="T14" fmla="*/ 1709 w 1726"/>
              <a:gd name="T15" fmla="*/ 601 h 722"/>
              <a:gd name="T16" fmla="*/ 1675 w 1726"/>
              <a:gd name="T17" fmla="*/ 588 h 722"/>
              <a:gd name="T18" fmla="*/ 177 w 1726"/>
              <a:gd name="T19" fmla="*/ 0 h 722"/>
              <a:gd name="T20" fmla="*/ 0 w 1726"/>
              <a:gd name="T21" fmla="*/ 22 h 722"/>
              <a:gd name="T22" fmla="*/ 5 w 1726"/>
              <a:gd name="T23" fmla="*/ 24 h 722"/>
              <a:gd name="T24" fmla="*/ 42 w 1726"/>
              <a:gd name="T25" fmla="*/ 18 h 722"/>
              <a:gd name="T26" fmla="*/ 47 w 1726"/>
              <a:gd name="T27" fmla="*/ 20 h 722"/>
              <a:gd name="T28" fmla="*/ 186 w 1726"/>
              <a:gd name="T29" fmla="*/ 2 h 722"/>
              <a:gd name="T30" fmla="*/ 177 w 1726"/>
              <a:gd name="T31" fmla="*/ 0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26" h="722">
                <a:moveTo>
                  <a:pt x="1675" y="588"/>
                </a:moveTo>
                <a:lnTo>
                  <a:pt x="1684" y="652"/>
                </a:lnTo>
                <a:lnTo>
                  <a:pt x="1718" y="666"/>
                </a:lnTo>
                <a:lnTo>
                  <a:pt x="1725" y="720"/>
                </a:lnTo>
                <a:lnTo>
                  <a:pt x="1726" y="722"/>
                </a:lnTo>
                <a:lnTo>
                  <a:pt x="1719" y="673"/>
                </a:lnTo>
                <a:lnTo>
                  <a:pt x="1715" y="643"/>
                </a:lnTo>
                <a:lnTo>
                  <a:pt x="1709" y="601"/>
                </a:lnTo>
                <a:lnTo>
                  <a:pt x="1675" y="588"/>
                </a:lnTo>
                <a:moveTo>
                  <a:pt x="177" y="0"/>
                </a:moveTo>
                <a:lnTo>
                  <a:pt x="0" y="22"/>
                </a:lnTo>
                <a:lnTo>
                  <a:pt x="5" y="24"/>
                </a:lnTo>
                <a:lnTo>
                  <a:pt x="42" y="18"/>
                </a:lnTo>
                <a:lnTo>
                  <a:pt x="47" y="20"/>
                </a:lnTo>
                <a:lnTo>
                  <a:pt x="186" y="2"/>
                </a:lnTo>
                <a:lnTo>
                  <a:pt x="17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18" name="íṡḷíḋé"/>
          <p:cNvSpPr/>
          <p:nvPr/>
        </p:nvSpPr>
        <p:spPr bwMode="auto">
          <a:xfrm>
            <a:off x="2150844" y="1672253"/>
            <a:ext cx="105481" cy="47319"/>
          </a:xfrm>
          <a:custGeom>
            <a:avLst/>
            <a:gdLst>
              <a:gd name="T0" fmla="*/ 136 w 214"/>
              <a:gd name="T1" fmla="*/ 0 h 96"/>
              <a:gd name="T2" fmla="*/ 0 w 214"/>
              <a:gd name="T3" fmla="*/ 19 h 96"/>
              <a:gd name="T4" fmla="*/ 202 w 214"/>
              <a:gd name="T5" fmla="*/ 96 h 96"/>
              <a:gd name="T6" fmla="*/ 214 w 214"/>
              <a:gd name="T7" fmla="*/ 32 h 96"/>
              <a:gd name="T8" fmla="*/ 136 w 214"/>
              <a:gd name="T9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96">
                <a:moveTo>
                  <a:pt x="136" y="0"/>
                </a:moveTo>
                <a:lnTo>
                  <a:pt x="0" y="19"/>
                </a:lnTo>
                <a:lnTo>
                  <a:pt x="202" y="96"/>
                </a:lnTo>
                <a:lnTo>
                  <a:pt x="214" y="32"/>
                </a:lnTo>
                <a:lnTo>
                  <a:pt x="136" y="0"/>
                </a:lnTo>
                <a:close/>
              </a:path>
            </a:pathLst>
          </a:custGeom>
          <a:solidFill>
            <a:srgbClr val="4D59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19" name="íṩļîďe"/>
          <p:cNvSpPr/>
          <p:nvPr/>
        </p:nvSpPr>
        <p:spPr bwMode="auto">
          <a:xfrm>
            <a:off x="2150844" y="1672253"/>
            <a:ext cx="105481" cy="47319"/>
          </a:xfrm>
          <a:custGeom>
            <a:avLst/>
            <a:gdLst>
              <a:gd name="T0" fmla="*/ 136 w 214"/>
              <a:gd name="T1" fmla="*/ 0 h 96"/>
              <a:gd name="T2" fmla="*/ 0 w 214"/>
              <a:gd name="T3" fmla="*/ 19 h 96"/>
              <a:gd name="T4" fmla="*/ 202 w 214"/>
              <a:gd name="T5" fmla="*/ 96 h 96"/>
              <a:gd name="T6" fmla="*/ 214 w 214"/>
              <a:gd name="T7" fmla="*/ 32 h 96"/>
              <a:gd name="T8" fmla="*/ 136 w 214"/>
              <a:gd name="T9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96">
                <a:moveTo>
                  <a:pt x="136" y="0"/>
                </a:moveTo>
                <a:lnTo>
                  <a:pt x="0" y="19"/>
                </a:lnTo>
                <a:lnTo>
                  <a:pt x="202" y="96"/>
                </a:lnTo>
                <a:lnTo>
                  <a:pt x="214" y="32"/>
                </a:lnTo>
                <a:lnTo>
                  <a:pt x="13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20" name="isļîḑe"/>
          <p:cNvSpPr/>
          <p:nvPr/>
        </p:nvSpPr>
        <p:spPr bwMode="auto">
          <a:xfrm>
            <a:off x="2130636" y="1664860"/>
            <a:ext cx="87244" cy="16759"/>
          </a:xfrm>
          <a:custGeom>
            <a:avLst/>
            <a:gdLst>
              <a:gd name="T0" fmla="*/ 136 w 177"/>
              <a:gd name="T1" fmla="*/ 0 h 34"/>
              <a:gd name="T2" fmla="*/ 0 w 177"/>
              <a:gd name="T3" fmla="*/ 17 h 34"/>
              <a:gd name="T4" fmla="*/ 41 w 177"/>
              <a:gd name="T5" fmla="*/ 34 h 34"/>
              <a:gd name="T6" fmla="*/ 177 w 177"/>
              <a:gd name="T7" fmla="*/ 15 h 34"/>
              <a:gd name="T8" fmla="*/ 136 w 177"/>
              <a:gd name="T9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7" h="34">
                <a:moveTo>
                  <a:pt x="136" y="0"/>
                </a:moveTo>
                <a:lnTo>
                  <a:pt x="0" y="17"/>
                </a:lnTo>
                <a:lnTo>
                  <a:pt x="41" y="34"/>
                </a:lnTo>
                <a:lnTo>
                  <a:pt x="177" y="15"/>
                </a:lnTo>
                <a:lnTo>
                  <a:pt x="136" y="0"/>
                </a:lnTo>
                <a:close/>
              </a:path>
            </a:pathLst>
          </a:custGeom>
          <a:solidFill>
            <a:srgbClr val="4952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21" name="ï$lïḓê"/>
          <p:cNvSpPr/>
          <p:nvPr/>
        </p:nvSpPr>
        <p:spPr bwMode="auto">
          <a:xfrm>
            <a:off x="2130636" y="1664860"/>
            <a:ext cx="87244" cy="16759"/>
          </a:xfrm>
          <a:custGeom>
            <a:avLst/>
            <a:gdLst>
              <a:gd name="T0" fmla="*/ 136 w 177"/>
              <a:gd name="T1" fmla="*/ 0 h 34"/>
              <a:gd name="T2" fmla="*/ 0 w 177"/>
              <a:gd name="T3" fmla="*/ 17 h 34"/>
              <a:gd name="T4" fmla="*/ 41 w 177"/>
              <a:gd name="T5" fmla="*/ 34 h 34"/>
              <a:gd name="T6" fmla="*/ 177 w 177"/>
              <a:gd name="T7" fmla="*/ 15 h 34"/>
              <a:gd name="T8" fmla="*/ 136 w 177"/>
              <a:gd name="T9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7" h="34">
                <a:moveTo>
                  <a:pt x="136" y="0"/>
                </a:moveTo>
                <a:lnTo>
                  <a:pt x="0" y="17"/>
                </a:lnTo>
                <a:lnTo>
                  <a:pt x="41" y="34"/>
                </a:lnTo>
                <a:lnTo>
                  <a:pt x="177" y="15"/>
                </a:lnTo>
                <a:lnTo>
                  <a:pt x="13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22" name="iṩļîḋê"/>
          <p:cNvSpPr/>
          <p:nvPr/>
        </p:nvSpPr>
        <p:spPr bwMode="auto">
          <a:xfrm>
            <a:off x="2103034" y="1654017"/>
            <a:ext cx="94637" cy="19223"/>
          </a:xfrm>
          <a:custGeom>
            <a:avLst/>
            <a:gdLst>
              <a:gd name="T0" fmla="*/ 139 w 192"/>
              <a:gd name="T1" fmla="*/ 0 h 39"/>
              <a:gd name="T2" fmla="*/ 0 w 192"/>
              <a:gd name="T3" fmla="*/ 18 h 39"/>
              <a:gd name="T4" fmla="*/ 56 w 192"/>
              <a:gd name="T5" fmla="*/ 39 h 39"/>
              <a:gd name="T6" fmla="*/ 192 w 192"/>
              <a:gd name="T7" fmla="*/ 22 h 39"/>
              <a:gd name="T8" fmla="*/ 139 w 192"/>
              <a:gd name="T9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" h="39">
                <a:moveTo>
                  <a:pt x="139" y="0"/>
                </a:moveTo>
                <a:lnTo>
                  <a:pt x="0" y="18"/>
                </a:lnTo>
                <a:lnTo>
                  <a:pt x="56" y="39"/>
                </a:lnTo>
                <a:lnTo>
                  <a:pt x="192" y="22"/>
                </a:lnTo>
                <a:lnTo>
                  <a:pt x="139" y="0"/>
                </a:lnTo>
                <a:close/>
              </a:path>
            </a:pathLst>
          </a:custGeom>
          <a:solidFill>
            <a:srgbClr val="8597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23" name="ïṣ1iḓê"/>
          <p:cNvSpPr/>
          <p:nvPr/>
        </p:nvSpPr>
        <p:spPr bwMode="auto">
          <a:xfrm>
            <a:off x="2103034" y="1654017"/>
            <a:ext cx="94637" cy="19223"/>
          </a:xfrm>
          <a:custGeom>
            <a:avLst/>
            <a:gdLst>
              <a:gd name="T0" fmla="*/ 139 w 192"/>
              <a:gd name="T1" fmla="*/ 0 h 39"/>
              <a:gd name="T2" fmla="*/ 0 w 192"/>
              <a:gd name="T3" fmla="*/ 18 h 39"/>
              <a:gd name="T4" fmla="*/ 56 w 192"/>
              <a:gd name="T5" fmla="*/ 39 h 39"/>
              <a:gd name="T6" fmla="*/ 192 w 192"/>
              <a:gd name="T7" fmla="*/ 22 h 39"/>
              <a:gd name="T8" fmla="*/ 139 w 192"/>
              <a:gd name="T9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" h="39">
                <a:moveTo>
                  <a:pt x="139" y="0"/>
                </a:moveTo>
                <a:lnTo>
                  <a:pt x="0" y="18"/>
                </a:lnTo>
                <a:lnTo>
                  <a:pt x="56" y="39"/>
                </a:lnTo>
                <a:lnTo>
                  <a:pt x="192" y="22"/>
                </a:lnTo>
                <a:lnTo>
                  <a:pt x="13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24" name="íṡlíḓé"/>
          <p:cNvSpPr/>
          <p:nvPr/>
        </p:nvSpPr>
        <p:spPr bwMode="auto">
          <a:xfrm>
            <a:off x="2349978" y="1749639"/>
            <a:ext cx="423896" cy="172023"/>
          </a:xfrm>
          <a:custGeom>
            <a:avLst/>
            <a:gdLst>
              <a:gd name="T0" fmla="*/ 131 w 860"/>
              <a:gd name="T1" fmla="*/ 0 h 349"/>
              <a:gd name="T2" fmla="*/ 0 w 860"/>
              <a:gd name="T3" fmla="*/ 17 h 349"/>
              <a:gd name="T4" fmla="*/ 860 w 860"/>
              <a:gd name="T5" fmla="*/ 349 h 349"/>
              <a:gd name="T6" fmla="*/ 852 w 860"/>
              <a:gd name="T7" fmla="*/ 282 h 349"/>
              <a:gd name="T8" fmla="*/ 131 w 860"/>
              <a:gd name="T9" fmla="*/ 0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0" h="349">
                <a:moveTo>
                  <a:pt x="131" y="0"/>
                </a:moveTo>
                <a:lnTo>
                  <a:pt x="0" y="17"/>
                </a:lnTo>
                <a:lnTo>
                  <a:pt x="860" y="349"/>
                </a:lnTo>
                <a:lnTo>
                  <a:pt x="852" y="282"/>
                </a:lnTo>
                <a:lnTo>
                  <a:pt x="131" y="0"/>
                </a:lnTo>
                <a:close/>
              </a:path>
            </a:pathLst>
          </a:custGeom>
          <a:solidFill>
            <a:srgbClr val="A2B2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25" name="îşḷíḓè"/>
          <p:cNvSpPr/>
          <p:nvPr/>
        </p:nvSpPr>
        <p:spPr bwMode="auto">
          <a:xfrm>
            <a:off x="2349978" y="1749639"/>
            <a:ext cx="423896" cy="172023"/>
          </a:xfrm>
          <a:custGeom>
            <a:avLst/>
            <a:gdLst>
              <a:gd name="T0" fmla="*/ 131 w 860"/>
              <a:gd name="T1" fmla="*/ 0 h 349"/>
              <a:gd name="T2" fmla="*/ 0 w 860"/>
              <a:gd name="T3" fmla="*/ 17 h 349"/>
              <a:gd name="T4" fmla="*/ 860 w 860"/>
              <a:gd name="T5" fmla="*/ 349 h 349"/>
              <a:gd name="T6" fmla="*/ 852 w 860"/>
              <a:gd name="T7" fmla="*/ 282 h 349"/>
              <a:gd name="T8" fmla="*/ 131 w 860"/>
              <a:gd name="T9" fmla="*/ 0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0" h="349">
                <a:moveTo>
                  <a:pt x="131" y="0"/>
                </a:moveTo>
                <a:lnTo>
                  <a:pt x="0" y="17"/>
                </a:lnTo>
                <a:lnTo>
                  <a:pt x="860" y="349"/>
                </a:lnTo>
                <a:lnTo>
                  <a:pt x="852" y="282"/>
                </a:lnTo>
                <a:lnTo>
                  <a:pt x="13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26" name="ïṩľïḓe"/>
          <p:cNvSpPr/>
          <p:nvPr/>
        </p:nvSpPr>
        <p:spPr bwMode="auto">
          <a:xfrm>
            <a:off x="2116835" y="1581066"/>
            <a:ext cx="1075514" cy="464315"/>
          </a:xfrm>
          <a:custGeom>
            <a:avLst/>
            <a:gdLst>
              <a:gd name="T0" fmla="*/ 2132 w 2182"/>
              <a:gd name="T1" fmla="*/ 942 h 942"/>
              <a:gd name="T2" fmla="*/ 0 w 2182"/>
              <a:gd name="T3" fmla="*/ 121 h 942"/>
              <a:gd name="T4" fmla="*/ 47 w 2182"/>
              <a:gd name="T5" fmla="*/ 0 h 942"/>
              <a:gd name="T6" fmla="*/ 2179 w 2182"/>
              <a:gd name="T7" fmla="*/ 821 h 942"/>
              <a:gd name="T8" fmla="*/ 2182 w 2182"/>
              <a:gd name="T9" fmla="*/ 865 h 942"/>
              <a:gd name="T10" fmla="*/ 2165 w 2182"/>
              <a:gd name="T11" fmla="*/ 912 h 942"/>
              <a:gd name="T12" fmla="*/ 2132 w 2182"/>
              <a:gd name="T13" fmla="*/ 942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82" h="942">
                <a:moveTo>
                  <a:pt x="2132" y="942"/>
                </a:moveTo>
                <a:lnTo>
                  <a:pt x="0" y="121"/>
                </a:lnTo>
                <a:lnTo>
                  <a:pt x="47" y="0"/>
                </a:lnTo>
                <a:lnTo>
                  <a:pt x="2179" y="821"/>
                </a:lnTo>
                <a:lnTo>
                  <a:pt x="2182" y="865"/>
                </a:lnTo>
                <a:lnTo>
                  <a:pt x="2165" y="912"/>
                </a:lnTo>
                <a:lnTo>
                  <a:pt x="2132" y="942"/>
                </a:lnTo>
                <a:close/>
              </a:path>
            </a:pathLst>
          </a:custGeom>
          <a:solidFill>
            <a:srgbClr val="FABD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27" name="îŝļïdê"/>
          <p:cNvSpPr/>
          <p:nvPr/>
        </p:nvSpPr>
        <p:spPr bwMode="auto">
          <a:xfrm>
            <a:off x="2130636" y="1581066"/>
            <a:ext cx="1061713" cy="426361"/>
          </a:xfrm>
          <a:custGeom>
            <a:avLst/>
            <a:gdLst>
              <a:gd name="T0" fmla="*/ 2154 w 2154"/>
              <a:gd name="T1" fmla="*/ 865 h 865"/>
              <a:gd name="T2" fmla="*/ 0 w 2154"/>
              <a:gd name="T3" fmla="*/ 42 h 865"/>
              <a:gd name="T4" fmla="*/ 19 w 2154"/>
              <a:gd name="T5" fmla="*/ 0 h 865"/>
              <a:gd name="T6" fmla="*/ 2151 w 2154"/>
              <a:gd name="T7" fmla="*/ 821 h 865"/>
              <a:gd name="T8" fmla="*/ 2154 w 2154"/>
              <a:gd name="T9" fmla="*/ 865 h 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54" h="865">
                <a:moveTo>
                  <a:pt x="2154" y="865"/>
                </a:moveTo>
                <a:lnTo>
                  <a:pt x="0" y="42"/>
                </a:lnTo>
                <a:lnTo>
                  <a:pt x="19" y="0"/>
                </a:lnTo>
                <a:lnTo>
                  <a:pt x="2151" y="821"/>
                </a:lnTo>
                <a:lnTo>
                  <a:pt x="2154" y="865"/>
                </a:lnTo>
                <a:close/>
              </a:path>
            </a:pathLst>
          </a:custGeom>
          <a:solidFill>
            <a:srgbClr val="FFE8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28" name="išlîḓè"/>
          <p:cNvSpPr/>
          <p:nvPr/>
        </p:nvSpPr>
        <p:spPr bwMode="auto">
          <a:xfrm>
            <a:off x="2116834" y="1620006"/>
            <a:ext cx="1067135" cy="425375"/>
          </a:xfrm>
          <a:custGeom>
            <a:avLst/>
            <a:gdLst>
              <a:gd name="T0" fmla="*/ 2132 w 2165"/>
              <a:gd name="T1" fmla="*/ 863 h 863"/>
              <a:gd name="T2" fmla="*/ 0 w 2165"/>
              <a:gd name="T3" fmla="*/ 42 h 863"/>
              <a:gd name="T4" fmla="*/ 17 w 2165"/>
              <a:gd name="T5" fmla="*/ 0 h 863"/>
              <a:gd name="T6" fmla="*/ 2165 w 2165"/>
              <a:gd name="T7" fmla="*/ 833 h 863"/>
              <a:gd name="T8" fmla="*/ 2132 w 2165"/>
              <a:gd name="T9" fmla="*/ 863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5" h="863">
                <a:moveTo>
                  <a:pt x="2132" y="863"/>
                </a:moveTo>
                <a:lnTo>
                  <a:pt x="0" y="42"/>
                </a:lnTo>
                <a:lnTo>
                  <a:pt x="17" y="0"/>
                </a:lnTo>
                <a:lnTo>
                  <a:pt x="2165" y="833"/>
                </a:lnTo>
                <a:lnTo>
                  <a:pt x="2132" y="863"/>
                </a:lnTo>
                <a:close/>
              </a:path>
            </a:pathLst>
          </a:custGeom>
          <a:solidFill>
            <a:srgbClr val="ED94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29" name="ïsľîḋè"/>
          <p:cNvSpPr/>
          <p:nvPr/>
        </p:nvSpPr>
        <p:spPr bwMode="auto">
          <a:xfrm>
            <a:off x="2104019" y="1581066"/>
            <a:ext cx="40911" cy="60627"/>
          </a:xfrm>
          <a:custGeom>
            <a:avLst/>
            <a:gdLst>
              <a:gd name="T0" fmla="*/ 51 w 58"/>
              <a:gd name="T1" fmla="*/ 0 h 86"/>
              <a:gd name="T2" fmla="*/ 56 w 58"/>
              <a:gd name="T3" fmla="*/ 11 h 86"/>
              <a:gd name="T4" fmla="*/ 44 w 58"/>
              <a:gd name="T5" fmla="*/ 19 h 86"/>
              <a:gd name="T6" fmla="*/ 47 w 58"/>
              <a:gd name="T7" fmla="*/ 46 h 86"/>
              <a:gd name="T8" fmla="*/ 26 w 58"/>
              <a:gd name="T9" fmla="*/ 65 h 86"/>
              <a:gd name="T10" fmla="*/ 31 w 58"/>
              <a:gd name="T11" fmla="*/ 79 h 86"/>
              <a:gd name="T12" fmla="*/ 18 w 58"/>
              <a:gd name="T13" fmla="*/ 85 h 86"/>
              <a:gd name="T14" fmla="*/ 0 w 58"/>
              <a:gd name="T15" fmla="*/ 31 h 86"/>
              <a:gd name="T16" fmla="*/ 51 w 58"/>
              <a:gd name="T17" fmla="*/ 0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8" h="86">
                <a:moveTo>
                  <a:pt x="51" y="0"/>
                </a:moveTo>
                <a:cubicBezTo>
                  <a:pt x="51" y="0"/>
                  <a:pt x="58" y="5"/>
                  <a:pt x="56" y="11"/>
                </a:cubicBezTo>
                <a:cubicBezTo>
                  <a:pt x="52" y="19"/>
                  <a:pt x="44" y="19"/>
                  <a:pt x="44" y="19"/>
                </a:cubicBezTo>
                <a:cubicBezTo>
                  <a:pt x="44" y="19"/>
                  <a:pt x="53" y="31"/>
                  <a:pt x="47" y="46"/>
                </a:cubicBezTo>
                <a:cubicBezTo>
                  <a:pt x="39" y="65"/>
                  <a:pt x="26" y="65"/>
                  <a:pt x="26" y="65"/>
                </a:cubicBezTo>
                <a:cubicBezTo>
                  <a:pt x="26" y="65"/>
                  <a:pt x="34" y="71"/>
                  <a:pt x="31" y="79"/>
                </a:cubicBezTo>
                <a:cubicBezTo>
                  <a:pt x="27" y="86"/>
                  <a:pt x="18" y="85"/>
                  <a:pt x="18" y="85"/>
                </a:cubicBezTo>
                <a:cubicBezTo>
                  <a:pt x="0" y="31"/>
                  <a:pt x="0" y="31"/>
                  <a:pt x="0" y="31"/>
                </a:cubicBezTo>
                <a:lnTo>
                  <a:pt x="51" y="0"/>
                </a:lnTo>
                <a:close/>
              </a:path>
            </a:pathLst>
          </a:custGeom>
          <a:solidFill>
            <a:srgbClr val="FEA2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30" name="ïṩľîḋé"/>
          <p:cNvSpPr/>
          <p:nvPr/>
        </p:nvSpPr>
        <p:spPr bwMode="auto">
          <a:xfrm>
            <a:off x="1947769" y="1537690"/>
            <a:ext cx="63584" cy="39926"/>
          </a:xfrm>
          <a:custGeom>
            <a:avLst/>
            <a:gdLst>
              <a:gd name="T0" fmla="*/ 9 w 129"/>
              <a:gd name="T1" fmla="*/ 0 h 81"/>
              <a:gd name="T2" fmla="*/ 0 w 129"/>
              <a:gd name="T3" fmla="*/ 23 h 81"/>
              <a:gd name="T4" fmla="*/ 107 w 129"/>
              <a:gd name="T5" fmla="*/ 81 h 81"/>
              <a:gd name="T6" fmla="*/ 129 w 129"/>
              <a:gd name="T7" fmla="*/ 28 h 81"/>
              <a:gd name="T8" fmla="*/ 9 w 129"/>
              <a:gd name="T9" fmla="*/ 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9" h="81">
                <a:moveTo>
                  <a:pt x="9" y="0"/>
                </a:moveTo>
                <a:lnTo>
                  <a:pt x="0" y="23"/>
                </a:lnTo>
                <a:lnTo>
                  <a:pt x="107" y="81"/>
                </a:lnTo>
                <a:lnTo>
                  <a:pt x="129" y="28"/>
                </a:lnTo>
                <a:lnTo>
                  <a:pt x="9" y="0"/>
                </a:lnTo>
                <a:close/>
              </a:path>
            </a:pathLst>
          </a:custGeom>
          <a:solidFill>
            <a:srgbClr val="4140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31" name="ïŝļiḓê"/>
          <p:cNvSpPr/>
          <p:nvPr/>
        </p:nvSpPr>
        <p:spPr bwMode="auto">
          <a:xfrm>
            <a:off x="1947769" y="1537690"/>
            <a:ext cx="63584" cy="39926"/>
          </a:xfrm>
          <a:custGeom>
            <a:avLst/>
            <a:gdLst>
              <a:gd name="T0" fmla="*/ 9 w 129"/>
              <a:gd name="T1" fmla="*/ 0 h 81"/>
              <a:gd name="T2" fmla="*/ 0 w 129"/>
              <a:gd name="T3" fmla="*/ 23 h 81"/>
              <a:gd name="T4" fmla="*/ 107 w 129"/>
              <a:gd name="T5" fmla="*/ 81 h 81"/>
              <a:gd name="T6" fmla="*/ 129 w 129"/>
              <a:gd name="T7" fmla="*/ 28 h 81"/>
              <a:gd name="T8" fmla="*/ 9 w 129"/>
              <a:gd name="T9" fmla="*/ 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9" h="81">
                <a:moveTo>
                  <a:pt x="9" y="0"/>
                </a:moveTo>
                <a:lnTo>
                  <a:pt x="0" y="23"/>
                </a:lnTo>
                <a:lnTo>
                  <a:pt x="107" y="81"/>
                </a:lnTo>
                <a:lnTo>
                  <a:pt x="129" y="28"/>
                </a:lnTo>
                <a:lnTo>
                  <a:pt x="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32" name="îşḷïḑe"/>
          <p:cNvSpPr/>
          <p:nvPr/>
        </p:nvSpPr>
        <p:spPr bwMode="auto">
          <a:xfrm>
            <a:off x="2000509" y="1551492"/>
            <a:ext cx="136041" cy="89216"/>
          </a:xfrm>
          <a:custGeom>
            <a:avLst/>
            <a:gdLst>
              <a:gd name="T0" fmla="*/ 276 w 276"/>
              <a:gd name="T1" fmla="*/ 70 h 181"/>
              <a:gd name="T2" fmla="*/ 22 w 276"/>
              <a:gd name="T3" fmla="*/ 0 h 181"/>
              <a:gd name="T4" fmla="*/ 0 w 276"/>
              <a:gd name="T5" fmla="*/ 53 h 181"/>
              <a:gd name="T6" fmla="*/ 236 w 276"/>
              <a:gd name="T7" fmla="*/ 181 h 181"/>
              <a:gd name="T8" fmla="*/ 276 w 276"/>
              <a:gd name="T9" fmla="*/ 70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6" h="181">
                <a:moveTo>
                  <a:pt x="276" y="70"/>
                </a:moveTo>
                <a:lnTo>
                  <a:pt x="22" y="0"/>
                </a:lnTo>
                <a:lnTo>
                  <a:pt x="0" y="53"/>
                </a:lnTo>
                <a:lnTo>
                  <a:pt x="236" y="181"/>
                </a:lnTo>
                <a:lnTo>
                  <a:pt x="276" y="70"/>
                </a:lnTo>
                <a:close/>
              </a:path>
            </a:pathLst>
          </a:custGeom>
          <a:solidFill>
            <a:srgbClr val="FEA2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33" name="íṩlîḍê"/>
          <p:cNvSpPr/>
          <p:nvPr/>
        </p:nvSpPr>
        <p:spPr bwMode="auto">
          <a:xfrm>
            <a:off x="2000509" y="1551492"/>
            <a:ext cx="136041" cy="89216"/>
          </a:xfrm>
          <a:custGeom>
            <a:avLst/>
            <a:gdLst>
              <a:gd name="T0" fmla="*/ 276 w 276"/>
              <a:gd name="T1" fmla="*/ 70 h 181"/>
              <a:gd name="T2" fmla="*/ 22 w 276"/>
              <a:gd name="T3" fmla="*/ 0 h 181"/>
              <a:gd name="T4" fmla="*/ 0 w 276"/>
              <a:gd name="T5" fmla="*/ 53 h 181"/>
              <a:gd name="T6" fmla="*/ 236 w 276"/>
              <a:gd name="T7" fmla="*/ 181 h 181"/>
              <a:gd name="T8" fmla="*/ 276 w 276"/>
              <a:gd name="T9" fmla="*/ 70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6" h="181">
                <a:moveTo>
                  <a:pt x="276" y="70"/>
                </a:moveTo>
                <a:lnTo>
                  <a:pt x="22" y="0"/>
                </a:lnTo>
                <a:lnTo>
                  <a:pt x="0" y="53"/>
                </a:lnTo>
                <a:lnTo>
                  <a:pt x="236" y="181"/>
                </a:lnTo>
                <a:lnTo>
                  <a:pt x="276" y="7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34" name="íšlîḍé"/>
          <p:cNvSpPr/>
          <p:nvPr/>
        </p:nvSpPr>
        <p:spPr bwMode="auto">
          <a:xfrm>
            <a:off x="2005438" y="1551493"/>
            <a:ext cx="139492" cy="58655"/>
          </a:xfrm>
          <a:custGeom>
            <a:avLst/>
            <a:gdLst>
              <a:gd name="T0" fmla="*/ 191 w 198"/>
              <a:gd name="T1" fmla="*/ 42 h 83"/>
              <a:gd name="T2" fmla="*/ 8 w 198"/>
              <a:gd name="T3" fmla="*/ 0 h 83"/>
              <a:gd name="T4" fmla="*/ 0 w 198"/>
              <a:gd name="T5" fmla="*/ 20 h 83"/>
              <a:gd name="T6" fmla="*/ 175 w 198"/>
              <a:gd name="T7" fmla="*/ 83 h 83"/>
              <a:gd name="T8" fmla="*/ 184 w 198"/>
              <a:gd name="T9" fmla="*/ 61 h 83"/>
              <a:gd name="T10" fmla="*/ 196 w 198"/>
              <a:gd name="T11" fmla="*/ 53 h 83"/>
              <a:gd name="T12" fmla="*/ 191 w 198"/>
              <a:gd name="T13" fmla="*/ 42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8" h="83">
                <a:moveTo>
                  <a:pt x="191" y="42"/>
                </a:moveTo>
                <a:cubicBezTo>
                  <a:pt x="8" y="0"/>
                  <a:pt x="8" y="0"/>
                  <a:pt x="8" y="0"/>
                </a:cubicBezTo>
                <a:cubicBezTo>
                  <a:pt x="0" y="20"/>
                  <a:pt x="0" y="20"/>
                  <a:pt x="0" y="20"/>
                </a:cubicBezTo>
                <a:cubicBezTo>
                  <a:pt x="175" y="83"/>
                  <a:pt x="175" y="83"/>
                  <a:pt x="175" y="83"/>
                </a:cubicBezTo>
                <a:cubicBezTo>
                  <a:pt x="184" y="61"/>
                  <a:pt x="184" y="61"/>
                  <a:pt x="184" y="61"/>
                </a:cubicBezTo>
                <a:cubicBezTo>
                  <a:pt x="184" y="61"/>
                  <a:pt x="192" y="61"/>
                  <a:pt x="196" y="53"/>
                </a:cubicBezTo>
                <a:cubicBezTo>
                  <a:pt x="198" y="47"/>
                  <a:pt x="191" y="42"/>
                  <a:pt x="191" y="42"/>
                </a:cubicBezTo>
              </a:path>
            </a:pathLst>
          </a:custGeom>
          <a:solidFill>
            <a:srgbClr val="FFDB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35" name="islidè"/>
          <p:cNvSpPr/>
          <p:nvPr/>
        </p:nvSpPr>
        <p:spPr bwMode="auto">
          <a:xfrm>
            <a:off x="1949741" y="1542127"/>
            <a:ext cx="57670" cy="26617"/>
          </a:xfrm>
          <a:custGeom>
            <a:avLst/>
            <a:gdLst>
              <a:gd name="T0" fmla="*/ 2 w 117"/>
              <a:gd name="T1" fmla="*/ 0 h 54"/>
              <a:gd name="T2" fmla="*/ 0 w 117"/>
              <a:gd name="T3" fmla="*/ 4 h 54"/>
              <a:gd name="T4" fmla="*/ 110 w 117"/>
              <a:gd name="T5" fmla="*/ 54 h 54"/>
              <a:gd name="T6" fmla="*/ 113 w 117"/>
              <a:gd name="T7" fmla="*/ 47 h 54"/>
              <a:gd name="T8" fmla="*/ 117 w 117"/>
              <a:gd name="T9" fmla="*/ 35 h 54"/>
              <a:gd name="T10" fmla="*/ 2 w 117"/>
              <a:gd name="T11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7" h="54">
                <a:moveTo>
                  <a:pt x="2" y="0"/>
                </a:moveTo>
                <a:lnTo>
                  <a:pt x="0" y="4"/>
                </a:lnTo>
                <a:lnTo>
                  <a:pt x="110" y="54"/>
                </a:lnTo>
                <a:lnTo>
                  <a:pt x="113" y="47"/>
                </a:lnTo>
                <a:lnTo>
                  <a:pt x="117" y="35"/>
                </a:lnTo>
                <a:lnTo>
                  <a:pt x="2" y="0"/>
                </a:lnTo>
                <a:close/>
              </a:path>
            </a:pathLst>
          </a:custGeom>
          <a:solidFill>
            <a:srgbClr val="6766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36" name="ïšľïdè"/>
          <p:cNvSpPr/>
          <p:nvPr/>
        </p:nvSpPr>
        <p:spPr bwMode="auto">
          <a:xfrm>
            <a:off x="1949741" y="1542127"/>
            <a:ext cx="57670" cy="26617"/>
          </a:xfrm>
          <a:custGeom>
            <a:avLst/>
            <a:gdLst>
              <a:gd name="T0" fmla="*/ 2 w 117"/>
              <a:gd name="T1" fmla="*/ 0 h 54"/>
              <a:gd name="T2" fmla="*/ 0 w 117"/>
              <a:gd name="T3" fmla="*/ 4 h 54"/>
              <a:gd name="T4" fmla="*/ 110 w 117"/>
              <a:gd name="T5" fmla="*/ 54 h 54"/>
              <a:gd name="T6" fmla="*/ 113 w 117"/>
              <a:gd name="T7" fmla="*/ 47 h 54"/>
              <a:gd name="T8" fmla="*/ 117 w 117"/>
              <a:gd name="T9" fmla="*/ 35 h 54"/>
              <a:gd name="T10" fmla="*/ 2 w 117"/>
              <a:gd name="T11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7" h="54">
                <a:moveTo>
                  <a:pt x="2" y="0"/>
                </a:moveTo>
                <a:lnTo>
                  <a:pt x="0" y="4"/>
                </a:lnTo>
                <a:lnTo>
                  <a:pt x="110" y="54"/>
                </a:lnTo>
                <a:lnTo>
                  <a:pt x="113" y="47"/>
                </a:lnTo>
                <a:lnTo>
                  <a:pt x="117" y="35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37" name="iS1ídê"/>
          <p:cNvSpPr/>
          <p:nvPr/>
        </p:nvSpPr>
        <p:spPr bwMode="auto">
          <a:xfrm>
            <a:off x="2005438" y="1559378"/>
            <a:ext cx="1972" cy="5915"/>
          </a:xfrm>
          <a:custGeom>
            <a:avLst/>
            <a:gdLst>
              <a:gd name="T0" fmla="*/ 4 w 4"/>
              <a:gd name="T1" fmla="*/ 0 h 12"/>
              <a:gd name="T2" fmla="*/ 0 w 4"/>
              <a:gd name="T3" fmla="*/ 12 h 12"/>
              <a:gd name="T4" fmla="*/ 2 w 4"/>
              <a:gd name="T5" fmla="*/ 10 h 12"/>
              <a:gd name="T6" fmla="*/ 4 w 4"/>
              <a:gd name="T7" fmla="*/ 0 h 12"/>
              <a:gd name="T8" fmla="*/ 4 w 4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12">
                <a:moveTo>
                  <a:pt x="4" y="0"/>
                </a:moveTo>
                <a:lnTo>
                  <a:pt x="0" y="12"/>
                </a:lnTo>
                <a:lnTo>
                  <a:pt x="2" y="10"/>
                </a:lnTo>
                <a:lnTo>
                  <a:pt x="4" y="0"/>
                </a:lnTo>
                <a:lnTo>
                  <a:pt x="4" y="0"/>
                </a:lnTo>
                <a:close/>
              </a:path>
            </a:pathLst>
          </a:custGeom>
          <a:solidFill>
            <a:srgbClr val="C597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38" name="ísļíḍê"/>
          <p:cNvSpPr/>
          <p:nvPr/>
        </p:nvSpPr>
        <p:spPr bwMode="auto">
          <a:xfrm>
            <a:off x="2005438" y="1559378"/>
            <a:ext cx="1972" cy="5915"/>
          </a:xfrm>
          <a:custGeom>
            <a:avLst/>
            <a:gdLst>
              <a:gd name="T0" fmla="*/ 4 w 4"/>
              <a:gd name="T1" fmla="*/ 0 h 12"/>
              <a:gd name="T2" fmla="*/ 0 w 4"/>
              <a:gd name="T3" fmla="*/ 12 h 12"/>
              <a:gd name="T4" fmla="*/ 2 w 4"/>
              <a:gd name="T5" fmla="*/ 10 h 12"/>
              <a:gd name="T6" fmla="*/ 4 w 4"/>
              <a:gd name="T7" fmla="*/ 0 h 12"/>
              <a:gd name="T8" fmla="*/ 4 w 4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12">
                <a:moveTo>
                  <a:pt x="4" y="0"/>
                </a:moveTo>
                <a:lnTo>
                  <a:pt x="0" y="12"/>
                </a:lnTo>
                <a:lnTo>
                  <a:pt x="2" y="10"/>
                </a:lnTo>
                <a:lnTo>
                  <a:pt x="4" y="0"/>
                </a:lnTo>
                <a:lnTo>
                  <a:pt x="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39" name="ïś1íḋè"/>
          <p:cNvSpPr/>
          <p:nvPr/>
        </p:nvSpPr>
        <p:spPr bwMode="auto">
          <a:xfrm>
            <a:off x="2006424" y="1559378"/>
            <a:ext cx="986" cy="4929"/>
          </a:xfrm>
          <a:custGeom>
            <a:avLst/>
            <a:gdLst>
              <a:gd name="T0" fmla="*/ 2 w 2"/>
              <a:gd name="T1" fmla="*/ 0 h 10"/>
              <a:gd name="T2" fmla="*/ 0 w 2"/>
              <a:gd name="T3" fmla="*/ 10 h 10"/>
              <a:gd name="T4" fmla="*/ 2 w 2"/>
              <a:gd name="T5" fmla="*/ 0 h 10"/>
              <a:gd name="T6" fmla="*/ 2 w 2"/>
              <a:gd name="T7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10">
                <a:moveTo>
                  <a:pt x="2" y="0"/>
                </a:moveTo>
                <a:lnTo>
                  <a:pt x="0" y="10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rgbClr val="C5B3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40" name="íṩlïďé"/>
          <p:cNvSpPr/>
          <p:nvPr/>
        </p:nvSpPr>
        <p:spPr bwMode="auto">
          <a:xfrm>
            <a:off x="2006424" y="1559378"/>
            <a:ext cx="986" cy="4929"/>
          </a:xfrm>
          <a:custGeom>
            <a:avLst/>
            <a:gdLst>
              <a:gd name="T0" fmla="*/ 2 w 2"/>
              <a:gd name="T1" fmla="*/ 0 h 10"/>
              <a:gd name="T2" fmla="*/ 0 w 2"/>
              <a:gd name="T3" fmla="*/ 10 h 10"/>
              <a:gd name="T4" fmla="*/ 2 w 2"/>
              <a:gd name="T5" fmla="*/ 0 h 10"/>
              <a:gd name="T6" fmla="*/ 2 w 2"/>
              <a:gd name="T7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10">
                <a:moveTo>
                  <a:pt x="2" y="0"/>
                </a:moveTo>
                <a:lnTo>
                  <a:pt x="0" y="1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541" name="îṩḷîdé"/>
          <p:cNvSpPr/>
          <p:nvPr/>
        </p:nvSpPr>
        <p:spPr bwMode="auto">
          <a:xfrm>
            <a:off x="2003960" y="1559379"/>
            <a:ext cx="138013" cy="67528"/>
          </a:xfrm>
          <a:custGeom>
            <a:avLst/>
            <a:gdLst>
              <a:gd name="T0" fmla="*/ 186 w 196"/>
              <a:gd name="T1" fmla="*/ 50 h 96"/>
              <a:gd name="T2" fmla="*/ 5 w 196"/>
              <a:gd name="T3" fmla="*/ 0 h 96"/>
              <a:gd name="T4" fmla="*/ 0 w 196"/>
              <a:gd name="T5" fmla="*/ 13 h 96"/>
              <a:gd name="T6" fmla="*/ 168 w 196"/>
              <a:gd name="T7" fmla="*/ 96 h 96"/>
              <a:gd name="T8" fmla="*/ 189 w 196"/>
              <a:gd name="T9" fmla="*/ 78 h 96"/>
              <a:gd name="T10" fmla="*/ 186 w 196"/>
              <a:gd name="T11" fmla="*/ 5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6" h="96">
                <a:moveTo>
                  <a:pt x="186" y="50"/>
                </a:moveTo>
                <a:cubicBezTo>
                  <a:pt x="5" y="0"/>
                  <a:pt x="5" y="0"/>
                  <a:pt x="5" y="0"/>
                </a:cubicBezTo>
                <a:cubicBezTo>
                  <a:pt x="0" y="13"/>
                  <a:pt x="0" y="13"/>
                  <a:pt x="0" y="13"/>
                </a:cubicBezTo>
                <a:cubicBezTo>
                  <a:pt x="168" y="96"/>
                  <a:pt x="168" y="96"/>
                  <a:pt x="168" y="96"/>
                </a:cubicBezTo>
                <a:cubicBezTo>
                  <a:pt x="168" y="96"/>
                  <a:pt x="181" y="95"/>
                  <a:pt x="189" y="78"/>
                </a:cubicBezTo>
                <a:cubicBezTo>
                  <a:pt x="196" y="61"/>
                  <a:pt x="186" y="50"/>
                  <a:pt x="186" y="50"/>
                </a:cubicBezTo>
                <a:close/>
              </a:path>
            </a:pathLst>
          </a:custGeom>
          <a:solidFill>
            <a:srgbClr val="FFBE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sz="1400">
              <a:solidFill>
                <a:srgbClr val="000000"/>
              </a:solidFill>
              <a:latin typeface="Arial" panose="020B0604020202090204"/>
              <a:ea typeface="微软雅黑"/>
            </a:endParaRPr>
          </a:p>
        </p:txBody>
      </p:sp>
      <p:sp>
        <p:nvSpPr>
          <p:cNvPr id="15" name="标题 14"/>
          <p:cNvSpPr>
            <a:spLocks noGrp="1"/>
          </p:cNvSpPr>
          <p:nvPr>
            <p:ph type="title" idx="4294967295"/>
          </p:nvPr>
        </p:nvSpPr>
        <p:spPr>
          <a:xfrm>
            <a:off x="5340350" y="115570"/>
            <a:ext cx="3182620" cy="49784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VLPs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疫苗的优势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6" name="four-dots-horizontally-aligned-as-a-line_56969"/>
          <p:cNvSpPr>
            <a:spLocks noChangeAspect="1"/>
          </p:cNvSpPr>
          <p:nvPr/>
        </p:nvSpPr>
        <p:spPr bwMode="auto">
          <a:xfrm>
            <a:off x="1906119" y="4250308"/>
            <a:ext cx="457264" cy="84566"/>
          </a:xfrm>
          <a:custGeom>
            <a:avLst/>
            <a:gdLst>
              <a:gd name="connsiteX0" fmla="*/ 551551 w 608203"/>
              <a:gd name="connsiteY0" fmla="*/ 0 h 112481"/>
              <a:gd name="connsiteX1" fmla="*/ 551880 w 608203"/>
              <a:gd name="connsiteY1" fmla="*/ 0 h 112481"/>
              <a:gd name="connsiteX2" fmla="*/ 608203 w 608203"/>
              <a:gd name="connsiteY2" fmla="*/ 56241 h 112481"/>
              <a:gd name="connsiteX3" fmla="*/ 551880 w 608203"/>
              <a:gd name="connsiteY3" fmla="*/ 112481 h 112481"/>
              <a:gd name="connsiteX4" fmla="*/ 551551 w 608203"/>
              <a:gd name="connsiteY4" fmla="*/ 112481 h 112481"/>
              <a:gd name="connsiteX5" fmla="*/ 495228 w 608203"/>
              <a:gd name="connsiteY5" fmla="*/ 56241 h 112481"/>
              <a:gd name="connsiteX6" fmla="*/ 551551 w 608203"/>
              <a:gd name="connsiteY6" fmla="*/ 0 h 112481"/>
              <a:gd name="connsiteX7" fmla="*/ 386346 w 608203"/>
              <a:gd name="connsiteY7" fmla="*/ 0 h 112481"/>
              <a:gd name="connsiteX8" fmla="*/ 387050 w 608203"/>
              <a:gd name="connsiteY8" fmla="*/ 0 h 112481"/>
              <a:gd name="connsiteX9" fmla="*/ 443362 w 608203"/>
              <a:gd name="connsiteY9" fmla="*/ 56241 h 112481"/>
              <a:gd name="connsiteX10" fmla="*/ 387050 w 608203"/>
              <a:gd name="connsiteY10" fmla="*/ 112481 h 112481"/>
              <a:gd name="connsiteX11" fmla="*/ 386346 w 608203"/>
              <a:gd name="connsiteY11" fmla="*/ 112481 h 112481"/>
              <a:gd name="connsiteX12" fmla="*/ 330034 w 608203"/>
              <a:gd name="connsiteY12" fmla="*/ 56241 h 112481"/>
              <a:gd name="connsiteX13" fmla="*/ 386346 w 608203"/>
              <a:gd name="connsiteY13" fmla="*/ 0 h 112481"/>
              <a:gd name="connsiteX14" fmla="*/ 221153 w 608203"/>
              <a:gd name="connsiteY14" fmla="*/ 0 h 112481"/>
              <a:gd name="connsiteX15" fmla="*/ 221857 w 608203"/>
              <a:gd name="connsiteY15" fmla="*/ 0 h 112481"/>
              <a:gd name="connsiteX16" fmla="*/ 278169 w 608203"/>
              <a:gd name="connsiteY16" fmla="*/ 56241 h 112481"/>
              <a:gd name="connsiteX17" fmla="*/ 221857 w 608203"/>
              <a:gd name="connsiteY17" fmla="*/ 112481 h 112481"/>
              <a:gd name="connsiteX18" fmla="*/ 221153 w 608203"/>
              <a:gd name="connsiteY18" fmla="*/ 112481 h 112481"/>
              <a:gd name="connsiteX19" fmla="*/ 164841 w 608203"/>
              <a:gd name="connsiteY19" fmla="*/ 56241 h 112481"/>
              <a:gd name="connsiteX20" fmla="*/ 221153 w 608203"/>
              <a:gd name="connsiteY20" fmla="*/ 0 h 112481"/>
              <a:gd name="connsiteX21" fmla="*/ 56323 w 608203"/>
              <a:gd name="connsiteY21" fmla="*/ 0 h 112481"/>
              <a:gd name="connsiteX22" fmla="*/ 56652 w 608203"/>
              <a:gd name="connsiteY22" fmla="*/ 0 h 112481"/>
              <a:gd name="connsiteX23" fmla="*/ 112975 w 608203"/>
              <a:gd name="connsiteY23" fmla="*/ 56241 h 112481"/>
              <a:gd name="connsiteX24" fmla="*/ 56652 w 608203"/>
              <a:gd name="connsiteY24" fmla="*/ 112481 h 112481"/>
              <a:gd name="connsiteX25" fmla="*/ 56323 w 608203"/>
              <a:gd name="connsiteY25" fmla="*/ 112481 h 112481"/>
              <a:gd name="connsiteX26" fmla="*/ 0 w 608203"/>
              <a:gd name="connsiteY26" fmla="*/ 56241 h 112481"/>
              <a:gd name="connsiteX27" fmla="*/ 56323 w 608203"/>
              <a:gd name="connsiteY27" fmla="*/ 0 h 112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08203" h="112481">
                <a:moveTo>
                  <a:pt x="551551" y="0"/>
                </a:moveTo>
                <a:lnTo>
                  <a:pt x="551880" y="0"/>
                </a:lnTo>
                <a:cubicBezTo>
                  <a:pt x="582999" y="0"/>
                  <a:pt x="608203" y="25168"/>
                  <a:pt x="608203" y="56241"/>
                </a:cubicBezTo>
                <a:cubicBezTo>
                  <a:pt x="608203" y="87314"/>
                  <a:pt x="582999" y="112481"/>
                  <a:pt x="551880" y="112481"/>
                </a:cubicBezTo>
                <a:lnTo>
                  <a:pt x="551551" y="112481"/>
                </a:lnTo>
                <a:cubicBezTo>
                  <a:pt x="520480" y="112481"/>
                  <a:pt x="495228" y="87314"/>
                  <a:pt x="495228" y="56241"/>
                </a:cubicBezTo>
                <a:cubicBezTo>
                  <a:pt x="495228" y="25168"/>
                  <a:pt x="520480" y="0"/>
                  <a:pt x="551551" y="0"/>
                </a:cubicBezTo>
                <a:close/>
                <a:moveTo>
                  <a:pt x="386346" y="0"/>
                </a:moveTo>
                <a:lnTo>
                  <a:pt x="387050" y="0"/>
                </a:lnTo>
                <a:cubicBezTo>
                  <a:pt x="418162" y="0"/>
                  <a:pt x="443362" y="25168"/>
                  <a:pt x="443362" y="56241"/>
                </a:cubicBezTo>
                <a:cubicBezTo>
                  <a:pt x="443362" y="87314"/>
                  <a:pt x="418162" y="112481"/>
                  <a:pt x="387050" y="112481"/>
                </a:cubicBezTo>
                <a:lnTo>
                  <a:pt x="386346" y="112481"/>
                </a:lnTo>
                <a:cubicBezTo>
                  <a:pt x="355280" y="112481"/>
                  <a:pt x="330034" y="87314"/>
                  <a:pt x="330034" y="56241"/>
                </a:cubicBezTo>
                <a:cubicBezTo>
                  <a:pt x="330034" y="25168"/>
                  <a:pt x="355280" y="0"/>
                  <a:pt x="386346" y="0"/>
                </a:cubicBezTo>
                <a:close/>
                <a:moveTo>
                  <a:pt x="221153" y="0"/>
                </a:moveTo>
                <a:lnTo>
                  <a:pt x="221857" y="0"/>
                </a:lnTo>
                <a:cubicBezTo>
                  <a:pt x="252922" y="0"/>
                  <a:pt x="278169" y="25168"/>
                  <a:pt x="278169" y="56241"/>
                </a:cubicBezTo>
                <a:cubicBezTo>
                  <a:pt x="278169" y="87314"/>
                  <a:pt x="252922" y="112481"/>
                  <a:pt x="221857" y="112481"/>
                </a:cubicBezTo>
                <a:lnTo>
                  <a:pt x="221153" y="112481"/>
                </a:lnTo>
                <a:cubicBezTo>
                  <a:pt x="190040" y="112481"/>
                  <a:pt x="164841" y="87314"/>
                  <a:pt x="164841" y="56241"/>
                </a:cubicBezTo>
                <a:cubicBezTo>
                  <a:pt x="164841" y="25168"/>
                  <a:pt x="190040" y="0"/>
                  <a:pt x="221153" y="0"/>
                </a:cubicBezTo>
                <a:close/>
                <a:moveTo>
                  <a:pt x="56323" y="0"/>
                </a:moveTo>
                <a:lnTo>
                  <a:pt x="56652" y="0"/>
                </a:lnTo>
                <a:cubicBezTo>
                  <a:pt x="87723" y="0"/>
                  <a:pt x="112975" y="25168"/>
                  <a:pt x="112975" y="56241"/>
                </a:cubicBezTo>
                <a:cubicBezTo>
                  <a:pt x="112975" y="87314"/>
                  <a:pt x="87723" y="112481"/>
                  <a:pt x="56652" y="112481"/>
                </a:cubicBezTo>
                <a:lnTo>
                  <a:pt x="56323" y="112481"/>
                </a:lnTo>
                <a:cubicBezTo>
                  <a:pt x="25204" y="112481"/>
                  <a:pt x="0" y="87314"/>
                  <a:pt x="0" y="56241"/>
                </a:cubicBezTo>
                <a:cubicBezTo>
                  <a:pt x="0" y="25168"/>
                  <a:pt x="25204" y="0"/>
                  <a:pt x="56323" y="0"/>
                </a:cubicBezTo>
                <a:close/>
              </a:path>
            </a:pathLst>
          </a:custGeom>
          <a:solidFill>
            <a:srgbClr val="1A3172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47" name="Freeform 11"/>
          <p:cNvSpPr/>
          <p:nvPr/>
        </p:nvSpPr>
        <p:spPr bwMode="auto">
          <a:xfrm>
            <a:off x="230982" y="157163"/>
            <a:ext cx="696515" cy="383381"/>
          </a:xfrm>
          <a:custGeom>
            <a:avLst/>
            <a:gdLst>
              <a:gd name="T0" fmla="*/ 7 w 683"/>
              <a:gd name="T1" fmla="*/ 118 h 376"/>
              <a:gd name="T2" fmla="*/ 334 w 683"/>
              <a:gd name="T3" fmla="*/ 1 h 376"/>
              <a:gd name="T4" fmla="*/ 341 w 683"/>
              <a:gd name="T5" fmla="*/ 1 h 376"/>
              <a:gd name="T6" fmla="*/ 675 w 683"/>
              <a:gd name="T7" fmla="*/ 118 h 376"/>
              <a:gd name="T8" fmla="*/ 683 w 683"/>
              <a:gd name="T9" fmla="*/ 129 h 376"/>
              <a:gd name="T10" fmla="*/ 675 w 683"/>
              <a:gd name="T11" fmla="*/ 139 h 376"/>
              <a:gd name="T12" fmla="*/ 561 w 683"/>
              <a:gd name="T13" fmla="*/ 172 h 376"/>
              <a:gd name="T14" fmla="*/ 338 w 683"/>
              <a:gd name="T15" fmla="*/ 119 h 376"/>
              <a:gd name="T16" fmla="*/ 328 w 683"/>
              <a:gd name="T17" fmla="*/ 130 h 376"/>
              <a:gd name="T18" fmla="*/ 338 w 683"/>
              <a:gd name="T19" fmla="*/ 140 h 376"/>
              <a:gd name="T20" fmla="*/ 545 w 683"/>
              <a:gd name="T21" fmla="*/ 185 h 376"/>
              <a:gd name="T22" fmla="*/ 545 w 683"/>
              <a:gd name="T23" fmla="*/ 255 h 376"/>
              <a:gd name="T24" fmla="*/ 545 w 683"/>
              <a:gd name="T25" fmla="*/ 256 h 376"/>
              <a:gd name="T26" fmla="*/ 337 w 683"/>
              <a:gd name="T27" fmla="*/ 305 h 376"/>
              <a:gd name="T28" fmla="*/ 130 w 683"/>
              <a:gd name="T29" fmla="*/ 256 h 376"/>
              <a:gd name="T30" fmla="*/ 130 w 683"/>
              <a:gd name="T31" fmla="*/ 255 h 376"/>
              <a:gd name="T32" fmla="*/ 130 w 683"/>
              <a:gd name="T33" fmla="*/ 174 h 376"/>
              <a:gd name="T34" fmla="*/ 71 w 683"/>
              <a:gd name="T35" fmla="*/ 157 h 376"/>
              <a:gd name="T36" fmla="*/ 71 w 683"/>
              <a:gd name="T37" fmla="*/ 249 h 376"/>
              <a:gd name="T38" fmla="*/ 92 w 683"/>
              <a:gd name="T39" fmla="*/ 277 h 376"/>
              <a:gd name="T40" fmla="*/ 75 w 683"/>
              <a:gd name="T41" fmla="*/ 303 h 376"/>
              <a:gd name="T42" fmla="*/ 82 w 683"/>
              <a:gd name="T43" fmla="*/ 338 h 376"/>
              <a:gd name="T44" fmla="*/ 28 w 683"/>
              <a:gd name="T45" fmla="*/ 361 h 376"/>
              <a:gd name="T46" fmla="*/ 39 w 683"/>
              <a:gd name="T47" fmla="*/ 301 h 376"/>
              <a:gd name="T48" fmla="*/ 26 w 683"/>
              <a:gd name="T49" fmla="*/ 277 h 376"/>
              <a:gd name="T50" fmla="*/ 46 w 683"/>
              <a:gd name="T51" fmla="*/ 249 h 376"/>
              <a:gd name="T52" fmla="*/ 46 w 683"/>
              <a:gd name="T53" fmla="*/ 150 h 376"/>
              <a:gd name="T54" fmla="*/ 8 w 683"/>
              <a:gd name="T55" fmla="*/ 139 h 376"/>
              <a:gd name="T56" fmla="*/ 0 w 683"/>
              <a:gd name="T57" fmla="*/ 129 h 376"/>
              <a:gd name="T58" fmla="*/ 7 w 683"/>
              <a:gd name="T59" fmla="*/ 118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83" h="376">
                <a:moveTo>
                  <a:pt x="7" y="118"/>
                </a:moveTo>
                <a:cubicBezTo>
                  <a:pt x="334" y="1"/>
                  <a:pt x="334" y="1"/>
                  <a:pt x="334" y="1"/>
                </a:cubicBezTo>
                <a:cubicBezTo>
                  <a:pt x="336" y="0"/>
                  <a:pt x="339" y="0"/>
                  <a:pt x="341" y="1"/>
                </a:cubicBezTo>
                <a:cubicBezTo>
                  <a:pt x="675" y="118"/>
                  <a:pt x="675" y="118"/>
                  <a:pt x="675" y="118"/>
                </a:cubicBezTo>
                <a:cubicBezTo>
                  <a:pt x="680" y="120"/>
                  <a:pt x="683" y="124"/>
                  <a:pt x="683" y="129"/>
                </a:cubicBezTo>
                <a:cubicBezTo>
                  <a:pt x="682" y="134"/>
                  <a:pt x="679" y="138"/>
                  <a:pt x="675" y="139"/>
                </a:cubicBezTo>
                <a:cubicBezTo>
                  <a:pt x="561" y="172"/>
                  <a:pt x="561" y="172"/>
                  <a:pt x="561" y="172"/>
                </a:cubicBezTo>
                <a:cubicBezTo>
                  <a:pt x="537" y="136"/>
                  <a:pt x="430" y="119"/>
                  <a:pt x="338" y="119"/>
                </a:cubicBezTo>
                <a:cubicBezTo>
                  <a:pt x="333" y="119"/>
                  <a:pt x="328" y="124"/>
                  <a:pt x="328" y="130"/>
                </a:cubicBezTo>
                <a:cubicBezTo>
                  <a:pt x="328" y="136"/>
                  <a:pt x="333" y="140"/>
                  <a:pt x="338" y="140"/>
                </a:cubicBezTo>
                <a:cubicBezTo>
                  <a:pt x="452" y="140"/>
                  <a:pt x="534" y="164"/>
                  <a:pt x="545" y="185"/>
                </a:cubicBezTo>
                <a:cubicBezTo>
                  <a:pt x="545" y="255"/>
                  <a:pt x="545" y="255"/>
                  <a:pt x="545" y="255"/>
                </a:cubicBezTo>
                <a:cubicBezTo>
                  <a:pt x="545" y="255"/>
                  <a:pt x="545" y="255"/>
                  <a:pt x="545" y="256"/>
                </a:cubicBezTo>
                <a:cubicBezTo>
                  <a:pt x="545" y="283"/>
                  <a:pt x="452" y="305"/>
                  <a:pt x="337" y="305"/>
                </a:cubicBezTo>
                <a:cubicBezTo>
                  <a:pt x="223" y="305"/>
                  <a:pt x="130" y="283"/>
                  <a:pt x="130" y="256"/>
                </a:cubicBezTo>
                <a:cubicBezTo>
                  <a:pt x="130" y="255"/>
                  <a:pt x="130" y="255"/>
                  <a:pt x="130" y="255"/>
                </a:cubicBezTo>
                <a:cubicBezTo>
                  <a:pt x="130" y="174"/>
                  <a:pt x="130" y="174"/>
                  <a:pt x="130" y="174"/>
                </a:cubicBezTo>
                <a:cubicBezTo>
                  <a:pt x="71" y="157"/>
                  <a:pt x="71" y="157"/>
                  <a:pt x="71" y="157"/>
                </a:cubicBezTo>
                <a:cubicBezTo>
                  <a:pt x="71" y="249"/>
                  <a:pt x="71" y="249"/>
                  <a:pt x="71" y="249"/>
                </a:cubicBezTo>
                <a:cubicBezTo>
                  <a:pt x="83" y="253"/>
                  <a:pt x="92" y="264"/>
                  <a:pt x="92" y="277"/>
                </a:cubicBezTo>
                <a:cubicBezTo>
                  <a:pt x="92" y="288"/>
                  <a:pt x="85" y="298"/>
                  <a:pt x="75" y="303"/>
                </a:cubicBezTo>
                <a:cubicBezTo>
                  <a:pt x="82" y="338"/>
                  <a:pt x="82" y="338"/>
                  <a:pt x="82" y="338"/>
                </a:cubicBezTo>
                <a:cubicBezTo>
                  <a:pt x="86" y="354"/>
                  <a:pt x="26" y="376"/>
                  <a:pt x="28" y="361"/>
                </a:cubicBezTo>
                <a:cubicBezTo>
                  <a:pt x="39" y="301"/>
                  <a:pt x="39" y="301"/>
                  <a:pt x="39" y="301"/>
                </a:cubicBezTo>
                <a:cubicBezTo>
                  <a:pt x="31" y="296"/>
                  <a:pt x="26" y="287"/>
                  <a:pt x="26" y="277"/>
                </a:cubicBezTo>
                <a:cubicBezTo>
                  <a:pt x="26" y="264"/>
                  <a:pt x="34" y="253"/>
                  <a:pt x="46" y="249"/>
                </a:cubicBezTo>
                <a:cubicBezTo>
                  <a:pt x="46" y="150"/>
                  <a:pt x="46" y="150"/>
                  <a:pt x="46" y="150"/>
                </a:cubicBezTo>
                <a:cubicBezTo>
                  <a:pt x="8" y="139"/>
                  <a:pt x="8" y="139"/>
                  <a:pt x="8" y="139"/>
                </a:cubicBezTo>
                <a:cubicBezTo>
                  <a:pt x="3" y="138"/>
                  <a:pt x="0" y="134"/>
                  <a:pt x="0" y="129"/>
                </a:cubicBezTo>
                <a:cubicBezTo>
                  <a:pt x="0" y="124"/>
                  <a:pt x="3" y="120"/>
                  <a:pt x="7" y="118"/>
                </a:cubicBezTo>
                <a:close/>
              </a:path>
            </a:pathLst>
          </a:custGeom>
          <a:solidFill>
            <a:srgbClr val="306A9B"/>
          </a:solidFill>
          <a:ln>
            <a:noFill/>
          </a:ln>
        </p:spPr>
        <p:txBody>
          <a:bodyPr lIns="68580" tIns="34290" rIns="68580" bIns="34290"/>
          <a:lstStyle/>
          <a:p>
            <a:pPr>
              <a:defRPr/>
            </a:pPr>
            <a:endParaRPr lang="zh-CN" altLang="en-US" sz="1000" dirty="0">
              <a:solidFill>
                <a:srgbClr val="306A9B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553" name="直接连接符 552"/>
          <p:cNvCxnSpPr/>
          <p:nvPr/>
        </p:nvCxnSpPr>
        <p:spPr>
          <a:xfrm>
            <a:off x="1004323" y="540544"/>
            <a:ext cx="76680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8" name="矩形 547"/>
          <p:cNvSpPr/>
          <p:nvPr/>
        </p:nvSpPr>
        <p:spPr bwMode="auto">
          <a:xfrm>
            <a:off x="4718255" y="4117880"/>
            <a:ext cx="4234500" cy="859473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355600" dist="88900" dir="2700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solidFill>
                <a:schemeClr val="dk1"/>
              </a:solidFill>
            </a:endParaRPr>
          </a:p>
        </p:txBody>
      </p:sp>
      <p:sp>
        <p:nvSpPr>
          <p:cNvPr id="549" name="Rectangle 30"/>
          <p:cNvSpPr/>
          <p:nvPr/>
        </p:nvSpPr>
        <p:spPr bwMode="auto">
          <a:xfrm>
            <a:off x="4872606" y="4205338"/>
            <a:ext cx="3426463" cy="72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 tIns="35100" rIns="67500" bIns="3510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128905" indent="-128905">
              <a:lnSpc>
                <a:spcPct val="160000"/>
              </a:lnSpc>
              <a:spcBef>
                <a:spcPct val="0"/>
              </a:spcBef>
              <a:buFont typeface="Arial" panose="020B0604020202090204" pitchFamily="34" charset="0"/>
              <a:buChar char="•"/>
              <a:defRPr/>
            </a:pPr>
            <a:r>
              <a:rPr lang="zh-CN" altLang="en-US" sz="1500" noProof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疫苗稳定性好</a:t>
            </a:r>
            <a:endParaRPr lang="zh-CN" altLang="en-US" sz="1500" noProof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4" name="archives_232650"/>
          <p:cNvSpPr>
            <a:spLocks noChangeAspect="1"/>
          </p:cNvSpPr>
          <p:nvPr/>
        </p:nvSpPr>
        <p:spPr bwMode="auto">
          <a:xfrm>
            <a:off x="8346845" y="4403545"/>
            <a:ext cx="353398" cy="408348"/>
          </a:xfrm>
          <a:custGeom>
            <a:avLst/>
            <a:gdLst>
              <a:gd name="connsiteX0" fmla="*/ 382817 w 525077"/>
              <a:gd name="connsiteY0" fmla="*/ 436659 h 606722"/>
              <a:gd name="connsiteX1" fmla="*/ 409138 w 525077"/>
              <a:gd name="connsiteY1" fmla="*/ 462945 h 606722"/>
              <a:gd name="connsiteX2" fmla="*/ 382817 w 525077"/>
              <a:gd name="connsiteY2" fmla="*/ 489231 h 606722"/>
              <a:gd name="connsiteX3" fmla="*/ 356496 w 525077"/>
              <a:gd name="connsiteY3" fmla="*/ 462945 h 606722"/>
              <a:gd name="connsiteX4" fmla="*/ 382817 w 525077"/>
              <a:gd name="connsiteY4" fmla="*/ 436659 h 606722"/>
              <a:gd name="connsiteX5" fmla="*/ 145718 w 525077"/>
              <a:gd name="connsiteY5" fmla="*/ 436659 h 606722"/>
              <a:gd name="connsiteX6" fmla="*/ 172039 w 525077"/>
              <a:gd name="connsiteY6" fmla="*/ 462945 h 606722"/>
              <a:gd name="connsiteX7" fmla="*/ 145718 w 525077"/>
              <a:gd name="connsiteY7" fmla="*/ 489231 h 606722"/>
              <a:gd name="connsiteX8" fmla="*/ 119397 w 525077"/>
              <a:gd name="connsiteY8" fmla="*/ 462945 h 606722"/>
              <a:gd name="connsiteX9" fmla="*/ 145718 w 525077"/>
              <a:gd name="connsiteY9" fmla="*/ 436659 h 606722"/>
              <a:gd name="connsiteX10" fmla="*/ 382817 w 525077"/>
              <a:gd name="connsiteY10" fmla="*/ 122713 h 606722"/>
              <a:gd name="connsiteX11" fmla="*/ 409138 w 525077"/>
              <a:gd name="connsiteY11" fmla="*/ 149020 h 606722"/>
              <a:gd name="connsiteX12" fmla="*/ 409138 w 525077"/>
              <a:gd name="connsiteY12" fmla="*/ 359474 h 606722"/>
              <a:gd name="connsiteX13" fmla="*/ 382817 w 525077"/>
              <a:gd name="connsiteY13" fmla="*/ 385781 h 606722"/>
              <a:gd name="connsiteX14" fmla="*/ 356496 w 525077"/>
              <a:gd name="connsiteY14" fmla="*/ 359474 h 606722"/>
              <a:gd name="connsiteX15" fmla="*/ 356496 w 525077"/>
              <a:gd name="connsiteY15" fmla="*/ 149020 h 606722"/>
              <a:gd name="connsiteX16" fmla="*/ 382817 w 525077"/>
              <a:gd name="connsiteY16" fmla="*/ 122713 h 606722"/>
              <a:gd name="connsiteX17" fmla="*/ 145718 w 525077"/>
              <a:gd name="connsiteY17" fmla="*/ 122713 h 606722"/>
              <a:gd name="connsiteX18" fmla="*/ 172039 w 525077"/>
              <a:gd name="connsiteY18" fmla="*/ 149020 h 606722"/>
              <a:gd name="connsiteX19" fmla="*/ 172039 w 525077"/>
              <a:gd name="connsiteY19" fmla="*/ 359474 h 606722"/>
              <a:gd name="connsiteX20" fmla="*/ 145718 w 525077"/>
              <a:gd name="connsiteY20" fmla="*/ 385781 h 606722"/>
              <a:gd name="connsiteX21" fmla="*/ 119397 w 525077"/>
              <a:gd name="connsiteY21" fmla="*/ 359474 h 606722"/>
              <a:gd name="connsiteX22" fmla="*/ 119397 w 525077"/>
              <a:gd name="connsiteY22" fmla="*/ 149020 h 606722"/>
              <a:gd name="connsiteX23" fmla="*/ 145718 w 525077"/>
              <a:gd name="connsiteY23" fmla="*/ 122713 h 606722"/>
              <a:gd name="connsiteX24" fmla="*/ 289731 w 525077"/>
              <a:gd name="connsiteY24" fmla="*/ 52611 h 606722"/>
              <a:gd name="connsiteX25" fmla="*/ 289731 w 525077"/>
              <a:gd name="connsiteY25" fmla="*/ 554111 h 606722"/>
              <a:gd name="connsiteX26" fmla="*/ 474163 w 525077"/>
              <a:gd name="connsiteY26" fmla="*/ 554111 h 606722"/>
              <a:gd name="connsiteX27" fmla="*/ 474163 w 525077"/>
              <a:gd name="connsiteY27" fmla="*/ 52611 h 606722"/>
              <a:gd name="connsiteX28" fmla="*/ 52695 w 525077"/>
              <a:gd name="connsiteY28" fmla="*/ 52611 h 606722"/>
              <a:gd name="connsiteX29" fmla="*/ 52695 w 525077"/>
              <a:gd name="connsiteY29" fmla="*/ 554111 h 606722"/>
              <a:gd name="connsiteX30" fmla="*/ 237037 w 525077"/>
              <a:gd name="connsiteY30" fmla="*/ 554111 h 606722"/>
              <a:gd name="connsiteX31" fmla="*/ 237037 w 525077"/>
              <a:gd name="connsiteY31" fmla="*/ 52611 h 606722"/>
              <a:gd name="connsiteX32" fmla="*/ 26347 w 525077"/>
              <a:gd name="connsiteY32" fmla="*/ 0 h 606722"/>
              <a:gd name="connsiteX33" fmla="*/ 498730 w 525077"/>
              <a:gd name="connsiteY33" fmla="*/ 0 h 606722"/>
              <a:gd name="connsiteX34" fmla="*/ 525077 w 525077"/>
              <a:gd name="connsiteY34" fmla="*/ 26306 h 606722"/>
              <a:gd name="connsiteX35" fmla="*/ 525077 w 525077"/>
              <a:gd name="connsiteY35" fmla="*/ 580416 h 606722"/>
              <a:gd name="connsiteX36" fmla="*/ 498730 w 525077"/>
              <a:gd name="connsiteY36" fmla="*/ 606722 h 606722"/>
              <a:gd name="connsiteX37" fmla="*/ 26347 w 525077"/>
              <a:gd name="connsiteY37" fmla="*/ 606722 h 606722"/>
              <a:gd name="connsiteX38" fmla="*/ 0 w 525077"/>
              <a:gd name="connsiteY38" fmla="*/ 580416 h 606722"/>
              <a:gd name="connsiteX39" fmla="*/ 0 w 525077"/>
              <a:gd name="connsiteY39" fmla="*/ 26306 h 606722"/>
              <a:gd name="connsiteX40" fmla="*/ 26347 w 525077"/>
              <a:gd name="connsiteY40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25077" h="606722">
                <a:moveTo>
                  <a:pt x="382817" y="436659"/>
                </a:moveTo>
                <a:cubicBezTo>
                  <a:pt x="397354" y="436659"/>
                  <a:pt x="409138" y="448428"/>
                  <a:pt x="409138" y="462945"/>
                </a:cubicBezTo>
                <a:cubicBezTo>
                  <a:pt x="409138" y="477462"/>
                  <a:pt x="397354" y="489231"/>
                  <a:pt x="382817" y="489231"/>
                </a:cubicBezTo>
                <a:cubicBezTo>
                  <a:pt x="368280" y="489231"/>
                  <a:pt x="356496" y="477462"/>
                  <a:pt x="356496" y="462945"/>
                </a:cubicBezTo>
                <a:cubicBezTo>
                  <a:pt x="356496" y="448428"/>
                  <a:pt x="368280" y="436659"/>
                  <a:pt x="382817" y="436659"/>
                </a:cubicBezTo>
                <a:close/>
                <a:moveTo>
                  <a:pt x="145718" y="436659"/>
                </a:moveTo>
                <a:cubicBezTo>
                  <a:pt x="160255" y="436659"/>
                  <a:pt x="172039" y="448428"/>
                  <a:pt x="172039" y="462945"/>
                </a:cubicBezTo>
                <a:cubicBezTo>
                  <a:pt x="172039" y="477462"/>
                  <a:pt x="160255" y="489231"/>
                  <a:pt x="145718" y="489231"/>
                </a:cubicBezTo>
                <a:cubicBezTo>
                  <a:pt x="131181" y="489231"/>
                  <a:pt x="119397" y="477462"/>
                  <a:pt x="119397" y="462945"/>
                </a:cubicBezTo>
                <a:cubicBezTo>
                  <a:pt x="119397" y="448428"/>
                  <a:pt x="131181" y="436659"/>
                  <a:pt x="145718" y="436659"/>
                </a:cubicBezTo>
                <a:close/>
                <a:moveTo>
                  <a:pt x="382817" y="122713"/>
                </a:moveTo>
                <a:cubicBezTo>
                  <a:pt x="397311" y="122713"/>
                  <a:pt x="409138" y="134534"/>
                  <a:pt x="409138" y="149020"/>
                </a:cubicBezTo>
                <a:lnTo>
                  <a:pt x="409138" y="359474"/>
                </a:lnTo>
                <a:cubicBezTo>
                  <a:pt x="409138" y="373961"/>
                  <a:pt x="397311" y="385781"/>
                  <a:pt x="382817" y="385781"/>
                </a:cubicBezTo>
                <a:cubicBezTo>
                  <a:pt x="368234" y="385781"/>
                  <a:pt x="356496" y="373961"/>
                  <a:pt x="356496" y="359474"/>
                </a:cubicBezTo>
                <a:lnTo>
                  <a:pt x="356496" y="149020"/>
                </a:lnTo>
                <a:cubicBezTo>
                  <a:pt x="356496" y="134534"/>
                  <a:pt x="368234" y="122713"/>
                  <a:pt x="382817" y="122713"/>
                </a:cubicBezTo>
                <a:close/>
                <a:moveTo>
                  <a:pt x="145718" y="122713"/>
                </a:moveTo>
                <a:cubicBezTo>
                  <a:pt x="160301" y="122713"/>
                  <a:pt x="172039" y="134534"/>
                  <a:pt x="172039" y="149020"/>
                </a:cubicBezTo>
                <a:lnTo>
                  <a:pt x="172039" y="359474"/>
                </a:lnTo>
                <a:cubicBezTo>
                  <a:pt x="172039" y="373961"/>
                  <a:pt x="160301" y="385781"/>
                  <a:pt x="145718" y="385781"/>
                </a:cubicBezTo>
                <a:cubicBezTo>
                  <a:pt x="131224" y="385781"/>
                  <a:pt x="119397" y="373961"/>
                  <a:pt x="119397" y="359474"/>
                </a:cubicBezTo>
                <a:lnTo>
                  <a:pt x="119397" y="149020"/>
                </a:lnTo>
                <a:cubicBezTo>
                  <a:pt x="119397" y="134534"/>
                  <a:pt x="131224" y="122713"/>
                  <a:pt x="145718" y="122713"/>
                </a:cubicBezTo>
                <a:close/>
                <a:moveTo>
                  <a:pt x="289731" y="52611"/>
                </a:moveTo>
                <a:lnTo>
                  <a:pt x="289731" y="554111"/>
                </a:lnTo>
                <a:lnTo>
                  <a:pt x="474163" y="554111"/>
                </a:lnTo>
                <a:lnTo>
                  <a:pt x="474163" y="52611"/>
                </a:lnTo>
                <a:close/>
                <a:moveTo>
                  <a:pt x="52695" y="52611"/>
                </a:moveTo>
                <a:lnTo>
                  <a:pt x="52695" y="554111"/>
                </a:lnTo>
                <a:lnTo>
                  <a:pt x="237037" y="554111"/>
                </a:lnTo>
                <a:lnTo>
                  <a:pt x="237037" y="52611"/>
                </a:lnTo>
                <a:close/>
                <a:moveTo>
                  <a:pt x="26347" y="0"/>
                </a:moveTo>
                <a:lnTo>
                  <a:pt x="498730" y="0"/>
                </a:lnTo>
                <a:cubicBezTo>
                  <a:pt x="513239" y="0"/>
                  <a:pt x="525077" y="11820"/>
                  <a:pt x="525077" y="26306"/>
                </a:cubicBezTo>
                <a:lnTo>
                  <a:pt x="525077" y="580416"/>
                </a:lnTo>
                <a:cubicBezTo>
                  <a:pt x="525077" y="594902"/>
                  <a:pt x="513328" y="606722"/>
                  <a:pt x="498730" y="606722"/>
                </a:cubicBezTo>
                <a:lnTo>
                  <a:pt x="26347" y="606722"/>
                </a:lnTo>
                <a:cubicBezTo>
                  <a:pt x="11749" y="606722"/>
                  <a:pt x="0" y="594902"/>
                  <a:pt x="0" y="580416"/>
                </a:cubicBezTo>
                <a:lnTo>
                  <a:pt x="0" y="26306"/>
                </a:lnTo>
                <a:cubicBezTo>
                  <a:pt x="0" y="11820"/>
                  <a:pt x="11749" y="0"/>
                  <a:pt x="26347" y="0"/>
                </a:cubicBezTo>
                <a:close/>
              </a:path>
            </a:pathLst>
          </a:custGeom>
          <a:solidFill>
            <a:srgbClr val="1A3172"/>
          </a:solidFill>
          <a:ln>
            <a:solidFill>
              <a:srgbClr val="FF0000"/>
            </a:solidFill>
          </a:ln>
        </p:spPr>
        <p:txBody>
          <a:bodyPr lIns="68580" tIns="34290" rIns="68580" bIns="34290"/>
          <a:lstStyle/>
          <a:p>
            <a:r>
              <a:rPr lang="en-US" altLang="zh-CN" dirty="0"/>
              <a:t>      </a:t>
            </a:r>
            <a:endParaRPr lang="zh-CN" altLang="en-US" dirty="0"/>
          </a:p>
        </p:txBody>
      </p:sp>
      <p:cxnSp>
        <p:nvCxnSpPr>
          <p:cNvPr id="555" name="直接连接符 554"/>
          <p:cNvCxnSpPr/>
          <p:nvPr/>
        </p:nvCxnSpPr>
        <p:spPr>
          <a:xfrm>
            <a:off x="4929185" y="4895513"/>
            <a:ext cx="3787044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6692147" y="724925"/>
            <a:ext cx="8309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市场定位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258005" y="1277105"/>
            <a:ext cx="5544000" cy="2568499"/>
            <a:chOff x="1317822" y="1594763"/>
            <a:chExt cx="5534127" cy="2563928"/>
          </a:xfrm>
        </p:grpSpPr>
        <p:sp>
          <p:nvSpPr>
            <p:cNvPr id="9" name="오른쪽 화살표 55"/>
            <p:cNvSpPr/>
            <p:nvPr>
              <p:custDataLst>
                <p:tags r:id="rId2"/>
              </p:custDataLst>
            </p:nvPr>
          </p:nvSpPr>
          <p:spPr>
            <a:xfrm>
              <a:off x="4526293" y="1954588"/>
              <a:ext cx="195404" cy="254876"/>
            </a:xfrm>
            <a:prstGeom prst="rightArrow">
              <a:avLst>
                <a:gd name="adj1" fmla="val 50000"/>
                <a:gd name="adj2" fmla="val 63933"/>
              </a:avLst>
            </a:prstGeom>
            <a:solidFill>
              <a:schemeClr val="l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>
              <a:noAutofit/>
            </a:bodyPr>
            <a:lstStyle/>
            <a:p>
              <a:pPr algn="ctr"/>
              <a:endParaRPr lang="ko-KR" altLang="en-US" sz="1015" dirty="0">
                <a:solidFill>
                  <a:schemeClr val="tx1"/>
                </a:solidFill>
                <a:latin typeface="Arial" panose="020B0604020202090204" pitchFamily="34" charset="0"/>
                <a:sym typeface="Arial" panose="020B0604020202090204" pitchFamily="34" charset="0"/>
              </a:endParaRPr>
            </a:p>
          </p:txBody>
        </p:sp>
        <p:sp>
          <p:nvSpPr>
            <p:cNvPr id="10" name="도넛 86"/>
            <p:cNvSpPr/>
            <p:nvPr>
              <p:custDataLst>
                <p:tags r:id="rId3"/>
              </p:custDataLst>
            </p:nvPr>
          </p:nvSpPr>
          <p:spPr bwMode="auto">
            <a:xfrm>
              <a:off x="3455199" y="1594764"/>
              <a:ext cx="961295" cy="959532"/>
            </a:xfrm>
            <a:prstGeom prst="donut">
              <a:avLst>
                <a:gd name="adj" fmla="val 1486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 sz="1015" dirty="0">
                <a:solidFill>
                  <a:prstClr val="black"/>
                </a:solidFill>
                <a:latin typeface="Arial" panose="020B0604020202090204" pitchFamily="34" charset="0"/>
                <a:sym typeface="Arial" panose="020B0604020202090204" pitchFamily="34" charset="0"/>
              </a:endParaRPr>
            </a:p>
          </p:txBody>
        </p:sp>
        <p:sp>
          <p:nvSpPr>
            <p:cNvPr id="25" name="TextBox 13"/>
            <p:cNvSpPr txBox="1"/>
            <p:nvPr>
              <p:custDataLst>
                <p:tags r:id="rId4"/>
              </p:custDataLst>
            </p:nvPr>
          </p:nvSpPr>
          <p:spPr>
            <a:xfrm>
              <a:off x="3626112" y="1812946"/>
              <a:ext cx="619464" cy="538162"/>
            </a:xfrm>
            <a:prstGeom prst="rect">
              <a:avLst/>
            </a:prstGeom>
            <a:noFill/>
          </p:spPr>
          <p:txBody>
            <a:bodyPr lIns="51435" tIns="25718" rIns="51435" bIns="25718" anchor="ctr" anchorCtr="0">
              <a:normAutofit fontScale="62500" lnSpcReduction="20000"/>
            </a:bodyPr>
            <a:lstStyle>
              <a:defPPr>
                <a:defRPr lang="zh-CN"/>
              </a:defPPr>
              <a:lvl1pPr algn="ctr" defTabSz="1216660">
                <a:lnSpc>
                  <a:spcPct val="120000"/>
                </a:lnSpc>
                <a:spcBef>
                  <a:spcPct val="20000"/>
                </a:spcBef>
                <a:defRPr sz="1600" spc="15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spcBef>
                  <a:spcPts val="75"/>
                </a:spcBef>
                <a:buSzPct val="100000"/>
              </a:pPr>
              <a:r>
                <a:rPr lang="en-US" altLang="zh-CN" sz="1500" b="1" dirty="0">
                  <a:sym typeface="+mn-ea"/>
                </a:rPr>
                <a:t>Monovalent </a:t>
              </a:r>
              <a:endParaRPr lang="zh-CN" altLang="en-US" sz="1500" b="1" dirty="0">
                <a:sym typeface="+mn-ea"/>
              </a:endParaRPr>
            </a:p>
          </p:txBody>
        </p:sp>
        <p:sp>
          <p:nvSpPr>
            <p:cNvPr id="27" name="도넛 86"/>
            <p:cNvSpPr/>
            <p:nvPr>
              <p:custDataLst>
                <p:tags r:id="rId5"/>
              </p:custDataLst>
            </p:nvPr>
          </p:nvSpPr>
          <p:spPr bwMode="auto">
            <a:xfrm>
              <a:off x="4820857" y="1594763"/>
              <a:ext cx="961295" cy="959532"/>
            </a:xfrm>
            <a:prstGeom prst="donut">
              <a:avLst>
                <a:gd name="adj" fmla="val 148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 sz="1015" dirty="0">
                <a:solidFill>
                  <a:prstClr val="black"/>
                </a:solidFill>
                <a:latin typeface="Arial" panose="020B0604020202090204" pitchFamily="34" charset="0"/>
                <a:sym typeface="Arial" panose="020B0604020202090204" pitchFamily="34" charset="0"/>
              </a:endParaRPr>
            </a:p>
          </p:txBody>
        </p:sp>
        <p:sp>
          <p:nvSpPr>
            <p:cNvPr id="28" name="TextBox 13"/>
            <p:cNvSpPr txBox="1"/>
            <p:nvPr>
              <p:custDataLst>
                <p:tags r:id="rId6"/>
              </p:custDataLst>
            </p:nvPr>
          </p:nvSpPr>
          <p:spPr>
            <a:xfrm>
              <a:off x="4991769" y="1812946"/>
              <a:ext cx="619464" cy="538162"/>
            </a:xfrm>
            <a:prstGeom prst="rect">
              <a:avLst/>
            </a:prstGeom>
            <a:noFill/>
          </p:spPr>
          <p:txBody>
            <a:bodyPr lIns="51435" tIns="25718" rIns="51435" bIns="25718" anchor="ctr" anchorCtr="0">
              <a:normAutofit lnSpcReduction="10000"/>
            </a:bodyPr>
            <a:lstStyle>
              <a:defPPr>
                <a:defRPr lang="zh-CN"/>
              </a:defPPr>
              <a:lvl1pPr algn="ctr" defTabSz="1216660">
                <a:lnSpc>
                  <a:spcPct val="120000"/>
                </a:lnSpc>
                <a:spcBef>
                  <a:spcPct val="20000"/>
                </a:spcBef>
                <a:defRPr sz="1600" spc="15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spcBef>
                  <a:spcPts val="75"/>
                </a:spcBef>
              </a:pPr>
              <a:r>
                <a:rPr lang="en-US" altLang="zh-CN" sz="1500" b="1" dirty="0">
                  <a:sym typeface="+mn-ea"/>
                </a:rPr>
                <a:t>Bivalent</a:t>
              </a:r>
              <a:endParaRPr lang="zh-CN" altLang="en-US" sz="1500" b="1" dirty="0">
                <a:sym typeface="+mn-ea"/>
              </a:endParaRPr>
            </a:p>
          </p:txBody>
        </p:sp>
        <p:sp>
          <p:nvSpPr>
            <p:cNvPr id="36" name="도넛 86"/>
            <p:cNvSpPr/>
            <p:nvPr>
              <p:custDataLst>
                <p:tags r:id="rId7"/>
              </p:custDataLst>
            </p:nvPr>
          </p:nvSpPr>
          <p:spPr bwMode="auto">
            <a:xfrm>
              <a:off x="4138028" y="2833620"/>
              <a:ext cx="961295" cy="959532"/>
            </a:xfrm>
            <a:prstGeom prst="donut">
              <a:avLst>
                <a:gd name="adj" fmla="val 14868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 sz="1015" dirty="0">
                <a:solidFill>
                  <a:prstClr val="black"/>
                </a:solidFill>
                <a:latin typeface="Arial" panose="020B0604020202090204" pitchFamily="34" charset="0"/>
                <a:sym typeface="Arial" panose="020B0604020202090204" pitchFamily="34" charset="0"/>
              </a:endParaRPr>
            </a:p>
          </p:txBody>
        </p:sp>
        <p:sp>
          <p:nvSpPr>
            <p:cNvPr id="37" name="TextBox 13"/>
            <p:cNvSpPr txBox="1"/>
            <p:nvPr>
              <p:custDataLst>
                <p:tags r:id="rId8"/>
              </p:custDataLst>
            </p:nvPr>
          </p:nvSpPr>
          <p:spPr>
            <a:xfrm>
              <a:off x="4308941" y="3051803"/>
              <a:ext cx="619464" cy="538162"/>
            </a:xfrm>
            <a:prstGeom prst="rect">
              <a:avLst/>
            </a:prstGeom>
            <a:noFill/>
          </p:spPr>
          <p:txBody>
            <a:bodyPr lIns="51435" tIns="25718" rIns="51435" bIns="25718" anchor="ctr" anchorCtr="0">
              <a:normAutofit lnSpcReduction="10000"/>
            </a:bodyPr>
            <a:lstStyle>
              <a:defPPr>
                <a:defRPr lang="zh-CN"/>
              </a:defPPr>
              <a:lvl1pPr algn="ctr" defTabSz="1216660">
                <a:lnSpc>
                  <a:spcPct val="120000"/>
                </a:lnSpc>
                <a:spcBef>
                  <a:spcPct val="20000"/>
                </a:spcBef>
                <a:defRPr sz="1600" spc="15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spcBef>
                  <a:spcPts val="75"/>
                </a:spcBef>
              </a:pPr>
              <a:r>
                <a:rPr lang="en-US" altLang="zh-CN" sz="1500" b="1" dirty="0" err="1">
                  <a:sym typeface="+mn-ea"/>
                </a:rPr>
                <a:t>Bivalen</a:t>
              </a:r>
              <a:endParaRPr lang="zh-CN" altLang="en-US" sz="1500" b="1" dirty="0">
                <a:sym typeface="+mn-ea"/>
              </a:endParaRPr>
            </a:p>
          </p:txBody>
        </p:sp>
        <p:sp>
          <p:nvSpPr>
            <p:cNvPr id="14" name="오른쪽 화살표 72"/>
            <p:cNvSpPr/>
            <p:nvPr>
              <p:custDataLst>
                <p:tags r:id="rId9"/>
              </p:custDataLst>
            </p:nvPr>
          </p:nvSpPr>
          <p:spPr>
            <a:xfrm rot="7200000">
              <a:off x="4865714" y="2573184"/>
              <a:ext cx="228419" cy="253994"/>
            </a:xfrm>
            <a:prstGeom prst="rightArrow">
              <a:avLst>
                <a:gd name="adj1" fmla="val 50000"/>
                <a:gd name="adj2" fmla="val 63933"/>
              </a:avLst>
            </a:prstGeom>
            <a:solidFill>
              <a:schemeClr val="l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 sz="1015">
                <a:solidFill>
                  <a:prstClr val="white"/>
                </a:solidFill>
                <a:latin typeface="Arial" panose="020B0604020202090204" pitchFamily="34" charset="0"/>
                <a:sym typeface="Arial" panose="020B0604020202090204" pitchFamily="34" charset="0"/>
              </a:endParaRPr>
            </a:p>
          </p:txBody>
        </p:sp>
        <p:sp>
          <p:nvSpPr>
            <p:cNvPr id="16" name="오른쪽 화살표 72"/>
            <p:cNvSpPr/>
            <p:nvPr>
              <p:custDataLst>
                <p:tags r:id="rId10"/>
              </p:custDataLst>
            </p:nvPr>
          </p:nvSpPr>
          <p:spPr>
            <a:xfrm rot="14400000" flipV="1">
              <a:off x="4150813" y="2562601"/>
              <a:ext cx="228419" cy="253994"/>
            </a:xfrm>
            <a:prstGeom prst="rightArrow">
              <a:avLst>
                <a:gd name="adj1" fmla="val 50000"/>
                <a:gd name="adj2" fmla="val 63933"/>
              </a:avLst>
            </a:prstGeom>
            <a:solidFill>
              <a:schemeClr val="l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 sz="1015">
                <a:solidFill>
                  <a:prstClr val="white"/>
                </a:solidFill>
                <a:latin typeface="Arial" panose="020B0604020202090204" pitchFamily="34" charset="0"/>
                <a:sym typeface="Arial" panose="020B0604020202090204" pitchFamily="3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317822" y="1763253"/>
              <a:ext cx="2121761" cy="346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zh-CN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833141" y="3812510"/>
              <a:ext cx="4018808" cy="346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19050">
                <a:lnSpc>
                  <a:spcPct val="150000"/>
                </a:lnSpc>
                <a:buClr>
                  <a:srgbClr val="990033"/>
                </a:buClr>
                <a:buSzPct val="150000"/>
                <a:buNone/>
                <a:defRPr/>
              </a:pPr>
              <a:endParaRPr lang="en-US" altLang="zh-CN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667885" y="99695"/>
            <a:ext cx="37547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雅黑"/>
              </a:rPr>
              <a:t>     上市销售的</a:t>
            </a:r>
            <a:r>
              <a:rPr lang="en-US" altLang="zh-CN" sz="2000" b="1" dirty="0">
                <a:solidFill>
                  <a:schemeClr val="bg1"/>
                </a:solidFill>
                <a:latin typeface="雅黑"/>
              </a:rPr>
              <a:t>VLP</a:t>
            </a:r>
            <a:r>
              <a:rPr lang="zh-CN" altLang="en-US" sz="2000" b="1" dirty="0">
                <a:solidFill>
                  <a:schemeClr val="bg1"/>
                </a:solidFill>
                <a:latin typeface="雅黑"/>
              </a:rPr>
              <a:t>疫苗  </a:t>
            </a:r>
            <a:endParaRPr lang="zh-CN" altLang="en-US" sz="2000" dirty="0">
              <a:solidFill>
                <a:schemeClr val="bg1"/>
              </a:solidFill>
              <a:latin typeface="雅黑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5645" y="1221740"/>
            <a:ext cx="2893695" cy="960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99995" y="2863850"/>
            <a:ext cx="4458335" cy="226949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2350" y="1679575"/>
            <a:ext cx="2287270" cy="126238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8990" y="855345"/>
            <a:ext cx="2479675" cy="115951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13055" y="2678464"/>
            <a:ext cx="1302818" cy="5421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基因工程苗</a:t>
            </a:r>
            <a:endParaRPr lang="zh-CN" altLang="en-US" dirty="0"/>
          </a:p>
        </p:txBody>
      </p:sp>
      <p:cxnSp>
        <p:nvCxnSpPr>
          <p:cNvPr id="4" name="直接连接符 3"/>
          <p:cNvCxnSpPr>
            <a:stCxn id="2" idx="3"/>
          </p:cNvCxnSpPr>
          <p:nvPr/>
        </p:nvCxnSpPr>
        <p:spPr>
          <a:xfrm flipV="1">
            <a:off x="2715873" y="1699328"/>
            <a:ext cx="1383737" cy="125022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>
            <a:stCxn id="2" idx="3"/>
          </p:cNvCxnSpPr>
          <p:nvPr/>
        </p:nvCxnSpPr>
        <p:spPr>
          <a:xfrm flipV="1">
            <a:off x="2715873" y="2888857"/>
            <a:ext cx="1404000" cy="6069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>
            <a:stCxn id="2" idx="3"/>
          </p:cNvCxnSpPr>
          <p:nvPr/>
        </p:nvCxnSpPr>
        <p:spPr>
          <a:xfrm>
            <a:off x="2715873" y="2949548"/>
            <a:ext cx="1371600" cy="137969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4099610" y="1397899"/>
            <a:ext cx="1302818" cy="5421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活病毒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4099610" y="2678464"/>
            <a:ext cx="1302818" cy="5421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亚单位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4087473" y="4169422"/>
            <a:ext cx="1302818" cy="5421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核酸苗</a:t>
            </a:r>
            <a:endParaRPr lang="zh-CN" altLang="en-US" dirty="0"/>
          </a:p>
        </p:txBody>
      </p:sp>
      <p:cxnSp>
        <p:nvCxnSpPr>
          <p:cNvPr id="13" name="直接连接符 12"/>
          <p:cNvCxnSpPr>
            <a:stCxn id="9" idx="3"/>
          </p:cNvCxnSpPr>
          <p:nvPr/>
        </p:nvCxnSpPr>
        <p:spPr>
          <a:xfrm flipV="1">
            <a:off x="5402428" y="1149069"/>
            <a:ext cx="720191" cy="51991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stCxn id="9" idx="3"/>
          </p:cNvCxnSpPr>
          <p:nvPr/>
        </p:nvCxnSpPr>
        <p:spPr>
          <a:xfrm>
            <a:off x="5402428" y="1668983"/>
            <a:ext cx="865848" cy="18813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6134756" y="877985"/>
            <a:ext cx="1302818" cy="36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病毒改造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6134756" y="1608486"/>
            <a:ext cx="1302818" cy="36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活病毒载体</a:t>
            </a:r>
            <a:endParaRPr lang="zh-CN" altLang="en-US" dirty="0"/>
          </a:p>
        </p:txBody>
      </p:sp>
      <p:cxnSp>
        <p:nvCxnSpPr>
          <p:cNvPr id="19" name="直接连接符 18"/>
          <p:cNvCxnSpPr>
            <a:stCxn id="10" idx="3"/>
            <a:endCxn id="30" idx="1"/>
          </p:cNvCxnSpPr>
          <p:nvPr/>
        </p:nvCxnSpPr>
        <p:spPr>
          <a:xfrm flipV="1">
            <a:off x="5402428" y="2263797"/>
            <a:ext cx="720191" cy="68575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>
            <a:stCxn id="10" idx="3"/>
          </p:cNvCxnSpPr>
          <p:nvPr/>
        </p:nvCxnSpPr>
        <p:spPr>
          <a:xfrm>
            <a:off x="5402428" y="2949548"/>
            <a:ext cx="793019" cy="33673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5370027" y="2960602"/>
            <a:ext cx="756000" cy="71205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stCxn id="10" idx="3"/>
          </p:cNvCxnSpPr>
          <p:nvPr/>
        </p:nvCxnSpPr>
        <p:spPr>
          <a:xfrm flipV="1">
            <a:off x="5402428" y="2765959"/>
            <a:ext cx="793019" cy="18358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6122619" y="2083797"/>
            <a:ext cx="1302818" cy="36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亚单位疫苗</a:t>
            </a:r>
            <a:endParaRPr lang="zh-CN" altLang="en-US" dirty="0"/>
          </a:p>
        </p:txBody>
      </p:sp>
      <p:sp>
        <p:nvSpPr>
          <p:cNvPr id="33" name="矩形 32"/>
          <p:cNvSpPr/>
          <p:nvPr/>
        </p:nvSpPr>
        <p:spPr>
          <a:xfrm>
            <a:off x="6122619" y="2576350"/>
            <a:ext cx="1302818" cy="36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合成肽</a:t>
            </a:r>
            <a:endParaRPr lang="zh-CN" altLang="en-US" dirty="0"/>
          </a:p>
        </p:txBody>
      </p:sp>
      <p:sp>
        <p:nvSpPr>
          <p:cNvPr id="36" name="矩形 35"/>
          <p:cNvSpPr/>
          <p:nvPr/>
        </p:nvSpPr>
        <p:spPr>
          <a:xfrm>
            <a:off x="6134756" y="3565456"/>
            <a:ext cx="1302818" cy="36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表位肽</a:t>
            </a:r>
            <a:endParaRPr lang="zh-CN" altLang="en-US" dirty="0"/>
          </a:p>
        </p:txBody>
      </p:sp>
      <p:sp>
        <p:nvSpPr>
          <p:cNvPr id="38" name="矩形 37"/>
          <p:cNvSpPr/>
          <p:nvPr/>
        </p:nvSpPr>
        <p:spPr>
          <a:xfrm>
            <a:off x="6158428" y="3092988"/>
            <a:ext cx="1302818" cy="36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病毒样颗粒</a:t>
            </a:r>
            <a:endParaRPr lang="zh-CN" altLang="en-US" dirty="0"/>
          </a:p>
        </p:txBody>
      </p:sp>
      <p:cxnSp>
        <p:nvCxnSpPr>
          <p:cNvPr id="41" name="直接连接符 40"/>
          <p:cNvCxnSpPr>
            <a:stCxn id="11" idx="3"/>
          </p:cNvCxnSpPr>
          <p:nvPr/>
        </p:nvCxnSpPr>
        <p:spPr>
          <a:xfrm flipV="1">
            <a:off x="5390291" y="4169422"/>
            <a:ext cx="732328" cy="27108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>
            <a:stCxn id="11" idx="3"/>
          </p:cNvCxnSpPr>
          <p:nvPr/>
        </p:nvCxnSpPr>
        <p:spPr>
          <a:xfrm>
            <a:off x="5390291" y="4440506"/>
            <a:ext cx="732328" cy="27108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/>
        </p:nvSpPr>
        <p:spPr>
          <a:xfrm>
            <a:off x="6122619" y="3995418"/>
            <a:ext cx="1302818" cy="36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mRNA</a:t>
            </a:r>
            <a:endParaRPr lang="zh-CN" altLang="en-US" dirty="0"/>
          </a:p>
        </p:txBody>
      </p:sp>
      <p:sp>
        <p:nvSpPr>
          <p:cNvPr id="45" name="矩形 44"/>
          <p:cNvSpPr/>
          <p:nvPr/>
        </p:nvSpPr>
        <p:spPr>
          <a:xfrm>
            <a:off x="6110482" y="4494019"/>
            <a:ext cx="1302818" cy="36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DNA</a:t>
            </a:r>
            <a:endParaRPr lang="zh-CN" altLang="en-US" dirty="0"/>
          </a:p>
        </p:txBody>
      </p:sp>
      <p:sp>
        <p:nvSpPr>
          <p:cNvPr id="46" name="文本框 45"/>
          <p:cNvSpPr txBox="1"/>
          <p:nvPr/>
        </p:nvSpPr>
        <p:spPr>
          <a:xfrm>
            <a:off x="6372478" y="161933"/>
            <a:ext cx="1913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             分类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6525" y="2494915"/>
            <a:ext cx="900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ea"/>
              </a:rPr>
              <a:t>请各位领导和专家批评指正，并持续关注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ea"/>
              </a:rPr>
              <a:t>FMD VLPs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ea"/>
              </a:rPr>
              <a:t>疫苗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35158" y="3529340"/>
            <a:ext cx="58337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思源黑体" panose="020B0500000000000000" pitchFamily="34" charset="-122"/>
              </a:rPr>
              <a:t>华派集团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ingFang SC" panose="020B0400000000000000" charset="-122"/>
                <a:ea typeface="PingFang SC" panose="020B0400000000000000" charset="-122"/>
                <a:cs typeface="+mn-ea"/>
                <a:sym typeface="思源黑体" panose="020B0500000000000000" pitchFamily="34" charset="-122"/>
              </a:rPr>
              <a:t>·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思源黑体" panose="020B0500000000000000" pitchFamily="34" charset="-122"/>
              </a:rPr>
              <a:t>华宇生物科技（腾冲）有限公司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23322" y="1048854"/>
            <a:ext cx="4031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思源黑体" panose="020B0500000000000000" pitchFamily="34" charset="-122"/>
              </a:rPr>
              <a:t>感谢观看！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ea"/>
              <a:sym typeface="思源黑体" panose="020B0500000000000000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示 5"/>
          <p:cNvGraphicFramePr/>
          <p:nvPr/>
        </p:nvGraphicFramePr>
        <p:xfrm>
          <a:off x="1366166" y="-130559"/>
          <a:ext cx="5852438" cy="3588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cxnSp>
        <p:nvCxnSpPr>
          <p:cNvPr id="57" name="直接连接符 56"/>
          <p:cNvCxnSpPr/>
          <p:nvPr/>
        </p:nvCxnSpPr>
        <p:spPr>
          <a:xfrm>
            <a:off x="597" y="715942"/>
            <a:ext cx="8592812" cy="2834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58623" y="2532404"/>
            <a:ext cx="669292" cy="7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6682" y="2519195"/>
            <a:ext cx="676724" cy="725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32608" y="2557678"/>
            <a:ext cx="719555" cy="699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45556" y="2605861"/>
            <a:ext cx="1258646" cy="639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56858" y="2557678"/>
            <a:ext cx="675601" cy="739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129" y="3480029"/>
            <a:ext cx="6496771" cy="147600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>
                <a:lumMod val="85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5"/>
          <p:cNvSpPr txBox="1"/>
          <p:nvPr/>
        </p:nvSpPr>
        <p:spPr>
          <a:xfrm>
            <a:off x="4748542" y="134279"/>
            <a:ext cx="389223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</a:rPr>
              <a:t>  </a:t>
            </a:r>
            <a:r>
              <a:rPr lang="zh-CN" altLang="en-US" sz="2000" b="1" dirty="0">
                <a:solidFill>
                  <a:schemeClr val="bg1"/>
                </a:solidFill>
              </a:rPr>
              <a:t>亚单位疫苗表达系统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216502" y="1078666"/>
          <a:ext cx="6988824" cy="366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4804"/>
                <a:gridCol w="1164804"/>
                <a:gridCol w="1164804"/>
                <a:gridCol w="1164804"/>
                <a:gridCol w="1164804"/>
                <a:gridCol w="116480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cap="all">
                          <a:effectLst/>
                        </a:rPr>
                        <a:t>类型</a:t>
                      </a:r>
                      <a:endParaRPr lang="zh-CN" altLang="en-US" b="1" cap="all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cap="all">
                          <a:effectLst/>
                        </a:rPr>
                        <a:t>核酸形式</a:t>
                      </a:r>
                      <a:endParaRPr lang="zh-CN" altLang="en-US" b="1" cap="all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cap="all" dirty="0">
                          <a:effectLst/>
                        </a:rPr>
                        <a:t>递送难点</a:t>
                      </a:r>
                      <a:endParaRPr lang="zh-CN" altLang="en-US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cap="all" dirty="0">
                          <a:effectLst/>
                        </a:rPr>
                        <a:t>免疫特点</a:t>
                      </a:r>
                      <a:endParaRPr lang="zh-CN" altLang="en-US" b="1" cap="all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b="1" cap="all">
                          <a:effectLst/>
                        </a:rPr>
                        <a:t>应用阶段</a:t>
                      </a:r>
                      <a:endParaRPr lang="zh-CN" altLang="en-US" b="1" cap="all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ClrTx/>
                        <a:buSzTx/>
                        <a:buFontTx/>
                      </a:pPr>
                      <a:r>
                        <a:rPr lang="zh-CN" altLang="en-US" cap="all">
                          <a:effectLst/>
                        </a:rPr>
                        <a:t> 案列</a:t>
                      </a:r>
                      <a:endParaRPr lang="zh-CN" altLang="en-US" cap="all">
                        <a:effectLst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effectLst/>
                        </a:rPr>
                        <a:t>DNA</a:t>
                      </a:r>
                      <a:r>
                        <a:rPr lang="zh-CN" altLang="en-US" b="1">
                          <a:effectLst/>
                        </a:rPr>
                        <a:t>疫苗</a:t>
                      </a:r>
                      <a:endParaRPr lang="zh-CN" altLang="en-US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>
                          <a:effectLst/>
                        </a:rPr>
                        <a:t>环状质粒</a:t>
                      </a:r>
                      <a:r>
                        <a:rPr lang="en-US">
                          <a:effectLst/>
                        </a:rPr>
                        <a:t>DNA</a:t>
                      </a:r>
                      <a:endParaRPr lang="en-US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>
                          <a:effectLst/>
                        </a:rPr>
                        <a:t>细胞核导入效率低</a:t>
                      </a:r>
                      <a:endParaRPr lang="zh-CN" altLang="en-US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>
                          <a:effectLst/>
                        </a:rPr>
                        <a:t>强细胞免疫</a:t>
                      </a:r>
                      <a:endParaRPr lang="zh-CN" altLang="en-US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>
                          <a:effectLst/>
                        </a:rPr>
                        <a:t>兽用部分获批</a:t>
                      </a:r>
                      <a:endParaRPr lang="zh-CN" altLang="en-US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altLang="en-US" dirty="0"/>
                        <a:t>禽流感、</a:t>
                      </a:r>
                      <a:r>
                        <a:rPr lang="zh-CN" altLang="en-US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犬利什曼病</a:t>
                      </a:r>
                      <a:r>
                        <a:rPr lang="en-US" altLang="zh-CN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DNA</a:t>
                      </a:r>
                      <a:r>
                        <a:rPr lang="zh-CN" altLang="en-US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疫苗（欧盟已批准）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CN" altLang="en-US" b="1">
                          <a:effectLst/>
                        </a:rPr>
                        <a:t>非修饰</a:t>
                      </a:r>
                      <a:r>
                        <a:rPr lang="en-US" b="1">
                          <a:effectLst/>
                        </a:rPr>
                        <a:t>mRNA</a:t>
                      </a:r>
                      <a:endParaRPr lang="en-US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>
                          <a:effectLst/>
                        </a:rPr>
                        <a:t>天然线性</a:t>
                      </a:r>
                      <a:r>
                        <a:rPr lang="en-US">
                          <a:effectLst/>
                        </a:rPr>
                        <a:t>mRNA</a:t>
                      </a:r>
                      <a:endParaRPr lang="en-US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>
                          <a:effectLst/>
                        </a:rPr>
                        <a:t>易降解，炎症反应</a:t>
                      </a:r>
                      <a:endParaRPr lang="zh-CN" altLang="en-US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>
                          <a:effectLst/>
                        </a:rPr>
                        <a:t>短期高效表达</a:t>
                      </a:r>
                      <a:endParaRPr lang="zh-CN" altLang="en-US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>
                          <a:effectLst/>
                        </a:rPr>
                        <a:t>实验阶段</a:t>
                      </a:r>
                      <a:endParaRPr lang="zh-CN" altLang="en-US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CN" altLang="en-US" b="1">
                          <a:effectLst/>
                        </a:rPr>
                        <a:t>修饰</a:t>
                      </a:r>
                      <a:r>
                        <a:rPr lang="en-US" b="1">
                          <a:effectLst/>
                        </a:rPr>
                        <a:t>mRNA</a:t>
                      </a:r>
                      <a:endParaRPr lang="en-US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>
                          <a:effectLst/>
                        </a:rPr>
                        <a:t>假尿苷</a:t>
                      </a:r>
                      <a:r>
                        <a:rPr lang="el-GR">
                          <a:effectLst/>
                        </a:rPr>
                        <a:t>Ψ</a:t>
                      </a:r>
                      <a:r>
                        <a:rPr lang="zh-CN" altLang="en-US">
                          <a:effectLst/>
                        </a:rPr>
                        <a:t>修饰</a:t>
                      </a:r>
                      <a:r>
                        <a:rPr lang="en-US">
                          <a:effectLst/>
                        </a:rPr>
                        <a:t>mRNA</a:t>
                      </a:r>
                      <a:endParaRPr lang="en-US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>
                          <a:effectLst/>
                        </a:rPr>
                        <a:t>LNP</a:t>
                      </a:r>
                      <a:r>
                        <a:rPr lang="zh-CN" altLang="en-US">
                          <a:effectLst/>
                        </a:rPr>
                        <a:t>包裹工艺复杂</a:t>
                      </a:r>
                      <a:endParaRPr lang="zh-CN" altLang="en-US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>
                          <a:effectLst/>
                        </a:rPr>
                        <a:t>平衡免疫原性与稳定性</a:t>
                      </a:r>
                      <a:endParaRPr lang="zh-CN" altLang="en-US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>
                          <a:effectLst/>
                        </a:rPr>
                        <a:t>人</a:t>
                      </a:r>
                      <a:r>
                        <a:rPr lang="en-US" altLang="zh-CN">
                          <a:effectLst/>
                        </a:rPr>
                        <a:t>/</a:t>
                      </a:r>
                      <a:r>
                        <a:rPr lang="zh-CN" altLang="en-US">
                          <a:effectLst/>
                        </a:rPr>
                        <a:t>兽用均获批</a:t>
                      </a:r>
                      <a:endParaRPr lang="zh-CN" altLang="en-US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r>
                        <a:rPr lang="zh-CN" altLang="en-US" sz="135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黑色素瘤治疗疫苗</a:t>
                      </a:r>
                      <a:r>
                        <a:rPr lang="en-US" altLang="zh-CN" sz="135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ONCEPT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CN" altLang="en-US" b="1">
                          <a:effectLst/>
                        </a:rPr>
                        <a:t>自扩增</a:t>
                      </a:r>
                      <a:r>
                        <a:rPr lang="en-US" b="1">
                          <a:effectLst/>
                        </a:rPr>
                        <a:t>mRNA</a:t>
                      </a:r>
                      <a:endParaRPr lang="en-US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>
                          <a:effectLst/>
                        </a:rPr>
                        <a:t>含复制酶的</a:t>
                      </a:r>
                      <a:r>
                        <a:rPr lang="en-US">
                          <a:effectLst/>
                        </a:rPr>
                        <a:t>mRNA</a:t>
                      </a:r>
                      <a:endParaRPr lang="en-US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>
                          <a:effectLst/>
                        </a:rPr>
                        <a:t>生产工艺难度高</a:t>
                      </a:r>
                      <a:endParaRPr lang="zh-CN" altLang="en-US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>
                          <a:effectLst/>
                        </a:rPr>
                        <a:t>低剂量长效表达</a:t>
                      </a:r>
                      <a:endParaRPr lang="zh-CN" altLang="en-US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>
                          <a:effectLst/>
                        </a:rPr>
                        <a:t>临床前</a:t>
                      </a:r>
                      <a:r>
                        <a:rPr lang="en-US" altLang="zh-CN">
                          <a:effectLst/>
                        </a:rPr>
                        <a:t>/</a:t>
                      </a:r>
                      <a:r>
                        <a:rPr lang="zh-CN" altLang="en-US">
                          <a:effectLst/>
                        </a:rPr>
                        <a:t>早期临床</a:t>
                      </a:r>
                      <a:endParaRPr lang="zh-CN" altLang="en-US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CN" altLang="en-US" b="1">
                          <a:effectLst/>
                        </a:rPr>
                        <a:t>环状</a:t>
                      </a:r>
                      <a:r>
                        <a:rPr lang="en-US" b="1">
                          <a:effectLst/>
                        </a:rPr>
                        <a:t>RNA</a:t>
                      </a:r>
                      <a:endParaRPr lang="en-US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>
                          <a:effectLst/>
                        </a:rPr>
                        <a:t>共价闭合环状</a:t>
                      </a:r>
                      <a:r>
                        <a:rPr lang="en-US" altLang="zh-CN">
                          <a:effectLst/>
                        </a:rPr>
                        <a:t>RNA</a:t>
                      </a:r>
                      <a:endParaRPr lang="en-US" altLang="zh-CN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>
                          <a:effectLst/>
                        </a:rPr>
                        <a:t>体外合成纯度要求高</a:t>
                      </a:r>
                      <a:endParaRPr lang="zh-CN" altLang="en-US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>
                          <a:effectLst/>
                        </a:rPr>
                        <a:t>超长半衰期</a:t>
                      </a:r>
                      <a:endParaRPr lang="zh-CN" altLang="en-US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>
                          <a:effectLst/>
                        </a:rPr>
                        <a:t> 实验室研究</a:t>
                      </a:r>
                      <a:endParaRPr lang="zh-CN" altLang="en-US" dirty="0">
                        <a:effectLst/>
                      </a:endParaRPr>
                    </a:p>
                  </a:txBody>
                  <a:tcPr marL="50800" marR="50800" marT="38100" marB="38100" anchor="ctr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925904" y="740112"/>
            <a:ext cx="44748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           </a:t>
            </a:r>
            <a:r>
              <a:rPr lang="zh-CN" altLang="en-US" sz="1800" b="1" dirty="0"/>
              <a:t>核酸疫苗分类比对表</a:t>
            </a:r>
            <a:endParaRPr lang="zh-CN" altLang="en-US" sz="1800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4936386" y="96572"/>
            <a:ext cx="394891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         </a:t>
            </a:r>
            <a:r>
              <a:rPr lang="zh-CN" altLang="en-US" sz="2000" b="1" dirty="0">
                <a:solidFill>
                  <a:schemeClr val="bg1"/>
                </a:solidFill>
              </a:rPr>
              <a:t>核酸疫苗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 noChangeAspect="1"/>
          </p:cNvGrpSpPr>
          <p:nvPr/>
        </p:nvGrpSpPr>
        <p:grpSpPr>
          <a:xfrm>
            <a:off x="272613" y="1075744"/>
            <a:ext cx="5654164" cy="2765529"/>
            <a:chOff x="959415" y="990392"/>
            <a:chExt cx="7266160" cy="3778140"/>
          </a:xfrm>
        </p:grpSpPr>
        <p:sp>
          <p:nvSpPr>
            <p:cNvPr id="4" name="矩形: 圆角 3"/>
            <p:cNvSpPr/>
            <p:nvPr/>
          </p:nvSpPr>
          <p:spPr>
            <a:xfrm>
              <a:off x="959415" y="990392"/>
              <a:ext cx="3868501" cy="167302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b="1" kern="100" spc="-20" dirty="0">
                  <a:solidFill>
                    <a:schemeClr val="tx1"/>
                  </a:solidFill>
                  <a:latin typeface="Arial" panose="020B0604020202090204" pitchFamily="34" charset="0"/>
                </a:rPr>
                <a:t>特异性强：可精准表达目标抗原，免疫反应聚焦，减少副反应</a:t>
              </a:r>
              <a:endParaRPr lang="zh-CN" altLang="en-US" sz="1600" b="1" kern="100" spc="-20" dirty="0">
                <a:solidFill>
                  <a:schemeClr val="tx1"/>
                </a:solidFill>
                <a:latin typeface="Arial" panose="020B0604020202090204" pitchFamily="34" charset="0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4786786" y="1714062"/>
              <a:ext cx="3438789" cy="3054470"/>
              <a:chOff x="4864023" y="1990341"/>
              <a:chExt cx="3438789" cy="3054470"/>
            </a:xfrm>
          </p:grpSpPr>
          <p:sp>
            <p:nvSpPr>
              <p:cNvPr id="10" name="闪电形 9"/>
              <p:cNvSpPr/>
              <p:nvPr/>
            </p:nvSpPr>
            <p:spPr>
              <a:xfrm>
                <a:off x="7345280" y="4054492"/>
                <a:ext cx="957532" cy="341306"/>
              </a:xfrm>
              <a:prstGeom prst="lightningBol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/>
              </a:p>
            </p:txBody>
          </p:sp>
          <p:sp>
            <p:nvSpPr>
              <p:cNvPr id="11" name="闪电形 10"/>
              <p:cNvSpPr/>
              <p:nvPr/>
            </p:nvSpPr>
            <p:spPr>
              <a:xfrm rot="6691964">
                <a:off x="4772426" y="4395391"/>
                <a:ext cx="957532" cy="341307"/>
              </a:xfrm>
              <a:prstGeom prst="lightningBol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2" name="闪电形 11"/>
              <p:cNvSpPr/>
              <p:nvPr/>
            </p:nvSpPr>
            <p:spPr>
              <a:xfrm rot="17906616">
                <a:off x="6942518" y="2298453"/>
                <a:ext cx="957532" cy="341307"/>
              </a:xfrm>
              <a:prstGeom prst="lightningBol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3" name="闪电形 12"/>
              <p:cNvSpPr/>
              <p:nvPr/>
            </p:nvSpPr>
            <p:spPr>
              <a:xfrm rot="11423663">
                <a:off x="4864023" y="2425579"/>
                <a:ext cx="1002972" cy="387697"/>
              </a:xfrm>
              <a:prstGeom prst="lightningBol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4" name="云形 13"/>
              <p:cNvSpPr>
                <a:spLocks noChangeAspect="1"/>
              </p:cNvSpPr>
              <p:nvPr/>
            </p:nvSpPr>
            <p:spPr>
              <a:xfrm>
                <a:off x="4943436" y="2715279"/>
                <a:ext cx="2880611" cy="1980000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微软雅黑" charset="0"/>
                  <a:ea typeface="微软雅黑" charset="0"/>
                  <a:sym typeface="标准粗黑" panose="02000503000000000000" charset="-122"/>
                </a:endParaRPr>
              </a:p>
            </p:txBody>
          </p:sp>
        </p:grpSp>
      </p:grpSp>
      <p:sp>
        <p:nvSpPr>
          <p:cNvPr id="16" name="文本框 15"/>
          <p:cNvSpPr txBox="1"/>
          <p:nvPr/>
        </p:nvSpPr>
        <p:spPr>
          <a:xfrm>
            <a:off x="4748419" y="118394"/>
            <a:ext cx="397787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     基因工程苗的优势</a:t>
            </a:r>
            <a:endParaRPr lang="zh-CN" altLang="en-US" sz="1650" b="1" dirty="0">
              <a:solidFill>
                <a:schemeClr val="bg1"/>
              </a:solidFill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5517179" y="1059279"/>
            <a:ext cx="3209112" cy="122462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zh-CN" sz="14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 kern="100" spc="-20" dirty="0">
                <a:solidFill>
                  <a:schemeClr val="tx1"/>
                </a:solidFill>
                <a:latin typeface="Arial" panose="020B0604020202090204" pitchFamily="34" charset="0"/>
              </a:rPr>
              <a:t>    易于区分感染与免疫（</a:t>
            </a:r>
            <a:r>
              <a:rPr lang="en-US" altLang="zh-CN" sz="1600" b="1" kern="100" spc="-20" dirty="0">
                <a:solidFill>
                  <a:schemeClr val="tx1"/>
                </a:solidFill>
                <a:latin typeface="Arial" panose="020B0604020202090204" pitchFamily="34" charset="0"/>
              </a:rPr>
              <a:t>DIVA</a:t>
            </a:r>
            <a:r>
              <a:rPr lang="zh-CN" altLang="en-US" sz="1600" b="1" kern="100" spc="-20" dirty="0">
                <a:solidFill>
                  <a:schemeClr val="tx1"/>
                </a:solidFill>
                <a:latin typeface="Arial" panose="020B0604020202090204" pitchFamily="34" charset="0"/>
              </a:rPr>
              <a:t>）：可通过设计缺失或标记基因，便于疫病净化与监测。</a:t>
            </a:r>
            <a:endParaRPr lang="zh-CN" altLang="en-US" sz="1600" b="1" kern="100" spc="-20" dirty="0">
              <a:solidFill>
                <a:schemeClr val="tx1"/>
              </a:solidFill>
              <a:latin typeface="Arial" panose="020B0604020202090204" pitchFamily="34" charset="0"/>
            </a:endParaRPr>
          </a:p>
          <a:p>
            <a:pPr algn="ctr">
              <a:lnSpc>
                <a:spcPct val="150000"/>
              </a:lnSpc>
            </a:pP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5594331" y="3372749"/>
            <a:ext cx="3209112" cy="122462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altLang="zh-CN" sz="1400" kern="100" spc="-20" dirty="0">
              <a:solidFill>
                <a:srgbClr val="000000"/>
              </a:solidFill>
              <a:latin typeface="Arial" panose="020B0604020202090204" pitchFamily="34" charset="0"/>
              <a:ea typeface="仿宋_GB2312"/>
              <a:cs typeface="仿宋_GB2312"/>
            </a:endParaRPr>
          </a:p>
          <a:p>
            <a:pPr algn="ctr">
              <a:lnSpc>
                <a:spcPct val="150000"/>
              </a:lnSpc>
            </a:pPr>
            <a:endParaRPr lang="en-US" altLang="zh-CN" sz="1400" b="1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tx1"/>
                </a:solidFill>
              </a:rPr>
              <a:t>  安全性高，适合高生物安全等级要求，且生产工艺更可控。</a:t>
            </a:r>
            <a:endParaRPr lang="zh-CN" altLang="zh-CN" sz="1600" b="1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endParaRPr lang="zh-CN" altLang="zh-CN" sz="1400" b="1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15" name="矩形: 圆角 14"/>
          <p:cNvSpPr/>
          <p:nvPr/>
        </p:nvSpPr>
        <p:spPr>
          <a:xfrm>
            <a:off x="287128" y="3462050"/>
            <a:ext cx="3010275" cy="122462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altLang="zh-CN" sz="1200" kern="100" dirty="0">
              <a:solidFill>
                <a:schemeClr val="tx1"/>
              </a:solidFill>
              <a:latin typeface="Times New Roman" panose="02020503050405090304" pitchFamily="18" charset="0"/>
              <a:ea typeface="宋体" pitchFamily="2" charset="-122"/>
              <a:cs typeface="Times New Roman" panose="0202050305040509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 kern="100" spc="-20" dirty="0">
                <a:solidFill>
                  <a:schemeClr val="tx1"/>
                </a:solidFill>
                <a:latin typeface="Arial" panose="020B0604020202090204" pitchFamily="34" charset="0"/>
              </a:rPr>
              <a:t>快速响应：应对突发疫病研发周期短、速度快。</a:t>
            </a:r>
            <a:endParaRPr lang="zh-CN" altLang="zh-CN" sz="1600" b="1" kern="100" spc="-20" dirty="0">
              <a:solidFill>
                <a:schemeClr val="tx1"/>
              </a:solidFill>
              <a:latin typeface="Arial" panose="020B0604020202090204" pitchFamily="34" charset="0"/>
            </a:endParaRPr>
          </a:p>
          <a:p>
            <a:pPr algn="ctr">
              <a:lnSpc>
                <a:spcPct val="150000"/>
              </a:lnSpc>
            </a:pP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92575" y="2630170"/>
            <a:ext cx="8585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latin typeface="微软雅黑" charset="0"/>
                <a:ea typeface="微软雅黑" charset="0"/>
              </a:rPr>
              <a:t>优势</a:t>
            </a:r>
            <a:endParaRPr lang="zh-CN" altLang="en-US" sz="2400" b="1">
              <a:solidFill>
                <a:srgbClr val="0000FF"/>
              </a:solidFill>
              <a:latin typeface="微软雅黑" charset="0"/>
              <a:ea typeface="微软雅黑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Freeform 5"/>
          <p:cNvSpPr/>
          <p:nvPr/>
        </p:nvSpPr>
        <p:spPr bwMode="auto">
          <a:xfrm>
            <a:off x="2837342" y="1579139"/>
            <a:ext cx="6306659" cy="1731699"/>
          </a:xfrm>
          <a:custGeom>
            <a:avLst/>
            <a:gdLst>
              <a:gd name="T0" fmla="*/ 1136 w 11039"/>
              <a:gd name="T1" fmla="*/ 0 h 3662"/>
              <a:gd name="T2" fmla="*/ 11039 w 11039"/>
              <a:gd name="T3" fmla="*/ 0 h 3662"/>
              <a:gd name="T4" fmla="*/ 11039 w 11039"/>
              <a:gd name="T5" fmla="*/ 3662 h 3662"/>
              <a:gd name="T6" fmla="*/ 0 w 11039"/>
              <a:gd name="T7" fmla="*/ 3662 h 3662"/>
              <a:gd name="T8" fmla="*/ 1136 w 11039"/>
              <a:gd name="T9" fmla="*/ 0 h 3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039" h="3662">
                <a:moveTo>
                  <a:pt x="1136" y="0"/>
                </a:moveTo>
                <a:lnTo>
                  <a:pt x="11039" y="0"/>
                </a:lnTo>
                <a:lnTo>
                  <a:pt x="11039" y="3662"/>
                </a:lnTo>
                <a:lnTo>
                  <a:pt x="0" y="3662"/>
                </a:lnTo>
                <a:lnTo>
                  <a:pt x="1136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/>
          <a:lstStyle/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350" b="0" i="0" u="none" strike="noStrike" kern="0" cap="none" spc="0" normalizeH="0" baseline="0" noProof="0">
                <a:ln>
                  <a:noFill/>
                </a:ln>
                <a:solidFill>
                  <a:srgbClr val="0B4755"/>
                </a:solidFill>
                <a:effectLst/>
                <a:uLnTx/>
                <a:uFillTx/>
                <a:latin typeface="Arial" panose="020B0604020202090204" pitchFamily="34" charset="0"/>
                <a:ea typeface="黑体" panose="02010609060101010101" pitchFamily="49" charset="-122"/>
              </a:rPr>
              <a:t>XX</a:t>
            </a:r>
            <a:endParaRPr kumimoji="0" lang="zh-CN" altLang="en-US" sz="1350" b="0" i="0" u="none" strike="noStrike" kern="0" cap="none" spc="0" normalizeH="0" baseline="0" noProof="0" dirty="0">
              <a:ln>
                <a:noFill/>
              </a:ln>
              <a:solidFill>
                <a:srgbClr val="0B4755"/>
              </a:solidFill>
              <a:effectLst/>
              <a:uLnTx/>
              <a:uFillTx/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  <p:sp>
        <p:nvSpPr>
          <p:cNvPr id="118" name="Freeform 6"/>
          <p:cNvSpPr>
            <a:spLocks noChangeArrowheads="1"/>
          </p:cNvSpPr>
          <p:nvPr/>
        </p:nvSpPr>
        <p:spPr bwMode="auto">
          <a:xfrm>
            <a:off x="0" y="1579139"/>
            <a:ext cx="3409809" cy="1731699"/>
          </a:xfrm>
          <a:custGeom>
            <a:avLst/>
            <a:gdLst>
              <a:gd name="T0" fmla="*/ 5970 w 5970"/>
              <a:gd name="T1" fmla="*/ 0 h 3662"/>
              <a:gd name="T2" fmla="*/ 4846 w 5970"/>
              <a:gd name="T3" fmla="*/ 3662 h 3662"/>
              <a:gd name="T4" fmla="*/ 0 w 5970"/>
              <a:gd name="T5" fmla="*/ 3662 h 3662"/>
              <a:gd name="T6" fmla="*/ 3 w 5970"/>
              <a:gd name="T7" fmla="*/ 0 h 3662"/>
              <a:gd name="T8" fmla="*/ 5970 w 5970"/>
              <a:gd name="T9" fmla="*/ 0 h 3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70" h="3662">
                <a:moveTo>
                  <a:pt x="5970" y="0"/>
                </a:moveTo>
                <a:lnTo>
                  <a:pt x="4846" y="3662"/>
                </a:lnTo>
                <a:lnTo>
                  <a:pt x="0" y="3662"/>
                </a:lnTo>
                <a:lnTo>
                  <a:pt x="3" y="0"/>
                </a:lnTo>
                <a:lnTo>
                  <a:pt x="597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 dirty="0">
              <a:ln>
                <a:noFill/>
              </a:ln>
              <a:solidFill>
                <a:srgbClr val="0B4755"/>
              </a:solidFill>
              <a:effectLst/>
              <a:uLnTx/>
              <a:uFillTx/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  <p:sp>
        <p:nvSpPr>
          <p:cNvPr id="119" name="TextBox 28"/>
          <p:cNvSpPr txBox="1">
            <a:spLocks noChangeArrowheads="1"/>
          </p:cNvSpPr>
          <p:nvPr/>
        </p:nvSpPr>
        <p:spPr bwMode="auto">
          <a:xfrm>
            <a:off x="2836952" y="2205537"/>
            <a:ext cx="6016598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3200" kern="0" noProof="1">
                <a:solidFill>
                  <a:srgbClr val="FFFFFF"/>
                </a:solidFill>
                <a:latin typeface="+mn-ea"/>
              </a:rPr>
              <a:t>   我国推广应用的基因工程苗</a:t>
            </a:r>
            <a:endParaRPr lang="zh-CN" altLang="en-US" sz="3200" kern="0" noProof="1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20" name="TextBox 29"/>
          <p:cNvSpPr txBox="1">
            <a:spLocks noChangeArrowheads="1"/>
          </p:cNvSpPr>
          <p:nvPr/>
        </p:nvSpPr>
        <p:spPr bwMode="auto">
          <a:xfrm>
            <a:off x="1826033" y="1420892"/>
            <a:ext cx="1165704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1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1" name="直接连接符 120"/>
          <p:cNvCxnSpPr>
            <a:cxnSpLocks noChangeShapeType="1"/>
          </p:cNvCxnSpPr>
          <p:nvPr/>
        </p:nvCxnSpPr>
        <p:spPr bwMode="auto">
          <a:xfrm flipV="1">
            <a:off x="2836952" y="1568630"/>
            <a:ext cx="638885" cy="1742208"/>
          </a:xfrm>
          <a:prstGeom prst="line">
            <a:avLst/>
          </a:prstGeom>
          <a:noFill/>
          <a:ln w="28575">
            <a:solidFill>
              <a:srgbClr val="0B4755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" name="TextBox 39"/>
          <p:cNvSpPr txBox="1">
            <a:spLocks noChangeArrowheads="1"/>
          </p:cNvSpPr>
          <p:nvPr/>
        </p:nvSpPr>
        <p:spPr bwMode="auto">
          <a:xfrm>
            <a:off x="1178825" y="2672188"/>
            <a:ext cx="8707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90204" pitchFamily="34" charset="0"/>
                <a:ea typeface="黑体" panose="02010609060101010101" pitchFamily="49" charset="-122"/>
              </a:rPr>
              <a:t>PART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  <p:sp>
        <p:nvSpPr>
          <p:cNvPr id="123" name="直角三角形 20"/>
          <p:cNvSpPr>
            <a:spLocks noChangeArrowheads="1"/>
          </p:cNvSpPr>
          <p:nvPr/>
        </p:nvSpPr>
        <p:spPr bwMode="auto">
          <a:xfrm>
            <a:off x="1150061" y="1362697"/>
            <a:ext cx="195203" cy="215833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l" eaLnBrk="1" hangingPunct="1">
              <a:buFontTx/>
              <a:buNone/>
            </a:pPr>
            <a:endParaRPr lang="zh-CN" altLang="en-US" sz="1800" dirty="0">
              <a:solidFill>
                <a:srgbClr val="FFFFFF"/>
              </a:solidFill>
              <a:latin typeface="Calibri" panose="020F0502020204030204" pitchFamily="34" charset="0"/>
              <a:ea typeface="黑体" panose="02010609060101010101" pitchFamily="49" charset="-122"/>
              <a:sym typeface="Calibri" panose="020F0502020204030204" pitchFamily="34" charset="0"/>
            </a:endParaRPr>
          </a:p>
        </p:txBody>
      </p:sp>
      <p:sp>
        <p:nvSpPr>
          <p:cNvPr id="124" name="直角三角形 26"/>
          <p:cNvSpPr>
            <a:spLocks noChangeArrowheads="1"/>
          </p:cNvSpPr>
          <p:nvPr/>
        </p:nvSpPr>
        <p:spPr bwMode="auto">
          <a:xfrm flipV="1">
            <a:off x="1141841" y="3300329"/>
            <a:ext cx="195203" cy="285934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l" eaLnBrk="1" hangingPunct="1">
              <a:buFontTx/>
              <a:buNone/>
            </a:pPr>
            <a:endParaRPr lang="zh-CN" altLang="en-US" sz="1800" dirty="0">
              <a:solidFill>
                <a:srgbClr val="FFFFFF"/>
              </a:solidFill>
              <a:latin typeface="Calibri" panose="020F0502020204030204" pitchFamily="34" charset="0"/>
              <a:ea typeface="黑体" panose="02010609060101010101" pitchFamily="49" charset="-122"/>
              <a:sym typeface="Calibri" panose="020F0502020204030204" pitchFamily="34" charset="0"/>
            </a:endParaRPr>
          </a:p>
        </p:txBody>
      </p:sp>
      <p:sp>
        <p:nvSpPr>
          <p:cNvPr id="125" name="矩形 124"/>
          <p:cNvSpPr>
            <a:spLocks noChangeArrowheads="1"/>
          </p:cNvSpPr>
          <p:nvPr/>
        </p:nvSpPr>
        <p:spPr bwMode="auto">
          <a:xfrm>
            <a:off x="478756" y="1353172"/>
            <a:ext cx="671305" cy="22402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l" eaLnBrk="1" hangingPunct="1">
              <a:buFontTx/>
              <a:buNone/>
            </a:pPr>
            <a:endParaRPr lang="zh-CN" altLang="en-US" sz="1800" dirty="0">
              <a:solidFill>
                <a:srgbClr val="FFFFFF"/>
              </a:solidFill>
              <a:latin typeface="Calibri" panose="020F0502020204030204" pitchFamily="34" charset="0"/>
              <a:ea typeface="黑体" panose="02010609060101010101" pitchFamily="49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MH" val="20180716171712"/>
  <p:tag name="MH_LIBRARY" val="CONTENTS"/>
  <p:tag name="MH_TYPE" val="OTHERS"/>
  <p:tag name="ID" val="547113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MH" val="20180716171712"/>
  <p:tag name="MH_LIBRARY" val="CONTENTS"/>
  <p:tag name="MH_TYPE" val="OTHERS"/>
  <p:tag name="ID" val="547113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TABLE_ENDDRAG_ORIGIN_RECT" val="541*304"/>
  <p:tag name="TABLE_ENDDRAG_RECT" val="103*68*541*304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3"/>
  <p:tag name="KSO_WM_UNIT_ID" val="diagram20168835_1*q_i*1_3"/>
  <p:tag name="KSO_WM_TEMPLATE_CATEGORY" val="diagram"/>
  <p:tag name="KSO_WM_TEMPLATE_INDEX" val="20168835"/>
  <p:tag name="KSO_WM_UNIT_LAYERLEVEL" val="1_1"/>
  <p:tag name="KSO_WM_TAG_VERSION" val="1.0"/>
  <p:tag name="KSO_WM_BEAUTIFY_FLAG" val="#wm#"/>
  <p:tag name="KSO_WM_UNIT_FILL_FORE_SCHEMECOLOR_INDEX_BRIGHTNESS" val="-0.15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1"/>
  <p:tag name="KSO_WM_UNIT_ID" val="diagram20168835_1*q_h_i*1_1_1"/>
  <p:tag name="KSO_WM_TEMPLATE_CATEGORY" val="diagram"/>
  <p:tag name="KSO_WM_TEMPLATE_INDEX" val="2016883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USESOURCEFORMAT_APPLY" val="1"/>
</p:tagLst>
</file>

<file path=ppt/tags/tag26.xml><?xml version="1.0" encoding="utf-8"?>
<p:tagLst xmlns:p="http://schemas.openxmlformats.org/presentationml/2006/main">
  <p:tag name="KSO_WM_UNIT_SUBTYPE" val="a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1_1"/>
  <p:tag name="KSO_WM_UNIT_ID" val="diagram20168835_1*q_h_f*1_1_1"/>
  <p:tag name="KSO_WM_TEMPLATE_CATEGORY" val="diagram"/>
  <p:tag name="KSO_WM_TEMPLATE_INDEX" val="20168835"/>
  <p:tag name="KSO_WM_UNIT_LAYERLEVEL" val="1_1_1"/>
  <p:tag name="KSO_WM_TAG_VERSION" val="1.0"/>
  <p:tag name="KSO_WM_BEAUTIFY_FLAG" val="#wm#"/>
  <p:tag name="KSO_WM_UNIT_PRESET_TEXT" val="单击添加文本内容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1"/>
  <p:tag name="KSO_WM_UNIT_ID" val="diagram20168835_1*q_h_i*1_2_1"/>
  <p:tag name="KSO_WM_TEMPLATE_CATEGORY" val="diagram"/>
  <p:tag name="KSO_WM_TEMPLATE_INDEX" val="2016883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USESOURCEFORMAT_APPLY" val="1"/>
</p:tagLst>
</file>

<file path=ppt/tags/tag28.xml><?xml version="1.0" encoding="utf-8"?>
<p:tagLst xmlns:p="http://schemas.openxmlformats.org/presentationml/2006/main">
  <p:tag name="KSO_WM_UNIT_SUBTYPE" val="a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168835_1*q_h_f*1_2_1"/>
  <p:tag name="KSO_WM_TEMPLATE_CATEGORY" val="diagram"/>
  <p:tag name="KSO_WM_TEMPLATE_INDEX" val="20168835"/>
  <p:tag name="KSO_WM_UNIT_LAYERLEVEL" val="1_1_1"/>
  <p:tag name="KSO_WM_TAG_VERSION" val="1.0"/>
  <p:tag name="KSO_WM_BEAUTIFY_FLAG" val="#wm#"/>
  <p:tag name="KSO_WM_UNIT_PRESET_TEXT" val="单击添加文本内容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1"/>
  <p:tag name="KSO_WM_UNIT_ID" val="diagram20168835_1*q_h_i*1_3_1"/>
  <p:tag name="KSO_WM_TEMPLATE_CATEGORY" val="diagram"/>
  <p:tag name="KSO_WM_TEMPLATE_INDEX" val="2016883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USESOURCEFORMAT_APPLY" val="1"/>
</p:tagLst>
</file>

<file path=ppt/tags/tag3.xml><?xml version="1.0" encoding="utf-8"?>
<p:tagLst xmlns:p="http://schemas.openxmlformats.org/presentationml/2006/main">
  <p:tag name="MH" val="20180716171712"/>
  <p:tag name="MH_LIBRARY" val="CONTENTS"/>
  <p:tag name="MH_TYPE" val="OTHERS"/>
  <p:tag name="ID" val="547113"/>
</p:tagLst>
</file>

<file path=ppt/tags/tag30.xml><?xml version="1.0" encoding="utf-8"?>
<p:tagLst xmlns:p="http://schemas.openxmlformats.org/presentationml/2006/main">
  <p:tag name="KSO_WM_UNIT_SUBTYPE" val="a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20168835_1*q_h_f*1_3_1"/>
  <p:tag name="KSO_WM_TEMPLATE_CATEGORY" val="diagram"/>
  <p:tag name="KSO_WM_TEMPLATE_INDEX" val="20168835"/>
  <p:tag name="KSO_WM_UNIT_LAYERLEVEL" val="1_1_1"/>
  <p:tag name="KSO_WM_TAG_VERSION" val="1.0"/>
  <p:tag name="KSO_WM_BEAUTIFY_FLAG" val="#wm#"/>
  <p:tag name="KSO_WM_UNIT_PRESET_TEXT" val="单击添加文本内容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1"/>
  <p:tag name="KSO_WM_UNIT_ID" val="diagram20168835_1*q_i*1_1"/>
  <p:tag name="KSO_WM_TEMPLATE_CATEGORY" val="diagram"/>
  <p:tag name="KSO_WM_TEMPLATE_INDEX" val="20168835"/>
  <p:tag name="KSO_WM_UNIT_LAYERLEVEL" val="1_1"/>
  <p:tag name="KSO_WM_TAG_VERSION" val="1.0"/>
  <p:tag name="KSO_WM_BEAUTIFY_FLAG" val="#wm#"/>
  <p:tag name="KSO_WM_UNIT_FILL_FORE_SCHEMECOLOR_INDEX_BRIGHTNESS" val="-0.15"/>
  <p:tag name="KSO_WM_UNIT_FILL_FORE_SCHEMECOLOR_INDEX" val="14"/>
  <p:tag name="KSO_WM_UNIT_FILL_TYPE" val="1"/>
  <p:tag name="KSO_WM_UNIT_USESOURCEFORMAT_APPLY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2"/>
  <p:tag name="KSO_WM_UNIT_ID" val="diagram20168835_1*q_i*1_2"/>
  <p:tag name="KSO_WM_TEMPLATE_CATEGORY" val="diagram"/>
  <p:tag name="KSO_WM_TEMPLATE_INDEX" val="20168835"/>
  <p:tag name="KSO_WM_UNIT_LAYERLEVEL" val="1_1"/>
  <p:tag name="KSO_WM_TAG_VERSION" val="1.0"/>
  <p:tag name="KSO_WM_BEAUTIFY_FLAG" val="#wm#"/>
  <p:tag name="KSO_WM_UNIT_FILL_FORE_SCHEMECOLOR_INDEX_BRIGHTNESS" val="-0.15"/>
  <p:tag name="KSO_WM_UNIT_FILL_FORE_SCHEMECOLOR_INDEX" val="14"/>
  <p:tag name="KSO_WM_UNIT_FILL_TYPE" val="1"/>
  <p:tag name="KSO_WM_UNIT_USESOURCEFORMAT_APPLY" val="1"/>
</p:tagLst>
</file>

<file path=ppt/tags/tag33.xml><?xml version="1.0" encoding="utf-8"?>
<p:tagLst xmlns:p="http://schemas.openxmlformats.org/presentationml/2006/main">
  <p:tag name="KSO_WM_DIAGRAM_VIRTUALLY_FRAME" val="{&quot;height&quot;:202.2440157480315,&quot;left&quot;:99.05551181102359,&quot;top&quot;:95.05944881889764,&quot;width&quot;:438.735433070866}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3"/>
  <p:tag name="KSO_WM_UNIT_ID" val="diagram20168835_1*q_i*1_3"/>
  <p:tag name="KSO_WM_TEMPLATE_CATEGORY" val="diagram"/>
  <p:tag name="KSO_WM_TEMPLATE_INDEX" val="20168835"/>
  <p:tag name="KSO_WM_UNIT_LAYERLEVEL" val="1_1"/>
  <p:tag name="KSO_WM_TAG_VERSION" val="1.0"/>
  <p:tag name="KSO_WM_BEAUTIFY_FLAG" val="#wm#"/>
  <p:tag name="KSO_WM_UNIT_FILL_FORE_SCHEMECOLOR_INDEX_BRIGHTNESS" val="-0.15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202.2440157480315,&quot;left&quot;:99.05551181102359,&quot;top&quot;:95.05944881889764,&quot;width&quot;:438.735433070866}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1"/>
  <p:tag name="KSO_WM_UNIT_ID" val="diagram20168835_1*q_h_i*1_1_1"/>
  <p:tag name="KSO_WM_TEMPLATE_CATEGORY" val="diagram"/>
  <p:tag name="KSO_WM_TEMPLATE_INDEX" val="2016883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USESOURCEFORMAT_APPLY" val="1"/>
  <p:tag name="KSO_WM_DIAGRAM_VIRTUALLY_FRAME" val="{&quot;height&quot;:202.2440157480315,&quot;left&quot;:99.05551181102359,&quot;top&quot;:95.05944881889764,&quot;width&quot;:438.735433070866}"/>
</p:tagLst>
</file>

<file path=ppt/tags/tag36.xml><?xml version="1.0" encoding="utf-8"?>
<p:tagLst xmlns:p="http://schemas.openxmlformats.org/presentationml/2006/main">
  <p:tag name="KSO_WM_UNIT_SUBTYPE" val="a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1_1"/>
  <p:tag name="KSO_WM_UNIT_ID" val="diagram20168835_1*q_h_f*1_1_1"/>
  <p:tag name="KSO_WM_TEMPLATE_CATEGORY" val="diagram"/>
  <p:tag name="KSO_WM_TEMPLATE_INDEX" val="20168835"/>
  <p:tag name="KSO_WM_UNIT_LAYERLEVEL" val="1_1_1"/>
  <p:tag name="KSO_WM_TAG_VERSION" val="1.0"/>
  <p:tag name="KSO_WM_BEAUTIFY_FLAG" val="#wm#"/>
  <p:tag name="KSO_WM_UNIT_PRESET_TEXT" val="单击添加文本内容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202.2440157480315,&quot;left&quot;:99.05551181102359,&quot;top&quot;:95.05944881889764,&quot;width&quot;:438.735433070866}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1"/>
  <p:tag name="KSO_WM_UNIT_ID" val="diagram20168835_1*q_h_i*1_2_1"/>
  <p:tag name="KSO_WM_TEMPLATE_CATEGORY" val="diagram"/>
  <p:tag name="KSO_WM_TEMPLATE_INDEX" val="2016883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USESOURCEFORMAT_APPLY" val="1"/>
  <p:tag name="KSO_WM_DIAGRAM_VIRTUALLY_FRAME" val="{&quot;height&quot;:202.2440157480315,&quot;left&quot;:99.05551181102359,&quot;top&quot;:95.05944881889764,&quot;width&quot;:438.735433070866}"/>
</p:tagLst>
</file>

<file path=ppt/tags/tag38.xml><?xml version="1.0" encoding="utf-8"?>
<p:tagLst xmlns:p="http://schemas.openxmlformats.org/presentationml/2006/main">
  <p:tag name="KSO_WM_UNIT_SUBTYPE" val="a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168835_1*q_h_f*1_2_1"/>
  <p:tag name="KSO_WM_TEMPLATE_CATEGORY" val="diagram"/>
  <p:tag name="KSO_WM_TEMPLATE_INDEX" val="20168835"/>
  <p:tag name="KSO_WM_UNIT_LAYERLEVEL" val="1_1_1"/>
  <p:tag name="KSO_WM_TAG_VERSION" val="1.0"/>
  <p:tag name="KSO_WM_BEAUTIFY_FLAG" val="#wm#"/>
  <p:tag name="KSO_WM_UNIT_PRESET_TEXT" val="单击添加文本内容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202.2440157480315,&quot;left&quot;:99.05551181102359,&quot;top&quot;:95.05944881889764,&quot;width&quot;:438.735433070866}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1"/>
  <p:tag name="KSO_WM_UNIT_ID" val="diagram20168835_1*q_h_i*1_3_1"/>
  <p:tag name="KSO_WM_TEMPLATE_CATEGORY" val="diagram"/>
  <p:tag name="KSO_WM_TEMPLATE_INDEX" val="2016883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USESOURCEFORMAT_APPLY" val="1"/>
  <p:tag name="KSO_WM_DIAGRAM_VIRTUALLY_FRAME" val="{&quot;height&quot;:202.2440157480315,&quot;left&quot;:99.05551181102359,&quot;top&quot;:95.05944881889764,&quot;width&quot;:438.735433070866}"/>
</p:tagLst>
</file>

<file path=ppt/tags/tag4.xml><?xml version="1.0" encoding="utf-8"?>
<p:tagLst xmlns:p="http://schemas.openxmlformats.org/presentationml/2006/main">
  <p:tag name="KSO_WM_DIAGRAM_MAX_ITEMCNT" val="7"/>
  <p:tag name="KSO_WM_DIAGRAM_MIN_ITEMCNT" val="2"/>
  <p:tag name="KSO_WM_DIAGRAM_VIRTUALLY_FRAME" val="{&quot;height&quot;:224.5,&quot;left&quot;:84.11420298637083,&quot;top&quot;:145.925,&quot;width&quot;:602.8524901288636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.30000001192092896},&quot;type&quot;:1},&quot;shadow&quot;:{&quot;brightness&quot;:0,&quot;colorType&quot;:2,&quot;rgb&quot;:&quot;#000000&quot;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VALUE" val="799*53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4_1"/>
  <p:tag name="KSO_WM_UNIT_ID" val="diagram20230973_3*l_h_d*1_4_1"/>
  <p:tag name="KSO_WM_TEMPLATE_CATEGORY" val="diagram"/>
  <p:tag name="KSO_WM_TEMPLATE_INDEX" val="20230973"/>
  <p:tag name="KSO_WM_UNIT_LAYERLEVEL" val="1_1_1"/>
  <p:tag name="KSO_WM_TAG_VERSION" val="3.0"/>
  <p:tag name="KSO_WM_BEAUTIFY_FLAG" val="#wm#"/>
  <p:tag name="KSO_WM_UNIT_LINE_FORE_SCHEMECOLOR_INDEX" val="8"/>
  <p:tag name="KSO_WM_DIAGRAM_USE_COLOR_VALUE" val="{&quot;color_scheme&quot;:1,&quot;theme_color_indexes&quot;:[6,7,6,7,6,7]}"/>
</p:tagLst>
</file>

<file path=ppt/tags/tag40.xml><?xml version="1.0" encoding="utf-8"?>
<p:tagLst xmlns:p="http://schemas.openxmlformats.org/presentationml/2006/main">
  <p:tag name="KSO_WM_UNIT_SUBTYPE" val="a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20168835_1*q_h_f*1_3_1"/>
  <p:tag name="KSO_WM_TEMPLATE_CATEGORY" val="diagram"/>
  <p:tag name="KSO_WM_TEMPLATE_INDEX" val="20168835"/>
  <p:tag name="KSO_WM_UNIT_LAYERLEVEL" val="1_1_1"/>
  <p:tag name="KSO_WM_TAG_VERSION" val="1.0"/>
  <p:tag name="KSO_WM_BEAUTIFY_FLAG" val="#wm#"/>
  <p:tag name="KSO_WM_UNIT_PRESET_TEXT" val="单击添加文本内容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202.2440157480315,&quot;left&quot;:99.05551181102359,&quot;top&quot;:95.05944881889764,&quot;width&quot;:438.735433070866}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1"/>
  <p:tag name="KSO_WM_UNIT_ID" val="diagram20168835_1*q_i*1_1"/>
  <p:tag name="KSO_WM_TEMPLATE_CATEGORY" val="diagram"/>
  <p:tag name="KSO_WM_TEMPLATE_INDEX" val="20168835"/>
  <p:tag name="KSO_WM_UNIT_LAYERLEVEL" val="1_1"/>
  <p:tag name="KSO_WM_TAG_VERSION" val="1.0"/>
  <p:tag name="KSO_WM_BEAUTIFY_FLAG" val="#wm#"/>
  <p:tag name="KSO_WM_UNIT_FILL_FORE_SCHEMECOLOR_INDEX_BRIGHTNESS" val="-0.15"/>
  <p:tag name="KSO_WM_UNIT_FILL_FORE_SCHEMECOLOR_INDEX" val="14"/>
  <p:tag name="KSO_WM_UNIT_FILL_TYPE" val="1"/>
  <p:tag name="KSO_WM_UNIT_USESOURCEFORMAT_APPLY" val="1"/>
  <p:tag name="KSO_WM_DIAGRAM_VIRTUALLY_FRAME" val="{&quot;height&quot;:202.2440157480315,&quot;left&quot;:99.05551181102359,&quot;top&quot;:95.05944881889764,&quot;width&quot;:438.735433070866}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2"/>
  <p:tag name="KSO_WM_UNIT_ID" val="diagram20168835_1*q_i*1_2"/>
  <p:tag name="KSO_WM_TEMPLATE_CATEGORY" val="diagram"/>
  <p:tag name="KSO_WM_TEMPLATE_INDEX" val="20168835"/>
  <p:tag name="KSO_WM_UNIT_LAYERLEVEL" val="1_1"/>
  <p:tag name="KSO_WM_TAG_VERSION" val="1.0"/>
  <p:tag name="KSO_WM_BEAUTIFY_FLAG" val="#wm#"/>
  <p:tag name="KSO_WM_UNIT_FILL_FORE_SCHEMECOLOR_INDEX_BRIGHTNESS" val="-0.15"/>
  <p:tag name="KSO_WM_UNIT_FILL_FORE_SCHEMECOLOR_INDEX" val="14"/>
  <p:tag name="KSO_WM_UNIT_FILL_TYPE" val="1"/>
  <p:tag name="KSO_WM_UNIT_USESOURCEFORMAT_APPLY" val="1"/>
  <p:tag name="KSO_WM_DIAGRAM_VIRTUALLY_FRAME" val="{&quot;height&quot;:202.2440157480315,&quot;left&quot;:99.05551181102359,&quot;top&quot;:95.05944881889764,&quot;width&quot;:438.735433070866}"/>
</p:tagLst>
</file>

<file path=ppt/tags/tag43.xml><?xml version="1.0" encoding="utf-8"?>
<p:tagLst xmlns:p="http://schemas.openxmlformats.org/presentationml/2006/main">
  <p:tag name="ISPRING_ULTRA_SCORM_COURSE_ID" val="C0130739-FB50-4D63-894F-58BC2C38053C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20171227"/>
</p:tagLst>
</file>

<file path=ppt/tags/tag5.xml><?xml version="1.0" encoding="utf-8"?>
<p:tagLst xmlns:p="http://schemas.openxmlformats.org/presentationml/2006/main">
  <p:tag name="KSO_WM_DIAGRAM_MAX_ITEMCNT" val="7"/>
  <p:tag name="KSO_WM_DIAGRAM_MIN_ITEMCNT" val="2"/>
  <p:tag name="KSO_WM_DIAGRAM_VIRTUALLY_FRAME" val="{&quot;height&quot;:224.5,&quot;left&quot;:84.11420298637083,&quot;top&quot;:145.925,&quot;width&quot;:602.8524901288636}"/>
  <p:tag name="KSO_WM_DIAGRAM_COLOR_MATCH_VALUE" val="{&quot;shape&quot;:{&quot;fill&quot;:{&quot;type&quot;:0},&quot;glow&quot;:{&quot;colorType&quot;:0},&quot;line&quot;:{&quot;solidLine&quot;:{&quot;brightness&quot;:0,&quot;colorType&quot;:1,&quot;foreColorIndex&quot;:7,&quot;transparency&quot;:0.30000001192092896},&quot;type&quot;:1},&quot;shadow&quot;:{&quot;brightness&quot;:0,&quot;colorType&quot;:2,&quot;rgb&quot;:&quot;#000000&quot;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VALUE" val="799*53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3_1"/>
  <p:tag name="KSO_WM_UNIT_ID" val="diagram20230973_3*l_h_d*1_3_1"/>
  <p:tag name="KSO_WM_TEMPLATE_CATEGORY" val="diagram"/>
  <p:tag name="KSO_WM_TEMPLATE_INDEX" val="20230973"/>
  <p:tag name="KSO_WM_UNIT_LAYERLEVEL" val="1_1_1"/>
  <p:tag name="KSO_WM_TAG_VERSION" val="3.0"/>
  <p:tag name="KSO_WM_BEAUTIFY_FLAG" val="#wm#"/>
  <p:tag name="KSO_WM_UNIT_LINE_FORE_SCHEMECOLOR_INDEX" val="7"/>
  <p:tag name="KSO_WM_DIAGRAM_USE_COLOR_VALUE" val="{&quot;color_scheme&quot;:1,&quot;theme_color_indexes&quot;:[6,7,6,7,6,7]}"/>
</p:tagLst>
</file>

<file path=ppt/tags/tag6.xml><?xml version="1.0" encoding="utf-8"?>
<p:tagLst xmlns:p="http://schemas.openxmlformats.org/presentationml/2006/main">
  <p:tag name="KSO_WM_DIAGRAM_MAX_ITEMCNT" val="7"/>
  <p:tag name="KSO_WM_DIAGRAM_MIN_ITEMCNT" val="2"/>
  <p:tag name="KSO_WM_DIAGRAM_VIRTUALLY_FRAME" val="{&quot;height&quot;:224.5,&quot;left&quot;:84.11420298637083,&quot;top&quot;:145.925,&quot;width&quot;:602.852490128863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0000001192092896},&quot;type&quot;:1},&quot;shadow&quot;:{&quot;brightness&quot;:0,&quot;colorType&quot;:2,&quot;rgb&quot;:&quot;#000000&quot;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VALUE" val="999*66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0973_3*l_h_d*1_1_1"/>
  <p:tag name="KSO_WM_TEMPLATE_CATEGORY" val="diagram"/>
  <p:tag name="KSO_WM_TEMPLATE_INDEX" val="20230973"/>
  <p:tag name="KSO_WM_UNIT_LAYERLEVEL" val="1_1_1"/>
  <p:tag name="KSO_WM_TAG_VERSION" val="3.0"/>
  <p:tag name="KSO_WM_BEAUTIFY_FLAG" val="#wm#"/>
  <p:tag name="KSO_WM_UNIT_LINE_FORE_SCHEMECOLOR_INDEX" val="5"/>
  <p:tag name="KSO_WM_DIAGRAM_USE_COLOR_VALUE" val="{&quot;color_scheme&quot;:1,&quot;theme_color_indexes&quot;:[6,7,6,7,6,7]}"/>
</p:tagLst>
</file>

<file path=ppt/tags/tag7.xml><?xml version="1.0" encoding="utf-8"?>
<p:tagLst xmlns:p="http://schemas.openxmlformats.org/presentationml/2006/main">
  <p:tag name="KSO_WM_DIAGRAM_MAX_ITEMCNT" val="7"/>
  <p:tag name="KSO_WM_DIAGRAM_MIN_ITEMCNT" val="2"/>
  <p:tag name="KSO_WM_DIAGRAM_VIRTUALLY_FRAME" val="{&quot;height&quot;:224.5,&quot;left&quot;:84.11420298637083,&quot;top&quot;:145.925,&quot;width&quot;:602.8524901288636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.30000001192092896},&quot;type&quot;:1},&quot;shadow&quot;:{&quot;brightness&quot;:0,&quot;colorType&quot;:2,&quot;rgb&quot;:&quot;#000000&quot;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VALUE" val="999*66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0973_3*l_h_d*1_2_1"/>
  <p:tag name="KSO_WM_TEMPLATE_CATEGORY" val="diagram"/>
  <p:tag name="KSO_WM_TEMPLATE_INDEX" val="20230973"/>
  <p:tag name="KSO_WM_UNIT_LAYERLEVEL" val="1_1_1"/>
  <p:tag name="KSO_WM_TAG_VERSION" val="3.0"/>
  <p:tag name="KSO_WM_BEAUTIFY_FLAG" val="#wm#"/>
  <p:tag name="KSO_WM_UNIT_LINE_FORE_SCHEMECOLOR_INDEX" val="6"/>
  <p:tag name="KSO_WM_DIAGRAM_USE_COLOR_VALUE" val="{&quot;color_scheme&quot;:1,&quot;theme_color_indexes&quot;:[6,7,6,7,6,7]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sential">
    <a:dk1>
      <a:srgbClr val="000000"/>
    </a:dk1>
    <a:lt1>
      <a:srgbClr val="FFFFFF"/>
    </a:lt1>
    <a:dk2>
      <a:srgbClr val="D1282E"/>
    </a:dk2>
    <a:lt2>
      <a:srgbClr val="C8C8B1"/>
    </a:lt2>
    <a:accent1>
      <a:srgbClr val="7A7A7A"/>
    </a:accent1>
    <a:accent2>
      <a:srgbClr val="F5C201"/>
    </a:accent2>
    <a:accent3>
      <a:srgbClr val="526DB0"/>
    </a:accent3>
    <a:accent4>
      <a:srgbClr val="989AAC"/>
    </a:accent4>
    <a:accent5>
      <a:srgbClr val="DC5924"/>
    </a:accent5>
    <a:accent6>
      <a:srgbClr val="B4B392"/>
    </a:accent6>
    <a:hlink>
      <a:srgbClr val="CC9900"/>
    </a:hlink>
    <a:folHlink>
      <a:srgbClr val="969696"/>
    </a:folHlink>
  </a:clrScheme>
  <a:fontScheme name="NewsPrint">
    <a:majorFont>
      <a:latin typeface="Impact"/>
      <a:ea typeface=""/>
      <a:cs typeface=""/>
      <a:font script="Jpan" typeface="HGP創英角ｺﾞｼｯｸUB"/>
      <a:font script="Hang" typeface="HY견고딕"/>
      <a:font script="Hans" typeface="微软雅黑"/>
      <a:font script="Hant" typeface="微軟正黑體"/>
      <a:font script="Arab" typeface="Tahoma"/>
      <a:font script="Hebr" typeface="Tohoma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Times New Roman"/>
      <a:ea typeface=""/>
      <a:cs typeface=""/>
      <a:font script="Jpan" typeface="ＭＳ Ｐ明朝"/>
      <a:font script="Hang" typeface="바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NewsPrint">
    <a:fillStyleLst>
      <a:solidFill>
        <a:schemeClr val="phClr"/>
      </a:solidFill>
      <a:gradFill rotWithShape="1">
        <a:gsLst>
          <a:gs pos="0">
            <a:schemeClr val="phClr">
              <a:tint val="37000"/>
              <a:hueMod val="100000"/>
              <a:satMod val="200000"/>
              <a:lumMod val="88000"/>
            </a:schemeClr>
          </a:gs>
          <a:gs pos="100000">
            <a:schemeClr val="phClr">
              <a:tint val="53000"/>
              <a:shade val="100000"/>
              <a:hueMod val="100000"/>
              <a:satMod val="350000"/>
              <a:lumMod val="79000"/>
            </a:schemeClr>
          </a:gs>
        </a:gsLst>
        <a:lin ang="5400000" scaled="1"/>
      </a:gradFill>
      <a:gradFill rotWithShape="1">
        <a:gsLst>
          <a:gs pos="0">
            <a:schemeClr val="phClr">
              <a:tint val="83000"/>
              <a:shade val="100000"/>
              <a:alpha val="100000"/>
              <a:hueMod val="100000"/>
              <a:satMod val="220000"/>
              <a:lumMod val="90000"/>
            </a:schemeClr>
          </a:gs>
          <a:gs pos="76000">
            <a:schemeClr val="phClr">
              <a:shade val="100000"/>
            </a:schemeClr>
          </a:gs>
          <a:gs pos="100000">
            <a:schemeClr val="phClr">
              <a:shade val="93000"/>
              <a:alpha val="100000"/>
              <a:satMod val="100000"/>
              <a:lumMod val="93000"/>
            </a:schemeClr>
          </a:gs>
        </a:gsLst>
        <a:path path="circle">
          <a:fillToRect l="15000" t="15000" r="100000" b="100000"/>
        </a:path>
      </a:gradFill>
    </a:fillStyleLst>
    <a:lnStyleLst>
      <a:ln w="15875" cap="flat" cmpd="sng" algn="ctr">
        <a:solidFill>
          <a:schemeClr val="phClr"/>
        </a:solidFill>
        <a:prstDash val="solid"/>
      </a:ln>
      <a:ln w="22225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12700" dir="5280000" rotWithShape="0">
            <a:srgbClr val="000000">
              <a:alpha val="40000"/>
            </a:srgbClr>
          </a:outerShdw>
        </a:effectLst>
      </a:effectStyle>
      <a:effectStyle>
        <a:effectLst>
          <a:outerShdw blurRad="381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2700">
          <a:bevelT w="31750" h="12700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3000"/>
            </a:schemeClr>
          </a:gs>
          <a:gs pos="100000">
            <a:schemeClr val="phClr">
              <a:shade val="55000"/>
            </a:schemeClr>
          </a:gs>
        </a:gsLst>
        <a:lin ang="5400000" scaled="1"/>
      </a:gradFill>
      <a:blipFill rotWithShape="1">
        <a:blip xmlns:r="http://schemas.openxmlformats.org/officeDocument/2006/relationships" r:embed="rId1">
          <a:duotone>
            <a:schemeClr val="phClr">
              <a:shade val="20000"/>
              <a:satMod val="350000"/>
              <a:lumMod val="125000"/>
            </a:schemeClr>
            <a:schemeClr val="phClr">
              <a:tint val="90000"/>
              <a:satMod val="250000"/>
            </a:schemeClr>
          </a:duotone>
        </a:blip>
        <a:stretch>
          <a:fillRect/>
        </a:stretch>
      </a:blipFill>
    </a:bgFillStyleLst>
  </a:fmtScheme>
</a:themeOverride>
</file>

<file path=ppt/theme/themeOverride2.xml><?xml version="1.0" encoding="utf-8"?>
<a:themeOverride xmlns:a="http://schemas.openxmlformats.org/drawingml/2006/main">
  <a:clrScheme name="Essential">
    <a:dk1>
      <a:srgbClr val="000000"/>
    </a:dk1>
    <a:lt1>
      <a:srgbClr val="FFFFFF"/>
    </a:lt1>
    <a:dk2>
      <a:srgbClr val="D1282E"/>
    </a:dk2>
    <a:lt2>
      <a:srgbClr val="C8C8B1"/>
    </a:lt2>
    <a:accent1>
      <a:srgbClr val="7A7A7A"/>
    </a:accent1>
    <a:accent2>
      <a:srgbClr val="F5C201"/>
    </a:accent2>
    <a:accent3>
      <a:srgbClr val="526DB0"/>
    </a:accent3>
    <a:accent4>
      <a:srgbClr val="989AAC"/>
    </a:accent4>
    <a:accent5>
      <a:srgbClr val="DC5924"/>
    </a:accent5>
    <a:accent6>
      <a:srgbClr val="B4B392"/>
    </a:accent6>
    <a:hlink>
      <a:srgbClr val="CC9900"/>
    </a:hlink>
    <a:folHlink>
      <a:srgbClr val="969696"/>
    </a:folHlink>
  </a:clrScheme>
  <a:fontScheme name="NewsPrint">
    <a:majorFont>
      <a:latin typeface="Impact"/>
      <a:ea typeface=""/>
      <a:cs typeface=""/>
      <a:font script="Jpan" typeface="HGP創英角ｺﾞｼｯｸUB"/>
      <a:font script="Hang" typeface="HY견고딕"/>
      <a:font script="Hans" typeface="微软雅黑"/>
      <a:font script="Hant" typeface="微軟正黑體"/>
      <a:font script="Arab" typeface="Tahoma"/>
      <a:font script="Hebr" typeface="Tohoma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Times New Roman"/>
      <a:ea typeface=""/>
      <a:cs typeface=""/>
      <a:font script="Jpan" typeface="ＭＳ Ｐ明朝"/>
      <a:font script="Hang" typeface="바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NewsPrint">
    <a:fillStyleLst>
      <a:solidFill>
        <a:schemeClr val="phClr"/>
      </a:solidFill>
      <a:gradFill rotWithShape="1">
        <a:gsLst>
          <a:gs pos="0">
            <a:schemeClr val="phClr">
              <a:tint val="37000"/>
              <a:hueMod val="100000"/>
              <a:satMod val="200000"/>
              <a:lumMod val="88000"/>
            </a:schemeClr>
          </a:gs>
          <a:gs pos="100000">
            <a:schemeClr val="phClr">
              <a:tint val="53000"/>
              <a:shade val="100000"/>
              <a:hueMod val="100000"/>
              <a:satMod val="350000"/>
              <a:lumMod val="79000"/>
            </a:schemeClr>
          </a:gs>
        </a:gsLst>
        <a:lin ang="5400000" scaled="1"/>
      </a:gradFill>
      <a:gradFill rotWithShape="1">
        <a:gsLst>
          <a:gs pos="0">
            <a:schemeClr val="phClr">
              <a:tint val="83000"/>
              <a:shade val="100000"/>
              <a:alpha val="100000"/>
              <a:hueMod val="100000"/>
              <a:satMod val="220000"/>
              <a:lumMod val="90000"/>
            </a:schemeClr>
          </a:gs>
          <a:gs pos="76000">
            <a:schemeClr val="phClr">
              <a:shade val="100000"/>
            </a:schemeClr>
          </a:gs>
          <a:gs pos="100000">
            <a:schemeClr val="phClr">
              <a:shade val="93000"/>
              <a:alpha val="100000"/>
              <a:satMod val="100000"/>
              <a:lumMod val="93000"/>
            </a:schemeClr>
          </a:gs>
        </a:gsLst>
        <a:path path="circle">
          <a:fillToRect l="15000" t="15000" r="100000" b="100000"/>
        </a:path>
      </a:gradFill>
    </a:fillStyleLst>
    <a:lnStyleLst>
      <a:ln w="15875" cap="flat" cmpd="sng" algn="ctr">
        <a:solidFill>
          <a:schemeClr val="phClr"/>
        </a:solidFill>
        <a:prstDash val="solid"/>
      </a:ln>
      <a:ln w="22225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12700" dir="5280000" rotWithShape="0">
            <a:srgbClr val="000000">
              <a:alpha val="40000"/>
            </a:srgbClr>
          </a:outerShdw>
        </a:effectLst>
      </a:effectStyle>
      <a:effectStyle>
        <a:effectLst>
          <a:outerShdw blurRad="381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2700">
          <a:bevelT w="31750" h="12700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3000"/>
            </a:schemeClr>
          </a:gs>
          <a:gs pos="100000">
            <a:schemeClr val="phClr">
              <a:shade val="55000"/>
            </a:schemeClr>
          </a:gs>
        </a:gsLst>
        <a:lin ang="5400000" scaled="1"/>
      </a:gradFill>
      <a:blipFill rotWithShape="1">
        <a:blip xmlns:r="http://schemas.openxmlformats.org/officeDocument/2006/relationships" r:embed="rId1">
          <a:duotone>
            <a:schemeClr val="phClr">
              <a:shade val="20000"/>
              <a:satMod val="350000"/>
              <a:lumMod val="125000"/>
            </a:schemeClr>
            <a:schemeClr val="phClr">
              <a:tint val="90000"/>
              <a:satMod val="250000"/>
            </a:schemeClr>
          </a:duotone>
        </a:blip>
        <a:stretch>
          <a:fillRect/>
        </a:stretch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8682</Words>
  <Application>WPS 演示</Application>
  <PresentationFormat>全屏显示(16:9)</PresentationFormat>
  <Paragraphs>2798</Paragraphs>
  <Slides>50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46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97" baseType="lpstr">
      <vt:lpstr>Arial</vt:lpstr>
      <vt:lpstr>宋体</vt:lpstr>
      <vt:lpstr>Wingdings</vt:lpstr>
      <vt:lpstr>等线</vt:lpstr>
      <vt:lpstr>等线</vt:lpstr>
      <vt:lpstr>Arial</vt:lpstr>
      <vt:lpstr>微软雅黑</vt:lpstr>
      <vt:lpstr>汉仪书宋二KW</vt:lpstr>
      <vt:lpstr>Calibri</vt:lpstr>
      <vt:lpstr>黑体</vt:lpstr>
      <vt:lpstr>Impact</vt:lpstr>
      <vt:lpstr>PingFang SC</vt:lpstr>
      <vt:lpstr>汉仪中等线KW</vt:lpstr>
      <vt:lpstr>Times New Roman</vt:lpstr>
      <vt:lpstr>汉仪中黑KW</vt:lpstr>
      <vt:lpstr>微软雅黑</vt:lpstr>
      <vt:lpstr>仿宋_GB2312</vt:lpstr>
      <vt:lpstr>方正仿宋_GBK</vt:lpstr>
      <vt:lpstr>Arial Unicode MS</vt:lpstr>
      <vt:lpstr>微软雅黑</vt:lpstr>
      <vt:lpstr>标准粗黑</vt:lpstr>
      <vt:lpstr>汉仪旗黑</vt:lpstr>
      <vt:lpstr>Helvetica Neue</vt:lpstr>
      <vt:lpstr>宋体</vt:lpstr>
      <vt:lpstr>等线 Light</vt:lpstr>
      <vt:lpstr>思源黑体</vt:lpstr>
      <vt:lpstr>思源黑体 Medium</vt:lpstr>
      <vt:lpstr>Calibri</vt:lpstr>
      <vt:lpstr>Palatino Linotype</vt:lpstr>
      <vt:lpstr>思源黑体</vt:lpstr>
      <vt:lpstr>站酷快乐体2016修订版</vt:lpstr>
      <vt:lpstr>华文宋体</vt:lpstr>
      <vt:lpstr>Arial Bold</vt:lpstr>
      <vt:lpstr>雅黑</vt:lpstr>
      <vt:lpstr>Malgun Gothic</vt:lpstr>
      <vt:lpstr>Apple SD Gothic Neo</vt:lpstr>
      <vt:lpstr>Palatino Linotype</vt:lpstr>
      <vt:lpstr>Wingdings</vt:lpstr>
      <vt:lpstr>仿宋_GB2312</vt:lpstr>
      <vt:lpstr>思源黑体</vt:lpstr>
      <vt:lpstr>思源黑体 Medium</vt:lpstr>
      <vt:lpstr>站酷快乐体2016修订版</vt:lpstr>
      <vt:lpstr>等线</vt:lpstr>
      <vt:lpstr>雅黑</vt:lpstr>
      <vt:lpstr>黑体</vt:lpstr>
      <vt:lpstr>苹方-简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VLPs疫苗的优势</vt:lpstr>
      <vt:lpstr>PowerPoint 演示文稿</vt:lpstr>
      <vt:lpstr>PowerPoint 演示文稿</vt:lpstr>
    </vt:vector>
  </TitlesOfParts>
  <Company>雷锋PPT网www.lfppt.com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雷锋PPT网www.lfppt.com</dc:title>
  <dc:creator>雷锋PPT网www.lfppt.com</dc:creator>
  <cp:keywords>雷锋PPT网www.lfppt.com</cp:keywords>
  <cp:lastModifiedBy>向丕元</cp:lastModifiedBy>
  <cp:revision>1004</cp:revision>
  <dcterms:created xsi:type="dcterms:W3CDTF">2025-05-28T02:15:09Z</dcterms:created>
  <dcterms:modified xsi:type="dcterms:W3CDTF">2025-05-28T02:15:09Z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2052-7.3.1.8967</vt:lpwstr>
  </property>
  <property fmtid="{D5CDD505-2E9C-101B-9397-08002B2CF9AE}" pid="3" name="ICV">
    <vt:lpwstr>E06434E021E82F81E4263568E0097421_42</vt:lpwstr>
  </property>
</Properties>
</file>