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tiff" ContentType="image/tiff"/>
  <Default Extension="jpeg" ContentType="image/jpeg"/>
  <Default Extension="JPG" ContentType="image/.jpg"/>
  <Default Extension="gif" ContentType="image/gif"/>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772" r:id="rId3"/>
    <p:sldId id="258" r:id="rId5"/>
    <p:sldId id="259" r:id="rId6"/>
    <p:sldId id="489" r:id="rId7"/>
    <p:sldId id="485" r:id="rId8"/>
    <p:sldId id="486" r:id="rId9"/>
    <p:sldId id="487" r:id="rId10"/>
    <p:sldId id="490" r:id="rId11"/>
    <p:sldId id="622" r:id="rId12"/>
    <p:sldId id="623" r:id="rId13"/>
    <p:sldId id="624" r:id="rId14"/>
    <p:sldId id="625" r:id="rId15"/>
    <p:sldId id="626" r:id="rId16"/>
    <p:sldId id="627" r:id="rId17"/>
    <p:sldId id="628" r:id="rId18"/>
    <p:sldId id="629" r:id="rId19"/>
    <p:sldId id="630" r:id="rId20"/>
    <p:sldId id="631" r:id="rId21"/>
    <p:sldId id="632" r:id="rId22"/>
    <p:sldId id="633" r:id="rId23"/>
    <p:sldId id="635" r:id="rId24"/>
    <p:sldId id="637" r:id="rId25"/>
    <p:sldId id="638" r:id="rId26"/>
    <p:sldId id="639" r:id="rId27"/>
    <p:sldId id="636" r:id="rId28"/>
    <p:sldId id="640" r:id="rId29"/>
    <p:sldId id="643" r:id="rId30"/>
    <p:sldId id="645" r:id="rId31"/>
    <p:sldId id="646" r:id="rId32"/>
    <p:sldId id="14441069" r:id="rId33"/>
    <p:sldId id="647" r:id="rId34"/>
    <p:sldId id="648" r:id="rId35"/>
    <p:sldId id="499" r:id="rId36"/>
    <p:sldId id="492" r:id="rId37"/>
    <p:sldId id="493" r:id="rId38"/>
    <p:sldId id="494" r:id="rId39"/>
    <p:sldId id="495" r:id="rId40"/>
    <p:sldId id="496" r:id="rId41"/>
    <p:sldId id="497" r:id="rId42"/>
    <p:sldId id="14441068" r:id="rId43"/>
    <p:sldId id="650" r:id="rId44"/>
    <p:sldId id="701" r:id="rId45"/>
    <p:sldId id="702" r:id="rId46"/>
    <p:sldId id="747" r:id="rId47"/>
    <p:sldId id="651" r:id="rId48"/>
    <p:sldId id="726" r:id="rId49"/>
    <p:sldId id="725" r:id="rId50"/>
    <p:sldId id="600" r:id="rId51"/>
    <p:sldId id="750" r:id="rId52"/>
    <p:sldId id="652" r:id="rId53"/>
    <p:sldId id="376" r:id="rId54"/>
    <p:sldId id="602" r:id="rId55"/>
    <p:sldId id="603" r:id="rId56"/>
    <p:sldId id="564" r:id="rId57"/>
    <p:sldId id="601" r:id="rId58"/>
    <p:sldId id="289" r:id="rId59"/>
    <p:sldId id="310" r:id="rId60"/>
    <p:sldId id="753" r:id="rId61"/>
    <p:sldId id="14441070" r:id="rId62"/>
    <p:sldId id="756" r:id="rId63"/>
    <p:sldId id="842" r:id="rId64"/>
    <p:sldId id="311" r:id="rId65"/>
    <p:sldId id="566" r:id="rId66"/>
    <p:sldId id="567" r:id="rId67"/>
    <p:sldId id="14441067" r:id="rId68"/>
    <p:sldId id="318" r:id="rId69"/>
    <p:sldId id="2965" r:id="rId70"/>
    <p:sldId id="14441051" r:id="rId71"/>
    <p:sldId id="14441058" r:id="rId72"/>
    <p:sldId id="14441054" r:id="rId73"/>
    <p:sldId id="14441059" r:id="rId74"/>
    <p:sldId id="14441060" r:id="rId75"/>
    <p:sldId id="14441063" r:id="rId76"/>
    <p:sldId id="14441065" r:id="rId77"/>
    <p:sldId id="14441061" r:id="rId78"/>
    <p:sldId id="14441066" r:id="rId79"/>
    <p:sldId id="655" r:id="rId80"/>
    <p:sldId id="653" r:id="rId81"/>
    <p:sldId id="654" r:id="rId82"/>
  </p:sldIdLst>
  <p:sldSz cx="12192000" cy="6858000"/>
  <p:notesSz cx="6858000" cy="9144000"/>
  <p:custDataLst>
    <p:tags r:id="rId8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lh15" initials="k" lastIdx="1" clrIdx="0"/>
  <p:cmAuthor id="1" name="ASUS" initials="ASUS" lastIdx="1" clrIdx="0"/>
  <p:cmAuthor id="2" name="FR" initials="ASUS" lastIdx="7" clrIdx="1"/>
  <p:cmAuthor id="3" name="Wang Y" initials="WY" lastIdx="1" clrIdx="2"/>
  <p:cmAuthor id="4" name="洋汪" initials="洋汪" lastIdx="2" clrIdx="3"/>
  <p:cmAuthor id="5" name="CHW" initials="C" lastIdx="1" clrIdx="4"/>
  <p:cmAuthor id="6" name="han yun" initials="hy" lastIdx="2" clrIdx="5"/>
  <p:cmAuthor id="7" name="win10" initials="A" lastIdx="2" clrIdx="6"/>
  <p:cmAuthor id="8" name="Wang HN" initials="W" lastIdx="1" clrIdx="7"/>
  <p:cmAuthor id="9" name="k" initials="k" lastIdx="2" clrIdx="8"/>
  <p:cmAuthor id="10" name="Allen" initials="A" lastIdx="1" clrIdx="9"/>
  <p:cmAuthor id="11" name="yangxin" initials="y" lastIdx="1" clrIdx="10"/>
  <p:cmAuthor id="12" name="12849" initials="1" lastIdx="1" clrIdx="1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B4D7CE8-1919-4E65-A33B-A64DB5A73857}" styleName="{9b56cdda-e9bf-4969-9084-33f40b554916}">
    <a:wholeTb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FFFFFF"/>
          </a:solidFill>
        </a:fill>
      </a:tcStyle>
    </a:wholeTbl>
    <a:band1H>
      <a:tcTxStyle>
        <a:fontRef idx="none">
          <a:prstClr val="black"/>
        </a:fontRef>
      </a:tcTxStyle>
      <a:tcStyle>
        <a:tcBdr/>
        <a:fill>
          <a:solidFill>
            <a:srgbClr val="F9BE8E"/>
          </a:solidFill>
        </a:fill>
      </a:tcStyle>
    </a:band1H>
    <a:band2H>
      <a:tcTxStyle>
        <a:fontRef idx="none">
          <a:prstClr val="black"/>
        </a:fontRef>
      </a:tcTxStyle>
      <a:tcStyle>
        <a:tcBdr/>
        <a:fill>
          <a:solidFill>
            <a:srgbClr val="FDE6D4"/>
          </a:solidFill>
        </a:fill>
      </a:tcStyle>
    </a:band2H>
    <a:firstRow>
      <a:tcTxStyle>
        <a:fontRef idx="none">
          <a:prstClr val="black"/>
        </a:fontRef>
      </a:tcTxStyle>
      <a:tcStyle>
        <a:tcBdr/>
        <a:fill>
          <a:solidFill>
            <a:srgbClr val="FD872F"/>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778" autoAdjust="0"/>
    <p:restoredTop sz="94660"/>
  </p:normalViewPr>
  <p:slideViewPr>
    <p:cSldViewPr snapToGrid="0" showGuides="1">
      <p:cViewPr varScale="1">
        <p:scale>
          <a:sx n="89" d="100"/>
          <a:sy n="89" d="100"/>
        </p:scale>
        <p:origin x="322" y="77"/>
      </p:cViewPr>
      <p:guideLst>
        <p:guide orient="horz" pos="2140"/>
        <p:guide pos="3840"/>
      </p:guideLst>
    </p:cSldViewPr>
  </p:slideViewPr>
  <p:notesTextViewPr>
    <p:cViewPr>
      <p:scale>
        <a:sx n="3" d="2"/>
        <a:sy n="3" d="2"/>
      </p:scale>
      <p:origin x="0" y="0"/>
    </p:cViewPr>
  </p:notesTextViewPr>
  <p:sorterViewPr>
    <p:cViewPr varScale="1">
      <p:scale>
        <a:sx n="100" d="100"/>
        <a:sy n="100" d="100"/>
      </p:scale>
      <p:origin x="0" y="-23918"/>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7" Type="http://schemas.openxmlformats.org/officeDocument/2006/relationships/tags" Target="tags/tag211.xml"/><Relationship Id="rId86" Type="http://schemas.openxmlformats.org/officeDocument/2006/relationships/commentAuthors" Target="commentAuthors.xml"/><Relationship Id="rId85" Type="http://schemas.openxmlformats.org/officeDocument/2006/relationships/tableStyles" Target="tableStyles.xml"/><Relationship Id="rId84" Type="http://schemas.openxmlformats.org/officeDocument/2006/relationships/viewProps" Target="viewProps.xml"/><Relationship Id="rId83" Type="http://schemas.openxmlformats.org/officeDocument/2006/relationships/presProps" Target="presProps.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76D276-2A38-49E9-A525-295D20E1EC0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幻灯片图像占位符 1"/>
          <p:cNvSpPr>
            <a:spLocks noGrp="1" noRot="1" noChangeAspect="1" noTextEdit="1"/>
          </p:cNvSpPr>
          <p:nvPr>
            <p:ph type="sldImg"/>
          </p:nvPr>
        </p:nvSpPr>
        <p:spPr>
          <a:ln>
            <a:solidFill>
              <a:srgbClr val="000000"/>
            </a:solidFill>
            <a:miter/>
          </a:ln>
        </p:spPr>
      </p:sp>
      <p:sp>
        <p:nvSpPr>
          <p:cNvPr id="32770" name="备注占位符 2"/>
          <p:cNvSpPr>
            <a:spLocks noGrp="1"/>
          </p:cNvSpPr>
          <p:nvPr>
            <p:ph type="body"/>
          </p:nvPr>
        </p:nvSpPr>
        <p:spPr>
          <a:noFill/>
          <a:ln>
            <a:noFill/>
          </a:ln>
        </p:spPr>
        <p:txBody>
          <a:bodyPr wrap="square" lIns="91440" tIns="45720" rIns="91440" bIns="45720" anchor="t" anchorCtr="0"/>
          <a:lstStyle/>
          <a:p>
            <a:pPr lvl="0" defTabSz="685800" eaLnBrk="1" hangingPunct="1">
              <a:spcBef>
                <a:spcPct val="0"/>
              </a:spcBef>
            </a:pPr>
            <a:r>
              <a:rPr lang="zh-CN" altLang="en-US" dirty="0">
                <a:solidFill>
                  <a:srgbClr val="FF0000"/>
                </a:solidFill>
                <a:latin typeface="楷体" panose="02010609060101010101" pitchFamily="49" charset="-122"/>
                <a:ea typeface="楷体" panose="02010609060101010101" pitchFamily="49" charset="-122"/>
              </a:rPr>
              <a:t>检测结果显示：</a:t>
            </a:r>
            <a:r>
              <a:rPr lang="en-US" altLang="zh-CN" dirty="0">
                <a:solidFill>
                  <a:srgbClr val="FF0000"/>
                </a:solidFill>
                <a:latin typeface="楷体" panose="02010609060101010101" pitchFamily="49" charset="-122"/>
                <a:ea typeface="楷体" panose="02010609060101010101" pitchFamily="49" charset="-122"/>
              </a:rPr>
              <a:t>2022</a:t>
            </a:r>
            <a:r>
              <a:rPr lang="zh-CN" altLang="en-US" dirty="0">
                <a:solidFill>
                  <a:srgbClr val="FF0000"/>
                </a:solidFill>
                <a:latin typeface="楷体" panose="02010609060101010101" pitchFamily="49" charset="-122"/>
                <a:ea typeface="楷体" panose="02010609060101010101" pitchFamily="49" charset="-122"/>
              </a:rPr>
              <a:t>年非洲猪瘟全阴结果保持稳定</a:t>
            </a:r>
            <a:endParaRPr lang="zh-CN" altLang="en-US" dirty="0">
              <a:solidFill>
                <a:srgbClr val="FF0000"/>
              </a:solidFill>
              <a:latin typeface="楷体" panose="02010609060101010101" pitchFamily="49" charset="-122"/>
              <a:ea typeface="楷体" panose="02010609060101010101" pitchFamily="49" charset="-122"/>
            </a:endParaRPr>
          </a:p>
          <a:p>
            <a:pPr lvl="0" defTabSz="685800"/>
            <a:endParaRPr lang="zh-CN" altLang="en-US" dirty="0"/>
          </a:p>
        </p:txBody>
      </p:sp>
      <p:sp>
        <p:nvSpPr>
          <p:cNvPr id="32771"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nchorCtr="0"/>
          <a:lstStyle/>
          <a:p>
            <a:pPr lvl="0"/>
            <a:fld id="{9A0DB2DC-4C9A-4742-B13C-FB6460FD3503}" type="slidenum">
              <a:rPr lang="en-US" altLang="en-US" sz="1800" dirty="0">
                <a:latin typeface="Calibri" panose="020F0502020204030204" charset="0"/>
              </a:rPr>
            </a:fld>
            <a:endParaRPr lang="en-US" altLang="en-US" sz="1800" dirty="0">
              <a:latin typeface="Calibri" panose="020F050202020403020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p:sp>
      <p:sp>
        <p:nvSpPr>
          <p:cNvPr id="26626" name="备注占位符 2"/>
          <p:cNvSpPr>
            <a:spLocks noGrp="1"/>
          </p:cNvSpPr>
          <p:nvPr>
            <p:ph type="body"/>
          </p:nvPr>
        </p:nvSpPr>
        <p:spPr/>
        <p:txBody>
          <a:bodyPr lIns="91440" tIns="45720" rIns="91440" bIns="45720" anchor="t"/>
          <a:lstStyle/>
          <a:p>
            <a:pPr lvl="0"/>
            <a:r>
              <a:rPr lang="zh-CN" altLang="en-US" dirty="0"/>
              <a:t>“减抗”是全球发展趋势</a:t>
            </a:r>
            <a:endParaRPr lang="zh-CN" altLang="en-US" dirty="0"/>
          </a:p>
          <a:p>
            <a:pPr lvl="0"/>
            <a:endParaRPr lang="zh-CN" altLang="en-US" dirty="0"/>
          </a:p>
        </p:txBody>
      </p:sp>
      <p:sp>
        <p:nvSpPr>
          <p:cNvPr id="2662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fld id="{9A0DB2DC-4C9A-4742-B13C-FB6460FD3503}" type="slidenum">
              <a:rPr lang="zh-CN" altLang="en-US"/>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CF5AEE0-89F2-4E85-89B4-7D8CAB9BA7E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幻灯片图像占位符 1"/>
          <p:cNvSpPr>
            <a:spLocks noGrp="1" noRot="1" noChangeAspect="1" noTextEdit="1"/>
          </p:cNvSpPr>
          <p:nvPr>
            <p:ph type="sldImg"/>
          </p:nvPr>
        </p:nvSpPr>
        <p:spPr>
          <a:ln>
            <a:solidFill>
              <a:srgbClr val="000000"/>
            </a:solidFill>
            <a:miter/>
          </a:ln>
        </p:spPr>
      </p:sp>
      <p:sp>
        <p:nvSpPr>
          <p:cNvPr id="25602" name="文本占位符 2"/>
          <p:cNvSpPr>
            <a:spLocks noGrp="1"/>
          </p:cNvSpPr>
          <p:nvPr>
            <p:ph type="body"/>
          </p:nvPr>
        </p:nvSpPr>
        <p:spPr>
          <a:noFill/>
          <a:ln>
            <a:noFill/>
          </a:ln>
        </p:spPr>
        <p:txBody>
          <a:bodyPr wrap="square" lIns="91440" tIns="45720" rIns="91440" bIns="45720" anchor="t" anchorCtr="0"/>
          <a:lstStyle/>
          <a:p>
            <a:pPr lvl="0">
              <a:lnSpc>
                <a:spcPct val="150000"/>
              </a:lnSpc>
            </a:pP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Line 9"/>
          <p:cNvSpPr>
            <a:spLocks noChangeShapeType="1"/>
          </p:cNvSpPr>
          <p:nvPr userDrawn="1"/>
        </p:nvSpPr>
        <p:spPr bwMode="auto">
          <a:xfrm flipV="1">
            <a:off x="336000" y="908567"/>
            <a:ext cx="11520000" cy="0"/>
          </a:xfrm>
          <a:prstGeom prst="line">
            <a:avLst/>
          </a:prstGeom>
          <a:noFill/>
          <a:ln w="47625">
            <a:solidFill>
              <a:srgbClr val="3399FF"/>
            </a:solidFill>
            <a:round/>
          </a:ln>
          <a:extLst>
            <a:ext uri="{909E8E84-426E-40DD-AFC4-6F175D3DCCD1}">
              <a14:hiddenFill xmlns:a14="http://schemas.microsoft.com/office/drawing/2010/main">
                <a:noFill/>
              </a14:hiddenFill>
            </a:ext>
          </a:extLst>
        </p:spPr>
        <p:txBody>
          <a:bodyPr/>
          <a:lstStyle/>
          <a:p>
            <a:endParaRPr lang="zh-CN" altLang="en-US" dirty="0"/>
          </a:p>
        </p:txBody>
      </p:sp>
      <p:sp>
        <p:nvSpPr>
          <p:cNvPr id="11" name="标题 10"/>
          <p:cNvSpPr>
            <a:spLocks noGrp="1"/>
          </p:cNvSpPr>
          <p:nvPr>
            <p:ph type="title"/>
          </p:nvPr>
        </p:nvSpPr>
        <p:spPr>
          <a:xfrm>
            <a:off x="0" y="188552"/>
            <a:ext cx="12192000" cy="763686"/>
          </a:xfrm>
        </p:spPr>
        <p:txBody>
          <a:bodyPr vert="horz" lIns="91440" tIns="45720" rIns="91440" bIns="45720" rtlCol="0" anchor="ctr">
            <a:noAutofit/>
          </a:bodyPr>
          <a:lstStyle>
            <a:lvl1pPr algn="ctr">
              <a:defRPr kumimoji="1" lang="zh-CN" altLang="en-US" sz="3600" b="1">
                <a:solidFill>
                  <a:srgbClr val="C00000"/>
                </a:solidFill>
                <a:latin typeface="黑体" panose="02010609060101010101" pitchFamily="2" charset="-122"/>
                <a:ea typeface="黑体" panose="02010609060101010101" pitchFamily="2" charset="-122"/>
              </a:defRPr>
            </a:lvl1pPr>
          </a:lstStyle>
          <a:p>
            <a:pPr marL="0" lvl="0" algn="ctr">
              <a:buClrTx/>
              <a:buSzTx/>
              <a:buFontTx/>
            </a:pPr>
            <a:r>
              <a:rPr lang="zh-CN" altLang="en-US" dirty="0"/>
              <a:t>单击此处编辑母版标题样式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1" y="1600203"/>
            <a:ext cx="5384800"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quarter" idx="2"/>
          </p:nvPr>
        </p:nvSpPr>
        <p:spPr>
          <a:xfrm>
            <a:off x="6197599" y="1600200"/>
            <a:ext cx="5384800" cy="2185988"/>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内容占位符 4"/>
          <p:cNvSpPr>
            <a:spLocks noGrp="1"/>
          </p:cNvSpPr>
          <p:nvPr>
            <p:ph sz="quarter" idx="3"/>
          </p:nvPr>
        </p:nvSpPr>
        <p:spPr>
          <a:xfrm>
            <a:off x="6197599" y="3938589"/>
            <a:ext cx="5384800" cy="218757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6" name="日期占位符 5"/>
          <p:cNvSpPr>
            <a:spLocks noGrp="1"/>
          </p:cNvSpPr>
          <p:nvPr>
            <p:ph type="dt" sz="half" idx="10"/>
          </p:nvPr>
        </p:nvSpPr>
        <p:spPr>
          <a:xfrm>
            <a:off x="609202" y="6246284"/>
            <a:ext cx="2844933" cy="476251"/>
          </a:xfrm>
          <a:prstGeom prst="rect">
            <a:avLst/>
          </a:prstGeom>
          <a:noFill/>
          <a:ln w="9525">
            <a:noFill/>
          </a:ln>
        </p:spPr>
        <p:txBody>
          <a:bodyPr/>
          <a:lstStyle>
            <a:lvl1pPr>
              <a:defRPr/>
            </a:lvl1pPr>
          </a:lstStyle>
          <a:p>
            <a:pPr fontAlgn="base">
              <a:defRPr/>
            </a:pPr>
            <a:fld id="{D8E0974A-E6DC-4DB6-8960-732D2CB22CA8}" type="datetimeFigureOut">
              <a:rPr lang="zh-CN" altLang="en-US" strike="noStrike" noProof="1">
                <a:latin typeface="Arial" panose="020B0604020202020204" pitchFamily="34" charset="0"/>
                <a:ea typeface="宋体" panose="02010600030101010101" pitchFamily="2" charset="-122"/>
                <a:cs typeface="+mn-cs"/>
              </a:rPr>
            </a:fld>
            <a:endParaRPr lang="en-US" strike="noStrike" noProof="1"/>
          </a:p>
        </p:txBody>
      </p:sp>
      <p:sp>
        <p:nvSpPr>
          <p:cNvPr id="7" name="页脚占位符 6"/>
          <p:cNvSpPr>
            <a:spLocks noGrp="1"/>
          </p:cNvSpPr>
          <p:nvPr>
            <p:ph type="ftr" sz="quarter" idx="11"/>
          </p:nvPr>
        </p:nvSpPr>
        <p:spPr>
          <a:xfrm>
            <a:off x="4166862" y="6246284"/>
            <a:ext cx="3858278" cy="476251"/>
          </a:xfrm>
          <a:prstGeom prst="rect">
            <a:avLst/>
          </a:prstGeom>
          <a:noFill/>
          <a:ln w="9525">
            <a:noFill/>
          </a:ln>
        </p:spPr>
        <p:txBody>
          <a:bodyPr/>
          <a:lstStyle>
            <a:lvl1pPr>
              <a:defRPr/>
            </a:lvl1pPr>
          </a:lstStyle>
          <a:p>
            <a:pPr fontAlgn="base">
              <a:defRPr/>
            </a:pPr>
            <a:endParaRPr lang="en-US" strike="noStrike" noProof="1"/>
          </a:p>
        </p:txBody>
      </p:sp>
      <p:sp>
        <p:nvSpPr>
          <p:cNvPr id="8" name="灯片编号占位符 7"/>
          <p:cNvSpPr>
            <a:spLocks noGrp="1"/>
          </p:cNvSpPr>
          <p:nvPr>
            <p:ph type="sldNum" sz="quarter" idx="12"/>
          </p:nvPr>
        </p:nvSpPr>
        <p:spPr>
          <a:xfrm>
            <a:off x="8737866" y="6246284"/>
            <a:ext cx="2844933" cy="476251"/>
          </a:xfrm>
          <a:prstGeom prst="rect">
            <a:avLst/>
          </a:prstGeom>
          <a:noFill/>
          <a:ln w="9525">
            <a:noFill/>
          </a:ln>
        </p:spPr>
        <p:txBody>
          <a:bodyPr vert="horz" wrap="square" lIns="91440" tIns="45720" rIns="91440" bIns="45720" numCol="1" anchor="t" anchorCtr="0" compatLnSpc="1"/>
          <a:lstStyle>
            <a:lvl1pPr>
              <a:defRPr smtClean="0"/>
            </a:lvl1pPr>
          </a:lstStyle>
          <a:p>
            <a:pPr fontAlgn="base">
              <a:defRPr/>
            </a:pPr>
            <a:fld id="{9C9AC3DC-F815-4786-B04F-046D9D12DABB}" type="slidenum">
              <a:rPr lang="zh-CN" altLang="en-US" strike="noStrike" noProof="1">
                <a:latin typeface="Arial" panose="020B0604020202020204" pitchFamily="34" charset="0"/>
                <a:ea typeface="宋体" panose="02010600030101010101" pitchFamily="2" charset="-122"/>
                <a:cs typeface="+mn-cs"/>
              </a:rPr>
            </a:fld>
            <a:endParaRPr lang="en-US" altLang="zh-CN" strike="noStrike" noProof="1"/>
          </a:p>
        </p:txBody>
      </p:sp>
    </p:spTree>
  </p:cSld>
  <p:clrMapOvr>
    <a:masterClrMapping/>
  </p:clrMapOvr>
  <p:transition spd="med" advTm="5100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a:latin typeface="Arial" panose="020B0604020202020204" pitchFamily="34" charset="0"/>
              </a:rPr>
            </a:fld>
            <a:endParaRPr lang="zh-CN" altLang="en-US">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20204" pitchFamily="34" charset="0"/>
              </a:rPr>
            </a:fld>
            <a:endParaRPr lang="zh-CN" altLang="en-US">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2.xml"/><Relationship Id="rId2" Type="http://schemas.openxmlformats.org/officeDocument/2006/relationships/slideLayout" Target="../slideLayouts/slideLayout2.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13.png"/><Relationship Id="rId1" Type="http://schemas.openxmlformats.org/officeDocument/2006/relationships/tags" Target="../tags/tag68.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76.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image" Target="../media/image16.png"/><Relationship Id="rId3" Type="http://schemas.openxmlformats.org/officeDocument/2006/relationships/tags" Target="../tags/tag73.xml"/><Relationship Id="rId2" Type="http://schemas.openxmlformats.org/officeDocument/2006/relationships/image" Target="../media/image15.png"/><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80.xml"/><Relationship Id="rId6" Type="http://schemas.openxmlformats.org/officeDocument/2006/relationships/image" Target="../media/image19.png"/><Relationship Id="rId5" Type="http://schemas.openxmlformats.org/officeDocument/2006/relationships/tags" Target="../tags/tag79.xml"/><Relationship Id="rId4" Type="http://schemas.openxmlformats.org/officeDocument/2006/relationships/image" Target="../media/image18.jpeg"/><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image" Target="../media/image22.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21.png"/><Relationship Id="rId12" Type="http://schemas.openxmlformats.org/officeDocument/2006/relationships/slideLayout" Target="../slideLayouts/slideLayout2.xml"/><Relationship Id="rId11" Type="http://schemas.openxmlformats.org/officeDocument/2006/relationships/tags" Target="../tags/tag88.xml"/><Relationship Id="rId10" Type="http://schemas.openxmlformats.org/officeDocument/2006/relationships/tags" Target="../tags/tag87.xml"/><Relationship Id="rId1" Type="http://schemas.openxmlformats.org/officeDocument/2006/relationships/tags" Target="../tags/tag8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0.xml"/><Relationship Id="rId1" Type="http://schemas.openxmlformats.org/officeDocument/2006/relationships/tags" Target="../tags/tag8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26.png"/><Relationship Id="rId6" Type="http://schemas.openxmlformats.org/officeDocument/2006/relationships/tags" Target="../tags/tag94.xml"/><Relationship Id="rId5" Type="http://schemas.openxmlformats.org/officeDocument/2006/relationships/image" Target="../media/image25.png"/><Relationship Id="rId4" Type="http://schemas.openxmlformats.org/officeDocument/2006/relationships/tags" Target="../tags/tag93.xml"/><Relationship Id="rId3" Type="http://schemas.openxmlformats.org/officeDocument/2006/relationships/image" Target="../media/image24.png"/><Relationship Id="rId2" Type="http://schemas.openxmlformats.org/officeDocument/2006/relationships/tags" Target="../tags/tag92.xml"/><Relationship Id="rId1" Type="http://schemas.openxmlformats.org/officeDocument/2006/relationships/tags" Target="../tags/tag91.xml"/></Relationships>
</file>

<file path=ppt/slides/_rels/slide18.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image" Target="../media/image30.png"/><Relationship Id="rId5" Type="http://schemas.openxmlformats.org/officeDocument/2006/relationships/tags" Target="../tags/tag96.xml"/><Relationship Id="rId4" Type="http://schemas.openxmlformats.org/officeDocument/2006/relationships/image" Target="../media/image29.png"/><Relationship Id="rId3" Type="http://schemas.openxmlformats.org/officeDocument/2006/relationships/tags" Target="../tags/tag95.xml"/><Relationship Id="rId2" Type="http://schemas.openxmlformats.org/officeDocument/2006/relationships/image" Target="../media/image28.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01.xml"/><Relationship Id="rId3" Type="http://schemas.openxmlformats.org/officeDocument/2006/relationships/image" Target="../media/image32.jpeg"/><Relationship Id="rId2" Type="http://schemas.openxmlformats.org/officeDocument/2006/relationships/tags" Target="../tags/tag100.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tags" Target="../tags/tag103.xml"/><Relationship Id="rId1" Type="http://schemas.openxmlformats.org/officeDocument/2006/relationships/tags" Target="../tags/tag10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106.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07.xml"/><Relationship Id="rId2" Type="http://schemas.openxmlformats.org/officeDocument/2006/relationships/image" Target="../media/image38.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image" Target="../media/image41.emf"/><Relationship Id="rId7" Type="http://schemas.openxmlformats.org/officeDocument/2006/relationships/tags" Target="../tags/tag112.xml"/><Relationship Id="rId6" Type="http://schemas.openxmlformats.org/officeDocument/2006/relationships/image" Target="../media/image40.png"/><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image" Target="../media/image39.emf"/><Relationship Id="rId2" Type="http://schemas.openxmlformats.org/officeDocument/2006/relationships/tags" Target="../tags/tag109.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10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4.xml"/><Relationship Id="rId2" Type="http://schemas.openxmlformats.org/officeDocument/2006/relationships/image" Target="../media/image43.jpeg"/><Relationship Id="rId1" Type="http://schemas.openxmlformats.org/officeDocument/2006/relationships/image" Target="../media/image42.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16.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tags" Target="../tags/tag115.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image" Target="../media/image47.png"/><Relationship Id="rId3" Type="http://schemas.openxmlformats.org/officeDocument/2006/relationships/tags" Target="../tags/tag118.xml"/><Relationship Id="rId2" Type="http://schemas.openxmlformats.org/officeDocument/2006/relationships/image" Target="../media/image46.png"/><Relationship Id="rId1" Type="http://schemas.openxmlformats.org/officeDocument/2006/relationships/tags" Target="../tags/tag117.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49.emf"/><Relationship Id="rId1" Type="http://schemas.openxmlformats.org/officeDocument/2006/relationships/image" Target="../media/image48.emf"/></Relationships>
</file>

<file path=ppt/slides/_rels/slide28.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image" Target="../media/image52.png"/><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image" Target="../media/image51.jpeg"/><Relationship Id="rId3" Type="http://schemas.openxmlformats.org/officeDocument/2006/relationships/tags" Target="../tags/tag124.xml"/><Relationship Id="rId2" Type="http://schemas.openxmlformats.org/officeDocument/2006/relationships/image" Target="../media/image50.jpeg"/><Relationship Id="rId10" Type="http://schemas.openxmlformats.org/officeDocument/2006/relationships/slideLayout" Target="../slideLayouts/slideLayout2.xml"/><Relationship Id="rId1" Type="http://schemas.openxmlformats.org/officeDocument/2006/relationships/tags" Target="../tags/tag123.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54.jpeg"/><Relationship Id="rId2" Type="http://schemas.openxmlformats.org/officeDocument/2006/relationships/tags" Target="../tags/tag129.xml"/><Relationship Id="rId1" Type="http://schemas.openxmlformats.org/officeDocument/2006/relationships/image" Target="../media/image5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59.png"/><Relationship Id="rId1"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image" Target="../media/image64.jpeg"/><Relationship Id="rId3" Type="http://schemas.openxmlformats.org/officeDocument/2006/relationships/image" Target="../media/image63.jpeg"/><Relationship Id="rId2" Type="http://schemas.openxmlformats.org/officeDocument/2006/relationships/tags" Target="../tags/tag137.xml"/><Relationship Id="rId1" Type="http://schemas.openxmlformats.org/officeDocument/2006/relationships/tags" Target="../tags/tag136.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3.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image" Target="../media/image67.png"/><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150.xml"/><Relationship Id="rId2" Type="http://schemas.openxmlformats.org/officeDocument/2006/relationships/image" Target="../media/image69.jpeg"/><Relationship Id="rId1" Type="http://schemas.openxmlformats.org/officeDocument/2006/relationships/image" Target="../media/image68.jpe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3.xml"/><Relationship Id="rId4" Type="http://schemas.openxmlformats.org/officeDocument/2006/relationships/image" Target="../media/image71.png"/><Relationship Id="rId3" Type="http://schemas.openxmlformats.org/officeDocument/2006/relationships/tags" Target="../tags/tag152.xml"/><Relationship Id="rId2" Type="http://schemas.openxmlformats.org/officeDocument/2006/relationships/image" Target="../media/image70.png"/><Relationship Id="rId1" Type="http://schemas.openxmlformats.org/officeDocument/2006/relationships/tags" Target="../tags/tag151.xml"/></Relationships>
</file>

<file path=ppt/slides/_rels/slide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jpe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hyperlink" Target="http://image.baidu.com/i?ct=503316480&amp;z=0&amp;tn=baiduimagedetail&amp;word=%C8%CB,+%BA%C8%C5%A3%C4%CC&amp;in=14&amp;cl=2&amp;cm=1&amp;sc=0&amp;lm=-1&amp;pn=13&amp;rn=1" TargetMode="External"/><Relationship Id="rId2" Type="http://schemas.openxmlformats.org/officeDocument/2006/relationships/image" Target="../media/image2.wmf"/><Relationship Id="rId11" Type="http://schemas.openxmlformats.org/officeDocument/2006/relationships/vmlDrawing" Target="../drawings/vmlDrawing1.vml"/><Relationship Id="rId10" Type="http://schemas.openxmlformats.org/officeDocument/2006/relationships/slideLayout" Target="../slideLayouts/slideLayout7.xml"/><Relationship Id="rId1"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9" Type="http://schemas.openxmlformats.org/officeDocument/2006/relationships/image" Target="../media/image80.png"/><Relationship Id="rId8" Type="http://schemas.openxmlformats.org/officeDocument/2006/relationships/image" Target="../media/image79.png"/><Relationship Id="rId7" Type="http://schemas.openxmlformats.org/officeDocument/2006/relationships/image" Target="../media/image78.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image" Target="../media/image83.png"/><Relationship Id="rId11" Type="http://schemas.openxmlformats.org/officeDocument/2006/relationships/image" Target="../media/image82.png"/><Relationship Id="rId10" Type="http://schemas.openxmlformats.org/officeDocument/2006/relationships/image" Target="../media/image81.png"/><Relationship Id="rId1" Type="http://schemas.openxmlformats.org/officeDocument/2006/relationships/image" Target="../media/image7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5.xml"/><Relationship Id="rId1" Type="http://schemas.openxmlformats.org/officeDocument/2006/relationships/tags" Target="../tags/tag154.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4.png"/><Relationship Id="rId2" Type="http://schemas.openxmlformats.org/officeDocument/2006/relationships/tags" Target="../tags/tag157.xml"/><Relationship Id="rId1" Type="http://schemas.openxmlformats.org/officeDocument/2006/relationships/tags" Target="../tags/tag156.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tags" Target="../tags/tag15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tags" Target="../tags/tag159.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image" Target="../media/image10.png"/><Relationship Id="rId1"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7.jpeg"/><Relationship Id="rId7" Type="http://schemas.openxmlformats.org/officeDocument/2006/relationships/image" Target="../media/image96.png"/><Relationship Id="rId6" Type="http://schemas.openxmlformats.org/officeDocument/2006/relationships/tags" Target="../tags/tag167.xml"/><Relationship Id="rId5" Type="http://schemas.openxmlformats.org/officeDocument/2006/relationships/image" Target="../media/image95.jpeg"/><Relationship Id="rId4" Type="http://schemas.openxmlformats.org/officeDocument/2006/relationships/tags" Target="../tags/tag166.xml"/><Relationship Id="rId3" Type="http://schemas.openxmlformats.org/officeDocument/2006/relationships/image" Target="../media/image94.jpeg"/><Relationship Id="rId2" Type="http://schemas.openxmlformats.org/officeDocument/2006/relationships/tags" Target="../tags/tag165.xml"/><Relationship Id="rId1" Type="http://schemas.openxmlformats.org/officeDocument/2006/relationships/tags" Target="../tags/tag16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image" Target="../media/image98.pn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71.xml"/><Relationship Id="rId4" Type="http://schemas.openxmlformats.org/officeDocument/2006/relationships/image" Target="../media/image100.png"/><Relationship Id="rId3" Type="http://schemas.openxmlformats.org/officeDocument/2006/relationships/tags" Target="../tags/tag170.xml"/><Relationship Id="rId2" Type="http://schemas.openxmlformats.org/officeDocument/2006/relationships/image" Target="../media/image99.png"/><Relationship Id="rId1" Type="http://schemas.openxmlformats.org/officeDocument/2006/relationships/tags" Target="../tags/tag169.xml"/></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03.tiff"/><Relationship Id="rId2" Type="http://schemas.openxmlformats.org/officeDocument/2006/relationships/image" Target="../media/image102.tiff"/><Relationship Id="rId1" Type="http://schemas.openxmlformats.org/officeDocument/2006/relationships/image" Target="../media/image101.tiff"/></Relationships>
</file>

<file path=ppt/slides/_rels/slide55.xml.rels><?xml version="1.0" encoding="UTF-8" standalone="yes"?>
<Relationships xmlns="http://schemas.openxmlformats.org/package/2006/relationships"><Relationship Id="rId9" Type="http://schemas.openxmlformats.org/officeDocument/2006/relationships/image" Target="../media/image108.jpeg"/><Relationship Id="rId8" Type="http://schemas.openxmlformats.org/officeDocument/2006/relationships/image" Target="../media/image107.jpeg"/><Relationship Id="rId7" Type="http://schemas.openxmlformats.org/officeDocument/2006/relationships/image" Target="../media/image106.jpeg"/><Relationship Id="rId6" Type="http://schemas.openxmlformats.org/officeDocument/2006/relationships/image" Target="../media/image105.png"/><Relationship Id="rId5" Type="http://schemas.openxmlformats.org/officeDocument/2006/relationships/tags" Target="../tags/tag175.xml"/><Relationship Id="rId4" Type="http://schemas.openxmlformats.org/officeDocument/2006/relationships/image" Target="../media/image104.png"/><Relationship Id="rId3" Type="http://schemas.openxmlformats.org/officeDocument/2006/relationships/tags" Target="../tags/tag174.xml"/><Relationship Id="rId2" Type="http://schemas.openxmlformats.org/officeDocument/2006/relationships/tags" Target="../tags/tag173.xml"/><Relationship Id="rId14" Type="http://schemas.openxmlformats.org/officeDocument/2006/relationships/slideLayout" Target="../slideLayouts/slideLayout7.xml"/><Relationship Id="rId13" Type="http://schemas.openxmlformats.org/officeDocument/2006/relationships/image" Target="../media/image112.png"/><Relationship Id="rId12" Type="http://schemas.openxmlformats.org/officeDocument/2006/relationships/image" Target="../media/image111.png"/><Relationship Id="rId11" Type="http://schemas.openxmlformats.org/officeDocument/2006/relationships/image" Target="../media/image110.jpeg"/><Relationship Id="rId10" Type="http://schemas.openxmlformats.org/officeDocument/2006/relationships/image" Target="../media/image109.jpeg"/><Relationship Id="rId1" Type="http://schemas.openxmlformats.org/officeDocument/2006/relationships/tags" Target="../tags/tag17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11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66.xml"/><Relationship Id="rId2" Type="http://schemas.openxmlformats.org/officeDocument/2006/relationships/image" Target="../media/image11.png"/><Relationship Id="rId1" Type="http://schemas.openxmlformats.org/officeDocument/2006/relationships/tags" Target="../tags/tag65.xml"/></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7.png"/><Relationship Id="rId1" Type="http://schemas.openxmlformats.org/officeDocument/2006/relationships/image" Target="../media/image126.png"/></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tags" Target="../tags/tag176.xml"/></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80.xml"/><Relationship Id="rId6" Type="http://schemas.openxmlformats.org/officeDocument/2006/relationships/image" Target="../media/image132.jpeg"/><Relationship Id="rId5" Type="http://schemas.openxmlformats.org/officeDocument/2006/relationships/tags" Target="../tags/tag179.xml"/><Relationship Id="rId4" Type="http://schemas.openxmlformats.org/officeDocument/2006/relationships/image" Target="../media/image131.png"/><Relationship Id="rId3" Type="http://schemas.openxmlformats.org/officeDocument/2006/relationships/tags" Target="../tags/tag178.xml"/><Relationship Id="rId2" Type="http://schemas.openxmlformats.org/officeDocument/2006/relationships/image" Target="../media/image130.png"/><Relationship Id="rId1" Type="http://schemas.openxmlformats.org/officeDocument/2006/relationships/tags" Target="../tags/tag177.xml"/></Relationships>
</file>

<file path=ppt/slides/_rels/slide6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tags" Target="../tags/tag182.xml"/><Relationship Id="rId2" Type="http://schemas.openxmlformats.org/officeDocument/2006/relationships/image" Target="../media/image133.png"/><Relationship Id="rId1" Type="http://schemas.openxmlformats.org/officeDocument/2006/relationships/tags" Target="../tags/tag18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7.png"/></Relationships>
</file>

<file path=ppt/slides/_rels/slide67.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8" Type="http://schemas.openxmlformats.org/officeDocument/2006/relationships/notesSlide" Target="../notesSlides/notesSlide12.xml"/><Relationship Id="rId17" Type="http://schemas.openxmlformats.org/officeDocument/2006/relationships/slideLayout" Target="../slideLayouts/slideLayout7.xml"/><Relationship Id="rId16" Type="http://schemas.openxmlformats.org/officeDocument/2006/relationships/tags" Target="../tags/tag198.xml"/><Relationship Id="rId15" Type="http://schemas.openxmlformats.org/officeDocument/2006/relationships/tags" Target="../tags/tag197.xml"/><Relationship Id="rId14" Type="http://schemas.openxmlformats.org/officeDocument/2006/relationships/tags" Target="../tags/tag196.xml"/><Relationship Id="rId13" Type="http://schemas.openxmlformats.org/officeDocument/2006/relationships/tags" Target="../tags/tag195.xml"/><Relationship Id="rId12" Type="http://schemas.openxmlformats.org/officeDocument/2006/relationships/tags" Target="../tags/tag194.xml"/><Relationship Id="rId11" Type="http://schemas.openxmlformats.org/officeDocument/2006/relationships/tags" Target="../tags/tag193.xml"/><Relationship Id="rId10" Type="http://schemas.openxmlformats.org/officeDocument/2006/relationships/tags" Target="../tags/tag192.xml"/><Relationship Id="rId1" Type="http://schemas.openxmlformats.org/officeDocument/2006/relationships/tags" Target="../tags/tag183.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138.png"/><Relationship Id="rId1" Type="http://schemas.openxmlformats.org/officeDocument/2006/relationships/tags" Target="../tags/tag199.xml"/></Relationships>
</file>

<file path=ppt/slides/_rels/slide6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tags" Target="../tags/tag20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tags" Target="../tags/tag201.xml"/></Relationships>
</file>

<file path=ppt/slides/_rels/slide7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143.png"/><Relationship Id="rId1" Type="http://schemas.openxmlformats.org/officeDocument/2006/relationships/tags" Target="../tags/tag202.xml"/></Relationships>
</file>

<file path=ppt/slides/_rels/slide72.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tags" Target="../tags/tag203.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tags" Target="../tags/tag204.xml"/></Relationships>
</file>

<file path=ppt/slides/_rels/slide74.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tags" Target="../tags/tag205.xml"/></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152.png"/><Relationship Id="rId1" Type="http://schemas.openxmlformats.org/officeDocument/2006/relationships/tags" Target="../tags/tag206.xml"/></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153.GIF"/><Relationship Id="rId1" Type="http://schemas.openxmlformats.org/officeDocument/2006/relationships/tags" Target="../tags/tag20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9" Type="http://schemas.openxmlformats.org/officeDocument/2006/relationships/image" Target="../media/image162.jpeg"/><Relationship Id="rId8" Type="http://schemas.openxmlformats.org/officeDocument/2006/relationships/image" Target="../media/image161.jpeg"/><Relationship Id="rId7" Type="http://schemas.openxmlformats.org/officeDocument/2006/relationships/image" Target="../media/image160.jpeg"/><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3" Type="http://schemas.openxmlformats.org/officeDocument/2006/relationships/image" Target="../media/image156.jpeg"/><Relationship Id="rId2" Type="http://schemas.openxmlformats.org/officeDocument/2006/relationships/image" Target="../media/image155.jpeg"/><Relationship Id="rId13" Type="http://schemas.openxmlformats.org/officeDocument/2006/relationships/notesSlide" Target="../notesSlides/notesSlide22.xml"/><Relationship Id="rId12" Type="http://schemas.openxmlformats.org/officeDocument/2006/relationships/slideLayout" Target="../slideLayouts/slideLayout7.xml"/><Relationship Id="rId11" Type="http://schemas.openxmlformats.org/officeDocument/2006/relationships/image" Target="../media/image164.jpeg"/><Relationship Id="rId10" Type="http://schemas.openxmlformats.org/officeDocument/2006/relationships/image" Target="../media/image163.jpeg"/><Relationship Id="rId1" Type="http://schemas.openxmlformats.org/officeDocument/2006/relationships/image" Target="../media/image154.png"/></Relationships>
</file>

<file path=ppt/slides/_rels/slide7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0.xml"/><Relationship Id="rId4" Type="http://schemas.openxmlformats.org/officeDocument/2006/relationships/image" Target="../media/image165.jpeg"/><Relationship Id="rId3" Type="http://schemas.openxmlformats.org/officeDocument/2006/relationships/tags" Target="../tags/tag209.xml"/><Relationship Id="rId2" Type="http://schemas.openxmlformats.org/officeDocument/2006/relationships/image" Target="../media/image27.png"/><Relationship Id="rId1" Type="http://schemas.openxmlformats.org/officeDocument/2006/relationships/tags" Target="../tags/tag20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subTitle" idx="1"/>
          </p:nvPr>
        </p:nvSpPr>
        <p:spPr>
          <a:xfrm>
            <a:off x="872490" y="2889250"/>
            <a:ext cx="9597390" cy="3316605"/>
          </a:xfrm>
        </p:spPr>
        <p:txBody>
          <a:bodyPr>
            <a:noAutofit/>
          </a:bodyPr>
          <a:lstStyle/>
          <a:p>
            <a:pPr algn="ctr">
              <a:lnSpc>
                <a:spcPct val="100000"/>
              </a:lnSpc>
              <a:spcBef>
                <a:spcPct val="0"/>
              </a:spcBef>
              <a:spcAft>
                <a:spcPts val="0"/>
              </a:spcAft>
            </a:pPr>
            <a:r>
              <a:rPr lang="en-US" altLang="zh-CN" sz="3200" b="1" dirty="0">
                <a:solidFill>
                  <a:srgbClr val="002060"/>
                </a:solidFill>
                <a:latin typeface="Arial" panose="020B0604020202020204" pitchFamily="34" charset="0"/>
                <a:ea typeface="黑体" panose="02010609060101010101" pitchFamily="2" charset="-122"/>
              </a:rPr>
              <a:t>       </a:t>
            </a:r>
            <a:r>
              <a:rPr lang="zh-CN" altLang="en-US" sz="3600" b="1" dirty="0">
                <a:solidFill>
                  <a:srgbClr val="002060"/>
                </a:solidFill>
                <a:latin typeface="Arial" panose="020B0604020202020204" pitchFamily="34" charset="0"/>
                <a:ea typeface="黑体" panose="02010609060101010101" pitchFamily="2" charset="-122"/>
              </a:rPr>
              <a:t>王红宁</a:t>
            </a:r>
            <a:r>
              <a:rPr lang="en-US" altLang="zh-CN" sz="3600" b="1" dirty="0">
                <a:solidFill>
                  <a:srgbClr val="002060"/>
                </a:solidFill>
                <a:latin typeface="Arial" panose="020B0604020202020204" pitchFamily="34" charset="0"/>
                <a:ea typeface="黑体" panose="02010609060101010101" pitchFamily="2" charset="-122"/>
              </a:rPr>
              <a:t> </a:t>
            </a:r>
            <a:r>
              <a:rPr lang="zh-CN" altLang="en-US" sz="3600" b="1" dirty="0">
                <a:solidFill>
                  <a:srgbClr val="002060"/>
                </a:solidFill>
                <a:latin typeface="Arial" panose="020B0604020202020204" pitchFamily="34" charset="0"/>
                <a:ea typeface="黑体" panose="02010609060101010101" pitchFamily="2" charset="-122"/>
              </a:rPr>
              <a:t>教授</a:t>
            </a:r>
            <a:endParaRPr lang="zh-CN" altLang="en-US" sz="3600" b="1" dirty="0">
              <a:solidFill>
                <a:srgbClr val="002060"/>
              </a:solidFill>
              <a:latin typeface="Arial" panose="020B0604020202020204" pitchFamily="34" charset="0"/>
              <a:ea typeface="黑体" panose="02010609060101010101" pitchFamily="2" charset="-122"/>
            </a:endParaRPr>
          </a:p>
          <a:p>
            <a:pPr algn="ctr">
              <a:lnSpc>
                <a:spcPct val="100000"/>
              </a:lnSpc>
              <a:spcBef>
                <a:spcPts val="1800"/>
              </a:spcBef>
              <a:spcAft>
                <a:spcPts val="0"/>
              </a:spcAft>
              <a:buFontTx/>
              <a:buNone/>
            </a:pPr>
            <a:r>
              <a:rPr lang="en-US" altLang="zh-CN" b="1" dirty="0">
                <a:solidFill>
                  <a:srgbClr val="002060"/>
                </a:solidFill>
                <a:latin typeface="Arial" panose="020B0604020202020204" pitchFamily="34" charset="0"/>
                <a:ea typeface="黑体" panose="02010609060101010101" pitchFamily="2" charset="-122"/>
                <a:sym typeface="+mn-ea"/>
              </a:rPr>
              <a:t>   </a:t>
            </a:r>
            <a:endParaRPr lang="en-US" altLang="zh-CN" b="1" dirty="0">
              <a:solidFill>
                <a:srgbClr val="002060"/>
              </a:solidFill>
              <a:latin typeface="Arial" panose="020B0604020202020204" pitchFamily="34" charset="0"/>
              <a:ea typeface="黑体" panose="02010609060101010101" pitchFamily="2" charset="-122"/>
              <a:sym typeface="+mn-ea"/>
            </a:endParaRPr>
          </a:p>
          <a:p>
            <a:pPr algn="ctr">
              <a:lnSpc>
                <a:spcPct val="150000"/>
              </a:lnSpc>
              <a:spcBef>
                <a:spcPts val="1800"/>
              </a:spcBef>
              <a:spcAft>
                <a:spcPts val="0"/>
              </a:spcAft>
              <a:buFontTx/>
              <a:buNone/>
            </a:pPr>
            <a:r>
              <a:rPr lang="en-US" altLang="zh-CN" b="1" dirty="0">
                <a:solidFill>
                  <a:srgbClr val="002060"/>
                </a:solidFill>
                <a:latin typeface="Arial" panose="020B0604020202020204" pitchFamily="34" charset="0"/>
                <a:ea typeface="黑体" panose="02010609060101010101" pitchFamily="2" charset="-122"/>
                <a:sym typeface="+mn-ea"/>
              </a:rPr>
              <a:t>       </a:t>
            </a:r>
            <a:r>
              <a:rPr lang="zh-CN" altLang="en-US" sz="2800" b="1" dirty="0">
                <a:solidFill>
                  <a:srgbClr val="002060"/>
                </a:solidFill>
                <a:latin typeface="Arial" panose="020B0604020202020204" pitchFamily="34" charset="0"/>
                <a:ea typeface="黑体" panose="02010609060101010101" pitchFamily="2" charset="-122"/>
                <a:sym typeface="+mn-ea"/>
              </a:rPr>
              <a:t>四川大学生命科学学院</a:t>
            </a:r>
            <a:endParaRPr lang="zh-CN" altLang="en-US" sz="2800" b="1" dirty="0">
              <a:solidFill>
                <a:srgbClr val="002060"/>
              </a:solidFill>
              <a:latin typeface="Arial" panose="020B0604020202020204" pitchFamily="34" charset="0"/>
              <a:ea typeface="黑体" panose="02010609060101010101" pitchFamily="2" charset="-122"/>
              <a:sym typeface="+mn-ea"/>
            </a:endParaRPr>
          </a:p>
          <a:p>
            <a:pPr algn="ctr">
              <a:lnSpc>
                <a:spcPct val="150000"/>
              </a:lnSpc>
              <a:spcBef>
                <a:spcPct val="0"/>
              </a:spcBef>
              <a:spcAft>
                <a:spcPts val="0"/>
              </a:spcAft>
              <a:buFontTx/>
              <a:buNone/>
            </a:pPr>
            <a:r>
              <a:rPr lang="en-US" altLang="zh-CN" sz="2800" b="1" dirty="0">
                <a:solidFill>
                  <a:srgbClr val="002060"/>
                </a:solidFill>
                <a:latin typeface="Arial" panose="020B0604020202020204" pitchFamily="34" charset="0"/>
                <a:ea typeface="黑体" panose="02010609060101010101" pitchFamily="2" charset="-122"/>
                <a:sym typeface="+mn-ea"/>
              </a:rPr>
              <a:t>            </a:t>
            </a:r>
            <a:r>
              <a:rPr lang="zh-CN" altLang="en-US" sz="2800" b="1" dirty="0">
                <a:solidFill>
                  <a:srgbClr val="002060"/>
                </a:solidFill>
                <a:latin typeface="Arial" panose="020B0604020202020204" pitchFamily="34" charset="0"/>
                <a:ea typeface="黑体" panose="02010609060101010101" pitchFamily="2" charset="-122"/>
                <a:sym typeface="+mn-ea"/>
              </a:rPr>
              <a:t>动物疫病防控与食品安全四川省重点实验室</a:t>
            </a:r>
            <a:r>
              <a:rPr lang="en-US" altLang="zh-CN" sz="2800" b="1" dirty="0">
                <a:solidFill>
                  <a:srgbClr val="002060"/>
                </a:solidFill>
                <a:latin typeface="Arial" panose="020B0604020202020204" pitchFamily="34" charset="0"/>
                <a:ea typeface="黑体" panose="02010609060101010101" pitchFamily="2" charset="-122"/>
                <a:sym typeface="+mn-ea"/>
              </a:rPr>
              <a:t>   </a:t>
            </a:r>
            <a:r>
              <a:rPr lang="en-US" altLang="zh-CN" b="1" dirty="0">
                <a:solidFill>
                  <a:srgbClr val="002060"/>
                </a:solidFill>
                <a:latin typeface="Arial" panose="020B0604020202020204" pitchFamily="34" charset="0"/>
                <a:ea typeface="黑体" panose="02010609060101010101" pitchFamily="2" charset="-122"/>
                <a:sym typeface="+mn-ea"/>
              </a:rPr>
              <a:t> </a:t>
            </a:r>
            <a:endParaRPr lang="en-US" altLang="zh-CN" b="1" dirty="0">
              <a:solidFill>
                <a:srgbClr val="002060"/>
              </a:solidFill>
              <a:latin typeface="Arial" panose="020B0604020202020204" pitchFamily="34" charset="0"/>
              <a:ea typeface="黑体" panose="02010609060101010101" pitchFamily="2" charset="-122"/>
              <a:sym typeface="+mn-ea"/>
            </a:endParaRPr>
          </a:p>
          <a:p>
            <a:pPr algn="ctr">
              <a:lnSpc>
                <a:spcPct val="150000"/>
              </a:lnSpc>
              <a:spcBef>
                <a:spcPct val="0"/>
              </a:spcBef>
              <a:spcAft>
                <a:spcPts val="0"/>
              </a:spcAft>
              <a:buFontTx/>
              <a:buNone/>
            </a:pPr>
            <a:r>
              <a:rPr lang="en-US" altLang="zh-CN" b="1" dirty="0">
                <a:solidFill>
                  <a:srgbClr val="002060"/>
                </a:solidFill>
                <a:latin typeface="Arial" panose="020B0604020202020204" pitchFamily="34" charset="0"/>
                <a:ea typeface="黑体" panose="02010609060101010101" pitchFamily="2" charset="-122"/>
                <a:sym typeface="+mn-ea"/>
              </a:rPr>
              <a:t>          </a:t>
            </a:r>
            <a:r>
              <a:rPr lang="zh-CN" altLang="en-US" sz="2000" b="1" dirty="0">
                <a:solidFill>
                  <a:srgbClr val="002060"/>
                </a:solidFill>
                <a:latin typeface="Arial" panose="020B0604020202020204" pitchFamily="34" charset="0"/>
                <a:ea typeface="黑体" panose="02010609060101010101" pitchFamily="2" charset="-122"/>
                <a:sym typeface="+mn-ea"/>
              </a:rPr>
              <a:t>whongning@163.com ，15908103008</a:t>
            </a:r>
            <a:endParaRPr lang="zh-CN" altLang="en-US" sz="2000" b="1" dirty="0">
              <a:solidFill>
                <a:srgbClr val="002060"/>
              </a:solidFill>
              <a:latin typeface="Arial" panose="020B0604020202020204" pitchFamily="34" charset="0"/>
              <a:ea typeface="黑体" panose="02010609060101010101" pitchFamily="2" charset="-122"/>
            </a:endParaRPr>
          </a:p>
          <a:p>
            <a:pPr algn="l">
              <a:lnSpc>
                <a:spcPct val="140000"/>
              </a:lnSpc>
              <a:spcBef>
                <a:spcPct val="0"/>
              </a:spcBef>
            </a:pPr>
            <a:endParaRPr lang="zh-CN" altLang="en-US" sz="2000" b="1" dirty="0">
              <a:solidFill>
                <a:srgbClr val="002060"/>
              </a:solidFill>
              <a:latin typeface="Arial" panose="020B0604020202020204" pitchFamily="34" charset="0"/>
              <a:ea typeface="黑体" panose="02010609060101010101" pitchFamily="2" charset="-122"/>
            </a:endParaRPr>
          </a:p>
        </p:txBody>
      </p:sp>
      <p:sp>
        <p:nvSpPr>
          <p:cNvPr id="6" name="Line 5"/>
          <p:cNvSpPr>
            <a:spLocks noChangeShapeType="1"/>
          </p:cNvSpPr>
          <p:nvPr/>
        </p:nvSpPr>
        <p:spPr bwMode="auto">
          <a:xfrm>
            <a:off x="2195830" y="2437765"/>
            <a:ext cx="6192520" cy="63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14:hiddenLine>
            </a:ext>
          </a:extLst>
        </p:spPr>
        <p:txBody>
          <a:bodyPr/>
          <a:lstStyle/>
          <a:p>
            <a:endParaRPr lang="zh-CN" altLang="en-US" sz="100"/>
          </a:p>
        </p:txBody>
      </p:sp>
      <p:sp>
        <p:nvSpPr>
          <p:cNvPr id="10" name="矩形 9"/>
          <p:cNvSpPr/>
          <p:nvPr/>
        </p:nvSpPr>
        <p:spPr>
          <a:xfrm>
            <a:off x="0" y="660400"/>
            <a:ext cx="12192635" cy="1605280"/>
          </a:xfrm>
          <a:prstGeom prst="rect">
            <a:avLst/>
          </a:prstGeom>
          <a:solidFill>
            <a:srgbClr val="028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1" name="文本占位符 1"/>
          <p:cNvSpPr txBox="1"/>
          <p:nvPr/>
        </p:nvSpPr>
        <p:spPr>
          <a:xfrm>
            <a:off x="2195830" y="890270"/>
            <a:ext cx="9255760" cy="949325"/>
          </a:xfrm>
          <a:prstGeom prst="rect">
            <a:avLst/>
          </a:prstGeom>
        </p:spPr>
        <p:txBody>
          <a:bodyPr vert="horz" wrap="square" lIns="68580" tIns="34290" rIns="68580" bIns="34290" rtlCol="0" anchor="t" anchorCtr="0">
            <a:noAutofit/>
          </a:bodyPr>
          <a:lstStyle>
            <a:lvl1pPr marL="0" indent="0" algn="l" defTabSz="914400" rtl="0" eaLnBrk="1" fontAlgn="auto" latinLnBrk="0" hangingPunct="1">
              <a:lnSpc>
                <a:spcPct val="100000"/>
              </a:lnSpc>
              <a:spcBef>
                <a:spcPts val="0"/>
              </a:spcBef>
              <a:spcAft>
                <a:spcPts val="0"/>
              </a:spcAft>
              <a:buFont typeface="Arial" panose="020B0604020202020204" pitchFamily="34" charset="0"/>
              <a:buNone/>
              <a:defRPr sz="4800" b="1" kern="1200" spc="0">
                <a:solidFill>
                  <a:srgbClr val="000000"/>
                </a:solidFill>
                <a:latin typeface="微软雅黑" panose="020B0503020204020204" charset="-122"/>
                <a:ea typeface="微软雅黑" panose="020B0503020204020204" charset="-122"/>
                <a:cs typeface="+mn-cs"/>
                <a:sym typeface="微软雅黑" panose="020B0503020204020204" charset="-122"/>
              </a:defRPr>
            </a:lvl1pPr>
            <a:lvl2pPr marL="4572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50000"/>
              </a:lnSpc>
              <a:buClrTx/>
              <a:buSzTx/>
              <a:defRPr/>
            </a:pPr>
            <a:r>
              <a:rPr lang="zh-CN" altLang="en-US" sz="4400" dirty="0">
                <a:solidFill>
                  <a:schemeClr val="bg1"/>
                </a:solidFill>
                <a:sym typeface="+mn-ea"/>
              </a:rPr>
              <a:t>非洲猪瘟背景下生猪疫病防控新进展</a:t>
            </a:r>
            <a:endParaRPr lang="zh-CN" sz="4400" dirty="0">
              <a:solidFill>
                <a:schemeClr val="bg1"/>
              </a:solidFill>
              <a:sym typeface="+mn-ea"/>
            </a:endParaRPr>
          </a:p>
        </p:txBody>
      </p:sp>
      <p:pic>
        <p:nvPicPr>
          <p:cNvPr id="13" name="Picture 2" descr="undefined"/>
          <p:cNvPicPr>
            <a:picLocks noChangeAspect="1" noChangeArrowheads="1"/>
          </p:cNvPicPr>
          <p:nvPr/>
        </p:nvPicPr>
        <p:blipFill>
          <a:blip r:embed="rId1">
            <a:biLevel thresh="25000"/>
            <a:extLst>
              <a:ext uri="{28A0092B-C50C-407E-A947-70E740481C1C}">
                <a14:useLocalDpi xmlns:a14="http://schemas.microsoft.com/office/drawing/2010/main" val="0"/>
              </a:ext>
            </a:extLst>
          </a:blip>
          <a:srcRect/>
          <a:stretch>
            <a:fillRect/>
          </a:stretch>
        </p:blipFill>
        <p:spPr bwMode="auto">
          <a:xfrm>
            <a:off x="491490" y="822325"/>
            <a:ext cx="1281430" cy="12814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a:off x="654685" y="500380"/>
            <a:ext cx="10095865" cy="640080"/>
          </a:xfrm>
          <a:prstGeom prst="rect">
            <a:avLst/>
          </a:prstGeom>
        </p:spPr>
        <p:txBody>
          <a:bodyPr vert="horz" wrap="square" lIns="91440" tIns="45720" rIns="91440" bIns="45720" rtlCol="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a:solidFill>
                  <a:srgbClr val="C00000"/>
                </a:solidFill>
                <a:latin typeface="+mn-ea"/>
                <a:sym typeface="+mn-ea"/>
              </a:rPr>
              <a:t>2023猪场主要猪病毒监测结果</a:t>
            </a:r>
            <a:endParaRPr lang="zh-CN" altLang="en-US" sz="3200" b="1" dirty="0">
              <a:solidFill>
                <a:srgbClr val="C00000"/>
              </a:solidFill>
              <a:latin typeface="微软雅黑" panose="020B0503020204020204" charset="-122"/>
              <a:ea typeface="微软雅黑" panose="020B0503020204020204" charset="-122"/>
            </a:endParaRPr>
          </a:p>
        </p:txBody>
      </p:sp>
      <p:cxnSp>
        <p:nvCxnSpPr>
          <p:cNvPr id="52" name="直接连接符 51"/>
          <p:cNvCxnSpPr/>
          <p:nvPr>
            <p:custDataLst>
              <p:tags r:id="rId1"/>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41985" y="1211580"/>
            <a:ext cx="10812145" cy="829945"/>
          </a:xfrm>
          <a:prstGeom prst="rect">
            <a:avLst/>
          </a:prstGeom>
          <a:solidFill>
            <a:sysClr val="window" lastClr="FFFFFF"/>
          </a:solidFill>
          <a:ln w="6350" cap="flat" cmpd="sng" algn="ctr">
            <a:noFill/>
            <a:prstDash val="solid"/>
          </a:ln>
          <a:effectLst/>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u"/>
              <a:defRPr/>
            </a:pPr>
            <a:r>
              <a:rPr kumimoji="0" lang="zh-CN" altLang="en-US"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猪蓝耳病、猪伪狂犬病、猪圆环病毒、</a:t>
            </a:r>
            <a:r>
              <a:rPr kumimoji="0" lang="en-US" altLang="zh-CN"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PEDV</a:t>
            </a:r>
            <a:r>
              <a:rPr kumimoji="0" lang="zh-CN" altLang="en-US"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等是威胁四川猪场的主要疫病</a:t>
            </a:r>
            <a:endParaRPr kumimoji="0" lang="zh-CN" altLang="en-US"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u"/>
              <a:defRPr/>
            </a:pPr>
            <a:r>
              <a:rPr kumimoji="0" lang="zh-CN" altLang="en-US"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猪瘟、口蹄疫平稳</a:t>
            </a:r>
            <a:endParaRPr kumimoji="0" lang="zh-CN" altLang="en-US" sz="2400" b="1" i="0" u="none" strike="noStrike"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2"/>
          <a:stretch>
            <a:fillRect/>
          </a:stretch>
        </p:blipFill>
        <p:spPr>
          <a:xfrm>
            <a:off x="2766695" y="2172335"/>
            <a:ext cx="6790690" cy="2192020"/>
          </a:xfrm>
          <a:prstGeom prst="rect">
            <a:avLst/>
          </a:prstGeom>
        </p:spPr>
      </p:pic>
      <p:graphicFrame>
        <p:nvGraphicFramePr>
          <p:cNvPr id="6149" name="表格 6148"/>
          <p:cNvGraphicFramePr>
            <a:graphicFrameLocks noGrp="1"/>
          </p:cNvGraphicFramePr>
          <p:nvPr>
            <p:custDataLst>
              <p:tags r:id="rId3"/>
            </p:custDataLst>
          </p:nvPr>
        </p:nvGraphicFramePr>
        <p:xfrm>
          <a:off x="1652270" y="4494530"/>
          <a:ext cx="8790940" cy="2162495"/>
        </p:xfrm>
        <a:graphic>
          <a:graphicData uri="http://schemas.openxmlformats.org/drawingml/2006/table">
            <a:tbl>
              <a:tblPr/>
              <a:tblGrid>
                <a:gridCol w="1480820"/>
                <a:gridCol w="1481455"/>
                <a:gridCol w="924560"/>
                <a:gridCol w="1016635"/>
                <a:gridCol w="926465"/>
                <a:gridCol w="971550"/>
                <a:gridCol w="1017905"/>
                <a:gridCol w="971550"/>
              </a:tblGrid>
              <a:tr h="360680">
                <a:tc>
                  <a:txBody>
                    <a:bodyPr/>
                    <a:lstStyle/>
                    <a:p>
                      <a:pPr algn="ctr" rtl="0" fontAlgn="ctr"/>
                      <a:r>
                        <a:rPr lang="zh-CN" altLang="en-US" sz="1400" b="1" i="0" u="none" strike="noStrike" dirty="0">
                          <a:solidFill>
                            <a:srgbClr val="000000"/>
                          </a:solidFill>
                          <a:effectLst/>
                          <a:latin typeface="Times New Roman" panose="02020603050405020304" pitchFamily="18" charset="0"/>
                          <a:ea typeface="微软雅黑" panose="020B0503020204020204" charset="-122"/>
                        </a:rPr>
                        <a:t>病原体</a:t>
                      </a:r>
                      <a:endParaRPr lang="zh-CN" altLang="en-US" sz="1400" b="1" i="0" u="none" strike="noStrike" dirty="0">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PRRSV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PRV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CSFV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PCV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PEDV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FMDV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ASFV</a:t>
                      </a:r>
                      <a:endParaRPr lang="en-US"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0363">
                <a:tc>
                  <a:txBody>
                    <a:bodyPr/>
                    <a:lstStyle/>
                    <a:p>
                      <a:pPr algn="ctr" rtl="0" fontAlgn="ctr"/>
                      <a:r>
                        <a:rPr lang="zh-CN" altLang="en-US" sz="1400" b="1" i="0" u="none" strike="noStrike">
                          <a:solidFill>
                            <a:srgbClr val="000000"/>
                          </a:solidFill>
                          <a:effectLst/>
                          <a:latin typeface="Times New Roman" panose="02020603050405020304" pitchFamily="18" charset="0"/>
                          <a:ea typeface="微软雅黑" panose="020B0503020204020204" charset="-122"/>
                        </a:rPr>
                        <a:t>检测场数</a:t>
                      </a:r>
                      <a:endParaRPr lang="zh-CN" altLang="en-US" sz="1400" b="1" i="0" u="none" strike="noStrike">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8</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6</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12</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6</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7</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27</a:t>
                      </a:r>
                      <a:endPar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0363">
                <a:tc>
                  <a:txBody>
                    <a:bodyPr/>
                    <a:lstStyle/>
                    <a:p>
                      <a:pPr algn="ctr" rtl="0" fontAlgn="ctr"/>
                      <a:r>
                        <a:rPr lang="zh-CN" altLang="en-US" sz="1400" b="1" i="0" u="none" strike="noStrike">
                          <a:solidFill>
                            <a:srgbClr val="000000"/>
                          </a:solidFill>
                          <a:effectLst/>
                          <a:latin typeface="Times New Roman" panose="02020603050405020304" pitchFamily="18" charset="0"/>
                          <a:ea typeface="微软雅黑" panose="020B0503020204020204" charset="-122"/>
                        </a:rPr>
                        <a:t>检测份数</a:t>
                      </a:r>
                      <a:endParaRPr lang="zh-CN" altLang="en-US" sz="1400" b="1" i="0" u="none" strike="noStrike">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73</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60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68</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59</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30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26</a:t>
                      </a:r>
                      <a:endPar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639</a:t>
                      </a:r>
                      <a:endPar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0363">
                <a:tc>
                  <a:txBody>
                    <a:bodyPr/>
                    <a:lstStyle/>
                    <a:p>
                      <a:pPr algn="ctr" rtl="0" fontAlgn="ctr"/>
                      <a:r>
                        <a:rPr lang="zh-CN" altLang="en-US" sz="1400" b="1" i="0" u="none" strike="noStrike">
                          <a:solidFill>
                            <a:srgbClr val="000000"/>
                          </a:solidFill>
                          <a:effectLst/>
                          <a:latin typeface="Times New Roman" panose="02020603050405020304" pitchFamily="18" charset="0"/>
                          <a:ea typeface="微软雅黑" panose="020B0503020204020204" charset="-122"/>
                        </a:rPr>
                        <a:t>阳性份数</a:t>
                      </a:r>
                      <a:endParaRPr lang="zh-CN" altLang="en-US" sz="1400" b="1" i="0" u="none" strike="noStrike">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14</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41</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4</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4</a:t>
                      </a:r>
                      <a:endPar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0363">
                <a:tc>
                  <a:txBody>
                    <a:bodyPr/>
                    <a:lstStyle/>
                    <a:p>
                      <a:pPr algn="ctr" rtl="0" fontAlgn="ctr"/>
                      <a:r>
                        <a:rPr lang="zh-CN" altLang="en-US" sz="1400" b="1" i="0" u="none" strike="noStrike">
                          <a:solidFill>
                            <a:srgbClr val="000000"/>
                          </a:solidFill>
                          <a:effectLst/>
                          <a:latin typeface="Times New Roman" panose="02020603050405020304" pitchFamily="18" charset="0"/>
                          <a:ea typeface="微软雅黑" panose="020B0503020204020204" charset="-122"/>
                        </a:rPr>
                        <a:t>平均阳性率</a:t>
                      </a:r>
                      <a:endParaRPr lang="zh-CN" altLang="en-US" sz="1400" b="1" i="0" u="none" strike="noStrike">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19.18%</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16.67%</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2.94%</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58.62%</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13.34%</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0.00%</a:t>
                      </a:r>
                      <a:endParaRPr lang="en-US" altLang="zh-CN" sz="1400" b="0"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0.63%</a:t>
                      </a:r>
                      <a:endParaRPr lang="en-US" altLang="zh-CN" sz="1400" b="0"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60363">
                <a:tc>
                  <a:txBody>
                    <a:bodyPr/>
                    <a:lstStyle/>
                    <a:p>
                      <a:pPr algn="ctr" rtl="0" fontAlgn="ctr"/>
                      <a:r>
                        <a:rPr lang="zh-CN" altLang="en-US" sz="1400" b="1" i="0" u="none" strike="noStrike">
                          <a:solidFill>
                            <a:srgbClr val="000000"/>
                          </a:solidFill>
                          <a:effectLst/>
                          <a:latin typeface="Times New Roman" panose="02020603050405020304" pitchFamily="18" charset="0"/>
                          <a:ea typeface="微软雅黑" panose="020B0503020204020204" charset="-122"/>
                        </a:rPr>
                        <a:t>场阳性率</a:t>
                      </a:r>
                      <a:endParaRPr lang="zh-CN" altLang="en-US" sz="1400" b="1" i="0" u="none" strike="noStrike">
                        <a:solidFill>
                          <a:srgbClr val="000000"/>
                        </a:solidFill>
                        <a:effectLst/>
                        <a:latin typeface="Times New Roman" panose="02020603050405020304" pitchFamily="18" charset="0"/>
                        <a:ea typeface="微软雅黑" panose="020B0503020204020204" charset="-122"/>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20.00%</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25.00%</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16.67%</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83.33%</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16.67%</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0.00%</a:t>
                      </a:r>
                      <a:endPar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algn="ctr" rtl="0" fontAlgn="ctr"/>
                      <a:r>
                        <a:rPr lang="en-US" altLang="zh-CN" sz="1400" b="1" i="0" u="none" strike="noStrike">
                          <a:solidFill>
                            <a:srgbClr val="000000"/>
                          </a:solidFill>
                          <a:effectLst/>
                          <a:latin typeface="Times New Roman" panose="02020603050405020304" pitchFamily="18" charset="0"/>
                          <a:ea typeface="微软雅黑" panose="020B0503020204020204" charset="-122"/>
                          <a:cs typeface="Times New Roman" panose="02020603050405020304" pitchFamily="18" charset="0"/>
                        </a:rPr>
                        <a:t>11.11%</a:t>
                      </a:r>
                      <a:endParaRPr lang="en-US" altLang="zh-CN" sz="1400" b="1" i="0" u="none" strike="noStrike" dirty="0">
                        <a:solidFill>
                          <a:srgbClr val="000000"/>
                        </a:solidFill>
                        <a:effectLst/>
                        <a:latin typeface="Times New Roman" panose="02020603050405020304" pitchFamily="18" charset="0"/>
                        <a:ea typeface="微软雅黑" panose="020B0503020204020204" charset="-122"/>
                        <a:cs typeface="Times New Roman" panose="02020603050405020304" pitchFamily="18" charset="0"/>
                      </a:endParaRPr>
                    </a:p>
                  </a:txBody>
                  <a:tcPr marL="4763" marR="4763" marT="4763"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63" name="矩形 4"/>
          <p:cNvSpPr/>
          <p:nvPr/>
        </p:nvSpPr>
        <p:spPr>
          <a:xfrm>
            <a:off x="2433145" y="499110"/>
            <a:ext cx="7068820" cy="478155"/>
          </a:xfrm>
          <a:prstGeom prst="rect">
            <a:avLst/>
          </a:prstGeom>
          <a:noFill/>
          <a:ln w="9525">
            <a:noFill/>
          </a:ln>
        </p:spPr>
        <p:txBody>
          <a:bodyPr wrap="none" anchor="t" anchorCtr="0">
            <a:spAutoFit/>
          </a:bodyPr>
          <a:lstStyle/>
          <a:p>
            <a:pPr algn="ctr" fontAlgn="base">
              <a:lnSpc>
                <a:spcPct val="90000"/>
              </a:lnSpc>
              <a:buClrTx/>
              <a:buSzTx/>
              <a:buFontTx/>
              <a:defRPr/>
            </a:pPr>
            <a:r>
              <a:rPr lang="en-US" altLang="zh-CN" sz="2800" b="1" dirty="0">
                <a:solidFill>
                  <a:srgbClr val="C00000"/>
                </a:solidFill>
                <a:latin typeface="+mn-ea"/>
                <a:cs typeface="+mj-cs"/>
              </a:rPr>
              <a:t>2021-2023四川猪场非洲猪瘟病原检测情况</a:t>
            </a:r>
            <a:endParaRPr lang="zh-CN" altLang="en-US" sz="2800" b="1" dirty="0">
              <a:solidFill>
                <a:srgbClr val="C00000"/>
              </a:solidFill>
              <a:latin typeface="+mn-ea"/>
              <a:cs typeface="+mj-cs"/>
            </a:endParaRPr>
          </a:p>
        </p:txBody>
      </p:sp>
      <p:sp>
        <p:nvSpPr>
          <p:cNvPr id="31864" name="文本框 5"/>
          <p:cNvSpPr txBox="1"/>
          <p:nvPr/>
        </p:nvSpPr>
        <p:spPr>
          <a:xfrm>
            <a:off x="405130" y="1229360"/>
            <a:ext cx="9758680" cy="460375"/>
          </a:xfrm>
          <a:prstGeom prst="rect">
            <a:avLst/>
          </a:prstGeom>
          <a:noFill/>
          <a:ln w="9525">
            <a:noFill/>
          </a:ln>
        </p:spPr>
        <p:txBody>
          <a:bodyPr wrap="square" anchor="t" anchorCtr="0">
            <a:spAutoFit/>
          </a:bodyPr>
          <a:lstStyle/>
          <a:p>
            <a:pPr indent="0" algn="l" fontAlgn="auto">
              <a:buClr>
                <a:srgbClr val="0000FF"/>
              </a:buClr>
              <a:buSzTx/>
              <a:buFont typeface="Wingdings" panose="05000000000000000000" pitchFamily="2" charset="2"/>
            </a:pPr>
            <a:r>
              <a:rPr lang="en-US" altLang="zh-CN" dirty="0">
                <a:solidFill>
                  <a:srgbClr val="FF0000"/>
                </a:solidFill>
                <a:latin typeface="Times New Roman" panose="02020603050405020304" pitchFamily="18" charset="0"/>
                <a:ea typeface="黑体" panose="02010609060101010101" pitchFamily="2" charset="-122"/>
              </a:rPr>
              <a:t>     </a:t>
            </a:r>
            <a:r>
              <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非洲猪瘟检出率降低，</a:t>
            </a:r>
            <a:r>
              <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猪场仍有发生，防疫不能松懈</a:t>
            </a:r>
            <a:endPar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2247265" y="1828165"/>
            <a:ext cx="7784465" cy="2581910"/>
          </a:xfrm>
          <a:prstGeom prst="rect">
            <a:avLst/>
          </a:prstGeom>
        </p:spPr>
      </p:pic>
      <p:graphicFrame>
        <p:nvGraphicFramePr>
          <p:cNvPr id="13" name="表格 15"/>
          <p:cNvGraphicFramePr>
            <a:graphicFrameLocks noGrp="1"/>
          </p:cNvGraphicFramePr>
          <p:nvPr>
            <p:custDataLst>
              <p:tags r:id="rId2"/>
            </p:custDataLst>
          </p:nvPr>
        </p:nvGraphicFramePr>
        <p:xfrm>
          <a:off x="1273175" y="4730749"/>
          <a:ext cx="9678670" cy="1482388"/>
        </p:xfrm>
        <a:graphic>
          <a:graphicData uri="http://schemas.openxmlformats.org/drawingml/2006/table">
            <a:tbl>
              <a:tblPr firstRow="1" bandRow="1">
                <a:tableStyleId>{DB4D7CE8-1919-4E65-A33B-A64DB5A73857}</a:tableStyleId>
              </a:tblPr>
              <a:tblGrid>
                <a:gridCol w="1407160"/>
                <a:gridCol w="1056005"/>
                <a:gridCol w="1057910"/>
                <a:gridCol w="1230630"/>
                <a:gridCol w="1233805"/>
                <a:gridCol w="1230630"/>
                <a:gridCol w="1229995"/>
                <a:gridCol w="1232535"/>
              </a:tblGrid>
              <a:tr h="384175">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样品类型</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血液</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血清</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组织</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唾液</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精液</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环境</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粪便</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r>
              <a:tr h="365760">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养殖场数</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80</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18</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199</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lang="en-US" altLang="zh-CN" sz="1800" dirty="0">
                          <a:ln>
                            <a:noFill/>
                          </a:ln>
                          <a:effectLst/>
                          <a:latin typeface="Times New Roman" panose="02020603050405020304" pitchFamily="18" charset="0"/>
                          <a:ea typeface="微软雅黑" panose="020B0503020204020204" charset="-122"/>
                          <a:cs typeface="Times New Roman" panose="02020603050405020304" pitchFamily="18" charset="0"/>
                          <a:sym typeface="+mn-ea"/>
                        </a:rPr>
                        <a:t>138</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r>
              <a:tr h="366713">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阳性</a:t>
                      </a:r>
                      <a:r>
                        <a:rPr lang="zh-CN" altLang="en-US" sz="1800" b="1">
                          <a:ln>
                            <a:noFill/>
                          </a:ln>
                          <a:effectLst/>
                          <a:latin typeface="Times New Roman" panose="02020603050405020304" pitchFamily="18" charset="0"/>
                          <a:ea typeface="微软雅黑" panose="020B0503020204020204" charset="-122"/>
                          <a:sym typeface="+mn-ea"/>
                        </a:rPr>
                        <a:t>场</a:t>
                      </a: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数</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1</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2</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a:t>
                      </a:r>
                      <a:endParaRPr kumimoji="0" lang="en-US" altLang="zh-CN" sz="1800"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r>
              <a:tr h="365125">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b="1" u="none" strike="noStrike" cap="none" normalizeH="0" baseline="0">
                          <a:ln>
                            <a:noFill/>
                          </a:ln>
                          <a:effectLst/>
                          <a:latin typeface="Times New Roman" panose="02020603050405020304" pitchFamily="18" charset="0"/>
                          <a:ea typeface="微软雅黑" panose="020B0503020204020204" charset="-122"/>
                        </a:rPr>
                        <a:t>阳性率</a:t>
                      </a:r>
                      <a:endParaRPr kumimoji="0" lang="zh-CN" altLang="en-US" sz="1800" b="1" u="none" strike="noStrike" cap="none" normalizeH="0" baseline="0">
                        <a:ln>
                          <a:noFill/>
                        </a:ln>
                        <a:effectLst/>
                        <a:latin typeface="Times New Roman" panose="02020603050405020304" pitchFamily="18" charset="0"/>
                        <a:ea typeface="微软雅黑" panose="020B0503020204020204" charset="-122"/>
                      </a:endParaRPr>
                    </a:p>
                  </a:txBody>
                  <a:tcPr marL="91438" marR="91438" marT="45710" marB="45710"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0.67%</a:t>
                      </a:r>
                      <a:endPar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0.00%</a:t>
                      </a:r>
                      <a:endPar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0.00%</a:t>
                      </a:r>
                      <a:endPar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1.19%</a:t>
                      </a:r>
                      <a:endPar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rPr>
                        <a:t>0.00%</a:t>
                      </a:r>
                      <a:endParaRPr kumimoji="0" lang="en-US" altLang="zh-CN" sz="1800" b="1" u="none" strike="noStrike" cap="none" normalizeH="0" baseline="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0.00%</a:t>
                      </a:r>
                      <a:endPar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c>
                  <a:txBody>
                    <a:bodyPr/>
                    <a:lstStyle>
                      <a:lvl1pPr eaLnBrk="0" hangingPunct="0">
                        <a:spcBef>
                          <a:spcPct val="20000"/>
                        </a:spcBef>
                        <a:buFont typeface="Arial" panose="020B0604020202020204" pitchFamily="34" charset="0"/>
                        <a:defRPr sz="2800">
                          <a:solidFill>
                            <a:schemeClr val="tx1"/>
                          </a:solidFill>
                          <a:latin typeface="Calibri" panose="020F0502020204030204" charset="0"/>
                          <a:ea typeface="宋体"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charset="0"/>
                          <a:ea typeface="宋体"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charset="0"/>
                          <a:ea typeface="宋体"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pPr>
                      <a:r>
                        <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rPr>
                        <a:t>0.00%</a:t>
                      </a:r>
                      <a:endParaRPr kumimoji="0" lang="en-US" altLang="zh-CN" sz="1800" b="1" u="none" strike="noStrike" cap="none" normalizeH="0" baseline="0" dirty="0">
                        <a:ln>
                          <a:noFill/>
                        </a:ln>
                        <a:effectLst/>
                        <a:latin typeface="Times New Roman" panose="02020603050405020304" pitchFamily="18" charset="0"/>
                        <a:ea typeface="微软雅黑" panose="020B0503020204020204" charset="-122"/>
                        <a:cs typeface="Times New Roman" panose="02020603050405020304" pitchFamily="18" charset="0"/>
                      </a:endParaRPr>
                    </a:p>
                  </a:txBody>
                  <a:tcPr marL="9525" marR="9525" marT="9525" marB="0" anchor="ctr" horzOverflow="overflow"/>
                </a:tc>
              </a:tr>
            </a:tbl>
          </a:graphicData>
        </a:graphic>
      </p:graphicFrame>
      <p:cxnSp>
        <p:nvCxnSpPr>
          <p:cNvPr id="52" name="直接连接符 51"/>
          <p:cNvCxnSpPr/>
          <p:nvPr>
            <p:custDataLst>
              <p:tags r:id="rId3"/>
            </p:custDataLst>
          </p:nvPr>
        </p:nvCxnSpPr>
        <p:spPr>
          <a:xfrm>
            <a:off x="653843" y="106843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1"/>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6621047" y="1429556"/>
            <a:ext cx="5014787" cy="434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3" name="文本框 1"/>
          <p:cNvSpPr txBox="1">
            <a:spLocks noChangeArrowheads="1"/>
          </p:cNvSpPr>
          <p:nvPr/>
        </p:nvSpPr>
        <p:spPr bwMode="auto">
          <a:xfrm>
            <a:off x="1942411" y="409010"/>
            <a:ext cx="7686040"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lnSpc>
                <a:spcPct val="90000"/>
              </a:lnSpc>
              <a:buClrTx/>
              <a:buSzTx/>
              <a:buFontTx/>
              <a:defRPr/>
            </a:pPr>
            <a:r>
              <a:rPr lang="zh-CN" altLang="en-US" sz="2800" b="1" dirty="0">
                <a:solidFill>
                  <a:srgbClr val="C00000"/>
                </a:solidFill>
                <a:latin typeface="+mn-ea"/>
                <a:cs typeface="+mj-cs"/>
              </a:rPr>
              <a:t>（</a:t>
            </a:r>
            <a:r>
              <a:rPr lang="en-US" altLang="zh-CN" sz="2800" b="1" dirty="0">
                <a:solidFill>
                  <a:srgbClr val="C00000"/>
                </a:solidFill>
                <a:latin typeface="+mn-ea"/>
                <a:cs typeface="+mj-cs"/>
              </a:rPr>
              <a:t>1</a:t>
            </a:r>
            <a:r>
              <a:rPr lang="zh-CN" altLang="en-US" sz="2800" b="1" dirty="0">
                <a:solidFill>
                  <a:srgbClr val="C00000"/>
                </a:solidFill>
                <a:latin typeface="+mn-ea"/>
                <a:cs typeface="+mj-cs"/>
              </a:rPr>
              <a:t>）非洲猪瘟病毒基因型变化</a:t>
            </a:r>
            <a:endParaRPr lang="zh-CN" altLang="en-US" sz="2800" b="1" dirty="0">
              <a:solidFill>
                <a:srgbClr val="C00000"/>
              </a:solidFill>
              <a:latin typeface="+mn-ea"/>
              <a:cs typeface="+mj-cs"/>
            </a:endParaRPr>
          </a:p>
        </p:txBody>
      </p:sp>
      <p:pic>
        <p:nvPicPr>
          <p:cNvPr id="28674" name="图片 2" descr="M_3@MJJOM_[4P8IV6SCCZ6B"/>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646385" y="2125014"/>
            <a:ext cx="6024397" cy="355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56565" y="1307465"/>
            <a:ext cx="12218035" cy="645160"/>
          </a:xfrm>
          <a:prstGeom prst="rect">
            <a:avLst/>
          </a:prstGeom>
          <a:noFill/>
        </p:spPr>
        <p:txBody>
          <a:bodyPr wrap="square">
            <a:spAutoFit/>
          </a:bodyPr>
          <a:lstStyle/>
          <a:p>
            <a:pPr marL="342900" indent="-342900" eaLnBrk="0" fontAlgn="auto" hangingPunct="0">
              <a:lnSpc>
                <a:spcPct val="150000"/>
              </a:lnSpc>
              <a:buFont typeface="Wingdings" panose="05000000000000000000" charset="0"/>
              <a:buChar char="u"/>
              <a:defRPr/>
            </a:pPr>
            <a:r>
              <a:rPr lang="en-US" altLang="zh-CN" sz="24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2021</a:t>
            </a:r>
            <a:r>
              <a:rPr lang="zh-CN" altLang="en-US" sz="24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年后，我国ASFV流行株基因Ⅱ型与基因І型并存</a:t>
            </a:r>
            <a:endParaRPr lang="zh-CN" altLang="en-US" sz="2400" b="1" noProof="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p:txBody>
      </p:sp>
      <p:sp>
        <p:nvSpPr>
          <p:cNvPr id="28676" name="文本框 4"/>
          <p:cNvSpPr txBox="1">
            <a:spLocks noChangeArrowheads="1"/>
          </p:cNvSpPr>
          <p:nvPr/>
        </p:nvSpPr>
        <p:spPr bwMode="auto">
          <a:xfrm>
            <a:off x="1206500" y="6038850"/>
            <a:ext cx="42564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US" altLang="zh-CN" sz="1600" dirty="0"/>
              <a:t>ASFV </a:t>
            </a:r>
            <a:r>
              <a:rPr lang="zh-CN" altLang="zh-CN" sz="1600" dirty="0"/>
              <a:t>中国株系统进化分析</a:t>
            </a:r>
            <a:endParaRPr lang="zh-CN" altLang="zh-CN" sz="1600" dirty="0"/>
          </a:p>
        </p:txBody>
      </p:sp>
      <p:sp>
        <p:nvSpPr>
          <p:cNvPr id="29700" name="文本框 6"/>
          <p:cNvSpPr txBox="1">
            <a:spLocks noChangeArrowheads="1"/>
          </p:cNvSpPr>
          <p:nvPr>
            <p:custDataLst>
              <p:tags r:id="rId5"/>
            </p:custDataLst>
          </p:nvPr>
        </p:nvSpPr>
        <p:spPr bwMode="auto">
          <a:xfrm>
            <a:off x="5473521" y="5941176"/>
            <a:ext cx="68933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0" hangingPunct="0">
              <a:buClrTx/>
              <a:buSzTx/>
              <a:buFontTx/>
            </a:pPr>
            <a:r>
              <a:rPr lang="en-US" altLang="zh-CN" sz="1600" dirty="0"/>
              <a:t>SD/DY-I/21, </a:t>
            </a:r>
            <a:r>
              <a:rPr lang="en-US" altLang="zh-CN" sz="1600" dirty="0" err="1"/>
              <a:t>HeN</a:t>
            </a:r>
            <a:r>
              <a:rPr lang="en-US" altLang="zh-CN" sz="1600" dirty="0"/>
              <a:t>/ZZ-P1/21</a:t>
            </a:r>
            <a:r>
              <a:rPr lang="zh-CN" altLang="en-US" sz="1600" dirty="0"/>
              <a:t>株及</a:t>
            </a:r>
            <a:r>
              <a:rPr lang="en-US" altLang="zh-CN" sz="1600" dirty="0"/>
              <a:t>70</a:t>
            </a:r>
            <a:r>
              <a:rPr lang="zh-CN" altLang="en-US" sz="1600" dirty="0"/>
              <a:t>株参考毒株</a:t>
            </a:r>
            <a:r>
              <a:rPr lang="en-US" altLang="zh-CN" sz="1600" dirty="0"/>
              <a:t>ASFV </a:t>
            </a:r>
            <a:r>
              <a:rPr lang="en-US" altLang="zh-CN" sz="1600" dirty="0" err="1"/>
              <a:t>全基因组进化树分析</a:t>
            </a:r>
            <a:endParaRPr lang="en-US" altLang="zh-CN" sz="1600" dirty="0"/>
          </a:p>
        </p:txBody>
      </p:sp>
      <p:sp>
        <p:nvSpPr>
          <p:cNvPr id="2" name="文本框 1"/>
          <p:cNvSpPr txBox="1"/>
          <p:nvPr>
            <p:custDataLst>
              <p:tags r:id="rId6"/>
            </p:custDataLst>
          </p:nvPr>
        </p:nvSpPr>
        <p:spPr>
          <a:xfrm>
            <a:off x="6906403" y="6313384"/>
            <a:ext cx="6096000" cy="338554"/>
          </a:xfrm>
          <a:prstGeom prst="rect">
            <a:avLst/>
          </a:prstGeom>
          <a:noFill/>
        </p:spPr>
        <p:txBody>
          <a:bodyPr wrap="square" rtlCol="0" anchor="t">
            <a:spAutoFit/>
          </a:bodyPr>
          <a:lstStyle/>
          <a:p>
            <a:pPr algn="l" eaLnBrk="0" hangingPunct="0">
              <a:buClrTx/>
              <a:buSzTx/>
              <a:buFontTx/>
            </a:pPr>
            <a:r>
              <a:rPr lang="en-US" altLang="zh-CN" sz="1600" dirty="0">
                <a:sym typeface="+mn-ea"/>
              </a:rPr>
              <a:t> Sun et al, Emerging Microbes Infections 2021</a:t>
            </a:r>
            <a:endParaRPr lang="en-US" altLang="zh-CN" sz="1600" dirty="0">
              <a:sym typeface="+mn-ea"/>
            </a:endParaRPr>
          </a:p>
        </p:txBody>
      </p:sp>
      <p:cxnSp>
        <p:nvCxnSpPr>
          <p:cNvPr id="52" name="直接连接符 51"/>
          <p:cNvCxnSpPr/>
          <p:nvPr>
            <p:custDataLst>
              <p:tags r:id="rId7"/>
            </p:custDataLst>
          </p:nvPr>
        </p:nvCxnSpPr>
        <p:spPr>
          <a:xfrm>
            <a:off x="653843" y="10874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rcRect/>
          <a:stretch>
            <a:fillRect/>
          </a:stretch>
        </p:blipFill>
        <p:spPr bwMode="auto">
          <a:xfrm>
            <a:off x="938692" y="2817638"/>
            <a:ext cx="4829013" cy="35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551180" y="1141095"/>
            <a:ext cx="11169015" cy="1031240"/>
          </a:xfrm>
          <a:prstGeom prst="rect">
            <a:avLst/>
          </a:prstGeom>
          <a:noFill/>
        </p:spPr>
        <p:txBody>
          <a:bodyPr wrap="square">
            <a:spAutoFit/>
          </a:bodyPr>
          <a:lstStyle/>
          <a:p>
            <a:pPr marL="342900" indent="-342900" algn="l" eaLnBrk="0" hangingPunct="0">
              <a:lnSpc>
                <a:spcPct val="120000"/>
              </a:lnSpc>
              <a:spcBef>
                <a:spcPts val="1000"/>
              </a:spcBef>
              <a:buClrTx/>
              <a:buSzTx/>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rPr>
              <a:t>ASFV基因І型表现出猪慢性带毒（皮肤坏死、关节肿胀等）</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algn="l" eaLnBrk="0" hangingPunct="0">
              <a:lnSpc>
                <a:spcPct val="120000"/>
              </a:lnSpc>
              <a:spcBef>
                <a:spcPts val="1000"/>
              </a:spcBef>
              <a:buClrTx/>
              <a:buSzTx/>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ASFV基因</a:t>
            </a: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rPr>
              <a:t>Ⅱ型</a:t>
            </a: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毒株突变致病性降低、传播能力升高</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28673" name="文本框 1"/>
          <p:cNvSpPr txBox="1">
            <a:spLocks noChangeArrowheads="1"/>
          </p:cNvSpPr>
          <p:nvPr>
            <p:custDataLst>
              <p:tags r:id="rId2"/>
            </p:custDataLst>
          </p:nvPr>
        </p:nvSpPr>
        <p:spPr bwMode="auto">
          <a:xfrm>
            <a:off x="2576677" y="554874"/>
            <a:ext cx="6640830" cy="4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lnSpc>
                <a:spcPct val="90000"/>
              </a:lnSpc>
              <a:buClrTx/>
              <a:buSzTx/>
              <a:buFontTx/>
              <a:defRPr/>
            </a:pPr>
            <a:r>
              <a:rPr lang="zh-CN" altLang="en-US" sz="2800" b="1" dirty="0">
                <a:solidFill>
                  <a:srgbClr val="C00000"/>
                </a:solidFill>
                <a:latin typeface="+mn-ea"/>
                <a:cs typeface="+mj-cs"/>
              </a:rPr>
              <a:t>非洲猪瘟突变株的致病性变化</a:t>
            </a:r>
            <a:endParaRPr lang="zh-CN" altLang="en-US" sz="2800" b="1" dirty="0">
              <a:solidFill>
                <a:srgbClr val="C00000"/>
              </a:solidFill>
              <a:latin typeface="+mn-ea"/>
              <a:cs typeface="+mj-cs"/>
            </a:endParaRPr>
          </a:p>
        </p:txBody>
      </p:sp>
      <p:pic>
        <p:nvPicPr>
          <p:cNvPr id="31746" name="图片 3"/>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t="319" r="50256"/>
          <a:stretch>
            <a:fillRect/>
          </a:stretch>
        </p:blipFill>
        <p:spPr bwMode="auto">
          <a:xfrm>
            <a:off x="6099175" y="2355850"/>
            <a:ext cx="4645660" cy="199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5" name="图片 1"/>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6144260" y="4378325"/>
            <a:ext cx="4648200" cy="217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本框 6"/>
          <p:cNvSpPr txBox="1"/>
          <p:nvPr>
            <p:custDataLst>
              <p:tags r:id="rId7"/>
            </p:custDataLst>
          </p:nvPr>
        </p:nvSpPr>
        <p:spPr>
          <a:xfrm>
            <a:off x="7416487" y="6519446"/>
            <a:ext cx="5333365" cy="338554"/>
          </a:xfrm>
          <a:prstGeom prst="rect">
            <a:avLst/>
          </a:prstGeom>
          <a:noFill/>
          <a:ln w="12700" cap="flat" cmpd="sng">
            <a:noFill/>
            <a:prstDash val="solid"/>
            <a:round/>
            <a:headEnd type="none" w="med" len="med"/>
            <a:tailEnd type="none" w="med" len="med"/>
          </a:ln>
        </p:spPr>
        <p:txBody>
          <a:bodyPr wrap="square" anchor="t" anchorCtr="0">
            <a:spAutoFit/>
          </a:bodyPr>
          <a:lstStyle/>
          <a:p>
            <a:pPr algn="ctr" eaLnBrk="0" hangingPunct="0"/>
            <a:r>
              <a:rPr lang="zh-CN" altLang="zh-CN" sz="1600" dirty="0">
                <a:solidFill>
                  <a:schemeClr val="tx1"/>
                </a:solidFill>
                <a:latin typeface="Calibri" panose="020F0502020204030204" charset="0"/>
                <a:ea typeface="宋体" panose="02010600030101010101" pitchFamily="2" charset="-122"/>
              </a:rPr>
              <a:t>Sun</a:t>
            </a:r>
            <a:r>
              <a:rPr lang="en-US" altLang="zh-CN" sz="1600" dirty="0">
                <a:solidFill>
                  <a:schemeClr val="tx1"/>
                </a:solidFill>
                <a:latin typeface="Calibri" panose="020F0502020204030204" charset="0"/>
                <a:ea typeface="宋体" panose="02010600030101010101" pitchFamily="2" charset="-122"/>
              </a:rPr>
              <a:t> et al. Sci China Life Sci. 2021</a:t>
            </a:r>
            <a:endParaRPr lang="en-US" altLang="zh-CN" sz="1600" dirty="0">
              <a:solidFill>
                <a:schemeClr val="tx1"/>
              </a:solidFill>
              <a:latin typeface="Calibri" panose="020F0502020204030204" charset="0"/>
              <a:ea typeface="宋体" panose="02010600030101010101"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75895" y="3042285"/>
            <a:ext cx="5703570" cy="2978785"/>
          </a:xfrm>
          <a:prstGeom prst="rect">
            <a:avLst/>
          </a:prstGeom>
        </p:spPr>
      </p:pic>
      <p:sp>
        <p:nvSpPr>
          <p:cNvPr id="5" name="文本框 4"/>
          <p:cNvSpPr txBox="1"/>
          <p:nvPr/>
        </p:nvSpPr>
        <p:spPr>
          <a:xfrm>
            <a:off x="2698750" y="560070"/>
            <a:ext cx="7179310" cy="52197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800" b="1" dirty="0">
                <a:solidFill>
                  <a:srgbClr val="C00000"/>
                </a:solidFill>
                <a:latin typeface="+mn-ea"/>
                <a:cs typeface="+mj-cs"/>
              </a:rPr>
              <a:t>出现I型 、Ⅱ型重组非洲猪瘟毒株</a:t>
            </a:r>
            <a:endParaRPr lang="zh-CN" altLang="en-US" sz="2800" b="1" dirty="0">
              <a:solidFill>
                <a:srgbClr val="C00000"/>
              </a:solidFill>
              <a:latin typeface="+mn-ea"/>
              <a:cs typeface="+mj-cs"/>
            </a:endParaRPr>
          </a:p>
        </p:txBody>
      </p:sp>
      <p:pic>
        <p:nvPicPr>
          <p:cNvPr id="6" name="图片 5"/>
          <p:cNvPicPr>
            <a:picLocks noChangeAspect="1"/>
          </p:cNvPicPr>
          <p:nvPr/>
        </p:nvPicPr>
        <p:blipFill>
          <a:blip r:embed="rId2"/>
          <a:stretch>
            <a:fillRect/>
          </a:stretch>
        </p:blipFill>
        <p:spPr>
          <a:xfrm>
            <a:off x="6080760" y="2985770"/>
            <a:ext cx="5472430" cy="2802890"/>
          </a:xfrm>
          <a:prstGeom prst="rect">
            <a:avLst/>
          </a:prstGeom>
        </p:spPr>
      </p:pic>
      <p:sp>
        <p:nvSpPr>
          <p:cNvPr id="7" name="文本框 6"/>
          <p:cNvSpPr txBox="1"/>
          <p:nvPr/>
        </p:nvSpPr>
        <p:spPr>
          <a:xfrm>
            <a:off x="7419975" y="6316980"/>
            <a:ext cx="4605020" cy="368300"/>
          </a:xfrm>
          <a:prstGeom prst="rect">
            <a:avLst/>
          </a:prstGeom>
          <a:noFill/>
        </p:spPr>
        <p:txBody>
          <a:bodyPr wrap="square" rtlCol="0">
            <a:spAutoFit/>
          </a:bodyPr>
          <a:lstStyle/>
          <a:p>
            <a:r>
              <a:rPr lang="en-US" altLang="zh-CN" dirty="0"/>
              <a:t>Zhao et al, Nature Communications, 2023</a:t>
            </a:r>
            <a:endParaRPr lang="en-US" altLang="zh-CN" dirty="0"/>
          </a:p>
        </p:txBody>
      </p:sp>
      <p:sp>
        <p:nvSpPr>
          <p:cNvPr id="2" name="文本框 1"/>
          <p:cNvSpPr txBox="1"/>
          <p:nvPr/>
        </p:nvSpPr>
        <p:spPr>
          <a:xfrm>
            <a:off x="695960" y="1426210"/>
            <a:ext cx="10857230" cy="1031240"/>
          </a:xfrm>
          <a:prstGeom prst="rect">
            <a:avLst/>
          </a:prstGeom>
          <a:noFill/>
        </p:spPr>
        <p:txBody>
          <a:bodyPr wrap="square">
            <a:spAutoFit/>
          </a:bodyPr>
          <a:lstStyle/>
          <a:p>
            <a:pPr marL="342900" indent="-342900" algn="l" eaLnBrk="0" hangingPunct="0">
              <a:lnSpc>
                <a:spcPct val="120000"/>
              </a:lnSpc>
              <a:spcBef>
                <a:spcPts val="1000"/>
              </a:spcBef>
              <a:buClrTx/>
              <a:buSzTx/>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rPr>
              <a:t>重组毒株致死率高，传播能力强</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marL="342900" indent="-342900" algn="l" eaLnBrk="0" hangingPunct="0">
              <a:lnSpc>
                <a:spcPct val="120000"/>
              </a:lnSpc>
              <a:spcBef>
                <a:spcPts val="1000"/>
              </a:spcBef>
              <a:buClrTx/>
              <a:buSzTx/>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rPr>
              <a:t>Ⅱ型弱毒疫苗对重组毒株无保护</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p:cNvPicPr>
          <p:nvPr>
            <p:custDataLst>
              <p:tags r:id="rId1"/>
            </p:custDataLst>
          </p:nvPr>
        </p:nvPicPr>
        <p:blipFill>
          <a:blip r:embed="rId2"/>
          <a:stretch>
            <a:fillRect/>
          </a:stretch>
        </p:blipFill>
        <p:spPr>
          <a:xfrm>
            <a:off x="3646170" y="3196590"/>
            <a:ext cx="3840480" cy="2300605"/>
          </a:xfrm>
          <a:prstGeom prst="rect">
            <a:avLst/>
          </a:prstGeom>
          <a:noFill/>
          <a:ln w="9525">
            <a:noFill/>
          </a:ln>
        </p:spPr>
      </p:pic>
      <p:sp>
        <p:nvSpPr>
          <p:cNvPr id="32771" name="TextBox 4"/>
          <p:cNvSpPr txBox="1"/>
          <p:nvPr>
            <p:custDataLst>
              <p:tags r:id="rId3"/>
            </p:custDataLst>
          </p:nvPr>
        </p:nvSpPr>
        <p:spPr>
          <a:xfrm>
            <a:off x="3914140" y="5622290"/>
            <a:ext cx="3422650" cy="553085"/>
          </a:xfrm>
          <a:prstGeom prst="rect">
            <a:avLst/>
          </a:prstGeom>
          <a:solidFill>
            <a:srgbClr val="EDB5B1">
              <a:alpha val="27451"/>
            </a:srgbClr>
          </a:solidFill>
          <a:ln w="9525">
            <a:noFill/>
          </a:ln>
        </p:spPr>
        <p:txBody>
          <a:bodyPr wrap="square" anchor="t" anchorCtr="0">
            <a:spAutoFit/>
          </a:bodyPr>
          <a:lstStyle/>
          <a:p>
            <a:pPr>
              <a:buFont typeface="Arial" panose="020B0604020202020204" pitchFamily="34" charset="0"/>
            </a:pPr>
            <a:r>
              <a:rPr lang="zh-CN" altLang="en-US" sz="1000" dirty="0">
                <a:latin typeface="Arial" panose="020B0604020202020204" pitchFamily="34" charset="0"/>
                <a:ea typeface="宋体" panose="02010600030101010101" pitchFamily="2" charset="-122"/>
              </a:rPr>
              <a:t>主要亲本株：</a:t>
            </a:r>
            <a:r>
              <a:rPr lang="en-US" altLang="zh-CN" sz="1000" dirty="0">
                <a:latin typeface="Arial" panose="020B0604020202020204" pitchFamily="34" charset="0"/>
                <a:ea typeface="宋体" panose="02010600030101010101" pitchFamily="2" charset="-122"/>
              </a:rPr>
              <a:t>NADC30-like</a:t>
            </a:r>
            <a:r>
              <a:rPr lang="zh-CN" altLang="en-US" sz="1000" dirty="0">
                <a:latin typeface="Arial" panose="020B0604020202020204" pitchFamily="34" charset="0"/>
                <a:ea typeface="宋体" panose="02010600030101010101" pitchFamily="2" charset="-122"/>
              </a:rPr>
              <a:t>； 次要亲本株：</a:t>
            </a:r>
            <a:r>
              <a:rPr lang="en-US" altLang="zh-CN" sz="1000" dirty="0">
                <a:latin typeface="Arial" panose="020B0604020202020204" pitchFamily="34" charset="0"/>
                <a:ea typeface="宋体" panose="02010600030101010101" pitchFamily="2" charset="-122"/>
              </a:rPr>
              <a:t>JXA1-like</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VR-2332 </a:t>
            </a:r>
            <a:r>
              <a:rPr lang="zh-CN" altLang="en-US" sz="1000" dirty="0">
                <a:latin typeface="Arial" panose="020B0604020202020204" pitchFamily="34" charset="0"/>
                <a:ea typeface="宋体" panose="02010600030101010101" pitchFamily="2" charset="-122"/>
              </a:rPr>
              <a:t>重组区：</a:t>
            </a:r>
            <a:r>
              <a:rPr lang="en-US" altLang="zh-CN" sz="1000" dirty="0">
                <a:latin typeface="Arial" panose="020B0604020202020204" pitchFamily="34" charset="0"/>
                <a:ea typeface="宋体" panose="02010600030101010101" pitchFamily="2" charset="-122"/>
              </a:rPr>
              <a:t>nsp1α</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JXA1</a:t>
            </a:r>
            <a:r>
              <a:rPr lang="zh-CN" altLang="en-US" sz="1000" dirty="0">
                <a:latin typeface="Arial" panose="020B0604020202020204" pitchFamily="34" charset="0"/>
                <a:ea typeface="宋体" panose="02010600030101010101" pitchFamily="2" charset="-122"/>
              </a:rPr>
              <a:t>，粉色区），</a:t>
            </a:r>
            <a:r>
              <a:rPr lang="en-US" altLang="zh-CN" sz="1000" dirty="0">
                <a:latin typeface="Arial" panose="020B0604020202020204" pitchFamily="34" charset="0"/>
                <a:ea typeface="宋体" panose="02010600030101010101" pitchFamily="2" charset="-122"/>
              </a:rPr>
              <a:t>nsp3-nsp10</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JXA1</a:t>
            </a:r>
            <a:r>
              <a:rPr lang="zh-CN" altLang="en-US" sz="1000" dirty="0">
                <a:latin typeface="Arial" panose="020B0604020202020204" pitchFamily="34" charset="0"/>
                <a:ea typeface="宋体" panose="02010600030101010101" pitchFamily="2" charset="-122"/>
              </a:rPr>
              <a:t> ，粉色区），</a:t>
            </a:r>
            <a:r>
              <a:rPr lang="en-US" altLang="zh-CN" sz="1000" dirty="0">
                <a:latin typeface="Arial" panose="020B0604020202020204" pitchFamily="34" charset="0"/>
                <a:ea typeface="宋体" panose="02010600030101010101" pitchFamily="2" charset="-122"/>
              </a:rPr>
              <a:t>ORF3-4</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VR-2332</a:t>
            </a:r>
            <a:r>
              <a:rPr lang="zh-CN" altLang="en-US" sz="1000" dirty="0">
                <a:latin typeface="Arial" panose="020B0604020202020204" pitchFamily="34" charset="0"/>
                <a:ea typeface="宋体" panose="02010600030101010101" pitchFamily="2" charset="-122"/>
              </a:rPr>
              <a:t>，灰色区）</a:t>
            </a:r>
            <a:endParaRPr lang="zh-CN" altLang="en-US" sz="1000" dirty="0">
              <a:latin typeface="Arial" panose="020B0604020202020204" pitchFamily="34" charset="0"/>
              <a:ea typeface="宋体" panose="02010600030101010101" pitchFamily="2" charset="-122"/>
            </a:endParaRPr>
          </a:p>
        </p:txBody>
      </p:sp>
      <p:sp>
        <p:nvSpPr>
          <p:cNvPr id="32772" name="矩形 11"/>
          <p:cNvSpPr/>
          <p:nvPr/>
        </p:nvSpPr>
        <p:spPr>
          <a:xfrm>
            <a:off x="3088323" y="447040"/>
            <a:ext cx="5735955" cy="521970"/>
          </a:xfrm>
          <a:prstGeom prst="rect">
            <a:avLst/>
          </a:prstGeom>
          <a:noFill/>
          <a:ln w="9525">
            <a:noFill/>
          </a:ln>
        </p:spPr>
        <p:txBody>
          <a:bodyPr wrap="none" anchor="t" anchorCtr="0">
            <a:spAutoFit/>
          </a:bodyPr>
          <a:lstStyle/>
          <a:p>
            <a:pPr algn="l">
              <a:buFont typeface="Arial" panose="020B0604020202020204" pitchFamily="34" charset="0"/>
            </a:pPr>
            <a:r>
              <a:rPr lang="zh-CN" altLang="en-US" sz="2800" b="1" dirty="0">
                <a:solidFill>
                  <a:srgbClr val="C00000"/>
                </a:solidFill>
                <a:latin typeface="+mn-ea"/>
                <a:cs typeface="+mj-cs"/>
              </a:rPr>
              <a:t>（</a:t>
            </a:r>
            <a:r>
              <a:rPr lang="en-US" altLang="zh-CN" sz="2800" b="1" dirty="0">
                <a:solidFill>
                  <a:srgbClr val="C00000"/>
                </a:solidFill>
                <a:latin typeface="+mn-ea"/>
                <a:cs typeface="+mj-cs"/>
              </a:rPr>
              <a:t>2</a:t>
            </a:r>
            <a:r>
              <a:rPr lang="zh-CN" altLang="en-US" sz="2800" b="1" dirty="0">
                <a:solidFill>
                  <a:srgbClr val="C00000"/>
                </a:solidFill>
                <a:latin typeface="+mn-ea"/>
                <a:cs typeface="+mj-cs"/>
              </a:rPr>
              <a:t>）</a:t>
            </a:r>
            <a:r>
              <a:rPr lang="zh-CN" altLang="en-US" sz="2800" b="1" dirty="0">
                <a:solidFill>
                  <a:srgbClr val="C00000"/>
                </a:solidFill>
                <a:latin typeface="+mn-ea"/>
                <a:cs typeface="+mj-cs"/>
                <a:sym typeface="+mn-ea"/>
              </a:rPr>
              <a:t>蓝耳病</a:t>
            </a:r>
            <a:r>
              <a:rPr lang="en-US" altLang="zh-CN" sz="2800" b="1" dirty="0" err="1">
                <a:solidFill>
                  <a:srgbClr val="C00000"/>
                </a:solidFill>
                <a:latin typeface="+mn-ea"/>
                <a:cs typeface="+mj-cs"/>
              </a:rPr>
              <a:t>毒株</a:t>
            </a:r>
            <a:r>
              <a:rPr lang="zh-CN" altLang="en-US" sz="2800" b="1" dirty="0">
                <a:solidFill>
                  <a:srgbClr val="C00000"/>
                </a:solidFill>
                <a:latin typeface="+mn-ea"/>
                <a:cs typeface="+mj-cs"/>
              </a:rPr>
              <a:t>的监测与变化研究</a:t>
            </a:r>
            <a:endParaRPr lang="en-US" altLang="zh-CN" sz="2800" b="1" dirty="0">
              <a:solidFill>
                <a:srgbClr val="C00000"/>
              </a:solidFill>
              <a:latin typeface="+mn-ea"/>
              <a:cs typeface="+mj-cs"/>
            </a:endParaRPr>
          </a:p>
        </p:txBody>
      </p:sp>
      <p:sp>
        <p:nvSpPr>
          <p:cNvPr id="4" name="文本框 3"/>
          <p:cNvSpPr txBox="1"/>
          <p:nvPr>
            <p:custDataLst>
              <p:tags r:id="rId4"/>
            </p:custDataLst>
          </p:nvPr>
        </p:nvSpPr>
        <p:spPr>
          <a:xfrm>
            <a:off x="654050" y="1477645"/>
            <a:ext cx="11017885" cy="896620"/>
          </a:xfrm>
          <a:prstGeom prst="rect">
            <a:avLst/>
          </a:prstGeom>
          <a:noFill/>
        </p:spPr>
        <p:txBody>
          <a:bodyPr wrap="square" rtlCol="0">
            <a:spAutoFit/>
          </a:bodyPr>
          <a:lstStyle/>
          <a:p>
            <a:pPr marL="342900" indent="-342900" algn="l" eaLnBrk="0" hangingPunct="0">
              <a:spcBef>
                <a:spcPts val="1000"/>
              </a:spcBef>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蓝耳病毒株以谱系1(NADC30-like)为主，也存在谱系8、谱系3毒株；</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a:p>
            <a:pPr marL="342900" indent="-342900" algn="l" eaLnBrk="0" hangingPunct="0">
              <a:spcBef>
                <a:spcPts val="1000"/>
              </a:spcBef>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PRRSV基因组重组类型复杂</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p:txBody>
      </p:sp>
      <p:pic>
        <p:nvPicPr>
          <p:cNvPr id="33794" name="Picture 4"/>
          <p:cNvPicPr>
            <a:picLocks noChangeAspect="1"/>
          </p:cNvPicPr>
          <p:nvPr>
            <p:custDataLst>
              <p:tags r:id="rId5"/>
            </p:custDataLst>
          </p:nvPr>
        </p:nvPicPr>
        <p:blipFill>
          <a:blip r:embed="rId6"/>
          <a:stretch>
            <a:fillRect/>
          </a:stretch>
        </p:blipFill>
        <p:spPr>
          <a:xfrm>
            <a:off x="7512050" y="3255645"/>
            <a:ext cx="4117975" cy="2242185"/>
          </a:xfrm>
          <a:prstGeom prst="rect">
            <a:avLst/>
          </a:prstGeom>
          <a:noFill/>
          <a:ln w="9525">
            <a:noFill/>
          </a:ln>
        </p:spPr>
      </p:pic>
      <p:sp>
        <p:nvSpPr>
          <p:cNvPr id="33795" name="TextBox 4"/>
          <p:cNvSpPr txBox="1"/>
          <p:nvPr>
            <p:custDataLst>
              <p:tags r:id="rId7"/>
            </p:custDataLst>
          </p:nvPr>
        </p:nvSpPr>
        <p:spPr>
          <a:xfrm>
            <a:off x="7767320" y="5622290"/>
            <a:ext cx="3862705" cy="553085"/>
          </a:xfrm>
          <a:prstGeom prst="rect">
            <a:avLst/>
          </a:prstGeom>
          <a:solidFill>
            <a:schemeClr val="accent1">
              <a:alpha val="21176"/>
            </a:schemeClr>
          </a:solidFill>
          <a:ln w="9525">
            <a:noFill/>
          </a:ln>
        </p:spPr>
        <p:txBody>
          <a:bodyPr wrap="square" anchor="t">
            <a:spAutoFit/>
          </a:bodyPr>
          <a:lstStyle/>
          <a:p>
            <a:pPr>
              <a:buFont typeface="Arial" panose="020B0604020202020204" pitchFamily="34" charset="0"/>
            </a:pPr>
            <a:r>
              <a:rPr lang="zh-CN" altLang="en-US" sz="1000" dirty="0">
                <a:latin typeface="Arial" panose="020B0604020202020204" pitchFamily="34" charset="0"/>
                <a:ea typeface="宋体" panose="02010600030101010101" pitchFamily="2" charset="-122"/>
              </a:rPr>
              <a:t>主要亲本株：</a:t>
            </a:r>
            <a:r>
              <a:rPr lang="en-US" altLang="zh-CN" sz="1000" dirty="0">
                <a:latin typeface="Arial" panose="020B0604020202020204" pitchFamily="34" charset="0"/>
                <a:ea typeface="宋体" panose="02010600030101010101" pitchFamily="2" charset="-122"/>
              </a:rPr>
              <a:t>JXA1-like</a:t>
            </a:r>
            <a:r>
              <a:rPr lang="zh-CN" altLang="en-US" sz="1000" dirty="0">
                <a:latin typeface="Arial" panose="020B0604020202020204" pitchFamily="34" charset="0"/>
                <a:ea typeface="宋体" panose="02010600030101010101" pitchFamily="2" charset="-122"/>
              </a:rPr>
              <a:t>； 次要亲本株：</a:t>
            </a:r>
            <a:r>
              <a:rPr lang="en-US" altLang="zh-CN" sz="1000" dirty="0">
                <a:latin typeface="Arial" panose="020B0604020202020204" pitchFamily="34" charset="0"/>
                <a:ea typeface="宋体" panose="02010600030101010101" pitchFamily="2" charset="-122"/>
              </a:rPr>
              <a:t>NADC30-like</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QYYZ-like</a:t>
            </a:r>
            <a:endParaRPr lang="en-US" altLang="zh-CN" sz="1000" dirty="0">
              <a:latin typeface="Arial" panose="020B0604020202020204" pitchFamily="34" charset="0"/>
              <a:ea typeface="宋体" panose="02010600030101010101" pitchFamily="2" charset="-122"/>
            </a:endParaRPr>
          </a:p>
          <a:p>
            <a:pPr>
              <a:buFont typeface="Arial" panose="020B0604020202020204" pitchFamily="34" charset="0"/>
            </a:pPr>
            <a:r>
              <a:rPr lang="zh-CN" altLang="en-US" sz="1000" dirty="0">
                <a:latin typeface="Arial" panose="020B0604020202020204" pitchFamily="34" charset="0"/>
                <a:ea typeface="宋体" panose="02010600030101010101" pitchFamily="2" charset="-122"/>
              </a:rPr>
              <a:t>重组区：</a:t>
            </a:r>
            <a:r>
              <a:rPr lang="en-US" altLang="zh-CN" sz="1000" dirty="0">
                <a:latin typeface="Arial" panose="020B0604020202020204" pitchFamily="34" charset="0"/>
                <a:ea typeface="宋体" panose="02010600030101010101" pitchFamily="2" charset="-122"/>
              </a:rPr>
              <a:t>nsp12-ORF2</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NADC30</a:t>
            </a:r>
            <a:r>
              <a:rPr lang="zh-CN" altLang="en-US" sz="1000" dirty="0">
                <a:latin typeface="Arial" panose="020B0604020202020204" pitchFamily="34" charset="0"/>
                <a:ea typeface="宋体" panose="02010600030101010101" pitchFamily="2" charset="-122"/>
              </a:rPr>
              <a:t>， 粉色区），</a:t>
            </a:r>
            <a:r>
              <a:rPr lang="en-US" altLang="zh-CN" sz="1000" dirty="0">
                <a:latin typeface="Arial" panose="020B0604020202020204" pitchFamily="34" charset="0"/>
                <a:ea typeface="宋体" panose="02010600030101010101" pitchFamily="2" charset="-122"/>
              </a:rPr>
              <a:t>ORF3-5</a:t>
            </a:r>
            <a:r>
              <a:rPr lang="zh-CN" altLang="en-US" sz="1000" dirty="0">
                <a:latin typeface="Arial" panose="020B0604020202020204" pitchFamily="34" charset="0"/>
                <a:ea typeface="宋体" panose="02010600030101010101" pitchFamily="2" charset="-122"/>
              </a:rPr>
              <a:t>（</a:t>
            </a:r>
            <a:r>
              <a:rPr lang="en-US" altLang="zh-CN" sz="1000" dirty="0">
                <a:latin typeface="Arial" panose="020B0604020202020204" pitchFamily="34" charset="0"/>
                <a:ea typeface="宋体" panose="02010600030101010101" pitchFamily="2" charset="-122"/>
              </a:rPr>
              <a:t>QYYZ</a:t>
            </a:r>
            <a:r>
              <a:rPr lang="zh-CN" altLang="en-US" sz="1000" dirty="0">
                <a:latin typeface="Arial" panose="020B0604020202020204" pitchFamily="34" charset="0"/>
                <a:ea typeface="宋体" panose="02010600030101010101" pitchFamily="2" charset="-122"/>
              </a:rPr>
              <a:t>，浅绿色区）</a:t>
            </a:r>
            <a:endParaRPr lang="zh-CN" altLang="en-US" sz="1000" dirty="0">
              <a:latin typeface="Arial" panose="020B0604020202020204" pitchFamily="34" charset="0"/>
              <a:ea typeface="宋体" panose="02010600030101010101" pitchFamily="2" charset="-122"/>
            </a:endParaRPr>
          </a:p>
        </p:txBody>
      </p:sp>
      <p:pic>
        <p:nvPicPr>
          <p:cNvPr id="27650" name="Picture 2" descr="jinhuashu"/>
          <p:cNvPicPr>
            <a:picLocks noChangeAspect="1"/>
          </p:cNvPicPr>
          <p:nvPr>
            <p:custDataLst>
              <p:tags r:id="rId8"/>
            </p:custDataLst>
          </p:nvPr>
        </p:nvPicPr>
        <p:blipFill>
          <a:blip r:embed="rId9"/>
          <a:stretch>
            <a:fillRect/>
          </a:stretch>
        </p:blipFill>
        <p:spPr>
          <a:xfrm>
            <a:off x="669925" y="2787015"/>
            <a:ext cx="3165475" cy="3651885"/>
          </a:xfrm>
          <a:prstGeom prst="rect">
            <a:avLst/>
          </a:prstGeom>
          <a:noFill/>
          <a:ln w="9525">
            <a:noFill/>
          </a:ln>
        </p:spPr>
      </p:pic>
      <p:sp>
        <p:nvSpPr>
          <p:cNvPr id="2" name="文本框 1"/>
          <p:cNvSpPr txBox="1"/>
          <p:nvPr>
            <p:custDataLst>
              <p:tags r:id="rId10"/>
            </p:custDataLst>
          </p:nvPr>
        </p:nvSpPr>
        <p:spPr>
          <a:xfrm>
            <a:off x="7447280" y="6413500"/>
            <a:ext cx="4338320" cy="368300"/>
          </a:xfrm>
          <a:prstGeom prst="rect">
            <a:avLst/>
          </a:prstGeom>
          <a:noFill/>
        </p:spPr>
        <p:txBody>
          <a:bodyPr wrap="square" rtlCol="0">
            <a:spAutoFit/>
          </a:bodyPr>
          <a:lstStyle/>
          <a:p>
            <a:pPr algn="l" eaLnBrk="0" hangingPunct="0">
              <a:buClrTx/>
              <a:buSzTx/>
              <a:buFontTx/>
            </a:pPr>
            <a:r>
              <a:rPr lang="en-US" altLang="zh-CN" dirty="0"/>
              <a:t>Zhou L, Wang HN</a:t>
            </a:r>
            <a:r>
              <a:rPr lang="zh-CN" altLang="en-US" dirty="0"/>
              <a:t>*</a:t>
            </a:r>
            <a:r>
              <a:rPr lang="en-US" altLang="zh-CN" dirty="0"/>
              <a:t>, et al. Viruses, 2021</a:t>
            </a:r>
            <a:endParaRPr lang="en-US" altLang="zh-CN" dirty="0"/>
          </a:p>
        </p:txBody>
      </p:sp>
      <p:cxnSp>
        <p:nvCxnSpPr>
          <p:cNvPr id="52" name="直接连接符 51"/>
          <p:cNvCxnSpPr/>
          <p:nvPr>
            <p:custDataLst>
              <p:tags r:id="rId11"/>
            </p:custDataLst>
          </p:nvPr>
        </p:nvCxnSpPr>
        <p:spPr>
          <a:xfrm>
            <a:off x="653843" y="106462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1"/>
          <p:cNvSpPr txBox="1"/>
          <p:nvPr/>
        </p:nvSpPr>
        <p:spPr>
          <a:xfrm>
            <a:off x="780415" y="1186180"/>
            <a:ext cx="10233025" cy="925830"/>
          </a:xfrm>
          <a:prstGeom prst="rect">
            <a:avLst/>
          </a:prstGeom>
          <a:noFill/>
          <a:ln w="9525" cap="flat" cmpd="sng">
            <a:noFill/>
            <a:prstDash val="sysDot"/>
            <a:round/>
            <a:headEnd type="none" w="med" len="med"/>
            <a:tailEnd type="none" w="med" len="med"/>
          </a:ln>
        </p:spPr>
        <p:txBody>
          <a:bodyPr wrap="square" lIns="121908" tIns="60954" rIns="121908" bIns="60954" anchor="t" anchorCtr="0">
            <a:spAutoFit/>
          </a:bodyPr>
          <a:lstStyle/>
          <a:p>
            <a:pPr marL="342900" indent="-342900" algn="l" eaLnBrk="0" hangingPunct="0">
              <a:lnSpc>
                <a:spcPct val="100000"/>
              </a:lnSpc>
              <a:spcBef>
                <a:spcPts val="1000"/>
              </a:spcBef>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猪圆环病毒生产中主要流行PCV2，但也存在</a:t>
            </a: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PCV3感染</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a:p>
            <a:pPr marL="342900" indent="-342900" algn="l" eaLnBrk="0" hangingPunct="0">
              <a:lnSpc>
                <a:spcPct val="100000"/>
              </a:lnSpc>
              <a:spcBef>
                <a:spcPts val="1000"/>
              </a:spcBef>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混合感染中有PCV2+PRRSV，PCV3+PRRSV，以PCV2+PRRSV最为严重</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p:txBody>
      </p:sp>
      <p:graphicFrame>
        <p:nvGraphicFramePr>
          <p:cNvPr id="8" name="表格 7"/>
          <p:cNvGraphicFramePr>
            <a:graphicFrameLocks noGrp="1"/>
          </p:cNvGraphicFramePr>
          <p:nvPr>
            <p:custDataLst>
              <p:tags r:id="rId1"/>
            </p:custDataLst>
          </p:nvPr>
        </p:nvGraphicFramePr>
        <p:xfrm>
          <a:off x="872490" y="2808605"/>
          <a:ext cx="10524490" cy="3681730"/>
        </p:xfrm>
        <a:graphic>
          <a:graphicData uri="http://schemas.openxmlformats.org/drawingml/2006/table">
            <a:tbl>
              <a:tblPr/>
              <a:tblGrid>
                <a:gridCol w="1193800"/>
                <a:gridCol w="1539875"/>
                <a:gridCol w="1674495"/>
                <a:gridCol w="1517650"/>
                <a:gridCol w="1517650"/>
                <a:gridCol w="1536700"/>
                <a:gridCol w="1544320"/>
              </a:tblGrid>
              <a:tr h="228600">
                <a:tc rowSpan="2">
                  <a:txBody>
                    <a:bodyPr/>
                    <a:lstStyle/>
                    <a:p>
                      <a:pPr algn="ctr">
                        <a:lnSpc>
                          <a:spcPts val="1800"/>
                        </a:lnSpc>
                        <a:spcAft>
                          <a:spcPts val="0"/>
                        </a:spcAft>
                      </a:pP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tcPr>
                </a:tc>
                <a:tc rowSpan="2">
                  <a:txBody>
                    <a:bodyPr/>
                    <a:lstStyle/>
                    <a:p>
                      <a:pPr algn="ctr" fontAlgn="ctr">
                        <a:lnSpc>
                          <a:spcPts val="1800"/>
                        </a:lnSpc>
                        <a:spcAft>
                          <a:spcPts val="0"/>
                        </a:spcAft>
                      </a:pPr>
                      <a:r>
                        <a:rPr lang="zh-CN" sz="1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各感染类型总阳性率</a:t>
                      </a:r>
                      <a:endParaRPr lang="zh-CN" sz="1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ctr" fontAlgn="ctr">
                        <a:lnSpc>
                          <a:spcPts val="1800"/>
                        </a:lnSpc>
                        <a:spcAft>
                          <a:spcPts val="0"/>
                        </a:spcAft>
                      </a:pPr>
                      <a:r>
                        <a:rPr lang="zh-CN" sz="1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不同感染类型在阳性样品中的占比</a:t>
                      </a:r>
                      <a:endParaRPr lang="zh-CN" sz="1400" b="1"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cPr/>
                </a:tc>
                <a:tc hMerge="1">
                  <a:tcPr/>
                </a:tc>
                <a:tc hMerge="1">
                  <a:tcPr/>
                </a:tc>
                <a:tc hMerge="1">
                  <a:tcPr/>
                </a:tc>
              </a:tr>
              <a:tr h="417195">
                <a:tc vMerge="1">
                  <a:tcPr/>
                </a:tc>
                <a:tc vMerge="1">
                  <a:tcPr/>
                </a:tc>
                <a:tc>
                  <a:txBody>
                    <a:bodyPr/>
                    <a:lstStyle/>
                    <a:p>
                      <a:pPr algn="ctr" fontAlgn="ctr">
                        <a:lnSpc>
                          <a:spcPts val="1800"/>
                        </a:lnSpc>
                        <a:spcAft>
                          <a:spcPts val="0"/>
                        </a:spcAft>
                      </a:pPr>
                      <a:r>
                        <a:rPr lang="en-US" sz="1400" b="1" kern="0">
                          <a:latin typeface="Times New Roman" panose="02020603050405020304" pitchFamily="18" charset="0"/>
                          <a:ea typeface="宋体" panose="02010600030101010101" pitchFamily="2" charset="-122"/>
                          <a:cs typeface="Times New Roman" panose="02020603050405020304" pitchFamily="18" charset="0"/>
                        </a:rPr>
                        <a:t>PCV2</a:t>
                      </a:r>
                      <a:endParaRPr lang="en-US" sz="1400" b="1" kern="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400" b="1" kern="0" dirty="0" err="1">
                          <a:latin typeface="Times New Roman" panose="02020603050405020304" pitchFamily="18" charset="0"/>
                          <a:ea typeface="宋体" panose="02010600030101010101" pitchFamily="2" charset="-122"/>
                          <a:cs typeface="Times New Roman" panose="02020603050405020304" pitchFamily="18" charset="0"/>
                        </a:rPr>
                        <a:t>PCV3</a:t>
                      </a:r>
                      <a:endParaRPr lang="en-US" sz="1400" b="1" kern="0" dirty="0" err="1">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400" b="1" kern="0">
                          <a:latin typeface="Times New Roman" panose="02020603050405020304" pitchFamily="18" charset="0"/>
                          <a:ea typeface="宋体" panose="02010600030101010101" pitchFamily="2" charset="-122"/>
                          <a:cs typeface="Times New Roman" panose="02020603050405020304" pitchFamily="18" charset="0"/>
                        </a:rPr>
                        <a:t>PRRSV</a:t>
                      </a:r>
                      <a:endParaRPr lang="en-US" sz="1400" b="1" kern="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400" b="1" kern="0" dirty="0" err="1">
                          <a:latin typeface="Times New Roman" panose="02020603050405020304" pitchFamily="18" charset="0"/>
                          <a:ea typeface="宋体" panose="02010600030101010101" pitchFamily="2" charset="-122"/>
                          <a:cs typeface="Times New Roman" panose="02020603050405020304" pitchFamily="18" charset="0"/>
                        </a:rPr>
                        <a:t>PCV2</a:t>
                      </a:r>
                      <a:r>
                        <a:rPr lang="en-US" sz="1400" b="1" kern="0" dirty="0">
                          <a:latin typeface="Times New Roman" panose="02020603050405020304" pitchFamily="18" charset="0"/>
                          <a:ea typeface="宋体" panose="02010600030101010101" pitchFamily="2" charset="-122"/>
                          <a:cs typeface="Times New Roman" panose="02020603050405020304" pitchFamily="18" charset="0"/>
                        </a:rPr>
                        <a:t>+</a:t>
                      </a:r>
                      <a:endParaRPr lang="zh-CN" sz="1400" b="1" kern="100" dirty="0">
                        <a:latin typeface="Times New Roman" panose="02020603050405020304" pitchFamily="18" charset="0"/>
                        <a:ea typeface="宋体" panose="02010600030101010101" pitchFamily="2" charset="-122"/>
                        <a:cs typeface="Times New Roman" panose="02020603050405020304" pitchFamily="18" charset="0"/>
                      </a:endParaRPr>
                    </a:p>
                    <a:p>
                      <a:pPr algn="ctr" fontAlgn="ctr">
                        <a:lnSpc>
                          <a:spcPts val="1800"/>
                        </a:lnSpc>
                        <a:spcAft>
                          <a:spcPts val="0"/>
                        </a:spcAft>
                      </a:pPr>
                      <a:r>
                        <a:rPr lang="en-US" sz="1400" b="1" kern="0" dirty="0" err="1">
                          <a:latin typeface="Times New Roman" panose="02020603050405020304" pitchFamily="18" charset="0"/>
                          <a:ea typeface="宋体" panose="02010600030101010101" pitchFamily="2" charset="-122"/>
                          <a:cs typeface="Times New Roman" panose="02020603050405020304" pitchFamily="18" charset="0"/>
                        </a:rPr>
                        <a:t>PRRSV</a:t>
                      </a:r>
                      <a:endParaRPr lang="en-US" sz="1400" b="1" kern="0" dirty="0" err="1">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400" b="1" kern="0" dirty="0" err="1">
                          <a:latin typeface="Times New Roman" panose="02020603050405020304" pitchFamily="18" charset="0"/>
                          <a:ea typeface="宋体" panose="02010600030101010101" pitchFamily="2" charset="-122"/>
                          <a:cs typeface="Times New Roman" panose="02020603050405020304" pitchFamily="18" charset="0"/>
                        </a:rPr>
                        <a:t>PCV3</a:t>
                      </a:r>
                      <a:r>
                        <a:rPr lang="en-US" sz="1400" b="1" kern="0" dirty="0">
                          <a:latin typeface="Times New Roman" panose="02020603050405020304" pitchFamily="18" charset="0"/>
                          <a:ea typeface="宋体" panose="02010600030101010101" pitchFamily="2" charset="-122"/>
                          <a:cs typeface="Times New Roman" panose="02020603050405020304" pitchFamily="18" charset="0"/>
                        </a:rPr>
                        <a:t>+</a:t>
                      </a:r>
                      <a:endParaRPr lang="zh-CN" sz="1400" b="1" kern="100" dirty="0">
                        <a:latin typeface="Times New Roman" panose="02020603050405020304" pitchFamily="18" charset="0"/>
                        <a:ea typeface="宋体" panose="02010600030101010101" pitchFamily="2" charset="-122"/>
                        <a:cs typeface="Times New Roman" panose="02020603050405020304" pitchFamily="18" charset="0"/>
                      </a:endParaRPr>
                    </a:p>
                    <a:p>
                      <a:pPr algn="ctr" fontAlgn="ctr">
                        <a:lnSpc>
                          <a:spcPts val="1800"/>
                        </a:lnSpc>
                        <a:spcAft>
                          <a:spcPts val="0"/>
                        </a:spcAft>
                      </a:pPr>
                      <a:r>
                        <a:rPr lang="en-US" sz="1400" b="1" kern="0" dirty="0" err="1">
                          <a:latin typeface="Times New Roman" panose="02020603050405020304" pitchFamily="18" charset="0"/>
                          <a:ea typeface="宋体" panose="02010600030101010101" pitchFamily="2" charset="-122"/>
                          <a:cs typeface="Times New Roman" panose="02020603050405020304" pitchFamily="18" charset="0"/>
                        </a:rPr>
                        <a:t>PRRSV</a:t>
                      </a:r>
                      <a:endParaRPr lang="en-US" sz="1400" b="1" kern="0" dirty="0" err="1">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遂宁</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26.23%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14.75%</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1.64%</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4.92%</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4.92%</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绵阳</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59.18%</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20.41%</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4.08%</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22.45%</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10.20%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2.04%</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0190">
                <a:tc>
                  <a:txBody>
                    <a:bodyPr/>
                    <a:lstStyle/>
                    <a:p>
                      <a:pPr algn="ctr" fontAlgn="ctr">
                        <a:lnSpc>
                          <a:spcPts val="1800"/>
                        </a:lnSpc>
                        <a:spcAft>
                          <a:spcPts val="0"/>
                        </a:spcAft>
                      </a:pPr>
                      <a:r>
                        <a:rPr lang="zh-CN"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成都</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69.05%</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41.67%</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5.95%</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11.90%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7.14%</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2.38%</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眉山</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51.43%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24.29%</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1.43%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4.29%</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1.43%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8920">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广元</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48.00%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28.00%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6.00%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10.00%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2.00%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0190">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雅安</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36.36%</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26.26%</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3.03%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7.07%</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巴中</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36.07%</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19.67%</a:t>
                      </a:r>
                      <a:endPar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13.11%</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3.28%</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乐山</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28.26%</a:t>
                      </a:r>
                      <a:r>
                        <a:rPr lang="en-US" sz="1200" kern="100" baseline="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16.30%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3.26%</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5.43%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3.26%</a:t>
                      </a:r>
                      <a:endPar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南充</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23.73%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16.95%</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1.69%</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5.08%</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达州</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28.07%</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19.30%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1.75%</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7.02%</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0190">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内江</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37.50%</a:t>
                      </a:r>
                      <a:endPar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28.57%</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5.36%</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3.57%</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49555">
                <a:tc>
                  <a:txBody>
                    <a:bodyPr/>
                    <a:lstStyle/>
                    <a:p>
                      <a:pPr algn="ctr" fontAlgn="ctr">
                        <a:lnSpc>
                          <a:spcPts val="1800"/>
                        </a:lnSpc>
                        <a:spcAft>
                          <a:spcPts val="0"/>
                        </a:spcAft>
                      </a:pPr>
                      <a:r>
                        <a:rPr lang="zh-CN" sz="12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德阳</a:t>
                      </a:r>
                      <a:endParaRPr lang="zh-CN" sz="1200" kern="10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56.76%</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32.43%</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5.41%</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2.70%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b="1" kern="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16.22%</a:t>
                      </a:r>
                      <a:endParaRPr lang="zh-CN" sz="12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lnSpc>
                          <a:spcPts val="1800"/>
                        </a:lnSpc>
                        <a:spcAft>
                          <a:spcPts val="0"/>
                        </a:spcAft>
                      </a:pPr>
                      <a:r>
                        <a:rPr lang="en-US" sz="1200" kern="0" dirty="0">
                          <a:latin typeface="Times New Roman" panose="02020603050405020304" pitchFamily="18" charset="0"/>
                          <a:ea typeface="宋体" panose="02010600030101010101" pitchFamily="2" charset="-122"/>
                          <a:cs typeface="Times New Roman" panose="02020603050405020304" pitchFamily="18" charset="0"/>
                        </a:rPr>
                        <a:t>0%</a:t>
                      </a:r>
                      <a:endParaRPr lang="zh-CN" sz="1200" kern="100" dirty="0">
                        <a:latin typeface="Times New Roman" panose="02020603050405020304" pitchFamily="18" charset="0"/>
                        <a:ea typeface="宋体" panose="02010600030101010101" pitchFamily="2" charset="-122"/>
                        <a:cs typeface="Times New Roman" panose="02020603050405020304" pitchFamily="18" charset="0"/>
                      </a:endParaRPr>
                    </a:p>
                  </a:txBody>
                  <a:tcPr marL="63062" marR="630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2106" name="Rectangle 1"/>
          <p:cNvSpPr/>
          <p:nvPr/>
        </p:nvSpPr>
        <p:spPr>
          <a:xfrm>
            <a:off x="4173876" y="2330588"/>
            <a:ext cx="3340735" cy="398780"/>
          </a:xfrm>
          <a:prstGeom prst="rect">
            <a:avLst/>
          </a:prstGeom>
          <a:noFill/>
          <a:ln w="9525">
            <a:noFill/>
          </a:ln>
        </p:spPr>
        <p:txBody>
          <a:bodyPr wrap="none" anchor="ctr" anchorCtr="0">
            <a:spAutoFit/>
          </a:bodyPr>
          <a:lstStyle/>
          <a:p>
            <a:pPr indent="268605" algn="just"/>
            <a:r>
              <a:rPr lang="en-US" altLang="zh-CN" sz="1000" dirty="0">
                <a:latin typeface="Times New Roman" panose="02020603050405020304" pitchFamily="18" charset="0"/>
                <a:ea typeface="微软雅黑" panose="020B0503020204020204" charset="-122"/>
              </a:rPr>
              <a:t>   </a:t>
            </a:r>
            <a:r>
              <a:rPr lang="zh-CN" altLang="en-US" sz="2000" dirty="0">
                <a:latin typeface="Times New Roman" panose="02020603050405020304" pitchFamily="18" charset="0"/>
                <a:ea typeface="微软雅黑" panose="020B0503020204020204" charset="-122"/>
              </a:rPr>
              <a:t>不同地区感染情况统计表</a:t>
            </a:r>
            <a:endParaRPr lang="zh-CN" altLang="en-US" sz="2000" dirty="0">
              <a:latin typeface="Times New Roman" panose="02020603050405020304" pitchFamily="18" charset="0"/>
              <a:ea typeface="微软雅黑" panose="020B0503020204020204" charset="-122"/>
            </a:endParaRPr>
          </a:p>
        </p:txBody>
      </p:sp>
      <p:sp>
        <p:nvSpPr>
          <p:cNvPr id="2" name="文本框 1"/>
          <p:cNvSpPr txBox="1"/>
          <p:nvPr>
            <p:custDataLst>
              <p:tags r:id="rId2"/>
            </p:custDataLst>
          </p:nvPr>
        </p:nvSpPr>
        <p:spPr>
          <a:xfrm>
            <a:off x="2862580" y="447040"/>
            <a:ext cx="6551295" cy="521970"/>
          </a:xfrm>
          <a:prstGeom prst="rect">
            <a:avLst/>
          </a:prstGeom>
          <a:noFill/>
        </p:spPr>
        <p:txBody>
          <a:bodyPr wrap="square" rtlCol="0">
            <a:spAutoFit/>
          </a:bodyPr>
          <a:lstStyle/>
          <a:p>
            <a:pPr algn="l">
              <a:buClrTx/>
              <a:buSzTx/>
              <a:buFontTx/>
            </a:pPr>
            <a:r>
              <a:rPr lang="zh-CN" altLang="en-US" sz="2800" b="1" dirty="0">
                <a:solidFill>
                  <a:srgbClr val="C00000"/>
                </a:solidFill>
                <a:latin typeface="+mn-ea"/>
                <a:cs typeface="+mj-cs"/>
              </a:rPr>
              <a:t>蓝耳病与圆环病毒混合感染情况严重</a:t>
            </a:r>
            <a:endParaRPr lang="zh-CN" altLang="en-US" sz="2800" b="1" dirty="0">
              <a:solidFill>
                <a:srgbClr val="C00000"/>
              </a:solidFill>
              <a:latin typeface="+mn-ea"/>
              <a:cs typeface="+mj-cs"/>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p:nvPr/>
        </p:nvSpPr>
        <p:spPr>
          <a:xfrm>
            <a:off x="860425" y="1233170"/>
            <a:ext cx="10387330" cy="1099185"/>
          </a:xfrm>
          <a:prstGeom prst="rect">
            <a:avLst/>
          </a:prstGeom>
          <a:noFill/>
          <a:ln w="9525">
            <a:noFill/>
          </a:ln>
        </p:spPr>
        <p:txBody>
          <a:bodyPr wrap="square" anchor="t" anchorCtr="0">
            <a:spAutoFit/>
          </a:bodyPr>
          <a:lstStyle/>
          <a:p>
            <a:pPr marL="285750" indent="-285750" algn="just">
              <a:lnSpc>
                <a:spcPct val="130000"/>
              </a:lnSpc>
              <a:spcBef>
                <a:spcPts val="1000"/>
              </a:spcBef>
              <a:buClr>
                <a:srgbClr val="0033CC"/>
              </a:buClr>
              <a:buSzTx/>
              <a:buFont typeface="Wingdings" panose="05000000000000000000" pitchFamily="2" charset="2"/>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猪流行性腹泻病毒、猪轮状病毒、猪δ冠状病毒是引起仔猪腹泻的主要病原。</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a:p>
            <a:pPr marL="285750" indent="-285750" algn="just">
              <a:lnSpc>
                <a:spcPct val="130000"/>
              </a:lnSpc>
              <a:spcBef>
                <a:spcPts val="1000"/>
              </a:spcBef>
              <a:buClr>
                <a:srgbClr val="0033CC"/>
              </a:buClr>
              <a:buSzTx/>
              <a:buFont typeface="Wingdings" panose="05000000000000000000" pitchFamily="2" charset="2"/>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猪腹泻相关病毒混合感染严重，</a:t>
            </a:r>
            <a:r>
              <a:rPr lang="zh-CN" altLang="en-US" sz="2200" b="1">
                <a:solidFill>
                  <a:srgbClr val="C00000"/>
                </a:solidFill>
                <a:latin typeface="微软雅黑" panose="020B0503020204020204" charset="-122"/>
                <a:ea typeface="微软雅黑" panose="020B0503020204020204" charset="-122"/>
                <a:cs typeface="微软雅黑" panose="020B0503020204020204" charset="-122"/>
              </a:rPr>
              <a:t>两种及以上病毒混合感染率占阳性样品44.69%</a:t>
            </a:r>
            <a:endParaRPr lang="zh-CN" altLang="en-US" sz="22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custDataLst>
              <p:tags r:id="rId1"/>
            </p:custDataLst>
          </p:nvPr>
        </p:nvSpPr>
        <p:spPr>
          <a:xfrm>
            <a:off x="3261360" y="522605"/>
            <a:ext cx="5286375" cy="521970"/>
          </a:xfrm>
          <a:prstGeom prst="rect">
            <a:avLst/>
          </a:prstGeom>
          <a:noFill/>
        </p:spPr>
        <p:txBody>
          <a:bodyPr wrap="square" rtlCol="0">
            <a:spAutoFit/>
          </a:bodyPr>
          <a:lstStyle/>
          <a:p>
            <a:pPr algn="l">
              <a:buClrTx/>
              <a:buSzTx/>
              <a:buFont typeface="Arial" panose="020B0604020202020204" pitchFamily="34" charset="0"/>
            </a:pP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sz="2800" b="1" dirty="0">
                <a:solidFill>
                  <a:srgbClr val="C00000"/>
                </a:solidFill>
                <a:latin typeface="微软雅黑" panose="020B0503020204020204" charset="-122"/>
                <a:ea typeface="微软雅黑" panose="020B0503020204020204" charset="-122"/>
                <a:cs typeface="微软雅黑" panose="020B0503020204020204" charset="-122"/>
                <a:sym typeface="+mn-ea"/>
              </a:rPr>
              <a:t>3</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）猪病毒性腹泻监测结果</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11" name="Picture 2"/>
          <p:cNvPicPr>
            <a:picLocks noChangeAspect="1" noChangeArrowheads="1"/>
          </p:cNvPicPr>
          <p:nvPr>
            <p:custDataLst>
              <p:tags r:id="rId2"/>
            </p:custDataLst>
          </p:nvPr>
        </p:nvPicPr>
        <p:blipFill>
          <a:blip r:embed="rId3"/>
          <a:srcRect/>
          <a:stretch>
            <a:fillRect/>
          </a:stretch>
        </p:blipFill>
        <p:spPr bwMode="auto">
          <a:xfrm>
            <a:off x="7351902" y="2784729"/>
            <a:ext cx="3052265" cy="1547749"/>
          </a:xfrm>
          <a:prstGeom prst="rect">
            <a:avLst/>
          </a:prstGeom>
          <a:noFill/>
          <a:ln w="9525">
            <a:noFill/>
            <a:miter lim="800000"/>
            <a:headEnd/>
            <a:tailEnd/>
          </a:ln>
          <a:effectLst/>
        </p:spPr>
      </p:pic>
      <p:pic>
        <p:nvPicPr>
          <p:cNvPr id="12" name="Picture 5"/>
          <p:cNvPicPr>
            <a:picLocks noChangeAspect="1" noChangeArrowheads="1"/>
          </p:cNvPicPr>
          <p:nvPr>
            <p:custDataLst>
              <p:tags r:id="rId4"/>
            </p:custDataLst>
          </p:nvPr>
        </p:nvPicPr>
        <p:blipFill>
          <a:blip r:embed="rId5"/>
          <a:srcRect/>
          <a:stretch>
            <a:fillRect/>
          </a:stretch>
        </p:blipFill>
        <p:spPr bwMode="auto">
          <a:xfrm>
            <a:off x="7388353" y="4453861"/>
            <a:ext cx="3099562" cy="1662460"/>
          </a:xfrm>
          <a:prstGeom prst="rect">
            <a:avLst/>
          </a:prstGeom>
          <a:noFill/>
          <a:ln w="9525">
            <a:noFill/>
            <a:miter lim="800000"/>
            <a:headEnd/>
            <a:tailEnd/>
          </a:ln>
          <a:effectLst/>
        </p:spPr>
      </p:pic>
      <p:sp>
        <p:nvSpPr>
          <p:cNvPr id="5" name="文本框 4"/>
          <p:cNvSpPr txBox="1"/>
          <p:nvPr/>
        </p:nvSpPr>
        <p:spPr>
          <a:xfrm>
            <a:off x="2589530" y="6300470"/>
            <a:ext cx="3708400" cy="275590"/>
          </a:xfrm>
          <a:prstGeom prst="rect">
            <a:avLst/>
          </a:prstGeom>
          <a:noFill/>
        </p:spPr>
        <p:txBody>
          <a:bodyPr wrap="square" rtlCol="0">
            <a:spAutoFit/>
          </a:bodyPr>
          <a:lstStyle/>
          <a:p>
            <a:r>
              <a:rPr lang="zh-CN" altLang="en-US" sz="1200"/>
              <a:t>猪腹泻病毒混合感染情况统计</a:t>
            </a:r>
            <a:endParaRPr lang="zh-CN" altLang="en-US" sz="1200"/>
          </a:p>
        </p:txBody>
      </p:sp>
      <p:cxnSp>
        <p:nvCxnSpPr>
          <p:cNvPr id="52" name="直接连接符 51"/>
          <p:cNvCxnSpPr/>
          <p:nvPr>
            <p:custDataLst>
              <p:tags r:id="rId6"/>
            </p:custDataLst>
          </p:nvPr>
        </p:nvCxnSpPr>
        <p:spPr>
          <a:xfrm>
            <a:off x="653843" y="10874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7"/>
          <a:stretch>
            <a:fillRect/>
          </a:stretch>
        </p:blipFill>
        <p:spPr>
          <a:xfrm>
            <a:off x="860425" y="2635091"/>
            <a:ext cx="6106692" cy="34594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558925" y="4286250"/>
            <a:ext cx="9144000" cy="1709738"/>
          </a:xfrm>
          <a:prstGeom prst="rect">
            <a:avLst/>
          </a:prstGeom>
          <a:blipFill dpi="0" rotWithShape="1">
            <a:blip r:embed="rId1">
              <a:alphaModFix amt="1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 b="0" i="0" u="none" strike="noStrike" kern="1200" cap="none" spc="0" normalizeH="0" baseline="0" noProof="1">
                <a:ln>
                  <a:noFill/>
                </a:ln>
                <a:solidFill>
                  <a:schemeClr val="lt1"/>
                </a:solidFill>
                <a:effectLst/>
                <a:uLnTx/>
                <a:uFillTx/>
                <a:latin typeface="+mn-lt"/>
                <a:ea typeface="+mn-ea"/>
                <a:cs typeface="+mn-cs"/>
              </a:rPr>
              <a:t>丁基酰胺修饰</a:t>
            </a:r>
            <a:endParaRPr kumimoji="0" lang="zh-CN" altLang="en-US" sz="100" b="0" i="0" u="none" strike="noStrike" kern="1200" cap="none" spc="0" normalizeH="0" baseline="0" noProof="1">
              <a:ln>
                <a:noFill/>
              </a:ln>
              <a:solidFill>
                <a:schemeClr val="lt1"/>
              </a:solidFill>
              <a:effectLst/>
              <a:uLnTx/>
              <a:uFillTx/>
              <a:latin typeface="+mn-lt"/>
              <a:ea typeface="+mn-ea"/>
              <a:cs typeface="+mn-cs"/>
            </a:endParaRPr>
          </a:p>
        </p:txBody>
      </p:sp>
      <p:sp>
        <p:nvSpPr>
          <p:cNvPr id="24578" name="文本框 1"/>
          <p:cNvSpPr txBox="1"/>
          <p:nvPr/>
        </p:nvSpPr>
        <p:spPr>
          <a:xfrm>
            <a:off x="591185" y="998855"/>
            <a:ext cx="10722610" cy="1462405"/>
          </a:xfrm>
          <a:prstGeom prst="rect">
            <a:avLst/>
          </a:prstGeom>
          <a:noFill/>
          <a:ln w="9525">
            <a:noFill/>
          </a:ln>
        </p:spPr>
        <p:txBody>
          <a:bodyPr wrap="square" anchor="t" anchorCtr="0">
            <a:spAutoFit/>
          </a:bodyPr>
          <a:lstStyle/>
          <a:p>
            <a:pPr marL="342900" indent="-342900" algn="l" fontAlgn="auto">
              <a:lnSpc>
                <a:spcPct val="120000"/>
              </a:lnSpc>
              <a:spcAft>
                <a:spcPts val="1200"/>
              </a:spcAft>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PDCoV可分为美国谱系、中国谱系和东南亚谱系等3个谱系。</a:t>
            </a:r>
            <a:r>
              <a:rPr lang="zh-CN" altLang="en-US" sz="2200" b="1">
                <a:solidFill>
                  <a:srgbClr val="C00000"/>
                </a:solidFill>
                <a:latin typeface="微软雅黑" panose="020B0503020204020204" charset="-122"/>
                <a:ea typeface="微软雅黑" panose="020B0503020204020204" charset="-122"/>
                <a:cs typeface="微软雅黑" panose="020B0503020204020204" charset="-122"/>
                <a:sym typeface="+mn-ea"/>
              </a:rPr>
              <a:t>四川分离株属于中国谱系，存在一定的遗传差异</a:t>
            </a:r>
            <a:endParaRPr lang="zh-CN" altLang="en-US" sz="22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marL="342900" indent="-342900" algn="l" fontAlgn="auto">
              <a:lnSpc>
                <a:spcPct val="120000"/>
              </a:lnSpc>
              <a:spcAft>
                <a:spcPts val="1200"/>
              </a:spcAft>
              <a:buClr>
                <a:srgbClr val="2747BE"/>
              </a:buClr>
              <a:buSzTx/>
              <a:buFont typeface="Wingdings" panose="05000000000000000000" charset="0"/>
              <a:buChar char="u"/>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宋体" panose="02010600030101010101" pitchFamily="2" charset="-122"/>
              </a:rPr>
              <a:t>PDCoV跨种间传播（猪传人）有待研究</a:t>
            </a:r>
            <a:endPar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8814002" y="6273225"/>
            <a:ext cx="4278313" cy="584775"/>
          </a:xfrm>
          <a:prstGeom prst="rect">
            <a:avLst/>
          </a:prstGeom>
          <a:noFill/>
        </p:spPr>
        <p:txBody>
          <a:bodyPr>
            <a:spAutoFit/>
          </a:bodyPr>
          <a:lstStyle/>
          <a:p>
            <a:pPr marR="0" defTabSz="914400">
              <a:buClrTx/>
              <a:buSzTx/>
              <a:buFontTx/>
              <a:buNone/>
              <a:defRPr/>
            </a:pPr>
            <a:r>
              <a:rPr kumimoji="0" lang="en-US" altLang="zh-CN"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rPr>
              <a:t> Lednicky </a:t>
            </a:r>
            <a:r>
              <a:rPr kumimoji="0" lang="en-US" altLang="zh-CN" i="1"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rPr>
              <a:t>et al.Nature </a:t>
            </a:r>
            <a:r>
              <a:rPr kumimoji="0" lang="en-US" altLang="zh-CN"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rPr>
              <a:t>2021</a:t>
            </a:r>
            <a:endParaRPr kumimoji="0" lang="en-US" altLang="zh-CN"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endParaRPr>
          </a:p>
          <a:p>
            <a:pPr marR="0" defTabSz="914400">
              <a:buClrTx/>
              <a:buSzTx/>
              <a:buFontTx/>
              <a:buNone/>
              <a:defRPr/>
            </a:pPr>
            <a:endParaRPr kumimoji="0" lang="en-US" altLang="zh-CN" sz="1400" kern="1200" cap="none" spc="0" normalizeH="0" baseline="0" noProof="1">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4580" name="图片 17"/>
          <p:cNvPicPr>
            <a:picLocks noChangeAspect="1"/>
          </p:cNvPicPr>
          <p:nvPr/>
        </p:nvPicPr>
        <p:blipFill>
          <a:blip r:embed="rId2"/>
          <a:stretch>
            <a:fillRect/>
          </a:stretch>
        </p:blipFill>
        <p:spPr>
          <a:xfrm>
            <a:off x="8172450" y="2964815"/>
            <a:ext cx="3463925" cy="1443990"/>
          </a:xfrm>
          <a:prstGeom prst="rect">
            <a:avLst/>
          </a:prstGeom>
          <a:noFill/>
          <a:ln w="9525">
            <a:noFill/>
          </a:ln>
        </p:spPr>
      </p:pic>
      <p:sp>
        <p:nvSpPr>
          <p:cNvPr id="24581" name="文本框 18"/>
          <p:cNvSpPr txBox="1"/>
          <p:nvPr/>
        </p:nvSpPr>
        <p:spPr>
          <a:xfrm>
            <a:off x="8245475" y="4620895"/>
            <a:ext cx="2971800" cy="1568450"/>
          </a:xfrm>
          <a:prstGeom prst="rect">
            <a:avLst/>
          </a:prstGeom>
          <a:noFill/>
          <a:ln w="9525">
            <a:noFill/>
          </a:ln>
        </p:spPr>
        <p:txBody>
          <a:bodyPr wrap="square" anchor="t" anchorCtr="0">
            <a:spAutoFit/>
          </a:bodyPr>
          <a:lstStyle/>
          <a:p>
            <a:pPr marL="285750" indent="-285750">
              <a:buFont typeface="Wingdings" panose="05000000000000000000" pitchFamily="2" charset="2"/>
              <a:buChar char="Ø"/>
            </a:pPr>
            <a:r>
              <a:rPr lang="en-US" altLang="zh-CN" sz="1600" dirty="0">
                <a:latin typeface="Calibri" panose="020F0502020204030204" charset="0"/>
                <a:ea typeface="宋体" panose="02010600030101010101" pitchFamily="2" charset="-122"/>
              </a:rPr>
              <a:t>PDCoV</a:t>
            </a:r>
            <a:r>
              <a:rPr lang="zh-CN" altLang="en-US" sz="1600" dirty="0">
                <a:latin typeface="Calibri" panose="020F0502020204030204" charset="0"/>
                <a:ea typeface="宋体" panose="02010600030101010101" pitchFamily="2" charset="-122"/>
              </a:rPr>
              <a:t>具</a:t>
            </a:r>
            <a:r>
              <a:rPr lang="zh-CN" altLang="en-US" sz="1600" dirty="0">
                <a:solidFill>
                  <a:schemeClr val="tx1"/>
                </a:solidFill>
                <a:latin typeface="Calibri" panose="020F0502020204030204" charset="0"/>
                <a:ea typeface="宋体" panose="02010600030101010101" pitchFamily="2" charset="-122"/>
              </a:rPr>
              <a:t>有</a:t>
            </a:r>
            <a:r>
              <a:rPr lang="en-US" altLang="zh-CN" sz="1600" dirty="0">
                <a:solidFill>
                  <a:schemeClr val="tx1"/>
                </a:solidFill>
                <a:latin typeface="Calibri" panose="020F0502020204030204" charset="0"/>
                <a:ea typeface="宋体" panose="02010600030101010101" pitchFamily="2" charset="-122"/>
              </a:rPr>
              <a:t>“</a:t>
            </a:r>
            <a:r>
              <a:rPr lang="zh-CN" altLang="en-US" sz="1600" dirty="0">
                <a:solidFill>
                  <a:schemeClr val="tx1"/>
                </a:solidFill>
                <a:latin typeface="Calibri" panose="020F0502020204030204" charset="0"/>
                <a:ea typeface="宋体" panose="02010600030101010101" pitchFamily="2" charset="-122"/>
              </a:rPr>
              <a:t>猪传人</a:t>
            </a:r>
            <a:r>
              <a:rPr lang="en-US" altLang="zh-CN" sz="1600" dirty="0">
                <a:solidFill>
                  <a:schemeClr val="tx1"/>
                </a:solidFill>
                <a:latin typeface="Calibri" panose="020F0502020204030204" charset="0"/>
                <a:ea typeface="宋体" panose="02010600030101010101" pitchFamily="2" charset="-122"/>
              </a:rPr>
              <a:t>”</a:t>
            </a:r>
            <a:r>
              <a:rPr lang="zh-CN" altLang="en-US" sz="1600" dirty="0">
                <a:solidFill>
                  <a:schemeClr val="tx1"/>
                </a:solidFill>
                <a:latin typeface="Calibri" panose="020F0502020204030204" charset="0"/>
                <a:ea typeface="宋体" panose="02010600030101010101" pitchFamily="2" charset="-122"/>
              </a:rPr>
              <a:t>潜力</a:t>
            </a:r>
            <a:endParaRPr lang="zh-CN" altLang="en-US" sz="1600" dirty="0">
              <a:solidFill>
                <a:schemeClr val="tx1"/>
              </a:solidFill>
              <a:latin typeface="Calibri" panose="020F0502020204030204" charset="0"/>
              <a:ea typeface="宋体" panose="02010600030101010101" pitchFamily="2" charset="-122"/>
            </a:endParaRPr>
          </a:p>
          <a:p>
            <a:pPr marL="285750" indent="-285750">
              <a:buFont typeface="Wingdings" panose="05000000000000000000" pitchFamily="2" charset="2"/>
              <a:buChar char="Ø"/>
            </a:pPr>
            <a:r>
              <a:rPr lang="zh-CN" altLang="en-US" sz="1600" dirty="0">
                <a:latin typeface="Calibri" panose="020F0502020204030204" charset="0"/>
                <a:ea typeface="宋体" panose="02010600030101010101" pitchFamily="2" charset="-122"/>
              </a:rPr>
              <a:t>PDCoV 毒株可在人肺泡腺癌基底上皮细胞（A549）、人肝癌细胞（Huh-7）、人正常肠道上皮细胞（HIEC-6）中复制增殖</a:t>
            </a:r>
            <a:endParaRPr lang="zh-CN" altLang="en-US" sz="1600" dirty="0">
              <a:latin typeface="Calibri" panose="020F0502020204030204" charset="0"/>
              <a:ea typeface="宋体" panose="02010600030101010101" pitchFamily="2" charset="-122"/>
            </a:endParaRPr>
          </a:p>
        </p:txBody>
      </p:sp>
      <p:pic>
        <p:nvPicPr>
          <p:cNvPr id="40962" name="图片 -2147482606" descr="PDSCS193-01-01"/>
          <p:cNvPicPr>
            <a:picLocks noChangeAspect="1"/>
          </p:cNvPicPr>
          <p:nvPr>
            <p:custDataLst>
              <p:tags r:id="rId3"/>
            </p:custDataLst>
          </p:nvPr>
        </p:nvPicPr>
        <p:blipFill>
          <a:blip r:embed="rId4" cstate="print"/>
          <a:stretch>
            <a:fillRect/>
          </a:stretch>
        </p:blipFill>
        <p:spPr>
          <a:xfrm>
            <a:off x="303530" y="2692400"/>
            <a:ext cx="3909695" cy="3578860"/>
          </a:xfrm>
          <a:prstGeom prst="rect">
            <a:avLst/>
          </a:prstGeom>
          <a:noFill/>
          <a:ln w="9525">
            <a:noFill/>
          </a:ln>
        </p:spPr>
      </p:pic>
      <p:pic>
        <p:nvPicPr>
          <p:cNvPr id="40964" name="图片 5"/>
          <p:cNvPicPr>
            <a:picLocks noGrp="1" noChangeAspect="1"/>
          </p:cNvPicPr>
          <p:nvPr>
            <p:ph idx="1"/>
            <p:custDataLst>
              <p:tags r:id="rId5"/>
            </p:custDataLst>
          </p:nvPr>
        </p:nvPicPr>
        <p:blipFill>
          <a:blip r:embed="rId6" cstate="print"/>
          <a:stretch>
            <a:fillRect/>
          </a:stretch>
        </p:blipFill>
        <p:spPr>
          <a:xfrm>
            <a:off x="4652645" y="3115310"/>
            <a:ext cx="3151505" cy="3110230"/>
          </a:xfrm>
        </p:spPr>
      </p:pic>
      <p:sp>
        <p:nvSpPr>
          <p:cNvPr id="36876" name="矩形 26"/>
          <p:cNvSpPr/>
          <p:nvPr>
            <p:custDataLst>
              <p:tags r:id="rId7"/>
            </p:custDataLst>
          </p:nvPr>
        </p:nvSpPr>
        <p:spPr>
          <a:xfrm>
            <a:off x="2402783" y="355006"/>
            <a:ext cx="6558280" cy="521970"/>
          </a:xfrm>
          <a:prstGeom prst="rect">
            <a:avLst/>
          </a:prstGeom>
          <a:noFill/>
          <a:ln w="9525">
            <a:noFill/>
          </a:ln>
        </p:spPr>
        <p:txBody>
          <a:bodyPr wrap="none" anchor="t" anchorCtr="0">
            <a:spAutoFit/>
          </a:bodyPr>
          <a:lstStyle/>
          <a:p>
            <a:pPr algn="l">
              <a:buFont typeface="Arial" panose="020B0604020202020204" pitchFamily="34" charset="0"/>
            </a:pP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猪δ冠状病毒(</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PDCoV</a:t>
            </a: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)的监测及变异研究</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custDataLst>
              <p:tags r:id="rId8"/>
            </p:custDataLst>
          </p:nvPr>
        </p:nvSpPr>
        <p:spPr>
          <a:xfrm>
            <a:off x="974090" y="6313805"/>
            <a:ext cx="5080000" cy="252730"/>
          </a:xfrm>
          <a:prstGeom prst="rect">
            <a:avLst/>
          </a:prstGeom>
          <a:noFill/>
          <a:ln w="9525">
            <a:noFill/>
          </a:ln>
        </p:spPr>
        <p:txBody>
          <a:bodyPr>
            <a:spAutoFit/>
          </a:bodyPr>
          <a:lstStyle/>
          <a:p>
            <a:pPr>
              <a:buClrTx/>
              <a:buSzTx/>
              <a:buFontTx/>
            </a:pPr>
            <a:r>
              <a:rPr lang="zh-CN" sz="1050" b="1" noProof="1">
                <a:solidFill>
                  <a:schemeClr val="tx1"/>
                </a:solidFill>
                <a:latin typeface="Calibri" panose="020F0502020204030204" charset="0"/>
                <a:ea typeface="宋体" panose="02010600030101010101" pitchFamily="2" charset="-122"/>
                <a:cs typeface="+mn-cs"/>
              </a:rPr>
              <a:t>基于</a:t>
            </a:r>
            <a:r>
              <a:rPr lang="en-US" sz="1050" b="1" noProof="1">
                <a:solidFill>
                  <a:schemeClr val="tx1"/>
                </a:solidFill>
                <a:latin typeface="等线" panose="02010600030101010101" pitchFamily="2" charset="-122"/>
                <a:ea typeface="宋体" panose="02010600030101010101" pitchFamily="2" charset="-122"/>
                <a:cs typeface="+mn-cs"/>
              </a:rPr>
              <a:t>PDCoV S</a:t>
            </a:r>
            <a:r>
              <a:rPr lang="zh-CN" sz="1050" b="1" noProof="1">
                <a:solidFill>
                  <a:schemeClr val="tx1"/>
                </a:solidFill>
                <a:latin typeface="Calibri" panose="020F0502020204030204" charset="0"/>
                <a:ea typeface="宋体" panose="02010600030101010101" pitchFamily="2" charset="-122"/>
                <a:cs typeface="+mn-cs"/>
              </a:rPr>
              <a:t>基因的系统进化树</a:t>
            </a:r>
            <a:endParaRPr lang="zh-CN" sz="1050" b="1" noProof="1">
              <a:solidFill>
                <a:schemeClr val="tx1"/>
              </a:solidFill>
              <a:latin typeface="Calibri" panose="020F0502020204030204" charset="0"/>
              <a:ea typeface="宋体" panose="02010600030101010101" pitchFamily="2" charset="-122"/>
              <a:cs typeface="+mn-cs"/>
            </a:endParaRPr>
          </a:p>
        </p:txBody>
      </p:sp>
      <p:sp>
        <p:nvSpPr>
          <p:cNvPr id="4" name="文本框 3"/>
          <p:cNvSpPr txBox="1"/>
          <p:nvPr>
            <p:custDataLst>
              <p:tags r:id="rId9"/>
            </p:custDataLst>
          </p:nvPr>
        </p:nvSpPr>
        <p:spPr>
          <a:xfrm>
            <a:off x="5077460" y="6336665"/>
            <a:ext cx="2787015" cy="252730"/>
          </a:xfrm>
          <a:prstGeom prst="rect">
            <a:avLst/>
          </a:prstGeom>
          <a:noFill/>
          <a:ln w="9525">
            <a:noFill/>
          </a:ln>
        </p:spPr>
        <p:txBody>
          <a:bodyPr wrap="square">
            <a:spAutoFit/>
          </a:bodyPr>
          <a:lstStyle/>
          <a:p>
            <a:r>
              <a:rPr lang="zh-CN" sz="1050" b="1" noProof="1">
                <a:solidFill>
                  <a:schemeClr val="tx1"/>
                </a:solidFill>
                <a:latin typeface="Calibri" panose="020F0502020204030204" charset="0"/>
                <a:ea typeface="宋体" panose="02010600030101010101" pitchFamily="2" charset="-122"/>
                <a:cs typeface="+mn-cs"/>
              </a:rPr>
              <a:t>基于</a:t>
            </a:r>
            <a:r>
              <a:rPr lang="en-US" sz="1050" b="1" noProof="1">
                <a:solidFill>
                  <a:schemeClr val="tx1"/>
                </a:solidFill>
                <a:latin typeface="等线" panose="02010600030101010101" pitchFamily="2" charset="-122"/>
                <a:ea typeface="宋体" panose="02010600030101010101" pitchFamily="2" charset="-122"/>
                <a:cs typeface="+mn-cs"/>
              </a:rPr>
              <a:t>PDCoV</a:t>
            </a:r>
            <a:r>
              <a:rPr lang="zh-CN" sz="1050" b="1" noProof="1">
                <a:solidFill>
                  <a:schemeClr val="tx1"/>
                </a:solidFill>
                <a:latin typeface="Calibri" panose="020F0502020204030204" charset="0"/>
                <a:ea typeface="宋体" panose="02010600030101010101" pitchFamily="2" charset="-122"/>
                <a:cs typeface="+mn-cs"/>
              </a:rPr>
              <a:t>全基因组的系统发育分析</a:t>
            </a:r>
            <a:endParaRPr lang="zh-CN" altLang="en-US" sz="1050" b="1" noProof="1">
              <a:solidFill>
                <a:schemeClr val="tx1"/>
              </a:solidFill>
              <a:latin typeface="Calibri" panose="020F0502020204030204" charset="0"/>
              <a:ea typeface="宋体" panose="02010600030101010101" pitchFamily="2"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1"/>
          <a:stretch>
            <a:fillRect/>
          </a:stretch>
        </p:blipFill>
        <p:spPr>
          <a:xfrm>
            <a:off x="358775" y="3178810"/>
            <a:ext cx="5709920" cy="2950845"/>
          </a:xfrm>
          <a:prstGeom prst="rect">
            <a:avLst/>
          </a:prstGeom>
          <a:noFill/>
          <a:ln w="9525">
            <a:noFill/>
          </a:ln>
        </p:spPr>
      </p:pic>
      <p:sp>
        <p:nvSpPr>
          <p:cNvPr id="3" name="矩形 2"/>
          <p:cNvSpPr/>
          <p:nvPr/>
        </p:nvSpPr>
        <p:spPr>
          <a:xfrm>
            <a:off x="2889568" y="406083"/>
            <a:ext cx="6133465" cy="521970"/>
          </a:xfrm>
          <a:prstGeom prst="rect">
            <a:avLst/>
          </a:prstGeom>
        </p:spPr>
        <p:txBody>
          <a:bodyPr wrap="none">
            <a:spAutoFit/>
          </a:bodyPr>
          <a:lstStyle/>
          <a:p>
            <a:pPr lvl="0"/>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猪流行性腹泻病毒PEDV变异情况研究</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402"/>
          <p:cNvSpPr txBox="1">
            <a:spLocks noChangeArrowheads="1"/>
          </p:cNvSpPr>
          <p:nvPr/>
        </p:nvSpPr>
        <p:spPr bwMode="auto">
          <a:xfrm>
            <a:off x="488315" y="1112520"/>
            <a:ext cx="10669905" cy="1564640"/>
          </a:xfrm>
          <a:prstGeom prst="rect">
            <a:avLst/>
          </a:prstGeom>
          <a:ln w="19050">
            <a:noFill/>
          </a:ln>
        </p:spPr>
        <p:style>
          <a:lnRef idx="2">
            <a:schemeClr val="accent3"/>
          </a:lnRef>
          <a:fillRef idx="1">
            <a:schemeClr val="lt1"/>
          </a:fillRef>
          <a:effectRef idx="0">
            <a:schemeClr val="accent3"/>
          </a:effectRef>
          <a:fontRef idx="minor">
            <a:schemeClr val="dk1"/>
          </a:fontRef>
        </p:style>
        <p:txBody>
          <a:bodyPr wrap="square">
            <a:spAutoFit/>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R="0" lvl="0" algn="just" defTabSz="914400" rtl="0" eaLnBrk="1" fontAlgn="base" hangingPunct="1">
              <a:lnSpc>
                <a:spcPct val="130000"/>
              </a:lnSpc>
              <a:spcAft>
                <a:spcPts val="600"/>
              </a:spcAft>
              <a:buClr>
                <a:srgbClr val="2747BE"/>
              </a:buClr>
              <a:buSzPct val="75000"/>
              <a:buFont typeface="Wingdings" panose="05000000000000000000" charset="0"/>
              <a:buChar char="u"/>
              <a:defRPr/>
            </a:pPr>
            <a:r>
              <a:rPr kumimoji="0" lang="zh-CN" altLang="en-US" sz="2200" b="1" i="0" u="none" strike="noStrike" kern="1200"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rPr>
              <a:t>变异毒株存在抗原漂移 </a:t>
            </a:r>
            <a:endParaRPr kumimoji="0" lang="zh-CN" altLang="en-US" sz="2200" b="1" i="0" u="none" strike="noStrike" kern="1200"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a:p>
            <a:pPr marR="0" lvl="0" algn="just" defTabSz="914400" rtl="0" eaLnBrk="1" fontAlgn="base" hangingPunct="1">
              <a:lnSpc>
                <a:spcPct val="130000"/>
              </a:lnSpc>
              <a:spcAft>
                <a:spcPts val="600"/>
              </a:spcAft>
              <a:buClr>
                <a:srgbClr val="2747BE"/>
              </a:buClr>
              <a:buSzPct val="75000"/>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包括S-INDEL毒株在内多个PEDV毒株在进化过程中经历了复杂的重组</a:t>
            </a:r>
            <a:endParaRPr kumimoji="0" lang="zh-CN" altLang="en-US" sz="2200" b="1" i="0" u="none" strike="noStrike" kern="1200" cap="none" spc="0" normalizeH="0" baseline="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endParaRPr>
          </a:p>
          <a:p>
            <a:pPr marR="0" lvl="0" algn="just" defTabSz="914400" rtl="0" eaLnBrk="1" fontAlgn="base" hangingPunct="1">
              <a:lnSpc>
                <a:spcPct val="130000"/>
              </a:lnSpc>
              <a:spcAft>
                <a:spcPts val="600"/>
              </a:spcAft>
              <a:buClr>
                <a:srgbClr val="2747BE"/>
              </a:buClr>
              <a:buSzPct val="75000"/>
              <a:buFont typeface="Wingdings" panose="05000000000000000000" charset="0"/>
              <a:buChar char="u"/>
              <a:defRPr/>
            </a:pPr>
            <a:r>
              <a:rPr lang="zh-CN" altLang="en-US" sz="2200" b="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PEDV阳性场建议测序分析后选用匹配疫苗毒株</a:t>
            </a:r>
            <a:endParaRPr kumimoji="0" lang="zh-CN" altLang="en-US" sz="200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186815" y="6053455"/>
            <a:ext cx="4676140" cy="306705"/>
          </a:xfrm>
          <a:prstGeom prst="rect">
            <a:avLst/>
          </a:prstGeom>
          <a:noFill/>
        </p:spPr>
        <p:txBody>
          <a:bodyPr wrap="square" rtlCol="0">
            <a:spAutoFit/>
          </a:bodyPr>
          <a:lstStyle/>
          <a:p>
            <a:r>
              <a:rPr lang="zh-CN" altLang="en-US" sz="1400" dirty="0">
                <a:solidFill>
                  <a:schemeClr val="tx1"/>
                </a:solidFill>
                <a:latin typeface="等线" panose="02010600030101010101" pitchFamily="2" charset="-122"/>
                <a:ea typeface="等线" panose="02010600030101010101" pitchFamily="2" charset="-122"/>
                <a:sym typeface="+mn-ea"/>
              </a:rPr>
              <a:t>PEDV毒株各亚群间S蛋白氨基酸差异比较</a:t>
            </a:r>
            <a:endParaRPr lang="zh-CN" altLang="en-US" sz="1400" dirty="0">
              <a:solidFill>
                <a:schemeClr val="tx1"/>
              </a:solidFill>
              <a:latin typeface="等线" panose="02010600030101010101" pitchFamily="2" charset="-122"/>
              <a:ea typeface="等线" panose="02010600030101010101" pitchFamily="2" charset="-122"/>
              <a:sym typeface="+mn-ea"/>
            </a:endParaRPr>
          </a:p>
        </p:txBody>
      </p:sp>
      <p:pic>
        <p:nvPicPr>
          <p:cNvPr id="38913" name="Picture 4"/>
          <p:cNvPicPr>
            <a:picLocks noChangeAspect="1"/>
          </p:cNvPicPr>
          <p:nvPr>
            <p:custDataLst>
              <p:tags r:id="rId2"/>
            </p:custDataLst>
          </p:nvPr>
        </p:nvPicPr>
        <p:blipFill>
          <a:blip r:embed="rId3" cstate="print"/>
          <a:stretch>
            <a:fillRect/>
          </a:stretch>
        </p:blipFill>
        <p:spPr>
          <a:xfrm>
            <a:off x="6068695" y="3140710"/>
            <a:ext cx="5407025" cy="2818130"/>
          </a:xfrm>
          <a:prstGeom prst="rect">
            <a:avLst/>
          </a:prstGeom>
          <a:noFill/>
          <a:ln w="9525">
            <a:noFill/>
          </a:ln>
        </p:spPr>
      </p:pic>
      <p:sp>
        <p:nvSpPr>
          <p:cNvPr id="5" name="文本框 4"/>
          <p:cNvSpPr txBox="1"/>
          <p:nvPr/>
        </p:nvSpPr>
        <p:spPr>
          <a:xfrm>
            <a:off x="7660005" y="6008370"/>
            <a:ext cx="6096000" cy="306705"/>
          </a:xfrm>
          <a:prstGeom prst="rect">
            <a:avLst/>
          </a:prstGeom>
          <a:noFill/>
        </p:spPr>
        <p:txBody>
          <a:bodyPr wrap="square" rtlCol="0" anchor="t">
            <a:spAutoFit/>
          </a:bodyPr>
          <a:lstStyle/>
          <a:p>
            <a:pPr algn="l">
              <a:buClrTx/>
              <a:buSzTx/>
              <a:buFontTx/>
            </a:pPr>
            <a:r>
              <a:rPr lang="zh-CN" altLang="en-US" sz="1400" dirty="0">
                <a:latin typeface="等线" panose="02010600030101010101" pitchFamily="2" charset="-122"/>
                <a:ea typeface="等线" panose="02010600030101010101" pitchFamily="2" charset="-122"/>
                <a:sym typeface="+mn-ea"/>
              </a:rPr>
              <a:t>PEDV基因组重组分析</a:t>
            </a:r>
            <a:endParaRPr lang="zh-CN" altLang="en-US" sz="1400" dirty="0">
              <a:latin typeface="等线" panose="02010600030101010101" pitchFamily="2" charset="-122"/>
              <a:ea typeface="等线" panose="02010600030101010101" pitchFamily="2" charset="-122"/>
              <a:sym typeface="+mn-ea"/>
            </a:endParaRPr>
          </a:p>
        </p:txBody>
      </p:sp>
      <p:sp>
        <p:nvSpPr>
          <p:cNvPr id="7" name="文本框 6"/>
          <p:cNvSpPr txBox="1"/>
          <p:nvPr>
            <p:custDataLst>
              <p:tags r:id="rId4"/>
            </p:custDataLst>
          </p:nvPr>
        </p:nvSpPr>
        <p:spPr>
          <a:xfrm>
            <a:off x="5595620" y="6422390"/>
            <a:ext cx="6323965" cy="368300"/>
          </a:xfrm>
          <a:prstGeom prst="rect">
            <a:avLst/>
          </a:prstGeom>
          <a:noFill/>
        </p:spPr>
        <p:txBody>
          <a:bodyPr wrap="square" rtlCol="0">
            <a:spAutoFit/>
          </a:bodyPr>
          <a:lstStyle/>
          <a:p>
            <a:pPr algn="l" eaLnBrk="0" hangingPunct="0">
              <a:buClrTx/>
              <a:buSzTx/>
              <a:buFontTx/>
            </a:pPr>
            <a:r>
              <a:rPr lang="en-US" altLang="zh-CN" dirty="0"/>
              <a:t>Tian YM, Wang HN</a:t>
            </a:r>
            <a:r>
              <a:rPr lang="zh-CN" altLang="en-US" dirty="0"/>
              <a:t>*</a:t>
            </a:r>
            <a:r>
              <a:rPr lang="en-US" altLang="zh-CN" dirty="0"/>
              <a:t>, et al, </a:t>
            </a:r>
            <a:r>
              <a:rPr lang="en-US" dirty="0" err="1">
                <a:sym typeface="+mn-ea"/>
              </a:rPr>
              <a:t>Transbound</a:t>
            </a:r>
            <a:r>
              <a:rPr lang="en-US" dirty="0">
                <a:sym typeface="+mn-ea"/>
              </a:rPr>
              <a:t> </a:t>
            </a:r>
            <a:r>
              <a:rPr lang="en-US" dirty="0" err="1">
                <a:sym typeface="+mn-ea"/>
              </a:rPr>
              <a:t>Emerg</a:t>
            </a:r>
            <a:r>
              <a:rPr lang="en-US" dirty="0">
                <a:sym typeface="+mn-ea"/>
              </a:rPr>
              <a:t> Dis, </a:t>
            </a:r>
            <a:r>
              <a:rPr lang="en-US" altLang="zh-CN" dirty="0"/>
              <a:t>2021</a:t>
            </a:r>
            <a:endParaRPr lang="en-US" altLang="zh-C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76009" y="175847"/>
            <a:ext cx="8236585" cy="2306955"/>
          </a:xfrm>
          <a:prstGeom prst="rect">
            <a:avLst/>
          </a:prstGeom>
          <a:noFill/>
        </p:spPr>
        <p:txBody>
          <a:bodyPr wrap="square" rtlCol="0" anchor="t">
            <a:spAutoFit/>
          </a:bodyPr>
          <a:lstStyle/>
          <a:p>
            <a:pPr algn="ctr" eaLnBrk="1" hangingPunct="1">
              <a:lnSpc>
                <a:spcPct val="150000"/>
              </a:lnSpc>
              <a:buClr>
                <a:srgbClr val="FF0000"/>
              </a:buClr>
              <a:buSzPct val="65000"/>
              <a:buFontTx/>
              <a:buNone/>
            </a:pPr>
            <a:r>
              <a:rPr lang="zh-CN" altLang="en-US" sz="4000" b="1" dirty="0">
                <a:solidFill>
                  <a:srgbClr val="C00000"/>
                </a:solidFill>
                <a:effectLst/>
                <a:latin typeface="微软雅黑" panose="020B0503020204020204" charset="-122"/>
                <a:ea typeface="微软雅黑" panose="020B0503020204020204" charset="-122"/>
                <a:sym typeface="+mn-ea"/>
              </a:rPr>
              <a:t>主要内容</a:t>
            </a:r>
            <a:endParaRPr lang="zh-CN" altLang="en-US" sz="4000" b="1" dirty="0">
              <a:solidFill>
                <a:srgbClr val="C00000"/>
              </a:solidFill>
              <a:effectLst/>
              <a:latin typeface="微软雅黑" panose="020B0503020204020204" charset="-122"/>
              <a:ea typeface="微软雅黑" panose="020B0503020204020204" charset="-122"/>
              <a:sym typeface="+mn-ea"/>
            </a:endParaRPr>
          </a:p>
          <a:p>
            <a:pPr algn="ctr" eaLnBrk="1" hangingPunct="1">
              <a:lnSpc>
                <a:spcPct val="150000"/>
              </a:lnSpc>
              <a:buClr>
                <a:srgbClr val="FF0000"/>
              </a:buClr>
              <a:buSzPct val="65000"/>
              <a:buFontTx/>
              <a:buNone/>
            </a:pPr>
            <a:endParaRPr lang="en-US" altLang="zh-CN" sz="2800" b="1" dirty="0">
              <a:solidFill>
                <a:srgbClr val="C00000"/>
              </a:solidFill>
              <a:latin typeface="微软雅黑" panose="020B0503020204020204" charset="-122"/>
              <a:ea typeface="微软雅黑" panose="020B0503020204020204" charset="-122"/>
              <a:sym typeface="+mn-ea"/>
            </a:endParaRPr>
          </a:p>
          <a:p>
            <a:pPr algn="l" eaLnBrk="1" hangingPunct="1">
              <a:lnSpc>
                <a:spcPct val="150000"/>
              </a:lnSpc>
              <a:buClr>
                <a:srgbClr val="FF0000"/>
              </a:buClr>
              <a:buSzPct val="65000"/>
              <a:buFontTx/>
              <a:buNone/>
            </a:pPr>
            <a:endParaRPr lang="en-US" altLang="zh-CN" sz="2800" b="1" dirty="0">
              <a:solidFill>
                <a:srgbClr val="C00000"/>
              </a:solidFill>
              <a:effectLst/>
              <a:latin typeface="微软雅黑" panose="020B0503020204020204" charset="-122"/>
              <a:ea typeface="微软雅黑" panose="020B0503020204020204" charset="-122"/>
              <a:sym typeface="+mn-ea"/>
            </a:endParaRPr>
          </a:p>
        </p:txBody>
      </p:sp>
      <p:sp>
        <p:nvSpPr>
          <p:cNvPr id="3" name="文本框 2"/>
          <p:cNvSpPr txBox="1"/>
          <p:nvPr/>
        </p:nvSpPr>
        <p:spPr>
          <a:xfrm>
            <a:off x="3398915" y="1421717"/>
            <a:ext cx="8586470" cy="5531174"/>
          </a:xfrm>
          <a:prstGeom prst="rect">
            <a:avLst/>
          </a:prstGeom>
          <a:noFill/>
        </p:spPr>
        <p:txBody>
          <a:bodyPr wrap="square" rtlCol="0">
            <a:noAutofit/>
          </a:bodyPr>
          <a:lstStyle/>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一、非洲猪瘟背景下猪场疫病防控难题</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二、猪病流行情况监测进展</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三、准确检测</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四、准确免疫</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五、准确消毒</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六、准确用药</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七、生物安全防控体系</a:t>
            </a:r>
            <a:endParaRPr lang="en-US" altLang="zh-CN"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30000"/>
              </a:lnSpc>
              <a:buClr>
                <a:srgbClr val="FF0000"/>
              </a:buClr>
              <a:buSzPct val="65000"/>
              <a:buFontTx/>
              <a:buNone/>
            </a:pPr>
            <a:r>
              <a:rPr lang="zh-CN" altLang="en-US" sz="2800" b="1" dirty="0">
                <a:solidFill>
                  <a:srgbClr val="002060"/>
                </a:solidFill>
                <a:latin typeface="微软雅黑" panose="020B0503020204020204" charset="-122"/>
                <a:ea typeface="微软雅黑" panose="020B0503020204020204" charset="-122"/>
                <a:sym typeface="+mn-ea"/>
              </a:rPr>
              <a:t>八、</a:t>
            </a:r>
            <a:r>
              <a:rPr lang="zh-CN" altLang="en-US" sz="2800" b="1" noProof="1">
                <a:solidFill>
                  <a:srgbClr val="002060"/>
                </a:solidFill>
                <a:latin typeface="微软雅黑" panose="020B0503020204020204" charset="-122"/>
                <a:ea typeface="微软雅黑" panose="020B0503020204020204" charset="-122"/>
                <a:sym typeface="Arial" panose="020B0604020202020204" pitchFamily="34" charset="0"/>
              </a:rPr>
              <a:t>人工智能技术应用</a:t>
            </a:r>
            <a:endParaRPr lang="zh-CN" altLang="en-US" sz="2800" b="1" dirty="0">
              <a:solidFill>
                <a:srgbClr val="002060"/>
              </a:solidFill>
              <a:latin typeface="微软雅黑" panose="020B0503020204020204" charset="-122"/>
              <a:ea typeface="微软雅黑" panose="020B0503020204020204" charset="-122"/>
              <a:sym typeface="+mn-ea"/>
            </a:endParaRPr>
          </a:p>
          <a:p>
            <a:pPr algn="l" eaLnBrk="1" hangingPunct="1">
              <a:lnSpc>
                <a:spcPct val="180000"/>
              </a:lnSpc>
              <a:buClr>
                <a:srgbClr val="FF0000"/>
              </a:buClr>
              <a:buSzPct val="65000"/>
              <a:buFontTx/>
              <a:buNone/>
            </a:pPr>
            <a:endParaRPr lang="zh-CN" altLang="en-US" sz="2800" b="1" dirty="0">
              <a:solidFill>
                <a:srgbClr val="002060"/>
              </a:solidFill>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47315" y="236855"/>
            <a:ext cx="6896735" cy="521970"/>
          </a:xfrm>
          <a:prstGeom prst="rect">
            <a:avLst/>
          </a:prstGeom>
          <a:noFill/>
        </p:spPr>
        <p:txBody>
          <a:bodyPr wrap="square" rtlCol="0">
            <a:spAutoFit/>
          </a:bodyPr>
          <a:lstStyle/>
          <a:p>
            <a:pPr algn="l">
              <a:buClrTx/>
              <a:buSzTx/>
              <a:buFontTx/>
            </a:pPr>
            <a:r>
              <a:rPr lang="en-US"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中国基因突变PEDV的分离与鉴定</a:t>
            </a:r>
            <a:endParaRPr lang="en-US" altLang="zh-CN" sz="28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9" name="标题 1"/>
          <p:cNvSpPr txBox="1"/>
          <p:nvPr>
            <p:custDataLst>
              <p:tags r:id="rId1"/>
            </p:custDataLst>
          </p:nvPr>
        </p:nvSpPr>
        <p:spPr>
          <a:xfrm>
            <a:off x="623570" y="105600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custDataLst>
              <p:tags r:id="rId2"/>
            </p:custDataLst>
          </p:nvPr>
        </p:nvSpPr>
        <p:spPr>
          <a:xfrm>
            <a:off x="6780899" y="6298049"/>
            <a:ext cx="4901565"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Jinchao Luo,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nl-NL" altLang="zh-CN" b="1" i="1" dirty="0">
                <a:latin typeface="Times New Roman" panose="02020603050405020304" pitchFamily="18" charset="0"/>
                <a:cs typeface="Times New Roman" panose="02020603050405020304" pitchFamily="18" charset="0"/>
              </a:rPr>
              <a:t>Virology</a:t>
            </a:r>
            <a:r>
              <a:rPr lang="nl-NL" altLang="zh-CN" i="1" dirty="0">
                <a:latin typeface="Times New Roman" panose="02020603050405020304" pitchFamily="18" charset="0"/>
                <a:cs typeface="Times New Roman" panose="02020603050405020304" pitchFamily="18" charset="0"/>
              </a:rPr>
              <a:t>. </a:t>
            </a:r>
            <a:r>
              <a:rPr lang="nl-NL" altLang="zh-CN" dirty="0">
                <a:latin typeface="Times New Roman" panose="02020603050405020304" pitchFamily="18" charset="0"/>
                <a:cs typeface="Times New Roman" panose="02020603050405020304" pitchFamily="18" charset="0"/>
              </a:rPr>
              <a:t>202</a:t>
            </a:r>
            <a:r>
              <a:rPr lang="en-US" altLang="nl-NL" dirty="0">
                <a:latin typeface="Times New Roman" panose="02020603050405020304" pitchFamily="18" charset="0"/>
                <a:cs typeface="Times New Roman" panose="02020603050405020304" pitchFamily="18" charset="0"/>
              </a:rPr>
              <a:t>4</a:t>
            </a:r>
            <a:r>
              <a:rPr lang="nl-NL" altLang="zh-CN" dirty="0">
                <a:latin typeface="Times New Roman" panose="02020603050405020304" pitchFamily="18" charset="0"/>
                <a:cs typeface="Times New Roman" panose="02020603050405020304" pitchFamily="18" charset="0"/>
              </a:rPr>
              <a:t>;</a:t>
            </a:r>
            <a:r>
              <a:rPr lang="en-US" altLang="nl-NL" dirty="0">
                <a:latin typeface="Times New Roman" panose="02020603050405020304" pitchFamily="18" charset="0"/>
                <a:cs typeface="Times New Roman" panose="02020603050405020304" pitchFamily="18" charset="0"/>
              </a:rPr>
              <a:t>600</a:t>
            </a:r>
            <a:r>
              <a:rPr lang="it-IT"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pic>
        <p:nvPicPr>
          <p:cNvPr id="5" name="图片 4"/>
          <p:cNvPicPr/>
          <p:nvPr/>
        </p:nvPicPr>
        <p:blipFill>
          <a:blip r:embed="rId3"/>
        </p:blipFill>
        <p:spPr>
          <a:xfrm>
            <a:off x="1503680" y="2411095"/>
            <a:ext cx="4430395" cy="3554095"/>
          </a:xfrm>
          <a:prstGeom prst="rect">
            <a:avLst/>
          </a:prstGeom>
          <a:effectLst/>
        </p:spPr>
      </p:pic>
      <p:pic>
        <p:nvPicPr>
          <p:cNvPr id="6" name="图片 5"/>
          <p:cNvPicPr/>
          <p:nvPr/>
        </p:nvPicPr>
        <p:blipFill>
          <a:blip r:embed="rId4"/>
        </p:blipFill>
        <p:spPr>
          <a:xfrm>
            <a:off x="6990715" y="2239645"/>
            <a:ext cx="2331720" cy="3896995"/>
          </a:xfrm>
          <a:prstGeom prst="rect">
            <a:avLst/>
          </a:prstGeom>
          <a:effectLst/>
        </p:spPr>
      </p:pic>
      <p:sp>
        <p:nvSpPr>
          <p:cNvPr id="12" name="矩形 11"/>
          <p:cNvSpPr/>
          <p:nvPr>
            <p:custDataLst>
              <p:tags r:id="rId5"/>
            </p:custDataLst>
          </p:nvPr>
        </p:nvSpPr>
        <p:spPr>
          <a:xfrm>
            <a:off x="474345" y="939800"/>
            <a:ext cx="11138535" cy="1106805"/>
          </a:xfrm>
          <a:prstGeom prst="rect">
            <a:avLst/>
          </a:prstGeom>
        </p:spPr>
        <p:txBody>
          <a:bodyPr wrap="square">
            <a:spAutoFit/>
          </a:bodyPr>
          <a:lstStyle/>
          <a:p>
            <a:pPr indent="457200" algn="l">
              <a:lnSpc>
                <a:spcPct val="150000"/>
              </a:lnSpc>
              <a:buClrTx/>
              <a:buSzTx/>
              <a:buFontTx/>
            </a:pPr>
            <a:r>
              <a:rPr lang="zh-CN" altLang="en-US" sz="2200" b="1" dirty="0">
                <a:solidFill>
                  <a:srgbClr val="002060"/>
                </a:solidFill>
                <a:latin typeface="微软雅黑" panose="020B0503020204020204" charset="-122"/>
                <a:ea typeface="微软雅黑" panose="020B0503020204020204" charset="-122"/>
              </a:rPr>
              <a:t>从四川、广东和山西分离到的四株新型PEDV，并测定了它们的S基因序列。 系统进化分析表明，它们都属于GII基因型。 氨基酸比对显示了突变</a:t>
            </a:r>
            <a:endParaRPr lang="zh-CN" altLang="en-US" sz="2200" b="1" dirty="0">
              <a:solidFill>
                <a:srgbClr val="002060"/>
              </a:solidFill>
              <a:latin typeface="微软雅黑" panose="020B0503020204020204" charset="-122"/>
              <a:ea typeface="微软雅黑" panose="020B0503020204020204" charset="-122"/>
            </a:endParaRPr>
          </a:p>
        </p:txBody>
      </p:sp>
    </p:spTree>
    <p:custDataLst>
      <p:tags r:id="rId6"/>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a:off x="908050" y="500380"/>
            <a:ext cx="10095865" cy="640080"/>
          </a:xfrm>
          <a:prstGeom prst="rect">
            <a:avLst/>
          </a:prstGeom>
        </p:spPr>
        <p:txBody>
          <a:bodyPr vert="horz" wrap="square" lIns="91440" tIns="45720" rIns="91440" bIns="45720" rtlCol="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a:solidFill>
                  <a:srgbClr val="C00000"/>
                </a:solidFill>
                <a:latin typeface="+mn-ea"/>
                <a:sym typeface="+mn-ea"/>
              </a:rPr>
              <a:t>2019-2023猪场主要</a:t>
            </a:r>
            <a:r>
              <a:rPr lang="zh-CN" altLang="en-US" sz="3200" b="1" dirty="0">
                <a:solidFill>
                  <a:srgbClr val="C00000"/>
                </a:solidFill>
                <a:latin typeface="+mn-ea"/>
                <a:sym typeface="+mn-ea"/>
              </a:rPr>
              <a:t>病原</a:t>
            </a:r>
            <a:r>
              <a:rPr lang="en-US" altLang="zh-CN" sz="3200" b="1" dirty="0">
                <a:solidFill>
                  <a:srgbClr val="C00000"/>
                </a:solidFill>
                <a:latin typeface="+mn-ea"/>
                <a:sym typeface="+mn-ea"/>
              </a:rPr>
              <a:t>菌</a:t>
            </a:r>
            <a:r>
              <a:rPr lang="zh-CN" altLang="en-US" sz="3200" b="1" dirty="0">
                <a:solidFill>
                  <a:srgbClr val="C00000"/>
                </a:solidFill>
                <a:latin typeface="+mn-ea"/>
                <a:sym typeface="+mn-ea"/>
              </a:rPr>
              <a:t>及耐药性监测</a:t>
            </a:r>
            <a:r>
              <a:rPr lang="en-US" altLang="zh-CN" sz="3200" b="1" dirty="0">
                <a:solidFill>
                  <a:srgbClr val="C00000"/>
                </a:solidFill>
                <a:latin typeface="+mn-ea"/>
                <a:sym typeface="+mn-ea"/>
              </a:rPr>
              <a:t>结果</a:t>
            </a:r>
            <a:endParaRPr lang="zh-CN" altLang="en-US" sz="3200" b="1" dirty="0">
              <a:solidFill>
                <a:srgbClr val="C00000"/>
              </a:solidFill>
              <a:latin typeface="微软雅黑" panose="020B0503020204020204" charset="-122"/>
              <a:ea typeface="微软雅黑" panose="020B0503020204020204" charset="-122"/>
            </a:endParaRPr>
          </a:p>
        </p:txBody>
      </p:sp>
      <p:cxnSp>
        <p:nvCxnSpPr>
          <p:cNvPr id="52" name="直接连接符 51"/>
          <p:cNvCxnSpPr/>
          <p:nvPr>
            <p:custDataLst>
              <p:tags r:id="rId1"/>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6096000" y="3077301"/>
            <a:ext cx="5439408" cy="2658654"/>
          </a:xfrm>
          <a:prstGeom prst="rect">
            <a:avLst/>
          </a:prstGeom>
        </p:spPr>
      </p:pic>
      <p:sp>
        <p:nvSpPr>
          <p:cNvPr id="5" name="文本框 4"/>
          <p:cNvSpPr txBox="1"/>
          <p:nvPr/>
        </p:nvSpPr>
        <p:spPr>
          <a:xfrm>
            <a:off x="6668525" y="5857240"/>
            <a:ext cx="3478255" cy="368300"/>
          </a:xfrm>
          <a:prstGeom prst="rect">
            <a:avLst/>
          </a:prstGeom>
          <a:noFill/>
        </p:spPr>
        <p:txBody>
          <a:bodyPr wrap="square" rtlCol="0" anchor="t">
            <a:spAutoFit/>
          </a:bodyPr>
          <a:lstStyle/>
          <a:p>
            <a:pPr algn="ctr"/>
            <a:r>
              <a:rPr lang="zh-CN" altLang="en-US">
                <a:latin typeface="Times New Roman" panose="02020603050405020304" pitchFamily="18" charset="0"/>
                <a:ea typeface="宋体" panose="02010600030101010101" pitchFamily="2" charset="-122"/>
                <a:cs typeface="Times New Roman" panose="02020603050405020304" pitchFamily="18" charset="0"/>
              </a:rPr>
              <a:t>猪源病原菌耐药性变化规律</a:t>
            </a: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3"/>
          <a:srcRect r="1509"/>
          <a:stretch>
            <a:fillRect/>
          </a:stretch>
        </p:blipFill>
        <p:spPr>
          <a:xfrm>
            <a:off x="443863" y="3013166"/>
            <a:ext cx="5492115" cy="2786924"/>
          </a:xfrm>
          <a:prstGeom prst="rect">
            <a:avLst/>
          </a:prstGeom>
        </p:spPr>
      </p:pic>
      <p:sp>
        <p:nvSpPr>
          <p:cNvPr id="7" name="文本框 6"/>
          <p:cNvSpPr txBox="1"/>
          <p:nvPr/>
        </p:nvSpPr>
        <p:spPr>
          <a:xfrm>
            <a:off x="1407067" y="5857240"/>
            <a:ext cx="2377282" cy="368300"/>
          </a:xfrm>
          <a:prstGeom prst="rect">
            <a:avLst/>
          </a:prstGeom>
          <a:noFill/>
        </p:spPr>
        <p:txBody>
          <a:bodyPr wrap="square" rtlCol="0" anchor="t">
            <a:spAutoFit/>
          </a:bodyPr>
          <a:lstStyle/>
          <a:p>
            <a:r>
              <a:rPr lang="zh-CN" altLang="en-US">
                <a:latin typeface="Times New Roman" panose="02020603050405020304" pitchFamily="18" charset="0"/>
                <a:ea typeface="宋体" panose="02010600030101010101" pitchFamily="2" charset="-122"/>
                <a:cs typeface="Times New Roman" panose="02020603050405020304" pitchFamily="18" charset="0"/>
              </a:rPr>
              <a:t>猪源病原菌检出率%</a:t>
            </a: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801370" y="1434465"/>
            <a:ext cx="10605135" cy="1198880"/>
          </a:xfrm>
          <a:prstGeom prst="rect">
            <a:avLst/>
          </a:prstGeom>
          <a:noFill/>
        </p:spPr>
        <p:txBody>
          <a:bodyPr wrap="square" rtlCol="0" anchor="t">
            <a:spAutoFit/>
          </a:bodyPr>
          <a:lstStyle/>
          <a:p>
            <a:pPr marL="285750" indent="-285750" fontAlgn="auto">
              <a:lnSpc>
                <a:spcPct val="150000"/>
              </a:lnSpc>
              <a:buClr>
                <a:srgbClr val="2747BE"/>
              </a:buClr>
              <a:buFont typeface="Wingdings" panose="05000000000000000000" charset="0"/>
              <a:buChar char="u"/>
            </a:pPr>
            <a:r>
              <a:rPr lang="zh-CN" altLang="en-US" sz="2400" b="1" dirty="0">
                <a:solidFill>
                  <a:srgbClr val="002060"/>
                </a:solidFill>
                <a:latin typeface="微软雅黑" panose="020B0503020204020204" charset="-122"/>
                <a:ea typeface="微软雅黑" panose="020B0503020204020204" charset="-122"/>
              </a:rPr>
              <a:t>猪感染细菌主要有：大肠杆菌、副猪嗜血杆菌、沙门氏菌、链球菌等；</a:t>
            </a:r>
            <a:endParaRPr lang="zh-CN" altLang="en-US" sz="2400" b="1" dirty="0">
              <a:solidFill>
                <a:srgbClr val="002060"/>
              </a:solidFill>
              <a:latin typeface="微软雅黑" panose="020B0503020204020204" charset="-122"/>
              <a:ea typeface="微软雅黑" panose="020B0503020204020204" charset="-122"/>
            </a:endParaRPr>
          </a:p>
          <a:p>
            <a:pPr marL="285750" indent="-285750" fontAlgn="auto">
              <a:lnSpc>
                <a:spcPct val="150000"/>
              </a:lnSpc>
              <a:buClr>
                <a:srgbClr val="2747BE"/>
              </a:buClr>
              <a:buFont typeface="Wingdings" panose="05000000000000000000" charset="0"/>
              <a:buChar char="u"/>
            </a:pPr>
            <a:r>
              <a:rPr lang="zh-CN" altLang="en-US" sz="2400" b="1" dirty="0">
                <a:solidFill>
                  <a:srgbClr val="002060"/>
                </a:solidFill>
                <a:latin typeface="微软雅黑" panose="020B0503020204020204" charset="-122"/>
                <a:ea typeface="微软雅黑" panose="020B0503020204020204" charset="-122"/>
              </a:rPr>
              <a:t>四环素类、青霉素类等耐药率高，氟喹诺酮类、头孢类耐药率较低</a:t>
            </a:r>
            <a:endParaRPr lang="zh-CN" altLang="en-US" sz="2400" b="1" dirty="0">
              <a:solidFill>
                <a:srgbClr val="002060"/>
              </a:solidFill>
              <a:latin typeface="微软雅黑" panose="020B0503020204020204" charset="-122"/>
              <a:ea typeface="微软雅黑" panose="020B050302020402020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6560" y="1079500"/>
            <a:ext cx="11410950" cy="1630045"/>
          </a:xfrm>
          <a:prstGeom prst="rect">
            <a:avLst/>
          </a:prstGeom>
          <a:noFill/>
        </p:spPr>
        <p:txBody>
          <a:bodyPr wrap="square" rtlCol="0">
            <a:spAutoFit/>
          </a:bodyPr>
          <a:lstStyle/>
          <a:p>
            <a:pPr indent="0" algn="just" fontAlgn="auto">
              <a:lnSpc>
                <a:spcPct val="150000"/>
              </a:lnSpc>
              <a:spcAft>
                <a:spcPts val="1200"/>
              </a:spcAft>
              <a:buClr>
                <a:srgbClr val="C00000"/>
              </a:buClr>
              <a:buSzTx/>
              <a:buFont typeface="Wingdings" panose="05000000000000000000" charset="0"/>
              <a:buNone/>
            </a:pPr>
            <a:r>
              <a:rPr lang="zh-CN" altLang="en-US" sz="2000" b="1" dirty="0">
                <a:solidFill>
                  <a:srgbClr val="002060"/>
                </a:solidFill>
                <a:latin typeface="微软雅黑" panose="020B0503020204020204" charset="-122"/>
                <a:ea typeface="微软雅黑" panose="020B0503020204020204" charset="-122"/>
                <a:sym typeface="+mn-ea"/>
              </a:rPr>
              <a:t>  103个猪场，833株人和猪大肠杆菌基因组测序分析，251个ST型，</a:t>
            </a:r>
            <a:r>
              <a:rPr lang="zh-CN" altLang="en-US" sz="2000" b="1" dirty="0">
                <a:solidFill>
                  <a:srgbClr val="C00000"/>
                </a:solidFill>
                <a:latin typeface="微软雅黑" panose="020B0503020204020204" charset="-122"/>
                <a:ea typeface="微软雅黑" panose="020B0503020204020204" charset="-122"/>
                <a:sym typeface="+mn-ea"/>
              </a:rPr>
              <a:t>42个新ST型</a:t>
            </a:r>
            <a:r>
              <a:rPr lang="zh-CN" altLang="en-US" sz="2000" b="1" dirty="0">
                <a:solidFill>
                  <a:srgbClr val="002060"/>
                </a:solidFill>
                <a:latin typeface="微软雅黑" panose="020B0503020204020204" charset="-122"/>
                <a:ea typeface="微软雅黑" panose="020B0503020204020204" charset="-122"/>
                <a:sym typeface="+mn-ea"/>
              </a:rPr>
              <a:t>，菌株遗传多样；母猪、仔猪、育肥猪之间的克隆传播频率较高；猪和养殖人员存在</a:t>
            </a:r>
            <a:r>
              <a:rPr lang="zh-CN" altLang="en-US" sz="2000" b="1" dirty="0">
                <a:solidFill>
                  <a:srgbClr val="C00000"/>
                </a:solidFill>
                <a:latin typeface="微软雅黑" panose="020B0503020204020204" charset="-122"/>
                <a:ea typeface="微软雅黑" panose="020B0503020204020204" charset="-122"/>
                <a:sym typeface="+mn-ea"/>
              </a:rPr>
              <a:t>5次</a:t>
            </a:r>
            <a:r>
              <a:rPr lang="zh-CN" altLang="en-US" sz="2000" b="1" dirty="0">
                <a:solidFill>
                  <a:srgbClr val="002060"/>
                </a:solidFill>
                <a:latin typeface="微软雅黑" panose="020B0503020204020204" charset="-122"/>
                <a:ea typeface="微软雅黑" panose="020B0503020204020204" charset="-122"/>
                <a:sym typeface="+mn-ea"/>
              </a:rPr>
              <a:t>大肠杆菌克隆传播事件</a:t>
            </a:r>
            <a:endParaRPr lang="zh-CN" altLang="en-US" sz="2000" b="1" dirty="0">
              <a:solidFill>
                <a:srgbClr val="002060"/>
              </a:solidFill>
              <a:latin typeface="微软雅黑" panose="020B0503020204020204" charset="-122"/>
              <a:ea typeface="微软雅黑" panose="020B0503020204020204" charset="-122"/>
              <a:sym typeface="+mn-ea"/>
            </a:endParaRPr>
          </a:p>
          <a:p>
            <a:pPr lvl="0" indent="0" algn="just">
              <a:lnSpc>
                <a:spcPct val="150000"/>
              </a:lnSpc>
              <a:buClrTx/>
              <a:buSzTx/>
              <a:buFont typeface="Wingdings" panose="05000000000000000000" pitchFamily="2" charset="2"/>
              <a:buNone/>
            </a:pPr>
            <a:endParaRPr lang="zh-CN" altLang="en-US" sz="2000" b="1" dirty="0">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416560" y="2327910"/>
            <a:ext cx="6045200" cy="4408805"/>
          </a:xfrm>
          <a:prstGeom prst="rect">
            <a:avLst/>
          </a:prstGeom>
        </p:spPr>
      </p:pic>
      <p:sp>
        <p:nvSpPr>
          <p:cNvPr id="7" name="文本框 6"/>
          <p:cNvSpPr txBox="1"/>
          <p:nvPr/>
        </p:nvSpPr>
        <p:spPr>
          <a:xfrm>
            <a:off x="1077595" y="377825"/>
            <a:ext cx="8380730" cy="583565"/>
          </a:xfrm>
          <a:prstGeom prst="rect">
            <a:avLst/>
          </a:prstGeom>
          <a:noFill/>
        </p:spPr>
        <p:txBody>
          <a:bodyPr wrap="square">
            <a:spAutoFit/>
          </a:bodyPr>
          <a:lstStyle/>
          <a:p>
            <a:pPr algn="r"/>
            <a:r>
              <a:rPr lang="en-US" altLang="zh-CN" sz="3200" b="1" dirty="0">
                <a:solidFill>
                  <a:srgbClr val="C00000"/>
                </a:solidFill>
                <a:latin typeface="+mn-ea"/>
                <a:sym typeface="黑体" panose="02010609060101010101" pitchFamily="2" charset="-122"/>
              </a:rPr>
              <a:t>猪场养殖人员、猪之间耐药大肠杆菌</a:t>
            </a:r>
            <a:r>
              <a:rPr lang="en-US" altLang="zh-CN" sz="3200" b="1" dirty="0">
                <a:solidFill>
                  <a:srgbClr val="C00000"/>
                </a:solidFill>
                <a:latin typeface="+mn-ea"/>
              </a:rPr>
              <a:t>传播风险</a:t>
            </a:r>
            <a:endParaRPr lang="en-US" altLang="zh-CN" sz="3200" b="1" dirty="0">
              <a:solidFill>
                <a:srgbClr val="C00000"/>
              </a:solidFill>
              <a:latin typeface="+mn-ea"/>
            </a:endParaRPr>
          </a:p>
        </p:txBody>
      </p:sp>
      <p:pic>
        <p:nvPicPr>
          <p:cNvPr id="2" name="图片 1"/>
          <p:cNvPicPr>
            <a:picLocks noChangeAspect="1"/>
          </p:cNvPicPr>
          <p:nvPr/>
        </p:nvPicPr>
        <p:blipFill>
          <a:blip r:embed="rId2"/>
          <a:stretch>
            <a:fillRect/>
          </a:stretch>
        </p:blipFill>
        <p:spPr>
          <a:xfrm>
            <a:off x="6809105" y="2459990"/>
            <a:ext cx="4622800" cy="4165600"/>
          </a:xfrm>
          <a:prstGeom prst="rect">
            <a:avLst/>
          </a:prstGeom>
        </p:spPr>
      </p:pic>
      <p:cxnSp>
        <p:nvCxnSpPr>
          <p:cNvPr id="52" name="直接连接符 51"/>
          <p:cNvCxnSpPr/>
          <p:nvPr>
            <p:custDataLst>
              <p:tags r:id="rId3"/>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9362"/>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5460" y="1066800"/>
            <a:ext cx="11068050" cy="1476375"/>
          </a:xfrm>
          <a:prstGeom prst="rect">
            <a:avLst/>
          </a:prstGeom>
          <a:noFill/>
        </p:spPr>
        <p:txBody>
          <a:bodyPr wrap="square" rtlCol="0">
            <a:spAutoFit/>
          </a:bodyPr>
          <a:lstStyle/>
          <a:p>
            <a:pPr algn="just" fontAlgn="auto">
              <a:lnSpc>
                <a:spcPct val="150000"/>
              </a:lnSpc>
              <a:spcAft>
                <a:spcPts val="1200"/>
              </a:spcAft>
              <a:buClr>
                <a:srgbClr val="C00000"/>
              </a:buClr>
              <a:buSzTx/>
              <a:buFont typeface="Wingdings" panose="05000000000000000000" charset="0"/>
              <a:buNone/>
            </a:pPr>
            <a:r>
              <a:rPr lang="zh-CN" altLang="en-US" sz="2000" b="1" dirty="0">
                <a:solidFill>
                  <a:srgbClr val="002060"/>
                </a:solidFill>
                <a:latin typeface="微软雅黑" panose="020B0503020204020204" charset="-122"/>
                <a:ea typeface="微软雅黑" panose="020B0503020204020204" charset="-122"/>
                <a:sym typeface="+mn-ea"/>
              </a:rPr>
              <a:t> 对猪场272株多重耐药沙门菌基因组测序，包含16种不同的血清型，其中</a:t>
            </a:r>
            <a:r>
              <a:rPr lang="zh-CN" altLang="en-US" sz="2000" b="1" dirty="0">
                <a:solidFill>
                  <a:srgbClr val="C00000"/>
                </a:solidFill>
                <a:latin typeface="微软雅黑" panose="020B0503020204020204" charset="-122"/>
                <a:ea typeface="微软雅黑" panose="020B0503020204020204" charset="-122"/>
                <a:sym typeface="+mn-ea"/>
              </a:rPr>
              <a:t>鼠伤寒沙门菌占比为51.84%</a:t>
            </a:r>
            <a:r>
              <a:rPr lang="zh-CN" altLang="en-US" sz="2000" b="1" dirty="0">
                <a:solidFill>
                  <a:srgbClr val="002060"/>
                </a:solidFill>
                <a:latin typeface="微软雅黑" panose="020B0503020204020204" charset="-122"/>
                <a:ea typeface="微软雅黑" panose="020B0503020204020204" charset="-122"/>
                <a:sym typeface="+mn-ea"/>
              </a:rPr>
              <a:t>（ST34、ST19等），其次是肠炎沙门菌（ST11）；猪源鼠伤寒沙门菌与人源菌株具有克隆相似性</a:t>
            </a:r>
            <a:endParaRPr lang="zh-CN" altLang="en-US" sz="2000" b="1" dirty="0">
              <a:solidFill>
                <a:srgbClr val="002060"/>
              </a:solidFill>
              <a:latin typeface="微软雅黑" panose="020B0503020204020204" charset="-122"/>
              <a:ea typeface="微软雅黑" panose="020B0503020204020204" charset="-122"/>
              <a:sym typeface="+mn-ea"/>
            </a:endParaRPr>
          </a:p>
        </p:txBody>
      </p:sp>
      <p:sp>
        <p:nvSpPr>
          <p:cNvPr id="7" name="文本框 6"/>
          <p:cNvSpPr txBox="1"/>
          <p:nvPr/>
        </p:nvSpPr>
        <p:spPr>
          <a:xfrm>
            <a:off x="1077595" y="377825"/>
            <a:ext cx="8380730" cy="583565"/>
          </a:xfrm>
          <a:prstGeom prst="rect">
            <a:avLst/>
          </a:prstGeom>
          <a:noFill/>
        </p:spPr>
        <p:txBody>
          <a:bodyPr wrap="square">
            <a:spAutoFit/>
          </a:bodyPr>
          <a:lstStyle/>
          <a:p>
            <a:pPr algn="r"/>
            <a:r>
              <a:rPr lang="en-US" altLang="zh-CN" sz="3200" b="1" dirty="0">
                <a:solidFill>
                  <a:srgbClr val="C00000"/>
                </a:solidFill>
                <a:latin typeface="+mn-ea"/>
                <a:sym typeface="黑体" panose="02010609060101010101" pitchFamily="2" charset="-122"/>
              </a:rPr>
              <a:t>规模化猪场多重耐药沙门菌</a:t>
            </a:r>
            <a:r>
              <a:rPr lang="zh-CN" altLang="en-US" sz="3200" b="1" dirty="0">
                <a:solidFill>
                  <a:srgbClr val="C00000"/>
                </a:solidFill>
                <a:latin typeface="+mn-ea"/>
                <a:sym typeface="黑体" panose="02010609060101010101" pitchFamily="2" charset="-122"/>
              </a:rPr>
              <a:t>流行与传播</a:t>
            </a:r>
            <a:endParaRPr lang="zh-CN" altLang="en-US" sz="3200" b="1" dirty="0">
              <a:solidFill>
                <a:srgbClr val="C00000"/>
              </a:solidFill>
              <a:latin typeface="+mn-ea"/>
            </a:endParaRPr>
          </a:p>
        </p:txBody>
      </p:sp>
      <p:cxnSp>
        <p:nvCxnSpPr>
          <p:cNvPr id="52" name="直接连接符 51"/>
          <p:cNvCxnSpPr/>
          <p:nvPr>
            <p:custDataLst>
              <p:tags r:id="rId1"/>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custDataLst>
              <p:tags r:id="rId2"/>
            </p:custDataLst>
          </p:nvPr>
        </p:nvPicPr>
        <p:blipFill>
          <a:blip r:embed="rId3"/>
          <a:stretch>
            <a:fillRect/>
          </a:stretch>
        </p:blipFill>
        <p:spPr>
          <a:xfrm>
            <a:off x="7995920" y="2827655"/>
            <a:ext cx="3704590" cy="3130550"/>
          </a:xfrm>
          <a:prstGeom prst="rect">
            <a:avLst/>
          </a:prstGeom>
        </p:spPr>
      </p:pic>
      <p:sp>
        <p:nvSpPr>
          <p:cNvPr id="10" name="文本框 9"/>
          <p:cNvSpPr txBox="1"/>
          <p:nvPr/>
        </p:nvSpPr>
        <p:spPr>
          <a:xfrm>
            <a:off x="435610" y="6007735"/>
            <a:ext cx="3506470" cy="398780"/>
          </a:xfrm>
          <a:prstGeom prst="rect">
            <a:avLst/>
          </a:prstGeom>
          <a:noFill/>
        </p:spPr>
        <p:txBody>
          <a:bodyPr wrap="square" rtlCol="0" anchor="t">
            <a:spAutoFit/>
          </a:bodyPr>
          <a:lstStyle/>
          <a:p>
            <a:pPr lvl="0" algn="ctr">
              <a:buClrTx/>
              <a:buSzTx/>
              <a:buFontTx/>
            </a:pPr>
            <a:r>
              <a:rPr lang="zh-CN" altLang="en-US" sz="2000" dirty="0">
                <a:uFillTx/>
                <a:latin typeface="微软雅黑" panose="020B0503020204020204" charset="-122"/>
                <a:ea typeface="微软雅黑" panose="020B0503020204020204" charset="-122"/>
                <a:cs typeface="Times New Roman" panose="02020603050405020304" pitchFamily="18" charset="0"/>
                <a:sym typeface="+mn-ea"/>
              </a:rPr>
              <a:t>耐药菌株血清型分布呈多样性</a:t>
            </a:r>
            <a:endParaRPr lang="zh-CN" altLang="en-US" sz="2000" dirty="0">
              <a:uFillTx/>
              <a:latin typeface="微软雅黑" panose="020B0503020204020204" charset="-122"/>
              <a:ea typeface="微软雅黑" panose="020B0503020204020204" charset="-122"/>
              <a:cs typeface="Times New Roman" panose="02020603050405020304" pitchFamily="18" charset="0"/>
              <a:sym typeface="+mn-ea"/>
            </a:endParaRPr>
          </a:p>
        </p:txBody>
      </p:sp>
      <p:sp>
        <p:nvSpPr>
          <p:cNvPr id="15" name="文本框 14"/>
          <p:cNvSpPr txBox="1"/>
          <p:nvPr>
            <p:custDataLst>
              <p:tags r:id="rId4"/>
            </p:custDataLst>
          </p:nvPr>
        </p:nvSpPr>
        <p:spPr>
          <a:xfrm>
            <a:off x="4109720" y="5981065"/>
            <a:ext cx="3701415" cy="398780"/>
          </a:xfrm>
          <a:prstGeom prst="rect">
            <a:avLst/>
          </a:prstGeom>
          <a:noFill/>
        </p:spPr>
        <p:txBody>
          <a:bodyPr wrap="square" rtlCol="0" anchor="t">
            <a:spAutoFit/>
          </a:bodyPr>
          <a:lstStyle/>
          <a:p>
            <a:pPr lvl="0" algn="ctr">
              <a:buClrTx/>
              <a:buSzTx/>
              <a:buFontTx/>
            </a:pPr>
            <a:r>
              <a:rPr lang="zh-CN" altLang="en-US" sz="2000" dirty="0">
                <a:uFillTx/>
                <a:latin typeface="微软雅黑" panose="020B0503020204020204" charset="-122"/>
                <a:ea typeface="微软雅黑" panose="020B0503020204020204" charset="-122"/>
                <a:cs typeface="Times New Roman" panose="02020603050405020304" pitchFamily="18" charset="0"/>
                <a:sym typeface="+mn-ea"/>
              </a:rPr>
              <a:t>耐药基因流行情况</a:t>
            </a:r>
            <a:endParaRPr lang="zh-CN" altLang="en-US" sz="2000" dirty="0">
              <a:uFillTx/>
              <a:latin typeface="微软雅黑" panose="020B0503020204020204" charset="-122"/>
              <a:ea typeface="微软雅黑" panose="020B0503020204020204" charset="-122"/>
              <a:cs typeface="Times New Roman" panose="02020603050405020304" pitchFamily="18" charset="0"/>
              <a:sym typeface="+mn-ea"/>
            </a:endParaRPr>
          </a:p>
        </p:txBody>
      </p:sp>
      <p:pic>
        <p:nvPicPr>
          <p:cNvPr id="16" name="图片 15"/>
          <p:cNvPicPr>
            <a:picLocks noChangeAspect="1"/>
          </p:cNvPicPr>
          <p:nvPr>
            <p:custDataLst>
              <p:tags r:id="rId5"/>
            </p:custDataLst>
          </p:nvPr>
        </p:nvPicPr>
        <p:blipFill>
          <a:blip r:embed="rId6"/>
          <a:stretch>
            <a:fillRect/>
          </a:stretch>
        </p:blipFill>
        <p:spPr>
          <a:xfrm>
            <a:off x="313055" y="2759075"/>
            <a:ext cx="3371215" cy="3139440"/>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4004310" y="2602865"/>
            <a:ext cx="4076700" cy="3220720"/>
          </a:xfrm>
          <a:prstGeom prst="rect">
            <a:avLst/>
          </a:prstGeom>
        </p:spPr>
      </p:pic>
      <p:sp>
        <p:nvSpPr>
          <p:cNvPr id="8" name="文本框 7"/>
          <p:cNvSpPr txBox="1"/>
          <p:nvPr>
            <p:custDataLst>
              <p:tags r:id="rId9"/>
            </p:custDataLst>
          </p:nvPr>
        </p:nvSpPr>
        <p:spPr>
          <a:xfrm>
            <a:off x="8199120" y="5981065"/>
            <a:ext cx="3701415" cy="398780"/>
          </a:xfrm>
          <a:prstGeom prst="rect">
            <a:avLst/>
          </a:prstGeom>
          <a:noFill/>
        </p:spPr>
        <p:txBody>
          <a:bodyPr wrap="square" rtlCol="0" anchor="t">
            <a:spAutoFit/>
          </a:bodyPr>
          <a:lstStyle/>
          <a:p>
            <a:pPr lvl="0" algn="ctr">
              <a:buClrTx/>
              <a:buSzTx/>
              <a:buFontTx/>
            </a:pPr>
            <a:r>
              <a:rPr lang="zh-CN" altLang="en-US" sz="2000" dirty="0">
                <a:uFillTx/>
                <a:latin typeface="微软雅黑" panose="020B0503020204020204" charset="-122"/>
                <a:ea typeface="微软雅黑" panose="020B0503020204020204" charset="-122"/>
                <a:cs typeface="Times New Roman" panose="02020603050405020304" pitchFamily="18" charset="0"/>
                <a:sym typeface="+mn-ea"/>
              </a:rPr>
              <a:t>猪源和人源菌株基因组进化树</a:t>
            </a:r>
            <a:endParaRPr lang="zh-CN" altLang="en-US" sz="2000" dirty="0">
              <a:uFillTx/>
              <a:latin typeface="微软雅黑" panose="020B0503020204020204" charset="-122"/>
              <a:ea typeface="微软雅黑" panose="020B0503020204020204" charset="-122"/>
              <a:cs typeface="Times New Roman" panose="02020603050405020304" pitchFamily="18" charset="0"/>
              <a:sym typeface="+mn-ea"/>
            </a:endParaRPr>
          </a:p>
        </p:txBody>
      </p:sp>
    </p:spTree>
  </p:cSld>
  <p:clrMapOvr>
    <a:masterClrMapping/>
  </p:clrMapOvr>
  <p:transition advTm="19362"/>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006703"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b="9760"/>
          <a:stretch>
            <a:fillRect/>
          </a:stretch>
        </p:blipFill>
        <p:spPr>
          <a:xfrm>
            <a:off x="6862445" y="3134360"/>
            <a:ext cx="3305175" cy="3136265"/>
          </a:xfrm>
          <a:prstGeom prst="rect">
            <a:avLst/>
          </a:prstGeom>
          <a:noFill/>
          <a:ln>
            <a:noFill/>
          </a:ln>
        </p:spPr>
      </p:pic>
      <p:pic>
        <p:nvPicPr>
          <p:cNvPr id="1958179186" name="图片 2"/>
          <p:cNvPicPr>
            <a:picLocks noChangeAspect="1" noChangeArrowheads="1"/>
          </p:cNvPicPr>
          <p:nvPr/>
        </p:nvPicPr>
        <p:blipFill>
          <a:blip r:embed="rId2"/>
          <a:srcRect/>
          <a:stretch>
            <a:fillRect/>
          </a:stretch>
        </p:blipFill>
        <p:spPr>
          <a:xfrm>
            <a:off x="1688465" y="3048000"/>
            <a:ext cx="3772535" cy="3295650"/>
          </a:xfrm>
          <a:prstGeom prst="rect">
            <a:avLst/>
          </a:prstGeom>
          <a:noFill/>
          <a:ln>
            <a:noFill/>
          </a:ln>
        </p:spPr>
      </p:pic>
      <p:sp>
        <p:nvSpPr>
          <p:cNvPr id="47108" name="矩形 3"/>
          <p:cNvSpPr/>
          <p:nvPr/>
        </p:nvSpPr>
        <p:spPr>
          <a:xfrm>
            <a:off x="555625" y="1176020"/>
            <a:ext cx="10899140" cy="1614805"/>
          </a:xfrm>
          <a:prstGeom prst="rect">
            <a:avLst/>
          </a:prstGeom>
          <a:noFill/>
          <a:ln w="9525">
            <a:noFill/>
          </a:ln>
        </p:spPr>
        <p:txBody>
          <a:bodyPr wrap="square" anchor="t" anchorCtr="0">
            <a:spAutoFit/>
          </a:bodyPr>
          <a:lstStyle/>
          <a:p>
            <a:pPr indent="0">
              <a:lnSpc>
                <a:spcPct val="150000"/>
              </a:lnSpc>
              <a:buClr>
                <a:srgbClr val="2747BE"/>
              </a:buClr>
              <a:buFont typeface="Wingdings" panose="05000000000000000000" charset="0"/>
              <a:buNone/>
            </a:pPr>
            <a:r>
              <a:rPr lang="zh-CN" altLang="en-US" sz="2200" b="1" dirty="0">
                <a:solidFill>
                  <a:srgbClr val="002060"/>
                </a:solidFill>
                <a:latin typeface="微软雅黑" panose="020B0503020204020204" charset="-122"/>
                <a:ea typeface="微软雅黑" panose="020B0503020204020204" charset="-122"/>
                <a:sym typeface="+mn-ea"/>
              </a:rPr>
              <a:t>22</a:t>
            </a:r>
            <a:r>
              <a:rPr lang="en-US" altLang="zh-CN"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002060"/>
                </a:solidFill>
                <a:latin typeface="微软雅黑" panose="020B0503020204020204" charset="-122"/>
                <a:ea typeface="微软雅黑" panose="020B0503020204020204" charset="-122"/>
                <a:sym typeface="+mn-ea"/>
              </a:rPr>
              <a:t>23年期间采集样品766份，猪链球菌分离率为</a:t>
            </a:r>
            <a:r>
              <a:rPr lang="en-US" altLang="zh-CN" sz="2200" b="1" dirty="0">
                <a:solidFill>
                  <a:srgbClr val="002060"/>
                </a:solidFill>
                <a:latin typeface="微软雅黑" panose="020B0503020204020204" charset="-122"/>
                <a:ea typeface="微软雅黑" panose="020B0503020204020204" charset="-122"/>
                <a:sym typeface="+mn-ea"/>
              </a:rPr>
              <a:t>20.6</a:t>
            </a:r>
            <a:r>
              <a:rPr lang="zh-CN" altLang="en-US"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C00000"/>
                </a:solidFill>
                <a:latin typeface="微软雅黑" panose="020B0503020204020204" charset="-122"/>
                <a:ea typeface="微软雅黑" panose="020B0503020204020204" charset="-122"/>
                <a:sym typeface="+mn-ea"/>
              </a:rPr>
              <a:t>分离株耐药性严重：</a:t>
            </a:r>
            <a:r>
              <a:rPr lang="zh-CN" altLang="en-US" sz="2200" b="1" dirty="0">
                <a:solidFill>
                  <a:srgbClr val="002060"/>
                </a:solidFill>
                <a:latin typeface="微软雅黑" panose="020B0503020204020204" charset="-122"/>
                <a:ea typeface="微软雅黑" panose="020B0503020204020204" charset="-122"/>
                <a:sym typeface="+mn-ea"/>
              </a:rPr>
              <a:t>对多西环素的耐药率达到90.5%；克林霉素的耐药率为84.1%。耐药率大于50%的还有苯唑西林、红霉素、庆大霉素、泰妙菌素、甲氧苄啶/磺胺甲噁唑。</a:t>
            </a:r>
            <a:endParaRPr lang="zh-CN" altLang="en-US" sz="22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47110" name="TextBox 1"/>
          <p:cNvSpPr txBox="1"/>
          <p:nvPr/>
        </p:nvSpPr>
        <p:spPr>
          <a:xfrm>
            <a:off x="2280920" y="421005"/>
            <a:ext cx="7426960" cy="583565"/>
          </a:xfrm>
          <a:prstGeom prst="rect">
            <a:avLst/>
          </a:prstGeom>
          <a:noFill/>
          <a:ln w="9525">
            <a:noFill/>
          </a:ln>
        </p:spPr>
        <p:txBody>
          <a:bodyPr wrap="square" anchor="t" anchorCtr="0">
            <a:spAutoFit/>
          </a:bodyPr>
          <a:lstStyle/>
          <a:p>
            <a:pPr algn="ctr">
              <a:buClrTx/>
              <a:buSzTx/>
              <a:buFont typeface="Arial" panose="020B0604020202020204" pitchFamily="34" charset="0"/>
            </a:pPr>
            <a:r>
              <a:rPr lang="zh-CN" altLang="en-US" sz="3200" b="1" dirty="0">
                <a:solidFill>
                  <a:srgbClr val="C00000"/>
                </a:solidFill>
                <a:latin typeface="微软雅黑" panose="020B0503020204020204" charset="-122"/>
                <a:ea typeface="微软雅黑" panose="020B0503020204020204" charset="-122"/>
                <a:cs typeface="微软雅黑" panose="020B0503020204020204" charset="-122"/>
                <a:sym typeface="+mn-ea"/>
              </a:rPr>
              <a:t>生猪养殖场中耐药猪链球菌广泛存在</a:t>
            </a:r>
            <a:endParaRPr lang="zh-CN" altLang="en-US" sz="32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089785" y="6365875"/>
            <a:ext cx="2996565" cy="347345"/>
          </a:xfrm>
          <a:prstGeom prst="rect">
            <a:avLst/>
          </a:prstGeom>
        </p:spPr>
        <p:txBody>
          <a:bodyPr wrap="square">
            <a:spAutoFit/>
          </a:bodyPr>
          <a:lstStyle/>
          <a:p>
            <a:pPr marL="0" indent="127000" algn="just" defTabSz="266700">
              <a:lnSpc>
                <a:spcPts val="2000"/>
              </a:lnSpc>
              <a:spcAft>
                <a:spcPct val="0"/>
              </a:spcAft>
            </a:pPr>
            <a:r>
              <a:rPr lang="zh-CN" altLang="en-US" sz="1600" dirty="0">
                <a:latin typeface="+mj-ea"/>
                <a:ea typeface="+mj-ea"/>
                <a:cs typeface="+mj-ea"/>
              </a:rPr>
              <a:t>基于SNPs的系统进化树</a:t>
            </a:r>
            <a:endParaRPr lang="zh-CN" altLang="en-US" sz="1600" dirty="0">
              <a:latin typeface="+mj-ea"/>
              <a:ea typeface="+mj-ea"/>
              <a:cs typeface="+mj-ea"/>
            </a:endParaRPr>
          </a:p>
        </p:txBody>
      </p:sp>
      <p:sp>
        <p:nvSpPr>
          <p:cNvPr id="6" name="文本框 5"/>
          <p:cNvSpPr txBox="1"/>
          <p:nvPr/>
        </p:nvSpPr>
        <p:spPr>
          <a:xfrm>
            <a:off x="6842760" y="6365875"/>
            <a:ext cx="3784600" cy="333553"/>
          </a:xfrm>
          <a:prstGeom prst="rect">
            <a:avLst/>
          </a:prstGeom>
        </p:spPr>
        <p:txBody>
          <a:bodyPr wrap="square">
            <a:spAutoFit/>
          </a:bodyPr>
          <a:lstStyle/>
          <a:p>
            <a:pPr marL="0" indent="127000" algn="just" defTabSz="266700">
              <a:lnSpc>
                <a:spcPts val="2000"/>
              </a:lnSpc>
              <a:buClrTx/>
              <a:buSzTx/>
              <a:buFontTx/>
            </a:pPr>
            <a:r>
              <a:rPr lang="zh-CN" altLang="en-US" sz="1600" dirty="0">
                <a:latin typeface="+mj-ea"/>
                <a:ea typeface="+mj-ea"/>
                <a:cs typeface="+mj-ea"/>
              </a:rPr>
              <a:t>猪链球菌携带耐药基因结果</a:t>
            </a:r>
            <a:endParaRPr lang="zh-CN" altLang="en-US" sz="1600" dirty="0">
              <a:latin typeface="+mj-ea"/>
              <a:ea typeface="+mj-ea"/>
              <a:cs typeface="+mj-ea"/>
            </a:endParaRPr>
          </a:p>
        </p:txBody>
      </p:sp>
      <p:cxnSp>
        <p:nvCxnSpPr>
          <p:cNvPr id="52" name="直接连接符 51"/>
          <p:cNvCxnSpPr/>
          <p:nvPr>
            <p:custDataLst>
              <p:tags r:id="rId3"/>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文本框 1"/>
          <p:cNvSpPr txBox="1"/>
          <p:nvPr/>
        </p:nvSpPr>
        <p:spPr>
          <a:xfrm>
            <a:off x="1548130" y="382905"/>
            <a:ext cx="9087485" cy="521970"/>
          </a:xfrm>
          <a:prstGeom prst="rect">
            <a:avLst/>
          </a:prstGeom>
          <a:noFill/>
          <a:ln w="9525">
            <a:noFill/>
          </a:ln>
        </p:spPr>
        <p:txBody>
          <a:bodyPr wrap="square" anchor="t">
            <a:spAutoFit/>
          </a:bodyPr>
          <a:lstStyle/>
          <a:p>
            <a:pPr algn="ctr" eaLnBrk="0" hangingPunct="0">
              <a:buClrTx/>
              <a:buSzTx/>
              <a:buFontTx/>
            </a:pPr>
            <a:r>
              <a:rPr lang="zh-CN" altLang="en-US" sz="2800" b="1" dirty="0">
                <a:solidFill>
                  <a:srgbClr val="C00000"/>
                </a:solidFill>
                <a:latin typeface="微软雅黑" panose="020B0503020204020204" charset="-122"/>
                <a:ea typeface="微软雅黑" panose="020B0503020204020204" charset="-122"/>
                <a:cs typeface="+mj-cs"/>
                <a:sym typeface="+mn-ea"/>
              </a:rPr>
              <a:t>畜禽治疗用抗生素与人用重要抗生素交叉耐药成为新挑战</a:t>
            </a:r>
            <a:endParaRPr lang="zh-CN" altLang="en-US" sz="2800" b="1" dirty="0">
              <a:solidFill>
                <a:srgbClr val="C00000"/>
              </a:solidFill>
              <a:latin typeface="微软雅黑" panose="020B0503020204020204" charset="-122"/>
              <a:ea typeface="微软雅黑" panose="020B0503020204020204" charset="-122"/>
              <a:cs typeface="+mj-cs"/>
              <a:sym typeface="+mn-ea"/>
            </a:endParaRPr>
          </a:p>
        </p:txBody>
      </p:sp>
      <p:sp>
        <p:nvSpPr>
          <p:cNvPr id="2" name="文本框 1"/>
          <p:cNvSpPr txBox="1"/>
          <p:nvPr/>
        </p:nvSpPr>
        <p:spPr>
          <a:xfrm>
            <a:off x="487680" y="1136650"/>
            <a:ext cx="11223625" cy="1106805"/>
          </a:xfrm>
          <a:prstGeom prst="rect">
            <a:avLst/>
          </a:prstGeom>
          <a:noFill/>
        </p:spPr>
        <p:txBody>
          <a:bodyPr wrap="square" rtlCol="0" anchor="t">
            <a:spAutoFit/>
          </a:bodyPr>
          <a:lstStyle/>
          <a:p>
            <a:pPr>
              <a:lnSpc>
                <a:spcPct val="150000"/>
              </a:lnSpc>
            </a:pPr>
            <a:r>
              <a:rPr lang="en-US" altLang="zh-CN" sz="2200" b="1" dirty="0">
                <a:solidFill>
                  <a:srgbClr val="002060"/>
                </a:solidFill>
                <a:latin typeface="微软雅黑" panose="020B0503020204020204" charset="-122"/>
                <a:ea typeface="微软雅黑" panose="020B0503020204020204" charset="-122"/>
                <a:sym typeface="+mn-ea"/>
              </a:rPr>
              <a:t> </a:t>
            </a:r>
            <a:r>
              <a:rPr lang="zh-CN" altLang="en-US" sz="2200" b="1" dirty="0">
                <a:solidFill>
                  <a:srgbClr val="002060"/>
                </a:solidFill>
                <a:latin typeface="微软雅黑" panose="020B0503020204020204" charset="-122"/>
                <a:ea typeface="微软雅黑" panose="020B0503020204020204" charset="-122"/>
                <a:sym typeface="+mn-ea"/>
              </a:rPr>
              <a:t>近年发现治疗用抗生素氟苯尼考、强力霉素与人用救命药恶唑烷酮、替加环素等存在交叉耐药，交叉耐药怎样控制，交叉耐药是否会传播和导致公共卫生问题，需要研究和防控</a:t>
            </a:r>
            <a:endParaRPr lang="zh-CN" altLang="en-US" sz="2200" b="1" dirty="0">
              <a:solidFill>
                <a:srgbClr val="002060"/>
              </a:solidFill>
              <a:latin typeface="微软雅黑" panose="020B0503020204020204" charset="-122"/>
              <a:ea typeface="微软雅黑" panose="020B0503020204020204" charset="-122"/>
              <a:sym typeface="+mn-ea"/>
            </a:endParaRPr>
          </a:p>
        </p:txBody>
      </p:sp>
      <p:sp>
        <p:nvSpPr>
          <p:cNvPr id="10" name="矩形 9"/>
          <p:cNvSpPr/>
          <p:nvPr/>
        </p:nvSpPr>
        <p:spPr>
          <a:xfrm>
            <a:off x="2266315" y="6379845"/>
            <a:ext cx="9010650" cy="337185"/>
          </a:xfrm>
          <a:prstGeom prst="rect">
            <a:avLst/>
          </a:prstGeom>
        </p:spPr>
        <p:txBody>
          <a:bodyPr wrap="square">
            <a:spAutoFit/>
          </a:bodyPr>
          <a:lstStyle/>
          <a:p>
            <a:pPr algn="r"/>
            <a:r>
              <a:rPr lang="en-US" altLang="zh-CN" sz="1600" dirty="0">
                <a:solidFill>
                  <a:schemeClr val="tx1"/>
                </a:solidFill>
                <a:latin typeface="Times New Roman" panose="02020603050405020304" pitchFamily="18" charset="0"/>
                <a:ea typeface="黑体" panose="02010609060101010101" pitchFamily="2" charset="-122"/>
                <a:cs typeface="Times New Roman" panose="02020603050405020304" pitchFamily="18" charset="0"/>
              </a:rPr>
              <a:t>Bender et al, </a:t>
            </a:r>
            <a:r>
              <a:rPr lang="en-US" altLang="zh-CN" sz="1600" b="1" i="1" dirty="0">
                <a:solidFill>
                  <a:schemeClr val="tx1"/>
                </a:solidFill>
                <a:latin typeface="Times New Roman" panose="02020603050405020304" pitchFamily="18" charset="0"/>
                <a:ea typeface="黑体" panose="02010609060101010101" pitchFamily="2" charset="-122"/>
                <a:cs typeface="Times New Roman" panose="02020603050405020304" pitchFamily="18" charset="0"/>
              </a:rPr>
              <a:t>Drug Resist Updat</a:t>
            </a:r>
            <a:r>
              <a:rPr lang="en-US" altLang="zh-CN" sz="1600" dirty="0">
                <a:solidFill>
                  <a:schemeClr val="tx1"/>
                </a:solidFill>
                <a:latin typeface="Times New Roman" panose="02020603050405020304" pitchFamily="18" charset="0"/>
                <a:ea typeface="黑体" panose="02010609060101010101" pitchFamily="2" charset="-122"/>
                <a:cs typeface="Times New Roman" panose="02020603050405020304" pitchFamily="18" charset="0"/>
              </a:rPr>
              <a:t> 2018; He et al, </a:t>
            </a:r>
            <a:r>
              <a:rPr lang="en-US" altLang="zh-CN" sz="1600" b="1" i="1" dirty="0">
                <a:solidFill>
                  <a:schemeClr val="tx1"/>
                </a:solidFill>
                <a:latin typeface="Times New Roman" panose="02020603050405020304" pitchFamily="18" charset="0"/>
                <a:ea typeface="黑体" panose="02010609060101010101" pitchFamily="2" charset="-122"/>
                <a:cs typeface="Times New Roman" panose="02020603050405020304" pitchFamily="18" charset="0"/>
              </a:rPr>
              <a:t>Nat Microbiol</a:t>
            </a:r>
            <a:r>
              <a:rPr lang="en-US" altLang="zh-CN" sz="1600" dirty="0">
                <a:solidFill>
                  <a:schemeClr val="tx1"/>
                </a:solidFill>
                <a:latin typeface="Times New Roman" panose="02020603050405020304" pitchFamily="18" charset="0"/>
                <a:ea typeface="黑体" panose="02010609060101010101" pitchFamily="2" charset="-122"/>
                <a:cs typeface="Times New Roman" panose="02020603050405020304" pitchFamily="18" charset="0"/>
              </a:rPr>
              <a:t> 2019</a:t>
            </a:r>
            <a:endParaRPr lang="en-US" altLang="zh-CN" sz="1600"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pic>
        <p:nvPicPr>
          <p:cNvPr id="6" name="图片 5"/>
          <p:cNvPicPr>
            <a:picLocks noChangeAspect="1"/>
          </p:cNvPicPr>
          <p:nvPr>
            <p:custDataLst>
              <p:tags r:id="rId1"/>
            </p:custDataLst>
          </p:nvPr>
        </p:nvPicPr>
        <p:blipFill>
          <a:blip r:embed="rId2"/>
          <a:srcRect l="7674" r="6062"/>
          <a:stretch>
            <a:fillRect/>
          </a:stretch>
        </p:blipFill>
        <p:spPr>
          <a:xfrm>
            <a:off x="7459345" y="2630805"/>
            <a:ext cx="3063875" cy="3123565"/>
          </a:xfrm>
          <a:prstGeom prst="rect">
            <a:avLst/>
          </a:prstGeom>
        </p:spPr>
      </p:pic>
      <p:sp>
        <p:nvSpPr>
          <p:cNvPr id="7" name="文本框 6"/>
          <p:cNvSpPr txBox="1"/>
          <p:nvPr/>
        </p:nvSpPr>
        <p:spPr>
          <a:xfrm>
            <a:off x="7466965" y="5831840"/>
            <a:ext cx="3030220" cy="306705"/>
          </a:xfrm>
          <a:prstGeom prst="rect">
            <a:avLst/>
          </a:prstGeom>
          <a:noFill/>
        </p:spPr>
        <p:txBody>
          <a:bodyPr wrap="square" rtlCol="0" anchor="t">
            <a:spAutoFit/>
          </a:bodyPr>
          <a:lstStyle/>
          <a:p>
            <a:r>
              <a:rPr lang="zh-CN" altLang="en-US" sz="1400">
                <a:latin typeface="微软雅黑" panose="020B0503020204020204" charset="-122"/>
                <a:ea typeface="微软雅黑" panose="020B0503020204020204" charset="-122"/>
                <a:cs typeface="微软雅黑" panose="020B0503020204020204" charset="-122"/>
              </a:rPr>
              <a:t>强力霉素、替加环素灭活蛋白Tet(X4)</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2" name="Line 9"/>
          <p:cNvSpPr>
            <a:spLocks noChangeShapeType="1"/>
          </p:cNvSpPr>
          <p:nvPr/>
        </p:nvSpPr>
        <p:spPr bwMode="auto">
          <a:xfrm flipV="1">
            <a:off x="487655" y="9888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grpSp>
        <p:nvGrpSpPr>
          <p:cNvPr id="35" name="组合 34"/>
          <p:cNvGrpSpPr/>
          <p:nvPr/>
        </p:nvGrpSpPr>
        <p:grpSpPr>
          <a:xfrm>
            <a:off x="1112325" y="2593647"/>
            <a:ext cx="5978191" cy="3437288"/>
            <a:chOff x="2932870" y="2694612"/>
            <a:chExt cx="5978191" cy="3437288"/>
          </a:xfrm>
        </p:grpSpPr>
        <p:grpSp>
          <p:nvGrpSpPr>
            <p:cNvPr id="26" name="组合 25"/>
            <p:cNvGrpSpPr/>
            <p:nvPr/>
          </p:nvGrpSpPr>
          <p:grpSpPr>
            <a:xfrm>
              <a:off x="2932870" y="2694612"/>
              <a:ext cx="5978191" cy="3437288"/>
              <a:chOff x="2932870" y="2694612"/>
              <a:chExt cx="5978191" cy="3437288"/>
            </a:xfrm>
          </p:grpSpPr>
          <p:grpSp>
            <p:nvGrpSpPr>
              <p:cNvPr id="17" name="组合 16"/>
              <p:cNvGrpSpPr/>
              <p:nvPr/>
            </p:nvGrpSpPr>
            <p:grpSpPr>
              <a:xfrm>
                <a:off x="2932870" y="2694612"/>
                <a:ext cx="5978191" cy="3437288"/>
                <a:chOff x="2932870" y="2694612"/>
                <a:chExt cx="5978191" cy="3437288"/>
              </a:xfrm>
            </p:grpSpPr>
            <p:pic>
              <p:nvPicPr>
                <p:cNvPr id="3" name="图片 2"/>
                <p:cNvPicPr>
                  <a:picLocks noChangeAspect="1"/>
                </p:cNvPicPr>
                <p:nvPr/>
              </p:nvPicPr>
              <p:blipFill>
                <a:blip r:embed="rId3">
                  <a:lum bright="6000" contrast="12000"/>
                </a:blip>
                <a:stretch>
                  <a:fillRect/>
                </a:stretch>
              </p:blipFill>
              <p:spPr>
                <a:xfrm>
                  <a:off x="2932870" y="2694612"/>
                  <a:ext cx="5978191" cy="3437288"/>
                </a:xfrm>
                <a:prstGeom prst="rect">
                  <a:avLst/>
                </a:prstGeom>
              </p:spPr>
            </p:pic>
            <p:sp>
              <p:nvSpPr>
                <p:cNvPr id="5" name="矩形 4"/>
                <p:cNvSpPr/>
                <p:nvPr/>
              </p:nvSpPr>
              <p:spPr>
                <a:xfrm>
                  <a:off x="3057525" y="2905125"/>
                  <a:ext cx="1747838" cy="385763"/>
                </a:xfrm>
                <a:prstGeom prst="rect">
                  <a:avLst/>
                </a:prstGeom>
                <a:solidFill>
                  <a:srgbClr val="5A6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5033963" y="3118088"/>
                  <a:ext cx="847725" cy="491887"/>
                </a:xfrm>
                <a:prstGeom prst="rect">
                  <a:avLst/>
                </a:prstGeom>
                <a:solidFill>
                  <a:srgbClr val="5A6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67450" y="3098006"/>
                  <a:ext cx="966788" cy="491887"/>
                </a:xfrm>
                <a:prstGeom prst="rect">
                  <a:avLst/>
                </a:prstGeom>
                <a:solidFill>
                  <a:srgbClr val="5A6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782093" y="3118088"/>
                  <a:ext cx="966788" cy="491887"/>
                </a:xfrm>
                <a:prstGeom prst="rect">
                  <a:avLst/>
                </a:prstGeom>
                <a:solidFill>
                  <a:srgbClr val="5A6E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224213" y="5572125"/>
                  <a:ext cx="1390650" cy="342900"/>
                </a:xfrm>
                <a:prstGeom prst="rect">
                  <a:avLst/>
                </a:prstGeom>
                <a:solidFill>
                  <a:srgbClr val="013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940238" y="5400675"/>
                  <a:ext cx="1012887" cy="342900"/>
                </a:xfrm>
                <a:prstGeom prst="rect">
                  <a:avLst/>
                </a:prstGeom>
                <a:solidFill>
                  <a:srgbClr val="093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278500" y="5394812"/>
                  <a:ext cx="1012887" cy="342900"/>
                </a:xfrm>
                <a:prstGeom prst="rect">
                  <a:avLst/>
                </a:prstGeom>
                <a:solidFill>
                  <a:srgbClr val="0D2E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688200" y="5394812"/>
                  <a:ext cx="1012887" cy="342900"/>
                </a:xfrm>
                <a:prstGeom prst="rect">
                  <a:avLst/>
                </a:prstGeom>
                <a:solidFill>
                  <a:srgbClr val="0F2A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5059331" y="4317971"/>
                <a:ext cx="774700" cy="329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solidFill>
                  <a:latin typeface="+mn-ea"/>
                </a:endParaRPr>
              </a:p>
            </p:txBody>
          </p:sp>
          <p:sp>
            <p:nvSpPr>
              <p:cNvPr id="23" name="矩形 22"/>
              <p:cNvSpPr/>
              <p:nvPr/>
            </p:nvSpPr>
            <p:spPr>
              <a:xfrm>
                <a:off x="6133517" y="4317971"/>
                <a:ext cx="1254707" cy="329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7611399" y="4296970"/>
                <a:ext cx="1089687" cy="329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2946535" y="2952334"/>
              <a:ext cx="2031325" cy="338554"/>
            </a:xfrm>
            <a:prstGeom prst="rect">
              <a:avLst/>
            </a:prstGeom>
            <a:noFill/>
          </p:spPr>
          <p:txBody>
            <a:bodyPr wrap="none" rtlCol="0">
              <a:spAutoFit/>
            </a:bodyPr>
            <a:lstStyle/>
            <a:p>
              <a:r>
                <a:rPr lang="zh-CN" altLang="en-US" sz="1600" b="1" dirty="0">
                  <a:solidFill>
                    <a:schemeClr val="bg1"/>
                  </a:solidFill>
                </a:rPr>
                <a:t>动物治疗用抗菌药物</a:t>
              </a:r>
              <a:endParaRPr lang="zh-CN" altLang="en-US" sz="1600" b="1" dirty="0">
                <a:solidFill>
                  <a:schemeClr val="bg1"/>
                </a:solidFill>
              </a:endParaRPr>
            </a:p>
          </p:txBody>
        </p:sp>
        <p:sp>
          <p:nvSpPr>
            <p:cNvPr id="19" name="文本框 18"/>
            <p:cNvSpPr txBox="1"/>
            <p:nvPr/>
          </p:nvSpPr>
          <p:spPr>
            <a:xfrm>
              <a:off x="4985006" y="2944117"/>
              <a:ext cx="1005403" cy="830997"/>
            </a:xfrm>
            <a:prstGeom prst="rect">
              <a:avLst/>
            </a:prstGeom>
            <a:noFill/>
          </p:spPr>
          <p:txBody>
            <a:bodyPr wrap="none" rtlCol="0">
              <a:spAutoFit/>
            </a:bodyPr>
            <a:lstStyle/>
            <a:p>
              <a:r>
                <a:rPr lang="zh-CN" altLang="en-US" sz="1600" b="1" dirty="0">
                  <a:solidFill>
                    <a:schemeClr val="bg1"/>
                  </a:solidFill>
                </a:rPr>
                <a:t>阿莫西林</a:t>
              </a:r>
              <a:endParaRPr lang="en-US" altLang="zh-CN" sz="1600" b="1" dirty="0">
                <a:solidFill>
                  <a:schemeClr val="bg1"/>
                </a:solidFill>
              </a:endParaRPr>
            </a:p>
            <a:p>
              <a:endParaRPr lang="en-US" altLang="zh-CN" sz="1600" b="1" dirty="0">
                <a:solidFill>
                  <a:schemeClr val="bg1"/>
                </a:solidFill>
              </a:endParaRPr>
            </a:p>
            <a:p>
              <a:r>
                <a:rPr lang="zh-CN" altLang="en-US" sz="1600" b="1" dirty="0">
                  <a:solidFill>
                    <a:schemeClr val="bg1"/>
                  </a:solidFill>
                </a:rPr>
                <a:t>头孢噻呋</a:t>
              </a:r>
              <a:endParaRPr lang="zh-CN" altLang="en-US" sz="1600" b="1" dirty="0">
                <a:solidFill>
                  <a:schemeClr val="bg1"/>
                </a:solidFill>
              </a:endParaRPr>
            </a:p>
          </p:txBody>
        </p:sp>
        <p:sp>
          <p:nvSpPr>
            <p:cNvPr id="20" name="文本框 19"/>
            <p:cNvSpPr txBox="1"/>
            <p:nvPr/>
          </p:nvSpPr>
          <p:spPr>
            <a:xfrm>
              <a:off x="6285984" y="3190338"/>
              <a:ext cx="1005403" cy="338554"/>
            </a:xfrm>
            <a:prstGeom prst="rect">
              <a:avLst/>
            </a:prstGeom>
            <a:noFill/>
          </p:spPr>
          <p:txBody>
            <a:bodyPr wrap="none" rtlCol="0">
              <a:spAutoFit/>
            </a:bodyPr>
            <a:lstStyle/>
            <a:p>
              <a:r>
                <a:rPr lang="zh-CN" altLang="en-US" sz="1600" b="1" dirty="0">
                  <a:solidFill>
                    <a:schemeClr val="bg1"/>
                  </a:solidFill>
                </a:rPr>
                <a:t>氟苯尼考</a:t>
              </a:r>
              <a:endParaRPr lang="zh-CN" altLang="en-US" sz="1600" b="1" dirty="0">
                <a:solidFill>
                  <a:schemeClr val="bg1"/>
                </a:solidFill>
              </a:endParaRPr>
            </a:p>
          </p:txBody>
        </p:sp>
        <p:sp>
          <p:nvSpPr>
            <p:cNvPr id="21" name="文本框 20"/>
            <p:cNvSpPr txBox="1"/>
            <p:nvPr/>
          </p:nvSpPr>
          <p:spPr>
            <a:xfrm>
              <a:off x="7688200" y="3190338"/>
              <a:ext cx="1005403" cy="338554"/>
            </a:xfrm>
            <a:prstGeom prst="rect">
              <a:avLst/>
            </a:prstGeom>
            <a:noFill/>
          </p:spPr>
          <p:txBody>
            <a:bodyPr wrap="none" rtlCol="0">
              <a:spAutoFit/>
            </a:bodyPr>
            <a:lstStyle/>
            <a:p>
              <a:r>
                <a:rPr lang="zh-CN" altLang="en-US" sz="1600" b="1" dirty="0">
                  <a:solidFill>
                    <a:schemeClr val="bg1"/>
                  </a:solidFill>
                </a:rPr>
                <a:t>强力霉素</a:t>
              </a:r>
              <a:endParaRPr lang="zh-CN" altLang="en-US" sz="1600" b="1" dirty="0">
                <a:solidFill>
                  <a:schemeClr val="bg1"/>
                </a:solidFill>
              </a:endParaRPr>
            </a:p>
          </p:txBody>
        </p:sp>
        <p:sp>
          <p:nvSpPr>
            <p:cNvPr id="28" name="文本框 27"/>
            <p:cNvSpPr txBox="1"/>
            <p:nvPr/>
          </p:nvSpPr>
          <p:spPr>
            <a:xfrm>
              <a:off x="4829254" y="4113521"/>
              <a:ext cx="1271502" cy="738664"/>
            </a:xfrm>
            <a:prstGeom prst="rect">
              <a:avLst/>
            </a:prstGeom>
            <a:noFill/>
          </p:spPr>
          <p:txBody>
            <a:bodyPr wrap="none" rtlCol="0">
              <a:spAutoFit/>
            </a:bodyPr>
            <a:lstStyle/>
            <a:p>
              <a:r>
                <a:rPr lang="en-US" altLang="zh-CN" sz="1400" b="1" dirty="0">
                  <a:latin typeface="Times New Roman" panose="02020603050405020304" pitchFamily="18" charset="0"/>
                  <a:cs typeface="Times New Roman" panose="02020603050405020304" pitchFamily="18" charset="0"/>
                </a:rPr>
                <a:t>blaCTX-M-55</a:t>
              </a:r>
              <a:endParaRPr lang="en-US" altLang="zh-CN" sz="1400" b="1" dirty="0">
                <a:latin typeface="Times New Roman" panose="02020603050405020304" pitchFamily="18" charset="0"/>
                <a:cs typeface="Times New Roman" panose="02020603050405020304" pitchFamily="18" charset="0"/>
              </a:endParaRPr>
            </a:p>
            <a:p>
              <a:endParaRPr lang="en-US" altLang="zh-CN" sz="1400" b="1" dirty="0">
                <a:latin typeface="Times New Roman" panose="02020603050405020304" pitchFamily="18" charset="0"/>
                <a:cs typeface="Times New Roman" panose="02020603050405020304" pitchFamily="18" charset="0"/>
              </a:endParaRPr>
            </a:p>
            <a:p>
              <a:pPr algn="ctr"/>
              <a:r>
                <a:rPr lang="en-US" altLang="zh-CN" sz="1400" b="1" dirty="0" err="1">
                  <a:latin typeface="Times New Roman" panose="02020603050405020304" pitchFamily="18" charset="0"/>
                  <a:cs typeface="Times New Roman" panose="02020603050405020304" pitchFamily="18" charset="0"/>
                </a:rPr>
                <a:t>blaNDM</a:t>
              </a:r>
              <a:endParaRPr lang="zh-CN" altLang="en-US" sz="1400" b="1" dirty="0">
                <a:latin typeface="Times New Roman" panose="02020603050405020304" pitchFamily="18" charset="0"/>
                <a:cs typeface="Times New Roman" panose="02020603050405020304" pitchFamily="18" charset="0"/>
              </a:endParaRPr>
            </a:p>
          </p:txBody>
        </p:sp>
        <p:sp>
          <p:nvSpPr>
            <p:cNvPr id="29" name="文本框 28"/>
            <p:cNvSpPr txBox="1"/>
            <p:nvPr/>
          </p:nvSpPr>
          <p:spPr>
            <a:xfrm>
              <a:off x="6045770" y="4342611"/>
              <a:ext cx="1430200" cy="307777"/>
            </a:xfrm>
            <a:prstGeom prst="rect">
              <a:avLst/>
            </a:prstGeom>
            <a:noFill/>
          </p:spPr>
          <p:txBody>
            <a:bodyPr wrap="none" rtlCol="0">
              <a:spAutoFit/>
            </a:bodyPr>
            <a:lstStyle/>
            <a:p>
              <a:pPr algn="ctr"/>
              <a:r>
                <a:rPr lang="en-US" altLang="zh-CN" sz="1400" b="1" dirty="0" err="1">
                  <a:latin typeface="Times New Roman" panose="02020603050405020304" pitchFamily="18" charset="0"/>
                  <a:cs typeface="Times New Roman" panose="02020603050405020304" pitchFamily="18" charset="0"/>
                </a:rPr>
                <a:t>cfr</a:t>
              </a:r>
              <a:r>
                <a:rPr lang="en-US" altLang="zh-CN" sz="1400" b="1" dirty="0">
                  <a:latin typeface="Times New Roman" panose="02020603050405020304" pitchFamily="18" charset="0"/>
                  <a:cs typeface="Times New Roman" panose="02020603050405020304" pitchFamily="18" charset="0"/>
                </a:rPr>
                <a:t>/</a:t>
              </a:r>
              <a:r>
                <a:rPr lang="en-US" altLang="zh-CN" sz="1400" b="1" dirty="0" err="1">
                  <a:latin typeface="Times New Roman" panose="02020603050405020304" pitchFamily="18" charset="0"/>
                  <a:cs typeface="Times New Roman" panose="02020603050405020304" pitchFamily="18" charset="0"/>
                </a:rPr>
                <a:t>optrA</a:t>
              </a:r>
              <a:r>
                <a:rPr lang="en-US" altLang="zh-CN" sz="1400" b="1" dirty="0">
                  <a:latin typeface="Times New Roman" panose="02020603050405020304" pitchFamily="18" charset="0"/>
                  <a:cs typeface="Times New Roman" panose="02020603050405020304" pitchFamily="18" charset="0"/>
                </a:rPr>
                <a:t>/</a:t>
              </a:r>
              <a:r>
                <a:rPr lang="en-US" altLang="zh-CN" sz="1400" b="1" dirty="0" err="1">
                  <a:latin typeface="Times New Roman" panose="02020603050405020304" pitchFamily="18" charset="0"/>
                  <a:cs typeface="Times New Roman" panose="02020603050405020304" pitchFamily="18" charset="0"/>
                </a:rPr>
                <a:t>poxtA</a:t>
              </a:r>
              <a:endParaRPr lang="zh-CN" altLang="en-US" sz="1400" b="1" dirty="0">
                <a:latin typeface="Times New Roman" panose="02020603050405020304" pitchFamily="18" charset="0"/>
                <a:cs typeface="Times New Roman" panose="02020603050405020304" pitchFamily="18" charset="0"/>
              </a:endParaRPr>
            </a:p>
          </p:txBody>
        </p:sp>
        <p:sp>
          <p:nvSpPr>
            <p:cNvPr id="30" name="文本框 29"/>
            <p:cNvSpPr txBox="1"/>
            <p:nvPr/>
          </p:nvSpPr>
          <p:spPr>
            <a:xfrm>
              <a:off x="7555756" y="4337059"/>
              <a:ext cx="1200971" cy="307777"/>
            </a:xfrm>
            <a:prstGeom prst="rect">
              <a:avLst/>
            </a:prstGeom>
            <a:noFill/>
          </p:spPr>
          <p:txBody>
            <a:bodyPr wrap="none" rtlCol="0">
              <a:spAutoFit/>
            </a:bodyPr>
            <a:lstStyle/>
            <a:p>
              <a:pPr algn="ctr"/>
              <a:r>
                <a:rPr lang="en-US" altLang="zh-CN" sz="1400" b="1" dirty="0" err="1">
                  <a:latin typeface="Times New Roman" panose="02020603050405020304" pitchFamily="18" charset="0"/>
                  <a:cs typeface="Times New Roman" panose="02020603050405020304" pitchFamily="18" charset="0"/>
                </a:rPr>
                <a:t>tetX</a:t>
              </a:r>
              <a:r>
                <a:rPr lang="en-US" altLang="zh-CN" sz="1400" b="1" dirty="0">
                  <a:latin typeface="Times New Roman" panose="02020603050405020304" pitchFamily="18" charset="0"/>
                  <a:cs typeface="Times New Roman" panose="02020603050405020304" pitchFamily="18" charset="0"/>
                </a:rPr>
                <a:t>/</a:t>
              </a:r>
              <a:r>
                <a:rPr lang="en-US" altLang="zh-CN" sz="1400" b="1" dirty="0" err="1">
                  <a:latin typeface="Times New Roman" panose="02020603050405020304" pitchFamily="18" charset="0"/>
                  <a:cs typeface="Times New Roman" panose="02020603050405020304" pitchFamily="18" charset="0"/>
                </a:rPr>
                <a:t>tmexCD</a:t>
              </a:r>
              <a:endParaRPr lang="zh-CN" altLang="en-US" sz="1400" b="1" dirty="0">
                <a:latin typeface="Times New Roman" panose="02020603050405020304" pitchFamily="18" charset="0"/>
                <a:cs typeface="Times New Roman" panose="02020603050405020304" pitchFamily="18" charset="0"/>
              </a:endParaRPr>
            </a:p>
          </p:txBody>
        </p:sp>
        <p:sp>
          <p:nvSpPr>
            <p:cNvPr id="31" name="文本框 30"/>
            <p:cNvSpPr txBox="1"/>
            <p:nvPr/>
          </p:nvSpPr>
          <p:spPr>
            <a:xfrm>
              <a:off x="3109059" y="5576471"/>
              <a:ext cx="1620957" cy="338554"/>
            </a:xfrm>
            <a:prstGeom prst="rect">
              <a:avLst/>
            </a:prstGeom>
            <a:noFill/>
          </p:spPr>
          <p:txBody>
            <a:bodyPr wrap="none" rtlCol="0">
              <a:spAutoFit/>
            </a:bodyPr>
            <a:lstStyle/>
            <a:p>
              <a:r>
                <a:rPr lang="zh-CN" altLang="en-US" sz="1600" b="1" dirty="0">
                  <a:solidFill>
                    <a:schemeClr val="bg1"/>
                  </a:solidFill>
                </a:rPr>
                <a:t>人用临床救命药</a:t>
              </a:r>
              <a:endParaRPr lang="zh-CN" altLang="en-US" sz="1600" b="1" dirty="0">
                <a:solidFill>
                  <a:schemeClr val="bg1"/>
                </a:solidFill>
              </a:endParaRPr>
            </a:p>
          </p:txBody>
        </p:sp>
        <p:sp>
          <p:nvSpPr>
            <p:cNvPr id="32" name="文本框 31"/>
            <p:cNvSpPr txBox="1"/>
            <p:nvPr/>
          </p:nvSpPr>
          <p:spPr>
            <a:xfrm>
              <a:off x="4826548" y="5160369"/>
              <a:ext cx="1261884" cy="738664"/>
            </a:xfrm>
            <a:prstGeom prst="rect">
              <a:avLst/>
            </a:prstGeom>
            <a:noFill/>
          </p:spPr>
          <p:txBody>
            <a:bodyPr wrap="none" rtlCol="0">
              <a:spAutoFit/>
            </a:bodyPr>
            <a:lstStyle/>
            <a:p>
              <a:pPr algn="ctr"/>
              <a:r>
                <a:rPr lang="zh-CN" altLang="en-US" sz="1400" b="1" dirty="0">
                  <a:solidFill>
                    <a:schemeClr val="bg1"/>
                  </a:solidFill>
                </a:rPr>
                <a:t>三代头孢菌素</a:t>
              </a:r>
              <a:endParaRPr lang="en-US" altLang="zh-CN" sz="1400" b="1" dirty="0">
                <a:solidFill>
                  <a:schemeClr val="bg1"/>
                </a:solidFill>
              </a:endParaRPr>
            </a:p>
            <a:p>
              <a:pPr algn="ctr"/>
              <a:endParaRPr lang="en-US" altLang="zh-CN" sz="1400" b="1" dirty="0">
                <a:solidFill>
                  <a:schemeClr val="bg1"/>
                </a:solidFill>
              </a:endParaRPr>
            </a:p>
            <a:p>
              <a:pPr algn="ctr"/>
              <a:r>
                <a:rPr lang="zh-CN" altLang="en-US" sz="1400" b="1" dirty="0">
                  <a:solidFill>
                    <a:schemeClr val="bg1"/>
                  </a:solidFill>
                </a:rPr>
                <a:t>碳青霉烯类</a:t>
              </a:r>
              <a:endParaRPr lang="zh-CN" altLang="en-US" sz="1400" b="1" dirty="0">
                <a:solidFill>
                  <a:schemeClr val="bg1"/>
                </a:solidFill>
              </a:endParaRPr>
            </a:p>
          </p:txBody>
        </p:sp>
        <p:sp>
          <p:nvSpPr>
            <p:cNvPr id="33" name="文本框 32"/>
            <p:cNvSpPr txBox="1"/>
            <p:nvPr/>
          </p:nvSpPr>
          <p:spPr>
            <a:xfrm>
              <a:off x="6298406" y="5375813"/>
              <a:ext cx="902811" cy="307777"/>
            </a:xfrm>
            <a:prstGeom prst="rect">
              <a:avLst/>
            </a:prstGeom>
            <a:noFill/>
          </p:spPr>
          <p:txBody>
            <a:bodyPr wrap="none" rtlCol="0">
              <a:spAutoFit/>
            </a:bodyPr>
            <a:lstStyle/>
            <a:p>
              <a:r>
                <a:rPr lang="zh-CN" altLang="en-US" sz="1400" b="1" dirty="0">
                  <a:solidFill>
                    <a:schemeClr val="bg1"/>
                  </a:solidFill>
                </a:rPr>
                <a:t>利奈唑胺</a:t>
              </a:r>
              <a:endParaRPr lang="zh-CN" altLang="en-US" sz="1400" b="1" dirty="0">
                <a:solidFill>
                  <a:schemeClr val="bg1"/>
                </a:solidFill>
              </a:endParaRPr>
            </a:p>
          </p:txBody>
        </p:sp>
        <p:sp>
          <p:nvSpPr>
            <p:cNvPr id="34" name="文本框 33"/>
            <p:cNvSpPr txBox="1"/>
            <p:nvPr/>
          </p:nvSpPr>
          <p:spPr>
            <a:xfrm>
              <a:off x="7739495" y="5375813"/>
              <a:ext cx="902811" cy="307777"/>
            </a:xfrm>
            <a:prstGeom prst="rect">
              <a:avLst/>
            </a:prstGeom>
            <a:noFill/>
          </p:spPr>
          <p:txBody>
            <a:bodyPr wrap="none" rtlCol="0">
              <a:spAutoFit/>
            </a:bodyPr>
            <a:lstStyle/>
            <a:p>
              <a:r>
                <a:rPr lang="zh-CN" altLang="en-US" sz="1400" b="1" dirty="0">
                  <a:solidFill>
                    <a:schemeClr val="bg1"/>
                  </a:solidFill>
                </a:rPr>
                <a:t>替加环素</a:t>
              </a:r>
              <a:endParaRPr lang="zh-CN" altLang="en-US" sz="1400" b="1" dirty="0">
                <a:solidFill>
                  <a:schemeClr val="bg1"/>
                </a:solidFill>
              </a:endParaRPr>
            </a:p>
          </p:txBody>
        </p:sp>
      </p:grpSp>
    </p:spTree>
    <p:custDataLst>
      <p:tags r:id="rId4"/>
    </p:custDataLst>
  </p:cSld>
  <p:clrMapOvr>
    <a:masterClrMapping/>
  </p:clrMapOvr>
  <p:transition advTm="2145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8925" y="1033780"/>
            <a:ext cx="11308715" cy="977265"/>
          </a:xfrm>
          <a:prstGeom prst="rect">
            <a:avLst/>
          </a:prstGeom>
          <a:noFill/>
        </p:spPr>
        <p:txBody>
          <a:bodyPr wrap="square" rtlCol="0" anchor="t">
            <a:spAutoFit/>
          </a:bodyPr>
          <a:lstStyle/>
          <a:p>
            <a:pPr indent="457200" algn="just" fontAlgn="auto">
              <a:lnSpc>
                <a:spcPct val="120000"/>
              </a:lnSpc>
              <a:buClrTx/>
              <a:buSzTx/>
              <a:buFontTx/>
            </a:pPr>
            <a:r>
              <a:rPr lang="zh-CN" altLang="en-US" sz="2400" b="1" dirty="0">
                <a:solidFill>
                  <a:srgbClr val="002060"/>
                </a:solidFill>
                <a:latin typeface="微软雅黑" panose="020B0503020204020204" charset="-122"/>
                <a:ea typeface="微软雅黑" panose="020B0503020204020204" charset="-122"/>
              </a:rPr>
              <a:t>在</a:t>
            </a:r>
            <a:r>
              <a:rPr lang="zh-CN" altLang="en-US" sz="2400" b="1" dirty="0">
                <a:solidFill>
                  <a:srgbClr val="C00000"/>
                </a:solidFill>
                <a:latin typeface="微软雅黑" panose="020B0503020204020204" charset="-122"/>
                <a:ea typeface="微软雅黑" panose="020B0503020204020204" charset="-122"/>
              </a:rPr>
              <a:t>多种病原菌（大肠、肠球菌、弯曲菌等）</a:t>
            </a:r>
            <a:r>
              <a:rPr lang="zh-CN" altLang="en-US" sz="2400" b="1" dirty="0">
                <a:solidFill>
                  <a:srgbClr val="002060"/>
                </a:solidFill>
                <a:latin typeface="微软雅黑" panose="020B0503020204020204" charset="-122"/>
                <a:ea typeface="微软雅黑" panose="020B0503020204020204" charset="-122"/>
              </a:rPr>
              <a:t>中发现氟苯尼考与恶唑烷酮类交叉耐药基因</a:t>
            </a:r>
            <a:r>
              <a:rPr lang="zh-CN" altLang="en-US" sz="2400" b="1" i="1" dirty="0">
                <a:solidFill>
                  <a:srgbClr val="002060"/>
                </a:solidFill>
                <a:latin typeface="微软雅黑" panose="020B0503020204020204" charset="-122"/>
                <a:ea typeface="微软雅黑" panose="020B0503020204020204" charset="-122"/>
              </a:rPr>
              <a:t>optrA</a:t>
            </a:r>
            <a:r>
              <a:rPr lang="zh-CN" altLang="en-US" sz="2400" b="1" dirty="0">
                <a:solidFill>
                  <a:srgbClr val="002060"/>
                </a:solidFill>
                <a:latin typeface="微软雅黑" panose="020B0503020204020204" charset="-122"/>
                <a:ea typeface="微软雅黑" panose="020B0503020204020204" charset="-122"/>
              </a:rPr>
              <a:t> 、</a:t>
            </a:r>
            <a:r>
              <a:rPr lang="zh-CN" altLang="en-US" sz="2400" b="1" i="1" dirty="0">
                <a:solidFill>
                  <a:srgbClr val="002060"/>
                </a:solidFill>
                <a:latin typeface="微软雅黑" panose="020B0503020204020204" charset="-122"/>
                <a:ea typeface="微软雅黑" panose="020B0503020204020204" charset="-122"/>
              </a:rPr>
              <a:t>poxtA</a:t>
            </a:r>
            <a:r>
              <a:rPr lang="zh-CN" altLang="en-US" sz="2400" b="1" dirty="0">
                <a:solidFill>
                  <a:srgbClr val="002060"/>
                </a:solidFill>
                <a:latin typeface="微软雅黑" panose="020B0503020204020204" charset="-122"/>
                <a:ea typeface="微软雅黑" panose="020B0503020204020204" charset="-122"/>
              </a:rPr>
              <a:t>，在</a:t>
            </a:r>
            <a:r>
              <a:rPr lang="zh-CN" altLang="en-US" sz="2400" b="1" dirty="0">
                <a:solidFill>
                  <a:srgbClr val="C00000"/>
                </a:solidFill>
                <a:latin typeface="微软雅黑" panose="020B0503020204020204" charset="-122"/>
                <a:ea typeface="微软雅黑" panose="020B0503020204020204" charset="-122"/>
              </a:rPr>
              <a:t>弯曲菌</a:t>
            </a:r>
            <a:r>
              <a:rPr lang="zh-CN" altLang="en-US" sz="2400" b="1" dirty="0">
                <a:solidFill>
                  <a:srgbClr val="002060"/>
                </a:solidFill>
                <a:latin typeface="微软雅黑" panose="020B0503020204020204" charset="-122"/>
                <a:ea typeface="微软雅黑" panose="020B0503020204020204" charset="-122"/>
              </a:rPr>
              <a:t>中率先发现了</a:t>
            </a:r>
            <a:r>
              <a:rPr lang="zh-CN" altLang="en-US" sz="2400" b="1" i="1" dirty="0">
                <a:solidFill>
                  <a:srgbClr val="002060"/>
                </a:solidFill>
                <a:latin typeface="微软雅黑" panose="020B0503020204020204" charset="-122"/>
                <a:ea typeface="微软雅黑" panose="020B0503020204020204" charset="-122"/>
              </a:rPr>
              <a:t> cfr </a:t>
            </a:r>
            <a:r>
              <a:rPr lang="zh-CN" altLang="en-US" sz="2400" b="1" dirty="0">
                <a:solidFill>
                  <a:srgbClr val="002060"/>
                </a:solidFill>
                <a:latin typeface="微软雅黑" panose="020B0503020204020204" charset="-122"/>
                <a:ea typeface="微软雅黑" panose="020B0503020204020204" charset="-122"/>
              </a:rPr>
              <a:t>变体 </a:t>
            </a:r>
            <a:r>
              <a:rPr lang="zh-CN" altLang="en-US" sz="2400" b="1" i="1" dirty="0">
                <a:solidFill>
                  <a:srgbClr val="002060"/>
                </a:solidFill>
                <a:latin typeface="微软雅黑" panose="020B0503020204020204" charset="-122"/>
                <a:ea typeface="微软雅黑" panose="020B0503020204020204" charset="-122"/>
              </a:rPr>
              <a:t>cfr</a:t>
            </a:r>
            <a:r>
              <a:rPr lang="zh-CN" altLang="en-US" sz="2400" b="1" dirty="0">
                <a:solidFill>
                  <a:srgbClr val="002060"/>
                </a:solidFill>
                <a:latin typeface="微软雅黑" panose="020B0503020204020204" charset="-122"/>
                <a:ea typeface="微软雅黑" panose="020B0503020204020204" charset="-122"/>
              </a:rPr>
              <a:t>(C)</a:t>
            </a:r>
            <a:endParaRPr lang="zh-CN" altLang="en-US" sz="2400" b="1" dirty="0">
              <a:solidFill>
                <a:srgbClr val="002060"/>
              </a:solidFill>
              <a:latin typeface="微软雅黑" panose="020B0503020204020204" charset="-122"/>
              <a:ea typeface="微软雅黑" panose="020B0503020204020204" charset="-122"/>
            </a:endParaRPr>
          </a:p>
        </p:txBody>
      </p:sp>
      <p:pic>
        <p:nvPicPr>
          <p:cNvPr id="33795" name="Picture 3"/>
          <p:cNvPicPr>
            <a:picLocks noChangeAspect="1" noChangeArrowheads="1"/>
          </p:cNvPicPr>
          <p:nvPr>
            <p:custDataLst>
              <p:tags r:id="rId1"/>
            </p:custDataLst>
          </p:nvPr>
        </p:nvPicPr>
        <p:blipFill>
          <a:blip r:embed="rId2" cstate="print"/>
          <a:srcRect/>
          <a:stretch>
            <a:fillRect/>
          </a:stretch>
        </p:blipFill>
        <p:spPr bwMode="auto">
          <a:xfrm>
            <a:off x="309880" y="2453640"/>
            <a:ext cx="6420485" cy="3083560"/>
          </a:xfrm>
          <a:prstGeom prst="rect">
            <a:avLst/>
          </a:prstGeom>
          <a:noFill/>
          <a:ln w="9525">
            <a:noFill/>
            <a:miter lim="800000"/>
            <a:headEnd/>
            <a:tailEnd/>
          </a:ln>
        </p:spPr>
      </p:pic>
      <p:pic>
        <p:nvPicPr>
          <p:cNvPr id="8" name="图片 7"/>
          <p:cNvPicPr>
            <a:picLocks noChangeAspect="1"/>
          </p:cNvPicPr>
          <p:nvPr>
            <p:custDataLst>
              <p:tags r:id="rId3"/>
            </p:custDataLst>
          </p:nvPr>
        </p:nvPicPr>
        <p:blipFill>
          <a:blip r:embed="rId4" cstate="print"/>
          <a:stretch>
            <a:fillRect/>
          </a:stretch>
        </p:blipFill>
        <p:spPr>
          <a:xfrm>
            <a:off x="6956425" y="2032635"/>
            <a:ext cx="4446905" cy="4052570"/>
          </a:xfrm>
          <a:prstGeom prst="rect">
            <a:avLst/>
          </a:prstGeom>
        </p:spPr>
      </p:pic>
      <p:sp>
        <p:nvSpPr>
          <p:cNvPr id="7" name="矩形 6"/>
          <p:cNvSpPr/>
          <p:nvPr>
            <p:custDataLst>
              <p:tags r:id="rId5"/>
            </p:custDataLst>
          </p:nvPr>
        </p:nvSpPr>
        <p:spPr>
          <a:xfrm>
            <a:off x="1756410" y="6106795"/>
            <a:ext cx="10106025" cy="337185"/>
          </a:xfrm>
          <a:prstGeom prst="rect">
            <a:avLst/>
          </a:prstGeom>
        </p:spPr>
        <p:txBody>
          <a:bodyPr wrap="square">
            <a:spAutoFit/>
          </a:bodyPr>
          <a:lstStyle/>
          <a:p>
            <a:pPr algn="r">
              <a:buClrTx/>
              <a:buSzTx/>
              <a:buFontTx/>
            </a:pPr>
            <a:r>
              <a:rPr lang="en-US" altLang="zh-CN" sz="1600" dirty="0">
                <a:solidFill>
                  <a:prstClr val="black"/>
                </a:solidFill>
                <a:latin typeface="Times New Roman" panose="02020603050405020304" pitchFamily="18" charset="0"/>
                <a:ea typeface="黑体" panose="02010609060101010101" pitchFamily="2" charset="-122"/>
                <a:cs typeface="Times New Roman" panose="02020603050405020304" pitchFamily="18" charset="0"/>
              </a:rPr>
              <a:t>Wang HN* et al, </a:t>
            </a:r>
            <a:r>
              <a:rPr lang="en-US" altLang="zh-CN" sz="1600" dirty="0">
                <a:solidFill>
                  <a:prstClr val="black"/>
                </a:solidFill>
                <a:latin typeface="Times New Roman" panose="02020603050405020304" pitchFamily="18" charset="0"/>
                <a:ea typeface="黑体" panose="02010609060101010101" pitchFamily="2" charset="-122"/>
                <a:cs typeface="Times New Roman" panose="02020603050405020304" pitchFamily="18" charset="0"/>
                <a:sym typeface="+mn-ea"/>
              </a:rPr>
              <a:t>J Antimicrob Chemother 2019, 2020; J Glob Antimicrob Re 2020; Vet Microbiol 2020</a:t>
            </a:r>
            <a:endParaRPr lang="en-US" altLang="zh-CN" sz="1600" dirty="0">
              <a:solidFill>
                <a:prstClr val="black"/>
              </a:solidFill>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3" name="标题 1"/>
          <p:cNvSpPr txBox="1"/>
          <p:nvPr>
            <p:custDataLst>
              <p:tags r:id="rId6"/>
            </p:custDataLst>
          </p:nvPr>
        </p:nvSpPr>
        <p:spPr>
          <a:xfrm>
            <a:off x="882015" y="207010"/>
            <a:ext cx="9976485" cy="71564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Tx/>
              <a:buSzTx/>
              <a:buFontTx/>
            </a:pPr>
            <a:r>
              <a:rPr lang="en-US" altLang="zh-CN"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 </a:t>
            </a: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氟苯尼考与恶唑烷酮类（利奈唑胺）交叉耐药</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Line 9"/>
          <p:cNvSpPr>
            <a:spLocks noChangeShapeType="1"/>
          </p:cNvSpPr>
          <p:nvPr/>
        </p:nvSpPr>
        <p:spPr bwMode="auto">
          <a:xfrm flipV="1">
            <a:off x="487655" y="9888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5305" y="947420"/>
            <a:ext cx="11011535" cy="2118995"/>
          </a:xfrm>
        </p:spPr>
        <p:txBody>
          <a:bodyPr>
            <a:noAutofit/>
          </a:bodyPr>
          <a:lstStyle/>
          <a:p>
            <a:pPr marL="0" algn="just" fontAlgn="auto">
              <a:lnSpc>
                <a:spcPct val="120000"/>
              </a:lnSpc>
              <a:buClrTx/>
              <a:buSzTx/>
              <a:buFontTx/>
              <a:buNone/>
            </a:pP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 </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sym typeface="+mn-ea"/>
              </a:rPr>
              <a:t>宏基因组揭示，发现肠球菌中氟苯尼考和恶唑烷酮交叉耐药基因</a:t>
            </a:r>
            <a:r>
              <a:rPr lang="zh-CN" altLang="en-US" sz="2000" b="1" i="1" dirty="0">
                <a:solidFill>
                  <a:srgbClr val="C00000"/>
                </a:solidFill>
                <a:latin typeface="Times New Roman Bold" panose="02020603050405020304" charset="0"/>
                <a:ea typeface="微软雅黑" panose="020B0503020204020204" charset="-122"/>
                <a:cs typeface="Times New Roman Bold" panose="02020603050405020304" charset="0"/>
                <a:sym typeface="+mn-ea"/>
              </a:rPr>
              <a:t>cfr</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sym typeface="+mn-ea"/>
              </a:rPr>
              <a:t>(D)和</a:t>
            </a:r>
            <a:r>
              <a:rPr lang="zh-CN" altLang="en-US" sz="2000" b="1" i="1" dirty="0">
                <a:solidFill>
                  <a:srgbClr val="C00000"/>
                </a:solidFill>
                <a:latin typeface="Times New Roman Bold" panose="02020603050405020304" charset="0"/>
                <a:ea typeface="微软雅黑" panose="020B0503020204020204" charset="-122"/>
                <a:cs typeface="Times New Roman Bold" panose="02020603050405020304" charset="0"/>
                <a:sym typeface="+mn-ea"/>
              </a:rPr>
              <a:t>poxtA2</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sym typeface="+mn-ea"/>
              </a:rPr>
              <a:t>共传播，</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含有高丰度的</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fexA</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和</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floR</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，通过nanopore测序数据分析，质粒、整合性接合元件（ICE）和转座子（Tn</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7 </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和Tn</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558</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）在</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floR</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cfr</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和</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optrA</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的传播中发挥重要作用，</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rPr>
              <a:t>应持续监测氟苯尼考和恶唑烷酮耐药细菌的传播和公共卫生风险</a:t>
            </a:r>
            <a:endPar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endParaRPr>
          </a:p>
          <a:p>
            <a:pPr marL="0" indent="0" fontAlgn="auto">
              <a:lnSpc>
                <a:spcPct val="120000"/>
              </a:lnSpc>
              <a:buFont typeface="Wingdings" panose="05000000000000000000" charset="0"/>
              <a:buChar char="Ø"/>
            </a:pPr>
            <a:endPar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endParaRPr>
          </a:p>
        </p:txBody>
      </p:sp>
      <p:sp>
        <p:nvSpPr>
          <p:cNvPr id="100" name="文本框 99"/>
          <p:cNvSpPr txBox="1"/>
          <p:nvPr/>
        </p:nvSpPr>
        <p:spPr>
          <a:xfrm>
            <a:off x="926955" y="6287104"/>
            <a:ext cx="3968115" cy="326180"/>
          </a:xfrm>
          <a:prstGeom prst="rect">
            <a:avLst/>
          </a:prstGeom>
          <a:noFill/>
          <a:ln w="9525">
            <a:noFill/>
          </a:ln>
        </p:spPr>
        <p:txBody>
          <a:bodyPr wrap="square">
            <a:spAutoFit/>
          </a:bodyPr>
          <a:lstStyle/>
          <a:p>
            <a:pPr algn="ctr">
              <a:lnSpc>
                <a:spcPct val="120000"/>
              </a:lnSpc>
              <a:buClrTx/>
              <a:buSzTx/>
              <a:buFontTx/>
            </a:pPr>
            <a:r>
              <a:rPr lang="zh-CN" altLang="en-US" sz="1400" b="1" dirty="0">
                <a:latin typeface="黑体" panose="02010609060101010101" pitchFamily="2" charset="-122"/>
                <a:ea typeface="黑体" panose="02010609060101010101" pitchFamily="2" charset="-122"/>
              </a:rPr>
              <a:t>丰度前二十的耐药基因相对丰度</a:t>
            </a:r>
            <a:endParaRPr lang="zh-CN" altLang="en-US" sz="1400" b="1" dirty="0">
              <a:latin typeface="黑体" panose="02010609060101010101" pitchFamily="2" charset="-122"/>
              <a:ea typeface="黑体" panose="02010609060101010101" pitchFamily="2" charset="-122"/>
            </a:endParaRPr>
          </a:p>
        </p:txBody>
      </p:sp>
      <p:pic>
        <p:nvPicPr>
          <p:cNvPr id="6" name="图片 5"/>
          <p:cNvPicPr>
            <a:picLocks noChangeAspect="1"/>
          </p:cNvPicPr>
          <p:nvPr/>
        </p:nvPicPr>
        <p:blipFill>
          <a:blip r:embed="rId1"/>
          <a:stretch>
            <a:fillRect/>
          </a:stretch>
        </p:blipFill>
        <p:spPr>
          <a:xfrm>
            <a:off x="705371" y="2950298"/>
            <a:ext cx="5214199" cy="3398296"/>
          </a:xfrm>
          <a:prstGeom prst="rect">
            <a:avLst/>
          </a:prstGeom>
        </p:spPr>
      </p:pic>
      <p:pic>
        <p:nvPicPr>
          <p:cNvPr id="8" name="图片 7"/>
          <p:cNvPicPr>
            <a:picLocks noChangeAspect="1"/>
          </p:cNvPicPr>
          <p:nvPr/>
        </p:nvPicPr>
        <p:blipFill>
          <a:blip r:embed="rId2"/>
          <a:stretch>
            <a:fillRect/>
          </a:stretch>
        </p:blipFill>
        <p:spPr>
          <a:xfrm>
            <a:off x="5984552" y="2883822"/>
            <a:ext cx="6118406" cy="2940954"/>
          </a:xfrm>
          <a:prstGeom prst="rect">
            <a:avLst/>
          </a:prstGeom>
        </p:spPr>
      </p:pic>
      <p:sp>
        <p:nvSpPr>
          <p:cNvPr id="10" name="文本框 9"/>
          <p:cNvSpPr txBox="1"/>
          <p:nvPr/>
        </p:nvSpPr>
        <p:spPr>
          <a:xfrm>
            <a:off x="6652618" y="5865464"/>
            <a:ext cx="3968115" cy="326180"/>
          </a:xfrm>
          <a:prstGeom prst="rect">
            <a:avLst/>
          </a:prstGeom>
          <a:noFill/>
          <a:ln w="9525">
            <a:noFill/>
          </a:ln>
        </p:spPr>
        <p:txBody>
          <a:bodyPr wrap="square">
            <a:spAutoFit/>
          </a:bodyPr>
          <a:lstStyle/>
          <a:p>
            <a:pPr algn="ctr">
              <a:lnSpc>
                <a:spcPct val="120000"/>
              </a:lnSpc>
              <a:buClrTx/>
              <a:buSzTx/>
              <a:buFontTx/>
            </a:pPr>
            <a:r>
              <a:rPr lang="en-US" altLang="zh-CN" sz="1400" b="1" i="1" dirty="0" err="1">
                <a:latin typeface="Times New Roman" panose="02020603050405020304" pitchFamily="18" charset="0"/>
                <a:ea typeface="黑体" panose="02010609060101010101" pitchFamily="2" charset="-122"/>
                <a:cs typeface="Times New Roman" panose="02020603050405020304" pitchFamily="18" charset="0"/>
              </a:rPr>
              <a:t>optrA</a:t>
            </a:r>
            <a:r>
              <a:rPr lang="zh-CN" altLang="en-US" sz="1400" b="1" dirty="0">
                <a:latin typeface="黑体" panose="02010609060101010101" pitchFamily="2" charset="-122"/>
                <a:ea typeface="黑体" panose="02010609060101010101" pitchFamily="2" charset="-122"/>
              </a:rPr>
              <a:t>基因的遗传环境</a:t>
            </a:r>
            <a:endParaRPr lang="zh-CN" altLang="en-US" sz="1400" b="1" dirty="0">
              <a:latin typeface="黑体" panose="02010609060101010101" pitchFamily="2" charset="-122"/>
              <a:ea typeface="黑体" panose="02010609060101010101" pitchFamily="2" charset="-122"/>
            </a:endParaRPr>
          </a:p>
        </p:txBody>
      </p:sp>
      <p:sp>
        <p:nvSpPr>
          <p:cNvPr id="2" name="文本框 1"/>
          <p:cNvSpPr txBox="1"/>
          <p:nvPr>
            <p:custDataLst>
              <p:tags r:id="rId3"/>
            </p:custDataLst>
          </p:nvPr>
        </p:nvSpPr>
        <p:spPr>
          <a:xfrm>
            <a:off x="6415405" y="6411595"/>
            <a:ext cx="5412105" cy="337185"/>
          </a:xfrm>
          <a:prstGeom prst="rect">
            <a:avLst/>
          </a:prstGeom>
          <a:noFill/>
        </p:spPr>
        <p:txBody>
          <a:bodyPr wrap="square" rtlCol="0" anchor="t">
            <a:spAutoFit/>
          </a:bodyPr>
          <a:lstStyle/>
          <a:p>
            <a:r>
              <a:rPr lang="en-US" sz="1600">
                <a:latin typeface="Times New Roman" panose="02020603050405020304" pitchFamily="18" charset="0"/>
                <a:ea typeface="黑体" panose="02010609060101010101" pitchFamily="2" charset="-122"/>
                <a:cs typeface="Times New Roman" panose="02020603050405020304" pitchFamily="18" charset="0"/>
                <a:sym typeface="+mn-ea"/>
              </a:rPr>
              <a:t>Yang X</a:t>
            </a:r>
            <a:r>
              <a:rPr sz="1600">
                <a:latin typeface="Times New Roman" panose="02020603050405020304" pitchFamily="18" charset="0"/>
                <a:ea typeface="黑体" panose="02010609060101010101" pitchFamily="2" charset="-122"/>
                <a:cs typeface="Times New Roman" panose="02020603050405020304" pitchFamily="18" charset="0"/>
                <a:sym typeface="+mn-ea"/>
              </a:rPr>
              <a:t>，Wang HN*</a:t>
            </a:r>
            <a:r>
              <a:rPr lang="en-US" sz="1600">
                <a:latin typeface="Times New Roman" panose="02020603050405020304" pitchFamily="18" charset="0"/>
                <a:ea typeface="黑体" panose="02010609060101010101" pitchFamily="2" charset="-122"/>
                <a:cs typeface="Times New Roman" panose="02020603050405020304" pitchFamily="18" charset="0"/>
                <a:sym typeface="+mn-ea"/>
              </a:rPr>
              <a:t> et al</a:t>
            </a:r>
            <a:r>
              <a:rPr sz="1600">
                <a:latin typeface="Times New Roman" panose="02020603050405020304" pitchFamily="18" charset="0"/>
                <a:ea typeface="黑体" panose="02010609060101010101" pitchFamily="2" charset="-122"/>
                <a:cs typeface="Times New Roman" panose="02020603050405020304" pitchFamily="18" charset="0"/>
                <a:sym typeface="+mn-ea"/>
              </a:rPr>
              <a:t>.</a:t>
            </a:r>
            <a:r>
              <a:rPr lang="en-US" sz="1600">
                <a:latin typeface="Times New Roman" panose="02020603050405020304" pitchFamily="18" charset="0"/>
                <a:ea typeface="黑体" panose="02010609060101010101" pitchFamily="2" charset="-122"/>
                <a:cs typeface="Times New Roman" panose="02020603050405020304" pitchFamily="18" charset="0"/>
                <a:sym typeface="+mn-ea"/>
              </a:rPr>
              <a:t> </a:t>
            </a:r>
            <a:r>
              <a:rPr sz="1600">
                <a:latin typeface="Times New Roman" panose="02020603050405020304" pitchFamily="18" charset="0"/>
                <a:ea typeface="黑体" panose="02010609060101010101" pitchFamily="2" charset="-122"/>
                <a:cs typeface="Times New Roman" panose="02020603050405020304" pitchFamily="18" charset="0"/>
                <a:sym typeface="+mn-ea"/>
              </a:rPr>
              <a:t>Frontiers in Microbiology. 2022</a:t>
            </a:r>
            <a:endParaRPr lang="zh-CN" altLang="en-US" sz="1600">
              <a:latin typeface="Times New Roman" panose="02020603050405020304" pitchFamily="18" charset="0"/>
              <a:ea typeface="黑体" panose="02010609060101010101" pitchFamily="2" charset="-122"/>
              <a:cs typeface="Times New Roman" panose="02020603050405020304" pitchFamily="18" charset="0"/>
              <a:sym typeface="+mn-ea"/>
            </a:endParaRPr>
          </a:p>
        </p:txBody>
      </p:sp>
      <p:sp>
        <p:nvSpPr>
          <p:cNvPr id="4" name="标题 1"/>
          <p:cNvSpPr txBox="1"/>
          <p:nvPr>
            <p:custDataLst>
              <p:tags r:id="rId4"/>
            </p:custDataLst>
          </p:nvPr>
        </p:nvSpPr>
        <p:spPr>
          <a:xfrm>
            <a:off x="882015" y="168910"/>
            <a:ext cx="9976485" cy="71564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氟苯尼考与恶唑烷酮类（利奈唑胺）交叉耐药传播</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 name="Line 9"/>
          <p:cNvSpPr>
            <a:spLocks noChangeShapeType="1"/>
          </p:cNvSpPr>
          <p:nvPr/>
        </p:nvSpPr>
        <p:spPr bwMode="auto">
          <a:xfrm flipV="1">
            <a:off x="487655" y="9126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耐药基因热图"/>
          <p:cNvPicPr>
            <a:picLocks noChangeAspect="1"/>
          </p:cNvPicPr>
          <p:nvPr>
            <p:custDataLst>
              <p:tags r:id="rId1"/>
            </p:custDataLst>
          </p:nvPr>
        </p:nvPicPr>
        <p:blipFill>
          <a:blip r:embed="rId2"/>
          <a:stretch>
            <a:fillRect/>
          </a:stretch>
        </p:blipFill>
        <p:spPr>
          <a:xfrm>
            <a:off x="4676140" y="2406015"/>
            <a:ext cx="3831590" cy="3763010"/>
          </a:xfrm>
          <a:prstGeom prst="rect">
            <a:avLst/>
          </a:prstGeom>
        </p:spPr>
      </p:pic>
      <p:pic>
        <p:nvPicPr>
          <p:cNvPr id="5" name="图片 4" descr="Fig1"/>
          <p:cNvPicPr>
            <a:picLocks noChangeAspect="1"/>
          </p:cNvPicPr>
          <p:nvPr>
            <p:custDataLst>
              <p:tags r:id="rId3"/>
            </p:custDataLst>
          </p:nvPr>
        </p:nvPicPr>
        <p:blipFill>
          <a:blip r:embed="rId4"/>
          <a:srcRect/>
          <a:stretch>
            <a:fillRect/>
          </a:stretch>
        </p:blipFill>
        <p:spPr>
          <a:xfrm>
            <a:off x="8145145" y="2406015"/>
            <a:ext cx="3694430" cy="3082925"/>
          </a:xfrm>
          <a:prstGeom prst="rect">
            <a:avLst/>
          </a:prstGeom>
        </p:spPr>
      </p:pic>
      <p:sp>
        <p:nvSpPr>
          <p:cNvPr id="7" name="文本框 6"/>
          <p:cNvSpPr txBox="1"/>
          <p:nvPr/>
        </p:nvSpPr>
        <p:spPr>
          <a:xfrm>
            <a:off x="7023735" y="6272530"/>
            <a:ext cx="5074920" cy="506730"/>
          </a:xfrm>
          <a:prstGeom prst="rect">
            <a:avLst/>
          </a:prstGeom>
          <a:noFill/>
        </p:spPr>
        <p:txBody>
          <a:bodyPr wrap="square" rtlCol="0" anchor="t">
            <a:spAutoFit/>
          </a:bodyPr>
          <a:lstStyle/>
          <a:p>
            <a:pPr indent="0">
              <a:lnSpc>
                <a:spcPct val="150000"/>
              </a:lnSpc>
              <a:buFont typeface="Wingdings" panose="05000000000000000000" charset="0"/>
              <a:buNone/>
            </a:pPr>
            <a:r>
              <a:rPr lang="en-US">
                <a:solidFill>
                  <a:schemeClr val="tx1"/>
                </a:solidFill>
                <a:latin typeface="Times New Roman" panose="02020603050405020304" pitchFamily="18" charset="0"/>
                <a:ea typeface="宋体" panose="02010600030101010101" pitchFamily="2" charset="-122"/>
                <a:sym typeface="+mn-ea"/>
              </a:rPr>
              <a:t>Wang Q, </a:t>
            </a:r>
            <a:r>
              <a:rPr lang="en-US" altLang="zh-CN" dirty="0">
                <a:solidFill>
                  <a:prstClr val="black"/>
                </a:solidFill>
                <a:latin typeface="Times New Roman" panose="02020603050405020304" pitchFamily="18" charset="0"/>
                <a:ea typeface="黑体" panose="02010609060101010101" pitchFamily="2" charset="-122"/>
                <a:cs typeface="Times New Roman" panose="02020603050405020304" pitchFamily="18" charset="0"/>
                <a:sym typeface="+mn-ea"/>
              </a:rPr>
              <a:t>Wang HN* </a:t>
            </a:r>
            <a:r>
              <a:rPr lang="en-US">
                <a:solidFill>
                  <a:schemeClr val="tx1"/>
                </a:solidFill>
                <a:latin typeface="Times New Roman" panose="02020603050405020304" pitchFamily="18" charset="0"/>
                <a:ea typeface="宋体" panose="02010600030101010101" pitchFamily="2" charset="-122"/>
                <a:sym typeface="+mn-ea"/>
              </a:rPr>
              <a:t>et </a:t>
            </a:r>
            <a:r>
              <a:rPr lang="en-US">
                <a:latin typeface="Times New Roman" panose="02020603050405020304" pitchFamily="18" charset="0"/>
                <a:ea typeface="宋体" panose="02010600030101010101" pitchFamily="2" charset="-122"/>
                <a:sym typeface="+mn-ea"/>
              </a:rPr>
              <a:t>al. </a:t>
            </a:r>
            <a:r>
              <a:rPr lang="en-US" i="1">
                <a:latin typeface="Times New Roman" panose="02020603050405020304" pitchFamily="18" charset="0"/>
                <a:ea typeface="宋体" panose="02010600030101010101" pitchFamily="2" charset="-122"/>
                <a:sym typeface="+mn-ea"/>
              </a:rPr>
              <a:t>Microbiol Spectr</a:t>
            </a:r>
            <a:r>
              <a:rPr lang="en-US">
                <a:latin typeface="Times New Roman" panose="02020603050405020304" pitchFamily="18" charset="0"/>
                <a:ea typeface="宋体" panose="02010600030101010101" pitchFamily="2" charset="-122"/>
                <a:sym typeface="+mn-ea"/>
              </a:rPr>
              <a:t>. 2022</a:t>
            </a:r>
            <a:endParaRPr lang="en-US" altLang="en-US">
              <a:latin typeface="Times New Roman" panose="02020603050405020304" pitchFamily="18" charset="0"/>
              <a:ea typeface="宋体" panose="02010600030101010101" pitchFamily="2" charset="-122"/>
              <a:sym typeface="+mn-ea"/>
            </a:endParaRPr>
          </a:p>
        </p:txBody>
      </p:sp>
      <p:sp>
        <p:nvSpPr>
          <p:cNvPr id="3" name="内容占位符 2"/>
          <p:cNvSpPr>
            <a:spLocks noGrp="1"/>
          </p:cNvSpPr>
          <p:nvPr>
            <p:ph idx="1"/>
            <p:custDataLst>
              <p:tags r:id="rId5"/>
            </p:custDataLst>
          </p:nvPr>
        </p:nvSpPr>
        <p:spPr>
          <a:xfrm>
            <a:off x="501650" y="799465"/>
            <a:ext cx="11145520" cy="2185035"/>
          </a:xfrm>
        </p:spPr>
        <p:txBody>
          <a:bodyPr>
            <a:noAutofit/>
          </a:bodyPr>
          <a:lstStyle/>
          <a:p>
            <a:pPr marL="0" indent="0" fontAlgn="auto">
              <a:lnSpc>
                <a:spcPct val="120000"/>
              </a:lnSpc>
              <a:buFont typeface="Wingdings" panose="05000000000000000000" charset="0"/>
              <a:buNone/>
            </a:pP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sym typeface="+mn-ea"/>
              </a:rPr>
              <a:t>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sym typeface="+mn-ea"/>
              </a:rPr>
              <a:t>(X4)</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以</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rPr>
              <a:t>大肠埃希菌为主要宿主菌</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，首次在</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rPr>
              <a:t>摩氏摩根菌</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中发现</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 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(X4) 的存在；</a:t>
            </a:r>
            <a:endPar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endParaRPr>
          </a:p>
          <a:p>
            <a:pPr marL="0" indent="0" fontAlgn="auto">
              <a:lnSpc>
                <a:spcPct val="120000"/>
              </a:lnSpc>
              <a:buFont typeface="Wingdings" panose="05000000000000000000" charset="0"/>
              <a:buNone/>
            </a:pP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耐药基因比对结果显示 </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(X4) 可与</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bla</a:t>
            </a:r>
            <a:r>
              <a:rPr lang="zh-CN" altLang="en-US" sz="2000" b="1" baseline="-25000" dirty="0">
                <a:solidFill>
                  <a:srgbClr val="002060"/>
                </a:solidFill>
                <a:latin typeface="Times New Roman Bold" panose="02020603050405020304" charset="0"/>
                <a:ea typeface="微软雅黑" panose="020B0503020204020204" charset="-122"/>
                <a:cs typeface="Times New Roman Bold" panose="02020603050405020304" charset="0"/>
              </a:rPr>
              <a:t>NDM-1</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和</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 cfr</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 等耐药基因共存，并首次发现</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 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(X4) 和</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sym typeface="+mn-ea"/>
              </a:rPr>
              <a:t>bla</a:t>
            </a:r>
            <a:r>
              <a:rPr lang="zh-CN" altLang="en-US" sz="2000" b="1" baseline="-25000" dirty="0">
                <a:solidFill>
                  <a:srgbClr val="002060"/>
                </a:solidFill>
                <a:latin typeface="Times New Roman Bold" panose="02020603050405020304" charset="0"/>
                <a:ea typeface="微软雅黑" panose="020B0503020204020204" charset="-122"/>
                <a:cs typeface="Times New Roman Bold" panose="02020603050405020304" charset="0"/>
                <a:sym typeface="+mn-ea"/>
              </a:rPr>
              <a:t>NDM-1</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同时存在于</a:t>
            </a:r>
            <a:r>
              <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rPr>
              <a:t>肺炎克雷伯菌</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中</a:t>
            </a:r>
            <a:endPar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endParaRPr>
          </a:p>
        </p:txBody>
      </p:sp>
      <p:grpSp>
        <p:nvGrpSpPr>
          <p:cNvPr id="10" name="组合 9"/>
          <p:cNvGrpSpPr/>
          <p:nvPr/>
        </p:nvGrpSpPr>
        <p:grpSpPr>
          <a:xfrm>
            <a:off x="624205" y="2783840"/>
            <a:ext cx="3810000" cy="3006725"/>
            <a:chOff x="1033" y="3674"/>
            <a:chExt cx="8102" cy="5518"/>
          </a:xfrm>
        </p:grpSpPr>
        <p:pic>
          <p:nvPicPr>
            <p:cNvPr id="8" name="图片 7"/>
            <p:cNvPicPr>
              <a:picLocks noChangeAspect="1"/>
            </p:cNvPicPr>
            <p:nvPr>
              <p:custDataLst>
                <p:tags r:id="rId6"/>
              </p:custDataLst>
            </p:nvPr>
          </p:nvPicPr>
          <p:blipFill>
            <a:blip r:embed="rId7"/>
            <a:stretch>
              <a:fillRect/>
            </a:stretch>
          </p:blipFill>
          <p:spPr>
            <a:xfrm>
              <a:off x="1033" y="3674"/>
              <a:ext cx="8103" cy="5519"/>
            </a:xfrm>
            <a:prstGeom prst="rect">
              <a:avLst/>
            </a:prstGeom>
          </p:spPr>
        </p:pic>
        <p:sp>
          <p:nvSpPr>
            <p:cNvPr id="9" name="矩形 8"/>
            <p:cNvSpPr/>
            <p:nvPr>
              <p:custDataLst>
                <p:tags r:id="rId8"/>
              </p:custDataLst>
            </p:nvPr>
          </p:nvSpPr>
          <p:spPr>
            <a:xfrm>
              <a:off x="1918" y="4575"/>
              <a:ext cx="536" cy="211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txBox="1"/>
          <p:nvPr>
            <p:custDataLst>
              <p:tags r:id="rId9"/>
            </p:custDataLst>
          </p:nvPr>
        </p:nvSpPr>
        <p:spPr>
          <a:xfrm>
            <a:off x="896620" y="136525"/>
            <a:ext cx="10611485" cy="71564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强力霉素与替加环素交叉耐药</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6" name="Line 9"/>
          <p:cNvSpPr>
            <a:spLocks noChangeShapeType="1"/>
          </p:cNvSpPr>
          <p:nvPr/>
        </p:nvSpPr>
        <p:spPr bwMode="auto">
          <a:xfrm flipV="1">
            <a:off x="487655" y="7856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0841" y="758206"/>
            <a:ext cx="10745153" cy="1250342"/>
          </a:xfrm>
        </p:spPr>
        <p:txBody>
          <a:bodyPr>
            <a:noAutofit/>
          </a:bodyPr>
          <a:lstStyle/>
          <a:p>
            <a:pPr marL="0" indent="0" fontAlgn="auto">
              <a:lnSpc>
                <a:spcPct val="120000"/>
              </a:lnSpc>
              <a:buFont typeface="Wingdings" panose="05000000000000000000" charset="0"/>
              <a:buChar char="Ø"/>
            </a:pP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大肠杆菌，同时携带交叉耐药基因</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(X4)和</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cfr</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a:t>
            </a:r>
            <a:r>
              <a:rPr lang="zh-CN" altLang="en-US" sz="2000" b="1" i="1" dirty="0">
                <a:solidFill>
                  <a:srgbClr val="002060"/>
                </a:solidFill>
                <a:latin typeface="Times New Roman Bold" panose="02020603050405020304" charset="0"/>
                <a:ea typeface="微软雅黑" panose="020B0503020204020204" charset="-122"/>
                <a:cs typeface="Times New Roman Bold" panose="02020603050405020304" charset="0"/>
              </a:rPr>
              <a:t>tet</a:t>
            </a: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(X4) 同时位于两个质粒上，一个是 IncQ1, 另一个为IncQ1-IncY的杂交质粒</a:t>
            </a:r>
            <a:endPar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endParaRPr>
          </a:p>
          <a:p>
            <a:pPr marL="0" indent="0" fontAlgn="auto">
              <a:lnSpc>
                <a:spcPct val="120000"/>
              </a:lnSpc>
              <a:buFont typeface="Wingdings" panose="05000000000000000000" charset="0"/>
              <a:buChar char="Ø"/>
            </a:pPr>
            <a:r>
              <a:rPr lang="zh-CN" altLang="en-US" sz="2000" b="1" dirty="0">
                <a:solidFill>
                  <a:srgbClr val="002060"/>
                </a:solidFill>
                <a:latin typeface="Times New Roman Bold" panose="02020603050405020304" charset="0"/>
                <a:ea typeface="微软雅黑" panose="020B0503020204020204" charset="-122"/>
                <a:cs typeface="Times New Roman Bold" panose="02020603050405020304" charset="0"/>
              </a:rPr>
              <a:t>两个质粒均可通过结合转移至受体菌中，</a:t>
            </a:r>
            <a:r>
              <a:rPr lang="zh-CN" altLang="en-US" sz="2000" b="1" dirty="0">
                <a:solidFill>
                  <a:srgbClr val="C00000"/>
                </a:solidFill>
                <a:latin typeface="微软雅黑" panose="020B0503020204020204" charset="-122"/>
                <a:ea typeface="微软雅黑" panose="020B0503020204020204" charset="-122"/>
                <a:sym typeface="+mn-ea"/>
              </a:rPr>
              <a:t>大肠杆菌共同携带强力霉素与替加环素交叉耐药基因</a:t>
            </a:r>
            <a:r>
              <a:rPr lang="zh-CN" altLang="en-US" sz="2000" b="1" i="1" dirty="0">
                <a:solidFill>
                  <a:srgbClr val="C00000"/>
                </a:solidFill>
                <a:latin typeface="微软雅黑" panose="020B0503020204020204" charset="-122"/>
                <a:ea typeface="微软雅黑" panose="020B0503020204020204" charset="-122"/>
                <a:sym typeface="+mn-ea"/>
              </a:rPr>
              <a:t>tet</a:t>
            </a:r>
            <a:r>
              <a:rPr lang="zh-CN" altLang="en-US" sz="2000" b="1" dirty="0">
                <a:solidFill>
                  <a:srgbClr val="C00000"/>
                </a:solidFill>
                <a:latin typeface="微软雅黑" panose="020B0503020204020204" charset="-122"/>
                <a:ea typeface="微软雅黑" panose="020B0503020204020204" charset="-122"/>
                <a:sym typeface="+mn-ea"/>
              </a:rPr>
              <a:t>(X4) 和</a:t>
            </a:r>
            <a:r>
              <a:rPr lang="zh-CN" altLang="en-US" sz="2000" b="1" i="1" dirty="0">
                <a:solidFill>
                  <a:srgbClr val="C00000"/>
                </a:solidFill>
                <a:latin typeface="微软雅黑" panose="020B0503020204020204" charset="-122"/>
                <a:ea typeface="微软雅黑" panose="020B0503020204020204" charset="-122"/>
                <a:sym typeface="+mn-ea"/>
              </a:rPr>
              <a:t>cfr</a:t>
            </a:r>
            <a:r>
              <a:rPr lang="zh-CN" altLang="en-US" sz="2000" b="1" dirty="0">
                <a:solidFill>
                  <a:srgbClr val="C00000"/>
                </a:solidFill>
                <a:latin typeface="微软雅黑" panose="020B0503020204020204" charset="-122"/>
                <a:ea typeface="微软雅黑" panose="020B0503020204020204" charset="-122"/>
                <a:sym typeface="+mn-ea"/>
              </a:rPr>
              <a:t>，</a:t>
            </a:r>
            <a:r>
              <a:rPr lang="zh-CN" altLang="en-US" sz="2000" b="1" dirty="0">
                <a:solidFill>
                  <a:srgbClr val="C00000"/>
                </a:solidFill>
                <a:latin typeface="微软雅黑" panose="020B0503020204020204" charset="-122"/>
                <a:ea typeface="微软雅黑" panose="020B0503020204020204" charset="-122"/>
                <a:sym typeface="Times New Roman" panose="02020603050405020304" pitchFamily="18" charset="0"/>
              </a:rPr>
              <a:t>并产生高水平的替加环素耐药，有重要公共卫生风险</a:t>
            </a:r>
            <a:endParaRPr lang="zh-CN" altLang="en-US" sz="2000" b="1" dirty="0">
              <a:solidFill>
                <a:srgbClr val="C00000"/>
              </a:solidFill>
              <a:latin typeface="Times New Roman Bold" panose="02020603050405020304" charset="0"/>
              <a:ea typeface="微软雅黑" panose="020B0503020204020204" charset="-122"/>
              <a:cs typeface="Times New Roman Bold" panose="02020603050405020304" charset="0"/>
            </a:endParaRPr>
          </a:p>
        </p:txBody>
      </p:sp>
      <p:pic>
        <p:nvPicPr>
          <p:cNvPr id="7" name="图片 6"/>
          <p:cNvPicPr>
            <a:picLocks noChangeAspect="1"/>
          </p:cNvPicPr>
          <p:nvPr/>
        </p:nvPicPr>
        <p:blipFill>
          <a:blip r:embed="rId1"/>
          <a:stretch>
            <a:fillRect/>
          </a:stretch>
        </p:blipFill>
        <p:spPr>
          <a:xfrm>
            <a:off x="605790" y="2719705"/>
            <a:ext cx="6229985" cy="3754755"/>
          </a:xfrm>
          <a:prstGeom prst="rect">
            <a:avLst/>
          </a:prstGeom>
        </p:spPr>
      </p:pic>
      <p:pic>
        <p:nvPicPr>
          <p:cNvPr id="5" name="图片 4" descr="Fig2"/>
          <p:cNvPicPr>
            <a:picLocks noChangeAspect="1"/>
          </p:cNvPicPr>
          <p:nvPr>
            <p:custDataLst>
              <p:tags r:id="rId2"/>
            </p:custDataLst>
          </p:nvPr>
        </p:nvPicPr>
        <p:blipFill>
          <a:blip r:embed="rId3"/>
          <a:stretch>
            <a:fillRect/>
          </a:stretch>
        </p:blipFill>
        <p:spPr>
          <a:xfrm>
            <a:off x="7048500" y="2420620"/>
            <a:ext cx="4088130" cy="3978910"/>
          </a:xfrm>
          <a:prstGeom prst="rect">
            <a:avLst/>
          </a:prstGeom>
        </p:spPr>
      </p:pic>
      <p:sp>
        <p:nvSpPr>
          <p:cNvPr id="6" name="文本框 5"/>
          <p:cNvSpPr txBox="1"/>
          <p:nvPr>
            <p:custDataLst>
              <p:tags r:id="rId4"/>
            </p:custDataLst>
          </p:nvPr>
        </p:nvSpPr>
        <p:spPr>
          <a:xfrm>
            <a:off x="6650355" y="6447155"/>
            <a:ext cx="4884420" cy="337185"/>
          </a:xfrm>
          <a:prstGeom prst="rect">
            <a:avLst/>
          </a:prstGeom>
          <a:noFill/>
        </p:spPr>
        <p:txBody>
          <a:bodyPr wrap="square" rtlCol="0" anchor="t">
            <a:spAutoFit/>
          </a:bodyPr>
          <a:lstStyle/>
          <a:p>
            <a:r>
              <a:rPr lang="zh-CN" altLang="en-US" sz="1600" dirty="0">
                <a:latin typeface="Times New Roman" panose="02020603050405020304" pitchFamily="18" charset="0"/>
                <a:cs typeface="Times New Roman" panose="02020603050405020304" pitchFamily="18" charset="0"/>
              </a:rPr>
              <a:t>T</a:t>
            </a:r>
            <a:r>
              <a:rPr lang="en-US" altLang="zh-CN" sz="1600" dirty="0">
                <a:latin typeface="Times New Roman" panose="02020603050405020304" pitchFamily="18" charset="0"/>
                <a:cs typeface="Times New Roman" panose="02020603050405020304" pitchFamily="18" charset="0"/>
              </a:rPr>
              <a:t>ang</a:t>
            </a:r>
            <a:r>
              <a:rPr lang="zh-CN" altLang="en-US" sz="1600" dirty="0">
                <a:latin typeface="Times New Roman" panose="02020603050405020304" pitchFamily="18" charset="0"/>
                <a:cs typeface="Times New Roman" panose="02020603050405020304" pitchFamily="18" charset="0"/>
              </a:rPr>
              <a:t> Y, </a:t>
            </a:r>
            <a:r>
              <a:rPr sz="1600" dirty="0">
                <a:latin typeface="Times New Roman" panose="02020603050405020304" pitchFamily="18" charset="0"/>
                <a:ea typeface="黑体" panose="02010609060101010101" pitchFamily="2" charset="-122"/>
                <a:cs typeface="Times New Roman" panose="02020603050405020304" pitchFamily="18" charset="0"/>
                <a:sym typeface="+mn-ea"/>
              </a:rPr>
              <a:t>Wang HN*</a:t>
            </a:r>
            <a:r>
              <a:rPr lang="en-US" sz="1600" dirty="0">
                <a:latin typeface="Times New Roman" panose="02020603050405020304" pitchFamily="18" charset="0"/>
                <a:ea typeface="黑体" panose="02010609060101010101" pitchFamily="2" charset="-122"/>
                <a:cs typeface="Times New Roman" panose="02020603050405020304" pitchFamily="18" charset="0"/>
                <a:sym typeface="+mn-ea"/>
              </a:rPr>
              <a:t> </a:t>
            </a:r>
            <a:r>
              <a:rPr lang="zh-CN" altLang="en-US" sz="1600" dirty="0">
                <a:latin typeface="Times New Roman" panose="02020603050405020304" pitchFamily="18" charset="0"/>
                <a:cs typeface="Times New Roman" panose="02020603050405020304" pitchFamily="18" charset="0"/>
              </a:rPr>
              <a:t>et al. J Antimicrob Chemother, 2021.</a:t>
            </a:r>
            <a:endParaRPr lang="zh-CN" altLang="en-US" sz="1600" dirty="0">
              <a:latin typeface="Times New Roman" panose="02020603050405020304" pitchFamily="18" charset="0"/>
              <a:cs typeface="Times New Roman" panose="02020603050405020304" pitchFamily="18" charset="0"/>
            </a:endParaRPr>
          </a:p>
        </p:txBody>
      </p:sp>
      <p:sp>
        <p:nvSpPr>
          <p:cNvPr id="4" name="标题 1"/>
          <p:cNvSpPr txBox="1"/>
          <p:nvPr>
            <p:custDataLst>
              <p:tags r:id="rId5"/>
            </p:custDataLst>
          </p:nvPr>
        </p:nvSpPr>
        <p:spPr>
          <a:xfrm>
            <a:off x="1000125" y="73660"/>
            <a:ext cx="9976485" cy="71564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强力霉素与替加环素交叉耐药传播</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 name="Line 9"/>
          <p:cNvSpPr>
            <a:spLocks noChangeShapeType="1"/>
          </p:cNvSpPr>
          <p:nvPr/>
        </p:nvSpPr>
        <p:spPr bwMode="auto">
          <a:xfrm flipV="1">
            <a:off x="487655" y="7348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80260" y="1884045"/>
            <a:ext cx="8408670" cy="1387475"/>
          </a:xfrm>
          <a:prstGeom prst="rect">
            <a:avLst/>
          </a:prstGeom>
          <a:noFill/>
        </p:spPr>
        <p:txBody>
          <a:bodyPr wrap="square" rtlCol="0" anchor="t">
            <a:noAutofit/>
          </a:bodyPr>
          <a:lstStyle/>
          <a:p>
            <a:pPr algn="ctr" eaLnBrk="1" hangingPunct="1">
              <a:lnSpc>
                <a:spcPct val="180000"/>
              </a:lnSpc>
              <a:buClr>
                <a:srgbClr val="FF0000"/>
              </a:buClr>
              <a:buSzPct val="65000"/>
              <a:buFontTx/>
              <a:buNone/>
            </a:pPr>
            <a:r>
              <a:rPr lang="zh-CN" altLang="en-US" sz="3600" b="1" dirty="0">
                <a:solidFill>
                  <a:srgbClr val="002060"/>
                </a:solidFill>
                <a:effectLst/>
                <a:latin typeface="微软雅黑" panose="020B0503020204020204" charset="-122"/>
                <a:ea typeface="微软雅黑" panose="020B0503020204020204" charset="-122"/>
                <a:sym typeface="+mn-ea"/>
              </a:rPr>
              <a:t>一、非洲猪瘟背景下猪场疫病防控难题</a:t>
            </a:r>
            <a:endParaRPr lang="zh-CN" altLang="en-US" sz="3600" b="1" dirty="0">
              <a:solidFill>
                <a:srgbClr val="002060"/>
              </a:solidFill>
              <a:effectLst/>
              <a:latin typeface="微软雅黑" panose="020B0503020204020204" charset="-122"/>
              <a:ea typeface="微软雅黑" panose="020B0503020204020204" charset="-122"/>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740554" y="423560"/>
            <a:ext cx="11727180" cy="54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腹泻病人沙门菌中tet(X4)阳性质粒的出现及传播</a:t>
            </a:r>
            <a:endParaRPr kumimoji="1" lang="zh-CN" altLang="en-US" sz="2800" b="1" dirty="0">
              <a:solidFill>
                <a:schemeClr val="accent5">
                  <a:lumMod val="75000"/>
                </a:schemeClr>
              </a:solidFill>
              <a:latin typeface="Times New Roman" panose="02020603050405020304" pitchFamily="18" charset="0"/>
              <a:ea typeface="+mn-ea"/>
              <a:cs typeface="Times New Roman" panose="02020603050405020304" pitchFamily="18" charset="0"/>
              <a:sym typeface="+mn-ea"/>
            </a:endParaRPr>
          </a:p>
        </p:txBody>
      </p:sp>
      <p:cxnSp>
        <p:nvCxnSpPr>
          <p:cNvPr id="13" name="直接连接符 7"/>
          <p:cNvCxnSpPr>
            <a:cxnSpLocks noChangeShapeType="1"/>
          </p:cNvCxnSpPr>
          <p:nvPr/>
        </p:nvCxnSpPr>
        <p:spPr bwMode="auto">
          <a:xfrm>
            <a:off x="0" y="1091565"/>
            <a:ext cx="12192000" cy="0"/>
          </a:xfrm>
          <a:prstGeom prst="line">
            <a:avLst/>
          </a:prstGeom>
          <a:ln w="34925"/>
          <a:extLst>
            <a:ext uri="{909E8E84-426E-40DD-AFC4-6F175D3DCCD1}">
              <a14:hiddenFill xmlns:a14="http://schemas.microsoft.com/office/drawing/2010/main">
                <a:noFill/>
              </a14:hiddenFill>
            </a:ext>
          </a:extLst>
        </p:spPr>
        <p:style>
          <a:lnRef idx="1">
            <a:schemeClr val="accent5"/>
          </a:lnRef>
          <a:fillRef idx="0">
            <a:schemeClr val="accent5"/>
          </a:fillRef>
          <a:effectRef idx="0">
            <a:schemeClr val="accent5"/>
          </a:effectRef>
          <a:fontRef idx="minor">
            <a:schemeClr val="tx1"/>
          </a:fontRef>
        </p:style>
      </p:cxnSp>
      <p:sp>
        <p:nvSpPr>
          <p:cNvPr id="4" name="文本框 3"/>
          <p:cNvSpPr txBox="1"/>
          <p:nvPr/>
        </p:nvSpPr>
        <p:spPr>
          <a:xfrm>
            <a:off x="384791" y="1350592"/>
            <a:ext cx="10686270" cy="1938020"/>
          </a:xfrm>
          <a:prstGeom prst="rect">
            <a:avLst/>
          </a:prstGeom>
          <a:noFill/>
        </p:spPr>
        <p:txBody>
          <a:bodyPr wrap="square" rtlCol="0" anchor="t">
            <a:spAutoFit/>
          </a:bodyPr>
          <a:lstStyle/>
          <a:p>
            <a:pPr marL="342900" indent="-342900" fontAlgn="auto">
              <a:lnSpc>
                <a:spcPct val="150000"/>
              </a:lnSpc>
              <a:buFont typeface="Wingdings" panose="05000000000000000000" pitchFamily="2" charset="2"/>
              <a:buChar char="n"/>
            </a:pPr>
            <a:r>
              <a:rPr lang="zh-CN" altLang="en-US" sz="2000" dirty="0">
                <a:latin typeface="微软雅黑" panose="020B0503020204020204" charset="-122"/>
                <a:ea typeface="微软雅黑" panose="020B0503020204020204" charset="-122"/>
              </a:rPr>
              <a:t>基于</a:t>
            </a:r>
            <a:r>
              <a:rPr lang="en-US" altLang="zh-CN" sz="2000" dirty="0">
                <a:latin typeface="微软雅黑" panose="020B0503020204020204" charset="-122"/>
                <a:ea typeface="微软雅黑" panose="020B0503020204020204" charset="-122"/>
              </a:rPr>
              <a:t>TraNet</a:t>
            </a:r>
            <a:r>
              <a:rPr lang="zh-CN" altLang="en-US" sz="2000" dirty="0">
                <a:latin typeface="微软雅黑" panose="020B0503020204020204" charset="-122"/>
                <a:ea typeface="微软雅黑" panose="020B0503020204020204" charset="-122"/>
              </a:rPr>
              <a:t>收集的病人来源的沙门菌中，仅发现</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株携带</a:t>
            </a:r>
            <a:r>
              <a:rPr lang="en-US" altLang="zh-CN" sz="2000" i="1" dirty="0">
                <a:latin typeface="微软雅黑" panose="020B0503020204020204" charset="-122"/>
                <a:ea typeface="微软雅黑" panose="020B0503020204020204" charset="-122"/>
              </a:rPr>
              <a:t>tet</a:t>
            </a:r>
            <a:r>
              <a:rPr lang="en-US" altLang="zh-CN" sz="2000" dirty="0">
                <a:latin typeface="微软雅黑" panose="020B0503020204020204" charset="-122"/>
                <a:ea typeface="微软雅黑" panose="020B0503020204020204" charset="-122"/>
              </a:rPr>
              <a:t>(X4)</a:t>
            </a:r>
            <a:r>
              <a:rPr lang="zh-CN" altLang="en-US" sz="2000" dirty="0">
                <a:latin typeface="微软雅黑" panose="020B0503020204020204" charset="-122"/>
                <a:ea typeface="微软雅黑" panose="020B0503020204020204" charset="-122"/>
              </a:rPr>
              <a:t>基因，且均为</a:t>
            </a:r>
            <a:r>
              <a:rPr lang="en-US" altLang="zh-CN" sz="2000" dirty="0">
                <a:latin typeface="微软雅黑" panose="020B0503020204020204" charset="-122"/>
                <a:ea typeface="微软雅黑" panose="020B0503020204020204" charset="-122"/>
              </a:rPr>
              <a:t>ST34</a:t>
            </a:r>
            <a:r>
              <a:rPr lang="zh-CN" altLang="en-US" sz="2000" dirty="0">
                <a:latin typeface="微软雅黑" panose="020B0503020204020204" charset="-122"/>
                <a:ea typeface="微软雅黑" panose="020B0503020204020204" charset="-122"/>
              </a:rPr>
              <a:t>，除</a:t>
            </a:r>
            <a:r>
              <a:rPr lang="en-US" altLang="zh-CN" sz="2000" dirty="0">
                <a:latin typeface="微软雅黑" panose="020B0503020204020204" charset="-122"/>
                <a:ea typeface="微软雅黑" panose="020B0503020204020204" charset="-122"/>
              </a:rPr>
              <a:t>1</a:t>
            </a:r>
            <a:r>
              <a:rPr lang="zh-CN" altLang="en-US" sz="2000" dirty="0">
                <a:latin typeface="微软雅黑" panose="020B0503020204020204" charset="-122"/>
                <a:ea typeface="微软雅黑" panose="020B0503020204020204" charset="-122"/>
              </a:rPr>
              <a:t>株分离自</a:t>
            </a:r>
            <a:r>
              <a:rPr lang="en-US" altLang="zh-CN" sz="2000" dirty="0">
                <a:latin typeface="微软雅黑" panose="020B0503020204020204" charset="-122"/>
                <a:ea typeface="微软雅黑" panose="020B0503020204020204" charset="-122"/>
              </a:rPr>
              <a:t>2019</a:t>
            </a:r>
            <a:r>
              <a:rPr lang="zh-CN" altLang="en-US" sz="2000" dirty="0">
                <a:latin typeface="微软雅黑" panose="020B0503020204020204" charset="-122"/>
                <a:ea typeface="微软雅黑" panose="020B0503020204020204" charset="-122"/>
              </a:rPr>
              <a:t>年，其余均分离自</a:t>
            </a:r>
            <a:r>
              <a:rPr lang="en-US" altLang="zh-CN" sz="2000" dirty="0">
                <a:latin typeface="微软雅黑" panose="020B0503020204020204" charset="-122"/>
                <a:ea typeface="微软雅黑" panose="020B0503020204020204" charset="-122"/>
              </a:rPr>
              <a:t>2021</a:t>
            </a:r>
            <a:r>
              <a:rPr lang="zh-CN" altLang="en-US" sz="2000" dirty="0">
                <a:latin typeface="微软雅黑" panose="020B0503020204020204" charset="-122"/>
                <a:ea typeface="微软雅黑" panose="020B0503020204020204" charset="-122"/>
              </a:rPr>
              <a:t>年；</a:t>
            </a:r>
            <a:endParaRPr lang="en-US" altLang="zh-CN" sz="2000" dirty="0">
              <a:latin typeface="微软雅黑" panose="020B0503020204020204" charset="-122"/>
              <a:ea typeface="微软雅黑" panose="020B0503020204020204" charset="-122"/>
            </a:endParaRPr>
          </a:p>
          <a:p>
            <a:pPr marL="342900" indent="-342900" fontAlgn="auto">
              <a:lnSpc>
                <a:spcPct val="150000"/>
              </a:lnSpc>
              <a:buFont typeface="Wingdings" panose="05000000000000000000" pitchFamily="2" charset="2"/>
              <a:buChar char="n"/>
            </a:pPr>
            <a:r>
              <a:rPr lang="zh-CN" altLang="en-US" sz="2000" dirty="0">
                <a:latin typeface="微软雅黑" panose="020B0503020204020204" charset="-122"/>
                <a:ea typeface="微软雅黑" panose="020B0503020204020204" charset="-122"/>
              </a:rPr>
              <a:t>质粒预测发现：</a:t>
            </a:r>
            <a:r>
              <a:rPr lang="en-US" altLang="zh-CN" sz="2000" dirty="0">
                <a:latin typeface="微软雅黑" panose="020B0503020204020204" charset="-122"/>
                <a:ea typeface="微软雅黑" panose="020B0503020204020204" charset="-122"/>
              </a:rPr>
              <a:t>6</a:t>
            </a:r>
            <a:r>
              <a:rPr lang="zh-CN" altLang="en-US" sz="2000" dirty="0">
                <a:latin typeface="微软雅黑" panose="020B0503020204020204" charset="-122"/>
                <a:ea typeface="微软雅黑" panose="020B0503020204020204" charset="-122"/>
              </a:rPr>
              <a:t>株携带</a:t>
            </a:r>
            <a:r>
              <a:rPr lang="en-US" altLang="zh-CN" sz="2000" i="1" dirty="0">
                <a:latin typeface="微软雅黑" panose="020B0503020204020204" charset="-122"/>
                <a:ea typeface="微软雅黑" panose="020B0503020204020204" charset="-122"/>
              </a:rPr>
              <a:t>tet</a:t>
            </a:r>
            <a:r>
              <a:rPr lang="en-US" altLang="zh-CN" sz="2000" dirty="0">
                <a:latin typeface="微软雅黑" panose="020B0503020204020204" charset="-122"/>
                <a:ea typeface="微软雅黑" panose="020B0503020204020204" charset="-122"/>
              </a:rPr>
              <a:t>(X4) </a:t>
            </a:r>
            <a:r>
              <a:rPr lang="zh-CN" altLang="en-US" sz="2000" dirty="0">
                <a:latin typeface="微软雅黑" panose="020B0503020204020204" charset="-122"/>
                <a:ea typeface="微软雅黑" panose="020B0503020204020204" charset="-122"/>
              </a:rPr>
              <a:t>的沙门菌质粒骨架高度一致，相似性在</a:t>
            </a:r>
            <a:r>
              <a:rPr lang="en-US" altLang="zh-CN" sz="2000" dirty="0">
                <a:latin typeface="微软雅黑" panose="020B0503020204020204" charset="-122"/>
                <a:ea typeface="微软雅黑" panose="020B0503020204020204" charset="-122"/>
              </a:rPr>
              <a:t>95.4%</a:t>
            </a:r>
            <a:r>
              <a:rPr lang="zh-CN" altLang="en-US" sz="2000" dirty="0">
                <a:latin typeface="微软雅黑" panose="020B0503020204020204" charset="-122"/>
                <a:ea typeface="微软雅黑" panose="020B0503020204020204" charset="-122"/>
              </a:rPr>
              <a:t>到</a:t>
            </a:r>
            <a:r>
              <a:rPr lang="en-US" altLang="zh-CN" sz="2000" dirty="0">
                <a:latin typeface="微软雅黑" panose="020B0503020204020204" charset="-122"/>
                <a:ea typeface="微软雅黑" panose="020B0503020204020204" charset="-122"/>
              </a:rPr>
              <a:t>99.9%</a:t>
            </a:r>
            <a:r>
              <a:rPr lang="zh-CN" altLang="en-US" sz="2000" dirty="0">
                <a:latin typeface="微软雅黑" panose="020B0503020204020204" charset="-122"/>
                <a:ea typeface="微软雅黑" panose="020B0503020204020204" charset="-122"/>
              </a:rPr>
              <a:t>之间，说明我国</a:t>
            </a:r>
            <a:r>
              <a:rPr lang="en-US" altLang="zh-CN" sz="2000" i="1" dirty="0">
                <a:latin typeface="微软雅黑" panose="020B0503020204020204" charset="-122"/>
                <a:ea typeface="微软雅黑" panose="020B0503020204020204" charset="-122"/>
              </a:rPr>
              <a:t>tet</a:t>
            </a:r>
            <a:r>
              <a:rPr lang="en-US" altLang="zh-CN" sz="2000" dirty="0">
                <a:latin typeface="微软雅黑" panose="020B0503020204020204" charset="-122"/>
                <a:ea typeface="微软雅黑" panose="020B0503020204020204" charset="-122"/>
              </a:rPr>
              <a:t>(X4)</a:t>
            </a:r>
            <a:r>
              <a:rPr lang="zh-CN" altLang="en-US" sz="2000" dirty="0">
                <a:latin typeface="微软雅黑" panose="020B0503020204020204" charset="-122"/>
                <a:ea typeface="微软雅黑" panose="020B0503020204020204" charset="-122"/>
              </a:rPr>
              <a:t>的传播均由</a:t>
            </a:r>
            <a:r>
              <a:rPr lang="en-US" altLang="zh-CN" sz="2000" dirty="0">
                <a:latin typeface="微软雅黑" panose="020B0503020204020204" charset="-122"/>
                <a:ea typeface="微软雅黑" panose="020B0503020204020204" charset="-122"/>
              </a:rPr>
              <a:t>pJS-19S230</a:t>
            </a:r>
            <a:r>
              <a:rPr lang="zh-CN" altLang="en-US" sz="2000" dirty="0">
                <a:latin typeface="微软雅黑" panose="020B0503020204020204" charset="-122"/>
                <a:ea typeface="微软雅黑" panose="020B0503020204020204" charset="-122"/>
              </a:rPr>
              <a:t>样质粒（</a:t>
            </a:r>
            <a:r>
              <a:rPr lang="zh-CN" altLang="en-US" sz="2000" dirty="0">
                <a:latin typeface="微软雅黑" panose="020B0503020204020204" charset="-122"/>
                <a:ea typeface="微软雅黑" panose="020B0503020204020204" charset="-122"/>
                <a:sym typeface="+mn-ea"/>
              </a:rPr>
              <a:t>IncFIA/IncHI1A/IncHI1B型</a:t>
            </a:r>
            <a:r>
              <a:rPr lang="zh-CN" altLang="en-US" sz="2000" dirty="0">
                <a:latin typeface="微软雅黑" panose="020B0503020204020204" charset="-122"/>
                <a:ea typeface="微软雅黑" panose="020B0503020204020204" charset="-122"/>
              </a:rPr>
              <a:t>）介导</a:t>
            </a:r>
            <a:endParaRPr lang="zh-CN" altLang="en-US" sz="2000" dirty="0">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1"/>
          <a:stretch>
            <a:fillRect/>
          </a:stretch>
        </p:blipFill>
        <p:spPr>
          <a:xfrm>
            <a:off x="555625" y="3547745"/>
            <a:ext cx="3733165" cy="2695575"/>
          </a:xfrm>
          <a:prstGeom prst="rect">
            <a:avLst/>
          </a:prstGeom>
        </p:spPr>
      </p:pic>
      <p:pic>
        <p:nvPicPr>
          <p:cNvPr id="10" name="图片 9"/>
          <p:cNvPicPr>
            <a:picLocks noChangeAspect="1"/>
          </p:cNvPicPr>
          <p:nvPr/>
        </p:nvPicPr>
        <p:blipFill>
          <a:blip r:embed="rId2"/>
          <a:stretch>
            <a:fillRect/>
          </a:stretch>
        </p:blipFill>
        <p:spPr>
          <a:xfrm>
            <a:off x="4572000" y="3799205"/>
            <a:ext cx="4613910" cy="2192655"/>
          </a:xfrm>
          <a:prstGeom prst="rect">
            <a:avLst/>
          </a:prstGeom>
        </p:spPr>
      </p:pic>
      <p:pic>
        <p:nvPicPr>
          <p:cNvPr id="3" name="图片 2"/>
          <p:cNvPicPr>
            <a:picLocks noChangeAspect="1"/>
          </p:cNvPicPr>
          <p:nvPr/>
        </p:nvPicPr>
        <p:blipFill>
          <a:blip r:embed="rId3"/>
          <a:stretch>
            <a:fillRect/>
          </a:stretch>
        </p:blipFill>
        <p:spPr>
          <a:xfrm>
            <a:off x="9469120" y="3670300"/>
            <a:ext cx="2465070" cy="245046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矩形 3"/>
          <p:cNvSpPr/>
          <p:nvPr/>
        </p:nvSpPr>
        <p:spPr>
          <a:xfrm>
            <a:off x="514985" y="1168400"/>
            <a:ext cx="11021060" cy="1476375"/>
          </a:xfrm>
          <a:prstGeom prst="rect">
            <a:avLst/>
          </a:prstGeom>
          <a:noFill/>
          <a:ln w="9525">
            <a:noFill/>
          </a:ln>
        </p:spPr>
        <p:txBody>
          <a:bodyPr wrap="square" anchor="t" anchorCtr="0">
            <a:spAutoFit/>
          </a:bodyPr>
          <a:lstStyle/>
          <a:p>
            <a:pPr marL="342900" indent="-342900">
              <a:lnSpc>
                <a:spcPct val="150000"/>
              </a:lnSpc>
              <a:buClr>
                <a:srgbClr val="2747BE"/>
              </a:buClr>
              <a:buFont typeface="Wingdings" panose="05000000000000000000" charset="0"/>
              <a:buChar char="u"/>
            </a:pP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大肠杆菌、克雷伯菌是</a:t>
            </a:r>
            <a:r>
              <a:rPr lang="zh-CN" altLang="en-US" sz="2000" b="1" i="1">
                <a:solidFill>
                  <a:srgbClr val="002060"/>
                </a:solidFill>
                <a:latin typeface="微软雅黑" panose="020B0503020204020204" charset="-122"/>
                <a:ea typeface="微软雅黑" panose="020B0503020204020204" charset="-122"/>
                <a:cs typeface="微软雅黑" panose="020B0503020204020204" charset="-122"/>
                <a:sym typeface="+mn-ea"/>
              </a:rPr>
              <a:t>bla</a:t>
            </a:r>
            <a:r>
              <a:rPr lang="zh-CN" altLang="en-US" sz="2000" b="1" baseline="-25000">
                <a:solidFill>
                  <a:srgbClr val="002060"/>
                </a:solidFill>
                <a:latin typeface="微软雅黑" panose="020B0503020204020204" charset="-122"/>
                <a:ea typeface="微软雅黑" panose="020B0503020204020204" charset="-122"/>
                <a:cs typeface="微软雅黑" panose="020B0503020204020204" charset="-122"/>
                <a:sym typeface="+mn-ea"/>
              </a:rPr>
              <a:t>NDM</a:t>
            </a: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的主要宿主</a:t>
            </a:r>
            <a:endParaRPr lang="zh-CN" altLang="en-US" sz="2000" b="1">
              <a:solidFill>
                <a:srgbClr val="002060"/>
              </a:solidFill>
              <a:latin typeface="微软雅黑" panose="020B0503020204020204" charset="-122"/>
              <a:ea typeface="微软雅黑" panose="020B0503020204020204" charset="-122"/>
              <a:cs typeface="微软雅黑" panose="020B0503020204020204" charset="-122"/>
            </a:endParaRPr>
          </a:p>
          <a:p>
            <a:pPr marL="342900" indent="-342900">
              <a:lnSpc>
                <a:spcPct val="150000"/>
              </a:lnSpc>
              <a:buClr>
                <a:srgbClr val="2747BE"/>
              </a:buClr>
              <a:buFont typeface="Wingdings" panose="05000000000000000000" charset="0"/>
              <a:buChar char="u"/>
            </a:pP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分析了动物</a:t>
            </a:r>
            <a:r>
              <a:rPr lang="zh-CN" altLang="en-US" sz="2000" b="1" i="1">
                <a:solidFill>
                  <a:srgbClr val="002060"/>
                </a:solidFill>
                <a:latin typeface="微软雅黑" panose="020B0503020204020204" charset="-122"/>
                <a:ea typeface="微软雅黑" panose="020B0503020204020204" charset="-122"/>
                <a:cs typeface="微软雅黑" panose="020B0503020204020204" charset="-122"/>
                <a:sym typeface="+mn-ea"/>
              </a:rPr>
              <a:t>bla</a:t>
            </a:r>
            <a:r>
              <a:rPr lang="zh-CN" altLang="en-US" sz="2000" b="1" baseline="-25000">
                <a:solidFill>
                  <a:srgbClr val="002060"/>
                </a:solidFill>
                <a:latin typeface="微软雅黑" panose="020B0503020204020204" charset="-122"/>
                <a:ea typeface="微软雅黑" panose="020B0503020204020204" charset="-122"/>
                <a:cs typeface="微软雅黑" panose="020B0503020204020204" charset="-122"/>
                <a:sym typeface="+mn-ea"/>
              </a:rPr>
              <a:t>NDM</a:t>
            </a: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阳性</a:t>
            </a:r>
            <a:r>
              <a:rPr lang="zh-CN" altLang="en-US" sz="2000" b="1">
                <a:solidFill>
                  <a:srgbClr val="002060"/>
                </a:solidFill>
                <a:latin typeface="微软雅黑" panose="020B0503020204020204" charset="-122"/>
                <a:ea typeface="微软雅黑" panose="020B0503020204020204" charset="-122"/>
                <a:cs typeface="微软雅黑" panose="020B0503020204020204" charset="-122"/>
                <a:sym typeface="+mn-ea"/>
              </a:rPr>
              <a:t>大肠杆菌</a:t>
            </a: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与来自人的菌株具有高度遗传相似性，它们之间可能存在相互传播</a:t>
            </a:r>
            <a:endParaRPr lang="zh-CN" altLang="en-US" sz="2000" b="1">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47109" name="TextBox 5"/>
          <p:cNvSpPr txBox="1"/>
          <p:nvPr/>
        </p:nvSpPr>
        <p:spPr>
          <a:xfrm>
            <a:off x="6573520" y="6350635"/>
            <a:ext cx="4880610" cy="337185"/>
          </a:xfrm>
          <a:prstGeom prst="rect">
            <a:avLst/>
          </a:prstGeom>
          <a:noFill/>
          <a:ln w="9525">
            <a:noFill/>
          </a:ln>
        </p:spPr>
        <p:txBody>
          <a:bodyPr wrap="square" anchor="t" anchorCtr="0">
            <a:spAutoFit/>
          </a:bodyPr>
          <a:lstStyle/>
          <a:p>
            <a:r>
              <a:rPr lang="en-US" altLang="zh-CN" sz="1600">
                <a:solidFill>
                  <a:schemeClr val="tx1"/>
                </a:solidFill>
                <a:latin typeface="Times New Roman" panose="02020603050405020304" pitchFamily="18" charset="0"/>
                <a:ea typeface="宋体" panose="02010600030101010101" pitchFamily="2" charset="-122"/>
                <a:cs typeface="Times New Roman" panose="02020603050405020304" pitchFamily="18" charset="0"/>
              </a:rPr>
              <a:t>Wen RQ,  </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Wang HN*, </a:t>
            </a:r>
            <a:r>
              <a:rPr lang="en-US" altLang="zh-CN" sz="1600"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et al</a:t>
            </a:r>
            <a:r>
              <a:rPr lang="en-US" altLang="zh-CN" sz="16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Microorganisms</a:t>
            </a:r>
            <a:r>
              <a:rPr lang="en-US" altLang="zh-CN" sz="1600">
                <a:solidFill>
                  <a:schemeClr val="tx1"/>
                </a:solidFill>
                <a:latin typeface="Times New Roman" panose="02020603050405020304" pitchFamily="18" charset="0"/>
                <a:ea typeface="宋体" panose="02010600030101010101" pitchFamily="2" charset="-122"/>
                <a:cs typeface="Times New Roman" panose="02020603050405020304" pitchFamily="18" charset="0"/>
              </a:rPr>
              <a:t>. 2023</a:t>
            </a:r>
            <a:endPar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110" name="TextBox 1"/>
          <p:cNvSpPr txBox="1"/>
          <p:nvPr/>
        </p:nvSpPr>
        <p:spPr>
          <a:xfrm>
            <a:off x="1141730" y="400050"/>
            <a:ext cx="9141460" cy="521970"/>
          </a:xfrm>
          <a:prstGeom prst="rect">
            <a:avLst/>
          </a:prstGeom>
          <a:noFill/>
          <a:ln w="9525">
            <a:noFill/>
          </a:ln>
        </p:spPr>
        <p:txBody>
          <a:bodyPr wrap="square" anchor="t" anchorCtr="0">
            <a:spAutoFit/>
          </a:bodyPr>
          <a:lstStyle/>
          <a:p>
            <a:pPr algn="l">
              <a:buClrTx/>
              <a:buSzTx/>
              <a:buFont typeface="Arial" panose="020B0604020202020204" pitchFamily="34" charset="0"/>
            </a:pP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头孢、碳青霉烯类耐药基因</a:t>
            </a:r>
            <a:r>
              <a:rPr lang="en-US" altLang="zh-CN" sz="2800" b="1" i="1">
                <a:solidFill>
                  <a:srgbClr val="C00000"/>
                </a:solidFill>
                <a:latin typeface="微软雅黑" panose="020B0503020204020204" charset="-122"/>
                <a:ea typeface="微软雅黑" panose="020B0503020204020204" charset="-122"/>
                <a:cs typeface="微软雅黑" panose="020B0503020204020204" charset="-122"/>
              </a:rPr>
              <a:t>bla</a:t>
            </a:r>
            <a:r>
              <a:rPr lang="en-US" altLang="zh-CN" b="1">
                <a:solidFill>
                  <a:srgbClr val="C00000"/>
                </a:solidFill>
                <a:latin typeface="微软雅黑" panose="020B0503020204020204" charset="-122"/>
                <a:ea typeface="微软雅黑" panose="020B0503020204020204" charset="-122"/>
                <a:cs typeface="微软雅黑" panose="020B0503020204020204" charset="-122"/>
              </a:rPr>
              <a:t>NDM</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广泛传播</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654050" y="3212465"/>
            <a:ext cx="5204460" cy="3115945"/>
          </a:xfrm>
          <a:prstGeom prst="rect">
            <a:avLst/>
          </a:prstGeom>
        </p:spPr>
      </p:pic>
      <p:pic>
        <p:nvPicPr>
          <p:cNvPr id="5" name="图片 4"/>
          <p:cNvPicPr>
            <a:picLocks noChangeAspect="1"/>
          </p:cNvPicPr>
          <p:nvPr/>
        </p:nvPicPr>
        <p:blipFill>
          <a:blip r:embed="rId2"/>
          <a:stretch>
            <a:fillRect/>
          </a:stretch>
        </p:blipFill>
        <p:spPr>
          <a:xfrm>
            <a:off x="5727700" y="2654300"/>
            <a:ext cx="5311140" cy="3768090"/>
          </a:xfrm>
          <a:prstGeom prst="rect">
            <a:avLst/>
          </a:prstGeom>
        </p:spPr>
      </p:pic>
      <p:sp>
        <p:nvSpPr>
          <p:cNvPr id="2" name="Line 9"/>
          <p:cNvSpPr>
            <a:spLocks noChangeShapeType="1"/>
          </p:cNvSpPr>
          <p:nvPr/>
        </p:nvSpPr>
        <p:spPr bwMode="auto">
          <a:xfrm flipV="1">
            <a:off x="487655" y="100152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9405" y="2484755"/>
            <a:ext cx="11553190" cy="1325880"/>
          </a:xfrm>
        </p:spPr>
        <p:txBody>
          <a:bodyPr>
            <a:normAutofit/>
          </a:bodyPr>
          <a:lstStyle/>
          <a:p>
            <a:pPr algn="ctr"/>
            <a:r>
              <a:rPr lang="zh-CN" altLang="en-US" sz="4400" b="1" spc="0" dirty="0">
                <a:solidFill>
                  <a:srgbClr val="002060"/>
                </a:solidFill>
                <a:effectLst/>
                <a:uFillTx/>
                <a:latin typeface="微软雅黑" panose="020B0503020204020204" charset="-122"/>
                <a:ea typeface="微软雅黑" panose="020B0503020204020204" charset="-122"/>
                <a:cs typeface="+mn-cs"/>
              </a:rPr>
              <a:t>三、准确检测</a:t>
            </a:r>
            <a:endParaRPr lang="zh-CN" altLang="en-US" sz="4400" b="1" spc="0" dirty="0">
              <a:solidFill>
                <a:srgbClr val="002060"/>
              </a:solidFill>
              <a:effectLst/>
              <a:uFillTx/>
              <a:latin typeface="微软雅黑" panose="020B0503020204020204" charset="-122"/>
              <a:ea typeface="微软雅黑" panose="020B0503020204020204"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655570" y="631825"/>
            <a:ext cx="7396480" cy="927735"/>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buClrTx/>
              <a:buSzTx/>
              <a:buFontTx/>
            </a:pPr>
            <a:r>
              <a:rPr lang="zh-CN" altLang="en-US" sz="3200" b="1">
                <a:solidFill>
                  <a:srgbClr val="C00000"/>
                </a:solidFill>
                <a:latin typeface="微软雅黑" panose="020B0503020204020204" charset="-122"/>
                <a:ea typeface="微软雅黑" panose="020B0503020204020204" charset="-122"/>
                <a:cs typeface="微软雅黑" panose="020B0503020204020204" charset="-122"/>
              </a:rPr>
              <a:t>动物疫病防控技术发展的4个阶段</a:t>
            </a:r>
            <a:endParaRPr lang="zh-CN" altLang="en-US" sz="3200" b="1">
              <a:solidFill>
                <a:srgbClr val="C00000"/>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610235" y="2126615"/>
            <a:ext cx="10763250" cy="36639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0375" y="252095"/>
            <a:ext cx="10187305"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3.1 </a:t>
            </a:r>
            <a:r>
              <a:rPr lang="zh-CN" alt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基于</a:t>
            </a: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 RAA-PfAgo</a:t>
            </a:r>
            <a:r>
              <a:rPr lang="zh-CN" alt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的</a:t>
            </a: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PEDV</a:t>
            </a:r>
            <a:r>
              <a:rPr lang="zh-CN" alt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快速检测方法</a:t>
            </a:r>
            <a:endParaRPr lang="zh-CN" alt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9" name="标题 1"/>
          <p:cNvSpPr txBox="1"/>
          <p:nvPr>
            <p:custDataLst>
              <p:tags r:id="rId1"/>
            </p:custDataLst>
          </p:nvPr>
        </p:nvSpPr>
        <p:spPr>
          <a:xfrm>
            <a:off x="623570" y="105600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custDataLst>
              <p:tags r:id="rId2"/>
            </p:custDataLst>
          </p:nvPr>
        </p:nvSpPr>
        <p:spPr>
          <a:xfrm>
            <a:off x="5521059" y="6216769"/>
            <a:ext cx="5959475"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Zhao Yu,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en-US" altLang="zh-CN" b="1" i="1" dirty="0">
                <a:latin typeface="Times New Roman" panose="02020603050405020304" pitchFamily="18" charset="0"/>
                <a:cs typeface="Times New Roman" panose="02020603050405020304" pitchFamily="18" charset="0"/>
              </a:rPr>
              <a:t>Appl Microbiol Biotech</a:t>
            </a:r>
            <a:r>
              <a:rPr lang="nl-NL" altLang="zh-CN" i="1" dirty="0">
                <a:latin typeface="Times New Roman" panose="02020603050405020304" pitchFamily="18" charset="0"/>
                <a:cs typeface="Times New Roman" panose="02020603050405020304" pitchFamily="18" charset="0"/>
              </a:rPr>
              <a:t>. </a:t>
            </a:r>
            <a:r>
              <a:rPr lang="nl-NL" altLang="zh-CN" dirty="0">
                <a:latin typeface="Times New Roman" panose="02020603050405020304" pitchFamily="18" charset="0"/>
                <a:cs typeface="Times New Roman" panose="02020603050405020304" pitchFamily="18" charset="0"/>
              </a:rPr>
              <a:t>202</a:t>
            </a:r>
            <a:r>
              <a:rPr lang="en-US" altLang="nl-NL" dirty="0">
                <a:latin typeface="Times New Roman" panose="02020603050405020304" pitchFamily="18" charset="0"/>
                <a:cs typeface="Times New Roman" panose="02020603050405020304" pitchFamily="18" charset="0"/>
              </a:rPr>
              <a:t>4</a:t>
            </a:r>
            <a:r>
              <a:rPr lang="nl-NL" altLang="zh-CN" dirty="0">
                <a:latin typeface="Times New Roman" panose="02020603050405020304" pitchFamily="18" charset="0"/>
                <a:cs typeface="Times New Roman" panose="02020603050405020304" pitchFamily="18" charset="0"/>
              </a:rPr>
              <a:t>;1</a:t>
            </a:r>
            <a:r>
              <a:rPr lang="en-US" altLang="nl-NL" dirty="0">
                <a:latin typeface="Times New Roman" panose="02020603050405020304" pitchFamily="18" charset="0"/>
                <a:cs typeface="Times New Roman" panose="02020603050405020304" pitchFamily="18" charset="0"/>
              </a:rPr>
              <a:t>08</a:t>
            </a:r>
            <a:r>
              <a:rPr lang="it-IT"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custDataLst>
              <p:tags r:id="rId3"/>
            </p:custDataLst>
          </p:nvPr>
        </p:nvSpPr>
        <p:spPr>
          <a:xfrm>
            <a:off x="474345" y="1117600"/>
            <a:ext cx="11138535" cy="1106805"/>
          </a:xfrm>
          <a:prstGeom prst="rect">
            <a:avLst/>
          </a:prstGeom>
        </p:spPr>
        <p:txBody>
          <a:bodyPr wrap="square">
            <a:spAutoFit/>
          </a:bodyPr>
          <a:lstStyle/>
          <a:p>
            <a:pPr indent="457200" algn="l">
              <a:lnSpc>
                <a:spcPct val="150000"/>
              </a:lnSpc>
              <a:buClrTx/>
              <a:buSzTx/>
              <a:buFontTx/>
            </a:pP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利用 RAA 和 PfAgo 检测 PEDV 的整个反应过程不需要复杂的仪器，肉眼即可观察到反应结果，可检测100个拷贝的PEDV。</a:t>
            </a:r>
            <a:endParaRPr lang="zh-CN" altLang="en-US" sz="2200" b="1" dirty="0">
              <a:solidFill>
                <a:srgbClr val="002060"/>
              </a:solidFill>
              <a:latin typeface="微软雅黑" panose="020B0503020204020204" charset="-122"/>
              <a:ea typeface="微软雅黑" panose="020B0503020204020204" charset="-122"/>
            </a:endParaRPr>
          </a:p>
        </p:txBody>
      </p:sp>
      <p:sp>
        <p:nvSpPr>
          <p:cNvPr id="2" name="Line 9"/>
          <p:cNvSpPr>
            <a:spLocks noChangeShapeType="1"/>
          </p:cNvSpPr>
          <p:nvPr/>
        </p:nvSpPr>
        <p:spPr bwMode="auto">
          <a:xfrm flipV="1">
            <a:off x="487655" y="8948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10" name="图片 9" descr="253_2023_12919_Fig5_HTML"/>
          <p:cNvPicPr>
            <a:picLocks noChangeAspect="1"/>
          </p:cNvPicPr>
          <p:nvPr/>
        </p:nvPicPr>
        <p:blipFill>
          <a:blip r:embed="rId4"/>
          <a:srcRect b="35856"/>
          <a:stretch>
            <a:fillRect/>
          </a:stretch>
        </p:blipFill>
        <p:spPr>
          <a:xfrm>
            <a:off x="6382385" y="2574290"/>
            <a:ext cx="3777615" cy="3202940"/>
          </a:xfrm>
          <a:prstGeom prst="rect">
            <a:avLst/>
          </a:prstGeom>
          <a:effectLst>
            <a:outerShdw blurRad="469900" dist="38100" dir="5400000" algn="t" rotWithShape="0">
              <a:prstClr val="black">
                <a:alpha val="40000"/>
              </a:prstClr>
            </a:outerShdw>
          </a:effectLst>
        </p:spPr>
      </p:pic>
      <p:pic>
        <p:nvPicPr>
          <p:cNvPr id="14" name="图片 13" descr="253_2023_12919_Fig4_HTML"/>
          <p:cNvPicPr>
            <a:picLocks noChangeAspect="1"/>
          </p:cNvPicPr>
          <p:nvPr/>
        </p:nvPicPr>
        <p:blipFill>
          <a:blip r:embed="rId5"/>
          <a:srcRect b="19211"/>
          <a:stretch>
            <a:fillRect/>
          </a:stretch>
        </p:blipFill>
        <p:spPr>
          <a:xfrm>
            <a:off x="1397000" y="2536825"/>
            <a:ext cx="3580765" cy="3199130"/>
          </a:xfrm>
          <a:prstGeom prst="rect">
            <a:avLst/>
          </a:prstGeom>
          <a:effectLst>
            <a:outerShdw blurRad="469900" dist="38100" dir="5400000" algn="t" rotWithShape="0">
              <a:prstClr val="black">
                <a:alpha val="40000"/>
              </a:prstClr>
            </a:outerShdw>
          </a:effectLst>
        </p:spPr>
      </p:pic>
    </p:spTree>
    <p:custDataLst>
      <p:tags r:id="rId6"/>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0375" y="252095"/>
            <a:ext cx="10187305"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3.2 </a:t>
            </a:r>
            <a:r>
              <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基于PfAgo的简单、灵敏和特异性 ASFV 检测方法</a:t>
            </a:r>
            <a:endPar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9" name="标题 1"/>
          <p:cNvSpPr txBox="1"/>
          <p:nvPr>
            <p:custDataLst>
              <p:tags r:id="rId1"/>
            </p:custDataLst>
          </p:nvPr>
        </p:nvSpPr>
        <p:spPr>
          <a:xfrm>
            <a:off x="623570" y="105600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custDataLst>
              <p:tags r:id="rId2"/>
            </p:custDataLst>
          </p:nvPr>
        </p:nvSpPr>
        <p:spPr>
          <a:xfrm>
            <a:off x="5263884" y="6216769"/>
            <a:ext cx="6594475"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Zhao Yu,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nl-NL" altLang="zh-CN" b="1" i="1" dirty="0">
                <a:latin typeface="Times New Roman" panose="02020603050405020304" pitchFamily="18" charset="0"/>
                <a:cs typeface="Times New Roman" panose="02020603050405020304" pitchFamily="18" charset="0"/>
              </a:rPr>
              <a:t>Biosensors and Bioelectronics</a:t>
            </a:r>
            <a:r>
              <a:rPr lang="nl-NL" altLang="zh-CN" i="1" dirty="0">
                <a:latin typeface="Times New Roman" panose="02020603050405020304" pitchFamily="18" charset="0"/>
                <a:cs typeface="Times New Roman" panose="02020603050405020304" pitchFamily="18" charset="0"/>
              </a:rPr>
              <a:t>. </a:t>
            </a:r>
            <a:r>
              <a:rPr lang="nl-NL" altLang="zh-CN" dirty="0">
                <a:latin typeface="Times New Roman" panose="02020603050405020304" pitchFamily="18" charset="0"/>
                <a:cs typeface="Times New Roman" panose="02020603050405020304" pitchFamily="18" charset="0"/>
              </a:rPr>
              <a:t>202</a:t>
            </a:r>
            <a:r>
              <a:rPr lang="en-US" altLang="nl-NL" dirty="0">
                <a:latin typeface="Times New Roman" panose="02020603050405020304" pitchFamily="18" charset="0"/>
                <a:cs typeface="Times New Roman" panose="02020603050405020304" pitchFamily="18" charset="0"/>
              </a:rPr>
              <a:t>4</a:t>
            </a:r>
            <a:r>
              <a:rPr lang="nl-NL" altLang="zh-CN" dirty="0">
                <a:latin typeface="Times New Roman" panose="02020603050405020304" pitchFamily="18" charset="0"/>
                <a:cs typeface="Times New Roman" panose="02020603050405020304" pitchFamily="18" charset="0"/>
              </a:rPr>
              <a:t>;</a:t>
            </a:r>
            <a:r>
              <a:rPr lang="en-US" altLang="nl-NL" dirty="0">
                <a:latin typeface="Times New Roman" panose="02020603050405020304" pitchFamily="18" charset="0"/>
                <a:cs typeface="Times New Roman" panose="02020603050405020304" pitchFamily="18" charset="0"/>
              </a:rPr>
              <a:t>254</a:t>
            </a:r>
            <a:r>
              <a:rPr lang="it-IT"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 name="Line 9"/>
          <p:cNvSpPr>
            <a:spLocks noChangeShapeType="1"/>
          </p:cNvSpPr>
          <p:nvPr/>
        </p:nvSpPr>
        <p:spPr bwMode="auto">
          <a:xfrm flipV="1">
            <a:off x="487655" y="8948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pic>
        <p:nvPicPr>
          <p:cNvPr id="6" name="图片 5"/>
          <p:cNvPicPr/>
          <p:nvPr/>
        </p:nvPicPr>
        <p:blipFill>
          <a:blip r:embed="rId3"/>
        </p:blipFill>
        <p:spPr>
          <a:xfrm>
            <a:off x="6393180" y="2237740"/>
            <a:ext cx="3670935" cy="3702685"/>
          </a:xfrm>
          <a:prstGeom prst="rect">
            <a:avLst/>
          </a:prstGeom>
        </p:spPr>
      </p:pic>
      <p:pic>
        <p:nvPicPr>
          <p:cNvPr id="8" name="图片 7"/>
          <p:cNvPicPr/>
          <p:nvPr/>
        </p:nvPicPr>
        <p:blipFill>
          <a:blip r:embed="rId4"/>
        </p:blipFill>
        <p:spPr>
          <a:xfrm>
            <a:off x="1227455" y="2547620"/>
            <a:ext cx="3702685" cy="3747135"/>
          </a:xfrm>
          <a:prstGeom prst="rect">
            <a:avLst/>
          </a:prstGeom>
        </p:spPr>
      </p:pic>
      <p:sp>
        <p:nvSpPr>
          <p:cNvPr id="12" name="矩形 11"/>
          <p:cNvSpPr/>
          <p:nvPr>
            <p:custDataLst>
              <p:tags r:id="rId5"/>
            </p:custDataLst>
          </p:nvPr>
        </p:nvSpPr>
        <p:spPr>
          <a:xfrm>
            <a:off x="474345" y="1132840"/>
            <a:ext cx="11138535" cy="1410970"/>
          </a:xfrm>
          <a:prstGeom prst="rect">
            <a:avLst/>
          </a:prstGeom>
        </p:spPr>
        <p:txBody>
          <a:bodyPr wrap="square">
            <a:spAutoFit/>
          </a:bodyPr>
          <a:lstStyle/>
          <a:p>
            <a:pPr indent="457200" algn="l">
              <a:lnSpc>
                <a:spcPct val="130000"/>
              </a:lnSpc>
              <a:buClrTx/>
              <a:buSzTx/>
              <a:buFontTx/>
            </a:pP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为检测 ASFV 开发了一锅式 REPD方法，具有方便、灵敏、强特异性特点，可检测单个 ASFV 核酸拷贝，且与其他病原体无交叉反应。 临床样本中的检测结果与实时 PCR</a:t>
            </a:r>
            <a:r>
              <a:rPr lang="en-US" altLang="zh-CN" sz="2200" b="1" dirty="0">
                <a:solidFill>
                  <a:srgbClr val="002060"/>
                </a:solidFill>
                <a:latin typeface="微软雅黑" panose="020B0503020204020204" charset="-122"/>
                <a:ea typeface="微软雅黑" panose="020B0503020204020204" charset="-122"/>
                <a:sym typeface="宋体" panose="02010600030101010101" pitchFamily="2" charset="-122"/>
              </a:rPr>
              <a:t> </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结果 100%一致。</a:t>
            </a:r>
            <a:endPar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endParaRPr>
          </a:p>
        </p:txBody>
      </p:sp>
    </p:spTree>
    <p:custDataLst>
      <p:tags r:id="rId6"/>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0375" y="252095"/>
            <a:ext cx="10187305"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3.3 </a:t>
            </a:r>
            <a:r>
              <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基于</a:t>
            </a:r>
            <a:r>
              <a:rPr 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RAA</a:t>
            </a:r>
            <a:r>
              <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和dsDN</a:t>
            </a:r>
            <a:r>
              <a:rPr 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ase</a:t>
            </a:r>
            <a:r>
              <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的沙门氏菌检测方法</a:t>
            </a:r>
            <a:endParaRPr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9" name="标题 1"/>
          <p:cNvSpPr txBox="1"/>
          <p:nvPr>
            <p:custDataLst>
              <p:tags r:id="rId1"/>
            </p:custDataLst>
          </p:nvPr>
        </p:nvSpPr>
        <p:spPr>
          <a:xfrm>
            <a:off x="623570" y="105600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custDataLst>
              <p:tags r:id="rId2"/>
            </p:custDataLst>
          </p:nvPr>
        </p:nvSpPr>
        <p:spPr>
          <a:xfrm>
            <a:off x="6422759" y="6216769"/>
            <a:ext cx="5079365"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Zhou Changyu,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en-US" altLang="nl-NL" b="1" i="1" dirty="0">
                <a:latin typeface="Times New Roman" panose="02020603050405020304" pitchFamily="18" charset="0"/>
                <a:cs typeface="Times New Roman" panose="02020603050405020304" pitchFamily="18" charset="0"/>
              </a:rPr>
              <a:t>Foods</a:t>
            </a:r>
            <a:r>
              <a:rPr lang="nl-NL" altLang="zh-CN" i="1" dirty="0">
                <a:latin typeface="Times New Roman" panose="02020603050405020304" pitchFamily="18" charset="0"/>
                <a:cs typeface="Times New Roman" panose="02020603050405020304" pitchFamily="18" charset="0"/>
              </a:rPr>
              <a:t>. </a:t>
            </a:r>
            <a:r>
              <a:rPr lang="nl-NL" altLang="zh-CN" dirty="0">
                <a:latin typeface="Times New Roman" panose="02020603050405020304" pitchFamily="18" charset="0"/>
                <a:cs typeface="Times New Roman" panose="02020603050405020304" pitchFamily="18" charset="0"/>
              </a:rPr>
              <a:t>202</a:t>
            </a:r>
            <a:r>
              <a:rPr lang="en-US" altLang="nl-NL" dirty="0">
                <a:latin typeface="Times New Roman" panose="02020603050405020304" pitchFamily="18" charset="0"/>
                <a:cs typeface="Times New Roman" panose="02020603050405020304" pitchFamily="18" charset="0"/>
              </a:rPr>
              <a:t>4</a:t>
            </a:r>
            <a:r>
              <a:rPr lang="nl-NL" altLang="zh-CN" dirty="0">
                <a:latin typeface="Times New Roman" panose="02020603050405020304" pitchFamily="18" charset="0"/>
                <a:cs typeface="Times New Roman" panose="02020603050405020304" pitchFamily="18" charset="0"/>
              </a:rPr>
              <a:t>;</a:t>
            </a:r>
            <a:r>
              <a:rPr lang="en-US" altLang="nl-NL" dirty="0">
                <a:latin typeface="Times New Roman" panose="02020603050405020304" pitchFamily="18" charset="0"/>
                <a:cs typeface="Times New Roman" panose="02020603050405020304" pitchFamily="18" charset="0"/>
              </a:rPr>
              <a:t>13(9)</a:t>
            </a:r>
            <a:r>
              <a:rPr lang="it-IT"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2" name="Line 9"/>
          <p:cNvSpPr>
            <a:spLocks noChangeShapeType="1"/>
          </p:cNvSpPr>
          <p:nvPr/>
        </p:nvSpPr>
        <p:spPr bwMode="auto">
          <a:xfrm flipV="1">
            <a:off x="487655" y="8948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2" name="矩形 11"/>
          <p:cNvSpPr/>
          <p:nvPr>
            <p:custDataLst>
              <p:tags r:id="rId3"/>
            </p:custDataLst>
          </p:nvPr>
        </p:nvSpPr>
        <p:spPr>
          <a:xfrm>
            <a:off x="474345" y="1132840"/>
            <a:ext cx="11138535" cy="1106805"/>
          </a:xfrm>
          <a:prstGeom prst="rect">
            <a:avLst/>
          </a:prstGeom>
        </p:spPr>
        <p:txBody>
          <a:bodyPr wrap="square">
            <a:spAutoFit/>
          </a:bodyPr>
          <a:lstStyle/>
          <a:p>
            <a:pPr indent="457200" algn="l">
              <a:lnSpc>
                <a:spcPct val="150000"/>
              </a:lnSpc>
              <a:buClrTx/>
              <a:buSzTx/>
              <a:buFontTx/>
            </a:pP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开发出了RAA-dsDNase-UV</a:t>
            </a:r>
            <a:r>
              <a:rPr lang="en-US" altLang="zh-CN" sz="2200" b="1" dirty="0">
                <a:solidFill>
                  <a:srgbClr val="002060"/>
                </a:solidFill>
                <a:latin typeface="微软雅黑" panose="020B0503020204020204" charset="-122"/>
                <a:ea typeface="微软雅黑" panose="020B0503020204020204" charset="-122"/>
                <a:sym typeface="宋体" panose="02010600030101010101" pitchFamily="2" charset="-122"/>
              </a:rPr>
              <a:t>/</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LFD 沙门氏菌检测方法，使用紫外线或侧向流动滴定管（LFD）观察结果。检测时间小于60 分钟，检测限可达 10 CFU/mL。</a:t>
            </a:r>
            <a:endPar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endParaRPr>
          </a:p>
        </p:txBody>
      </p:sp>
      <p:pic>
        <p:nvPicPr>
          <p:cNvPr id="4" name="图片 3" descr="foods-13-01380-g001-550"/>
          <p:cNvPicPr>
            <a:picLocks noChangeAspect="1"/>
          </p:cNvPicPr>
          <p:nvPr/>
        </p:nvPicPr>
        <p:blipFill>
          <a:blip r:embed="rId4"/>
          <a:stretch>
            <a:fillRect/>
          </a:stretch>
        </p:blipFill>
        <p:spPr>
          <a:xfrm>
            <a:off x="1294130" y="2536825"/>
            <a:ext cx="3711575" cy="3509010"/>
          </a:xfrm>
          <a:prstGeom prst="rect">
            <a:avLst/>
          </a:prstGeom>
        </p:spPr>
      </p:pic>
      <p:pic>
        <p:nvPicPr>
          <p:cNvPr id="5" name="图片 4" descr="foods-13-01380-g005-550"/>
          <p:cNvPicPr>
            <a:picLocks noChangeAspect="1"/>
          </p:cNvPicPr>
          <p:nvPr/>
        </p:nvPicPr>
        <p:blipFill>
          <a:blip r:embed="rId5"/>
          <a:stretch>
            <a:fillRect/>
          </a:stretch>
        </p:blipFill>
        <p:spPr>
          <a:xfrm>
            <a:off x="5544820" y="2831465"/>
            <a:ext cx="5847080" cy="2976880"/>
          </a:xfrm>
          <a:prstGeom prst="rect">
            <a:avLst/>
          </a:prstGeom>
        </p:spPr>
      </p:pic>
    </p:spTree>
    <p:custDataLst>
      <p:tags r:id="rId6"/>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0375" y="252095"/>
            <a:ext cx="10187305"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3.4 肠炎沙门菌特异性纳米抗体筛选及ELISA检测方法</a:t>
            </a:r>
            <a:endParaRPr lang="en-US" altLang="zh-CN" sz="3200" b="1" noProof="1">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9" name="标题 1"/>
          <p:cNvSpPr txBox="1"/>
          <p:nvPr>
            <p:custDataLst>
              <p:tags r:id="rId1"/>
            </p:custDataLst>
          </p:nvPr>
        </p:nvSpPr>
        <p:spPr>
          <a:xfrm>
            <a:off x="623570" y="105600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custDataLst>
              <p:tags r:id="rId2"/>
            </p:custDataLst>
          </p:nvPr>
        </p:nvSpPr>
        <p:spPr>
          <a:xfrm>
            <a:off x="5521059" y="6216769"/>
            <a:ext cx="5669915"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Gu Kui,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nl-NL" altLang="zh-CN" b="1" i="1" dirty="0">
                <a:latin typeface="Times New Roman" panose="02020603050405020304" pitchFamily="18" charset="0"/>
                <a:cs typeface="Times New Roman" panose="02020603050405020304" pitchFamily="18" charset="0"/>
              </a:rPr>
              <a:t>J Nanobiotechnology</a:t>
            </a:r>
            <a:r>
              <a:rPr lang="nl-NL" altLang="zh-CN" i="1" dirty="0">
                <a:latin typeface="Times New Roman" panose="02020603050405020304" pitchFamily="18" charset="0"/>
                <a:cs typeface="Times New Roman" panose="02020603050405020304" pitchFamily="18" charset="0"/>
              </a:rPr>
              <a:t>. </a:t>
            </a:r>
            <a:r>
              <a:rPr lang="nl-NL" altLang="zh-CN" dirty="0">
                <a:latin typeface="Times New Roman" panose="02020603050405020304" pitchFamily="18" charset="0"/>
                <a:cs typeface="Times New Roman" panose="02020603050405020304" pitchFamily="18" charset="0"/>
              </a:rPr>
              <a:t>2022;167</a:t>
            </a:r>
            <a:r>
              <a:rPr lang="it-IT"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custDataLst>
              <p:tags r:id="rId3"/>
            </p:custDataLst>
          </p:nvPr>
        </p:nvSpPr>
        <p:spPr>
          <a:xfrm>
            <a:off x="474345" y="1132840"/>
            <a:ext cx="11138535" cy="1106805"/>
          </a:xfrm>
          <a:prstGeom prst="rect">
            <a:avLst/>
          </a:prstGeom>
        </p:spPr>
        <p:txBody>
          <a:bodyPr wrap="square">
            <a:spAutoFit/>
          </a:bodyPr>
          <a:lstStyle/>
          <a:p>
            <a:pPr indent="457200" algn="l">
              <a:lnSpc>
                <a:spcPct val="150000"/>
              </a:lnSpc>
              <a:buClrTx/>
              <a:buSzTx/>
              <a:buFontTx/>
            </a:pP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灭活的肠炎沙门菌免疫双峰驼，制备肠炎沙门菌的特异性纳米抗体；构建双纳米抗体夹心ELISA;该方法针对肠炎沙门菌具有特异、灵敏、</a:t>
            </a:r>
            <a:r>
              <a:rPr lang="zh-CN" altLang="en-US" sz="2200" b="1" dirty="0">
                <a:solidFill>
                  <a:srgbClr val="002060"/>
                </a:solidFill>
                <a:latin typeface="微软雅黑" panose="020B0503020204020204" charset="-122"/>
                <a:ea typeface="微软雅黑" panose="020B0503020204020204" charset="-122"/>
                <a:sym typeface="+mn-ea"/>
              </a:rPr>
              <a:t>检测时间</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135 min</a:t>
            </a:r>
            <a:endParaRPr lang="zh-CN" altLang="en-US" sz="2200" b="1" dirty="0">
              <a:solidFill>
                <a:srgbClr val="002060"/>
              </a:solidFill>
              <a:latin typeface="微软雅黑" panose="020B0503020204020204" charset="-122"/>
              <a:ea typeface="微软雅黑" panose="020B0503020204020204" charset="-122"/>
            </a:endParaRPr>
          </a:p>
        </p:txBody>
      </p:sp>
      <p:pic>
        <p:nvPicPr>
          <p:cNvPr id="4" name="图片 3"/>
          <p:cNvPicPr>
            <a:picLocks noChangeAspect="1"/>
          </p:cNvPicPr>
          <p:nvPr>
            <p:custDataLst>
              <p:tags r:id="rId4"/>
            </p:custDataLst>
          </p:nvPr>
        </p:nvPicPr>
        <p:blipFill>
          <a:blip r:embed="rId5"/>
          <a:stretch>
            <a:fillRect/>
          </a:stretch>
        </p:blipFill>
        <p:spPr>
          <a:xfrm>
            <a:off x="329565" y="2707640"/>
            <a:ext cx="11475085" cy="3205480"/>
          </a:xfrm>
          <a:prstGeom prst="rect">
            <a:avLst/>
          </a:prstGeom>
        </p:spPr>
      </p:pic>
      <p:sp>
        <p:nvSpPr>
          <p:cNvPr id="11" name="文本框 10"/>
          <p:cNvSpPr txBox="1"/>
          <p:nvPr>
            <p:custDataLst>
              <p:tags r:id="rId6"/>
            </p:custDataLst>
          </p:nvPr>
        </p:nvSpPr>
        <p:spPr>
          <a:xfrm>
            <a:off x="407035" y="2773045"/>
            <a:ext cx="525145" cy="46037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a</a:t>
            </a:r>
            <a:endParaRPr lang="zh-CN" altLang="en-US" sz="2400" b="1" dirty="0">
              <a:latin typeface="Times New Roman" panose="02020603050405020304" pitchFamily="18" charset="0"/>
              <a:cs typeface="Times New Roman" panose="02020603050405020304" pitchFamily="18" charset="0"/>
            </a:endParaRPr>
          </a:p>
        </p:txBody>
      </p:sp>
      <p:sp>
        <p:nvSpPr>
          <p:cNvPr id="2" name="Line 9"/>
          <p:cNvSpPr>
            <a:spLocks noChangeShapeType="1"/>
          </p:cNvSpPr>
          <p:nvPr/>
        </p:nvSpPr>
        <p:spPr bwMode="auto">
          <a:xfrm flipV="1">
            <a:off x="487655" y="8948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Tree>
    <p:custDataLst>
      <p:tags r:id="rId7"/>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297815" y="781685"/>
            <a:ext cx="11458575" cy="1728470"/>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0" fontAlgn="auto">
              <a:lnSpc>
                <a:spcPct val="130000"/>
              </a:lnSpc>
            </a:pPr>
            <a:r>
              <a:rPr lang="en-US" altLang="zh-CN" sz="2200" b="1" dirty="0">
                <a:solidFill>
                  <a:srgbClr val="002060"/>
                </a:solidFill>
                <a:latin typeface="微软雅黑" panose="020B0503020204020204" charset="-122"/>
                <a:ea typeface="微软雅黑" panose="020B0503020204020204" charset="-122"/>
                <a:sym typeface="宋体" panose="02010600030101010101" pitchFamily="2" charset="-122"/>
              </a:rPr>
              <a:t>     </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以沙门菌</a:t>
            </a:r>
            <a:r>
              <a:rPr lang="en-US" altLang="zh-CN" sz="2200" b="1" i="1" dirty="0">
                <a:solidFill>
                  <a:srgbClr val="002060"/>
                </a:solidFill>
                <a:latin typeface="微软雅黑" panose="020B0503020204020204" charset="-122"/>
                <a:ea typeface="微软雅黑" panose="020B0503020204020204" charset="-122"/>
                <a:sym typeface="宋体" panose="02010600030101010101" pitchFamily="2" charset="-122"/>
              </a:rPr>
              <a:t>h</a:t>
            </a:r>
            <a:r>
              <a:rPr lang="zh-CN" altLang="en-US" sz="2200" b="1" i="1" dirty="0">
                <a:solidFill>
                  <a:srgbClr val="002060"/>
                </a:solidFill>
                <a:latin typeface="微软雅黑" panose="020B0503020204020204" charset="-122"/>
                <a:ea typeface="微软雅黑" panose="020B0503020204020204" charset="-122"/>
                <a:sym typeface="宋体" panose="02010600030101010101" pitchFamily="2" charset="-122"/>
              </a:rPr>
              <a:t>ilA</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基因为检测靶标，使用Splint R连接酶将两个DNA探针连接成一个完整的整体，再通过PCR技术扩增，最后利用Cas12a切割活性，检测时间2.5 h ，灵敏度10 CFU</a:t>
            </a:r>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nvSpPr>
        <p:spPr>
          <a:xfrm>
            <a:off x="6323430" y="6207205"/>
            <a:ext cx="4913630" cy="368300"/>
          </a:xfrm>
          <a:prstGeom prst="rect">
            <a:avLst/>
          </a:prstGeom>
          <a:noFill/>
        </p:spPr>
        <p:txBody>
          <a:bodyPr wrap="none" rtlCol="0">
            <a:spAutoFit/>
          </a:bodyPr>
          <a:lstStyle/>
          <a:p>
            <a:pPr algn="l"/>
            <a:r>
              <a:rPr lang="en-US" altLang="zh-CN" dirty="0">
                <a:latin typeface="Times New Roman" panose="02020603050405020304" pitchFamily="18" charset="0"/>
                <a:cs typeface="Times New Roman" panose="02020603050405020304" pitchFamily="18" charset="0"/>
              </a:rPr>
              <a:t>Zhou CY,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nl-NL" altLang="zh-CN" b="1" i="1" dirty="0">
                <a:latin typeface="Times New Roman" panose="02020603050405020304" pitchFamily="18" charset="0"/>
                <a:cs typeface="Times New Roman" panose="02020603050405020304" pitchFamily="18" charset="0"/>
              </a:rPr>
              <a:t>Anal Chim Acta</a:t>
            </a:r>
            <a:r>
              <a:rPr lang="nl-NL" altLang="zh-CN" i="1" dirty="0">
                <a:latin typeface="Times New Roman" panose="02020603050405020304" pitchFamily="18" charset="0"/>
                <a:cs typeface="Times New Roman" panose="02020603050405020304" pitchFamily="18" charset="0"/>
              </a:rPr>
              <a:t>.</a:t>
            </a:r>
            <a:r>
              <a:rPr lang="nl-NL" altLang="zh-CN" dirty="0">
                <a:latin typeface="Times New Roman" panose="02020603050405020304" pitchFamily="18" charset="0"/>
                <a:cs typeface="Times New Roman" panose="02020603050405020304" pitchFamily="18" charset="0"/>
              </a:rPr>
              <a:t> 2023.</a:t>
            </a:r>
            <a:endParaRPr lang="zh-CN" altLang="en-US" dirty="0">
              <a:latin typeface="Times New Roman" panose="02020603050405020304" pitchFamily="18" charset="0"/>
              <a:cs typeface="Times New Roman" panose="02020603050405020304" pitchFamily="18" charset="0"/>
            </a:endParaRPr>
          </a:p>
        </p:txBody>
      </p:sp>
      <p:pic>
        <p:nvPicPr>
          <p:cNvPr id="2" name="图片 1" descr="Figure1"/>
          <p:cNvPicPr>
            <a:picLocks noChangeAspect="1"/>
          </p:cNvPicPr>
          <p:nvPr/>
        </p:nvPicPr>
        <p:blipFill>
          <a:blip r:embed="rId1"/>
          <a:stretch>
            <a:fillRect/>
          </a:stretch>
        </p:blipFill>
        <p:spPr>
          <a:xfrm>
            <a:off x="1086485" y="2518410"/>
            <a:ext cx="4674870" cy="3688715"/>
          </a:xfrm>
          <a:prstGeom prst="rect">
            <a:avLst/>
          </a:prstGeom>
        </p:spPr>
      </p:pic>
      <p:pic>
        <p:nvPicPr>
          <p:cNvPr id="4" name="图片 3" descr="Figure8"/>
          <p:cNvPicPr>
            <a:picLocks noChangeAspect="1"/>
          </p:cNvPicPr>
          <p:nvPr/>
        </p:nvPicPr>
        <p:blipFill>
          <a:blip r:embed="rId2"/>
          <a:stretch>
            <a:fillRect/>
          </a:stretch>
        </p:blipFill>
        <p:spPr>
          <a:xfrm>
            <a:off x="6036310" y="2769235"/>
            <a:ext cx="5426075" cy="3423285"/>
          </a:xfrm>
          <a:prstGeom prst="rect">
            <a:avLst/>
          </a:prstGeom>
        </p:spPr>
      </p:pic>
      <p:sp>
        <p:nvSpPr>
          <p:cNvPr id="5" name="Line 9"/>
          <p:cNvSpPr>
            <a:spLocks noChangeShapeType="1"/>
          </p:cNvSpPr>
          <p:nvPr/>
        </p:nvSpPr>
        <p:spPr bwMode="auto">
          <a:xfrm flipV="1">
            <a:off x="487655" y="92532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3" name="文本框 2"/>
          <p:cNvSpPr txBox="1"/>
          <p:nvPr/>
        </p:nvSpPr>
        <p:spPr>
          <a:xfrm>
            <a:off x="460375" y="252095"/>
            <a:ext cx="11002010"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3.5 基于Splint R 连接酶-cas12a系统的沙门菌属快速检测方法</a:t>
            </a:r>
            <a:endParaRPr lang="en-US" altLang="zh-CN" sz="3200" b="1" noProof="1">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Tree>
    <p:custDataLst>
      <p:tags r:id="rId3"/>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629285" y="810895"/>
            <a:ext cx="10114280" cy="55308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200" b="1" noProof="1">
              <a:solidFill>
                <a:srgbClr val="002060"/>
              </a:solidFill>
              <a:latin typeface="微软雅黑" panose="020B0503020204020204" charset="-122"/>
              <a:ea typeface="微软雅黑" panose="020B0503020204020204" charset="-122"/>
              <a:cs typeface="+mn-cs"/>
              <a:sym typeface="Arial" panose="020B0604020202020204" pitchFamily="34" charset="0"/>
            </a:endParaRPr>
          </a:p>
        </p:txBody>
      </p:sp>
      <p:sp>
        <p:nvSpPr>
          <p:cNvPr id="13" name="文本框 12"/>
          <p:cNvSpPr txBox="1"/>
          <p:nvPr/>
        </p:nvSpPr>
        <p:spPr>
          <a:xfrm>
            <a:off x="6546215" y="6206490"/>
            <a:ext cx="5324475" cy="368300"/>
          </a:xfrm>
          <a:prstGeom prst="rect">
            <a:avLst/>
          </a:prstGeom>
          <a:noFill/>
        </p:spPr>
        <p:txBody>
          <a:bodyPr wrap="square" rtlCol="0">
            <a:spAutoFit/>
          </a:bodyPr>
          <a:lstStyle/>
          <a:p>
            <a:pPr algn="l"/>
            <a:r>
              <a:rPr lang="en-US" altLang="zh-CN" dirty="0">
                <a:latin typeface="Times New Roman" panose="02020603050405020304" pitchFamily="18" charset="0"/>
                <a:cs typeface="Times New Roman" panose="02020603050405020304" pitchFamily="18" charset="0"/>
              </a:rPr>
              <a:t>Li C, </a:t>
            </a:r>
            <a:r>
              <a:rPr lang="en-US" altLang="zh-CN" dirty="0">
                <a:latin typeface="Times New Roman" panose="02020603050405020304" pitchFamily="18" charset="0"/>
                <a:cs typeface="Times New Roman" panose="02020603050405020304" pitchFamily="18" charset="0"/>
                <a:sym typeface="宋体" panose="02010600030101010101" pitchFamily="2" charset="-122"/>
              </a:rPr>
              <a:t>Wang HN* et al.</a:t>
            </a:r>
            <a:r>
              <a:rPr lang="en-US" altLang="zh-CN" dirty="0">
                <a:latin typeface="Times New Roman" panose="02020603050405020304" pitchFamily="18" charset="0"/>
                <a:cs typeface="Times New Roman" panose="02020603050405020304" pitchFamily="18" charset="0"/>
              </a:rPr>
              <a:t>, </a:t>
            </a:r>
            <a:r>
              <a:rPr lang="nl-NL" altLang="zh-CN" b="1" i="1" dirty="0">
                <a:latin typeface="Times New Roman" panose="02020603050405020304" pitchFamily="18" charset="0"/>
                <a:cs typeface="Times New Roman" panose="02020603050405020304" pitchFamily="18" charset="0"/>
              </a:rPr>
              <a:t>Biosensors</a:t>
            </a:r>
            <a:r>
              <a:rPr lang="nl-NL" altLang="zh-CN" dirty="0">
                <a:latin typeface="Times New Roman" panose="02020603050405020304" pitchFamily="18" charset="0"/>
                <a:cs typeface="Times New Roman" panose="02020603050405020304" pitchFamily="18" charset="0"/>
              </a:rPr>
              <a:t>. 2022;12(3):154.</a:t>
            </a:r>
            <a:endParaRPr lang="zh-CN" altLang="en-US" dirty="0">
              <a:latin typeface="Times New Roman" panose="02020603050405020304" pitchFamily="18" charset="0"/>
              <a:cs typeface="Times New Roman" panose="02020603050405020304" pitchFamily="18" charset="0"/>
            </a:endParaRPr>
          </a:p>
        </p:txBody>
      </p:sp>
      <p:sp>
        <p:nvSpPr>
          <p:cNvPr id="12" name="矩形 11"/>
          <p:cNvSpPr/>
          <p:nvPr/>
        </p:nvSpPr>
        <p:spPr>
          <a:xfrm>
            <a:off x="487502" y="1064046"/>
            <a:ext cx="11323963" cy="1038860"/>
          </a:xfrm>
          <a:prstGeom prst="rect">
            <a:avLst/>
          </a:prstGeom>
        </p:spPr>
        <p:txBody>
          <a:bodyPr wrap="square">
            <a:spAutoFit/>
          </a:bodyPr>
          <a:lstStyle/>
          <a:p>
            <a:pPr indent="457200" fontAlgn="auto">
              <a:lnSpc>
                <a:spcPct val="140000"/>
              </a:lnSpc>
            </a:pP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针对空肠弯曲菌的</a:t>
            </a:r>
            <a:r>
              <a:rPr lang="zh-CN" altLang="en-US" sz="2200" b="1" i="1" dirty="0">
                <a:solidFill>
                  <a:srgbClr val="002060"/>
                </a:solidFill>
                <a:latin typeface="微软雅黑" panose="020B0503020204020204" charset="-122"/>
                <a:ea typeface="微软雅黑" panose="020B0503020204020204" charset="-122"/>
                <a:sym typeface="宋体" panose="02010600030101010101" pitchFamily="2" charset="-122"/>
              </a:rPr>
              <a:t>hipO</a:t>
            </a:r>
            <a:r>
              <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rPr>
              <a:t>基因建立了一种快速、准确、一管化、可视化检测空肠弯曲菌的ICB-LAMP-CRISPR/Cas12a检测扩增方法，具有可视化的优势</a:t>
            </a:r>
            <a:endParaRPr lang="zh-CN" altLang="en-US" sz="2200" b="1" dirty="0">
              <a:solidFill>
                <a:srgbClr val="002060"/>
              </a:solidFill>
              <a:latin typeface="微软雅黑" panose="020B0503020204020204" charset="-122"/>
              <a:ea typeface="微软雅黑" panose="020B0503020204020204" charset="-122"/>
              <a:sym typeface="宋体" panose="02010600030101010101" pitchFamily="2" charset="-122"/>
            </a:endParaRPr>
          </a:p>
        </p:txBody>
      </p:sp>
      <p:pic>
        <p:nvPicPr>
          <p:cNvPr id="1073742961" name="图片 2"/>
          <p:cNvPicPr>
            <a:picLocks noChangeAspect="1"/>
          </p:cNvPicPr>
          <p:nvPr>
            <p:custDataLst>
              <p:tags r:id="rId1"/>
            </p:custDataLst>
          </p:nvPr>
        </p:nvPicPr>
        <p:blipFill>
          <a:blip r:embed="rId2"/>
          <a:srcRect b="32698"/>
          <a:stretch>
            <a:fillRect/>
          </a:stretch>
        </p:blipFill>
        <p:spPr>
          <a:xfrm>
            <a:off x="501015" y="2449195"/>
            <a:ext cx="5688965" cy="3460115"/>
          </a:xfrm>
          <a:prstGeom prst="rect">
            <a:avLst/>
          </a:prstGeom>
          <a:noFill/>
          <a:ln w="9525">
            <a:noFill/>
          </a:ln>
        </p:spPr>
      </p:pic>
      <p:pic>
        <p:nvPicPr>
          <p:cNvPr id="3" name="图片 2"/>
          <p:cNvPicPr>
            <a:picLocks noChangeAspect="1"/>
          </p:cNvPicPr>
          <p:nvPr>
            <p:custDataLst>
              <p:tags r:id="rId3"/>
            </p:custDataLst>
          </p:nvPr>
        </p:nvPicPr>
        <p:blipFill>
          <a:blip r:embed="rId4"/>
          <a:stretch>
            <a:fillRect/>
          </a:stretch>
        </p:blipFill>
        <p:spPr>
          <a:xfrm>
            <a:off x="6511925" y="3083560"/>
            <a:ext cx="4950460" cy="2608580"/>
          </a:xfrm>
          <a:prstGeom prst="rect">
            <a:avLst/>
          </a:prstGeom>
        </p:spPr>
      </p:pic>
      <p:sp>
        <p:nvSpPr>
          <p:cNvPr id="4" name="Line 9"/>
          <p:cNvSpPr>
            <a:spLocks noChangeShapeType="1"/>
          </p:cNvSpPr>
          <p:nvPr/>
        </p:nvSpPr>
        <p:spPr bwMode="auto">
          <a:xfrm flipV="1">
            <a:off x="487655" y="81102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2" name="文本框 1"/>
          <p:cNvSpPr txBox="1"/>
          <p:nvPr/>
        </p:nvSpPr>
        <p:spPr>
          <a:xfrm>
            <a:off x="460375" y="252095"/>
            <a:ext cx="11002010"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3.6 空肠弯曲菌ICB-LAMP-CRISPR/Cas12a检测方法</a:t>
            </a:r>
            <a:endParaRPr lang="en-US" altLang="zh-CN" sz="3200" b="1" noProof="1">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5" name="文本框 4"/>
          <p:cNvSpPr txBox="1"/>
          <p:nvPr/>
        </p:nvSpPr>
        <p:spPr>
          <a:xfrm>
            <a:off x="1109980" y="6234748"/>
            <a:ext cx="5080000" cy="337185"/>
          </a:xfrm>
          <a:prstGeom prst="rect">
            <a:avLst/>
          </a:prstGeom>
        </p:spPr>
        <p:txBody>
          <a:bodyPr>
            <a:spAutoFit/>
          </a:bodyPr>
          <a:lstStyle/>
          <a:p>
            <a:pPr marL="0" indent="0" algn="just" defTabSz="266700">
              <a:spcAft>
                <a:spcPct val="0"/>
              </a:spcAft>
            </a:pPr>
            <a:r>
              <a:rPr lang="zh-CN" altLang="en-US" sz="1600">
                <a:latin typeface="Times New Roman" panose="02020603050405020304" pitchFamily="18" charset="0"/>
                <a:ea typeface="微软雅黑" panose="020B0503020204020204" charset="-122"/>
                <a:cs typeface="Times New Roman" panose="02020603050405020304" pitchFamily="18" charset="0"/>
              </a:rPr>
              <a:t>授权国家发明专利：</a:t>
            </a:r>
            <a:r>
              <a:rPr lang="en-US" altLang="zh-CN" sz="1600">
                <a:latin typeface="Times New Roman" panose="02020603050405020304" pitchFamily="18" charset="0"/>
                <a:ea typeface="微软雅黑" panose="020B0503020204020204" charset="-122"/>
                <a:cs typeface="Times New Roman" panose="02020603050405020304" pitchFamily="18" charset="0"/>
              </a:rPr>
              <a:t>ZL202111681762.9</a:t>
            </a:r>
            <a:endParaRPr lang="en-US" altLang="zh-CN" sz="1600">
              <a:latin typeface="Times New Roman" panose="02020603050405020304" pitchFamily="18" charset="0"/>
              <a:ea typeface="微软雅黑" panose="020B0503020204020204" charset="-122"/>
              <a:cs typeface="Times New Roman" panose="02020603050405020304" pitchFamily="18" charset="0"/>
            </a:endParaRPr>
          </a:p>
        </p:txBody>
      </p:sp>
    </p:spTree>
    <p:custDataLst>
      <p:tags r:id="rId5"/>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16430" y="308610"/>
            <a:ext cx="8615045" cy="583565"/>
          </a:xfrm>
          <a:prstGeom prst="rect">
            <a:avLst/>
          </a:prstGeom>
          <a:noFill/>
        </p:spPr>
        <p:txBody>
          <a:bodyPr wrap="square" rtlCol="0" anchor="t">
            <a:spAutoFit/>
          </a:bodyPr>
          <a:lstStyle/>
          <a:p>
            <a:r>
              <a:rPr lang="zh-CN" altLang="en-US" sz="3200" b="1" dirty="0">
                <a:solidFill>
                  <a:srgbClr val="C00000"/>
                </a:solidFill>
                <a:latin typeface="微软雅黑" panose="020B0503020204020204" charset="-122"/>
                <a:ea typeface="微软雅黑" panose="020B0503020204020204" charset="-122"/>
                <a:sym typeface="+mn-ea"/>
              </a:rPr>
              <a:t>非洲猪瘟等重大疫病对养猪业造成巨大损失</a:t>
            </a:r>
            <a:endParaRPr lang="zh-CN" altLang="en-US" sz="3200" b="1" dirty="0">
              <a:solidFill>
                <a:srgbClr val="C00000"/>
              </a:solidFill>
              <a:latin typeface="微软雅黑" panose="020B0503020204020204" charset="-122"/>
              <a:ea typeface="微软雅黑" panose="020B0503020204020204" charset="-122"/>
              <a:sym typeface="+mn-ea"/>
            </a:endParaRPr>
          </a:p>
        </p:txBody>
      </p:sp>
      <p:sp>
        <p:nvSpPr>
          <p:cNvPr id="10" name="文本框 9"/>
          <p:cNvSpPr txBox="1"/>
          <p:nvPr/>
        </p:nvSpPr>
        <p:spPr>
          <a:xfrm>
            <a:off x="584200" y="1126490"/>
            <a:ext cx="10835005" cy="1014730"/>
          </a:xfrm>
          <a:prstGeom prst="rect">
            <a:avLst/>
          </a:prstGeom>
          <a:noFill/>
        </p:spPr>
        <p:txBody>
          <a:bodyPr wrap="square" rtlCol="0">
            <a:spAutoFit/>
          </a:bodyPr>
          <a:lstStyle/>
          <a:p>
            <a:pPr algn="just">
              <a:lnSpc>
                <a:spcPct val="150000"/>
              </a:lnSpc>
              <a:buClrTx/>
              <a:buSzTx/>
              <a:buFontTx/>
              <a:defRPr/>
            </a:pP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非洲猪瘟、猪蓝耳、</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流行性腹泻</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细菌病</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等生猪疫病严重威胁养猪业的健康发展</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产品安全和</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人类健康</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造成严重的经济损失和社会影响，</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是制约产业可持续发展的重要瓶颈问题</a:t>
            </a:r>
            <a:endPar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sp>
        <p:nvSpPr>
          <p:cNvPr id="5" name="Line 9"/>
          <p:cNvSpPr>
            <a:spLocks noChangeShapeType="1"/>
          </p:cNvSpPr>
          <p:nvPr/>
        </p:nvSpPr>
        <p:spPr bwMode="auto">
          <a:xfrm flipV="1">
            <a:off x="483210" y="101295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grpSp>
        <p:nvGrpSpPr>
          <p:cNvPr id="6" name="Group 3"/>
          <p:cNvGrpSpPr/>
          <p:nvPr/>
        </p:nvGrpSpPr>
        <p:grpSpPr bwMode="auto">
          <a:xfrm>
            <a:off x="3131217" y="4584842"/>
            <a:ext cx="7630805" cy="1732568"/>
            <a:chOff x="543" y="470"/>
            <a:chExt cx="4579" cy="1615"/>
          </a:xfrm>
        </p:grpSpPr>
        <p:sp>
          <p:nvSpPr>
            <p:cNvPr id="12" name="Line 5"/>
            <p:cNvSpPr>
              <a:spLocks noChangeShapeType="1"/>
            </p:cNvSpPr>
            <p:nvPr/>
          </p:nvSpPr>
          <p:spPr bwMode="auto">
            <a:xfrm>
              <a:off x="713" y="1338"/>
              <a:ext cx="481" cy="22"/>
            </a:xfrm>
            <a:prstGeom prst="line">
              <a:avLst/>
            </a:prstGeom>
            <a:noFill/>
            <a:ln w="101600" cmpd="sng">
              <a:solidFill>
                <a:srgbClr val="FF0000"/>
              </a:solidFill>
              <a:round/>
              <a:tailEnd type="triangle" w="med" len="med"/>
            </a:ln>
            <a:effectLst/>
          </p:spPr>
          <p:txBody>
            <a:bodyPr wrap="none" anchor="ctr"/>
            <a:lstStyle/>
            <a:p>
              <a:endParaRPr lang="zh-CN" altLang="en-US"/>
            </a:p>
          </p:txBody>
        </p:sp>
        <p:sp>
          <p:nvSpPr>
            <p:cNvPr id="17" name="Line 6"/>
            <p:cNvSpPr>
              <a:spLocks noChangeShapeType="1"/>
            </p:cNvSpPr>
            <p:nvPr/>
          </p:nvSpPr>
          <p:spPr bwMode="auto">
            <a:xfrm>
              <a:off x="2833" y="1360"/>
              <a:ext cx="428" cy="0"/>
            </a:xfrm>
            <a:prstGeom prst="line">
              <a:avLst/>
            </a:prstGeom>
            <a:noFill/>
            <a:ln w="101600" cmpd="sng">
              <a:solidFill>
                <a:srgbClr val="FF0000"/>
              </a:solidFill>
              <a:round/>
              <a:tailEnd type="triangle" w="med" len="med"/>
            </a:ln>
            <a:effectLst/>
          </p:spPr>
          <p:txBody>
            <a:bodyPr wrap="none" anchor="ctr"/>
            <a:lstStyle/>
            <a:p>
              <a:endParaRPr lang="zh-CN" altLang="en-US"/>
            </a:p>
          </p:txBody>
        </p:sp>
        <p:sp>
          <p:nvSpPr>
            <p:cNvPr id="20" name="未知"/>
            <p:cNvSpPr/>
            <p:nvPr/>
          </p:nvSpPr>
          <p:spPr bwMode="auto">
            <a:xfrm>
              <a:off x="543" y="470"/>
              <a:ext cx="2958" cy="396"/>
            </a:xfrm>
            <a:custGeom>
              <a:avLst/>
              <a:gdLst/>
              <a:ahLst/>
              <a:cxnLst>
                <a:cxn ang="0">
                  <a:pos x="2640" y="544"/>
                </a:cxn>
                <a:cxn ang="0">
                  <a:pos x="1248" y="16"/>
                </a:cxn>
                <a:cxn ang="0">
                  <a:pos x="0" y="640"/>
                </a:cxn>
              </a:cxnLst>
              <a:rect l="0" t="0" r="r" b="b"/>
              <a:pathLst>
                <a:path w="2640" h="640">
                  <a:moveTo>
                    <a:pt x="2640" y="544"/>
                  </a:moveTo>
                  <a:cubicBezTo>
                    <a:pt x="2164" y="272"/>
                    <a:pt x="1688" y="0"/>
                    <a:pt x="1248" y="16"/>
                  </a:cubicBezTo>
                  <a:cubicBezTo>
                    <a:pt x="808" y="32"/>
                    <a:pt x="208" y="536"/>
                    <a:pt x="0" y="640"/>
                  </a:cubicBezTo>
                </a:path>
              </a:pathLst>
            </a:custGeom>
            <a:noFill/>
            <a:ln w="25400" cap="flat" cmpd="sng">
              <a:solidFill>
                <a:srgbClr val="FF0000"/>
              </a:solidFill>
              <a:prstDash val="dash"/>
              <a:round/>
              <a:headEnd type="arrow"/>
              <a:tailEnd type="arrow" w="med" len="med"/>
            </a:ln>
            <a:effectLst/>
          </p:spPr>
          <p:txBody>
            <a:bodyPr/>
            <a:lstStyle/>
            <a:p>
              <a:endParaRPr lang="zh-CN" altLang="en-US"/>
            </a:p>
          </p:txBody>
        </p:sp>
        <p:graphicFrame>
          <p:nvGraphicFramePr>
            <p:cNvPr id="23" name="Object 14"/>
            <p:cNvGraphicFramePr>
              <a:graphicFrameLocks noChangeAspect="1"/>
            </p:cNvGraphicFramePr>
            <p:nvPr/>
          </p:nvGraphicFramePr>
          <p:xfrm>
            <a:off x="4397" y="543"/>
            <a:ext cx="725" cy="1542"/>
          </p:xfrm>
          <a:graphic>
            <a:graphicData uri="http://schemas.openxmlformats.org/presentationml/2006/ole">
              <mc:AlternateContent xmlns:mc="http://schemas.openxmlformats.org/markup-compatibility/2006">
                <mc:Choice xmlns:v="urn:schemas-microsoft-com:vml" Requires="v">
                  <p:oleObj spid="_x0000_s2081" name="" r:id="rId1" imgW="17973675" imgH="25422225" progId="">
                    <p:embed/>
                  </p:oleObj>
                </mc:Choice>
                <mc:Fallback>
                  <p:oleObj name="" r:id="rId1" imgW="17973675" imgH="25422225" progId="">
                    <p:embed/>
                    <p:pic>
                      <p:nvPicPr>
                        <p:cNvPr id="0" name="图片 1024"/>
                        <p:cNvPicPr>
                          <a:picLocks noChangeAspect="1"/>
                        </p:cNvPicPr>
                        <p:nvPr/>
                      </p:nvPicPr>
                      <p:blipFill>
                        <a:blip r:embed="rId2"/>
                        <a:stretch>
                          <a:fillRect/>
                        </a:stretch>
                      </p:blipFill>
                      <p:spPr>
                        <a:xfrm>
                          <a:off x="4397" y="543"/>
                          <a:ext cx="725" cy="1542"/>
                        </a:xfrm>
                        <a:prstGeom prst="rect">
                          <a:avLst/>
                        </a:prstGeom>
                        <a:noFill/>
                        <a:ln w="9525">
                          <a:noFill/>
                        </a:ln>
                      </p:spPr>
                    </p:pic>
                  </p:oleObj>
                </mc:Fallback>
              </mc:AlternateContent>
            </a:graphicData>
          </a:graphic>
        </p:graphicFrame>
      </p:grpSp>
      <p:pic>
        <p:nvPicPr>
          <p:cNvPr id="37" name="Picture 23" descr="u=1511969694,1876204694&amp;gp=1">
            <a:hlinkClick r:id="rId3"/>
          </p:cNvPr>
          <p:cNvPicPr>
            <a:picLocks noChangeAspect="1" noChangeArrowheads="1"/>
          </p:cNvPicPr>
          <p:nvPr/>
        </p:nvPicPr>
        <p:blipFill>
          <a:blip r:embed="rId4" cstate="print"/>
          <a:srcRect l="17236"/>
          <a:stretch>
            <a:fillRect/>
          </a:stretch>
        </p:blipFill>
        <p:spPr bwMode="auto">
          <a:xfrm>
            <a:off x="8347075" y="4771390"/>
            <a:ext cx="921385" cy="1546225"/>
          </a:xfrm>
          <a:prstGeom prst="rect">
            <a:avLst/>
          </a:prstGeom>
          <a:noFill/>
          <a:ln w="9525">
            <a:noFill/>
            <a:miter lim="800000"/>
            <a:headEnd/>
            <a:tailEnd/>
          </a:ln>
        </p:spPr>
      </p:pic>
      <p:pic>
        <p:nvPicPr>
          <p:cNvPr id="53" name="图片 13"/>
          <p:cNvPicPr>
            <a:picLocks noChangeAspect="1" noChangeArrowheads="1"/>
          </p:cNvPicPr>
          <p:nvPr/>
        </p:nvPicPr>
        <p:blipFill>
          <a:blip r:embed="rId5" cstate="print"/>
          <a:srcRect/>
          <a:stretch>
            <a:fillRect/>
          </a:stretch>
        </p:blipFill>
        <p:spPr bwMode="auto">
          <a:xfrm>
            <a:off x="1345472" y="5079492"/>
            <a:ext cx="1601787" cy="1104900"/>
          </a:xfrm>
          <a:prstGeom prst="rect">
            <a:avLst/>
          </a:prstGeom>
          <a:noFill/>
          <a:ln w="9525">
            <a:noFill/>
            <a:miter lim="800000"/>
            <a:headEnd/>
            <a:tailEnd/>
          </a:ln>
        </p:spPr>
      </p:pic>
      <p:pic>
        <p:nvPicPr>
          <p:cNvPr id="54" name="图片 45"/>
          <p:cNvPicPr>
            <a:picLocks noChangeAspect="1" noChangeArrowheads="1"/>
          </p:cNvPicPr>
          <p:nvPr/>
        </p:nvPicPr>
        <p:blipFill>
          <a:blip r:embed="rId6" cstate="print"/>
          <a:srcRect/>
          <a:stretch>
            <a:fillRect/>
          </a:stretch>
        </p:blipFill>
        <p:spPr bwMode="auto">
          <a:xfrm>
            <a:off x="4883718" y="4904468"/>
            <a:ext cx="1376362" cy="1279526"/>
          </a:xfrm>
          <a:prstGeom prst="rect">
            <a:avLst/>
          </a:prstGeom>
          <a:noFill/>
          <a:ln w="9525">
            <a:noFill/>
            <a:miter lim="800000"/>
            <a:headEnd/>
            <a:tailEnd/>
          </a:ln>
        </p:spPr>
      </p:pic>
      <p:sp>
        <p:nvSpPr>
          <p:cNvPr id="27" name="文本框 26"/>
          <p:cNvSpPr txBox="1"/>
          <p:nvPr/>
        </p:nvSpPr>
        <p:spPr>
          <a:xfrm>
            <a:off x="1931035" y="6317615"/>
            <a:ext cx="1016000" cy="306705"/>
          </a:xfrm>
          <a:prstGeom prst="rect">
            <a:avLst/>
          </a:prstGeom>
          <a:noFill/>
        </p:spPr>
        <p:txBody>
          <a:bodyPr wrap="square" rtlCol="0">
            <a:spAutoFit/>
          </a:bodyPr>
          <a:lstStyle/>
          <a:p>
            <a:r>
              <a:rPr lang="zh-CN" altLang="en-US" sz="1400">
                <a:latin typeface="黑体" panose="02010609060101010101" pitchFamily="2" charset="-122"/>
                <a:ea typeface="黑体" panose="02010609060101010101" pitchFamily="2" charset="-122"/>
              </a:rPr>
              <a:t>发病损失</a:t>
            </a:r>
            <a:endParaRPr lang="zh-CN" altLang="en-US" sz="1400">
              <a:latin typeface="黑体" panose="02010609060101010101" pitchFamily="2" charset="-122"/>
              <a:ea typeface="黑体" panose="02010609060101010101" pitchFamily="2" charset="-122"/>
            </a:endParaRPr>
          </a:p>
        </p:txBody>
      </p:sp>
      <p:sp>
        <p:nvSpPr>
          <p:cNvPr id="28" name="文本框 27"/>
          <p:cNvSpPr txBox="1"/>
          <p:nvPr/>
        </p:nvSpPr>
        <p:spPr>
          <a:xfrm>
            <a:off x="4958080" y="6318250"/>
            <a:ext cx="1368425" cy="306705"/>
          </a:xfrm>
          <a:prstGeom prst="rect">
            <a:avLst/>
          </a:prstGeom>
          <a:noFill/>
        </p:spPr>
        <p:txBody>
          <a:bodyPr wrap="square" rtlCol="0">
            <a:spAutoFit/>
          </a:bodyPr>
          <a:lstStyle/>
          <a:p>
            <a:r>
              <a:rPr lang="zh-CN" altLang="en-US" sz="1400">
                <a:latin typeface="黑体" panose="02010609060101010101" pitchFamily="2" charset="-122"/>
                <a:ea typeface="黑体" panose="02010609060101010101" pitchFamily="2" charset="-122"/>
              </a:rPr>
              <a:t>产品安全问题</a:t>
            </a:r>
            <a:endParaRPr lang="zh-CN" altLang="en-US" sz="1400">
              <a:latin typeface="黑体" panose="02010609060101010101" pitchFamily="2" charset="-122"/>
              <a:ea typeface="黑体" panose="02010609060101010101" pitchFamily="2" charset="-122"/>
            </a:endParaRPr>
          </a:p>
        </p:txBody>
      </p:sp>
      <p:sp>
        <p:nvSpPr>
          <p:cNvPr id="29" name="文本框 28"/>
          <p:cNvSpPr txBox="1"/>
          <p:nvPr/>
        </p:nvSpPr>
        <p:spPr>
          <a:xfrm>
            <a:off x="8622030" y="6321425"/>
            <a:ext cx="1368425" cy="306705"/>
          </a:xfrm>
          <a:prstGeom prst="rect">
            <a:avLst/>
          </a:prstGeom>
          <a:noFill/>
        </p:spPr>
        <p:txBody>
          <a:bodyPr wrap="square" rtlCol="0">
            <a:spAutoFit/>
          </a:bodyPr>
          <a:lstStyle/>
          <a:p>
            <a:r>
              <a:rPr lang="zh-CN" altLang="en-US" sz="1400">
                <a:latin typeface="黑体" panose="02010609060101010101" pitchFamily="2" charset="-122"/>
                <a:ea typeface="黑体" panose="02010609060101010101" pitchFamily="2" charset="-122"/>
              </a:rPr>
              <a:t>威胁人类健康</a:t>
            </a:r>
            <a:endParaRPr lang="zh-CN" altLang="en-US" sz="1400">
              <a:latin typeface="黑体" panose="02010609060101010101" pitchFamily="2" charset="-122"/>
              <a:ea typeface="黑体" panose="02010609060101010101" pitchFamily="2" charset="-122"/>
            </a:endParaRPr>
          </a:p>
        </p:txBody>
      </p:sp>
      <p:pic>
        <p:nvPicPr>
          <p:cNvPr id="30" name="图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655" y="2588895"/>
            <a:ext cx="2518410" cy="1728470"/>
          </a:xfrm>
          <a:prstGeom prst="rect">
            <a:avLst/>
          </a:prstGeom>
        </p:spPr>
      </p:pic>
      <p:pic>
        <p:nvPicPr>
          <p:cNvPr id="31"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b="7041"/>
          <a:stretch>
            <a:fillRect/>
          </a:stretch>
        </p:blipFill>
        <p:spPr bwMode="auto">
          <a:xfrm>
            <a:off x="732790" y="2384425"/>
            <a:ext cx="3037840" cy="2131060"/>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
          <p:cNvPicPr>
            <a:picLocks noChangeAspect="1"/>
          </p:cNvPicPr>
          <p:nvPr/>
        </p:nvPicPr>
        <p:blipFill>
          <a:blip r:embed="rId9"/>
          <a:srcRect l="1570" t="841" r="1166" b="2182"/>
          <a:stretch>
            <a:fillRect/>
          </a:stretch>
        </p:blipFill>
        <p:spPr>
          <a:xfrm>
            <a:off x="8347075" y="2518410"/>
            <a:ext cx="2415540" cy="17989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37851" y="938242"/>
            <a:ext cx="11624611" cy="902970"/>
          </a:xfrm>
          <a:prstGeom prst="rect">
            <a:avLst/>
          </a:prstGeom>
          <a:noFill/>
        </p:spPr>
        <p:txBody>
          <a:bodyPr wrap="square">
            <a:spAutoFit/>
          </a:bodyPr>
          <a:lstStyle/>
          <a:p>
            <a:pPr fontAlgn="auto">
              <a:lnSpc>
                <a:spcPct val="120000"/>
              </a:lnSpc>
              <a:spcBef>
                <a:spcPct val="0"/>
              </a:spcBef>
            </a:pPr>
            <a:r>
              <a:rPr lang="en-US" altLang="zh-CN" sz="2200" b="1" dirty="0">
                <a:solidFill>
                  <a:srgbClr val="002060"/>
                </a:solidFill>
                <a:latin typeface="微软雅黑" panose="020B0503020204020204" charset="-122"/>
                <a:ea typeface="微软雅黑" panose="020B0503020204020204" charset="-122"/>
              </a:rPr>
              <a:t>     </a:t>
            </a:r>
            <a:r>
              <a:rPr lang="zh-CN" altLang="en-US" sz="2200" b="1" dirty="0">
                <a:solidFill>
                  <a:srgbClr val="002060"/>
                </a:solidFill>
                <a:latin typeface="微软雅黑" panose="020B0503020204020204" charset="-122"/>
                <a:ea typeface="微软雅黑" panose="020B0503020204020204" charset="-122"/>
              </a:rPr>
              <a:t>以沙门菌的</a:t>
            </a:r>
            <a:r>
              <a:rPr lang="en-US" altLang="zh-CN" sz="2200" b="1" i="1" dirty="0">
                <a:solidFill>
                  <a:srgbClr val="002060"/>
                </a:solidFill>
                <a:latin typeface="微软雅黑" panose="020B0503020204020204" charset="-122"/>
                <a:ea typeface="微软雅黑" panose="020B0503020204020204" charset="-122"/>
              </a:rPr>
              <a:t>stn</a:t>
            </a:r>
            <a:r>
              <a:rPr lang="zh-CN" altLang="en-US" sz="2200" b="1" dirty="0">
                <a:solidFill>
                  <a:srgbClr val="002060"/>
                </a:solidFill>
                <a:latin typeface="微软雅黑" panose="020B0503020204020204" charset="-122"/>
                <a:ea typeface="微软雅黑" panose="020B0503020204020204" charset="-122"/>
              </a:rPr>
              <a:t>基因为检测靶标，先进行</a:t>
            </a:r>
            <a:r>
              <a:rPr lang="en-US" altLang="zh-CN" sz="2200" b="1" dirty="0">
                <a:solidFill>
                  <a:srgbClr val="002060"/>
                </a:solidFill>
                <a:latin typeface="微软雅黑" panose="020B0503020204020204" charset="-122"/>
                <a:ea typeface="微软雅黑" panose="020B0503020204020204" charset="-122"/>
              </a:rPr>
              <a:t>PCR</a:t>
            </a:r>
            <a:r>
              <a:rPr lang="zh-CN" altLang="en-US" sz="2200" b="1" dirty="0">
                <a:solidFill>
                  <a:srgbClr val="002060"/>
                </a:solidFill>
                <a:latin typeface="微软雅黑" panose="020B0503020204020204" charset="-122"/>
                <a:ea typeface="微软雅黑" panose="020B0503020204020204" charset="-122"/>
              </a:rPr>
              <a:t>扩增，将扩增产物，</a:t>
            </a:r>
            <a:r>
              <a:rPr lang="en-US" altLang="zh-CN" sz="2200" b="1" dirty="0">
                <a:solidFill>
                  <a:srgbClr val="002060"/>
                </a:solidFill>
                <a:latin typeface="微软雅黑" panose="020B0503020204020204" charset="-122"/>
                <a:ea typeface="微软雅黑" panose="020B0503020204020204" charset="-122"/>
              </a:rPr>
              <a:t>gDNA</a:t>
            </a:r>
            <a:r>
              <a:rPr lang="zh-CN" altLang="en-US" sz="2200" b="1" dirty="0">
                <a:solidFill>
                  <a:srgbClr val="002060"/>
                </a:solidFill>
                <a:latin typeface="微软雅黑" panose="020B0503020204020204" charset="-122"/>
                <a:ea typeface="微软雅黑" panose="020B0503020204020204" charset="-122"/>
              </a:rPr>
              <a:t>，探针与</a:t>
            </a:r>
            <a:r>
              <a:rPr lang="en-US" altLang="zh-CN" sz="2200" b="1" dirty="0" err="1">
                <a:solidFill>
                  <a:srgbClr val="002060"/>
                </a:solidFill>
                <a:latin typeface="微软雅黑" panose="020B0503020204020204" charset="-122"/>
                <a:ea typeface="微软雅黑" panose="020B0503020204020204" charset="-122"/>
              </a:rPr>
              <a:t>PfAgo</a:t>
            </a:r>
            <a:r>
              <a:rPr lang="zh-CN" altLang="en-US" sz="2200" b="1" dirty="0">
                <a:solidFill>
                  <a:srgbClr val="002060"/>
                </a:solidFill>
                <a:latin typeface="微软雅黑" panose="020B0503020204020204" charset="-122"/>
                <a:ea typeface="微软雅黑" panose="020B0503020204020204" charset="-122"/>
              </a:rPr>
              <a:t>加入一管中共同孵育，利用</a:t>
            </a:r>
            <a:r>
              <a:rPr lang="en-US" altLang="zh-CN" sz="2200" b="1" dirty="0" err="1">
                <a:solidFill>
                  <a:srgbClr val="002060"/>
                </a:solidFill>
                <a:latin typeface="微软雅黑" panose="020B0503020204020204" charset="-122"/>
                <a:ea typeface="微软雅黑" panose="020B0503020204020204" charset="-122"/>
              </a:rPr>
              <a:t>PfAgo</a:t>
            </a:r>
            <a:r>
              <a:rPr lang="zh-CN" altLang="en-US" sz="2200" b="1" dirty="0">
                <a:solidFill>
                  <a:srgbClr val="002060"/>
                </a:solidFill>
                <a:latin typeface="微软雅黑" panose="020B0503020204020204" charset="-122"/>
                <a:ea typeface="微软雅黑" panose="020B0503020204020204" charset="-122"/>
              </a:rPr>
              <a:t>的特异性切割探针</a:t>
            </a:r>
            <a:r>
              <a:rPr lang="en-US" altLang="zh-CN" sz="2200" b="1" dirty="0" err="1">
                <a:solidFill>
                  <a:srgbClr val="002060"/>
                </a:solidFill>
                <a:latin typeface="微软雅黑" panose="020B0503020204020204" charset="-122"/>
                <a:ea typeface="微软雅黑" panose="020B0503020204020204" charset="-122"/>
              </a:rPr>
              <a:t>，</a:t>
            </a:r>
            <a:r>
              <a:rPr lang="zh-CN" altLang="en-US" sz="2200" b="1" dirty="0">
                <a:solidFill>
                  <a:srgbClr val="002060"/>
                </a:solidFill>
                <a:latin typeface="微软雅黑" panose="020B0503020204020204" charset="-122"/>
                <a:ea typeface="微软雅黑" panose="020B0503020204020204" charset="-122"/>
                <a:sym typeface="+mn-ea"/>
              </a:rPr>
              <a:t>检测时间，</a:t>
            </a:r>
            <a:r>
              <a:rPr lang="zh-CN" altLang="en-US" sz="2200" b="1" dirty="0">
                <a:solidFill>
                  <a:srgbClr val="C00000"/>
                </a:solidFill>
                <a:latin typeface="微软雅黑" panose="020B0503020204020204" charset="-122"/>
                <a:ea typeface="微软雅黑" panose="020B0503020204020204" charset="-122"/>
                <a:sym typeface="+mn-ea"/>
              </a:rPr>
              <a:t>1.5h，灵敏度 </a:t>
            </a:r>
            <a:r>
              <a:rPr lang="en-US" altLang="zh-CN" sz="2200" b="1" dirty="0">
                <a:solidFill>
                  <a:srgbClr val="C00000"/>
                </a:solidFill>
                <a:latin typeface="微软雅黑" panose="020B0503020204020204" charset="-122"/>
                <a:ea typeface="微软雅黑" panose="020B0503020204020204" charset="-122"/>
                <a:sym typeface="+mn-ea"/>
              </a:rPr>
              <a:t>2.7</a:t>
            </a:r>
            <a:r>
              <a:rPr lang="zh-CN" altLang="en-US" sz="2200" b="1" dirty="0">
                <a:solidFill>
                  <a:srgbClr val="C00000"/>
                </a:solidFill>
                <a:latin typeface="微软雅黑" panose="020B0503020204020204" charset="-122"/>
                <a:ea typeface="微软雅黑" panose="020B0503020204020204" charset="-122"/>
                <a:sym typeface="+mn-ea"/>
              </a:rPr>
              <a:t> CFU</a:t>
            </a:r>
            <a:endParaRPr lang="zh-CN" altLang="en-US" sz="2200" b="1" dirty="0">
              <a:solidFill>
                <a:srgbClr val="C00000"/>
              </a:solidFill>
              <a:latin typeface="微软雅黑" panose="020B0503020204020204" charset="-122"/>
              <a:ea typeface="微软雅黑" panose="020B0503020204020204" charset="-122"/>
              <a:sym typeface="+mn-ea"/>
            </a:endParaRPr>
          </a:p>
        </p:txBody>
      </p:sp>
      <p:grpSp>
        <p:nvGrpSpPr>
          <p:cNvPr id="12" name="组合 11"/>
          <p:cNvGrpSpPr/>
          <p:nvPr/>
        </p:nvGrpSpPr>
        <p:grpSpPr>
          <a:xfrm>
            <a:off x="7800340" y="2273935"/>
            <a:ext cx="3862705" cy="4057585"/>
            <a:chOff x="7670379" y="1060099"/>
            <a:chExt cx="4097720" cy="4608275"/>
          </a:xfrm>
        </p:grpSpPr>
        <p:grpSp>
          <p:nvGrpSpPr>
            <p:cNvPr id="13" name="组合 12"/>
            <p:cNvGrpSpPr/>
            <p:nvPr/>
          </p:nvGrpSpPr>
          <p:grpSpPr>
            <a:xfrm>
              <a:off x="7670379" y="1060099"/>
              <a:ext cx="4097720" cy="4608275"/>
              <a:chOff x="7670379" y="1060099"/>
              <a:chExt cx="4097720" cy="4608275"/>
            </a:xfrm>
          </p:grpSpPr>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r="21609" b="17607"/>
              <a:stretch>
                <a:fillRect/>
              </a:stretch>
            </p:blipFill>
            <p:spPr>
              <a:xfrm>
                <a:off x="7670379" y="1060099"/>
                <a:ext cx="4097720" cy="3530951"/>
              </a:xfrm>
              <a:prstGeom prst="rect">
                <a:avLst/>
              </a:prstGeom>
            </p:spPr>
          </p:pic>
          <p:sp>
            <p:nvSpPr>
              <p:cNvPr id="17" name="文本框 16"/>
              <p:cNvSpPr txBox="1"/>
              <p:nvPr/>
            </p:nvSpPr>
            <p:spPr>
              <a:xfrm rot="18812506">
                <a:off x="7912942" y="4857486"/>
                <a:ext cx="1158412" cy="293852"/>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2.7×10</a:t>
                </a:r>
                <a:r>
                  <a:rPr lang="en-US" altLang="zh-CN" sz="1200" b="1" baseline="30000" dirty="0">
                    <a:latin typeface="Times New Roman" panose="02020603050405020304" pitchFamily="18" charset="0"/>
                    <a:cs typeface="Times New Roman" panose="02020603050405020304" pitchFamily="18" charset="0"/>
                  </a:rPr>
                  <a:t>6</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baseline="30000" dirty="0"/>
              </a:p>
            </p:txBody>
          </p:sp>
          <p:sp>
            <p:nvSpPr>
              <p:cNvPr id="18" name="文本框 17"/>
              <p:cNvSpPr txBox="1"/>
              <p:nvPr/>
            </p:nvSpPr>
            <p:spPr>
              <a:xfrm rot="18812506">
                <a:off x="8279987" y="4824453"/>
                <a:ext cx="1253136" cy="292357"/>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5 </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19" name="文本框 18"/>
              <p:cNvSpPr txBox="1"/>
              <p:nvPr/>
            </p:nvSpPr>
            <p:spPr>
              <a:xfrm rot="18812506">
                <a:off x="8676934" y="4829758"/>
                <a:ext cx="1286575" cy="292357"/>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4 </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21" name="文本框 20"/>
              <p:cNvSpPr txBox="1"/>
              <p:nvPr/>
            </p:nvSpPr>
            <p:spPr>
              <a:xfrm rot="18812506">
                <a:off x="9035476" y="4824906"/>
                <a:ext cx="1312269" cy="292357"/>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3 </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22" name="文本框 21"/>
              <p:cNvSpPr txBox="1"/>
              <p:nvPr/>
            </p:nvSpPr>
            <p:spPr>
              <a:xfrm rot="18812506">
                <a:off x="9391750" y="4800954"/>
                <a:ext cx="1442482" cy="292357"/>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2 </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24" name="文本框 23"/>
              <p:cNvSpPr txBox="1"/>
              <p:nvPr/>
            </p:nvSpPr>
            <p:spPr>
              <a:xfrm rot="18812506">
                <a:off x="9785666" y="4815164"/>
                <a:ext cx="1387958" cy="292357"/>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1 </a:t>
                </a:r>
                <a:r>
                  <a:rPr lang="en-US" altLang="zh-CN" sz="1200" b="1" dirty="0">
                    <a:latin typeface="Times New Roman" panose="02020603050405020304" pitchFamily="18" charset="0"/>
                    <a:cs typeface="Times New Roman" panose="02020603050405020304" pitchFamily="18" charset="0"/>
                  </a:rPr>
                  <a:t>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25" name="文本框 24"/>
              <p:cNvSpPr txBox="1"/>
              <p:nvPr/>
            </p:nvSpPr>
            <p:spPr>
              <a:xfrm rot="18812506">
                <a:off x="10208662" y="4908174"/>
                <a:ext cx="1221487" cy="293852"/>
              </a:xfrm>
              <a:prstGeom prst="rect">
                <a:avLst/>
              </a:prstGeom>
              <a:noFill/>
            </p:spPr>
            <p:txBody>
              <a:bodyPr wrap="square">
                <a:spAutoFit/>
              </a:bodyPr>
              <a:lstStyle/>
              <a:p>
                <a:r>
                  <a:rPr lang="en-US" altLang="zh-CN" sz="1200" b="1" dirty="0">
                    <a:latin typeface="Times New Roman" panose="02020603050405020304" pitchFamily="18" charset="0"/>
                    <a:cs typeface="Times New Roman" panose="02020603050405020304" pitchFamily="18" charset="0"/>
                  </a:rPr>
                  <a:t>2.7 ×10</a:t>
                </a:r>
                <a:r>
                  <a:rPr lang="en-US" altLang="zh-CN" sz="1200" b="1" baseline="30000" dirty="0">
                    <a:latin typeface="Times New Roman" panose="02020603050405020304" pitchFamily="18" charset="0"/>
                    <a:cs typeface="Times New Roman" panose="02020603050405020304" pitchFamily="18" charset="0"/>
                  </a:rPr>
                  <a:t>0</a:t>
                </a:r>
                <a:r>
                  <a:rPr lang="en-US" altLang="zh-CN" sz="1200" b="1" dirty="0">
                    <a:latin typeface="Times New Roman" panose="02020603050405020304" pitchFamily="18" charset="0"/>
                    <a:cs typeface="Times New Roman" panose="02020603050405020304" pitchFamily="18" charset="0"/>
                  </a:rPr>
                  <a:t> CFU</a:t>
                </a:r>
                <a:r>
                  <a:rPr lang="en-US" altLang="zh-CN" sz="1200" b="1" baseline="30000" dirty="0">
                    <a:latin typeface="Times New Roman" panose="02020603050405020304" pitchFamily="18" charset="0"/>
                    <a:cs typeface="Times New Roman" panose="02020603050405020304" pitchFamily="18" charset="0"/>
                  </a:rPr>
                  <a:t> </a:t>
                </a:r>
                <a:endParaRPr lang="zh-CN" altLang="en-US" sz="1200" b="1" dirty="0"/>
              </a:p>
            </p:txBody>
          </p:sp>
          <p:sp>
            <p:nvSpPr>
              <p:cNvPr id="26" name="文本框 25"/>
              <p:cNvSpPr txBox="1"/>
              <p:nvPr/>
            </p:nvSpPr>
            <p:spPr>
              <a:xfrm rot="18783724">
                <a:off x="11139433" y="4750375"/>
                <a:ext cx="584268" cy="309198"/>
              </a:xfrm>
              <a:prstGeom prst="rect">
                <a:avLst/>
              </a:prstGeom>
              <a:noFill/>
            </p:spPr>
            <p:txBody>
              <a:bodyPr wrap="square" rtlCol="0">
                <a:spAutoFit/>
              </a:bodyPr>
              <a:lstStyle/>
              <a:p>
                <a:r>
                  <a:rPr lang="en-US" altLang="zh-CN" sz="2000" b="1" baseline="30000" dirty="0">
                    <a:latin typeface="Times New Roman" panose="02020603050405020304" pitchFamily="18" charset="0"/>
                    <a:cs typeface="Times New Roman" panose="02020603050405020304" pitchFamily="18" charset="0"/>
                  </a:rPr>
                  <a:t>NC</a:t>
                </a:r>
                <a:endParaRPr lang="zh-CN" altLang="en-US" sz="2000" b="1" baseline="30000" dirty="0">
                  <a:latin typeface="Times New Roman" panose="02020603050405020304" pitchFamily="18" charset="0"/>
                  <a:cs typeface="Times New Roman" panose="02020603050405020304" pitchFamily="18" charset="0"/>
                </a:endParaRPr>
              </a:p>
            </p:txBody>
          </p:sp>
        </p:grpSp>
        <p:cxnSp>
          <p:nvCxnSpPr>
            <p:cNvPr id="14" name="连接符: 肘形 13"/>
            <p:cNvCxnSpPr/>
            <p:nvPr/>
          </p:nvCxnSpPr>
          <p:spPr>
            <a:xfrm rot="16200000" flipV="1">
              <a:off x="10848975" y="3409950"/>
              <a:ext cx="733426" cy="390524"/>
            </a:xfrm>
            <a:prstGeom prst="bentConnector3">
              <a:avLst>
                <a:gd name="adj1" fmla="val 120130"/>
              </a:avLst>
            </a:prstGeom>
          </p:spPr>
          <p:style>
            <a:lnRef idx="3">
              <a:schemeClr val="dk1"/>
            </a:lnRef>
            <a:fillRef idx="0">
              <a:schemeClr val="dk1"/>
            </a:fillRef>
            <a:effectRef idx="2">
              <a:schemeClr val="dk1"/>
            </a:effectRef>
            <a:fontRef idx="minor">
              <a:schemeClr val="tx1"/>
            </a:fontRef>
          </p:style>
        </p:cxnSp>
        <p:sp>
          <p:nvSpPr>
            <p:cNvPr id="15" name="文本框 14"/>
            <p:cNvSpPr txBox="1"/>
            <p:nvPr/>
          </p:nvSpPr>
          <p:spPr>
            <a:xfrm>
              <a:off x="10923289" y="2894149"/>
              <a:ext cx="697548" cy="243038"/>
            </a:xfrm>
            <a:prstGeom prst="rect">
              <a:avLst/>
            </a:prstGeom>
            <a:noFill/>
          </p:spPr>
          <p:txBody>
            <a:bodyPr wrap="square" rtlCol="0">
              <a:spAutoFit/>
            </a:bodyPr>
            <a:lstStyle/>
            <a:p>
              <a:r>
                <a:rPr lang="zh-CN" altLang="en-US" sz="800" dirty="0">
                  <a:latin typeface="+mj-ea"/>
                  <a:ea typeface="+mj-ea"/>
                </a:rPr>
                <a:t>✱✱✱✱</a:t>
              </a:r>
              <a:endParaRPr lang="zh-CN" altLang="en-US" sz="800" dirty="0">
                <a:latin typeface="+mj-ea"/>
                <a:ea typeface="+mj-ea"/>
              </a:endParaRPr>
            </a:p>
          </p:txBody>
        </p:sp>
      </p:grpSp>
      <p:sp>
        <p:nvSpPr>
          <p:cNvPr id="27" name="Line 9"/>
          <p:cNvSpPr>
            <a:spLocks noChangeShapeType="1"/>
          </p:cNvSpPr>
          <p:nvPr/>
        </p:nvSpPr>
        <p:spPr bwMode="auto">
          <a:xfrm flipV="1">
            <a:off x="497180" y="8567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2" name="文本框 1"/>
          <p:cNvSpPr txBox="1"/>
          <p:nvPr/>
        </p:nvSpPr>
        <p:spPr>
          <a:xfrm>
            <a:off x="9676869" y="6546761"/>
            <a:ext cx="2773680" cy="337185"/>
          </a:xfrm>
          <a:prstGeom prst="rect">
            <a:avLst/>
          </a:prstGeom>
        </p:spPr>
        <p:txBody>
          <a:bodyPr wrap="square">
            <a:spAutoFit/>
          </a:bodyPr>
          <a:lstStyle/>
          <a:p>
            <a:pPr marL="0" indent="0" algn="l"/>
            <a:r>
              <a:rPr lang="en-US" altLang="zh-CN" sz="1600" b="0" i="0" dirty="0">
                <a:solidFill>
                  <a:srgbClr val="131314"/>
                </a:solidFill>
                <a:latin typeface="Times New Roman" panose="02020603050405020304" pitchFamily="18" charset="0"/>
                <a:ea typeface="Inter Var"/>
                <a:cs typeface="Times New Roman" panose="02020603050405020304" pitchFamily="18" charset="0"/>
              </a:rPr>
              <a:t>Microchemical Journal, 2024</a:t>
            </a:r>
            <a:endParaRPr lang="en-US" altLang="zh-CN" sz="1600" b="0" i="0" dirty="0">
              <a:solidFill>
                <a:srgbClr val="131314"/>
              </a:solidFill>
              <a:latin typeface="Times New Roman" panose="02020603050405020304" pitchFamily="18" charset="0"/>
              <a:ea typeface="Inter Var"/>
              <a:cs typeface="Times New Roman" panose="02020603050405020304" pitchFamily="18" charset="0"/>
            </a:endParaRPr>
          </a:p>
        </p:txBody>
      </p:sp>
      <p:sp>
        <p:nvSpPr>
          <p:cNvPr id="3" name="文本框 2"/>
          <p:cNvSpPr txBox="1"/>
          <p:nvPr/>
        </p:nvSpPr>
        <p:spPr>
          <a:xfrm>
            <a:off x="460375" y="252095"/>
            <a:ext cx="11002010" cy="583565"/>
          </a:xfrm>
          <a:prstGeom prst="rect">
            <a:avLst/>
          </a:prstGeom>
          <a:noFill/>
        </p:spPr>
        <p:txBody>
          <a:bodyPr wrap="square" rtlCol="0">
            <a:spAutoFit/>
          </a:bodyPr>
          <a:lstStyle/>
          <a:p>
            <a:pPr algn="l">
              <a:buClrTx/>
              <a:buSzTx/>
              <a:buFontTx/>
            </a:pP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3.7 基于PCR结合PfAgo的沙门菌属快速检测方法</a:t>
            </a:r>
            <a:endParaRPr lang="en-US" altLang="zh-CN" sz="3200" b="1" noProof="1">
              <a:solidFill>
                <a:srgbClr val="C00000"/>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4" name="文本框 3"/>
          <p:cNvSpPr txBox="1"/>
          <p:nvPr/>
        </p:nvSpPr>
        <p:spPr>
          <a:xfrm>
            <a:off x="1706571" y="6403705"/>
            <a:ext cx="779878" cy="26385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70min</a:t>
            </a:r>
            <a:endParaRPr lang="zh-CN" altLang="en-US" sz="12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5590740" y="6403705"/>
            <a:ext cx="779878" cy="263859"/>
          </a:xfrm>
          <a:prstGeom prst="rect">
            <a:avLst/>
          </a:prstGeom>
          <a:no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20min</a:t>
            </a:r>
            <a:endParaRPr lang="zh-CN" altLang="en-US" sz="1200" dirty="0">
              <a:latin typeface="Times New Roman" panose="02020603050405020304" pitchFamily="18" charset="0"/>
              <a:cs typeface="Times New Roman" panose="02020603050405020304" pitchFamily="18" charset="0"/>
            </a:endParaRPr>
          </a:p>
        </p:txBody>
      </p:sp>
      <p:grpSp>
        <p:nvGrpSpPr>
          <p:cNvPr id="58" name="组合 57"/>
          <p:cNvGrpSpPr/>
          <p:nvPr/>
        </p:nvGrpSpPr>
        <p:grpSpPr>
          <a:xfrm>
            <a:off x="535648" y="2148975"/>
            <a:ext cx="7223679" cy="4202166"/>
            <a:chOff x="460375" y="2197101"/>
            <a:chExt cx="7223679" cy="4202166"/>
          </a:xfrm>
        </p:grpSpPr>
        <p:sp>
          <p:nvSpPr>
            <p:cNvPr id="9" name="矩形 8"/>
            <p:cNvSpPr/>
            <p:nvPr/>
          </p:nvSpPr>
          <p:spPr>
            <a:xfrm>
              <a:off x="4317262" y="2197101"/>
              <a:ext cx="3366792" cy="42021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60375" y="2197101"/>
              <a:ext cx="3067498" cy="42021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8448" y="2282196"/>
              <a:ext cx="2241165" cy="929399"/>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1411" y="3519037"/>
              <a:ext cx="1601932" cy="624564"/>
            </a:xfrm>
            <a:prstGeom prst="rect">
              <a:avLst/>
            </a:prstGeom>
          </p:spPr>
        </p:pic>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4478" y="4320885"/>
              <a:ext cx="1213503" cy="359095"/>
            </a:xfrm>
            <a:prstGeom prst="rect">
              <a:avLst/>
            </a:prstGeom>
          </p:spPr>
        </p:pic>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358" y="4896342"/>
              <a:ext cx="1725985" cy="952267"/>
            </a:xfrm>
            <a:prstGeom prst="rect">
              <a:avLst/>
            </a:prstGeom>
          </p:spPr>
        </p:pic>
        <p:pic>
          <p:nvPicPr>
            <p:cNvPr id="48" name="图片 47"/>
            <p:cNvPicPr>
              <a:picLocks noChangeAspect="1"/>
            </p:cNvPicPr>
            <p:nvPr/>
          </p:nvPicPr>
          <p:blipFill rotWithShape="1">
            <a:blip r:embed="rId6" cstate="print">
              <a:extLst>
                <a:ext uri="{28A0092B-C50C-407E-A947-70E740481C1C}">
                  <a14:useLocalDpi xmlns:a14="http://schemas.microsoft.com/office/drawing/2010/main" val="0"/>
                </a:ext>
              </a:extLst>
            </a:blip>
            <a:srcRect l="6314" t="28036"/>
            <a:stretch>
              <a:fillRect/>
            </a:stretch>
          </p:blipFill>
          <p:spPr>
            <a:xfrm rot="16200000">
              <a:off x="3728236" y="5631984"/>
              <a:ext cx="261436" cy="495550"/>
            </a:xfrm>
            <a:prstGeom prst="rect">
              <a:avLst/>
            </a:prstGeom>
          </p:spPr>
        </p:pic>
        <p:pic>
          <p:nvPicPr>
            <p:cNvPr id="49" name="图片 48"/>
            <p:cNvPicPr>
              <a:picLocks noChangeAspect="1"/>
            </p:cNvPicPr>
            <p:nvPr/>
          </p:nvPicPr>
          <p:blipFill rotWithShape="1">
            <a:blip r:embed="rId7" cstate="print">
              <a:extLst>
                <a:ext uri="{28A0092B-C50C-407E-A947-70E740481C1C}">
                  <a14:useLocalDpi xmlns:a14="http://schemas.microsoft.com/office/drawing/2010/main" val="0"/>
                </a:ext>
              </a:extLst>
            </a:blip>
            <a:srcRect t="19761" r="1724" b="23221"/>
            <a:stretch>
              <a:fillRect/>
            </a:stretch>
          </p:blipFill>
          <p:spPr>
            <a:xfrm>
              <a:off x="4898831" y="6089452"/>
              <a:ext cx="1940401" cy="247605"/>
            </a:xfrm>
            <a:prstGeom prst="rect">
              <a:avLst/>
            </a:prstGeom>
          </p:spPr>
        </p:pic>
        <p:pic>
          <p:nvPicPr>
            <p:cNvPr id="50" name="图片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2938" y="4887312"/>
              <a:ext cx="623468" cy="1449746"/>
            </a:xfrm>
            <a:prstGeom prst="rect">
              <a:avLst/>
            </a:prstGeom>
          </p:spPr>
        </p:pic>
        <p:pic>
          <p:nvPicPr>
            <p:cNvPr id="51" name="图片 50"/>
            <p:cNvPicPr>
              <a:picLocks noChangeAspect="1"/>
            </p:cNvPicPr>
            <p:nvPr/>
          </p:nvPicPr>
          <p:blipFill>
            <a:blip r:embed="rId9"/>
            <a:stretch>
              <a:fillRect/>
            </a:stretch>
          </p:blipFill>
          <p:spPr>
            <a:xfrm rot="16200000">
              <a:off x="5746908" y="5858779"/>
              <a:ext cx="244244" cy="121957"/>
            </a:xfrm>
            <a:prstGeom prst="rect">
              <a:avLst/>
            </a:prstGeom>
          </p:spPr>
        </p:pic>
        <p:pic>
          <p:nvPicPr>
            <p:cNvPr id="52" name="图片 51"/>
            <p:cNvPicPr>
              <a:picLocks noChangeAspect="1"/>
            </p:cNvPicPr>
            <p:nvPr/>
          </p:nvPicPr>
          <p:blipFill>
            <a:blip r:embed="rId9"/>
            <a:stretch>
              <a:fillRect/>
            </a:stretch>
          </p:blipFill>
          <p:spPr>
            <a:xfrm rot="16200000">
              <a:off x="5737634" y="4711022"/>
              <a:ext cx="244244" cy="121957"/>
            </a:xfrm>
            <a:prstGeom prst="rect">
              <a:avLst/>
            </a:prstGeom>
          </p:spPr>
        </p:pic>
        <p:pic>
          <p:nvPicPr>
            <p:cNvPr id="53" name="图片 52"/>
            <p:cNvPicPr>
              <a:picLocks noChangeAspect="1"/>
            </p:cNvPicPr>
            <p:nvPr/>
          </p:nvPicPr>
          <p:blipFill>
            <a:blip r:embed="rId9"/>
            <a:stretch>
              <a:fillRect/>
            </a:stretch>
          </p:blipFill>
          <p:spPr>
            <a:xfrm rot="16200000">
              <a:off x="5728129" y="4127736"/>
              <a:ext cx="244244" cy="121957"/>
            </a:xfrm>
            <a:prstGeom prst="rect">
              <a:avLst/>
            </a:prstGeom>
          </p:spPr>
        </p:pic>
        <p:pic>
          <p:nvPicPr>
            <p:cNvPr id="54" name="图片 53"/>
            <p:cNvPicPr>
              <a:picLocks noChangeAspect="1"/>
            </p:cNvPicPr>
            <p:nvPr/>
          </p:nvPicPr>
          <p:blipFill>
            <a:blip r:embed="rId9"/>
            <a:stretch>
              <a:fillRect/>
            </a:stretch>
          </p:blipFill>
          <p:spPr>
            <a:xfrm rot="16200000">
              <a:off x="5728129" y="3286375"/>
              <a:ext cx="244244" cy="121957"/>
            </a:xfrm>
            <a:prstGeom prst="rect">
              <a:avLst/>
            </a:prstGeom>
          </p:spPr>
        </p:pic>
        <p:pic>
          <p:nvPicPr>
            <p:cNvPr id="55" name="图片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0295" y="3874106"/>
              <a:ext cx="2551953" cy="2450770"/>
            </a:xfrm>
            <a:prstGeom prst="rect">
              <a:avLst/>
            </a:prstGeom>
          </p:spPr>
        </p:pic>
        <p:pic>
          <p:nvPicPr>
            <p:cNvPr id="57" name="图片 56"/>
            <p:cNvPicPr>
              <a:picLocks noChangeAspect="1"/>
            </p:cNvPicPr>
            <p:nvPr/>
          </p:nvPicPr>
          <p:blipFill>
            <a:blip r:embed="rId11"/>
            <a:srcRect l="11166" t="19817"/>
            <a:stretch>
              <a:fillRect/>
            </a:stretch>
          </p:blipFill>
          <p:spPr>
            <a:xfrm flipH="1">
              <a:off x="1956239" y="3415445"/>
              <a:ext cx="192688" cy="458661"/>
            </a:xfrm>
            <a:prstGeom prst="rect">
              <a:avLst/>
            </a:prstGeom>
          </p:spPr>
        </p:pic>
        <p:sp>
          <p:nvSpPr>
            <p:cNvPr id="43" name="文本框 42"/>
            <p:cNvSpPr txBox="1"/>
            <p:nvPr/>
          </p:nvSpPr>
          <p:spPr>
            <a:xfrm>
              <a:off x="667771" y="4814315"/>
              <a:ext cx="1110905" cy="461665"/>
            </a:xfrm>
            <a:prstGeom prst="rect">
              <a:avLst/>
            </a:prstGeom>
            <a:solidFill>
              <a:schemeClr val="bg1"/>
            </a:solidFill>
          </p:spPr>
          <p:txBody>
            <a:bodyPr wrap="square" rtlCol="0">
              <a:spAutoFit/>
            </a:bodyPr>
            <a:lstStyle/>
            <a:p>
              <a:pPr algn="ctr"/>
              <a:r>
                <a:rPr lang="en-US" altLang="zh-CN" sz="1200" b="1" dirty="0"/>
                <a:t>Gene</a:t>
              </a:r>
              <a:endParaRPr lang="en-US" altLang="zh-CN" sz="1200" b="1" dirty="0"/>
            </a:p>
            <a:p>
              <a:pPr algn="ctr"/>
              <a:r>
                <a:rPr lang="en-US" altLang="zh-CN" sz="1200" b="1" dirty="0"/>
                <a:t>Amplification</a:t>
              </a:r>
              <a:endParaRPr lang="zh-CN" altLang="en-US" sz="1200" b="1" dirty="0"/>
            </a:p>
          </p:txBody>
        </p:sp>
      </p:grpSp>
      <p:pic>
        <p:nvPicPr>
          <p:cNvPr id="5" name="图片 4"/>
          <p:cNvPicPr>
            <a:picLocks noChangeAspect="1"/>
          </p:cNvPicPr>
          <p:nvPr/>
        </p:nvPicPr>
        <p:blipFill>
          <a:blip r:embed="rId12"/>
          <a:stretch>
            <a:fillRect/>
          </a:stretch>
        </p:blipFill>
        <p:spPr>
          <a:xfrm>
            <a:off x="678560" y="2203906"/>
            <a:ext cx="2857438" cy="11946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275" y="1821815"/>
            <a:ext cx="11553190" cy="1325880"/>
          </a:xfrm>
        </p:spPr>
        <p:txBody>
          <a:bodyPr>
            <a:normAutofit/>
          </a:bodyPr>
          <a:lstStyle/>
          <a:p>
            <a:pPr algn="ctr"/>
            <a:r>
              <a:rPr lang="zh-CN" altLang="en-US" sz="4400" b="1" spc="0" dirty="0">
                <a:solidFill>
                  <a:srgbClr val="002060"/>
                </a:solidFill>
                <a:effectLst/>
                <a:uFillTx/>
                <a:latin typeface="微软雅黑" panose="020B0503020204020204" charset="-122"/>
                <a:ea typeface="微软雅黑" panose="020B0503020204020204" charset="-122"/>
                <a:cs typeface="+mn-cs"/>
              </a:rPr>
              <a:t>四、准确免疫</a:t>
            </a:r>
            <a:endParaRPr lang="zh-CN" altLang="en-US" sz="4400" b="1" spc="0" dirty="0">
              <a:solidFill>
                <a:srgbClr val="002060"/>
              </a:solidFill>
              <a:effectLst/>
              <a:uFillTx/>
              <a:latin typeface="微软雅黑" panose="020B0503020204020204" charset="-122"/>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09575" y="297815"/>
            <a:ext cx="11247120" cy="583565"/>
          </a:xfrm>
          <a:prstGeom prst="rect">
            <a:avLst/>
          </a:prstGeom>
          <a:noFill/>
        </p:spPr>
        <p:txBody>
          <a:bodyPr wrap="square" rtlCol="0">
            <a:spAutoFit/>
          </a:bodyPr>
          <a:lstStyle/>
          <a:p>
            <a:pPr algn="ctr"/>
            <a:r>
              <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rPr>
              <a:t>免疫程序优化</a:t>
            </a:r>
            <a:endParaRPr lang="en-US" altLang="zh-CN"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4" name="文本框 3"/>
          <p:cNvSpPr txBox="1"/>
          <p:nvPr/>
        </p:nvSpPr>
        <p:spPr>
          <a:xfrm>
            <a:off x="624205" y="960755"/>
            <a:ext cx="11249025" cy="829945"/>
          </a:xfrm>
          <a:prstGeom prst="rect">
            <a:avLst/>
          </a:prstGeom>
          <a:noFill/>
        </p:spPr>
        <p:txBody>
          <a:bodyPr wrap="square">
            <a:spAutoFit/>
          </a:bodyPr>
          <a:lstStyle/>
          <a:p>
            <a:r>
              <a:rPr lang="zh-CN" altLang="zh-CN" sz="2400" b="1" kern="100" dirty="0">
                <a:solidFill>
                  <a:srgbClr val="002060"/>
                </a:solidFill>
                <a:latin typeface="微软雅黑" panose="020B0503020204020204" charset="-122"/>
                <a:ea typeface="微软雅黑" panose="020B0503020204020204" charset="-122"/>
                <a:cs typeface="微软雅黑" panose="020B0503020204020204" charset="-122"/>
              </a:rPr>
              <a:t>根据猪瘟、伪狂犬、口蹄疫、圆环等病的发病状况及抗体监测结果，针对性的优化了</a:t>
            </a:r>
            <a:r>
              <a:rPr lang="zh-CN" altLang="zh-CN" sz="2400" b="1" kern="100" dirty="0">
                <a:solidFill>
                  <a:srgbClr val="C00000"/>
                </a:solidFill>
                <a:latin typeface="微软雅黑" panose="020B0503020204020204" charset="-122"/>
                <a:ea typeface="微软雅黑" panose="020B0503020204020204" charset="-122"/>
                <a:cs typeface="微软雅黑" panose="020B0503020204020204" charset="-122"/>
              </a:rPr>
              <a:t>猪场</a:t>
            </a:r>
            <a:r>
              <a:rPr lang="zh-CN" altLang="zh-CN" sz="2400" b="1" kern="100" dirty="0">
                <a:solidFill>
                  <a:srgbClr val="C00000"/>
                </a:solidFill>
                <a:effectLst/>
                <a:latin typeface="微软雅黑" panose="020B0503020204020204" charset="-122"/>
                <a:ea typeface="微软雅黑" panose="020B0503020204020204" charset="-122"/>
                <a:cs typeface="微软雅黑" panose="020B0503020204020204" charset="-122"/>
                <a:sym typeface="+mn-ea"/>
              </a:rPr>
              <a:t>仔猪、</a:t>
            </a:r>
            <a:r>
              <a:rPr lang="zh-CN" altLang="zh-CN" sz="2400" b="1" kern="100" dirty="0">
                <a:solidFill>
                  <a:srgbClr val="C00000"/>
                </a:solidFill>
                <a:latin typeface="微软雅黑" panose="020B0503020204020204" charset="-122"/>
                <a:ea typeface="微软雅黑" panose="020B0503020204020204" charset="-122"/>
                <a:cs typeface="微软雅黑" panose="020B0503020204020204" charset="-122"/>
                <a:sym typeface="+mn-ea"/>
              </a:rPr>
              <a:t>后备母猪、种母猪、种</a:t>
            </a:r>
            <a:r>
              <a:rPr lang="zh-CN" altLang="en-US" sz="2400" b="1" kern="100" dirty="0">
                <a:solidFill>
                  <a:srgbClr val="C00000"/>
                </a:solidFill>
                <a:latin typeface="微软雅黑" panose="020B0503020204020204" charset="-122"/>
                <a:ea typeface="微软雅黑" panose="020B0503020204020204" charset="-122"/>
                <a:cs typeface="微软雅黑" panose="020B0503020204020204" charset="-122"/>
                <a:sym typeface="+mn-ea"/>
              </a:rPr>
              <a:t>公</a:t>
            </a:r>
            <a:r>
              <a:rPr lang="zh-CN" altLang="zh-CN" sz="2400" b="1" kern="100" dirty="0">
                <a:solidFill>
                  <a:srgbClr val="C00000"/>
                </a:solidFill>
                <a:latin typeface="微软雅黑" panose="020B0503020204020204" charset="-122"/>
                <a:ea typeface="微软雅黑" panose="020B0503020204020204" charset="-122"/>
                <a:cs typeface="微软雅黑" panose="020B0503020204020204" charset="-122"/>
                <a:sym typeface="+mn-ea"/>
              </a:rPr>
              <a:t>猪</a:t>
            </a:r>
            <a:r>
              <a:rPr lang="zh-CN" altLang="zh-CN" sz="2400" b="1" kern="100" dirty="0">
                <a:solidFill>
                  <a:srgbClr val="002060"/>
                </a:solidFill>
                <a:latin typeface="微软雅黑" panose="020B0503020204020204" charset="-122"/>
                <a:ea typeface="微软雅黑" panose="020B0503020204020204" charset="-122"/>
                <a:cs typeface="微软雅黑" panose="020B0503020204020204" charset="-122"/>
              </a:rPr>
              <a:t>的常用免疫程序</a:t>
            </a:r>
            <a:endParaRPr lang="zh-CN" altLang="zh-CN" sz="2400" b="1" kern="100" dirty="0">
              <a:solidFill>
                <a:srgbClr val="002060"/>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a:graphicFrameLocks noGrp="1"/>
          </p:cNvGraphicFramePr>
          <p:nvPr>
            <p:custDataLst>
              <p:tags r:id="rId1"/>
            </p:custDataLst>
          </p:nvPr>
        </p:nvGraphicFramePr>
        <p:xfrm>
          <a:off x="756920" y="2358813"/>
          <a:ext cx="5677535" cy="3811905"/>
        </p:xfrm>
        <a:graphic>
          <a:graphicData uri="http://schemas.openxmlformats.org/drawingml/2006/table">
            <a:tbl>
              <a:tblPr firstRow="1" firstCol="1" bandRow="1"/>
              <a:tblGrid>
                <a:gridCol w="1011555"/>
                <a:gridCol w="3448685"/>
                <a:gridCol w="1217295"/>
              </a:tblGrid>
              <a:tr h="423545">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免疫时间</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疫苗类型</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免疫方式</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1-3</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伪狂犬弱毒苗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滴鼻</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圆环</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喘苗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分点肌注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21</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猪蓝耳病灭活疫苗</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副猪嗜血杆菌苗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分点肌注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28</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猪瘟疫苗</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猪链球菌疫苗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分点肌注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38</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伪狂犬弱毒苗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45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口蹄疫灭活苗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55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猪瘟疫苗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23545">
                <a:tc>
                  <a:txBody>
                    <a:bodyPr/>
                    <a:lstStyle/>
                    <a:p>
                      <a:pPr algn="ctr">
                        <a:lnSpc>
                          <a:spcPct val="150000"/>
                        </a:lnSpc>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70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口蹄疫灭活苗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graphicFrame>
        <p:nvGraphicFramePr>
          <p:cNvPr id="6" name="表格 5"/>
          <p:cNvGraphicFramePr>
            <a:graphicFrameLocks noGrp="1"/>
          </p:cNvGraphicFramePr>
          <p:nvPr>
            <p:custDataLst>
              <p:tags r:id="rId2"/>
            </p:custDataLst>
          </p:nvPr>
        </p:nvGraphicFramePr>
        <p:xfrm>
          <a:off x="7162800" y="2358813"/>
          <a:ext cx="4439920" cy="3987800"/>
        </p:xfrm>
        <a:graphic>
          <a:graphicData uri="http://schemas.openxmlformats.org/drawingml/2006/table">
            <a:tbl>
              <a:tblPr firstRow="1" firstCol="1" bandRow="1"/>
              <a:tblGrid>
                <a:gridCol w="1264920"/>
                <a:gridCol w="1983105"/>
                <a:gridCol w="1191895"/>
              </a:tblGrid>
              <a:tr h="448310">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免疫日龄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疫苗类型</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免疫方式</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115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伪狂犬疫苗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w="12700" cap="flat" cmpd="sng" algn="ctr">
                      <a:solidFill>
                        <a:srgbClr val="000000"/>
                      </a:solidFill>
                      <a:prstDash val="solid"/>
                      <a:round/>
                      <a:headEnd type="none" w="med" len="med"/>
                      <a:tailEnd type="none" w="med" len="med"/>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130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喘苗</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圆环</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140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口蹄疫疫苗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145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乙型脑炎疫苗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155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猪瘟疫苗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165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细小病毒疫苗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170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乙型脑炎疫苗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180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细小病毒疫苗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4831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185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T-P</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腹泻二联活疫苗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243840">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195</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伪狂犬疫苗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48310">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220</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日龄</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T-P</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腹泻二联活疫苗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a:noFill/>
                    </a:lnB>
                  </a:tcPr>
                </a:tc>
              </a:tr>
              <a:tr h="448310">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配种前</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14</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天</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猪瘟疫苗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肌注</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5" name="文本框 14"/>
          <p:cNvSpPr txBox="1"/>
          <p:nvPr/>
        </p:nvSpPr>
        <p:spPr>
          <a:xfrm>
            <a:off x="1327120" y="1903371"/>
            <a:ext cx="4537881" cy="420370"/>
          </a:xfrm>
          <a:prstGeom prst="rect">
            <a:avLst/>
          </a:prstGeom>
          <a:noFill/>
        </p:spPr>
        <p:txBody>
          <a:bodyPr wrap="square">
            <a:spAutoFit/>
          </a:bodyPr>
          <a:lstStyle/>
          <a:p>
            <a:pPr algn="ctr"/>
            <a:r>
              <a:rPr lang="zh-CN" altLang="en-US" sz="2135" b="1" kern="100" dirty="0">
                <a:effectLst/>
                <a:latin typeface="Times New Roman" panose="02020603050405020304" pitchFamily="18" charset="0"/>
                <a:ea typeface="楷体" panose="02010609060101010101" pitchFamily="49" charset="-122"/>
                <a:cs typeface="Times New Roman" panose="02020603050405020304" pitchFamily="18" charset="0"/>
              </a:rPr>
              <a:t>表</a:t>
            </a:r>
            <a:r>
              <a:rPr lang="en-US" altLang="zh-CN" sz="2135" b="1"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altLang="zh-CN" sz="2135" b="1" kern="100" dirty="0">
                <a:effectLst/>
                <a:latin typeface="Times New Roman" panose="02020603050405020304" pitchFamily="18" charset="0"/>
                <a:ea typeface="楷体" panose="02010609060101010101" pitchFamily="49" charset="-122"/>
                <a:cs typeface="Times New Roman" panose="02020603050405020304" pitchFamily="18" charset="0"/>
              </a:rPr>
              <a:t>仔猪（包括商品仔猪）免疫程序</a:t>
            </a:r>
            <a:endParaRPr lang="zh-CN" altLang="zh-CN" sz="1465" b="1" kern="100" dirty="0">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文本框 16"/>
          <p:cNvSpPr txBox="1"/>
          <p:nvPr/>
        </p:nvSpPr>
        <p:spPr>
          <a:xfrm>
            <a:off x="7931497" y="1903371"/>
            <a:ext cx="2902425" cy="420370"/>
          </a:xfrm>
          <a:prstGeom prst="rect">
            <a:avLst/>
          </a:prstGeom>
          <a:noFill/>
        </p:spPr>
        <p:txBody>
          <a:bodyPr wrap="square">
            <a:spAutoFit/>
          </a:bodyPr>
          <a:lstStyle/>
          <a:p>
            <a:pPr algn="ctr"/>
            <a:r>
              <a:rPr lang="zh-CN" altLang="en-US" sz="2135" b="1" kern="100" dirty="0">
                <a:latin typeface="Times New Roman" panose="02020603050405020304" pitchFamily="18" charset="0"/>
                <a:ea typeface="楷体" panose="02010609060101010101" pitchFamily="49" charset="-122"/>
                <a:cs typeface="Times New Roman" panose="02020603050405020304" pitchFamily="18" charset="0"/>
              </a:rPr>
              <a:t>表</a:t>
            </a:r>
            <a:r>
              <a:rPr lang="en-US" altLang="zh-CN" sz="2135" b="1" kern="100" dirty="0">
                <a:latin typeface="Times New Roman" panose="02020603050405020304" pitchFamily="18" charset="0"/>
                <a:ea typeface="楷体" panose="02010609060101010101" pitchFamily="49" charset="-122"/>
                <a:cs typeface="Times New Roman" panose="02020603050405020304" pitchFamily="18" charset="0"/>
              </a:rPr>
              <a:t>2 </a:t>
            </a:r>
            <a:r>
              <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rPr>
              <a:t>后备母猪免疫程序</a:t>
            </a:r>
            <a:endPar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7" name="Line 9"/>
          <p:cNvSpPr>
            <a:spLocks noChangeShapeType="1"/>
          </p:cNvSpPr>
          <p:nvPr/>
        </p:nvSpPr>
        <p:spPr bwMode="auto">
          <a:xfrm flipV="1">
            <a:off x="497180" y="856744"/>
            <a:ext cx="11159544" cy="0"/>
          </a:xfrm>
          <a:prstGeom prst="line">
            <a:avLst/>
          </a:prstGeom>
          <a:noFill/>
          <a:ln w="41275">
            <a:solidFill>
              <a:schemeClr val="bg1">
                <a:lumMod val="65000"/>
                <a:alpha val="78000"/>
              </a:schemeClr>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773853" y="821267"/>
          <a:ext cx="4403090" cy="5687060"/>
        </p:xfrm>
        <a:graphic>
          <a:graphicData uri="http://schemas.openxmlformats.org/drawingml/2006/table">
            <a:tbl>
              <a:tblPr firstRow="1" firstCol="1" bandRow="1"/>
              <a:tblGrid>
                <a:gridCol w="1136650"/>
                <a:gridCol w="2174875"/>
                <a:gridCol w="1091565"/>
              </a:tblGrid>
              <a:tr h="335915">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免疫时间</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疫苗类型</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免疫剂量</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3900">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3</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7</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猪乙型脑炎灭活疫苗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1111885">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5</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9</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伪狂犬基因缺失苗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112520">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3</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10</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11</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口蹄疫灭活疫苗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23900">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4</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10</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圆环病毒</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型疫苗</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35915">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9</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T-P</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腹泻二联活疫苗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35915">
                <a:tc>
                  <a:txBody>
                    <a:bodyPr/>
                    <a:lstStyle/>
                    <a:p>
                      <a:pPr algn="ctr">
                        <a:spcBef>
                          <a:spcPts val="600"/>
                        </a:spcBef>
                      </a:pP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每年</a:t>
                      </a: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10</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月</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T-P</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腹泻二联灭活疫苗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35280">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产前</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21d</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Bef>
                          <a:spcPts val="600"/>
                        </a:spcBef>
                      </a:pP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T-P</a:t>
                      </a: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腹泻二联活疫苗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335915">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产后</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10d</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猪细小病毒灭活苗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a:noFill/>
                    </a:lnB>
                    <a:lnTlToBr w="12700" cmpd="sng">
                      <a:noFill/>
                      <a:prstDash val="solid"/>
                    </a:lnTlToBr>
                    <a:lnBlToTr w="12700" cmpd="sng">
                      <a:noFill/>
                      <a:prstDash val="solid"/>
                    </a:lnBlToTr>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1</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a:noFill/>
                    </a:lnB>
                    <a:lnTlToBr w="12700" cmpd="sng">
                      <a:noFill/>
                      <a:prstDash val="solid"/>
                    </a:lnTlToBr>
                    <a:lnBlToTr w="12700" cmpd="sng">
                      <a:noFill/>
                      <a:prstDash val="solid"/>
                    </a:lnBlToTr>
                  </a:tcPr>
                </a:tc>
              </a:tr>
              <a:tr h="335915">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产后</a:t>
                      </a:r>
                      <a:r>
                        <a:rPr lang="en-US" sz="1600" kern="100">
                          <a:effectLst/>
                          <a:latin typeface="Times New Roman" panose="02020603050405020304" pitchFamily="18" charset="0"/>
                          <a:ea typeface="楷体" panose="02010609060101010101" pitchFamily="49" charset="-122"/>
                          <a:cs typeface="Times New Roman" panose="02020603050405020304" pitchFamily="18" charset="0"/>
                        </a:rPr>
                        <a:t>28d</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Bef>
                          <a:spcPts val="600"/>
                        </a:spcBef>
                      </a:pPr>
                      <a:r>
                        <a:rPr lang="zh-CN" sz="1600" kern="100">
                          <a:effectLst/>
                          <a:latin typeface="Times New Roman" panose="02020603050405020304" pitchFamily="18" charset="0"/>
                          <a:ea typeface="楷体" panose="02010609060101010101" pitchFamily="49" charset="-122"/>
                          <a:cs typeface="Times New Roman" panose="02020603050405020304" pitchFamily="18" charset="0"/>
                        </a:rPr>
                        <a:t>猪瘟疫苗</a:t>
                      </a:r>
                      <a:endParaRPr lang="zh-CN" sz="1600" kern="10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Bef>
                          <a:spcPts val="600"/>
                        </a:spcBef>
                      </a:pPr>
                      <a:r>
                        <a:rPr lang="en-US" sz="1600" kern="100" dirty="0">
                          <a:effectLst/>
                          <a:latin typeface="Times New Roman" panose="02020603050405020304" pitchFamily="18" charset="0"/>
                          <a:ea typeface="楷体" panose="02010609060101010101" pitchFamily="49" charset="-122"/>
                          <a:cs typeface="Times New Roman" panose="02020603050405020304" pitchFamily="18" charset="0"/>
                        </a:rPr>
                        <a:t>2</a:t>
                      </a:r>
                      <a:r>
                        <a:rPr lang="zh-CN" sz="1600" kern="100" dirty="0">
                          <a:effectLst/>
                          <a:latin typeface="Times New Roman" panose="02020603050405020304" pitchFamily="18" charset="0"/>
                          <a:ea typeface="楷体" panose="02010609060101010101" pitchFamily="49" charset="-122"/>
                          <a:cs typeface="Times New Roman" panose="02020603050405020304" pitchFamily="18" charset="0"/>
                        </a:rPr>
                        <a:t>头份</a:t>
                      </a:r>
                      <a:endParaRPr lang="zh-CN" sz="1600" kern="100" dirty="0">
                        <a:effectLst/>
                        <a:latin typeface="Times New Roman" panose="02020603050405020304" pitchFamily="18" charset="0"/>
                        <a:ea typeface="楷体" panose="02010609060101010101" pitchFamily="49" charset="-122"/>
                        <a:cs typeface="Times New Roman" panose="02020603050405020304" pitchFamily="18" charset="0"/>
                      </a:endParaRPr>
                    </a:p>
                  </a:txBody>
                  <a:tcPr marL="88353" marR="88353" marT="0" marB="0">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 name="文本框 4"/>
          <p:cNvSpPr txBox="1"/>
          <p:nvPr/>
        </p:nvSpPr>
        <p:spPr>
          <a:xfrm>
            <a:off x="1656689" y="406209"/>
            <a:ext cx="2638567" cy="420370"/>
          </a:xfrm>
          <a:prstGeom prst="rect">
            <a:avLst/>
          </a:prstGeom>
          <a:noFill/>
        </p:spPr>
        <p:txBody>
          <a:bodyPr wrap="square">
            <a:spAutoFit/>
          </a:bodyPr>
          <a:lstStyle/>
          <a:p>
            <a:pPr algn="ctr"/>
            <a:r>
              <a:rPr lang="zh-CN" altLang="en-US" sz="2135" b="1" kern="100" dirty="0">
                <a:latin typeface="Times New Roman" panose="02020603050405020304" pitchFamily="18" charset="0"/>
                <a:ea typeface="楷体" panose="02010609060101010101" pitchFamily="49" charset="-122"/>
                <a:cs typeface="Times New Roman" panose="02020603050405020304" pitchFamily="18" charset="0"/>
              </a:rPr>
              <a:t>表</a:t>
            </a:r>
            <a:r>
              <a:rPr lang="en-US" altLang="zh-CN" sz="2135" b="1" kern="100" dirty="0">
                <a:latin typeface="Times New Roman" panose="02020603050405020304" pitchFamily="18" charset="0"/>
                <a:ea typeface="楷体" panose="02010609060101010101" pitchFamily="49" charset="-122"/>
                <a:cs typeface="Times New Roman" panose="02020603050405020304" pitchFamily="18" charset="0"/>
              </a:rPr>
              <a:t>3 </a:t>
            </a:r>
            <a:r>
              <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rPr>
              <a:t>种母猪免疫程序</a:t>
            </a:r>
            <a:endPar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5"/>
          <p:cNvSpPr txBox="1"/>
          <p:nvPr/>
        </p:nvSpPr>
        <p:spPr>
          <a:xfrm>
            <a:off x="7337949" y="388429"/>
            <a:ext cx="2638567" cy="420370"/>
          </a:xfrm>
          <a:prstGeom prst="rect">
            <a:avLst/>
          </a:prstGeom>
          <a:noFill/>
        </p:spPr>
        <p:txBody>
          <a:bodyPr wrap="square">
            <a:spAutoFit/>
          </a:bodyPr>
          <a:lstStyle/>
          <a:p>
            <a:pPr algn="ctr"/>
            <a:r>
              <a:rPr lang="zh-CN" altLang="en-US" sz="2135" b="1" kern="100" dirty="0">
                <a:latin typeface="Times New Roman" panose="02020603050405020304" pitchFamily="18" charset="0"/>
                <a:ea typeface="楷体" panose="02010609060101010101" pitchFamily="49" charset="-122"/>
                <a:cs typeface="Times New Roman" panose="02020603050405020304" pitchFamily="18" charset="0"/>
              </a:rPr>
              <a:t>表</a:t>
            </a:r>
            <a:r>
              <a:rPr lang="en-US" altLang="zh-CN" sz="2135" b="1" kern="100" dirty="0">
                <a:latin typeface="Times New Roman" panose="02020603050405020304" pitchFamily="18" charset="0"/>
                <a:ea typeface="楷体" panose="02010609060101010101" pitchFamily="49" charset="-122"/>
                <a:cs typeface="Times New Roman" panose="02020603050405020304" pitchFamily="18" charset="0"/>
              </a:rPr>
              <a:t>4 </a:t>
            </a:r>
            <a:r>
              <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rPr>
              <a:t>种</a:t>
            </a:r>
            <a:r>
              <a:rPr lang="zh-CN" altLang="en-US" sz="2135" b="1" kern="100" dirty="0">
                <a:latin typeface="Times New Roman" panose="02020603050405020304" pitchFamily="18" charset="0"/>
                <a:ea typeface="楷体" panose="02010609060101010101" pitchFamily="49" charset="-122"/>
                <a:cs typeface="Times New Roman" panose="02020603050405020304" pitchFamily="18" charset="0"/>
              </a:rPr>
              <a:t>公</a:t>
            </a:r>
            <a:r>
              <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rPr>
              <a:t>猪免疫程序</a:t>
            </a:r>
            <a:endParaRPr lang="zh-CN" altLang="zh-CN" sz="2135" b="1" kern="1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 name="图片 3"/>
          <p:cNvPicPr>
            <a:picLocks noChangeAspect="1"/>
          </p:cNvPicPr>
          <p:nvPr>
            <p:custDataLst>
              <p:tags r:id="rId2"/>
            </p:custDataLst>
          </p:nvPr>
        </p:nvPicPr>
        <p:blipFill>
          <a:blip r:embed="rId3"/>
          <a:stretch>
            <a:fillRect/>
          </a:stretch>
        </p:blipFill>
        <p:spPr>
          <a:xfrm>
            <a:off x="6660727" y="765387"/>
            <a:ext cx="4654127" cy="576241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文本框 57346"/>
          <p:cNvSpPr txBox="1"/>
          <p:nvPr/>
        </p:nvSpPr>
        <p:spPr>
          <a:xfrm>
            <a:off x="2209800" y="1428750"/>
            <a:ext cx="8077200" cy="650875"/>
          </a:xfrm>
          <a:prstGeom prst="rect">
            <a:avLst/>
          </a:prstGeom>
          <a:noFill/>
          <a:ln w="9525">
            <a:noFill/>
          </a:ln>
        </p:spPr>
        <p:txBody>
          <a:bodyPr lIns="92075" tIns="46038" rIns="92075" bIns="46038">
            <a:spAutoFit/>
          </a:bodyPr>
          <a:lstStyle/>
          <a:p>
            <a:pPr>
              <a:lnSpc>
                <a:spcPct val="130000"/>
              </a:lnSpc>
            </a:pPr>
            <a:r>
              <a:rPr lang="en-US" altLang="zh-CN" sz="2800">
                <a:effectLst>
                  <a:outerShdw blurRad="38100" dist="38100" dir="2700000">
                    <a:srgbClr val="C0C0C0"/>
                  </a:outerShdw>
                </a:effectLst>
                <a:latin typeface="Times New Roman" panose="02020603050405020304" pitchFamily="18" charset="0"/>
                <a:ea typeface="华文新魏" panose="02010800040101010101" pitchFamily="2" charset="-122"/>
              </a:rPr>
              <a:t>        </a:t>
            </a:r>
            <a:endParaRPr lang="en-US" altLang="zh-CN" sz="2800">
              <a:solidFill>
                <a:srgbClr val="00FF99"/>
              </a:solidFill>
              <a:effectLst>
                <a:outerShdw blurRad="38100" dist="38100" dir="2700000">
                  <a:srgbClr val="C0C0C0"/>
                </a:outerShdw>
              </a:effectLst>
              <a:latin typeface="Times New Roman" panose="02020603050405020304" pitchFamily="18" charset="0"/>
              <a:ea typeface="华文行楷" panose="02010800040101010101" pitchFamily="2" charset="-122"/>
            </a:endParaRPr>
          </a:p>
        </p:txBody>
      </p:sp>
      <p:pic>
        <p:nvPicPr>
          <p:cNvPr id="57350" name="内容占位符 57349" descr="PCR凝胶图"/>
          <p:cNvPicPr>
            <a:picLocks noGrp="1" noChangeAspect="1"/>
          </p:cNvPicPr>
          <p:nvPr>
            <p:ph sz="quarter" idx="3"/>
          </p:nvPr>
        </p:nvPicPr>
        <p:blipFill>
          <a:blip r:embed="rId1"/>
          <a:stretch>
            <a:fillRect/>
          </a:stretch>
        </p:blipFill>
        <p:spPr>
          <a:xfrm>
            <a:off x="8133080" y="4091940"/>
            <a:ext cx="1385888" cy="1976438"/>
          </a:xfrm>
        </p:spPr>
      </p:pic>
      <p:pic>
        <p:nvPicPr>
          <p:cNvPr id="57351" name="图片 57350"/>
          <p:cNvPicPr>
            <a:picLocks noChangeAspect="1"/>
          </p:cNvPicPr>
          <p:nvPr/>
        </p:nvPicPr>
        <p:blipFill>
          <a:blip r:embed="rId2"/>
          <a:stretch>
            <a:fillRect/>
          </a:stretch>
        </p:blipFill>
        <p:spPr>
          <a:xfrm>
            <a:off x="2626995" y="3961765"/>
            <a:ext cx="2808288" cy="2106613"/>
          </a:xfrm>
          <a:prstGeom prst="rect">
            <a:avLst/>
          </a:prstGeom>
          <a:noFill/>
          <a:ln w="9525">
            <a:noFill/>
          </a:ln>
        </p:spPr>
      </p:pic>
      <p:pic>
        <p:nvPicPr>
          <p:cNvPr id="57352" name="图片 57351" descr="u=337017493,1789725967&amp;fm=0&amp;gp=30"/>
          <p:cNvPicPr>
            <a:picLocks noChangeAspect="1"/>
          </p:cNvPicPr>
          <p:nvPr/>
        </p:nvPicPr>
        <p:blipFill>
          <a:blip r:embed="rId3"/>
          <a:stretch>
            <a:fillRect/>
          </a:stretch>
        </p:blipFill>
        <p:spPr>
          <a:xfrm>
            <a:off x="5668010" y="3961765"/>
            <a:ext cx="2100263" cy="2298700"/>
          </a:xfrm>
          <a:prstGeom prst="rect">
            <a:avLst/>
          </a:prstGeom>
          <a:noFill/>
          <a:ln w="9525">
            <a:noFill/>
          </a:ln>
        </p:spPr>
      </p:pic>
      <p:sp>
        <p:nvSpPr>
          <p:cNvPr id="2" name="标题 1"/>
          <p:cNvSpPr>
            <a:spLocks noGrp="1"/>
          </p:cNvSpPr>
          <p:nvPr>
            <p:ph type="title"/>
          </p:nvPr>
        </p:nvSpPr>
        <p:spPr>
          <a:xfrm>
            <a:off x="762000" y="1185545"/>
            <a:ext cx="10972800" cy="2426970"/>
          </a:xfrm>
        </p:spPr>
        <p:txBody>
          <a:bodyPr>
            <a:normAutofit/>
          </a:bodyPr>
          <a:lstStyle/>
          <a:p>
            <a:pPr marL="0" indent="0">
              <a:lnSpc>
                <a:spcPct val="150000"/>
              </a:lnSpc>
            </a:pPr>
            <a:r>
              <a:rPr lang="zh-CN" altLang="zh-CN" sz="2400" b="1" kern="100" spc="0" dirty="0">
                <a:solidFill>
                  <a:srgbClr val="002060"/>
                </a:solidFill>
                <a:latin typeface="微软雅黑" panose="020B0503020204020204" charset="-122"/>
                <a:ea typeface="微软雅黑" panose="020B0503020204020204" charset="-122"/>
                <a:cs typeface="微软雅黑" panose="020B0503020204020204" charset="-122"/>
                <a:sym typeface="+mn-ea"/>
              </a:rPr>
              <a:t>疫苗免疫后3-4周对猪场猪瘟，蓝耳病，口蹄疫等疫病病原进行实时监测，公猪全测、能繁母猪10-15%，后备5-10%，仔猪、育肥猪5-10%。根据猪群大小不低于20-30样品/次。对免疫保护率水平低于８０％的猪群进行相应疫苗的补免。国外</a:t>
            </a:r>
            <a:r>
              <a:rPr lang="zh-CN" altLang="en-US" sz="2400" b="1" kern="100" spc="0" dirty="0">
                <a:solidFill>
                  <a:srgbClr val="002060"/>
                </a:solidFill>
                <a:latin typeface="微软雅黑" panose="020B0503020204020204" charset="-122"/>
                <a:ea typeface="微软雅黑" panose="020B0503020204020204" charset="-122"/>
                <a:cs typeface="微软雅黑" panose="020B0503020204020204" charset="-122"/>
                <a:sym typeface="+mn-ea"/>
              </a:rPr>
              <a:t>种猪是</a:t>
            </a:r>
            <a:r>
              <a:rPr lang="zh-CN" altLang="zh-CN" sz="2400" b="1" kern="100" spc="0" dirty="0">
                <a:solidFill>
                  <a:srgbClr val="002060"/>
                </a:solidFill>
                <a:latin typeface="微软雅黑" panose="020B0503020204020204" charset="-122"/>
                <a:ea typeface="微软雅黑" panose="020B0503020204020204" charset="-122"/>
                <a:cs typeface="微软雅黑" panose="020B0503020204020204" charset="-122"/>
                <a:sym typeface="+mn-ea"/>
              </a:rPr>
              <a:t>每头监测、逐头补免</a:t>
            </a:r>
            <a:r>
              <a:rPr lang="zh-CN" altLang="en-US" sz="2400" b="1" kern="100" spc="0" dirty="0">
                <a:solidFill>
                  <a:srgbClr val="002060"/>
                </a:solidFill>
                <a:latin typeface="微软雅黑" panose="020B0503020204020204" charset="-122"/>
                <a:ea typeface="微软雅黑" panose="020B0503020204020204" charset="-122"/>
                <a:cs typeface="微软雅黑" panose="020B0503020204020204" charset="-122"/>
                <a:sym typeface="+mn-ea"/>
              </a:rPr>
              <a:t>。</a:t>
            </a:r>
            <a:endParaRPr lang="zh-CN" altLang="en-US" dirty="0"/>
          </a:p>
        </p:txBody>
      </p:sp>
      <p:sp>
        <p:nvSpPr>
          <p:cNvPr id="3" name="文本框 2"/>
          <p:cNvSpPr txBox="1"/>
          <p:nvPr/>
        </p:nvSpPr>
        <p:spPr>
          <a:xfrm>
            <a:off x="4191000" y="431165"/>
            <a:ext cx="6096000" cy="645160"/>
          </a:xfrm>
          <a:prstGeom prst="rect">
            <a:avLst/>
          </a:prstGeom>
          <a:noFill/>
        </p:spPr>
        <p:txBody>
          <a:bodyPr wrap="square" rtlCol="0" anchor="t">
            <a:spAutoFit/>
          </a:bodyPr>
          <a:lstStyle/>
          <a:p>
            <a:r>
              <a:rPr lang="zh-CN" altLang="zh-CN" sz="3600" b="1" kern="100" dirty="0">
                <a:solidFill>
                  <a:srgbClr val="002060"/>
                </a:solidFill>
                <a:uFillTx/>
                <a:latin typeface="微软雅黑" panose="020B0503020204020204" charset="-122"/>
                <a:ea typeface="微软雅黑" panose="020B0503020204020204" charset="-122"/>
                <a:cs typeface="微软雅黑" panose="020B0503020204020204" charset="-122"/>
                <a:sym typeface="+mn-ea"/>
              </a:rPr>
              <a:t>重视免疫监测</a:t>
            </a:r>
            <a:endParaRPr lang="zh-CN" altLang="zh-CN" sz="3600" b="1" kern="100" dirty="0">
              <a:solidFill>
                <a:srgbClr val="002060"/>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spd="med" advTm="5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275" y="1821815"/>
            <a:ext cx="11553190" cy="1325880"/>
          </a:xfrm>
        </p:spPr>
        <p:txBody>
          <a:bodyPr>
            <a:normAutofit/>
          </a:bodyPr>
          <a:lstStyle/>
          <a:p>
            <a:pPr algn="ctr"/>
            <a:r>
              <a:rPr lang="zh-CN" altLang="en-US" sz="4400" b="1" spc="0" dirty="0">
                <a:solidFill>
                  <a:srgbClr val="002060"/>
                </a:solidFill>
                <a:effectLst/>
                <a:uFillTx/>
                <a:latin typeface="微软雅黑" panose="020B0503020204020204" charset="-122"/>
                <a:ea typeface="微软雅黑" panose="020B0503020204020204" charset="-122"/>
                <a:cs typeface="+mn-cs"/>
              </a:rPr>
              <a:t>五、准确消毒</a:t>
            </a:r>
            <a:endParaRPr lang="zh-CN" altLang="en-US" sz="4400" b="1" spc="0" dirty="0">
              <a:solidFill>
                <a:srgbClr val="002060"/>
              </a:solidFill>
              <a:effectLst/>
              <a:uFillTx/>
              <a:latin typeface="微软雅黑" panose="020B0503020204020204" charset="-122"/>
              <a:ea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直接连接符 51"/>
          <p:cNvCxnSpPr/>
          <p:nvPr>
            <p:custDataLst>
              <p:tags r:id="rId1"/>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50515" y="360680"/>
            <a:ext cx="6784340" cy="521970"/>
          </a:xfrm>
          <a:prstGeom prst="rect">
            <a:avLst/>
          </a:prstGeom>
          <a:noFill/>
        </p:spPr>
        <p:txBody>
          <a:bodyPr wrap="square" rtlCol="0" anchor="t">
            <a:spAutoFit/>
          </a:bodyPr>
          <a:lstStyle/>
          <a:p>
            <a:pPr algn="l">
              <a:buClrTx/>
              <a:buSzTx/>
              <a:buFontTx/>
            </a:pPr>
            <a:r>
              <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rPr>
              <a:t>猪场封闭式猪舍细菌分布</a:t>
            </a:r>
            <a:endParaRPr lang="zh-CN" altLang="en-US" sz="28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nvSpPr>
        <p:spPr>
          <a:xfrm>
            <a:off x="907340" y="5792959"/>
            <a:ext cx="5005070" cy="398780"/>
          </a:xfrm>
          <a:prstGeom prst="rect">
            <a:avLst/>
          </a:prstGeom>
          <a:noFill/>
        </p:spPr>
        <p:txBody>
          <a:bodyPr wrap="square">
            <a:spAutoFit/>
          </a:bodyPr>
          <a:lstStyle/>
          <a:p>
            <a:pPr algn="ctr"/>
            <a:r>
              <a:rPr lang="zh-CN" altLang="zh-CN" sz="2000" kern="100" dirty="0">
                <a:effectLst/>
                <a:latin typeface="Times New Roman" panose="02020603050405020304" pitchFamily="18" charset="0"/>
                <a:ea typeface="楷体" panose="02010609060101010101" pitchFamily="49" charset="-122"/>
                <a:cs typeface="Times New Roman" panose="02020603050405020304" pitchFamily="18" charset="0"/>
              </a:rPr>
              <a:t>封闭式猪舍空气中细菌分布采样点示意图</a:t>
            </a:r>
            <a:endParaRPr lang="zh-CN" altLang="en-US" sz="20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图片 1"/>
          <p:cNvPicPr>
            <a:picLocks noChangeAspect="1"/>
          </p:cNvPicPr>
          <p:nvPr/>
        </p:nvPicPr>
        <p:blipFill rotWithShape="1">
          <a:blip r:embed="rId2"/>
          <a:srcRect l="3507" t="3691" r="2421" b="4446"/>
          <a:stretch>
            <a:fillRect/>
          </a:stretch>
        </p:blipFill>
        <p:spPr>
          <a:xfrm>
            <a:off x="6483985" y="2982595"/>
            <a:ext cx="4706620" cy="2700020"/>
          </a:xfrm>
          <a:prstGeom prst="rect">
            <a:avLst/>
          </a:prstGeom>
          <a:noFill/>
          <a:ln>
            <a:solidFill>
              <a:schemeClr val="accent1"/>
            </a:solidFill>
          </a:ln>
        </p:spPr>
      </p:pic>
      <p:sp>
        <p:nvSpPr>
          <p:cNvPr id="9" name="文本框 8"/>
          <p:cNvSpPr txBox="1"/>
          <p:nvPr/>
        </p:nvSpPr>
        <p:spPr>
          <a:xfrm>
            <a:off x="6741795" y="5822950"/>
            <a:ext cx="4185920" cy="398780"/>
          </a:xfrm>
          <a:prstGeom prst="rect">
            <a:avLst/>
          </a:prstGeom>
          <a:noFill/>
          <a:ln w="9525">
            <a:noFill/>
          </a:ln>
        </p:spPr>
        <p:txBody>
          <a:bodyPr wrap="square">
            <a:spAutoFit/>
          </a:bodyPr>
          <a:lstStyle/>
          <a:p>
            <a:pPr indent="0" algn="ctr"/>
            <a:r>
              <a:rPr lang="zh-CN" sz="2000" b="0" dirty="0">
                <a:latin typeface="Times New Roman" panose="02020603050405020304" pitchFamily="18" charset="0"/>
                <a:ea typeface="楷体" panose="02010609060101010101" pitchFamily="49" charset="-122"/>
                <a:cs typeface="Times New Roman" panose="02020603050405020304" pitchFamily="18" charset="0"/>
              </a:rPr>
              <a:t>封闭式猪舍空气中细菌分布图</a:t>
            </a:r>
            <a:endParaRPr lang="zh-CN" altLang="en-US" sz="2000" b="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5"/>
          <p:cNvSpPr txBox="1"/>
          <p:nvPr/>
        </p:nvSpPr>
        <p:spPr>
          <a:xfrm>
            <a:off x="401955" y="1074420"/>
            <a:ext cx="11304905" cy="1529715"/>
          </a:xfrm>
          <a:prstGeom prst="rect">
            <a:avLst/>
          </a:prstGeom>
          <a:noFill/>
        </p:spPr>
        <p:txBody>
          <a:bodyPr wrap="square" rtlCol="0" anchor="t">
            <a:spAutoFit/>
          </a:bodyPr>
          <a:lstStyle/>
          <a:p>
            <a:pPr algn="just">
              <a:lnSpc>
                <a:spcPct val="130000"/>
              </a:lnSpc>
            </a:pP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sym typeface="+mn-ea"/>
              </a:rPr>
              <a:t>通过测定封闭式猪舍空气中细菌发现：猪舍在靠近风机的中端、后端细菌浓度较高，猪栏两侧空气中细菌数量较多，猪栏中间细菌数量较少；根据猪舍内细菌分布情况建立封闭式猪舍数学模型</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sym typeface="+mn-ea"/>
              </a:rPr>
              <a:t>，为精准消毒提供基础</a:t>
            </a:r>
            <a:endParaRPr lang="zh-CN" altLang="en-US" sz="2400" b="1" dirty="0">
              <a:solidFill>
                <a:srgbClr val="002060"/>
              </a:solidFill>
              <a:latin typeface="微软雅黑" panose="020B0503020204020204" charset="-122"/>
              <a:ea typeface="微软雅黑" panose="020B0503020204020204" charset="-122"/>
              <a:cs typeface="微软雅黑" panose="020B0503020204020204" charset="-122"/>
              <a:sym typeface="+mn-ea"/>
            </a:endParaRPr>
          </a:p>
        </p:txBody>
      </p:sp>
      <p:pic>
        <p:nvPicPr>
          <p:cNvPr id="10" name="图片 3"/>
          <p:cNvPicPr>
            <a:picLocks noChangeAspect="1"/>
          </p:cNvPicPr>
          <p:nvPr/>
        </p:nvPicPr>
        <p:blipFill>
          <a:blip r:embed="rId3" cstate="print"/>
          <a:stretch>
            <a:fillRect/>
          </a:stretch>
        </p:blipFill>
        <p:spPr>
          <a:xfrm>
            <a:off x="653843" y="2896754"/>
            <a:ext cx="5512064" cy="2975357"/>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直接连接符 51"/>
          <p:cNvCxnSpPr/>
          <p:nvPr>
            <p:custDataLst>
              <p:tags r:id="rId1"/>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759835" y="360680"/>
            <a:ext cx="5875020" cy="521970"/>
          </a:xfrm>
          <a:prstGeom prst="rect">
            <a:avLst/>
          </a:prstGeom>
          <a:noFill/>
        </p:spPr>
        <p:txBody>
          <a:bodyPr wrap="square" rtlCol="0" anchor="t">
            <a:spAutoFit/>
          </a:bodyPr>
          <a:lstStyle/>
          <a:p>
            <a:pPr algn="l">
              <a:buClrTx/>
              <a:buSzTx/>
              <a:buFontTx/>
            </a:pP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不同消毒剂</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MIC</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值测定</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6" name="表格 5"/>
          <p:cNvGraphicFramePr/>
          <p:nvPr>
            <p:custDataLst>
              <p:tags r:id="rId2"/>
            </p:custDataLst>
          </p:nvPr>
        </p:nvGraphicFramePr>
        <p:xfrm>
          <a:off x="806450" y="2973705"/>
          <a:ext cx="9899650" cy="3484245"/>
        </p:xfrm>
        <a:graphic>
          <a:graphicData uri="http://schemas.openxmlformats.org/drawingml/2006/table">
            <a:tbl>
              <a:tblPr firstRow="1" bandRow="1">
                <a:tableStyleId>{5940675A-B579-460E-94D1-54222C63F5DA}</a:tableStyleId>
              </a:tblPr>
              <a:tblGrid>
                <a:gridCol w="3121660"/>
                <a:gridCol w="1205230"/>
                <a:gridCol w="1393190"/>
                <a:gridCol w="1260475"/>
                <a:gridCol w="1609725"/>
                <a:gridCol w="1309370"/>
              </a:tblGrid>
              <a:tr h="962660">
                <a:tc>
                  <a:txBody>
                    <a:bodyPr/>
                    <a:lstStyle/>
                    <a:p>
                      <a:pPr indent="0" algn="ctr">
                        <a:buNone/>
                      </a:pPr>
                      <a:r>
                        <a:rPr lang="en-US" sz="1600" b="1" dirty="0" err="1">
                          <a:latin typeface="Times New Roman" panose="02020603050405020304" pitchFamily="18" charset="0"/>
                          <a:ea typeface="楷体" panose="02010609060101010101" pitchFamily="49" charset="-122"/>
                          <a:cs typeface="Times New Roman" panose="02020603050405020304" pitchFamily="18" charset="0"/>
                        </a:rPr>
                        <a:t>菌株</a:t>
                      </a:r>
                      <a:endParaRPr lang="en-US" altLang="en-US" sz="1600" b="1"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复合酚</a:t>
                      </a:r>
                      <a:endParaRPr lang="en-US" altLang="en-US" sz="16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氯甲酚</a:t>
                      </a:r>
                      <a:endParaRPr lang="en-US" altLang="en-US" sz="1600" b="1">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瘟毒杀</a:t>
                      </a:r>
                      <a:endParaRPr lang="en-US" altLang="en-US" sz="16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戊二醛癸甲溴铵溶液</a:t>
                      </a:r>
                      <a:endParaRPr lang="en-US" altLang="en-US" sz="16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1">
                          <a:solidFill>
                            <a:srgbClr val="C00000"/>
                          </a:solidFill>
                          <a:latin typeface="Times New Roman" panose="02020603050405020304" pitchFamily="18" charset="0"/>
                          <a:ea typeface="楷体" panose="02010609060101010101" pitchFamily="49" charset="-122"/>
                          <a:cs typeface="Times New Roman" panose="02020603050405020304" pitchFamily="18" charset="0"/>
                        </a:rPr>
                        <a:t>百毒杀</a:t>
                      </a:r>
                      <a:endParaRPr lang="en-US" altLang="en-US" sz="1600" b="1">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3555">
                <a:tc>
                  <a:txBody>
                    <a:bodyPr/>
                    <a:lstStyle/>
                    <a:p>
                      <a:pPr indent="0" algn="ctr">
                        <a:buNone/>
                      </a:pPr>
                      <a:r>
                        <a:rPr lang="en-US" sz="1600" b="0">
                          <a:solidFill>
                            <a:srgbClr val="000000"/>
                          </a:solidFill>
                          <a:latin typeface="楷体" panose="02010609060101010101" pitchFamily="49" charset="-122"/>
                          <a:ea typeface="楷体" panose="02010609060101010101" pitchFamily="49" charset="-122"/>
                          <a:cs typeface="Times New Roman" panose="02020603050405020304" pitchFamily="18" charset="0"/>
                        </a:rPr>
                        <a:t>大肠杆菌标准菌</a:t>
                      </a:r>
                      <a:endParaRPr lang="en-US" altLang="en-US" sz="1600" b="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1:320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1:1280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lstStyle/>
                    <a:p>
                      <a:pPr indent="0">
                        <a:buNone/>
                      </a:pPr>
                      <a:r>
                        <a:rPr 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1:40960</a:t>
                      </a:r>
                      <a:endParaRPr lang="en-US" alt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r>
              <a:tr h="505460">
                <a:tc>
                  <a:txBody>
                    <a:bodyPr/>
                    <a:lstStyle/>
                    <a:p>
                      <a:pPr indent="0" algn="ctr">
                        <a:buNone/>
                      </a:pPr>
                      <a:r>
                        <a:rPr lang="en-US" sz="1600" b="0" dirty="0" err="1">
                          <a:solidFill>
                            <a:srgbClr val="000000"/>
                          </a:solidFill>
                          <a:latin typeface="楷体" panose="02010609060101010101" pitchFamily="49" charset="-122"/>
                          <a:ea typeface="楷体" panose="02010609060101010101" pitchFamily="49" charset="-122"/>
                          <a:cs typeface="Times New Roman" panose="02020603050405020304" pitchFamily="18" charset="0"/>
                        </a:rPr>
                        <a:t>金黄色葡萄球菌标准菌</a:t>
                      </a:r>
                      <a:endParaRPr lang="en-US" altLang="en-US" sz="1600" b="0" dirty="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1:40960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1:2560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1:5120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1:10240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1:40960</a:t>
                      </a:r>
                      <a:endParaRPr lang="en-US" alt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tr>
              <a:tr h="503555">
                <a:tc>
                  <a:txBody>
                    <a:bodyPr/>
                    <a:lstStyle/>
                    <a:p>
                      <a:pPr indent="0" algn="ctr">
                        <a:buNone/>
                      </a:pPr>
                      <a:r>
                        <a:rPr lang="en-US" sz="1600" b="0">
                          <a:solidFill>
                            <a:srgbClr val="000000"/>
                          </a:solidFill>
                          <a:latin typeface="楷体" panose="02010609060101010101" pitchFamily="49" charset="-122"/>
                          <a:ea typeface="楷体" panose="02010609060101010101" pitchFamily="49" charset="-122"/>
                          <a:cs typeface="Times New Roman" panose="02020603050405020304" pitchFamily="18" charset="0"/>
                        </a:rPr>
                        <a:t>大肠杆菌</a:t>
                      </a:r>
                      <a:endParaRPr lang="en-US" altLang="en-US" sz="1600" b="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1:160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1:320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1:40960</a:t>
                      </a:r>
                      <a:endParaRPr lang="en-US" altLang="en-US" sz="1600" b="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tr>
              <a:tr h="506095">
                <a:tc>
                  <a:txBody>
                    <a:bodyPr/>
                    <a:lstStyle/>
                    <a:p>
                      <a:pPr indent="0" algn="ctr">
                        <a:buNone/>
                      </a:pPr>
                      <a:r>
                        <a:rPr lang="en-US" sz="1600" b="0" dirty="0" err="1">
                          <a:solidFill>
                            <a:srgbClr val="000000"/>
                          </a:solidFill>
                          <a:latin typeface="楷体" panose="02010609060101010101" pitchFamily="49" charset="-122"/>
                          <a:ea typeface="楷体" panose="02010609060101010101" pitchFamily="49" charset="-122"/>
                          <a:cs typeface="Times New Roman" panose="02020603050405020304" pitchFamily="18" charset="0"/>
                        </a:rPr>
                        <a:t>金黄色葡萄球菌</a:t>
                      </a:r>
                      <a:endParaRPr lang="en-US" altLang="en-US" sz="1600" b="0" dirty="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1:160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cap="flat">
                      <a:noFill/>
                    </a:lnB>
                    <a:lnTlToBr>
                      <a:noFill/>
                    </a:lnTlToBr>
                    <a:lnBlToTr>
                      <a:noFill/>
                    </a:lnBlToTr>
                    <a:noFill/>
                  </a:tcPr>
                </a:tc>
                <a:tc>
                  <a:txBody>
                    <a:bodyPr/>
                    <a:lstStyle/>
                    <a:p>
                      <a:pPr indent="0">
                        <a:buNone/>
                      </a:pPr>
                      <a:r>
                        <a:rPr lang="en-US" sz="1600" b="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1:40960</a:t>
                      </a:r>
                      <a:endParaRPr lang="en-US" altLang="en-US" sz="1600" b="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cap="flat">
                      <a:noFill/>
                    </a:lnR>
                    <a:lnT cap="flat">
                      <a:noFill/>
                    </a:lnT>
                    <a:lnB cap="flat">
                      <a:noFill/>
                    </a:lnB>
                    <a:lnTlToBr>
                      <a:noFill/>
                    </a:lnTlToBr>
                    <a:lnBlToTr>
                      <a:noFill/>
                    </a:lnBlToTr>
                    <a:noFill/>
                  </a:tcPr>
                </a:tc>
              </a:tr>
              <a:tr h="502920">
                <a:tc>
                  <a:txBody>
                    <a:bodyPr/>
                    <a:lstStyle/>
                    <a:p>
                      <a:pPr indent="0" algn="ctr">
                        <a:buNone/>
                      </a:pPr>
                      <a:r>
                        <a:rPr lang="en-US" sz="1600" b="0" dirty="0" err="1">
                          <a:solidFill>
                            <a:srgbClr val="000000"/>
                          </a:solidFill>
                          <a:latin typeface="楷体" panose="02010609060101010101" pitchFamily="49" charset="-122"/>
                          <a:ea typeface="楷体" panose="02010609060101010101" pitchFamily="49" charset="-122"/>
                          <a:cs typeface="Times New Roman" panose="02020603050405020304" pitchFamily="18" charset="0"/>
                        </a:rPr>
                        <a:t>芽孢杆菌</a:t>
                      </a:r>
                      <a:endParaRPr lang="en-US" altLang="en-US" sz="1600" b="0" dirty="0">
                        <a:solidFill>
                          <a:srgbClr val="000000"/>
                        </a:solidFill>
                        <a:latin typeface="楷体" panose="02010609060101010101" pitchFamily="49" charset="-122"/>
                        <a:ea typeface="楷体" panose="02010609060101010101" pitchFamily="49" charset="-122"/>
                        <a:cs typeface="Times New Roman" panose="02020603050405020304" pitchFamily="18"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1280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1:160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0" dirty="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dirty="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0">
                          <a:latin typeface="Times New Roman" panose="02020603050405020304" pitchFamily="18" charset="0"/>
                          <a:ea typeface="楷体" panose="02010609060101010101" pitchFamily="49" charset="-122"/>
                          <a:cs typeface="Times New Roman" panose="02020603050405020304" pitchFamily="18" charset="0"/>
                        </a:rPr>
                        <a:t>1:640</a:t>
                      </a:r>
                      <a:endParaRPr lang="en-US" altLang="en-US" sz="1600" b="0">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1600" b="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rPr>
                        <a:t>1:10240</a:t>
                      </a:r>
                      <a:endParaRPr lang="en-US" altLang="en-US" sz="1600" b="0" dirty="0">
                        <a:solidFill>
                          <a:srgbClr val="C00000"/>
                        </a:solidFill>
                        <a:latin typeface="Times New Roman" panose="02020603050405020304" pitchFamily="18" charset="0"/>
                        <a:ea typeface="楷体" panose="02010609060101010101" pitchFamily="49" charset="-122"/>
                        <a:cs typeface="Times New Roman" panose="02020603050405020304" pitchFamily="18" charset="0"/>
                      </a:endParaRPr>
                    </a:p>
                  </a:txBody>
                  <a:tcPr marL="68580" marR="68580" marT="0" marB="0">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文本框 7"/>
          <p:cNvSpPr txBox="1"/>
          <p:nvPr/>
        </p:nvSpPr>
        <p:spPr>
          <a:xfrm>
            <a:off x="747395" y="1122045"/>
            <a:ext cx="10633710" cy="1412240"/>
          </a:xfrm>
          <a:prstGeom prst="rect">
            <a:avLst/>
          </a:prstGeom>
          <a:noFill/>
        </p:spPr>
        <p:txBody>
          <a:bodyPr wrap="square">
            <a:noAutofit/>
          </a:bodyPr>
          <a:lstStyle/>
          <a:p>
            <a:pPr algn="just">
              <a:lnSpc>
                <a:spcPct val="12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        </a:t>
            </a: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rPr>
              <a:t>选择常用的5种消毒剂复合酚、氯甲酚、瘟毒杀、戊二醛、百毒杀，开展消毒剂对</a:t>
            </a: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rPr>
              <a:t>5</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rPr>
              <a:t>种不同病原菌的</a:t>
            </a: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rPr>
              <a:t>抑菌效果评价。发现</a:t>
            </a:r>
            <a:r>
              <a:rPr lang="zh-CN" altLang="zh-CN" sz="2400" b="1" dirty="0">
                <a:solidFill>
                  <a:srgbClr val="C00000"/>
                </a:solidFill>
                <a:latin typeface="微软雅黑" panose="020B0503020204020204" charset="-122"/>
                <a:ea typeface="微软雅黑" panose="020B0503020204020204" charset="-122"/>
                <a:cs typeface="微软雅黑" panose="020B0503020204020204" charset="-122"/>
              </a:rPr>
              <a:t>百毒杀</a:t>
            </a: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sym typeface="+mn-ea"/>
              </a:rPr>
              <a:t>（10%癸甲溴铵）MIC 为1：10240，</a:t>
            </a: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rPr>
              <a:t>为最佳消毒剂</a:t>
            </a:r>
            <a:endParaRPr lang="zh-CN" altLang="zh-CN" sz="2400" b="1" dirty="0">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2414905" y="2540000"/>
            <a:ext cx="5826125" cy="427355"/>
          </a:xfrm>
          <a:prstGeom prst="rect">
            <a:avLst/>
          </a:prstGeom>
          <a:noFill/>
        </p:spPr>
        <p:txBody>
          <a:bodyPr wrap="square">
            <a:noAutofit/>
          </a:bodyPr>
          <a:lstStyle/>
          <a:p>
            <a:pPr indent="0" algn="ctr"/>
            <a:r>
              <a:rPr lang="zh-CN" altLang="zh-CN" sz="2000" b="0" dirty="0">
                <a:latin typeface="Times New Roman" panose="02020603050405020304" pitchFamily="18" charset="0"/>
                <a:ea typeface="楷体" panose="02010609060101010101" pitchFamily="49" charset="-122"/>
                <a:cs typeface="Times New Roman" panose="02020603050405020304" pitchFamily="18" charset="0"/>
              </a:rPr>
              <a:t>五种消毒剂对5株细菌的MIC测定结果</a:t>
            </a:r>
            <a:endParaRPr lang="zh-CN" altLang="en-US" sz="2000" b="0" dirty="0">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6760210" y="2348230"/>
            <a:ext cx="3219450" cy="1931670"/>
          </a:xfrm>
          <a:prstGeom prst="rect">
            <a:avLst/>
          </a:prstGeom>
        </p:spPr>
      </p:pic>
      <p:sp>
        <p:nvSpPr>
          <p:cNvPr id="3" name="内容占位符 2"/>
          <p:cNvSpPr>
            <a:spLocks noGrp="1"/>
          </p:cNvSpPr>
          <p:nvPr>
            <p:custDataLst>
              <p:tags r:id="rId2"/>
            </p:custDataLst>
          </p:nvPr>
        </p:nvSpPr>
        <p:spPr>
          <a:xfrm>
            <a:off x="654685" y="1011555"/>
            <a:ext cx="11176000" cy="20072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0000"/>
              </a:lnSpc>
              <a:buClr>
                <a:srgbClr val="2747BE"/>
              </a:buClr>
              <a:buFont typeface="Wingdings" panose="05000000000000000000" charset="0"/>
              <a:buNone/>
            </a:pPr>
            <a:r>
              <a:rPr lang="en-US" altLang="zh-CN" sz="2200" b="1" dirty="0">
                <a:solidFill>
                  <a:srgbClr val="002060"/>
                </a:solidFill>
                <a:latin typeface="微软雅黑" panose="020B0503020204020204" charset="-122"/>
                <a:ea typeface="微软雅黑" panose="020B0503020204020204" charset="-122"/>
                <a:sym typeface="+mn-ea"/>
              </a:rPr>
              <a:t>      </a:t>
            </a:r>
            <a:r>
              <a:rPr lang="zh-CN" altLang="en-US" sz="2200" b="1" dirty="0">
                <a:solidFill>
                  <a:srgbClr val="002060"/>
                </a:solidFill>
                <a:latin typeface="微软雅黑" panose="020B0503020204020204" charset="-122"/>
                <a:ea typeface="微软雅黑" panose="020B0503020204020204" charset="-122"/>
                <a:sym typeface="+mn-ea"/>
              </a:rPr>
              <a:t>新型稳定中和型过氧乙酸消毒剂或稳定型含氯消毒剂在0.5%的浓度条件下与市售二元包装过氧乙酸或市售含氯消毒剂1%浓度条件下的杀菌效果一致；过氧乙酸或次氯酸钠分解的速度远远小于市售二元型过氧乙酸消毒液的分解速度，具有显著的高稳定性</a:t>
            </a:r>
            <a:endParaRPr lang="en-US" altLang="zh-CN" sz="2200" b="1" dirty="0">
              <a:solidFill>
                <a:srgbClr val="002060"/>
              </a:solidFill>
              <a:latin typeface="微软雅黑" panose="020B0503020204020204" charset="-122"/>
              <a:ea typeface="微软雅黑" panose="020B0503020204020204" charset="-122"/>
              <a:cs typeface="黑体" panose="02010609060101010101" pitchFamily="2" charset="-122"/>
              <a:sym typeface="+mn-ea"/>
            </a:endParaRPr>
          </a:p>
        </p:txBody>
      </p:sp>
      <p:cxnSp>
        <p:nvCxnSpPr>
          <p:cNvPr id="52" name="直接连接符 51"/>
          <p:cNvCxnSpPr/>
          <p:nvPr>
            <p:custDataLst>
              <p:tags r:id="rId3"/>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850515" y="360680"/>
            <a:ext cx="6784340" cy="521970"/>
          </a:xfrm>
          <a:prstGeom prst="rect">
            <a:avLst/>
          </a:prstGeom>
          <a:noFill/>
        </p:spPr>
        <p:txBody>
          <a:bodyPr wrap="square" rtlCol="0" anchor="t">
            <a:spAutoFit/>
          </a:bodyPr>
          <a:lstStyle/>
          <a:p>
            <a:pPr algn="l">
              <a:buClrTx/>
              <a:buSzTx/>
              <a:buFontTx/>
            </a:pP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高效、低污染、高稳定的新型消毒剂筛选</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nvSpPr>
        <p:spPr>
          <a:xfrm>
            <a:off x="1905444" y="4141213"/>
            <a:ext cx="4679820" cy="414020"/>
          </a:xfrm>
          <a:prstGeom prst="rect">
            <a:avLst/>
          </a:prstGeom>
          <a:noFill/>
        </p:spPr>
        <p:txBody>
          <a:bodyPr wrap="square">
            <a:spAutoFit/>
          </a:bodyPr>
          <a:lstStyle/>
          <a:p>
            <a:pPr algn="ctr">
              <a:lnSpc>
                <a:spcPct val="150000"/>
              </a:lnSpc>
            </a:pPr>
            <a:r>
              <a:rPr lang="zh-CN" altLang="zh-CN" sz="1400" dirty="0">
                <a:latin typeface="楷体" panose="02010609060101010101" pitchFamily="49" charset="-122"/>
                <a:ea typeface="楷体" panose="02010609060101010101" pitchFamily="49" charset="-122"/>
                <a:cs typeface="Times New Roman" panose="02020603050405020304" pitchFamily="18" charset="0"/>
              </a:rPr>
              <a:t>过氧乙酸复合消毒剂及对照品对细菌的杀灭效果</a:t>
            </a:r>
            <a:endParaRPr lang="zh-CN" altLang="zh-CN" sz="1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5" name="文本框 14"/>
          <p:cNvSpPr txBox="1"/>
          <p:nvPr/>
        </p:nvSpPr>
        <p:spPr>
          <a:xfrm>
            <a:off x="6874382" y="4220484"/>
            <a:ext cx="3368373" cy="306705"/>
          </a:xfrm>
          <a:prstGeom prst="rect">
            <a:avLst/>
          </a:prstGeom>
          <a:noFill/>
        </p:spPr>
        <p:txBody>
          <a:bodyPr wrap="square">
            <a:spAutoFit/>
          </a:bodyPr>
          <a:lstStyle/>
          <a:p>
            <a:r>
              <a:rPr lang="zh-CN" altLang="zh-CN" sz="1400" dirty="0">
                <a:latin typeface="楷体" panose="02010609060101010101" pitchFamily="49" charset="-122"/>
                <a:ea typeface="楷体" panose="02010609060101010101" pitchFamily="49" charset="-122"/>
                <a:cs typeface="Times New Roman" panose="02020603050405020304" pitchFamily="18" charset="0"/>
              </a:rPr>
              <a:t>过氧乙酸复合消毒剂的稳定性研究</a:t>
            </a:r>
            <a:endParaRPr lang="zh-CN" altLang="zh-CN" sz="1400" dirty="0">
              <a:latin typeface="楷体" panose="02010609060101010101" pitchFamily="49" charset="-122"/>
              <a:ea typeface="楷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4"/>
          <a:stretch>
            <a:fillRect/>
          </a:stretch>
        </p:blipFill>
        <p:spPr>
          <a:xfrm>
            <a:off x="2745740" y="2326640"/>
            <a:ext cx="2999105" cy="1981835"/>
          </a:xfrm>
          <a:prstGeom prst="rect">
            <a:avLst/>
          </a:prstGeom>
        </p:spPr>
      </p:pic>
      <p:pic>
        <p:nvPicPr>
          <p:cNvPr id="12" name="图片 11"/>
          <p:cNvPicPr>
            <a:picLocks noChangeAspect="1"/>
          </p:cNvPicPr>
          <p:nvPr/>
        </p:nvPicPr>
        <p:blipFill>
          <a:blip r:embed="rId5"/>
          <a:stretch>
            <a:fillRect/>
          </a:stretch>
        </p:blipFill>
        <p:spPr>
          <a:xfrm>
            <a:off x="2745886" y="4553313"/>
            <a:ext cx="2999886" cy="1980000"/>
          </a:xfrm>
          <a:prstGeom prst="rect">
            <a:avLst/>
          </a:prstGeom>
        </p:spPr>
      </p:pic>
      <p:pic>
        <p:nvPicPr>
          <p:cNvPr id="16" name="图片 15"/>
          <p:cNvPicPr>
            <a:picLocks noChangeAspect="1"/>
          </p:cNvPicPr>
          <p:nvPr/>
        </p:nvPicPr>
        <p:blipFill>
          <a:blip r:embed="rId6"/>
          <a:stretch>
            <a:fillRect/>
          </a:stretch>
        </p:blipFill>
        <p:spPr>
          <a:xfrm>
            <a:off x="6760456" y="4559028"/>
            <a:ext cx="3118696" cy="1980000"/>
          </a:xfrm>
          <a:prstGeom prst="rect">
            <a:avLst/>
          </a:prstGeom>
        </p:spPr>
      </p:pic>
      <p:sp>
        <p:nvSpPr>
          <p:cNvPr id="17" name="文本框 16"/>
          <p:cNvSpPr txBox="1"/>
          <p:nvPr/>
        </p:nvSpPr>
        <p:spPr>
          <a:xfrm>
            <a:off x="2219834" y="6432150"/>
            <a:ext cx="4051724" cy="306705"/>
          </a:xfrm>
          <a:prstGeom prst="rect">
            <a:avLst/>
          </a:prstGeom>
          <a:noFill/>
        </p:spPr>
        <p:txBody>
          <a:bodyPr wrap="square">
            <a:spAutoFit/>
          </a:bodyPr>
          <a:lstStyle/>
          <a:p>
            <a:pPr algn="ctr"/>
            <a:r>
              <a:rPr lang="zh-CN" altLang="zh-CN" sz="1400" dirty="0">
                <a:latin typeface="楷体" panose="02010609060101010101" pitchFamily="49" charset="-122"/>
                <a:ea typeface="楷体" panose="02010609060101010101" pitchFamily="49" charset="-122"/>
                <a:cs typeface="Times New Roman" panose="02020603050405020304" pitchFamily="18" charset="0"/>
              </a:rPr>
              <a:t>含氯消毒剂及对照品对细菌的杀灭效果</a:t>
            </a:r>
            <a:endParaRPr lang="zh-CN" altLang="zh-CN" sz="1400" dirty="0">
              <a:latin typeface="楷体" panose="02010609060101010101" pitchFamily="49" charset="-122"/>
              <a:ea typeface="楷体" panose="02010609060101010101" pitchFamily="49" charset="-122"/>
              <a:cs typeface="Times New Roman" panose="02020603050405020304" pitchFamily="18" charset="0"/>
            </a:endParaRPr>
          </a:p>
        </p:txBody>
      </p:sp>
      <p:sp>
        <p:nvSpPr>
          <p:cNvPr id="18" name="文本框 17"/>
          <p:cNvSpPr txBox="1"/>
          <p:nvPr/>
        </p:nvSpPr>
        <p:spPr>
          <a:xfrm>
            <a:off x="6841542" y="6460725"/>
            <a:ext cx="3137828" cy="306705"/>
          </a:xfrm>
          <a:prstGeom prst="rect">
            <a:avLst/>
          </a:prstGeom>
          <a:noFill/>
        </p:spPr>
        <p:txBody>
          <a:bodyPr wrap="square">
            <a:spAutoFit/>
          </a:bodyPr>
          <a:lstStyle/>
          <a:p>
            <a:pPr algn="ctr"/>
            <a:r>
              <a:rPr lang="zh-CN" altLang="zh-CN" sz="1400" dirty="0">
                <a:latin typeface="楷体" panose="02010609060101010101" pitchFamily="49" charset="-122"/>
                <a:ea typeface="楷体" panose="02010609060101010101" pitchFamily="49" charset="-122"/>
                <a:cs typeface="Times New Roman" panose="02020603050405020304" pitchFamily="18" charset="0"/>
              </a:rPr>
              <a:t>含氯消毒剂的稳定性研究</a:t>
            </a:r>
            <a:endParaRPr lang="zh-CN" altLang="zh-CN" sz="1400" dirty="0">
              <a:latin typeface="楷体" panose="02010609060101010101" pitchFamily="49" charset="-122"/>
              <a:ea typeface="楷体" panose="02010609060101010101" pitchFamily="49" charset="-122"/>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本占位符 63489"/>
          <p:cNvSpPr>
            <a:spLocks noGrp="1"/>
          </p:cNvSpPr>
          <p:nvPr>
            <p:ph type="body" idx="1"/>
          </p:nvPr>
        </p:nvSpPr>
        <p:spPr>
          <a:xfrm>
            <a:off x="584200" y="963930"/>
            <a:ext cx="11024235" cy="4526280"/>
          </a:xfrm>
        </p:spPr>
        <p:txBody>
          <a:bodyPr>
            <a:normAutofit/>
          </a:bodyPr>
          <a:lstStyle/>
          <a:p>
            <a:pPr marL="0" indent="0" algn="l" defTabSz="914400">
              <a:buNone/>
            </a:pPr>
            <a:r>
              <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rPr>
              <a:t>猪舍内每天从上午8：00开始，每隔6小时打扫1次，一天共打扫3次；体表消毒选择苯扎氯铵溶液，消毒剂有效浓度为1：2500。</a:t>
            </a:r>
            <a:r>
              <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sym typeface="Calibri" panose="020F0502020204030204" pitchFamily="2"/>
              </a:rPr>
              <a:t>弱酸性电解水，浓度为200mg/L，喷雾量为16.7ml/m</a:t>
            </a:r>
            <a:r>
              <a:rPr lang="zh-CN" altLang="zh-CN" sz="2400" b="1" spc="0" baseline="30000" dirty="0">
                <a:solidFill>
                  <a:srgbClr val="002060"/>
                </a:solidFill>
                <a:latin typeface="微软雅黑" panose="020B0503020204020204" charset="-122"/>
                <a:ea typeface="微软雅黑" panose="020B0503020204020204" charset="-122"/>
                <a:cs typeface="微软雅黑" panose="020B0503020204020204" charset="-122"/>
                <a:sym typeface="Calibri" panose="020F0502020204030204" pitchFamily="2"/>
              </a:rPr>
              <a:t>3</a:t>
            </a:r>
            <a:r>
              <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sym typeface="Calibri" panose="020F0502020204030204" pitchFamily="2"/>
              </a:rPr>
              <a:t>，消毒频率为2次/周。测定消毒前后空气微生物数量验证消毒效果，猪舍空气微生物含量控制在合理范围内，能保证猪只健康</a:t>
            </a:r>
            <a:endPar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endParaRPr>
          </a:p>
          <a:p>
            <a:pPr>
              <a:buNone/>
            </a:pPr>
            <a:r>
              <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rPr>
              <a:t>       </a:t>
            </a:r>
            <a:endPar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endParaRPr>
          </a:p>
          <a:p>
            <a:pPr>
              <a:buNone/>
            </a:pPr>
            <a:r>
              <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rPr>
              <a:t> </a:t>
            </a:r>
            <a:endParaRPr lang="zh-CN" altLang="zh-CN" sz="2400" b="1" spc="0" dirty="0">
              <a:solidFill>
                <a:srgbClr val="002060"/>
              </a:solidFill>
              <a:latin typeface="微软雅黑" panose="020B0503020204020204" charset="-122"/>
              <a:ea typeface="微软雅黑" panose="020B0503020204020204" charset="-122"/>
              <a:cs typeface="微软雅黑" panose="020B0503020204020204" charset="-122"/>
            </a:endParaRPr>
          </a:p>
          <a:p>
            <a:endParaRPr lang="zh-CN" altLang="en-US" dirty="0">
              <a:solidFill>
                <a:srgbClr val="FF0000"/>
              </a:solidFill>
              <a:latin typeface="华文新魏" panose="02010800040101010101" pitchFamily="2" charset="-122"/>
              <a:ea typeface="华文新魏" panose="02010800040101010101" pitchFamily="2" charset="-122"/>
            </a:endParaRPr>
          </a:p>
        </p:txBody>
      </p:sp>
      <p:graphicFrame>
        <p:nvGraphicFramePr>
          <p:cNvPr id="61443" name="表格 61442"/>
          <p:cNvGraphicFramePr/>
          <p:nvPr/>
        </p:nvGraphicFramePr>
        <p:xfrm>
          <a:off x="2123440" y="3110230"/>
          <a:ext cx="8229600" cy="3292475"/>
        </p:xfrm>
        <a:graphic>
          <a:graphicData uri="http://schemas.openxmlformats.org/drawingml/2006/table">
            <a:tbl>
              <a:tblPr/>
              <a:tblGrid>
                <a:gridCol w="1503680"/>
                <a:gridCol w="1925320"/>
                <a:gridCol w="2286000"/>
                <a:gridCol w="2514600"/>
              </a:tblGrid>
              <a:tr h="456565">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2000"/>
                    </a:p>
                  </a:txBody>
                  <a:tcPr>
                    <a:lnL cap="flat">
                      <a:noFill/>
                    </a:lnL>
                    <a:lnR cap="flat">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总细菌数</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大肠杆菌数</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金黄色葡萄球菌数</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01040">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地面cfu/cm2</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﹤9.12×10</a:t>
                      </a:r>
                      <a:r>
                        <a:rPr lang="zh-CN" altLang="en-US" sz="2000" b="1" baseline="30000" dirty="0">
                          <a:solidFill>
                            <a:srgbClr val="002060"/>
                          </a:solidFill>
                          <a:latin typeface="微软雅黑" panose="020B0503020204020204" charset="-122"/>
                          <a:ea typeface="微软雅黑" panose="020B0503020204020204" charset="-122"/>
                        </a:rPr>
                        <a:t>3</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﹤3.81×10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﹤4.18×10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w="12700" cap="flat" cmpd="sng">
                      <a:solidFill>
                        <a:srgbClr val="000000"/>
                      </a:solidFill>
                      <a:prstDash val="solid"/>
                      <a:headEnd type="none" w="med" len="med"/>
                      <a:tailEnd type="none" w="med" len="med"/>
                    </a:lnT>
                    <a:lnB cap="flat">
                      <a:noFill/>
                    </a:lnB>
                    <a:lnTlToBr>
                      <a:noFill/>
                    </a:lnTlToBr>
                    <a:lnBlToTr>
                      <a:noFill/>
                    </a:lnBlToTr>
                    <a:noFill/>
                  </a:tcPr>
                </a:tc>
              </a:tr>
              <a:tr h="701040">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圈栏cfu/cm2</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﹤1.48×10</a:t>
                      </a:r>
                      <a:r>
                        <a:rPr lang="zh-CN" altLang="en-US" sz="2000" b="1" baseline="30000" dirty="0">
                          <a:solidFill>
                            <a:srgbClr val="002060"/>
                          </a:solidFill>
                          <a:latin typeface="微软雅黑" panose="020B0503020204020204" charset="-122"/>
                          <a:ea typeface="微软雅黑" panose="020B0503020204020204" charset="-122"/>
                        </a:rPr>
                        <a:t>3</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﹤0.67×10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﹤0.38×10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r>
              <a:tr h="732790">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空气cfu/m3</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﹤1.10×10</a:t>
                      </a:r>
                      <a:r>
                        <a:rPr lang="zh-CN" altLang="en-US" sz="2000" b="1" baseline="30000" dirty="0">
                          <a:solidFill>
                            <a:srgbClr val="002060"/>
                          </a:solidFill>
                          <a:latin typeface="微软雅黑" panose="020B0503020204020204" charset="-122"/>
                          <a:ea typeface="微软雅黑" panose="020B0503020204020204" charset="-122"/>
                        </a:rPr>
                        <a:t>3</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﹤1.53×10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﹤0.68×10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cap="flat">
                      <a:noFill/>
                    </a:lnB>
                    <a:lnTlToBr>
                      <a:noFill/>
                    </a:lnTlToBr>
                    <a:lnBlToTr>
                      <a:noFill/>
                    </a:lnBlToTr>
                    <a:noFill/>
                  </a:tcPr>
                </a:tc>
              </a:tr>
              <a:tr h="701040">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蹄部cfu/cm2</a:t>
                      </a:r>
                      <a:endParaRPr lang="zh-CN" altLang="en-US" sz="2000" b="1"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﹤2.05×10</a:t>
                      </a:r>
                      <a:r>
                        <a:rPr lang="zh-CN" altLang="en-US" sz="2000" b="1" baseline="30000" dirty="0">
                          <a:solidFill>
                            <a:srgbClr val="002060"/>
                          </a:solidFill>
                          <a:latin typeface="微软雅黑" panose="020B0503020204020204" charset="-122"/>
                          <a:ea typeface="微软雅黑" panose="020B0503020204020204" charset="-122"/>
                        </a:rPr>
                        <a:t>3</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﹤1.19×10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lrTx/>
                        <a:buSzTx/>
                        <a:buFontTx/>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eaLnBrk="1" fontAlgn="base" latinLnBrk="0" hangingPunct="1">
                        <a:lnSpc>
                          <a:spcPct val="100000"/>
                        </a:lnSpc>
                        <a:spcBef>
                          <a:spcPct val="20000"/>
                        </a:spcBef>
                        <a:spcAft>
                          <a:spcPct val="0"/>
                        </a:spcAft>
                        <a:buClrTx/>
                        <a:buSzTx/>
                        <a:buFontTx/>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eaLnBrk="1" fontAlgn="base" latinLnBrk="0" hangingPunct="1">
                        <a:lnSpc>
                          <a:spcPct val="100000"/>
                        </a:lnSpc>
                        <a:spcBef>
                          <a:spcPct val="20000"/>
                        </a:spcBef>
                        <a:spcAft>
                          <a:spcPct val="0"/>
                        </a:spcAft>
                        <a:buClrTx/>
                        <a:buSzTx/>
                        <a:buFontTx/>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eaLnBrk="1" fontAlgn="base" latinLnBrk="0" hangingPunct="1">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b="1" dirty="0">
                          <a:solidFill>
                            <a:srgbClr val="002060"/>
                          </a:solidFill>
                          <a:latin typeface="微软雅黑" panose="020B0503020204020204" charset="-122"/>
                          <a:ea typeface="微软雅黑" panose="020B0503020204020204" charset="-122"/>
                        </a:rPr>
                        <a:t>﹤0.67×10</a:t>
                      </a:r>
                      <a:r>
                        <a:rPr lang="zh-CN" altLang="en-US" sz="2000" b="1" baseline="30000" dirty="0">
                          <a:solidFill>
                            <a:srgbClr val="002060"/>
                          </a:solidFill>
                          <a:latin typeface="微软雅黑" panose="020B0503020204020204" charset="-122"/>
                          <a:ea typeface="微软雅黑" panose="020B0503020204020204" charset="-122"/>
                        </a:rPr>
                        <a:t>2</a:t>
                      </a:r>
                      <a:endParaRPr lang="zh-CN" altLang="en-US" sz="2000" b="1" baseline="30000" dirty="0">
                        <a:solidFill>
                          <a:srgbClr val="002060"/>
                        </a:solidFill>
                        <a:latin typeface="微软雅黑" panose="020B0503020204020204" charset="-122"/>
                        <a:ea typeface="微软雅黑" panose="020B0503020204020204" charset="-122"/>
                      </a:endParaRPr>
                    </a:p>
                  </a:txBody>
                  <a:tcPr>
                    <a:lnL cap="flat">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r>
            </a:tbl>
          </a:graphicData>
        </a:graphic>
      </p:graphicFrame>
      <p:cxnSp>
        <p:nvCxnSpPr>
          <p:cNvPr id="52" name="直接连接符 51"/>
          <p:cNvCxnSpPr/>
          <p:nvPr>
            <p:custDataLst>
              <p:tags r:id="rId1"/>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374515" y="294640"/>
            <a:ext cx="5875020" cy="521970"/>
          </a:xfrm>
          <a:prstGeom prst="rect">
            <a:avLst/>
          </a:prstGeom>
          <a:noFill/>
        </p:spPr>
        <p:txBody>
          <a:bodyPr wrap="square" rtlCol="0" anchor="t">
            <a:spAutoFit/>
          </a:bodyPr>
          <a:lstStyle/>
          <a:p>
            <a:pPr algn="l">
              <a:buClrTx/>
              <a:buSzTx/>
              <a:buFontTx/>
            </a:pP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消毒效果评价</a:t>
            </a:r>
            <a:endPar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a:off x="1016635" y="500380"/>
            <a:ext cx="9747885" cy="640080"/>
          </a:xfrm>
          <a:prstGeom prst="rect">
            <a:avLst/>
          </a:prstGeom>
        </p:spPr>
        <p:txBody>
          <a:bodyPr vert="horz" wrap="square"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sz="3200" b="1" dirty="0">
                <a:solidFill>
                  <a:srgbClr val="C00000"/>
                </a:solidFill>
                <a:latin typeface="微软雅黑" panose="020B0503020204020204" charset="-122"/>
                <a:ea typeface="微软雅黑" panose="020B0503020204020204" charset="-122"/>
              </a:rPr>
              <a:t>非洲猪瘟下猪病防控难题</a:t>
            </a:r>
            <a:r>
              <a:rPr lang="en-US" altLang="zh-CN" sz="3200" b="1" dirty="0">
                <a:solidFill>
                  <a:srgbClr val="C00000"/>
                </a:solidFill>
                <a:latin typeface="微软雅黑" panose="020B0503020204020204" charset="-122"/>
                <a:ea typeface="微软雅黑" panose="020B0503020204020204" charset="-122"/>
              </a:rPr>
              <a:t>1</a:t>
            </a:r>
            <a:r>
              <a:rPr lang="zh-CN" altLang="en-US" sz="3200" b="1" dirty="0">
                <a:solidFill>
                  <a:srgbClr val="C00000"/>
                </a:solidFill>
                <a:latin typeface="微软雅黑" panose="020B0503020204020204" charset="-122"/>
                <a:ea typeface="微软雅黑" panose="020B0503020204020204" charset="-122"/>
              </a:rPr>
              <a:t>：</a:t>
            </a:r>
            <a:r>
              <a:rPr lang="zh-CN" altLang="en-US" sz="3200" b="1" dirty="0">
                <a:solidFill>
                  <a:srgbClr val="C00000"/>
                </a:solidFill>
                <a:latin typeface="微软雅黑" panose="020B0503020204020204" charset="-122"/>
                <a:ea typeface="微软雅黑" panose="020B0503020204020204" charset="-122"/>
              </a:rPr>
              <a:t>依赖疫苗</a:t>
            </a:r>
            <a:endParaRPr lang="zh-CN" altLang="en-US" sz="3200" b="1" dirty="0">
              <a:solidFill>
                <a:srgbClr val="C00000"/>
              </a:solidFill>
              <a:latin typeface="微软雅黑" panose="020B0503020204020204" charset="-122"/>
              <a:ea typeface="微软雅黑" panose="020B0503020204020204" charset="-122"/>
            </a:endParaRPr>
          </a:p>
        </p:txBody>
      </p:sp>
      <p:sp>
        <p:nvSpPr>
          <p:cNvPr id="2" name="Text Box 3"/>
          <p:cNvSpPr txBox="1"/>
          <p:nvPr/>
        </p:nvSpPr>
        <p:spPr>
          <a:xfrm>
            <a:off x="695960" y="1218565"/>
            <a:ext cx="10805160" cy="1198880"/>
          </a:xfrm>
          <a:prstGeom prst="rect">
            <a:avLst/>
          </a:prstGeom>
          <a:noFill/>
        </p:spPr>
        <p:txBody>
          <a:bodyPr wrap="square" rtlCol="0" anchor="t">
            <a:spAutoFit/>
          </a:bodyPr>
          <a:lstStyle/>
          <a:p>
            <a:pPr lvl="0" algn="just">
              <a:lnSpc>
                <a:spcPct val="150000"/>
              </a:lnSpc>
              <a:buClrTx/>
              <a:buSzTx/>
              <a:buFontTx/>
              <a:defRPr/>
            </a:pPr>
            <a:r>
              <a:rPr lang="zh-CN" altLang="en-US" sz="24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病毒</a:t>
            </a:r>
            <a:r>
              <a:rPr lang="en-US" altLang="zh-CN" sz="24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变异快，基因型复杂，不同地区存在差异，疫苗免疫效果差，免疫频繁</a:t>
            </a:r>
            <a:r>
              <a:rPr lang="zh-CN" altLang="en-US" sz="24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，免疫应激大、免疫成本高</a:t>
            </a:r>
            <a:endParaRPr lang="zh-CN" altLang="en-US" sz="24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sp>
        <p:nvSpPr>
          <p:cNvPr id="3" name="Line 9"/>
          <p:cNvSpPr>
            <a:spLocks noChangeShapeType="1"/>
          </p:cNvSpPr>
          <p:nvPr/>
        </p:nvSpPr>
        <p:spPr bwMode="auto">
          <a:xfrm flipV="1">
            <a:off x="483210" y="111963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pic>
        <p:nvPicPr>
          <p:cNvPr id="10" name="图片 9"/>
          <p:cNvPicPr>
            <a:picLocks noChangeAspect="1"/>
          </p:cNvPicPr>
          <p:nvPr/>
        </p:nvPicPr>
        <p:blipFill>
          <a:blip r:embed="rId1"/>
          <a:stretch>
            <a:fillRect/>
          </a:stretch>
        </p:blipFill>
        <p:spPr>
          <a:xfrm>
            <a:off x="584200" y="2708275"/>
            <a:ext cx="6363335" cy="3323590"/>
          </a:xfrm>
          <a:prstGeom prst="rect">
            <a:avLst/>
          </a:prstGeom>
        </p:spPr>
      </p:pic>
      <p:pic>
        <p:nvPicPr>
          <p:cNvPr id="11" name="图片 10"/>
          <p:cNvPicPr>
            <a:picLocks noChangeAspect="1"/>
          </p:cNvPicPr>
          <p:nvPr/>
        </p:nvPicPr>
        <p:blipFill>
          <a:blip r:embed="rId2"/>
          <a:stretch>
            <a:fillRect/>
          </a:stretch>
        </p:blipFill>
        <p:spPr>
          <a:xfrm>
            <a:off x="7202805" y="2767330"/>
            <a:ext cx="3841115" cy="3264535"/>
          </a:xfrm>
          <a:prstGeom prst="rect">
            <a:avLst/>
          </a:prstGeom>
        </p:spPr>
      </p:pic>
      <p:sp>
        <p:nvSpPr>
          <p:cNvPr id="12" name="文本框 11"/>
          <p:cNvSpPr txBox="1"/>
          <p:nvPr>
            <p:custDataLst>
              <p:tags r:id="rId3"/>
            </p:custDataLst>
          </p:nvPr>
        </p:nvSpPr>
        <p:spPr>
          <a:xfrm>
            <a:off x="2324100" y="6169660"/>
            <a:ext cx="2871470" cy="337185"/>
          </a:xfrm>
          <a:prstGeom prst="rect">
            <a:avLst/>
          </a:prstGeom>
          <a:noFill/>
        </p:spPr>
        <p:txBody>
          <a:bodyPr wrap="square" rtlCol="0">
            <a:spAutoFit/>
          </a:bodyPr>
          <a:lstStyle/>
          <a:p>
            <a:r>
              <a:rPr lang="zh-CN" altLang="en-US" sz="1600">
                <a:latin typeface="黑体" panose="02010609060101010101" pitchFamily="2" charset="-122"/>
                <a:ea typeface="黑体" panose="02010609060101010101" pitchFamily="2" charset="-122"/>
                <a:cs typeface="黑体" panose="02010609060101010101" pitchFamily="2" charset="-122"/>
              </a:rPr>
              <a:t>病毒变异快，基因分型复杂</a:t>
            </a:r>
            <a:endParaRPr lang="zh-CN" altLang="en-US" sz="1600">
              <a:latin typeface="黑体" panose="02010609060101010101" pitchFamily="2" charset="-122"/>
              <a:ea typeface="黑体" panose="02010609060101010101" pitchFamily="2" charset="-122"/>
              <a:cs typeface="黑体" panose="02010609060101010101" pitchFamily="2" charset="-122"/>
            </a:endParaRPr>
          </a:p>
        </p:txBody>
      </p:sp>
      <p:sp>
        <p:nvSpPr>
          <p:cNvPr id="13" name="文本框 12"/>
          <p:cNvSpPr txBox="1"/>
          <p:nvPr>
            <p:custDataLst>
              <p:tags r:id="rId4"/>
            </p:custDataLst>
          </p:nvPr>
        </p:nvSpPr>
        <p:spPr>
          <a:xfrm>
            <a:off x="7755890" y="6149340"/>
            <a:ext cx="2871470" cy="337185"/>
          </a:xfrm>
          <a:prstGeom prst="rect">
            <a:avLst/>
          </a:prstGeom>
          <a:noFill/>
        </p:spPr>
        <p:txBody>
          <a:bodyPr wrap="square" rtlCol="0">
            <a:spAutoFit/>
          </a:bodyPr>
          <a:lstStyle/>
          <a:p>
            <a:r>
              <a:rPr lang="zh-CN" altLang="en-US" sz="1600">
                <a:latin typeface="黑体" panose="02010609060101010101" pitchFamily="2" charset="-122"/>
                <a:ea typeface="黑体" panose="02010609060101010101" pitchFamily="2" charset="-122"/>
                <a:cs typeface="黑体" panose="02010609060101010101" pitchFamily="2" charset="-122"/>
              </a:rPr>
              <a:t>疫苗免疫次数多，免疫成本高</a:t>
            </a:r>
            <a:endParaRPr lang="zh-CN" altLang="en-US" sz="1600">
              <a:latin typeface="黑体" panose="02010609060101010101" pitchFamily="2" charset="-122"/>
              <a:ea typeface="黑体" panose="02010609060101010101" pitchFamily="2" charset="-122"/>
              <a:cs typeface="黑体" panose="02010609060101010101" pitchFamily="2" charset="-122"/>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275" y="1821815"/>
            <a:ext cx="11553190" cy="1325880"/>
          </a:xfrm>
        </p:spPr>
        <p:txBody>
          <a:bodyPr>
            <a:normAutofit/>
          </a:bodyPr>
          <a:lstStyle/>
          <a:p>
            <a:pPr algn="ctr"/>
            <a:r>
              <a:rPr lang="zh-CN" altLang="en-US" sz="4400" b="1" spc="0" dirty="0">
                <a:solidFill>
                  <a:srgbClr val="002060"/>
                </a:solidFill>
                <a:effectLst/>
                <a:uFillTx/>
                <a:latin typeface="微软雅黑" panose="020B0503020204020204" charset="-122"/>
                <a:ea typeface="微软雅黑" panose="020B0503020204020204" charset="-122"/>
                <a:cs typeface="+mn-cs"/>
              </a:rPr>
              <a:t>六、准确用药</a:t>
            </a:r>
            <a:endParaRPr lang="zh-CN" altLang="en-US" sz="4400" b="1" spc="0" dirty="0">
              <a:solidFill>
                <a:srgbClr val="002060"/>
              </a:solidFill>
              <a:effectLst/>
              <a:uFillTx/>
              <a:latin typeface="微软雅黑" panose="020B0503020204020204" charset="-122"/>
              <a:ea typeface="微软雅黑" panose="020B0503020204020204" charset="-122"/>
              <a:sym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custDataLst>
              <p:tags r:id="rId1"/>
            </p:custDataLst>
          </p:nvPr>
        </p:nvSpPr>
        <p:spPr>
          <a:xfrm>
            <a:off x="1158332" y="1345831"/>
            <a:ext cx="10788015" cy="4526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2747BE"/>
              </a:buClr>
              <a:buFont typeface="Wingdings" panose="05000000000000000000" charset="0"/>
              <a:buChar char="u"/>
            </a:pPr>
            <a:r>
              <a:rPr lang="zh-CN" altLang="en-US" sz="2200" b="1" dirty="0">
                <a:solidFill>
                  <a:srgbClr val="002060"/>
                </a:solidFill>
                <a:latin typeface="微软雅黑" panose="020B0503020204020204" charset="-122"/>
                <a:ea typeface="微软雅黑" panose="020B0503020204020204" charset="-122"/>
              </a:rPr>
              <a:t>建立检测平台，从病原菌药敏实验表型到耐药基因检测，先测后用</a:t>
            </a:r>
            <a:endParaRPr lang="zh-CN" altLang="en-US" sz="2200" b="1" dirty="0">
              <a:solidFill>
                <a:srgbClr val="002060"/>
              </a:solidFill>
              <a:latin typeface="微软雅黑" panose="020B0503020204020204" charset="-122"/>
              <a:ea typeface="微软雅黑" panose="020B0503020204020204" charset="-122"/>
            </a:endParaRPr>
          </a:p>
          <a:p>
            <a:pPr>
              <a:buClr>
                <a:srgbClr val="2747BE"/>
              </a:buClr>
              <a:buFont typeface="Wingdings" panose="05000000000000000000" charset="0"/>
              <a:buChar char="u"/>
            </a:pPr>
            <a:r>
              <a:rPr lang="zh-CN" altLang="en-US" sz="2200" b="1" dirty="0">
                <a:solidFill>
                  <a:srgbClr val="002060"/>
                </a:solidFill>
                <a:latin typeface="微软雅黑" panose="020B0503020204020204" charset="-122"/>
                <a:ea typeface="微软雅黑" panose="020B0503020204020204" charset="-122"/>
              </a:rPr>
              <a:t>必须符合《中华人民共和国兽药典》、《中华人民共和国兽药规范》等相关规定;</a:t>
            </a:r>
            <a:endParaRPr lang="zh-CN" altLang="en-US" sz="2200" b="1" dirty="0">
              <a:solidFill>
                <a:srgbClr val="002060"/>
              </a:solidFill>
              <a:latin typeface="微软雅黑" panose="020B0503020204020204" charset="-122"/>
              <a:ea typeface="微软雅黑" panose="020B0503020204020204" charset="-122"/>
            </a:endParaRPr>
          </a:p>
          <a:p>
            <a:pPr>
              <a:buClr>
                <a:srgbClr val="2747BE"/>
              </a:buClr>
              <a:buFont typeface="Wingdings" panose="05000000000000000000" charset="0"/>
              <a:buChar char="u"/>
            </a:pPr>
            <a:r>
              <a:rPr lang="zh-CN" altLang="en-US" sz="2200" b="1" dirty="0">
                <a:solidFill>
                  <a:srgbClr val="002060"/>
                </a:solidFill>
                <a:latin typeface="微软雅黑" panose="020B0503020204020204" charset="-122"/>
                <a:ea typeface="微软雅黑" panose="020B0503020204020204" charset="-122"/>
              </a:rPr>
              <a:t>减抗背景下重视抗生素替代品</a:t>
            </a:r>
            <a:endParaRPr lang="zh-CN" altLang="en-US" sz="2200" b="1" dirty="0">
              <a:solidFill>
                <a:srgbClr val="002060"/>
              </a:solidFill>
              <a:latin typeface="微软雅黑" panose="020B0503020204020204" charset="-122"/>
              <a:ea typeface="微软雅黑" panose="020B0503020204020204" charset="-122"/>
            </a:endParaRPr>
          </a:p>
          <a:p>
            <a:pPr>
              <a:buClr>
                <a:srgbClr val="2747BE"/>
              </a:buClr>
              <a:buFont typeface="Wingdings" panose="05000000000000000000" charset="0"/>
              <a:buChar char="u"/>
            </a:pPr>
            <a:endParaRPr lang="zh-CN" altLang="en-US" sz="2400" dirty="0">
              <a:latin typeface="黑体" panose="02010609060101010101" pitchFamily="2" charset="-122"/>
              <a:ea typeface="黑体" panose="02010609060101010101" pitchFamily="2" charset="-122"/>
              <a:cs typeface="黑体" panose="02010609060101010101" pitchFamily="2" charset="-122"/>
            </a:endParaRPr>
          </a:p>
          <a:p>
            <a:pPr>
              <a:buClr>
                <a:srgbClr val="2747BE"/>
              </a:buClr>
              <a:buFont typeface="Wingdings" panose="05000000000000000000" charset="0"/>
              <a:buChar char="u"/>
            </a:pPr>
            <a:endParaRPr lang="zh-CN" altLang="en-US" sz="2400" dirty="0">
              <a:latin typeface="黑体" panose="02010609060101010101" pitchFamily="2" charset="-122"/>
              <a:ea typeface="黑体" panose="02010609060101010101" pitchFamily="2" charset="-122"/>
              <a:cs typeface="黑体" panose="02010609060101010101" pitchFamily="2" charset="-122"/>
            </a:endParaRPr>
          </a:p>
        </p:txBody>
      </p:sp>
      <p:pic>
        <p:nvPicPr>
          <p:cNvPr id="46085" name="图片 6"/>
          <p:cNvPicPr/>
          <p:nvPr>
            <p:custDataLst>
              <p:tags r:id="rId2"/>
            </p:custDataLst>
          </p:nvPr>
        </p:nvPicPr>
        <p:blipFill>
          <a:blip r:embed="rId3"/>
          <a:srcRect r="-5968"/>
          <a:stretch>
            <a:fillRect/>
          </a:stretch>
        </p:blipFill>
        <p:spPr>
          <a:xfrm>
            <a:off x="1810162" y="3170208"/>
            <a:ext cx="1848854" cy="1313534"/>
          </a:xfrm>
          <a:prstGeom prst="rect">
            <a:avLst/>
          </a:prstGeom>
          <a:noFill/>
          <a:ln w="9525">
            <a:noFill/>
          </a:ln>
        </p:spPr>
      </p:pic>
      <p:pic>
        <p:nvPicPr>
          <p:cNvPr id="46086" name="图片 7"/>
          <p:cNvPicPr/>
          <p:nvPr>
            <p:custDataLst>
              <p:tags r:id="rId4"/>
            </p:custDataLst>
          </p:nvPr>
        </p:nvPicPr>
        <p:blipFill>
          <a:blip r:embed="rId5"/>
          <a:stretch>
            <a:fillRect/>
          </a:stretch>
        </p:blipFill>
        <p:spPr>
          <a:xfrm>
            <a:off x="1810162" y="4514390"/>
            <a:ext cx="1744094" cy="1187966"/>
          </a:xfrm>
          <a:prstGeom prst="rect">
            <a:avLst/>
          </a:prstGeom>
          <a:noFill/>
          <a:ln w="9525">
            <a:noFill/>
          </a:ln>
        </p:spPr>
      </p:pic>
      <p:cxnSp>
        <p:nvCxnSpPr>
          <p:cNvPr id="52" name="直接连接符 51"/>
          <p:cNvCxnSpPr/>
          <p:nvPr>
            <p:custDataLst>
              <p:tags r:id="rId6"/>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597910" y="314960"/>
            <a:ext cx="4340860" cy="521970"/>
          </a:xfrm>
          <a:prstGeom prst="rect">
            <a:avLst/>
          </a:prstGeom>
          <a:noFill/>
        </p:spPr>
        <p:txBody>
          <a:bodyPr wrap="square" rtlCol="0" anchor="t">
            <a:spAutoFit/>
          </a:bodyPr>
          <a:lstStyle/>
          <a:p>
            <a:pPr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抗生素减量：</a:t>
            </a:r>
            <a:r>
              <a:rPr lang="en-US" altLang="zh-CN" sz="2800" b="1" dirty="0">
                <a:solidFill>
                  <a:srgbClr val="C00000"/>
                </a:solidFill>
                <a:latin typeface="黑体" panose="02010609060101010101" pitchFamily="2" charset="-122"/>
                <a:ea typeface="黑体" panose="02010609060101010101" pitchFamily="2" charset="-122"/>
                <a:cs typeface="+mn-ea"/>
                <a:sym typeface="Arial" panose="020B0604020202020204" pitchFamily="34" charset="0"/>
              </a:rPr>
              <a:t> </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准确用药</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7"/>
          <a:stretch>
            <a:fillRect/>
          </a:stretch>
        </p:blipFill>
        <p:spPr>
          <a:xfrm>
            <a:off x="3600836" y="3152939"/>
            <a:ext cx="2662007" cy="2635386"/>
          </a:xfrm>
          <a:prstGeom prst="rect">
            <a:avLst/>
          </a:prstGeom>
        </p:spPr>
      </p:pic>
      <p:pic>
        <p:nvPicPr>
          <p:cNvPr id="10" name="图片 6"/>
          <p:cNvPicPr>
            <a:picLocks noChangeAspect="1" noChangeArrowheads="1"/>
          </p:cNvPicPr>
          <p:nvPr/>
        </p:nvPicPr>
        <p:blipFill>
          <a:blip r:embed="rId8" cstate="print"/>
          <a:srcRect/>
          <a:stretch>
            <a:fillRect/>
          </a:stretch>
        </p:blipFill>
        <p:spPr bwMode="auto">
          <a:xfrm>
            <a:off x="6309423" y="3170209"/>
            <a:ext cx="4949448" cy="257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39926" y="3546344"/>
            <a:ext cx="6882809" cy="2928177"/>
          </a:xfrm>
          <a:prstGeom prst="ellipse">
            <a:avLst/>
          </a:prstGeom>
          <a:ln>
            <a:noFill/>
          </a:ln>
          <a:effectLst>
            <a:softEdge rad="112500"/>
          </a:effectLst>
        </p:spPr>
      </p:pic>
      <p:sp>
        <p:nvSpPr>
          <p:cNvPr id="10" name="矩形 9"/>
          <p:cNvSpPr/>
          <p:nvPr/>
        </p:nvSpPr>
        <p:spPr>
          <a:xfrm>
            <a:off x="930144" y="1186528"/>
            <a:ext cx="11323963" cy="1939925"/>
          </a:xfrm>
          <a:prstGeom prst="rect">
            <a:avLst/>
          </a:prstGeom>
        </p:spPr>
        <p:txBody>
          <a:bodyPr wrap="square">
            <a:spAutoFit/>
          </a:bodyPr>
          <a:lstStyle/>
          <a:p>
            <a:pPr>
              <a:lnSpc>
                <a:spcPct val="150000"/>
              </a:lnSpc>
            </a:pPr>
            <a:r>
              <a:rPr lang="zh-CN" altLang="en-US" sz="2665"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宋体" panose="02010600030101010101" pitchFamily="2" charset="-122"/>
              </a:rPr>
              <a:t>调节肠道菌群：脂肪酸、益生菌、益生元（多糖等）、植物提取物</a:t>
            </a:r>
            <a:endParaRPr lang="en-US" altLang="zh-CN" sz="2665"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宋体" panose="02010600030101010101" pitchFamily="2" charset="-122"/>
            </a:endParaRPr>
          </a:p>
          <a:p>
            <a:pPr>
              <a:lnSpc>
                <a:spcPct val="150000"/>
              </a:lnSpc>
            </a:pPr>
            <a:r>
              <a:rPr lang="zh-CN" altLang="en-US" sz="2665"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宋体" panose="02010600030101010101" pitchFamily="2" charset="-122"/>
              </a:rPr>
              <a:t>提高免疫功能：多聚糖、植物提取物</a:t>
            </a:r>
            <a:endParaRPr lang="zh-CN" altLang="en-US" sz="2135" dirty="0">
              <a:solidFill>
                <a:schemeClr val="tx1"/>
              </a:solidFill>
            </a:endParaRPr>
          </a:p>
          <a:p>
            <a:pPr>
              <a:lnSpc>
                <a:spcPct val="150000"/>
              </a:lnSpc>
            </a:pPr>
            <a:r>
              <a:rPr lang="zh-CN" altLang="en-US" sz="2665"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宋体" panose="02010600030101010101" pitchFamily="2" charset="-122"/>
              </a:rPr>
              <a:t>直接杀菌：噬菌体、酸化剂、抗菌肽、植物提取物</a:t>
            </a:r>
            <a:endParaRPr lang="zh-CN" altLang="en-US" sz="2665" dirty="0">
              <a:solidFill>
                <a:schemeClr val="tx1"/>
              </a:solidFill>
              <a:latin typeface="Times New Roman" panose="02020603050405020304" pitchFamily="18" charset="0"/>
              <a:ea typeface="黑体" panose="02010609060101010101" pitchFamily="2" charset="-122"/>
              <a:cs typeface="Times New Roman" panose="02020603050405020304" pitchFamily="18" charset="0"/>
              <a:sym typeface="宋体" panose="02010600030101010101" pitchFamily="2" charset="-122"/>
            </a:endParaRPr>
          </a:p>
        </p:txBody>
      </p:sp>
      <p:cxnSp>
        <p:nvCxnSpPr>
          <p:cNvPr id="52" name="直接连接符 51"/>
          <p:cNvCxnSpPr/>
          <p:nvPr>
            <p:custDataLst>
              <p:tags r:id="rId2"/>
            </p:custDataLst>
          </p:nvPr>
        </p:nvCxnSpPr>
        <p:spPr>
          <a:xfrm>
            <a:off x="653843" y="97699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322955" y="359410"/>
            <a:ext cx="4716145" cy="521970"/>
          </a:xfrm>
          <a:prstGeom prst="rect">
            <a:avLst/>
          </a:prstGeom>
          <a:noFill/>
        </p:spPr>
        <p:txBody>
          <a:bodyPr wrap="square" rtlCol="0" anchor="t">
            <a:spAutoFit/>
          </a:bodyPr>
          <a:lstStyle/>
          <a:p>
            <a:pPr marL="0" lvl="1"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抗生素减量：</a:t>
            </a:r>
            <a:r>
              <a:rPr lang="en-US" altLang="zh-CN" sz="2800" b="1" dirty="0">
                <a:solidFill>
                  <a:srgbClr val="C00000"/>
                </a:solidFill>
                <a:latin typeface="黑体" panose="02010609060101010101" pitchFamily="2" charset="-122"/>
                <a:ea typeface="黑体" panose="02010609060101010101" pitchFamily="2" charset="-122"/>
                <a:cs typeface="+mn-ea"/>
                <a:sym typeface="Arial" panose="020B0604020202020204" pitchFamily="34" charset="0"/>
              </a:rPr>
              <a:t> </a:t>
            </a:r>
            <a:r>
              <a:rPr lang="zh-CN" altLang="en-US" sz="2800" b="1" dirty="0">
                <a:solidFill>
                  <a:srgbClr val="C00000"/>
                </a:solidFill>
                <a:latin typeface="微软雅黑" panose="020B0503020204020204" charset="-122"/>
                <a:ea typeface="微软雅黑" panose="020B0503020204020204" charset="-122"/>
                <a:cs typeface="+mn-ea"/>
                <a:sym typeface="+mn-ea"/>
              </a:rPr>
              <a:t>抗生素替代品</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ransition advTm="15"/>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接连接符 49"/>
          <p:cNvCxnSpPr/>
          <p:nvPr/>
        </p:nvCxnSpPr>
        <p:spPr>
          <a:xfrm flipV="1">
            <a:off x="703891" y="10558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标题 1"/>
          <p:cNvSpPr txBox="1"/>
          <p:nvPr/>
        </p:nvSpPr>
        <p:spPr>
          <a:xfrm>
            <a:off x="1920240" y="492760"/>
            <a:ext cx="6562725" cy="563245"/>
          </a:xfrm>
          <a:prstGeom prst="rect">
            <a:avLst/>
          </a:prstGeom>
        </p:spPr>
        <p:txBody>
          <a:bodyPr vert="horz" wrap="square"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复合微生态制剂</a:t>
            </a:r>
            <a:endParaRPr lang="zh-CN" altLang="en-US" sz="2800" b="1" noProof="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11"/>
          <p:cNvSpPr/>
          <p:nvPr/>
        </p:nvSpPr>
        <p:spPr>
          <a:xfrm>
            <a:off x="341630" y="1283970"/>
            <a:ext cx="11475720" cy="1419860"/>
          </a:xfrm>
          <a:prstGeom prst="rect">
            <a:avLst/>
          </a:prstGeom>
        </p:spPr>
        <p:txBody>
          <a:bodyPr wrap="square">
            <a:spAutoFit/>
          </a:bodyPr>
          <a:lstStyle/>
          <a:p>
            <a:pPr>
              <a:lnSpc>
                <a:spcPct val="130000"/>
              </a:lnSpc>
            </a:pPr>
            <a:r>
              <a:rPr lang="en-US" altLang="zh-CN" sz="2400" b="1" dirty="0">
                <a:solidFill>
                  <a:srgbClr val="002060"/>
                </a:solidFill>
                <a:latin typeface="微软雅黑" panose="020B0503020204020204" charset="-122"/>
                <a:ea typeface="微软雅黑" panose="020B0503020204020204" charset="-122"/>
                <a:cs typeface="微软雅黑" panose="020B0503020204020204" charset="-122"/>
                <a:sym typeface="+mn-ea"/>
              </a:rPr>
              <a:t>      </a:t>
            </a:r>
            <a:r>
              <a:rPr lang="zh-CN" altLang="en-US" sz="2400" b="1" dirty="0">
                <a:solidFill>
                  <a:srgbClr val="002060"/>
                </a:solidFill>
                <a:latin typeface="微软雅黑" panose="020B0503020204020204" charset="-122"/>
                <a:ea typeface="微软雅黑" panose="020B0503020204020204" charset="-122"/>
                <a:cs typeface="微软雅黑" panose="020B0503020204020204" charset="-122"/>
                <a:sym typeface="+mn-ea"/>
              </a:rPr>
              <a:t>通过结合乳酸菌和抗菌肽开发了一种复合微生态制剂，可促进肠道健康、提高免疫力、降低臭味。临床试验证实显著提高仔猪生长速度，降低腹泻率。</a:t>
            </a:r>
            <a:endParaRPr lang="zh-CN" altLang="en-US" sz="2400" b="1" dirty="0">
              <a:solidFill>
                <a:srgbClr val="002060"/>
              </a:solidFill>
              <a:latin typeface="微软雅黑" panose="020B0503020204020204" charset="-122"/>
              <a:ea typeface="微软雅黑" panose="020B0503020204020204" charset="-122"/>
              <a:cs typeface="微软雅黑" panose="020B0503020204020204" charset="-122"/>
            </a:endParaRPr>
          </a:p>
          <a:p>
            <a:endParaRPr lang="zh-CN" altLang="en-US" sz="2400" b="1" dirty="0">
              <a:solidFill>
                <a:srgbClr val="002060"/>
              </a:solidFill>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pic>
        <p:nvPicPr>
          <p:cNvPr id="89" name="图片 9"/>
          <p:cNvPicPr>
            <a:picLocks noChangeAspect="1"/>
          </p:cNvPicPr>
          <p:nvPr>
            <p:custDataLst>
              <p:tags r:id="rId1"/>
            </p:custDataLst>
          </p:nvPr>
        </p:nvPicPr>
        <p:blipFill>
          <a:blip r:embed="rId2"/>
          <a:srcRect l="-1155" t="18420" r="1155" b="2584"/>
          <a:stretch>
            <a:fillRect/>
          </a:stretch>
        </p:blipFill>
        <p:spPr>
          <a:xfrm>
            <a:off x="376555" y="2932430"/>
            <a:ext cx="6762115" cy="2181225"/>
          </a:xfrm>
          <a:prstGeom prst="rect">
            <a:avLst/>
          </a:prstGeom>
          <a:noFill/>
          <a:ln>
            <a:noFill/>
          </a:ln>
        </p:spPr>
      </p:pic>
      <p:sp>
        <p:nvSpPr>
          <p:cNvPr id="10" name="文本框 9"/>
          <p:cNvSpPr txBox="1"/>
          <p:nvPr/>
        </p:nvSpPr>
        <p:spPr>
          <a:xfrm>
            <a:off x="955040" y="5443855"/>
            <a:ext cx="6085205" cy="306705"/>
          </a:xfrm>
          <a:prstGeom prst="rect">
            <a:avLst/>
          </a:prstGeom>
          <a:noFill/>
          <a:ln w="9525">
            <a:noFill/>
          </a:ln>
        </p:spPr>
        <p:txBody>
          <a:bodyPr wrap="square">
            <a:spAutoFit/>
          </a:bodyPr>
          <a:lstStyle/>
          <a:p>
            <a:pPr indent="0"/>
            <a:r>
              <a:rPr lang="zh-CN" sz="1400" b="0">
                <a:latin typeface="楷体" panose="02010609060101010101" pitchFamily="49" charset="-122"/>
                <a:ea typeface="楷体" panose="02010609060101010101" pitchFamily="49" charset="-122"/>
                <a:cs typeface="楷体" panose="02010609060101010101" pitchFamily="49" charset="-122"/>
              </a:rPr>
              <a:t>植物乳杆菌RP1提高免疫力效果</a:t>
            </a:r>
            <a:r>
              <a:rPr lang="en-US" altLang="zh-CN" sz="1400" b="0">
                <a:latin typeface="楷体" panose="02010609060101010101" pitchFamily="49" charset="-122"/>
                <a:ea typeface="楷体" panose="02010609060101010101" pitchFamily="49" charset="-122"/>
                <a:cs typeface="楷体" panose="02010609060101010101" pitchFamily="49" charset="-122"/>
              </a:rPr>
              <a:t>---</a:t>
            </a:r>
            <a:r>
              <a:rPr lang="zh-CN" altLang="en-US" sz="1400" b="0">
                <a:latin typeface="楷体" panose="02010609060101010101" pitchFamily="49" charset="-122"/>
                <a:ea typeface="楷体" panose="02010609060101010101" pitchFamily="49" charset="-122"/>
                <a:cs typeface="楷体" panose="02010609060101010101" pitchFamily="49" charset="-122"/>
              </a:rPr>
              <a:t>对巨噬细胞吞噬能力及分泌</a:t>
            </a:r>
            <a:r>
              <a:rPr lang="en-US" altLang="zh-CN" sz="1400" b="0">
                <a:latin typeface="楷体" panose="02010609060101010101" pitchFamily="49" charset="-122"/>
                <a:ea typeface="楷体" panose="02010609060101010101" pitchFamily="49" charset="-122"/>
                <a:cs typeface="楷体" panose="02010609060101010101" pitchFamily="49" charset="-122"/>
              </a:rPr>
              <a:t>NO</a:t>
            </a:r>
            <a:r>
              <a:rPr lang="zh-CN" altLang="en-US" sz="1400" b="0">
                <a:latin typeface="楷体" panose="02010609060101010101" pitchFamily="49" charset="-122"/>
                <a:ea typeface="楷体" panose="02010609060101010101" pitchFamily="49" charset="-122"/>
                <a:cs typeface="楷体" panose="02010609060101010101" pitchFamily="49" charset="-122"/>
              </a:rPr>
              <a:t>含量的影响</a:t>
            </a:r>
            <a:endParaRPr lang="zh-CN" altLang="en-US" sz="1400" b="0">
              <a:latin typeface="楷体" panose="02010609060101010101" pitchFamily="49" charset="-122"/>
              <a:ea typeface="楷体" panose="02010609060101010101" pitchFamily="49" charset="-122"/>
              <a:cs typeface="楷体" panose="02010609060101010101" pitchFamily="49" charset="-122"/>
            </a:endParaRPr>
          </a:p>
        </p:txBody>
      </p:sp>
      <p:pic>
        <p:nvPicPr>
          <p:cNvPr id="90" name="图片 52"/>
          <p:cNvPicPr>
            <a:picLocks noChangeAspect="1"/>
          </p:cNvPicPr>
          <p:nvPr>
            <p:custDataLst>
              <p:tags r:id="rId3"/>
            </p:custDataLst>
          </p:nvPr>
        </p:nvPicPr>
        <p:blipFill>
          <a:blip r:embed="rId4"/>
          <a:srcRect l="51070"/>
          <a:stretch>
            <a:fillRect/>
          </a:stretch>
        </p:blipFill>
        <p:spPr>
          <a:xfrm>
            <a:off x="7303135" y="2503170"/>
            <a:ext cx="4123055" cy="2684780"/>
          </a:xfrm>
          <a:prstGeom prst="rect">
            <a:avLst/>
          </a:prstGeom>
          <a:noFill/>
          <a:ln>
            <a:noFill/>
          </a:ln>
        </p:spPr>
      </p:pic>
      <p:sp>
        <p:nvSpPr>
          <p:cNvPr id="4" name="文本框 3"/>
          <p:cNvSpPr txBox="1"/>
          <p:nvPr/>
        </p:nvSpPr>
        <p:spPr>
          <a:xfrm>
            <a:off x="7457440" y="5443855"/>
            <a:ext cx="4040505" cy="306705"/>
          </a:xfrm>
          <a:prstGeom prst="rect">
            <a:avLst/>
          </a:prstGeom>
          <a:noFill/>
          <a:ln w="9525">
            <a:noFill/>
          </a:ln>
        </p:spPr>
        <p:txBody>
          <a:bodyPr wrap="square">
            <a:spAutoFit/>
          </a:bodyPr>
          <a:lstStyle/>
          <a:p>
            <a:pPr indent="0"/>
            <a:r>
              <a:rPr lang="zh-CN" sz="1400" b="0">
                <a:latin typeface="楷体" panose="02010609060101010101" pitchFamily="49" charset="-122"/>
                <a:ea typeface="楷体" panose="02010609060101010101" pitchFamily="49" charset="-122"/>
              </a:rPr>
              <a:t>复合微生态制剂</a:t>
            </a:r>
            <a:r>
              <a:rPr lang="en-US" altLang="zh-CN" sz="1400" b="0">
                <a:latin typeface="楷体" panose="02010609060101010101" pitchFamily="49" charset="-122"/>
                <a:ea typeface="楷体" panose="02010609060101010101" pitchFamily="49" charset="-122"/>
              </a:rPr>
              <a:t> </a:t>
            </a:r>
            <a:r>
              <a:rPr lang="zh-CN" sz="1400" b="0">
                <a:latin typeface="楷体" panose="02010609060101010101" pitchFamily="49" charset="-122"/>
                <a:ea typeface="楷体" panose="02010609060101010101" pitchFamily="49" charset="-122"/>
              </a:rPr>
              <a:t>R09细菌素</a:t>
            </a:r>
            <a:r>
              <a:rPr lang="en-US" altLang="zh-CN" sz="1400" b="0">
                <a:latin typeface="楷体" panose="02010609060101010101" pitchFamily="49" charset="-122"/>
                <a:ea typeface="楷体" panose="02010609060101010101" pitchFamily="49" charset="-122"/>
              </a:rPr>
              <a:t> </a:t>
            </a:r>
            <a:r>
              <a:rPr lang="zh-CN" sz="1400" b="0">
                <a:latin typeface="楷体" panose="02010609060101010101" pitchFamily="49" charset="-122"/>
                <a:ea typeface="楷体" panose="02010609060101010101" pitchFamily="49" charset="-122"/>
              </a:rPr>
              <a:t>对于细菌的抑制作用</a:t>
            </a:r>
            <a:endParaRPr lang="zh-CN" altLang="en-US" sz="1400" b="0">
              <a:latin typeface="楷体" panose="02010609060101010101" pitchFamily="49" charset="-122"/>
              <a:ea typeface="楷体" panose="02010609060101010101" pitchFamily="49" charset="-122"/>
            </a:endParaRPr>
          </a:p>
        </p:txBody>
      </p:sp>
    </p:spTree>
    <p:custDataLst>
      <p:tags r:id="rId5"/>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1"/>
          <p:cNvSpPr txBox="1"/>
          <p:nvPr/>
        </p:nvSpPr>
        <p:spPr>
          <a:xfrm>
            <a:off x="2766695" y="925830"/>
            <a:ext cx="6685915" cy="58356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buClrTx/>
              <a:buSzTx/>
              <a:buFontTx/>
            </a:pPr>
            <a:endParaRPr kumimoji="1" lang="zh-CN" altLang="en-US" sz="3200" b="1" dirty="0">
              <a:solidFill>
                <a:schemeClr val="tx1">
                  <a:lumMod val="75000"/>
                  <a:lumOff val="25000"/>
                </a:schemeClr>
              </a:solidFill>
              <a:latin typeface="黑体" panose="02010609060101010101" pitchFamily="2" charset="-122"/>
              <a:ea typeface="黑体" panose="02010609060101010101" pitchFamily="2" charset="-122"/>
              <a:sym typeface="+mn-ea"/>
            </a:endParaRPr>
          </a:p>
        </p:txBody>
      </p:sp>
      <p:sp>
        <p:nvSpPr>
          <p:cNvPr id="3" name="标题 1"/>
          <p:cNvSpPr txBox="1"/>
          <p:nvPr/>
        </p:nvSpPr>
        <p:spPr>
          <a:xfrm>
            <a:off x="794385" y="199390"/>
            <a:ext cx="10442575" cy="70802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Tx/>
              <a:buSzTx/>
              <a:buFontTx/>
            </a:pPr>
            <a:r>
              <a:rPr lang="zh-CN" altLang="en-US" sz="2800" b="1" spc="-200" dirty="0">
                <a:solidFill>
                  <a:srgbClr val="C00000"/>
                </a:solidFill>
                <a:uFillTx/>
                <a:latin typeface="微软雅黑" panose="020B0503020204020204" charset="-122"/>
                <a:ea typeface="微软雅黑" panose="020B0503020204020204" charset="-122"/>
                <a:cs typeface="+mn-cs"/>
                <a:sym typeface="+mn-ea"/>
              </a:rPr>
              <a:t>重组乳酸乳球菌分泌纳米抗体抑制肠炎沙门菌</a:t>
            </a:r>
            <a:endParaRPr lang="zh-CN" altLang="en-US" sz="2800" b="1" spc="-200" dirty="0">
              <a:solidFill>
                <a:srgbClr val="C00000"/>
              </a:solidFill>
              <a:uFillTx/>
              <a:latin typeface="微软雅黑" panose="020B0503020204020204" charset="-122"/>
              <a:ea typeface="微软雅黑" panose="020B0503020204020204" charset="-122"/>
              <a:cs typeface="+mn-cs"/>
              <a:sym typeface="+mn-ea"/>
            </a:endParaRPr>
          </a:p>
        </p:txBody>
      </p:sp>
      <p:sp>
        <p:nvSpPr>
          <p:cNvPr id="13" name="标题 1"/>
          <p:cNvSpPr txBox="1"/>
          <p:nvPr/>
        </p:nvSpPr>
        <p:spPr>
          <a:xfrm>
            <a:off x="2893695" y="1052830"/>
            <a:ext cx="6685915" cy="583565"/>
          </a:xfrm>
          <a:prstGeom prst="rect">
            <a:avLst/>
          </a:prstGeom>
          <a:noFill/>
          <a:ln>
            <a:noFill/>
          </a:ln>
          <a:extLst>
            <a:ext uri="{909E8E84-426E-40DD-AFC4-6F175D3DCCD1}">
              <a14:hiddenFill xmlns:a14="http://schemas.microsoft.com/office/drawing/2010/main">
                <a:solidFill>
                  <a:schemeClr val="accent2"/>
                </a:solidFill>
              </a14:hiddenFill>
            </a:ext>
          </a:extLst>
        </p:spPr>
        <p:txBody>
          <a:bodyPr vert="horz" lIns="91435" tIns="45717" rIns="91435" bIns="4571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buClrTx/>
              <a:buSzTx/>
              <a:buFontTx/>
            </a:pPr>
            <a:endParaRPr kumimoji="1" lang="zh-CN" altLang="en-US" sz="3200" b="1" dirty="0">
              <a:solidFill>
                <a:schemeClr val="tx1">
                  <a:lumMod val="75000"/>
                  <a:lumOff val="25000"/>
                </a:schemeClr>
              </a:solidFill>
              <a:latin typeface="黑体" panose="02010609060101010101" pitchFamily="2" charset="-122"/>
              <a:ea typeface="黑体" panose="02010609060101010101" pitchFamily="2" charset="-122"/>
              <a:sym typeface="+mn-ea"/>
            </a:endParaRPr>
          </a:p>
        </p:txBody>
      </p:sp>
      <p:sp>
        <p:nvSpPr>
          <p:cNvPr id="14" name="TextBox 3"/>
          <p:cNvSpPr txBox="1"/>
          <p:nvPr/>
        </p:nvSpPr>
        <p:spPr>
          <a:xfrm>
            <a:off x="466556" y="948220"/>
            <a:ext cx="11201742" cy="1410970"/>
          </a:xfrm>
          <a:prstGeom prst="rect">
            <a:avLst/>
          </a:prstGeom>
          <a:noFill/>
        </p:spPr>
        <p:txBody>
          <a:bodyPr wrap="square" rtlCol="0">
            <a:spAutoFit/>
          </a:bodyPr>
          <a:lstStyle/>
          <a:p>
            <a:pPr indent="457200" algn="just">
              <a:lnSpc>
                <a:spcPct val="130000"/>
              </a:lnSpc>
              <a:spcAft>
                <a:spcPts val="600"/>
              </a:spcAft>
            </a:pPr>
            <a:r>
              <a:rPr lang="zh-CN" altLang="en-US" sz="2200" b="1" dirty="0">
                <a:solidFill>
                  <a:srgbClr val="002060"/>
                </a:solidFill>
                <a:latin typeface="微软雅黑" panose="020B0503020204020204" charset="-122"/>
                <a:ea typeface="微软雅黑" panose="020B0503020204020204" charset="-122"/>
              </a:rPr>
              <a:t>重组乳酸乳球菌分泌靶向</a:t>
            </a:r>
            <a:r>
              <a:rPr lang="zh-CN" altLang="en-US" sz="2200" b="1" dirty="0">
                <a:solidFill>
                  <a:srgbClr val="C00000"/>
                </a:solidFill>
                <a:latin typeface="微软雅黑" panose="020B0503020204020204" charset="-122"/>
                <a:ea typeface="微软雅黑" panose="020B0503020204020204" charset="-122"/>
              </a:rPr>
              <a:t>肠炎沙门菌</a:t>
            </a:r>
            <a:r>
              <a:rPr lang="en-US" altLang="zh-CN" sz="2200" b="1" dirty="0">
                <a:solidFill>
                  <a:srgbClr val="C00000"/>
                </a:solidFill>
                <a:latin typeface="微软雅黑" panose="020B0503020204020204" charset="-122"/>
                <a:ea typeface="微软雅黑" panose="020B0503020204020204" charset="-122"/>
              </a:rPr>
              <a:t>FliC</a:t>
            </a:r>
            <a:r>
              <a:rPr lang="zh-CN" altLang="en-US" sz="2200" b="1" dirty="0">
                <a:solidFill>
                  <a:srgbClr val="C00000"/>
                </a:solidFill>
                <a:latin typeface="微软雅黑" panose="020B0503020204020204" charset="-122"/>
                <a:ea typeface="微软雅黑" panose="020B0503020204020204" charset="-122"/>
              </a:rPr>
              <a:t>蛋白的纳米抗体</a:t>
            </a:r>
            <a:r>
              <a:rPr lang="zh-CN" altLang="en-US" sz="2200" b="1" dirty="0">
                <a:solidFill>
                  <a:srgbClr val="002060"/>
                </a:solidFill>
                <a:latin typeface="微软雅黑" panose="020B0503020204020204" charset="-122"/>
                <a:ea typeface="微软雅黑" panose="020B0503020204020204" charset="-122"/>
              </a:rPr>
              <a:t>，有效抑制了沙门菌的运动能力，并抑制</a:t>
            </a:r>
            <a:r>
              <a:rPr lang="zh-CN" altLang="en-US" sz="2200" b="1" dirty="0">
                <a:solidFill>
                  <a:srgbClr val="C00000"/>
                </a:solidFill>
                <a:latin typeface="微软雅黑" panose="020B0503020204020204" charset="-122"/>
                <a:ea typeface="微软雅黑" panose="020B0503020204020204" charset="-122"/>
              </a:rPr>
              <a:t>粘附和入侵</a:t>
            </a:r>
            <a:r>
              <a:rPr lang="zh-CN" altLang="en-US" sz="2200" b="1" dirty="0">
                <a:solidFill>
                  <a:srgbClr val="002060"/>
                </a:solidFill>
                <a:latin typeface="微软雅黑" panose="020B0503020204020204" charset="-122"/>
                <a:ea typeface="微软雅黑" panose="020B0503020204020204" charset="-122"/>
              </a:rPr>
              <a:t>；显著降低感染沙门菌的鸡的死亡率，为治疗肠道中</a:t>
            </a:r>
            <a:r>
              <a:rPr lang="zh-CN" altLang="en-US" sz="2200" b="1" dirty="0">
                <a:solidFill>
                  <a:srgbClr val="C00000"/>
                </a:solidFill>
                <a:latin typeface="微软雅黑" panose="020B0503020204020204" charset="-122"/>
                <a:ea typeface="微软雅黑" panose="020B0503020204020204" charset="-122"/>
              </a:rPr>
              <a:t>耐药性沙门菌</a:t>
            </a:r>
            <a:r>
              <a:rPr lang="zh-CN" altLang="en-US" sz="2200" b="1" dirty="0">
                <a:solidFill>
                  <a:srgbClr val="002060"/>
                </a:solidFill>
                <a:latin typeface="微软雅黑" panose="020B0503020204020204" charset="-122"/>
                <a:ea typeface="微软雅黑" panose="020B0503020204020204" charset="-122"/>
              </a:rPr>
              <a:t>感染提供了一种新的策略。</a:t>
            </a:r>
            <a:endParaRPr lang="en-GB" altLang="zh-CN" sz="2200" b="1" dirty="0">
              <a:solidFill>
                <a:srgbClr val="002060"/>
              </a:solidFill>
              <a:latin typeface="微软雅黑" panose="020B0503020204020204" charset="-122"/>
              <a:ea typeface="微软雅黑" panose="020B0503020204020204" charset="-122"/>
            </a:endParaRPr>
          </a:p>
        </p:txBody>
      </p:sp>
      <p:sp>
        <p:nvSpPr>
          <p:cNvPr id="16" name="文本框 15"/>
          <p:cNvSpPr txBox="1"/>
          <p:nvPr/>
        </p:nvSpPr>
        <p:spPr>
          <a:xfrm>
            <a:off x="7010992" y="6261309"/>
            <a:ext cx="5577248" cy="338554"/>
          </a:xfrm>
          <a:prstGeom prst="rect">
            <a:avLst/>
          </a:prstGeom>
          <a:noFill/>
          <a:ln w="9525">
            <a:noFill/>
          </a:ln>
        </p:spPr>
        <p:txBody>
          <a:bodyPr wrap="square">
            <a:spAutoFit/>
          </a:bodyPr>
          <a:lstStyle>
            <a:defPPr>
              <a:defRPr lang="zh-CN"/>
            </a:defPPr>
            <a:lvl1pPr indent="0">
              <a:defRPr b="0">
                <a:latin typeface="Arial" panose="020B0604020202020204" pitchFamily="34" charset="0"/>
                <a:cs typeface="Arial" panose="020B0604020202020204" pitchFamily="34" charset="0"/>
              </a:defRPr>
            </a:lvl1pPr>
          </a:lstStyle>
          <a:p>
            <a:r>
              <a:rPr lang="en-US" altLang="zh-CN" sz="1600" dirty="0"/>
              <a:t>Yang M, </a:t>
            </a:r>
            <a:r>
              <a:rPr lang="en-US" altLang="zh-CN" sz="1600" dirty="0">
                <a:solidFill>
                  <a:srgbClr val="C00000"/>
                </a:solidFill>
              </a:rPr>
              <a:t>Wang HN*</a:t>
            </a:r>
            <a:r>
              <a:rPr lang="en-US" altLang="zh-CN" sz="1600" dirty="0"/>
              <a:t>,</a:t>
            </a:r>
            <a:r>
              <a:rPr lang="en-US" altLang="zh-CN" sz="1600" dirty="0">
                <a:solidFill>
                  <a:srgbClr val="C00000"/>
                </a:solidFill>
              </a:rPr>
              <a:t> </a:t>
            </a:r>
            <a:r>
              <a:rPr lang="en-US" altLang="zh-CN" sz="1600" dirty="0"/>
              <a:t>et al. J of Nanobiotechnology. 2024</a:t>
            </a:r>
            <a:endParaRPr lang="en-US" altLang="zh-CN" sz="1600"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rcRect l="9363" r="15689" b="3000"/>
          <a:stretch>
            <a:fillRect/>
          </a:stretch>
        </p:blipFill>
        <p:spPr>
          <a:xfrm>
            <a:off x="652780" y="2637790"/>
            <a:ext cx="3206750" cy="3320415"/>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rcRect l="13378" r="12644" b="12091"/>
          <a:stretch>
            <a:fillRect/>
          </a:stretch>
        </p:blipFill>
        <p:spPr>
          <a:xfrm>
            <a:off x="4282440" y="2693670"/>
            <a:ext cx="3421380" cy="325247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rcRect l="23604" t="16390" r="28662" b="25734"/>
          <a:stretch>
            <a:fillRect/>
          </a:stretch>
        </p:blipFill>
        <p:spPr>
          <a:xfrm>
            <a:off x="7945120" y="2743835"/>
            <a:ext cx="3725545" cy="3102610"/>
          </a:xfrm>
          <a:prstGeom prst="rect">
            <a:avLst/>
          </a:prstGeom>
        </p:spPr>
      </p:pic>
      <p:cxnSp>
        <p:nvCxnSpPr>
          <p:cNvPr id="50" name="直接连接符 49"/>
          <p:cNvCxnSpPr/>
          <p:nvPr/>
        </p:nvCxnSpPr>
        <p:spPr>
          <a:xfrm flipV="1">
            <a:off x="703891" y="8399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custDataLst>
              <p:tags r:id="rId1"/>
            </p:custDataLst>
          </p:nvPr>
        </p:nvSpPr>
        <p:spPr>
          <a:xfrm>
            <a:off x="654685" y="1135380"/>
            <a:ext cx="11176000" cy="2070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747BE"/>
              </a:buClr>
              <a:buFont typeface="Wingdings" panose="05000000000000000000" charset="0"/>
              <a:buNone/>
            </a:pPr>
            <a:r>
              <a:rPr lang="en-US" altLang="zh-CN" sz="2200" b="1" dirty="0">
                <a:solidFill>
                  <a:srgbClr val="002060"/>
                </a:solidFill>
                <a:latin typeface="微软雅黑" panose="020B0503020204020204" charset="-122"/>
                <a:ea typeface="微软雅黑" panose="020B0503020204020204" charset="-122"/>
              </a:rPr>
              <a:t>       </a:t>
            </a:r>
            <a:r>
              <a:rPr lang="zh-CN" altLang="en-US" sz="2200" b="1" dirty="0">
                <a:solidFill>
                  <a:srgbClr val="002060"/>
                </a:solidFill>
                <a:latin typeface="微软雅黑" panose="020B0503020204020204" charset="-122"/>
                <a:ea typeface="微软雅黑" panose="020B0503020204020204" charset="-122"/>
              </a:rPr>
              <a:t>在传统经典方剂“当归补血汤”基础上，经过现代提取、制剂工艺制成</a:t>
            </a:r>
            <a:r>
              <a:rPr lang="en-US" altLang="zh-CN" sz="2200" b="1" dirty="0">
                <a:solidFill>
                  <a:srgbClr val="002060"/>
                </a:solidFill>
                <a:latin typeface="微软雅黑" panose="020B0503020204020204" charset="-122"/>
                <a:ea typeface="微软雅黑" panose="020B0503020204020204" charset="-122"/>
              </a:rPr>
              <a:t> </a:t>
            </a:r>
            <a:r>
              <a:rPr lang="zh-CN" altLang="en-US" sz="2200" b="1" dirty="0">
                <a:solidFill>
                  <a:srgbClr val="002060"/>
                </a:solidFill>
                <a:latin typeface="微软雅黑" panose="020B0503020204020204" charset="-122"/>
                <a:ea typeface="微软雅黑" panose="020B0503020204020204" charset="-122"/>
                <a:sym typeface="+mn-ea"/>
              </a:rPr>
              <a:t>气血双补中兽药</a:t>
            </a:r>
            <a:r>
              <a:rPr lang="zh-CN" altLang="en-US" sz="2200" b="1" dirty="0">
                <a:solidFill>
                  <a:srgbClr val="002060"/>
                </a:solidFill>
                <a:latin typeface="微软雅黑" panose="020B0503020204020204" charset="-122"/>
                <a:ea typeface="微软雅黑" panose="020B0503020204020204" charset="-122"/>
              </a:rPr>
              <a:t>颗粒剂和口服液，提高畜禽免疫力，辅助防控疾病等多种因素所致免疫低下</a:t>
            </a:r>
            <a:endParaRPr lang="zh-CN" altLang="en-US" sz="2200" b="1" dirty="0">
              <a:solidFill>
                <a:srgbClr val="002060"/>
              </a:solidFill>
              <a:latin typeface="微软雅黑" panose="020B0503020204020204" charset="-122"/>
              <a:ea typeface="微软雅黑" panose="020B0503020204020204" charset="-122"/>
              <a:sym typeface="+mn-ea"/>
            </a:endParaRPr>
          </a:p>
          <a:p>
            <a:pPr marL="0" indent="0">
              <a:buClr>
                <a:srgbClr val="2747BE"/>
              </a:buClr>
              <a:buFont typeface="Wingdings" panose="05000000000000000000" charset="0"/>
              <a:buNone/>
            </a:pPr>
            <a:endParaRPr lang="zh-CN" altLang="zh-CN" sz="1400" dirty="0">
              <a:latin typeface="Times New Roman" panose="02020603050405020304" pitchFamily="18" charset="0"/>
              <a:ea typeface="微软雅黑" panose="020B0503020204020204" charset="-122"/>
              <a:cs typeface="Times New Roman" panose="02020603050405020304" pitchFamily="18" charset="0"/>
              <a:sym typeface="+mn-ea"/>
            </a:endParaRPr>
          </a:p>
          <a:p>
            <a:pPr marL="0" indent="0">
              <a:buClr>
                <a:srgbClr val="2747BE"/>
              </a:buClr>
              <a:buFont typeface="Wingdings" panose="05000000000000000000" charset="0"/>
              <a:buNone/>
            </a:pPr>
            <a:r>
              <a:rPr lang="en-US" altLang="zh-CN" sz="2200" dirty="0">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200" b="1" dirty="0">
                <a:solidFill>
                  <a:srgbClr val="002060"/>
                </a:solidFill>
                <a:latin typeface="微软雅黑" panose="020B0503020204020204" charset="-122"/>
                <a:ea typeface="微软雅黑" panose="020B0503020204020204" charset="-122"/>
                <a:sym typeface="+mn-ea"/>
              </a:rPr>
              <a:t>川续断皂苷乙可以调节TLR4 /TRIF/NF-κB信号通路显著减轻LPS诱导的小鼠急性肺损伤。川续断是一种潜在的作为疾病辅助防控的药物</a:t>
            </a:r>
            <a:endParaRPr lang="zh-CN" altLang="en-US" sz="2200" b="1" dirty="0">
              <a:solidFill>
                <a:srgbClr val="002060"/>
              </a:solidFill>
              <a:latin typeface="微软雅黑" panose="020B0503020204020204" charset="-122"/>
              <a:ea typeface="微软雅黑" panose="020B0503020204020204" charset="-122"/>
              <a:sym typeface="+mn-ea"/>
            </a:endParaRPr>
          </a:p>
          <a:p>
            <a:pPr marL="0" indent="0">
              <a:buClr>
                <a:srgbClr val="2747BE"/>
              </a:buClr>
              <a:buFont typeface="Wingdings" panose="05000000000000000000" charset="0"/>
              <a:buNone/>
            </a:pPr>
            <a:endParaRPr lang="zh-CN" altLang="en-US" sz="2200" b="1" dirty="0">
              <a:solidFill>
                <a:srgbClr val="002060"/>
              </a:solidFill>
              <a:latin typeface="微软雅黑" panose="020B0503020204020204" charset="-122"/>
              <a:ea typeface="微软雅黑" panose="020B0503020204020204" charset="-122"/>
              <a:sym typeface="+mn-ea"/>
            </a:endParaRPr>
          </a:p>
          <a:p>
            <a:pPr marL="0" indent="0">
              <a:buClr>
                <a:srgbClr val="2747BE"/>
              </a:buClr>
              <a:buFont typeface="Wingdings" panose="05000000000000000000" charset="0"/>
              <a:buNone/>
            </a:pPr>
            <a:endParaRPr lang="zh-CN" altLang="en-US" sz="2200" b="1" dirty="0">
              <a:solidFill>
                <a:srgbClr val="002060"/>
              </a:solidFill>
              <a:latin typeface="微软雅黑" panose="020B0503020204020204" charset="-122"/>
              <a:ea typeface="微软雅黑" panose="020B0503020204020204" charset="-122"/>
            </a:endParaRPr>
          </a:p>
        </p:txBody>
      </p:sp>
      <p:cxnSp>
        <p:nvCxnSpPr>
          <p:cNvPr id="52" name="直接连接符 51"/>
          <p:cNvCxnSpPr/>
          <p:nvPr>
            <p:custDataLst>
              <p:tags r:id="rId2"/>
            </p:custDataLst>
          </p:nvPr>
        </p:nvCxnSpPr>
        <p:spPr>
          <a:xfrm>
            <a:off x="653843" y="985889"/>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3954780" y="314960"/>
            <a:ext cx="3301365" cy="521970"/>
          </a:xfrm>
          <a:prstGeom prst="rect">
            <a:avLst/>
          </a:prstGeom>
          <a:noFill/>
        </p:spPr>
        <p:txBody>
          <a:bodyPr wrap="square" rtlCol="0" anchor="t">
            <a:spAutoFit/>
          </a:bodyPr>
          <a:lstStyle/>
          <a:p>
            <a:pPr algn="l">
              <a:buClrTx/>
              <a:buSzTx/>
              <a:buFontTx/>
            </a:pPr>
            <a:r>
              <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中药辅助防控药物</a:t>
            </a:r>
            <a:endParaRPr lang="zh-CN" altLang="en-US" sz="28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39" name="图片 13"/>
          <p:cNvPicPr>
            <a:picLocks noChangeAspect="1"/>
          </p:cNvPicPr>
          <p:nvPr>
            <p:custDataLst>
              <p:tags r:id="rId3"/>
            </p:custDataLst>
          </p:nvPr>
        </p:nvPicPr>
        <p:blipFill>
          <a:blip r:embed="rId4"/>
          <a:srcRect r="50137"/>
          <a:stretch>
            <a:fillRect/>
          </a:stretch>
        </p:blipFill>
        <p:spPr>
          <a:xfrm>
            <a:off x="4479925" y="3321685"/>
            <a:ext cx="2108200" cy="2835910"/>
          </a:xfrm>
          <a:prstGeom prst="rect">
            <a:avLst/>
          </a:prstGeom>
          <a:noFill/>
          <a:ln>
            <a:noFill/>
          </a:ln>
        </p:spPr>
      </p:pic>
      <p:sp>
        <p:nvSpPr>
          <p:cNvPr id="22" name="文本框 21"/>
          <p:cNvSpPr txBox="1"/>
          <p:nvPr>
            <p:custDataLst>
              <p:tags r:id="rId5"/>
            </p:custDataLst>
          </p:nvPr>
        </p:nvSpPr>
        <p:spPr>
          <a:xfrm>
            <a:off x="3792220" y="6273165"/>
            <a:ext cx="3482975" cy="521970"/>
          </a:xfrm>
          <a:prstGeom prst="rect">
            <a:avLst/>
          </a:prstGeom>
          <a:noFill/>
        </p:spPr>
        <p:txBody>
          <a:bodyPr wrap="square" rtlCol="0" anchor="t">
            <a:spAutoFit/>
          </a:bodyPr>
          <a:lstStyle/>
          <a:p>
            <a:pPr algn="ctr"/>
            <a:r>
              <a:rPr lang="zh-CN" altLang="en-US" sz="1400">
                <a:latin typeface="楷体" panose="02010609060101010101" pitchFamily="49" charset="-122"/>
                <a:ea typeface="楷体" panose="02010609060101010101" pitchFamily="49" charset="-122"/>
              </a:rPr>
              <a:t>川续断提取物的应用、复合抗菌组合物及其制备方法和复合抗菌制剂专利</a:t>
            </a:r>
            <a:endParaRPr lang="zh-CN" altLang="en-US" sz="1400">
              <a:latin typeface="楷体" panose="02010609060101010101" pitchFamily="49" charset="-122"/>
              <a:ea typeface="楷体" panose="02010609060101010101" pitchFamily="49" charset="-122"/>
            </a:endParaRPr>
          </a:p>
        </p:txBody>
      </p:sp>
      <p:pic>
        <p:nvPicPr>
          <p:cNvPr id="19" name="图片 18"/>
          <p:cNvPicPr/>
          <p:nvPr/>
        </p:nvPicPr>
        <p:blipFill>
          <a:blip r:embed="rId6"/>
          <a:stretch>
            <a:fillRect/>
          </a:stretch>
        </p:blipFill>
        <p:spPr>
          <a:xfrm>
            <a:off x="7578725" y="3437255"/>
            <a:ext cx="1781810" cy="1378585"/>
          </a:xfrm>
          <a:prstGeom prst="rect">
            <a:avLst/>
          </a:prstGeom>
          <a:noFill/>
          <a:ln w="9525">
            <a:noFill/>
          </a:ln>
        </p:spPr>
      </p:pic>
      <p:pic>
        <p:nvPicPr>
          <p:cNvPr id="101" name="图片 100"/>
          <p:cNvPicPr/>
          <p:nvPr/>
        </p:nvPicPr>
        <p:blipFill>
          <a:blip r:embed="rId7"/>
          <a:stretch>
            <a:fillRect/>
          </a:stretch>
        </p:blipFill>
        <p:spPr>
          <a:xfrm>
            <a:off x="9360535" y="3451225"/>
            <a:ext cx="1658620" cy="1367790"/>
          </a:xfrm>
          <a:prstGeom prst="rect">
            <a:avLst/>
          </a:prstGeom>
          <a:noFill/>
          <a:ln w="9525">
            <a:noFill/>
          </a:ln>
        </p:spPr>
      </p:pic>
      <p:pic>
        <p:nvPicPr>
          <p:cNvPr id="102" name="图片 101"/>
          <p:cNvPicPr/>
          <p:nvPr/>
        </p:nvPicPr>
        <p:blipFill>
          <a:blip r:embed="rId8"/>
          <a:stretch>
            <a:fillRect/>
          </a:stretch>
        </p:blipFill>
        <p:spPr>
          <a:xfrm>
            <a:off x="11018520" y="3419475"/>
            <a:ext cx="1031875" cy="1378585"/>
          </a:xfrm>
          <a:prstGeom prst="rect">
            <a:avLst/>
          </a:prstGeom>
          <a:noFill/>
          <a:ln w="9525">
            <a:noFill/>
          </a:ln>
        </p:spPr>
      </p:pic>
      <p:pic>
        <p:nvPicPr>
          <p:cNvPr id="103" name="图片 102"/>
          <p:cNvPicPr/>
          <p:nvPr/>
        </p:nvPicPr>
        <p:blipFill>
          <a:blip r:embed="rId9"/>
          <a:stretch>
            <a:fillRect/>
          </a:stretch>
        </p:blipFill>
        <p:spPr>
          <a:xfrm>
            <a:off x="7578725" y="4789805"/>
            <a:ext cx="1464310" cy="1296670"/>
          </a:xfrm>
          <a:prstGeom prst="rect">
            <a:avLst/>
          </a:prstGeom>
          <a:noFill/>
          <a:ln w="9525">
            <a:noFill/>
          </a:ln>
        </p:spPr>
      </p:pic>
      <p:pic>
        <p:nvPicPr>
          <p:cNvPr id="104" name="图片 103"/>
          <p:cNvPicPr/>
          <p:nvPr/>
        </p:nvPicPr>
        <p:blipFill>
          <a:blip r:embed="rId10"/>
          <a:stretch>
            <a:fillRect/>
          </a:stretch>
        </p:blipFill>
        <p:spPr>
          <a:xfrm>
            <a:off x="9024620" y="4810125"/>
            <a:ext cx="1464310" cy="1276350"/>
          </a:xfrm>
          <a:prstGeom prst="rect">
            <a:avLst/>
          </a:prstGeom>
          <a:noFill/>
          <a:ln w="9525">
            <a:noFill/>
          </a:ln>
        </p:spPr>
      </p:pic>
      <p:pic>
        <p:nvPicPr>
          <p:cNvPr id="105" name="图片 104"/>
          <p:cNvPicPr/>
          <p:nvPr/>
        </p:nvPicPr>
        <p:blipFill>
          <a:blip r:embed="rId11"/>
          <a:stretch>
            <a:fillRect/>
          </a:stretch>
        </p:blipFill>
        <p:spPr>
          <a:xfrm>
            <a:off x="10488930" y="4810125"/>
            <a:ext cx="1561465" cy="1276350"/>
          </a:xfrm>
          <a:prstGeom prst="rect">
            <a:avLst/>
          </a:prstGeom>
          <a:noFill/>
          <a:ln w="9525">
            <a:noFill/>
          </a:ln>
        </p:spPr>
      </p:pic>
      <p:sp>
        <p:nvSpPr>
          <p:cNvPr id="20" name="文本框 19"/>
          <p:cNvSpPr txBox="1"/>
          <p:nvPr/>
        </p:nvSpPr>
        <p:spPr>
          <a:xfrm>
            <a:off x="9170035" y="6273165"/>
            <a:ext cx="2038985" cy="306705"/>
          </a:xfrm>
          <a:prstGeom prst="rect">
            <a:avLst/>
          </a:prstGeom>
          <a:noFill/>
          <a:ln w="9525">
            <a:noFill/>
          </a:ln>
        </p:spPr>
        <p:txBody>
          <a:bodyPr wrap="square">
            <a:spAutoFit/>
          </a:bodyPr>
          <a:lstStyle/>
          <a:p>
            <a:pPr indent="0"/>
            <a:r>
              <a:rPr lang="zh-CN" sz="1400">
                <a:solidFill>
                  <a:schemeClr val="tx1"/>
                </a:solidFill>
                <a:latin typeface="楷体" panose="02010609060101010101" pitchFamily="49" charset="-122"/>
                <a:ea typeface="楷体" panose="02010609060101010101" pitchFamily="49" charset="-122"/>
              </a:rPr>
              <a:t>中兽药生产车间</a:t>
            </a:r>
            <a:endParaRPr lang="zh-CN" altLang="en-US" sz="1400">
              <a:solidFill>
                <a:schemeClr val="tx1"/>
              </a:solidFill>
              <a:latin typeface="楷体" panose="02010609060101010101" pitchFamily="49" charset="-122"/>
              <a:ea typeface="楷体" panose="02010609060101010101" pitchFamily="49" charset="-122"/>
            </a:endParaRPr>
          </a:p>
        </p:txBody>
      </p:sp>
      <p:sp>
        <p:nvSpPr>
          <p:cNvPr id="17" name="文本框 16"/>
          <p:cNvSpPr txBox="1"/>
          <p:nvPr/>
        </p:nvSpPr>
        <p:spPr>
          <a:xfrm>
            <a:off x="654170" y="6283256"/>
            <a:ext cx="3094032" cy="460375"/>
          </a:xfrm>
          <a:prstGeom prst="rect">
            <a:avLst/>
          </a:prstGeom>
          <a:noFill/>
        </p:spPr>
        <p:txBody>
          <a:bodyPr wrap="square">
            <a:spAutoFit/>
          </a:bodyPr>
          <a:lstStyle/>
          <a:p>
            <a:pPr algn="ctr"/>
            <a:r>
              <a:rPr lang="zh-CN" altLang="zh-CN" sz="1200" dirty="0">
                <a:effectLst/>
                <a:latin typeface="Times New Roman" panose="02020603050405020304" pitchFamily="18" charset="0"/>
                <a:ea typeface="微软雅黑" panose="020B0503020204020204" charset="-122"/>
                <a:cs typeface="Times New Roman" panose="02020603050405020304" pitchFamily="18" charset="0"/>
              </a:rPr>
              <a:t>川续断皂苷乙对小鼠</a:t>
            </a:r>
            <a:r>
              <a:rPr lang="en-US" altLang="zh-CN" sz="1200" dirty="0">
                <a:latin typeface="Times New Roman" panose="02020603050405020304" pitchFamily="18" charset="0"/>
                <a:ea typeface="微软雅黑" panose="020B0503020204020204" charset="-122"/>
                <a:cs typeface="Times New Roman" panose="02020603050405020304" pitchFamily="18" charset="0"/>
                <a:sym typeface="+mn-ea"/>
              </a:rPr>
              <a:t>MAPK</a:t>
            </a:r>
            <a:r>
              <a:rPr lang="zh-CN" altLang="en-US" sz="1200" dirty="0">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1200" dirty="0">
                <a:effectLst/>
                <a:latin typeface="Times New Roman" panose="02020603050405020304" pitchFamily="18" charset="0"/>
                <a:ea typeface="微软雅黑" panose="020B0503020204020204" charset="-122"/>
                <a:cs typeface="Times New Roman" panose="02020603050405020304" pitchFamily="18" charset="0"/>
              </a:rPr>
              <a:t>NF-</a:t>
            </a:r>
            <a:r>
              <a:rPr lang="en-US" altLang="zh-CN" sz="1200" dirty="0" err="1">
                <a:effectLst/>
                <a:latin typeface="Times New Roman" panose="02020603050405020304" pitchFamily="18" charset="0"/>
                <a:ea typeface="微软雅黑" panose="020B0503020204020204" charset="-122"/>
                <a:cs typeface="Times New Roman" panose="02020603050405020304" pitchFamily="18" charset="0"/>
              </a:rPr>
              <a:t>κB</a:t>
            </a:r>
            <a:r>
              <a:rPr lang="zh-CN" altLang="zh-CN" sz="1200" dirty="0">
                <a:effectLst/>
                <a:latin typeface="Times New Roman" panose="02020603050405020304" pitchFamily="18" charset="0"/>
                <a:ea typeface="微软雅黑" panose="020B0503020204020204" charset="-122"/>
                <a:cs typeface="Times New Roman" panose="02020603050405020304" pitchFamily="18" charset="0"/>
              </a:rPr>
              <a:t>信号通路蛋白表达的影响</a:t>
            </a:r>
            <a:endParaRPr lang="zh-CN" altLang="en-US" sz="1200" dirty="0">
              <a:latin typeface="Times New Roman" panose="02020603050405020304" pitchFamily="18" charset="0"/>
              <a:ea typeface="微软雅黑" panose="020B0503020204020204" charset="-122"/>
              <a:cs typeface="Times New Roman" panose="02020603050405020304" pitchFamily="18" charset="0"/>
            </a:endParaRPr>
          </a:p>
        </p:txBody>
      </p:sp>
      <p:grpSp>
        <p:nvGrpSpPr>
          <p:cNvPr id="2" name="组合 1"/>
          <p:cNvGrpSpPr/>
          <p:nvPr/>
        </p:nvGrpSpPr>
        <p:grpSpPr>
          <a:xfrm>
            <a:off x="852805" y="3354705"/>
            <a:ext cx="2744470" cy="2877820"/>
            <a:chOff x="1343" y="5283"/>
            <a:chExt cx="4322" cy="4532"/>
          </a:xfrm>
        </p:grpSpPr>
        <p:pic>
          <p:nvPicPr>
            <p:cNvPr id="1030" name="图片 8"/>
            <p:cNvPicPr>
              <a:picLocks noChangeArrowheads="1"/>
            </p:cNvPicPr>
            <p:nvPr/>
          </p:nvPicPr>
          <p:blipFill rotWithShape="1">
            <a:blip r:embed="rId12">
              <a:extLst>
                <a:ext uri="{28A0092B-C50C-407E-A947-70E740481C1C}">
                  <a14:useLocalDpi xmlns:a14="http://schemas.microsoft.com/office/drawing/2010/main" val="0"/>
                </a:ext>
              </a:extLst>
            </a:blip>
            <a:srcRect t="4178" b="1"/>
            <a:stretch>
              <a:fillRect/>
            </a:stretch>
          </p:blipFill>
          <p:spPr bwMode="auto">
            <a:xfrm>
              <a:off x="1343" y="7543"/>
              <a:ext cx="4322" cy="2272"/>
            </a:xfrm>
            <a:prstGeom prst="rect">
              <a:avLst/>
            </a:prstGeom>
            <a:noFill/>
            <a:extLst>
              <a:ext uri="{909E8E84-426E-40DD-AFC4-6F175D3DCCD1}">
                <a14:hiddenFill xmlns:a14="http://schemas.microsoft.com/office/drawing/2010/main">
                  <a:solidFill>
                    <a:srgbClr val="FFFFFF"/>
                  </a:solidFill>
                </a14:hiddenFill>
              </a:ext>
            </a:extLst>
          </p:spPr>
        </p:pic>
        <p:pic>
          <p:nvPicPr>
            <p:cNvPr id="1035" name="图片 6"/>
            <p:cNvPicPr>
              <a:picLocks noChangeAspect="1" noChangeArrowheads="1"/>
            </p:cNvPicPr>
            <p:nvPr/>
          </p:nvPicPr>
          <p:blipFill rotWithShape="1">
            <a:blip r:embed="rId13">
              <a:extLst>
                <a:ext uri="{28A0092B-C50C-407E-A947-70E740481C1C}">
                  <a14:useLocalDpi xmlns:a14="http://schemas.microsoft.com/office/drawing/2010/main" val="0"/>
                </a:ext>
              </a:extLst>
            </a:blip>
            <a:srcRect t="1440" b="-1"/>
            <a:stretch>
              <a:fillRect/>
            </a:stretch>
          </p:blipFill>
          <p:spPr bwMode="auto">
            <a:xfrm>
              <a:off x="1491" y="5283"/>
              <a:ext cx="4027" cy="23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3769" y="2103120"/>
            <a:ext cx="11553190" cy="1325880"/>
          </a:xfrm>
        </p:spPr>
        <p:txBody>
          <a:bodyPr>
            <a:normAutofit/>
          </a:bodyPr>
          <a:lstStyle/>
          <a:p>
            <a:pPr algn="ctr"/>
            <a:r>
              <a:rPr lang="zh-CN" altLang="en-US" b="1" spc="0" dirty="0">
                <a:solidFill>
                  <a:srgbClr val="002060"/>
                </a:solidFill>
                <a:effectLst/>
                <a:uFillTx/>
                <a:latin typeface="微软雅黑" panose="020B0503020204020204" charset="-122"/>
                <a:ea typeface="微软雅黑" panose="020B0503020204020204" charset="-122"/>
                <a:cs typeface="+mn-cs"/>
              </a:rPr>
              <a:t>七、</a:t>
            </a:r>
            <a:r>
              <a:rPr lang="zh-CN" altLang="en-US" b="1" dirty="0">
                <a:solidFill>
                  <a:srgbClr val="002060"/>
                </a:solidFill>
                <a:effectLst/>
                <a:latin typeface="微软雅黑" panose="020B0503020204020204" charset="-122"/>
                <a:ea typeface="微软雅黑" panose="020B0503020204020204" charset="-122"/>
                <a:sym typeface="+mn-ea"/>
              </a:rPr>
              <a:t>生物安全防控体系</a:t>
            </a:r>
            <a:endParaRPr lang="zh-CN" altLang="en-US" b="1" spc="0" dirty="0">
              <a:solidFill>
                <a:srgbClr val="002060"/>
              </a:solidFill>
              <a:effectLst/>
              <a:uFillTx/>
              <a:latin typeface="微软雅黑" panose="020B0503020204020204" charset="-122"/>
              <a:ea typeface="微软雅黑" panose="020B0503020204020204" charset="-122"/>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内容占位符 1"/>
          <p:cNvSpPr>
            <a:spLocks noGrp="1" noChangeArrowheads="1"/>
          </p:cNvSpPr>
          <p:nvPr>
            <p:ph idx="1"/>
          </p:nvPr>
        </p:nvSpPr>
        <p:spPr>
          <a:xfrm>
            <a:off x="615315" y="1134110"/>
            <a:ext cx="11049635" cy="3630295"/>
          </a:xfrm>
        </p:spPr>
        <p:txBody>
          <a:bodyPr/>
          <a:lstStyle/>
          <a:p>
            <a:pPr marL="0" indent="0">
              <a:lnSpc>
                <a:spcPct val="100000"/>
              </a:lnSpc>
              <a:buNone/>
            </a:pPr>
            <a:r>
              <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rPr>
              <a:t>养殖场、饲料厂等生物安全硬件升级：消毒设施、隔离设施等</a:t>
            </a:r>
            <a:endPar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endParaRPr>
          </a:p>
          <a:p>
            <a:pPr marL="0" indent="0">
              <a:lnSpc>
                <a:spcPct val="100000"/>
              </a:lnSpc>
              <a:buNone/>
            </a:pPr>
            <a:r>
              <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rPr>
              <a:t>提高猪场工作人员生物安全意，</a:t>
            </a:r>
            <a:r>
              <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sym typeface="+mn-ea"/>
              </a:rPr>
              <a:t>建立严格的卫生管理制度，杜绝外来人员的参观</a:t>
            </a:r>
            <a:endPar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sym typeface="+mn-ea"/>
            </a:endParaRPr>
          </a:p>
          <a:p>
            <a:pPr marL="0" indent="0">
              <a:lnSpc>
                <a:spcPct val="100000"/>
              </a:lnSpc>
              <a:buNone/>
            </a:pPr>
            <a:r>
              <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sym typeface="+mn-ea"/>
              </a:rPr>
              <a:t>坚持自繁自养，引进实施严格的检疫</a:t>
            </a:r>
            <a:endPar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endParaRPr>
          </a:p>
          <a:p>
            <a:endParaRPr lang="zh-CN" altLang="en-US" sz="2400" b="1" dirty="0">
              <a:solidFill>
                <a:srgbClr val="002060"/>
              </a:solidFill>
              <a:latin typeface="微软雅黑" panose="020B0503020204020204" charset="-122"/>
              <a:ea typeface="微软雅黑" panose="020B0503020204020204" charset="-122"/>
              <a:cs typeface="黑体" panose="02010609060101010101" pitchFamily="2" charset="-122"/>
            </a:endParaRPr>
          </a:p>
        </p:txBody>
      </p:sp>
      <p:sp>
        <p:nvSpPr>
          <p:cNvPr id="57346" name="文本框 2"/>
          <p:cNvSpPr txBox="1">
            <a:spLocks noChangeArrowheads="1"/>
          </p:cNvSpPr>
          <p:nvPr/>
        </p:nvSpPr>
        <p:spPr bwMode="auto">
          <a:xfrm>
            <a:off x="2214246" y="456185"/>
            <a:ext cx="510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C00000"/>
                </a:solidFill>
                <a:latin typeface="+mn-ea"/>
                <a:cs typeface="+mj-cs"/>
                <a:sym typeface="+mn-ea"/>
              </a:rPr>
              <a:t>生物安全管理</a:t>
            </a:r>
            <a:endParaRPr lang="zh-CN" altLang="en-US" sz="2800" b="1" dirty="0">
              <a:solidFill>
                <a:srgbClr val="C00000"/>
              </a:solidFill>
              <a:latin typeface="+mn-ea"/>
              <a:cs typeface="+mj-cs"/>
              <a:sym typeface="+mn-ea"/>
            </a:endParaRPr>
          </a:p>
        </p:txBody>
      </p:sp>
      <p:sp>
        <p:nvSpPr>
          <p:cNvPr id="57347" name="object 10"/>
          <p:cNvSpPr>
            <a:spLocks noChangeArrowheads="1"/>
          </p:cNvSpPr>
          <p:nvPr/>
        </p:nvSpPr>
        <p:spPr bwMode="auto">
          <a:xfrm>
            <a:off x="4943475" y="4714876"/>
            <a:ext cx="5149850" cy="2143125"/>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zh-CN"/>
          </a:p>
        </p:txBody>
      </p:sp>
      <p:sp>
        <p:nvSpPr>
          <p:cNvPr id="4" name="object 3"/>
          <p:cNvSpPr/>
          <p:nvPr/>
        </p:nvSpPr>
        <p:spPr>
          <a:xfrm>
            <a:off x="2214245" y="3077845"/>
            <a:ext cx="2692400" cy="1893888"/>
          </a:xfrm>
          <a:prstGeom prst="rect">
            <a:avLst/>
          </a:prstGeom>
          <a:blipFill>
            <a:blip r:embed="rId2" cstate="print"/>
            <a:stretch>
              <a:fillRect/>
            </a:stretch>
          </a:blipFill>
        </p:spPr>
        <p:txBody>
          <a:bodyPr lIns="0" tIns="0" rIns="0" bIns="0"/>
          <a:lstStyle/>
          <a:p>
            <a:pPr>
              <a:defRPr/>
            </a:pPr>
            <a:endParaRPr sz="1355" noProof="1"/>
          </a:p>
        </p:txBody>
      </p:sp>
      <p:sp>
        <p:nvSpPr>
          <p:cNvPr id="34" name="object 11"/>
          <p:cNvSpPr/>
          <p:nvPr/>
        </p:nvSpPr>
        <p:spPr>
          <a:xfrm>
            <a:off x="2422526" y="5081588"/>
            <a:ext cx="2276475" cy="1408112"/>
          </a:xfrm>
          <a:prstGeom prst="rect">
            <a:avLst/>
          </a:prstGeom>
          <a:blipFill>
            <a:blip r:embed="rId3" cstate="print"/>
            <a:stretch>
              <a:fillRect/>
            </a:stretch>
          </a:blipFill>
        </p:spPr>
        <p:txBody>
          <a:bodyPr lIns="0" tIns="0" rIns="0" bIns="0"/>
          <a:lstStyle/>
          <a:p>
            <a:pPr>
              <a:defRPr/>
            </a:pPr>
            <a:endParaRPr sz="1355" noProof="1"/>
          </a:p>
        </p:txBody>
      </p:sp>
      <p:sp>
        <p:nvSpPr>
          <p:cNvPr id="5" name="object 3"/>
          <p:cNvSpPr/>
          <p:nvPr/>
        </p:nvSpPr>
        <p:spPr>
          <a:xfrm>
            <a:off x="5345431" y="2976563"/>
            <a:ext cx="1895475" cy="1738312"/>
          </a:xfrm>
          <a:prstGeom prst="rect">
            <a:avLst/>
          </a:prstGeom>
          <a:blipFill>
            <a:blip r:embed="rId4" cstate="print"/>
            <a:stretch>
              <a:fillRect/>
            </a:stretch>
          </a:blipFill>
        </p:spPr>
        <p:txBody>
          <a:bodyPr lIns="0" tIns="0" rIns="0" bIns="0"/>
          <a:lstStyle/>
          <a:p>
            <a:pPr>
              <a:defRPr/>
            </a:pPr>
            <a:endParaRPr sz="1355" noProof="1"/>
          </a:p>
        </p:txBody>
      </p:sp>
      <p:sp>
        <p:nvSpPr>
          <p:cNvPr id="16" name="object 16"/>
          <p:cNvSpPr/>
          <p:nvPr/>
        </p:nvSpPr>
        <p:spPr>
          <a:xfrm>
            <a:off x="7679690" y="2941955"/>
            <a:ext cx="1404938" cy="1822450"/>
          </a:xfrm>
          <a:prstGeom prst="rect">
            <a:avLst/>
          </a:prstGeom>
          <a:blipFill>
            <a:blip r:embed="rId5" cstate="print"/>
            <a:stretch>
              <a:fillRect/>
            </a:stretch>
          </a:blipFill>
        </p:spPr>
        <p:txBody>
          <a:bodyPr lIns="0" tIns="0" rIns="0" bIns="0"/>
          <a:lstStyle/>
          <a:p>
            <a:pPr>
              <a:defRPr/>
            </a:pPr>
            <a:endParaRPr sz="1355" noProof="1"/>
          </a:p>
        </p:txBody>
      </p:sp>
      <p:cxnSp>
        <p:nvCxnSpPr>
          <p:cNvPr id="50" name="直接连接符 49"/>
          <p:cNvCxnSpPr/>
          <p:nvPr/>
        </p:nvCxnSpPr>
        <p:spPr>
          <a:xfrm flipV="1">
            <a:off x="703891" y="1055852"/>
            <a:ext cx="10960728"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68609"/>
          <p:cNvSpPr/>
          <p:nvPr/>
        </p:nvSpPr>
        <p:spPr>
          <a:xfrm>
            <a:off x="1929130" y="807720"/>
            <a:ext cx="8333105" cy="1551305"/>
          </a:xfrm>
          <a:prstGeom prst="rect">
            <a:avLst/>
          </a:prstGeom>
          <a:noFill/>
          <a:ln w="9525">
            <a:noFill/>
          </a:ln>
        </p:spPr>
        <p:txBody>
          <a:bodyPr lIns="92075" tIns="46038" rIns="92075" bIns="46038" anchor="b" anchorCtr="0"/>
          <a:lstStyle>
            <a:lvl1pPr marL="0" lvl="0" indent="0" algn="ctr" defTabSz="91440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r>
              <a:rPr lang="zh-CN" altLang="en-US" sz="2400" b="1" spc="150" dirty="0">
                <a:solidFill>
                  <a:srgbClr val="002060"/>
                </a:solidFill>
                <a:uFillTx/>
                <a:latin typeface="微软雅黑" panose="020B0503020204020204" charset="-122"/>
                <a:ea typeface="微软雅黑" panose="020B0503020204020204" charset="-122"/>
                <a:cs typeface="黑体" panose="02010609060101010101" pitchFamily="2" charset="-122"/>
                <a:sym typeface="+mn-ea"/>
              </a:rPr>
              <a:t>实行</a:t>
            </a:r>
            <a:r>
              <a:rPr lang="en-US" altLang="zh-CN" sz="2400" b="1" spc="150" dirty="0">
                <a:solidFill>
                  <a:srgbClr val="002060"/>
                </a:solidFill>
                <a:uFillTx/>
                <a:latin typeface="微软雅黑" panose="020B0503020204020204" charset="-122"/>
                <a:ea typeface="微软雅黑" panose="020B0503020204020204" charset="-122"/>
                <a:cs typeface="黑体" panose="02010609060101010101" pitchFamily="2" charset="-122"/>
                <a:sym typeface="+mn-ea"/>
              </a:rPr>
              <a:t>21</a:t>
            </a:r>
            <a:r>
              <a:rPr lang="zh-CN" altLang="en-US" sz="2400" b="1" spc="150" dirty="0">
                <a:solidFill>
                  <a:srgbClr val="002060"/>
                </a:solidFill>
                <a:uFillTx/>
                <a:latin typeface="微软雅黑" panose="020B0503020204020204" charset="-122"/>
                <a:ea typeface="微软雅黑" panose="020B0503020204020204" charset="-122"/>
                <a:cs typeface="黑体" panose="02010609060101010101" pitchFamily="2" charset="-122"/>
                <a:sym typeface="+mn-ea"/>
              </a:rPr>
              <a:t>天早期隔离断奶（SEW）</a:t>
            </a:r>
            <a:r>
              <a:rPr lang="zh-CN" altLang="en-US" sz="2400" b="1" spc="150" dirty="0">
                <a:solidFill>
                  <a:srgbClr val="002060"/>
                </a:solidFill>
                <a:uFillTx/>
                <a:latin typeface="微软雅黑" panose="020B0503020204020204" charset="-122"/>
                <a:ea typeface="微软雅黑" panose="020B0503020204020204" charset="-122"/>
                <a:cs typeface="黑体" panose="02010609060101010101" pitchFamily="2" charset="-122"/>
              </a:rPr>
              <a:t>Implies a weaning age below 21 Days and Site Separated Production</a:t>
            </a:r>
            <a:endParaRPr lang="zh-CN" altLang="en-US" sz="2400" b="1" spc="150" dirty="0">
              <a:solidFill>
                <a:srgbClr val="002060"/>
              </a:solidFill>
              <a:uFillTx/>
              <a:latin typeface="微软雅黑" panose="020B0503020204020204" charset="-122"/>
              <a:ea typeface="微软雅黑" panose="020B0503020204020204" charset="-122"/>
              <a:cs typeface="黑体" panose="02010609060101010101" pitchFamily="2" charset="-122"/>
            </a:endParaRPr>
          </a:p>
        </p:txBody>
      </p:sp>
      <p:sp>
        <p:nvSpPr>
          <p:cNvPr id="68611" name="直接连接符 68610"/>
          <p:cNvSpPr/>
          <p:nvPr/>
        </p:nvSpPr>
        <p:spPr>
          <a:xfrm>
            <a:off x="2659063" y="2513013"/>
            <a:ext cx="0" cy="3201987"/>
          </a:xfrm>
          <a:prstGeom prst="line">
            <a:avLst/>
          </a:prstGeom>
          <a:ln w="50800" cap="flat" cmpd="sng">
            <a:solidFill>
              <a:schemeClr val="tx1"/>
            </a:solidFill>
            <a:prstDash val="solid"/>
            <a:headEnd type="none" w="med" len="med"/>
            <a:tailEnd type="none" w="med" len="med"/>
          </a:ln>
        </p:spPr>
      </p:sp>
      <p:sp>
        <p:nvSpPr>
          <p:cNvPr id="68612" name="直接连接符 68611"/>
          <p:cNvSpPr/>
          <p:nvPr/>
        </p:nvSpPr>
        <p:spPr>
          <a:xfrm>
            <a:off x="2659063" y="5715000"/>
            <a:ext cx="5953125" cy="0"/>
          </a:xfrm>
          <a:prstGeom prst="line">
            <a:avLst/>
          </a:prstGeom>
          <a:ln w="50800" cap="flat" cmpd="sng">
            <a:solidFill>
              <a:schemeClr val="tx1"/>
            </a:solidFill>
            <a:prstDash val="solid"/>
            <a:headEnd type="none" w="med" len="med"/>
            <a:tailEnd type="none" w="med" len="med"/>
          </a:ln>
        </p:spPr>
      </p:sp>
      <p:sp>
        <p:nvSpPr>
          <p:cNvPr id="68613" name="任意多边形 68612"/>
          <p:cNvSpPr/>
          <p:nvPr/>
        </p:nvSpPr>
        <p:spPr>
          <a:xfrm>
            <a:off x="2659063" y="3430588"/>
            <a:ext cx="3048000" cy="2286000"/>
          </a:xfrm>
          <a:custGeom>
            <a:avLst/>
            <a:gdLst>
              <a:gd name="txL" fmla="*/ 0 w 21610"/>
              <a:gd name="txT" fmla="*/ 0 h 21600"/>
              <a:gd name="txR" fmla="*/ 21610 w 21610"/>
              <a:gd name="txB" fmla="*/ 21600 h 21600"/>
            </a:gdLst>
            <a:ahLst/>
            <a:cxnLst>
              <a:cxn ang="270">
                <a:pos x="0" y="0"/>
              </a:cxn>
              <a:cxn ang="0">
                <a:pos x="21609" y="21584"/>
              </a:cxn>
              <a:cxn ang="90">
                <a:pos x="10" y="21600"/>
              </a:cxn>
            </a:cxnLst>
            <a:rect l="txL" t="txT" r="txR" b="txB"/>
            <a:pathLst>
              <a:path w="21610" h="21600" fill="none">
                <a:moveTo>
                  <a:pt x="0" y="0"/>
                </a:moveTo>
                <a:arcTo wR="21600" hR="21600" stAng="-5401592" swAng="5399045"/>
              </a:path>
              <a:path w="21610" h="21600" stroke="0">
                <a:moveTo>
                  <a:pt x="0" y="0"/>
                </a:moveTo>
                <a:arcTo wR="21600" hR="21600" stAng="-5401592" swAng="5399045"/>
                <a:lnTo>
                  <a:pt x="10" y="21600"/>
                </a:lnTo>
                <a:close/>
              </a:path>
            </a:pathLst>
          </a:custGeom>
          <a:noFill/>
          <a:ln w="50800" cap="rnd" cmpd="sng">
            <a:solidFill>
              <a:schemeClr val="tx1"/>
            </a:solidFill>
            <a:prstDash val="solid"/>
            <a:headEnd type="none" w="med" len="med"/>
            <a:tailEnd type="none" w="med" len="med"/>
          </a:ln>
        </p:spPr>
        <p:txBody>
          <a:bodyPr/>
          <a:lstStyle/>
          <a:p>
            <a:endParaRPr lang="zh-CN" altLang="en-US"/>
          </a:p>
        </p:txBody>
      </p:sp>
      <p:sp>
        <p:nvSpPr>
          <p:cNvPr id="68614" name="直接连接符 68613"/>
          <p:cNvSpPr/>
          <p:nvPr/>
        </p:nvSpPr>
        <p:spPr>
          <a:xfrm>
            <a:off x="5492750" y="5561013"/>
            <a:ext cx="0" cy="228600"/>
          </a:xfrm>
          <a:prstGeom prst="line">
            <a:avLst/>
          </a:prstGeom>
          <a:ln w="50800" cap="flat" cmpd="sng">
            <a:solidFill>
              <a:schemeClr val="tx1"/>
            </a:solidFill>
            <a:prstDash val="solid"/>
            <a:headEnd type="none" w="med" len="med"/>
            <a:tailEnd type="none" w="med" len="med"/>
          </a:ln>
        </p:spPr>
      </p:sp>
      <p:sp>
        <p:nvSpPr>
          <p:cNvPr id="68615" name="矩形 68614"/>
          <p:cNvSpPr/>
          <p:nvPr/>
        </p:nvSpPr>
        <p:spPr>
          <a:xfrm>
            <a:off x="5195888" y="5775325"/>
            <a:ext cx="641350" cy="46037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21d</a:t>
            </a:r>
            <a:endParaRPr lang="en-US" altLang="zh-CN" sz="2400">
              <a:latin typeface="Times New Roman" panose="02020603050405020304" pitchFamily="18" charset="0"/>
            </a:endParaRPr>
          </a:p>
        </p:txBody>
      </p:sp>
      <p:sp>
        <p:nvSpPr>
          <p:cNvPr id="68616" name="矩形 68615"/>
          <p:cNvSpPr/>
          <p:nvPr/>
        </p:nvSpPr>
        <p:spPr>
          <a:xfrm>
            <a:off x="2359025" y="5699125"/>
            <a:ext cx="810260" cy="46037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Birth</a:t>
            </a:r>
            <a:endParaRPr lang="en-US" altLang="zh-CN" sz="2400">
              <a:latin typeface="Times New Roman" panose="02020603050405020304" pitchFamily="18" charset="0"/>
            </a:endParaRPr>
          </a:p>
        </p:txBody>
      </p:sp>
      <p:sp>
        <p:nvSpPr>
          <p:cNvPr id="68617" name="直接连接符 68616"/>
          <p:cNvSpPr/>
          <p:nvPr/>
        </p:nvSpPr>
        <p:spPr>
          <a:xfrm>
            <a:off x="4572000" y="5561013"/>
            <a:ext cx="0" cy="228600"/>
          </a:xfrm>
          <a:prstGeom prst="line">
            <a:avLst/>
          </a:prstGeom>
          <a:ln w="50800" cap="flat" cmpd="sng">
            <a:solidFill>
              <a:schemeClr val="tx1"/>
            </a:solidFill>
            <a:prstDash val="solid"/>
            <a:headEnd type="none" w="med" len="med"/>
            <a:tailEnd type="none" w="med" len="med"/>
          </a:ln>
        </p:spPr>
      </p:sp>
      <p:sp>
        <p:nvSpPr>
          <p:cNvPr id="68618" name="矩形 68617"/>
          <p:cNvSpPr/>
          <p:nvPr/>
        </p:nvSpPr>
        <p:spPr>
          <a:xfrm>
            <a:off x="4344988" y="5775325"/>
            <a:ext cx="717550" cy="46037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16 d</a:t>
            </a:r>
            <a:endParaRPr lang="en-US" altLang="zh-CN" sz="2400">
              <a:latin typeface="Times New Roman" panose="02020603050405020304" pitchFamily="18" charset="0"/>
            </a:endParaRPr>
          </a:p>
        </p:txBody>
      </p:sp>
      <p:sp>
        <p:nvSpPr>
          <p:cNvPr id="68619" name="任意多边形 68618"/>
          <p:cNvSpPr/>
          <p:nvPr/>
        </p:nvSpPr>
        <p:spPr>
          <a:xfrm>
            <a:off x="3368675" y="3503613"/>
            <a:ext cx="5030788" cy="2136775"/>
          </a:xfrm>
          <a:custGeom>
            <a:avLst/>
            <a:gdLst>
              <a:gd name="txL" fmla="*/ 0 w 21600"/>
              <a:gd name="txT" fmla="*/ 0 h 21617"/>
              <a:gd name="txR" fmla="*/ 21600 w 21600"/>
              <a:gd name="txB" fmla="*/ 21617 h 21617"/>
            </a:gdLst>
            <a:ahLst/>
            <a:cxnLst>
              <a:cxn ang="270">
                <a:pos x="21599" y="0"/>
              </a:cxn>
              <a:cxn ang="90">
                <a:pos x="0" y="21617"/>
              </a:cxn>
              <a:cxn ang="180">
                <a:pos x="0" y="17"/>
              </a:cxn>
            </a:cxnLst>
            <a:rect l="txL" t="txT" r="txR" b="txB"/>
            <a:pathLst>
              <a:path w="21600" h="21617" fill="none">
                <a:moveTo>
                  <a:pt x="21599" y="0"/>
                </a:moveTo>
                <a:arcTo wR="21600" hR="21600" stAng="-2706" swAng="5402706"/>
              </a:path>
              <a:path w="21600" h="21617" stroke="0">
                <a:moveTo>
                  <a:pt x="21599" y="0"/>
                </a:moveTo>
                <a:arcTo wR="21600" hR="21600" stAng="-2706" swAng="5402706"/>
                <a:lnTo>
                  <a:pt x="0" y="17"/>
                </a:lnTo>
                <a:close/>
              </a:path>
            </a:pathLst>
          </a:custGeom>
          <a:noFill/>
          <a:ln w="50800" cap="rnd" cmpd="sng">
            <a:solidFill>
              <a:schemeClr val="folHlink"/>
            </a:solidFill>
            <a:prstDash val="solid"/>
            <a:headEnd type="none" w="med" len="med"/>
            <a:tailEnd type="none" w="med" len="med"/>
          </a:ln>
        </p:spPr>
        <p:txBody>
          <a:bodyPr/>
          <a:lstStyle/>
          <a:p>
            <a:endParaRPr lang="zh-CN" altLang="en-US"/>
          </a:p>
        </p:txBody>
      </p:sp>
      <p:sp>
        <p:nvSpPr>
          <p:cNvPr id="68620" name="直接连接符 68619"/>
          <p:cNvSpPr/>
          <p:nvPr/>
        </p:nvSpPr>
        <p:spPr>
          <a:xfrm>
            <a:off x="2659063" y="4799013"/>
            <a:ext cx="5953125" cy="0"/>
          </a:xfrm>
          <a:prstGeom prst="line">
            <a:avLst/>
          </a:prstGeom>
          <a:ln w="50800" cap="flat" cmpd="sng">
            <a:solidFill>
              <a:srgbClr val="FF3300"/>
            </a:solidFill>
            <a:prstDash val="solid"/>
            <a:headEnd type="none" w="med" len="med"/>
            <a:tailEnd type="none" w="med" len="med"/>
          </a:ln>
        </p:spPr>
      </p:sp>
      <p:sp>
        <p:nvSpPr>
          <p:cNvPr id="68621" name="直接连接符 68620"/>
          <p:cNvSpPr/>
          <p:nvPr/>
        </p:nvSpPr>
        <p:spPr>
          <a:xfrm>
            <a:off x="7408863" y="5561013"/>
            <a:ext cx="0" cy="228600"/>
          </a:xfrm>
          <a:prstGeom prst="line">
            <a:avLst/>
          </a:prstGeom>
          <a:ln w="50800" cap="flat" cmpd="sng">
            <a:solidFill>
              <a:schemeClr val="tx1"/>
            </a:solidFill>
            <a:prstDash val="solid"/>
            <a:headEnd type="none" w="med" len="med"/>
            <a:tailEnd type="none" w="med" len="med"/>
          </a:ln>
        </p:spPr>
      </p:sp>
      <p:sp>
        <p:nvSpPr>
          <p:cNvPr id="68622" name="矩形 68621"/>
          <p:cNvSpPr/>
          <p:nvPr/>
        </p:nvSpPr>
        <p:spPr>
          <a:xfrm>
            <a:off x="7180263" y="5775325"/>
            <a:ext cx="717550" cy="46037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28 d</a:t>
            </a:r>
            <a:endParaRPr lang="en-US" altLang="zh-CN" sz="2400">
              <a:latin typeface="Times New Roman" panose="02020603050405020304" pitchFamily="18" charset="0"/>
            </a:endParaRPr>
          </a:p>
        </p:txBody>
      </p:sp>
      <p:sp>
        <p:nvSpPr>
          <p:cNvPr id="68623" name="未知"/>
          <p:cNvSpPr/>
          <p:nvPr/>
        </p:nvSpPr>
        <p:spPr>
          <a:xfrm>
            <a:off x="5513388" y="4754563"/>
            <a:ext cx="1541462" cy="554037"/>
          </a:xfrm>
          <a:custGeom>
            <a:avLst/>
            <a:gdLst/>
            <a:ahLst/>
            <a:cxnLst/>
            <a:rect l="0" t="0" r="0" b="0"/>
            <a:pathLst>
              <a:path w="1045" h="340">
                <a:moveTo>
                  <a:pt x="1044" y="29"/>
                </a:moveTo>
                <a:lnTo>
                  <a:pt x="927" y="16"/>
                </a:lnTo>
                <a:lnTo>
                  <a:pt x="833" y="16"/>
                </a:lnTo>
                <a:lnTo>
                  <a:pt x="786" y="16"/>
                </a:lnTo>
                <a:lnTo>
                  <a:pt x="738" y="16"/>
                </a:lnTo>
                <a:lnTo>
                  <a:pt x="691" y="16"/>
                </a:lnTo>
                <a:lnTo>
                  <a:pt x="628" y="32"/>
                </a:lnTo>
                <a:lnTo>
                  <a:pt x="581" y="32"/>
                </a:lnTo>
                <a:lnTo>
                  <a:pt x="534" y="32"/>
                </a:lnTo>
                <a:lnTo>
                  <a:pt x="471" y="48"/>
                </a:lnTo>
                <a:lnTo>
                  <a:pt x="424" y="48"/>
                </a:lnTo>
                <a:lnTo>
                  <a:pt x="377" y="48"/>
                </a:lnTo>
                <a:lnTo>
                  <a:pt x="330" y="48"/>
                </a:lnTo>
                <a:lnTo>
                  <a:pt x="283" y="32"/>
                </a:lnTo>
                <a:lnTo>
                  <a:pt x="220" y="16"/>
                </a:lnTo>
                <a:lnTo>
                  <a:pt x="172" y="16"/>
                </a:lnTo>
                <a:lnTo>
                  <a:pt x="125" y="16"/>
                </a:lnTo>
                <a:lnTo>
                  <a:pt x="62" y="0"/>
                </a:lnTo>
                <a:lnTo>
                  <a:pt x="15" y="0"/>
                </a:lnTo>
                <a:lnTo>
                  <a:pt x="0" y="48"/>
                </a:lnTo>
                <a:lnTo>
                  <a:pt x="15" y="96"/>
                </a:lnTo>
                <a:lnTo>
                  <a:pt x="125" y="161"/>
                </a:lnTo>
                <a:lnTo>
                  <a:pt x="78" y="161"/>
                </a:lnTo>
                <a:lnTo>
                  <a:pt x="78" y="209"/>
                </a:lnTo>
                <a:lnTo>
                  <a:pt x="94" y="258"/>
                </a:lnTo>
                <a:lnTo>
                  <a:pt x="125" y="306"/>
                </a:lnTo>
                <a:lnTo>
                  <a:pt x="172" y="339"/>
                </a:lnTo>
                <a:lnTo>
                  <a:pt x="204" y="290"/>
                </a:lnTo>
                <a:lnTo>
                  <a:pt x="251" y="290"/>
                </a:lnTo>
                <a:lnTo>
                  <a:pt x="298" y="290"/>
                </a:lnTo>
                <a:lnTo>
                  <a:pt x="345" y="290"/>
                </a:lnTo>
                <a:lnTo>
                  <a:pt x="393" y="274"/>
                </a:lnTo>
                <a:lnTo>
                  <a:pt x="440" y="274"/>
                </a:lnTo>
                <a:lnTo>
                  <a:pt x="487" y="274"/>
                </a:lnTo>
                <a:lnTo>
                  <a:pt x="534" y="258"/>
                </a:lnTo>
                <a:lnTo>
                  <a:pt x="581" y="242"/>
                </a:lnTo>
                <a:lnTo>
                  <a:pt x="628" y="209"/>
                </a:lnTo>
                <a:lnTo>
                  <a:pt x="676" y="193"/>
                </a:lnTo>
                <a:lnTo>
                  <a:pt x="723" y="177"/>
                </a:lnTo>
                <a:lnTo>
                  <a:pt x="817" y="161"/>
                </a:lnTo>
                <a:lnTo>
                  <a:pt x="864" y="161"/>
                </a:lnTo>
                <a:lnTo>
                  <a:pt x="911" y="129"/>
                </a:lnTo>
                <a:lnTo>
                  <a:pt x="959" y="96"/>
                </a:lnTo>
                <a:lnTo>
                  <a:pt x="1021" y="96"/>
                </a:lnTo>
                <a:lnTo>
                  <a:pt x="1044" y="29"/>
                </a:lnTo>
                <a:lnTo>
                  <a:pt x="1044" y="29"/>
                </a:lnTo>
              </a:path>
            </a:pathLst>
          </a:custGeom>
          <a:solidFill>
            <a:srgbClr val="FF3300"/>
          </a:solidFill>
          <a:ln w="12700" cap="rnd" cmpd="sng">
            <a:solidFill>
              <a:srgbClr val="FF3300"/>
            </a:solidFill>
            <a:prstDash val="solid"/>
            <a:headEnd type="none" w="med" len="med"/>
            <a:tailEnd type="none" w="med" len="med"/>
          </a:ln>
        </p:spPr>
        <p:txBody>
          <a:bodyPr/>
          <a:lstStyle/>
          <a:p>
            <a:endParaRPr lang="zh-CN" altLang="en-US"/>
          </a:p>
        </p:txBody>
      </p:sp>
      <p:sp>
        <p:nvSpPr>
          <p:cNvPr id="68624" name="直接连接符 68623"/>
          <p:cNvSpPr/>
          <p:nvPr/>
        </p:nvSpPr>
        <p:spPr>
          <a:xfrm>
            <a:off x="5492750" y="4876800"/>
            <a:ext cx="1562100" cy="0"/>
          </a:xfrm>
          <a:prstGeom prst="line">
            <a:avLst/>
          </a:prstGeom>
          <a:ln w="12700" cap="flat" cmpd="sng">
            <a:solidFill>
              <a:srgbClr val="FF3300"/>
            </a:solidFill>
            <a:prstDash val="solid"/>
            <a:headEnd type="none" w="med" len="med"/>
            <a:tailEnd type="none" w="med" len="med"/>
          </a:ln>
        </p:spPr>
      </p:sp>
      <p:sp>
        <p:nvSpPr>
          <p:cNvPr id="68625" name="直接连接符 68624"/>
          <p:cNvSpPr/>
          <p:nvPr/>
        </p:nvSpPr>
        <p:spPr>
          <a:xfrm flipV="1">
            <a:off x="5705475" y="4876800"/>
            <a:ext cx="1349375" cy="455613"/>
          </a:xfrm>
          <a:prstGeom prst="line">
            <a:avLst/>
          </a:prstGeom>
          <a:ln w="12700" cap="flat" cmpd="sng">
            <a:solidFill>
              <a:srgbClr val="FF3300"/>
            </a:solidFill>
            <a:prstDash val="solid"/>
            <a:headEnd type="none" w="med" len="med"/>
            <a:tailEnd type="none" w="med" len="med"/>
          </a:ln>
        </p:spPr>
      </p:sp>
      <p:sp>
        <p:nvSpPr>
          <p:cNvPr id="68626" name="直接连接符 68625"/>
          <p:cNvSpPr/>
          <p:nvPr/>
        </p:nvSpPr>
        <p:spPr>
          <a:xfrm>
            <a:off x="5564188" y="4876800"/>
            <a:ext cx="141287" cy="533400"/>
          </a:xfrm>
          <a:prstGeom prst="line">
            <a:avLst/>
          </a:prstGeom>
          <a:ln w="12700" cap="flat" cmpd="sng">
            <a:solidFill>
              <a:srgbClr val="FF3300"/>
            </a:solidFill>
            <a:prstDash val="solid"/>
            <a:headEnd type="none" w="med" len="med"/>
            <a:tailEnd type="none" w="med" len="med"/>
          </a:ln>
        </p:spPr>
      </p:sp>
      <p:sp>
        <p:nvSpPr>
          <p:cNvPr id="68627" name="矩形 68626"/>
          <p:cNvSpPr/>
          <p:nvPr/>
        </p:nvSpPr>
        <p:spPr>
          <a:xfrm>
            <a:off x="2927350" y="2955925"/>
            <a:ext cx="2571115" cy="82994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Maternal</a:t>
            </a:r>
            <a:endParaRPr lang="en-US" altLang="zh-CN" sz="2400">
              <a:latin typeface="Times New Roman" panose="02020603050405020304" pitchFamily="18" charset="0"/>
            </a:endParaRPr>
          </a:p>
          <a:p>
            <a:pPr eaLnBrk="0" hangingPunct="0"/>
            <a:r>
              <a:rPr lang="en-US" altLang="zh-CN" sz="2400">
                <a:latin typeface="Times New Roman" panose="02020603050405020304" pitchFamily="18" charset="0"/>
              </a:rPr>
              <a:t>              Antibodies</a:t>
            </a:r>
            <a:endParaRPr lang="en-US" altLang="zh-CN" sz="2400">
              <a:latin typeface="Times New Roman" panose="02020603050405020304" pitchFamily="18" charset="0"/>
            </a:endParaRPr>
          </a:p>
        </p:txBody>
      </p:sp>
      <p:sp>
        <p:nvSpPr>
          <p:cNvPr id="68628" name="矩形 68627"/>
          <p:cNvSpPr/>
          <p:nvPr/>
        </p:nvSpPr>
        <p:spPr>
          <a:xfrm>
            <a:off x="7534275" y="2801938"/>
            <a:ext cx="2105025" cy="829945"/>
          </a:xfrm>
          <a:prstGeom prst="rect">
            <a:avLst/>
          </a:prstGeom>
          <a:noFill/>
          <a:ln w="9525">
            <a:noFill/>
          </a:ln>
        </p:spPr>
        <p:txBody>
          <a:bodyPr wrap="none" lIns="92075" tIns="46038" rIns="92075" bIns="46038">
            <a:spAutoFit/>
          </a:bodyPr>
          <a:lstStyle/>
          <a:p>
            <a:pPr eaLnBrk="0" hangingPunct="0"/>
            <a:r>
              <a:rPr lang="en-US" altLang="zh-CN" sz="2400">
                <a:solidFill>
                  <a:schemeClr val="folHlink"/>
                </a:solidFill>
                <a:latin typeface="Times New Roman" panose="02020603050405020304" pitchFamily="18" charset="0"/>
              </a:rPr>
              <a:t>Piglets Immune</a:t>
            </a:r>
            <a:endParaRPr lang="en-US" altLang="zh-CN" sz="2400">
              <a:solidFill>
                <a:schemeClr val="folHlink"/>
              </a:solidFill>
              <a:latin typeface="Times New Roman" panose="02020603050405020304" pitchFamily="18" charset="0"/>
            </a:endParaRPr>
          </a:p>
          <a:p>
            <a:pPr eaLnBrk="0" hangingPunct="0"/>
            <a:r>
              <a:rPr lang="en-US" altLang="zh-CN" sz="2400">
                <a:solidFill>
                  <a:schemeClr val="folHlink"/>
                </a:solidFill>
                <a:latin typeface="Times New Roman" panose="02020603050405020304" pitchFamily="18" charset="0"/>
              </a:rPr>
              <a:t>     Protection</a:t>
            </a:r>
            <a:endParaRPr lang="en-US" altLang="zh-CN" sz="2400">
              <a:solidFill>
                <a:schemeClr val="folHlink"/>
              </a:solidFill>
              <a:latin typeface="Times New Roman" panose="02020603050405020304" pitchFamily="18" charset="0"/>
            </a:endParaRPr>
          </a:p>
        </p:txBody>
      </p:sp>
      <p:sp>
        <p:nvSpPr>
          <p:cNvPr id="68629" name="矩形 68628"/>
          <p:cNvSpPr/>
          <p:nvPr/>
        </p:nvSpPr>
        <p:spPr>
          <a:xfrm>
            <a:off x="2784475" y="4327525"/>
            <a:ext cx="2131695" cy="460375"/>
          </a:xfrm>
          <a:prstGeom prst="rect">
            <a:avLst/>
          </a:prstGeom>
          <a:noFill/>
          <a:ln w="9525">
            <a:noFill/>
          </a:ln>
        </p:spPr>
        <p:txBody>
          <a:bodyPr wrap="none" lIns="92075" tIns="46038" rIns="92075" bIns="46038">
            <a:spAutoFit/>
          </a:bodyPr>
          <a:lstStyle/>
          <a:p>
            <a:pPr eaLnBrk="0" hangingPunct="0"/>
            <a:r>
              <a:rPr lang="en-US" altLang="zh-CN" sz="2400">
                <a:latin typeface="Times New Roman" panose="02020603050405020304" pitchFamily="18" charset="0"/>
              </a:rPr>
              <a:t> </a:t>
            </a:r>
            <a:r>
              <a:rPr lang="en-US" altLang="zh-CN" sz="2400">
                <a:solidFill>
                  <a:srgbClr val="FF3300"/>
                </a:solidFill>
                <a:latin typeface="Times New Roman" panose="02020603050405020304" pitchFamily="18" charset="0"/>
              </a:rPr>
              <a:t>Sow Pathogens</a:t>
            </a:r>
            <a:endParaRPr lang="en-US" altLang="zh-CN" sz="2400">
              <a:solidFill>
                <a:srgbClr val="FF3300"/>
              </a:solidFill>
              <a:latin typeface="Times New Roman" panose="02020603050405020304" pitchFamily="18" charset="0"/>
            </a:endParaRPr>
          </a:p>
        </p:txBody>
      </p:sp>
      <p:sp>
        <p:nvSpPr>
          <p:cNvPr id="68630" name="矩形 68629"/>
          <p:cNvSpPr/>
          <p:nvPr/>
        </p:nvSpPr>
        <p:spPr>
          <a:xfrm>
            <a:off x="5549900" y="4743450"/>
            <a:ext cx="1437640" cy="460375"/>
          </a:xfrm>
          <a:prstGeom prst="rect">
            <a:avLst/>
          </a:prstGeom>
          <a:noFill/>
          <a:ln w="9525">
            <a:noFill/>
          </a:ln>
        </p:spPr>
        <p:txBody>
          <a:bodyPr wrap="none" lIns="92075" tIns="46038" rIns="92075" bIns="46038">
            <a:spAutoFit/>
          </a:bodyPr>
          <a:lstStyle/>
          <a:p>
            <a:pPr eaLnBrk="0" hangingPunct="0"/>
            <a:r>
              <a:rPr lang="en-US" altLang="zh-CN" sz="2400">
                <a:solidFill>
                  <a:schemeClr val="bg1"/>
                </a:solidFill>
                <a:latin typeface="Times New Roman" panose="02020603050405020304" pitchFamily="18" charset="0"/>
              </a:rPr>
              <a:t>DISEASE</a:t>
            </a:r>
            <a:endParaRPr lang="en-US" altLang="zh-CN" sz="2400">
              <a:solidFill>
                <a:schemeClr val="bg1"/>
              </a:solidFill>
              <a:latin typeface="Times New Roman" panose="02020603050405020304" pitchFamily="18" charset="0"/>
            </a:endParaRPr>
          </a:p>
        </p:txBody>
      </p:sp>
      <p:sp>
        <p:nvSpPr>
          <p:cNvPr id="57346" name="文本框 2"/>
          <p:cNvSpPr txBox="1">
            <a:spLocks noChangeArrowheads="1"/>
          </p:cNvSpPr>
          <p:nvPr/>
        </p:nvSpPr>
        <p:spPr bwMode="auto">
          <a:xfrm>
            <a:off x="2306956" y="313945"/>
            <a:ext cx="510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C00000"/>
                </a:solidFill>
                <a:latin typeface="+mn-ea"/>
                <a:cs typeface="+mj-cs"/>
                <a:sym typeface="+mn-ea"/>
              </a:rPr>
              <a:t>生物安全管理</a:t>
            </a:r>
            <a:endParaRPr lang="zh-CN" altLang="en-US" sz="2800" b="1" dirty="0">
              <a:solidFill>
                <a:srgbClr val="C00000"/>
              </a:solidFill>
              <a:latin typeface="+mn-ea"/>
              <a:cs typeface="+mj-cs"/>
              <a:sym typeface="+mn-ea"/>
            </a:endParaRPr>
          </a:p>
        </p:txBody>
      </p:sp>
      <p:cxnSp>
        <p:nvCxnSpPr>
          <p:cNvPr id="50" name="直接连接符 49"/>
          <p:cNvCxnSpPr/>
          <p:nvPr/>
        </p:nvCxnSpPr>
        <p:spPr>
          <a:xfrm flipV="1">
            <a:off x="616261" y="1026642"/>
            <a:ext cx="10960728"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ChangeArrowheads="1"/>
          </p:cNvSpPr>
          <p:nvPr/>
        </p:nvSpPr>
        <p:spPr bwMode="auto">
          <a:xfrm>
            <a:off x="4773930" y="1890395"/>
            <a:ext cx="3188335" cy="1144905"/>
          </a:xfrm>
          <a:prstGeom prst="rect">
            <a:avLst/>
          </a:prstGeom>
          <a:solidFill>
            <a:srgbClr val="00CCFF"/>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600" dirty="0">
                <a:solidFill>
                  <a:schemeClr val="bg1"/>
                </a:solidFill>
                <a:latin typeface="RotisSansSerif" pitchFamily="2" charset="0"/>
              </a:rPr>
              <a:t>BREEDING</a:t>
            </a:r>
            <a:endParaRPr lang="en-GB" altLang="en-US" sz="3600" dirty="0">
              <a:solidFill>
                <a:schemeClr val="bg1"/>
              </a:solidFill>
              <a:latin typeface="RotisSansSerif" pitchFamily="2" charset="0"/>
            </a:endParaRPr>
          </a:p>
          <a:p>
            <a:pPr algn="ctr" eaLnBrk="0" hangingPunct="0"/>
            <a:r>
              <a:rPr lang="zh-CN" altLang="en-US" sz="3600" dirty="0">
                <a:solidFill>
                  <a:schemeClr val="bg1"/>
                </a:solidFill>
                <a:latin typeface="RotisSansSerif" pitchFamily="2" charset="0"/>
              </a:rPr>
              <a:t>繁殖群</a:t>
            </a:r>
            <a:endParaRPr lang="zh-CN" altLang="en-US" sz="3600" dirty="0">
              <a:solidFill>
                <a:schemeClr val="bg1"/>
              </a:solidFill>
              <a:latin typeface="RotisSansSerif" pitchFamily="2" charset="0"/>
            </a:endParaRPr>
          </a:p>
        </p:txBody>
      </p:sp>
      <p:sp>
        <p:nvSpPr>
          <p:cNvPr id="72708" name="Rectangle 4"/>
          <p:cNvSpPr>
            <a:spLocks noChangeArrowheads="1"/>
          </p:cNvSpPr>
          <p:nvPr/>
        </p:nvSpPr>
        <p:spPr bwMode="auto">
          <a:xfrm>
            <a:off x="4760223" y="3588603"/>
            <a:ext cx="3201958" cy="1046896"/>
          </a:xfrm>
          <a:prstGeom prst="rect">
            <a:avLst/>
          </a:prstGeom>
          <a:solidFill>
            <a:srgbClr val="0099CC"/>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600" dirty="0">
                <a:solidFill>
                  <a:schemeClr val="bg1"/>
                </a:solidFill>
                <a:latin typeface="RotisSansSerif" pitchFamily="2" charset="0"/>
              </a:rPr>
              <a:t>WEANERS</a:t>
            </a:r>
            <a:endParaRPr lang="en-GB" altLang="en-US" sz="3600" dirty="0">
              <a:solidFill>
                <a:schemeClr val="bg1"/>
              </a:solidFill>
              <a:latin typeface="RotisSansSerif" pitchFamily="2" charset="0"/>
            </a:endParaRPr>
          </a:p>
          <a:p>
            <a:pPr algn="ctr" eaLnBrk="0" hangingPunct="0"/>
            <a:r>
              <a:rPr lang="zh-CN" altLang="en-US" sz="3600" dirty="0">
                <a:solidFill>
                  <a:schemeClr val="bg1"/>
                </a:solidFill>
                <a:latin typeface="RotisSansSerif" pitchFamily="2" charset="0"/>
              </a:rPr>
              <a:t>断奶仔猪</a:t>
            </a:r>
            <a:endParaRPr lang="zh-CN" altLang="en-US" sz="3600" dirty="0">
              <a:solidFill>
                <a:schemeClr val="bg1"/>
              </a:solidFill>
              <a:latin typeface="RotisSansSerif" pitchFamily="2" charset="0"/>
            </a:endParaRPr>
          </a:p>
        </p:txBody>
      </p:sp>
      <p:sp>
        <p:nvSpPr>
          <p:cNvPr id="72709" name="Rectangle 5"/>
          <p:cNvSpPr>
            <a:spLocks noChangeArrowheads="1"/>
          </p:cNvSpPr>
          <p:nvPr/>
        </p:nvSpPr>
        <p:spPr bwMode="auto">
          <a:xfrm>
            <a:off x="4766955" y="5221757"/>
            <a:ext cx="3188494" cy="970362"/>
          </a:xfrm>
          <a:prstGeom prst="rect">
            <a:avLst/>
          </a:prstGeom>
          <a:solidFill>
            <a:srgbClr val="336699"/>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600" dirty="0">
                <a:solidFill>
                  <a:schemeClr val="bg1"/>
                </a:solidFill>
                <a:latin typeface="RotisSansSerif" pitchFamily="2" charset="0"/>
              </a:rPr>
              <a:t>FINISHERS</a:t>
            </a:r>
            <a:endParaRPr lang="en-GB" altLang="en-US" sz="3600" dirty="0">
              <a:solidFill>
                <a:schemeClr val="bg1"/>
              </a:solidFill>
              <a:latin typeface="RotisSansSerif" pitchFamily="2" charset="0"/>
            </a:endParaRPr>
          </a:p>
          <a:p>
            <a:pPr algn="ctr" eaLnBrk="0" hangingPunct="0"/>
            <a:r>
              <a:rPr lang="zh-CN" altLang="en-US" sz="3600" dirty="0">
                <a:solidFill>
                  <a:schemeClr val="bg1"/>
                </a:solidFill>
                <a:latin typeface="RotisSansSerif" pitchFamily="2" charset="0"/>
              </a:rPr>
              <a:t>育成猪</a:t>
            </a:r>
            <a:endParaRPr lang="zh-CN" altLang="en-US" sz="3600" dirty="0">
              <a:solidFill>
                <a:schemeClr val="bg1"/>
              </a:solidFill>
              <a:latin typeface="RotisSansSerif" pitchFamily="2" charset="0"/>
            </a:endParaRPr>
          </a:p>
        </p:txBody>
      </p:sp>
      <p:sp>
        <p:nvSpPr>
          <p:cNvPr id="72710" name="Line 6"/>
          <p:cNvSpPr>
            <a:spLocks noChangeShapeType="1"/>
          </p:cNvSpPr>
          <p:nvPr/>
        </p:nvSpPr>
        <p:spPr bwMode="auto">
          <a:xfrm>
            <a:off x="6602484" y="3048000"/>
            <a:ext cx="0" cy="457200"/>
          </a:xfrm>
          <a:prstGeom prst="line">
            <a:avLst/>
          </a:prstGeom>
          <a:noFill/>
          <a:ln w="12700" cmpd="sng">
            <a:solidFill>
              <a:schemeClr val="tx1"/>
            </a:solidFill>
            <a:rou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2711" name="Line 7"/>
          <p:cNvSpPr>
            <a:spLocks noChangeShapeType="1"/>
          </p:cNvSpPr>
          <p:nvPr/>
        </p:nvSpPr>
        <p:spPr bwMode="auto">
          <a:xfrm>
            <a:off x="6602484" y="4648200"/>
            <a:ext cx="0" cy="533400"/>
          </a:xfrm>
          <a:prstGeom prst="line">
            <a:avLst/>
          </a:prstGeom>
          <a:noFill/>
          <a:ln w="12700" cmpd="sng">
            <a:solidFill>
              <a:schemeClr val="tx1"/>
            </a:solidFill>
            <a:rou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821786" y="1951873"/>
            <a:ext cx="1698019"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890388" y="3505200"/>
            <a:ext cx="1626376" cy="1182383"/>
          </a:xfrm>
          <a:prstGeom prst="rect">
            <a:avLst/>
          </a:prstGeom>
          <a:noFill/>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5476" y="5129236"/>
            <a:ext cx="1566672" cy="111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681800" y="1983257"/>
            <a:ext cx="3035300" cy="1435100"/>
          </a:xfrm>
          <a:prstGeom prst="rect">
            <a:avLst/>
          </a:prstGeom>
          <a:solidFill>
            <a:srgbClr val="00CCFF"/>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200" dirty="0">
                <a:latin typeface="RotisSansSerif" pitchFamily="2" charset="0"/>
              </a:rPr>
              <a:t>BREEDING</a:t>
            </a:r>
            <a:endParaRPr lang="en-GB" altLang="en-US" sz="3200" dirty="0">
              <a:latin typeface="RotisSansSerif" pitchFamily="2" charset="0"/>
            </a:endParaRPr>
          </a:p>
          <a:p>
            <a:pPr algn="ctr" eaLnBrk="0" hangingPunct="0"/>
            <a:r>
              <a:rPr lang="zh-CN" altLang="en-US" sz="3200" dirty="0">
                <a:latin typeface="RotisSansSerif" pitchFamily="2" charset="0"/>
              </a:rPr>
              <a:t>繁殖群</a:t>
            </a:r>
            <a:endParaRPr lang="zh-CN" altLang="en-US" sz="3200" dirty="0">
              <a:latin typeface="RotisSansSerif" pitchFamily="2" charset="0"/>
            </a:endParaRPr>
          </a:p>
        </p:txBody>
      </p:sp>
      <p:sp>
        <p:nvSpPr>
          <p:cNvPr id="14" name="Rectangle 4"/>
          <p:cNvSpPr>
            <a:spLocks noChangeArrowheads="1"/>
          </p:cNvSpPr>
          <p:nvPr/>
        </p:nvSpPr>
        <p:spPr bwMode="auto">
          <a:xfrm>
            <a:off x="684975" y="3426295"/>
            <a:ext cx="3035300" cy="1358900"/>
          </a:xfrm>
          <a:prstGeom prst="rect">
            <a:avLst/>
          </a:prstGeom>
          <a:solidFill>
            <a:srgbClr val="0099CC"/>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200">
                <a:solidFill>
                  <a:schemeClr val="bg1"/>
                </a:solidFill>
                <a:latin typeface="RotisSansSerif" pitchFamily="2" charset="0"/>
              </a:rPr>
              <a:t>WEANERS</a:t>
            </a:r>
            <a:endParaRPr lang="en-GB" altLang="en-US" sz="3200">
              <a:solidFill>
                <a:schemeClr val="bg1"/>
              </a:solidFill>
              <a:latin typeface="RotisSansSerif" pitchFamily="2" charset="0"/>
            </a:endParaRPr>
          </a:p>
          <a:p>
            <a:pPr algn="ctr" eaLnBrk="0" hangingPunct="0"/>
            <a:r>
              <a:rPr lang="zh-CN" altLang="en-US" sz="3200">
                <a:solidFill>
                  <a:schemeClr val="bg1"/>
                </a:solidFill>
                <a:latin typeface="RotisSansSerif" pitchFamily="2" charset="0"/>
              </a:rPr>
              <a:t>断奶仔猪</a:t>
            </a:r>
            <a:endParaRPr lang="zh-CN" altLang="en-US" sz="3200">
              <a:solidFill>
                <a:schemeClr val="bg1"/>
              </a:solidFill>
              <a:latin typeface="RotisSansSerif" pitchFamily="2" charset="0"/>
            </a:endParaRPr>
          </a:p>
        </p:txBody>
      </p:sp>
      <p:sp>
        <p:nvSpPr>
          <p:cNvPr id="15" name="Rectangle 5"/>
          <p:cNvSpPr>
            <a:spLocks noChangeArrowheads="1"/>
          </p:cNvSpPr>
          <p:nvPr/>
        </p:nvSpPr>
        <p:spPr bwMode="auto">
          <a:xfrm>
            <a:off x="681800" y="4802657"/>
            <a:ext cx="3035300" cy="1435100"/>
          </a:xfrm>
          <a:prstGeom prst="rect">
            <a:avLst/>
          </a:prstGeom>
          <a:solidFill>
            <a:srgbClr val="336699"/>
          </a:solidFill>
          <a:ln w="12700" cmpd="sng">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lgn="ctr" eaLnBrk="0" hangingPunct="0"/>
            <a:r>
              <a:rPr lang="en-GB" altLang="en-US" sz="3200">
                <a:solidFill>
                  <a:srgbClr val="FF3300"/>
                </a:solidFill>
                <a:latin typeface="RotisSansSerif" pitchFamily="2" charset="0"/>
              </a:rPr>
              <a:t>FINISHERS</a:t>
            </a:r>
            <a:endParaRPr lang="en-GB" altLang="en-US" sz="3200">
              <a:solidFill>
                <a:srgbClr val="FF3300"/>
              </a:solidFill>
              <a:latin typeface="RotisSansSerif" pitchFamily="2" charset="0"/>
            </a:endParaRPr>
          </a:p>
          <a:p>
            <a:pPr algn="ctr" eaLnBrk="0" hangingPunct="0"/>
            <a:r>
              <a:rPr lang="zh-CN" altLang="en-US" sz="3200">
                <a:solidFill>
                  <a:srgbClr val="FF3300"/>
                </a:solidFill>
                <a:latin typeface="RotisSansSerif" pitchFamily="2" charset="0"/>
              </a:rPr>
              <a:t>育成猪</a:t>
            </a:r>
            <a:endParaRPr lang="zh-CN" altLang="en-US" sz="3200">
              <a:solidFill>
                <a:srgbClr val="FF3300"/>
              </a:solidFill>
              <a:latin typeface="RotisSansSerif" pitchFamily="2" charset="0"/>
            </a:endParaRPr>
          </a:p>
        </p:txBody>
      </p:sp>
      <p:sp>
        <p:nvSpPr>
          <p:cNvPr id="17" name="文本框 16"/>
          <p:cNvSpPr txBox="1"/>
          <p:nvPr/>
        </p:nvSpPr>
        <p:spPr>
          <a:xfrm>
            <a:off x="1199515" y="1073785"/>
            <a:ext cx="9792335" cy="737235"/>
          </a:xfrm>
          <a:prstGeom prst="rect">
            <a:avLst/>
          </a:prstGeom>
          <a:noFill/>
        </p:spPr>
        <p:txBody>
          <a:bodyPr wrap="square">
            <a:noAutofit/>
          </a:bodyPr>
          <a:lstStyle/>
          <a:p>
            <a:pPr marL="0" indent="0" algn="just" defTabSz="266700">
              <a:spcBef>
                <a:spcPct val="0"/>
              </a:spcBef>
              <a:spcAft>
                <a:spcPct val="0"/>
              </a:spcAft>
            </a:pPr>
            <a:r>
              <a:rPr lang="zh-CN" altLang="en-US" sz="2400" b="1" dirty="0">
                <a:solidFill>
                  <a:schemeClr val="tx1">
                    <a:lumMod val="75000"/>
                    <a:lumOff val="25000"/>
                  </a:schemeClr>
                </a:solidFill>
              </a:rPr>
              <a:t>在国内率先将传统不同猪群猪混合生产转变为繁殖群、断奶仔猪、育成猪单点生产</a:t>
            </a:r>
            <a:endParaRPr lang="en-US" altLang="zh-CN" sz="2400" b="1" dirty="0">
              <a:solidFill>
                <a:schemeClr val="tx1">
                  <a:lumMod val="75000"/>
                  <a:lumOff val="25000"/>
                </a:schemeClr>
              </a:solidFill>
            </a:endParaRPr>
          </a:p>
        </p:txBody>
      </p:sp>
      <p:sp>
        <p:nvSpPr>
          <p:cNvPr id="18" name="Line 6"/>
          <p:cNvSpPr>
            <a:spLocks noChangeShapeType="1"/>
          </p:cNvSpPr>
          <p:nvPr/>
        </p:nvSpPr>
        <p:spPr bwMode="auto">
          <a:xfrm>
            <a:off x="9691211" y="3048000"/>
            <a:ext cx="0" cy="457200"/>
          </a:xfrm>
          <a:prstGeom prst="line">
            <a:avLst/>
          </a:prstGeom>
          <a:noFill/>
          <a:ln w="12700" cmpd="sng">
            <a:solidFill>
              <a:schemeClr val="tx1"/>
            </a:solidFill>
            <a:rou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 name="Line 7"/>
          <p:cNvSpPr>
            <a:spLocks noChangeShapeType="1"/>
          </p:cNvSpPr>
          <p:nvPr/>
        </p:nvSpPr>
        <p:spPr bwMode="auto">
          <a:xfrm>
            <a:off x="9703576" y="4688357"/>
            <a:ext cx="0" cy="533400"/>
          </a:xfrm>
          <a:prstGeom prst="line">
            <a:avLst/>
          </a:prstGeom>
          <a:noFill/>
          <a:ln w="12700" cmpd="sng">
            <a:solidFill>
              <a:schemeClr val="tx1"/>
            </a:solidFill>
            <a:rou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cxnSp>
        <p:nvCxnSpPr>
          <p:cNvPr id="50" name="直接连接符 49"/>
          <p:cNvCxnSpPr/>
          <p:nvPr/>
        </p:nvCxnSpPr>
        <p:spPr>
          <a:xfrm flipV="1">
            <a:off x="616261" y="1026642"/>
            <a:ext cx="109607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346" name="文本框 2"/>
          <p:cNvSpPr txBox="1">
            <a:spLocks noChangeArrowheads="1"/>
          </p:cNvSpPr>
          <p:nvPr/>
        </p:nvSpPr>
        <p:spPr bwMode="auto">
          <a:xfrm>
            <a:off x="2306956" y="313945"/>
            <a:ext cx="510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r>
              <a:rPr lang="zh-CN" altLang="en-US" sz="2800" b="1" dirty="0">
                <a:solidFill>
                  <a:srgbClr val="C00000"/>
                </a:solidFill>
                <a:latin typeface="+mn-ea"/>
                <a:cs typeface="+mj-cs"/>
                <a:sym typeface="+mn-ea"/>
              </a:rPr>
              <a:t>生物安全管理</a:t>
            </a:r>
            <a:endParaRPr lang="zh-CN" altLang="en-US" sz="2800" b="1" dirty="0">
              <a:solidFill>
                <a:srgbClr val="C00000"/>
              </a:solidFill>
              <a:latin typeface="+mn-ea"/>
              <a:cs typeface="+mj-cs"/>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4505" y="1035685"/>
            <a:ext cx="11274425" cy="1134745"/>
          </a:xfrm>
          <a:prstGeom prst="rect">
            <a:avLst/>
          </a:prstGeom>
          <a:noFill/>
        </p:spPr>
        <p:txBody>
          <a:bodyPr wrap="square" rtlCol="0" anchor="t">
            <a:noAutofit/>
          </a:bodyPr>
          <a:lstStyle/>
          <a:p>
            <a:pPr algn="l">
              <a:lnSpc>
                <a:spcPct val="160000"/>
              </a:lnSpc>
              <a:buClrTx/>
              <a:buSzTx/>
              <a:buFontTx/>
            </a:pP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依赖抗菌药防控细菌病导致“用药-残留-耐药”恶性循环成为行业共性难题；我国每年50%以上抗菌药用于养殖业；Lancet </a:t>
            </a:r>
            <a:r>
              <a:rPr lang="en-US" altLang="zh-CN"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2025</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rPr>
              <a:t>耐药菌直接导致</a:t>
            </a:r>
            <a:r>
              <a:rPr lang="en-US" altLang="zh-CN" sz="20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191</a:t>
            </a:r>
            <a:r>
              <a:rPr lang="zh-CN" altLang="en-US" sz="2000" b="1" dirty="0">
                <a:solidFill>
                  <a:srgbClr val="C0000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万人</a:t>
            </a:r>
            <a:r>
              <a:rPr lang="zh-CN" altLang="en-US" sz="20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死亡</a:t>
            </a:r>
            <a:r>
              <a:rPr lang="zh-CN" altLang="en-US" sz="2000" b="1" dirty="0">
                <a:solidFill>
                  <a:srgbClr val="C0000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/年</a:t>
            </a:r>
            <a:r>
              <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，预计2050年将达</a:t>
            </a:r>
            <a:r>
              <a:rPr lang="en-US" altLang="zh-CN" sz="2000" b="1" dirty="0">
                <a:solidFill>
                  <a:srgbClr val="C0000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39</a:t>
            </a:r>
            <a:r>
              <a:rPr lang="zh-CN" altLang="en-US" sz="2000" b="1" dirty="0">
                <a:solidFill>
                  <a:srgbClr val="C0000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00万人</a:t>
            </a:r>
            <a:endParaRPr lang="zh-CN" altLang="en-US" sz="2000" b="1" dirty="0">
              <a:solidFill>
                <a:srgbClr val="C00000"/>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grpSp>
        <p:nvGrpSpPr>
          <p:cNvPr id="14" name="Group 33"/>
          <p:cNvGrpSpPr/>
          <p:nvPr/>
        </p:nvGrpSpPr>
        <p:grpSpPr bwMode="auto">
          <a:xfrm>
            <a:off x="576366" y="2475234"/>
            <a:ext cx="6277605" cy="3512393"/>
            <a:chOff x="555" y="989"/>
            <a:chExt cx="4611" cy="2553"/>
          </a:xfrm>
        </p:grpSpPr>
        <p:grpSp>
          <p:nvGrpSpPr>
            <p:cNvPr id="15" name="Group 6"/>
            <p:cNvGrpSpPr/>
            <p:nvPr/>
          </p:nvGrpSpPr>
          <p:grpSpPr bwMode="auto">
            <a:xfrm>
              <a:off x="1893" y="1390"/>
              <a:ext cx="1791" cy="1497"/>
              <a:chOff x="2064" y="1389"/>
              <a:chExt cx="1723" cy="1497"/>
            </a:xfrm>
          </p:grpSpPr>
          <p:sp>
            <p:nvSpPr>
              <p:cNvPr id="48" name="AutoShape 4"/>
              <p:cNvSpPr>
                <a:spLocks noChangeArrowheads="1"/>
              </p:cNvSpPr>
              <p:nvPr/>
            </p:nvSpPr>
            <p:spPr bwMode="auto">
              <a:xfrm>
                <a:off x="2064" y="1389"/>
                <a:ext cx="1720" cy="1493"/>
              </a:xfrm>
              <a:prstGeom prst="triangle">
                <a:avLst>
                  <a:gd name="adj" fmla="val 50000"/>
                </a:avLst>
              </a:prstGeom>
              <a:noFill/>
              <a:ln w="60325">
                <a:solidFill>
                  <a:srgbClr val="0000FF"/>
                </a:solidFill>
                <a:miter lim="800000"/>
              </a:ln>
              <a:effectLst/>
            </p:spPr>
            <p:txBody>
              <a:bodyPr wrap="none" anchor="ctr"/>
              <a:lstStyle/>
              <a:p>
                <a:pPr algn="ctr" eaLnBrk="1" hangingPunct="1">
                  <a:defRPr/>
                </a:pPr>
                <a:endParaRPr lang="zh-CN" altLang="en-US" sz="2400"/>
              </a:p>
            </p:txBody>
          </p:sp>
          <p:sp>
            <p:nvSpPr>
              <p:cNvPr id="49" name="Oval 5"/>
              <p:cNvSpPr>
                <a:spLocks noChangeArrowheads="1"/>
              </p:cNvSpPr>
              <p:nvPr/>
            </p:nvSpPr>
            <p:spPr bwMode="auto">
              <a:xfrm>
                <a:off x="2472" y="1933"/>
                <a:ext cx="919" cy="906"/>
              </a:xfrm>
              <a:prstGeom prst="ellipse">
                <a:avLst/>
              </a:prstGeom>
              <a:noFill/>
              <a:ln w="60325">
                <a:solidFill>
                  <a:srgbClr val="FF0000"/>
                </a:solidFill>
                <a:round/>
              </a:ln>
              <a:effectLst/>
            </p:spPr>
            <p:txBody>
              <a:bodyPr wrap="none" anchor="ctr"/>
              <a:lstStyle/>
              <a:p>
                <a:pPr algn="ctr" eaLnBrk="1" hangingPunct="1">
                  <a:defRPr/>
                </a:pPr>
                <a:endParaRPr lang="zh-CN" altLang="en-US" sz="2400"/>
              </a:p>
            </p:txBody>
          </p:sp>
        </p:grpSp>
        <p:sp>
          <p:nvSpPr>
            <p:cNvPr id="29" name="Rectangle 9"/>
            <p:cNvSpPr>
              <a:spLocks noChangeArrowheads="1"/>
            </p:cNvSpPr>
            <p:nvPr/>
          </p:nvSpPr>
          <p:spPr bwMode="auto">
            <a:xfrm>
              <a:off x="2311" y="2083"/>
              <a:ext cx="975" cy="603"/>
            </a:xfrm>
            <a:prstGeom prst="rect">
              <a:avLst/>
            </a:prstGeom>
            <a:noFill/>
            <a:ln w="9525">
              <a:noFill/>
              <a:miter lim="800000"/>
            </a:ln>
            <a:effectLst/>
          </p:spPr>
          <p:txBody>
            <a:bodyPr>
              <a:spAutoFit/>
            </a:bodyPr>
            <a:lstStyle/>
            <a:p>
              <a:pPr algn="ctr" eaLnBrk="1" hangingPunct="1">
                <a:defRPr/>
              </a:pPr>
              <a:r>
                <a:rPr lang="zh-CN" altLang="en-US" sz="2400" b="1" dirty="0">
                  <a:solidFill>
                    <a:srgbClr val="FF0000"/>
                  </a:solidFill>
                </a:rPr>
                <a:t>产品</a:t>
              </a:r>
              <a:endParaRPr lang="zh-CN" altLang="en-US" sz="2400" b="1" dirty="0">
                <a:solidFill>
                  <a:srgbClr val="FF0000"/>
                </a:solidFill>
              </a:endParaRPr>
            </a:p>
            <a:p>
              <a:pPr algn="ctr" eaLnBrk="1" hangingPunct="1">
                <a:defRPr/>
              </a:pPr>
              <a:r>
                <a:rPr lang="zh-CN" altLang="en-US" sz="2400" b="1" dirty="0">
                  <a:solidFill>
                    <a:srgbClr val="FF0000"/>
                  </a:solidFill>
                </a:rPr>
                <a:t>安全</a:t>
              </a:r>
              <a:endParaRPr lang="zh-CN" altLang="en-US" sz="2400" b="1" dirty="0">
                <a:solidFill>
                  <a:srgbClr val="FF0000"/>
                </a:solidFill>
              </a:endParaRPr>
            </a:p>
          </p:txBody>
        </p:sp>
        <p:sp>
          <p:nvSpPr>
            <p:cNvPr id="30" name="Rectangle 10"/>
            <p:cNvSpPr>
              <a:spLocks noChangeArrowheads="1"/>
            </p:cNvSpPr>
            <p:nvPr/>
          </p:nvSpPr>
          <p:spPr bwMode="auto">
            <a:xfrm>
              <a:off x="555" y="2990"/>
              <a:ext cx="1089" cy="335"/>
            </a:xfrm>
            <a:prstGeom prst="rect">
              <a:avLst/>
            </a:prstGeom>
            <a:noFill/>
            <a:ln w="9525">
              <a:solidFill>
                <a:srgbClr val="0000FF"/>
              </a:solidFill>
              <a:miter lim="800000"/>
            </a:ln>
            <a:effectLst/>
          </p:spPr>
          <p:txBody>
            <a:bodyPr wrap="square">
              <a:spAutoFit/>
            </a:bodyPr>
            <a:lstStyle>
              <a:lvl1pPr>
                <a:defRPr>
                  <a:solidFill>
                    <a:schemeClr val="tx1"/>
                  </a:solidFill>
                  <a:latin typeface="华文新魏" panose="02010800040101010101" pitchFamily="2" charset="-122"/>
                  <a:ea typeface="宋体" panose="02010600030101010101" pitchFamily="2" charset="-122"/>
                </a:defRPr>
              </a:lvl1pPr>
              <a:lvl2pPr>
                <a:defRPr>
                  <a:solidFill>
                    <a:schemeClr val="tx1"/>
                  </a:solidFill>
                  <a:latin typeface="华文新魏" panose="02010800040101010101" pitchFamily="2" charset="-122"/>
                  <a:ea typeface="宋体" panose="02010600030101010101" pitchFamily="2" charset="-122"/>
                </a:defRPr>
              </a:lvl2pPr>
              <a:lvl3pPr>
                <a:defRPr>
                  <a:solidFill>
                    <a:schemeClr val="tx1"/>
                  </a:solidFill>
                  <a:latin typeface="华文新魏" panose="02010800040101010101" pitchFamily="2" charset="-122"/>
                  <a:ea typeface="宋体" panose="02010600030101010101" pitchFamily="2" charset="-122"/>
                </a:defRPr>
              </a:lvl3pPr>
              <a:lvl4pPr>
                <a:defRPr>
                  <a:solidFill>
                    <a:schemeClr val="tx1"/>
                  </a:solidFill>
                  <a:latin typeface="华文新魏" panose="02010800040101010101" pitchFamily="2" charset="-122"/>
                  <a:ea typeface="宋体" panose="02010600030101010101" pitchFamily="2" charset="-122"/>
                </a:defRPr>
              </a:lvl4pPr>
              <a:lvl5pPr>
                <a:defRPr>
                  <a:solidFill>
                    <a:schemeClr val="tx1"/>
                  </a:solidFill>
                  <a:latin typeface="华文新魏" panose="02010800040101010101" pitchFamily="2" charset="-122"/>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9pPr>
            </a:lstStyle>
            <a:p>
              <a:pPr>
                <a:defRPr/>
              </a:pPr>
              <a:r>
                <a:rPr lang="zh-CN" altLang="en-US" sz="2400" b="1" dirty="0">
                  <a:solidFill>
                    <a:srgbClr val="3333CC"/>
                  </a:solidFill>
                  <a:latin typeface="Calibri" panose="020F0502020204030204" charset="0"/>
                  <a:ea typeface="楷体_GB2312" pitchFamily="1" charset="-122"/>
                </a:rPr>
                <a:t>细菌耐药</a:t>
              </a:r>
              <a:endParaRPr lang="zh-CN" altLang="en-US" sz="2400" b="1" dirty="0">
                <a:solidFill>
                  <a:srgbClr val="3333CC"/>
                </a:solidFill>
                <a:latin typeface="Calibri" panose="020F0502020204030204" charset="0"/>
                <a:ea typeface="楷体_GB2312" pitchFamily="1" charset="-122"/>
              </a:endParaRPr>
            </a:p>
          </p:txBody>
        </p:sp>
        <p:sp>
          <p:nvSpPr>
            <p:cNvPr id="31" name="Rectangle 11"/>
            <p:cNvSpPr>
              <a:spLocks noChangeArrowheads="1"/>
            </p:cNvSpPr>
            <p:nvPr/>
          </p:nvSpPr>
          <p:spPr bwMode="auto">
            <a:xfrm>
              <a:off x="3855" y="2980"/>
              <a:ext cx="1311" cy="335"/>
            </a:xfrm>
            <a:prstGeom prst="rect">
              <a:avLst/>
            </a:prstGeom>
            <a:noFill/>
            <a:ln w="9525">
              <a:solidFill>
                <a:srgbClr val="0000FF"/>
              </a:solidFill>
              <a:miter lim="800000"/>
            </a:ln>
            <a:effectLst/>
          </p:spPr>
          <p:txBody>
            <a:bodyPr wrap="square">
              <a:spAutoFit/>
            </a:bodyPr>
            <a:lstStyle>
              <a:lvl1pPr>
                <a:defRPr>
                  <a:solidFill>
                    <a:schemeClr val="tx1"/>
                  </a:solidFill>
                  <a:latin typeface="华文新魏" panose="02010800040101010101" pitchFamily="2" charset="-122"/>
                  <a:ea typeface="宋体" panose="02010600030101010101" pitchFamily="2" charset="-122"/>
                </a:defRPr>
              </a:lvl1pPr>
              <a:lvl2pPr>
                <a:defRPr>
                  <a:solidFill>
                    <a:schemeClr val="tx1"/>
                  </a:solidFill>
                  <a:latin typeface="华文新魏" panose="02010800040101010101" pitchFamily="2" charset="-122"/>
                  <a:ea typeface="宋体" panose="02010600030101010101" pitchFamily="2" charset="-122"/>
                </a:defRPr>
              </a:lvl2pPr>
              <a:lvl3pPr>
                <a:defRPr>
                  <a:solidFill>
                    <a:schemeClr val="tx1"/>
                  </a:solidFill>
                  <a:latin typeface="华文新魏" panose="02010800040101010101" pitchFamily="2" charset="-122"/>
                  <a:ea typeface="宋体" panose="02010600030101010101" pitchFamily="2" charset="-122"/>
                </a:defRPr>
              </a:lvl3pPr>
              <a:lvl4pPr>
                <a:defRPr>
                  <a:solidFill>
                    <a:schemeClr val="tx1"/>
                  </a:solidFill>
                  <a:latin typeface="华文新魏" panose="02010800040101010101" pitchFamily="2" charset="-122"/>
                  <a:ea typeface="宋体" panose="02010600030101010101" pitchFamily="2" charset="-122"/>
                </a:defRPr>
              </a:lvl4pPr>
              <a:lvl5pPr>
                <a:defRPr>
                  <a:solidFill>
                    <a:schemeClr val="tx1"/>
                  </a:solidFill>
                  <a:latin typeface="华文新魏" panose="02010800040101010101" pitchFamily="2" charset="-122"/>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9pPr>
            </a:lstStyle>
            <a:p>
              <a:pPr eaLnBrk="1" hangingPunct="1">
                <a:buFont typeface="Arial" panose="020B0604020202020204" pitchFamily="34" charset="0"/>
                <a:buNone/>
                <a:defRPr/>
              </a:pPr>
              <a:r>
                <a:rPr lang="zh-CN" altLang="en-US" sz="2400" b="1" dirty="0">
                  <a:solidFill>
                    <a:srgbClr val="3333CC"/>
                  </a:solidFill>
                  <a:latin typeface="Calibri" panose="020F0502020204030204" charset="0"/>
                  <a:ea typeface="楷体_GB2312" pitchFamily="1" charset="-122"/>
                </a:rPr>
                <a:t>抗生素残留</a:t>
              </a:r>
              <a:endParaRPr lang="zh-CN" altLang="en-US" sz="2400" b="1" dirty="0">
                <a:solidFill>
                  <a:srgbClr val="3333CC"/>
                </a:solidFill>
                <a:latin typeface="Calibri" panose="020F0502020204030204" charset="0"/>
                <a:ea typeface="楷体_GB2312" pitchFamily="1" charset="-122"/>
              </a:endParaRPr>
            </a:p>
          </p:txBody>
        </p:sp>
        <p:sp>
          <p:nvSpPr>
            <p:cNvPr id="32" name="Rectangle 12"/>
            <p:cNvSpPr>
              <a:spLocks noChangeArrowheads="1"/>
            </p:cNvSpPr>
            <p:nvPr/>
          </p:nvSpPr>
          <p:spPr bwMode="auto">
            <a:xfrm>
              <a:off x="2143" y="989"/>
              <a:ext cx="1301" cy="335"/>
            </a:xfrm>
            <a:prstGeom prst="rect">
              <a:avLst/>
            </a:prstGeom>
            <a:noFill/>
            <a:ln w="9525">
              <a:solidFill>
                <a:srgbClr val="0000FF"/>
              </a:solidFill>
              <a:miter lim="800000"/>
            </a:ln>
            <a:effectLst/>
          </p:spPr>
          <p:txBody>
            <a:bodyPr wrap="square">
              <a:spAutoFit/>
            </a:bodyPr>
            <a:lstStyle>
              <a:lvl1pPr>
                <a:defRPr>
                  <a:solidFill>
                    <a:schemeClr val="tx1"/>
                  </a:solidFill>
                  <a:latin typeface="华文新魏" panose="02010800040101010101" pitchFamily="2" charset="-122"/>
                  <a:ea typeface="宋体" panose="02010600030101010101" pitchFamily="2" charset="-122"/>
                </a:defRPr>
              </a:lvl1pPr>
              <a:lvl2pPr>
                <a:defRPr>
                  <a:solidFill>
                    <a:schemeClr val="tx1"/>
                  </a:solidFill>
                  <a:latin typeface="华文新魏" panose="02010800040101010101" pitchFamily="2" charset="-122"/>
                  <a:ea typeface="宋体" panose="02010600030101010101" pitchFamily="2" charset="-122"/>
                </a:defRPr>
              </a:lvl2pPr>
              <a:lvl3pPr>
                <a:defRPr>
                  <a:solidFill>
                    <a:schemeClr val="tx1"/>
                  </a:solidFill>
                  <a:latin typeface="华文新魏" panose="02010800040101010101" pitchFamily="2" charset="-122"/>
                  <a:ea typeface="宋体" panose="02010600030101010101" pitchFamily="2" charset="-122"/>
                </a:defRPr>
              </a:lvl3pPr>
              <a:lvl4pPr>
                <a:defRPr>
                  <a:solidFill>
                    <a:schemeClr val="tx1"/>
                  </a:solidFill>
                  <a:latin typeface="华文新魏" panose="02010800040101010101" pitchFamily="2" charset="-122"/>
                  <a:ea typeface="宋体" panose="02010600030101010101" pitchFamily="2" charset="-122"/>
                </a:defRPr>
              </a:lvl4pPr>
              <a:lvl5pPr>
                <a:defRPr>
                  <a:solidFill>
                    <a:schemeClr val="tx1"/>
                  </a:solidFill>
                  <a:latin typeface="华文新魏" panose="02010800040101010101" pitchFamily="2" charset="-122"/>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华文新魏" panose="02010800040101010101" pitchFamily="2" charset="-122"/>
                  <a:ea typeface="宋体" panose="02010600030101010101" pitchFamily="2" charset="-122"/>
                </a:defRPr>
              </a:lvl9pPr>
            </a:lstStyle>
            <a:p>
              <a:pPr algn="ctr" eaLnBrk="1" hangingPunct="1">
                <a:buFont typeface="Arial" panose="020B0604020202020204" pitchFamily="34" charset="0"/>
                <a:buNone/>
                <a:defRPr/>
              </a:pPr>
              <a:r>
                <a:rPr lang="zh-CN" altLang="en-US" sz="2400" b="1" dirty="0">
                  <a:solidFill>
                    <a:srgbClr val="3333CC"/>
                  </a:solidFill>
                  <a:latin typeface="Calibri" panose="020F0502020204030204" charset="0"/>
                  <a:ea typeface="楷体_GB2312" pitchFamily="1" charset="-122"/>
                </a:rPr>
                <a:t>猪养殖</a:t>
              </a:r>
              <a:endParaRPr lang="zh-CN" altLang="en-US" sz="2400" b="1" dirty="0">
                <a:solidFill>
                  <a:srgbClr val="3333CC"/>
                </a:solidFill>
                <a:latin typeface="Calibri" panose="020F0502020204030204" charset="0"/>
                <a:ea typeface="楷体_GB2312" pitchFamily="1" charset="-122"/>
              </a:endParaRPr>
            </a:p>
          </p:txBody>
        </p:sp>
        <p:sp>
          <p:nvSpPr>
            <p:cNvPr id="2" name="Line 15"/>
            <p:cNvSpPr>
              <a:spLocks noChangeShapeType="1"/>
            </p:cNvSpPr>
            <p:nvPr/>
          </p:nvSpPr>
          <p:spPr bwMode="auto">
            <a:xfrm flipV="1">
              <a:off x="1338" y="1435"/>
              <a:ext cx="896" cy="1451"/>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sp>
          <p:nvSpPr>
            <p:cNvPr id="34" name="Text Box 16"/>
            <p:cNvSpPr txBox="1">
              <a:spLocks noChangeArrowheads="1"/>
            </p:cNvSpPr>
            <p:nvPr/>
          </p:nvSpPr>
          <p:spPr bwMode="auto">
            <a:xfrm rot="1834756">
              <a:off x="1483" y="1672"/>
              <a:ext cx="237" cy="870"/>
            </a:xfrm>
            <a:prstGeom prst="rect">
              <a:avLst/>
            </a:prstGeom>
            <a:noFill/>
            <a:ln w="9525">
              <a:noFill/>
              <a:miter lim="800000"/>
            </a:ln>
            <a:effectLst/>
          </p:spPr>
          <p:txBody>
            <a:bodyPr>
              <a:spAutoFit/>
            </a:bodyPr>
            <a:lstStyle/>
            <a:p>
              <a:pPr eaLnBrk="1" hangingPunct="1">
                <a:lnSpc>
                  <a:spcPct val="80000"/>
                </a:lnSpc>
                <a:defRPr/>
              </a:pPr>
              <a:r>
                <a:rPr lang="zh-CN" altLang="en-US" sz="1800" b="1" dirty="0">
                  <a:solidFill>
                    <a:srgbClr val="339933"/>
                  </a:solidFill>
                </a:rPr>
                <a:t>不规范用药</a:t>
              </a:r>
              <a:endParaRPr lang="zh-CN" altLang="en-US" sz="1800" b="1" dirty="0">
                <a:solidFill>
                  <a:srgbClr val="339933"/>
                </a:solidFill>
              </a:endParaRPr>
            </a:p>
          </p:txBody>
        </p:sp>
        <p:sp>
          <p:nvSpPr>
            <p:cNvPr id="35" name="Text Box 17"/>
            <p:cNvSpPr txBox="1">
              <a:spLocks noChangeArrowheads="1"/>
            </p:cNvSpPr>
            <p:nvPr/>
          </p:nvSpPr>
          <p:spPr bwMode="auto">
            <a:xfrm rot="1746813">
              <a:off x="1813" y="1906"/>
              <a:ext cx="236" cy="709"/>
            </a:xfrm>
            <a:prstGeom prst="rect">
              <a:avLst/>
            </a:prstGeom>
            <a:noFill/>
            <a:ln w="9525">
              <a:noFill/>
              <a:miter lim="800000"/>
            </a:ln>
            <a:effectLst/>
          </p:spPr>
          <p:txBody>
            <a:bodyPr>
              <a:spAutoFit/>
            </a:bodyPr>
            <a:lstStyle/>
            <a:p>
              <a:pPr eaLnBrk="1" hangingPunct="1">
                <a:lnSpc>
                  <a:spcPct val="80000"/>
                </a:lnSpc>
                <a:defRPr/>
              </a:pPr>
              <a:r>
                <a:rPr lang="zh-CN" altLang="en-US" sz="1800" b="1" dirty="0">
                  <a:solidFill>
                    <a:srgbClr val="FF0000"/>
                  </a:solidFill>
                </a:rPr>
                <a:t>用药无效</a:t>
              </a:r>
              <a:endParaRPr lang="zh-CN" altLang="en-US" sz="1800" b="1" dirty="0">
                <a:solidFill>
                  <a:srgbClr val="FF0000"/>
                </a:solidFill>
              </a:endParaRPr>
            </a:p>
          </p:txBody>
        </p:sp>
        <p:sp>
          <p:nvSpPr>
            <p:cNvPr id="36" name="Text Box 18"/>
            <p:cNvSpPr txBox="1">
              <a:spLocks noChangeArrowheads="1"/>
            </p:cNvSpPr>
            <p:nvPr/>
          </p:nvSpPr>
          <p:spPr bwMode="auto">
            <a:xfrm>
              <a:off x="2143" y="2901"/>
              <a:ext cx="1407" cy="302"/>
            </a:xfrm>
            <a:prstGeom prst="rect">
              <a:avLst/>
            </a:prstGeom>
            <a:noFill/>
            <a:ln w="9525">
              <a:noFill/>
              <a:miter lim="800000"/>
            </a:ln>
            <a:effectLst/>
          </p:spPr>
          <p:txBody>
            <a:bodyPr>
              <a:noAutofit/>
            </a:bodyPr>
            <a:lstStyle/>
            <a:p>
              <a:pPr eaLnBrk="1" hangingPunct="1">
                <a:spcBef>
                  <a:spcPct val="50000"/>
                </a:spcBef>
                <a:defRPr/>
              </a:pPr>
              <a:r>
                <a:rPr lang="zh-CN" altLang="en-US" sz="1800" b="1" dirty="0">
                  <a:solidFill>
                    <a:srgbClr val="339933"/>
                  </a:solidFill>
                </a:rPr>
                <a:t>加大用药量</a:t>
              </a:r>
              <a:endParaRPr lang="zh-CN" altLang="en-US" sz="1800" b="1" dirty="0">
                <a:solidFill>
                  <a:srgbClr val="339933"/>
                </a:solidFill>
              </a:endParaRPr>
            </a:p>
          </p:txBody>
        </p:sp>
        <p:sp>
          <p:nvSpPr>
            <p:cNvPr id="37" name="Text Box 19"/>
            <p:cNvSpPr txBox="1">
              <a:spLocks noChangeArrowheads="1"/>
            </p:cNvSpPr>
            <p:nvPr/>
          </p:nvSpPr>
          <p:spPr bwMode="auto">
            <a:xfrm>
              <a:off x="2090" y="3274"/>
              <a:ext cx="1469" cy="268"/>
            </a:xfrm>
            <a:prstGeom prst="rect">
              <a:avLst/>
            </a:prstGeom>
            <a:noFill/>
            <a:ln w="9525">
              <a:noFill/>
              <a:miter lim="800000"/>
            </a:ln>
            <a:effectLst/>
          </p:spPr>
          <p:txBody>
            <a:bodyPr>
              <a:noAutofit/>
            </a:bodyPr>
            <a:lstStyle/>
            <a:p>
              <a:pPr eaLnBrk="1" hangingPunct="1">
                <a:spcBef>
                  <a:spcPct val="50000"/>
                </a:spcBef>
                <a:defRPr/>
              </a:pPr>
              <a:r>
                <a:rPr lang="zh-CN" altLang="en-US" sz="1800" b="1" dirty="0">
                  <a:solidFill>
                    <a:srgbClr val="FF0000"/>
                  </a:solidFill>
                </a:rPr>
                <a:t>提供抗性环境</a:t>
              </a:r>
              <a:endParaRPr lang="zh-CN" altLang="en-US" sz="1800" b="1" dirty="0">
                <a:solidFill>
                  <a:srgbClr val="FF0000"/>
                </a:solidFill>
              </a:endParaRPr>
            </a:p>
          </p:txBody>
        </p:sp>
        <p:sp>
          <p:nvSpPr>
            <p:cNvPr id="38" name="Text Box 20"/>
            <p:cNvSpPr txBox="1">
              <a:spLocks noChangeArrowheads="1"/>
            </p:cNvSpPr>
            <p:nvPr/>
          </p:nvSpPr>
          <p:spPr bwMode="auto">
            <a:xfrm rot="19507679">
              <a:off x="3778" y="1700"/>
              <a:ext cx="266" cy="782"/>
            </a:xfrm>
            <a:prstGeom prst="rect">
              <a:avLst/>
            </a:prstGeom>
            <a:noFill/>
            <a:ln w="9525">
              <a:noFill/>
              <a:miter lim="800000"/>
            </a:ln>
            <a:effectLst/>
          </p:spPr>
          <p:txBody>
            <a:bodyPr wrap="square">
              <a:spAutoFit/>
            </a:bodyPr>
            <a:lstStyle/>
            <a:p>
              <a:pPr eaLnBrk="1" hangingPunct="1">
                <a:lnSpc>
                  <a:spcPct val="80000"/>
                </a:lnSpc>
                <a:defRPr/>
              </a:pPr>
              <a:r>
                <a:rPr lang="zh-CN" altLang="en-US" sz="2000" b="1">
                  <a:solidFill>
                    <a:srgbClr val="FF0000"/>
                  </a:solidFill>
                </a:rPr>
                <a:t>含量超标</a:t>
              </a:r>
              <a:endParaRPr lang="zh-CN" altLang="en-US" sz="2000" b="1">
                <a:solidFill>
                  <a:srgbClr val="FF0000"/>
                </a:solidFill>
              </a:endParaRPr>
            </a:p>
          </p:txBody>
        </p:sp>
        <p:sp>
          <p:nvSpPr>
            <p:cNvPr id="39" name="Text Box 21"/>
            <p:cNvSpPr txBox="1">
              <a:spLocks noChangeArrowheads="1"/>
            </p:cNvSpPr>
            <p:nvPr/>
          </p:nvSpPr>
          <p:spPr bwMode="auto">
            <a:xfrm rot="19738481">
              <a:off x="3481" y="1882"/>
              <a:ext cx="233" cy="870"/>
            </a:xfrm>
            <a:prstGeom prst="rect">
              <a:avLst/>
            </a:prstGeom>
            <a:noFill/>
            <a:ln w="9525">
              <a:noFill/>
              <a:miter lim="800000"/>
            </a:ln>
            <a:effectLst/>
          </p:spPr>
          <p:txBody>
            <a:bodyPr wrap="square">
              <a:spAutoFit/>
            </a:bodyPr>
            <a:lstStyle/>
            <a:p>
              <a:pPr eaLnBrk="1" hangingPunct="1">
                <a:lnSpc>
                  <a:spcPct val="80000"/>
                </a:lnSpc>
                <a:defRPr/>
              </a:pPr>
              <a:r>
                <a:rPr lang="zh-CN" altLang="en-US" sz="1800" b="1" dirty="0">
                  <a:solidFill>
                    <a:srgbClr val="339933"/>
                  </a:solidFill>
                </a:rPr>
                <a:t>不规范用药</a:t>
              </a:r>
              <a:endParaRPr lang="zh-CN" altLang="en-US" sz="1800" b="1" dirty="0">
                <a:solidFill>
                  <a:srgbClr val="339933"/>
                </a:solidFill>
              </a:endParaRPr>
            </a:p>
          </p:txBody>
        </p:sp>
        <p:sp>
          <p:nvSpPr>
            <p:cNvPr id="40" name="Line 24"/>
            <p:cNvSpPr>
              <a:spLocks noChangeShapeType="1"/>
            </p:cNvSpPr>
            <p:nvPr/>
          </p:nvSpPr>
          <p:spPr bwMode="auto">
            <a:xfrm flipV="1">
              <a:off x="1751" y="2659"/>
              <a:ext cx="566" cy="317"/>
            </a:xfrm>
            <a:prstGeom prst="line">
              <a:avLst/>
            </a:prstGeom>
            <a:noFill/>
            <a:ln w="60325">
              <a:solidFill>
                <a:srgbClr val="FF0000"/>
              </a:solidFill>
              <a:round/>
              <a:tailEnd type="triangle" w="med" len="med"/>
            </a:ln>
            <a:effectLst/>
          </p:spPr>
          <p:txBody>
            <a:bodyPr/>
            <a:lstStyle/>
            <a:p>
              <a:pPr algn="ctr" eaLnBrk="1" hangingPunct="1">
                <a:defRPr/>
              </a:pPr>
              <a:endParaRPr lang="zh-CN" altLang="en-US" sz="2400"/>
            </a:p>
          </p:txBody>
        </p:sp>
        <p:sp>
          <p:nvSpPr>
            <p:cNvPr id="41" name="Line 25"/>
            <p:cNvSpPr>
              <a:spLocks noChangeShapeType="1"/>
            </p:cNvSpPr>
            <p:nvPr/>
          </p:nvSpPr>
          <p:spPr bwMode="auto">
            <a:xfrm flipH="1" flipV="1">
              <a:off x="3260" y="2659"/>
              <a:ext cx="565" cy="320"/>
            </a:xfrm>
            <a:prstGeom prst="line">
              <a:avLst/>
            </a:prstGeom>
            <a:noFill/>
            <a:ln w="60325">
              <a:solidFill>
                <a:srgbClr val="FF0000"/>
              </a:solidFill>
              <a:round/>
              <a:tailEnd type="triangle" w="med" len="med"/>
            </a:ln>
            <a:effectLst/>
          </p:spPr>
          <p:txBody>
            <a:bodyPr/>
            <a:lstStyle/>
            <a:p>
              <a:pPr algn="ctr" eaLnBrk="1" hangingPunct="1">
                <a:defRPr/>
              </a:pPr>
              <a:endParaRPr lang="zh-CN" altLang="en-US" sz="2400"/>
            </a:p>
          </p:txBody>
        </p:sp>
        <p:sp>
          <p:nvSpPr>
            <p:cNvPr id="42" name="Line 26"/>
            <p:cNvSpPr>
              <a:spLocks noChangeShapeType="1"/>
            </p:cNvSpPr>
            <p:nvPr/>
          </p:nvSpPr>
          <p:spPr bwMode="auto">
            <a:xfrm flipH="1">
              <a:off x="2789" y="1344"/>
              <a:ext cx="0" cy="499"/>
            </a:xfrm>
            <a:prstGeom prst="line">
              <a:avLst/>
            </a:prstGeom>
            <a:noFill/>
            <a:ln w="60325">
              <a:solidFill>
                <a:srgbClr val="FF0000"/>
              </a:solidFill>
              <a:round/>
              <a:tailEnd type="triangle" w="med" len="med"/>
            </a:ln>
            <a:effectLst/>
          </p:spPr>
          <p:txBody>
            <a:bodyPr/>
            <a:lstStyle/>
            <a:p>
              <a:pPr algn="ctr" eaLnBrk="1" hangingPunct="1">
                <a:defRPr/>
              </a:pPr>
              <a:endParaRPr lang="zh-CN" altLang="en-US" sz="2400"/>
            </a:p>
          </p:txBody>
        </p:sp>
        <p:sp>
          <p:nvSpPr>
            <p:cNvPr id="43" name="Line 28"/>
            <p:cNvSpPr>
              <a:spLocks noChangeShapeType="1"/>
            </p:cNvSpPr>
            <p:nvPr/>
          </p:nvSpPr>
          <p:spPr bwMode="auto">
            <a:xfrm flipH="1">
              <a:off x="1429" y="1480"/>
              <a:ext cx="862" cy="1406"/>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sp>
          <p:nvSpPr>
            <p:cNvPr id="44" name="Line 29"/>
            <p:cNvSpPr>
              <a:spLocks noChangeShapeType="1"/>
            </p:cNvSpPr>
            <p:nvPr/>
          </p:nvSpPr>
          <p:spPr bwMode="auto">
            <a:xfrm flipH="1" flipV="1">
              <a:off x="3288" y="1389"/>
              <a:ext cx="998" cy="1451"/>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sp>
          <p:nvSpPr>
            <p:cNvPr id="45" name="Line 30"/>
            <p:cNvSpPr>
              <a:spLocks noChangeShapeType="1"/>
            </p:cNvSpPr>
            <p:nvPr/>
          </p:nvSpPr>
          <p:spPr bwMode="auto">
            <a:xfrm>
              <a:off x="3198" y="1435"/>
              <a:ext cx="995" cy="1451"/>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sp>
          <p:nvSpPr>
            <p:cNvPr id="46" name="Line 31"/>
            <p:cNvSpPr>
              <a:spLocks noChangeShapeType="1"/>
            </p:cNvSpPr>
            <p:nvPr/>
          </p:nvSpPr>
          <p:spPr bwMode="auto">
            <a:xfrm flipV="1">
              <a:off x="1655" y="3153"/>
              <a:ext cx="2132" cy="0"/>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sp>
          <p:nvSpPr>
            <p:cNvPr id="47" name="Line 32"/>
            <p:cNvSpPr>
              <a:spLocks noChangeShapeType="1"/>
            </p:cNvSpPr>
            <p:nvPr/>
          </p:nvSpPr>
          <p:spPr bwMode="auto">
            <a:xfrm flipH="1">
              <a:off x="1655" y="3243"/>
              <a:ext cx="2086" cy="0"/>
            </a:xfrm>
            <a:prstGeom prst="line">
              <a:avLst/>
            </a:prstGeom>
            <a:noFill/>
            <a:ln w="47625">
              <a:solidFill>
                <a:srgbClr val="993366"/>
              </a:solidFill>
              <a:round/>
              <a:tailEnd type="triangle" w="med" len="med"/>
            </a:ln>
            <a:effectLst/>
          </p:spPr>
          <p:txBody>
            <a:bodyPr/>
            <a:lstStyle/>
            <a:p>
              <a:pPr algn="ctr" eaLnBrk="1" hangingPunct="1">
                <a:defRPr/>
              </a:pPr>
              <a:endParaRPr lang="zh-CN" altLang="en-US" sz="2400"/>
            </a:p>
          </p:txBody>
        </p:sp>
      </p:grpSp>
      <p:sp>
        <p:nvSpPr>
          <p:cNvPr id="17" name="Text Box 4"/>
          <p:cNvSpPr txBox="1">
            <a:spLocks noChangeArrowheads="1"/>
          </p:cNvSpPr>
          <p:nvPr/>
        </p:nvSpPr>
        <p:spPr bwMode="auto">
          <a:xfrm>
            <a:off x="855980" y="6261735"/>
            <a:ext cx="5033010" cy="386080"/>
          </a:xfrm>
          <a:prstGeom prst="rect">
            <a:avLst/>
          </a:prstGeom>
        </p:spPr>
        <p:txBody>
          <a:bodyPr wrap="square">
            <a:spAutoFit/>
          </a:bodyPr>
          <a:lstStyle>
            <a:defPPr>
              <a:defRPr lang="zh-CN"/>
            </a:defPPr>
            <a:lvl1pPr marR="0" lvl="0" indent="0" algn="ctr" fontAlgn="base">
              <a:lnSpc>
                <a:spcPct val="120000"/>
              </a:lnSpc>
              <a:spcBef>
                <a:spcPts val="0"/>
              </a:spcBef>
              <a:spcAft>
                <a:spcPts val="0"/>
              </a:spcAft>
              <a:buClrTx/>
              <a:buSzTx/>
              <a:buFontTx/>
              <a:buNone/>
              <a:defRPr kumimoji="0" sz="1200" b="1" i="0" u="none" strike="noStrike" cap="none" spc="0" normalizeH="0" baseline="0">
                <a:ln>
                  <a:noFill/>
                </a:ln>
                <a:solidFill>
                  <a:srgbClr val="0000CC"/>
                </a:solidFill>
                <a:effectLst>
                  <a:outerShdw blurRad="38100" dist="38100" dir="2700000" algn="tl">
                    <a:srgbClr val="000000">
                      <a:alpha val="43137"/>
                    </a:srgbClr>
                  </a:outerShdw>
                </a:effectLst>
                <a:uLnTx/>
                <a:uFillTx/>
                <a:latin typeface="Times New Roman" panose="02020603050405020304"/>
                <a:ea typeface="宋体" panose="02010600030101010101" pitchFamily="2" charset="-122"/>
              </a:defRPr>
            </a:lvl1pPr>
          </a:lstStyle>
          <a:p>
            <a:pPr algn="ctr"/>
            <a:r>
              <a:rPr lang="en-US" altLang="zh-CN" sz="1600" b="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rPr>
              <a:t>Hvistendahl. Science. 2012;336(6083):795 </a:t>
            </a:r>
            <a:endParaRPr lang="en-US" altLang="zh-CN" sz="1600" b="0" dirty="0">
              <a:solidFill>
                <a:schemeClr val="tx1"/>
              </a:solidFill>
              <a:effectLst/>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272" name="Picture 2"/>
          <p:cNvPicPr>
            <a:picLocks noChangeAspect="1"/>
          </p:cNvPicPr>
          <p:nvPr>
            <p:custDataLst>
              <p:tags r:id="rId1"/>
            </p:custDataLst>
          </p:nvPr>
        </p:nvPicPr>
        <p:blipFill>
          <a:blip r:embed="rId2" cstate="print"/>
          <a:stretch>
            <a:fillRect/>
          </a:stretch>
        </p:blipFill>
        <p:spPr>
          <a:xfrm>
            <a:off x="7012940" y="2501900"/>
            <a:ext cx="4261485" cy="3456940"/>
          </a:xfrm>
          <a:prstGeom prst="rect">
            <a:avLst/>
          </a:prstGeom>
          <a:noFill/>
          <a:ln w="9525">
            <a:noFill/>
          </a:ln>
        </p:spPr>
      </p:pic>
      <p:sp>
        <p:nvSpPr>
          <p:cNvPr id="57" name="Rectangle 26"/>
          <p:cNvSpPr/>
          <p:nvPr>
            <p:custDataLst>
              <p:tags r:id="rId3"/>
            </p:custDataLst>
          </p:nvPr>
        </p:nvSpPr>
        <p:spPr>
          <a:xfrm>
            <a:off x="6076315" y="6287113"/>
            <a:ext cx="5891530" cy="337185"/>
          </a:xfrm>
          <a:prstGeom prst="rect">
            <a:avLst/>
          </a:prstGeom>
        </p:spPr>
        <p:txBody>
          <a:bodyPr wrap="square">
            <a:spAutoFit/>
          </a:bodyPr>
          <a:lstStyle/>
          <a:p>
            <a:pPr algn="ctr">
              <a:spcBef>
                <a:spcPct val="0"/>
              </a:spcBef>
              <a:buFontTx/>
              <a:buNone/>
            </a:pPr>
            <a:r>
              <a:rPr lang="en-US" altLang="zh-CN" sz="1600" dirty="0">
                <a:latin typeface="Times New Roman" panose="02020603050405020304" pitchFamily="18" charset="0"/>
                <a:ea typeface="楷体" panose="02010609060101010101" pitchFamily="49" charset="-122"/>
                <a:cs typeface="Times New Roman" panose="02020603050405020304" pitchFamily="18" charset="0"/>
              </a:rPr>
              <a:t>Lancet, 2022, 399:629-655; Jim O’Neill, 2014 </a:t>
            </a:r>
            <a:endParaRPr lang="en-US" altLang="zh-CN" sz="1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标题 1"/>
          <p:cNvSpPr txBox="1"/>
          <p:nvPr/>
        </p:nvSpPr>
        <p:spPr>
          <a:xfrm>
            <a:off x="1016635" y="347980"/>
            <a:ext cx="9747885" cy="640080"/>
          </a:xfrm>
          <a:prstGeom prst="rect">
            <a:avLst/>
          </a:prstGeom>
        </p:spPr>
        <p:txBody>
          <a:bodyPr vert="horz" wrap="square"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sz="3200" b="1" dirty="0">
                <a:solidFill>
                  <a:srgbClr val="C00000"/>
                </a:solidFill>
                <a:latin typeface="微软雅黑" panose="020B0503020204020204" charset="-122"/>
                <a:ea typeface="微软雅黑" panose="020B0503020204020204" charset="-122"/>
                <a:sym typeface="+mn-ea"/>
              </a:rPr>
              <a:t>非洲猪瘟下猪病防控</a:t>
            </a:r>
            <a:r>
              <a:rPr lang="zh-CN" sz="3200" b="1" dirty="0">
                <a:solidFill>
                  <a:srgbClr val="C00000"/>
                </a:solidFill>
                <a:latin typeface="微软雅黑" panose="020B0503020204020204" charset="-122"/>
                <a:ea typeface="微软雅黑" panose="020B0503020204020204" charset="-122"/>
              </a:rPr>
              <a:t>难题</a:t>
            </a:r>
            <a:r>
              <a:rPr lang="en-US" altLang="zh-CN" sz="3200" b="1" dirty="0">
                <a:solidFill>
                  <a:srgbClr val="C00000"/>
                </a:solidFill>
                <a:latin typeface="微软雅黑" panose="020B0503020204020204" charset="-122"/>
                <a:ea typeface="微软雅黑" panose="020B0503020204020204" charset="-122"/>
              </a:rPr>
              <a:t>2</a:t>
            </a:r>
            <a:r>
              <a:rPr lang="zh-CN" altLang="en-US" sz="3200" b="1" dirty="0">
                <a:solidFill>
                  <a:srgbClr val="C00000"/>
                </a:solidFill>
                <a:latin typeface="微软雅黑" panose="020B0503020204020204" charset="-122"/>
                <a:ea typeface="微软雅黑" panose="020B0503020204020204" charset="-122"/>
              </a:rPr>
              <a:t>：耐药和药残</a:t>
            </a:r>
            <a:endParaRPr lang="zh-CN" altLang="en-US" sz="3200" b="1" dirty="0">
              <a:solidFill>
                <a:srgbClr val="C00000"/>
              </a:solidFill>
              <a:latin typeface="微软雅黑" panose="020B0503020204020204" charset="-122"/>
              <a:ea typeface="微软雅黑" panose="020B0503020204020204" charset="-122"/>
            </a:endParaRPr>
          </a:p>
        </p:txBody>
      </p:sp>
      <p:sp>
        <p:nvSpPr>
          <p:cNvPr id="4" name="Line 9"/>
          <p:cNvSpPr>
            <a:spLocks noChangeShapeType="1"/>
          </p:cNvSpPr>
          <p:nvPr/>
        </p:nvSpPr>
        <p:spPr bwMode="auto">
          <a:xfrm flipV="1">
            <a:off x="483210" y="101295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图片 84994" descr="04"/>
          <p:cNvPicPr>
            <a:picLocks noChangeAspect="1"/>
          </p:cNvPicPr>
          <p:nvPr/>
        </p:nvPicPr>
        <p:blipFill>
          <a:blip r:embed="rId1"/>
          <a:stretch>
            <a:fillRect/>
          </a:stretch>
        </p:blipFill>
        <p:spPr>
          <a:xfrm>
            <a:off x="676910" y="1233170"/>
            <a:ext cx="3869055" cy="2670810"/>
          </a:xfrm>
          <a:prstGeom prst="rect">
            <a:avLst/>
          </a:prstGeom>
          <a:noFill/>
          <a:ln w="9525">
            <a:noFill/>
          </a:ln>
        </p:spPr>
      </p:pic>
      <p:pic>
        <p:nvPicPr>
          <p:cNvPr id="84996" name="图片 84995" descr="11"/>
          <p:cNvPicPr>
            <a:picLocks noChangeAspect="1"/>
          </p:cNvPicPr>
          <p:nvPr/>
        </p:nvPicPr>
        <p:blipFill>
          <a:blip r:embed="rId2"/>
          <a:stretch>
            <a:fillRect/>
          </a:stretch>
        </p:blipFill>
        <p:spPr>
          <a:xfrm>
            <a:off x="676910" y="3903980"/>
            <a:ext cx="3702685" cy="2500630"/>
          </a:xfrm>
          <a:prstGeom prst="rect">
            <a:avLst/>
          </a:prstGeom>
          <a:noFill/>
          <a:ln w="9525">
            <a:noFill/>
          </a:ln>
        </p:spPr>
      </p:pic>
      <p:grpSp>
        <p:nvGrpSpPr>
          <p:cNvPr id="86019" name="组合 86018"/>
          <p:cNvGrpSpPr>
            <a:grpSpLocks noChangeAspect="1"/>
          </p:cNvGrpSpPr>
          <p:nvPr/>
        </p:nvGrpSpPr>
        <p:grpSpPr>
          <a:xfrm>
            <a:off x="4834255" y="1382395"/>
            <a:ext cx="3505200" cy="4816475"/>
            <a:chOff x="0" y="0"/>
            <a:chExt cx="2160" cy="2842"/>
          </a:xfrm>
        </p:grpSpPr>
        <p:pic>
          <p:nvPicPr>
            <p:cNvPr id="86020" name="图片 86019" descr="08"/>
            <p:cNvPicPr>
              <a:picLocks noChangeAspect="1"/>
            </p:cNvPicPr>
            <p:nvPr/>
          </p:nvPicPr>
          <p:blipFill>
            <a:blip r:embed="rId3"/>
            <a:stretch>
              <a:fillRect/>
            </a:stretch>
          </p:blipFill>
          <p:spPr>
            <a:xfrm>
              <a:off x="0" y="980"/>
              <a:ext cx="2160" cy="1862"/>
            </a:xfrm>
            <a:prstGeom prst="rect">
              <a:avLst/>
            </a:prstGeom>
            <a:noFill/>
            <a:ln w="9525">
              <a:noFill/>
            </a:ln>
          </p:spPr>
        </p:pic>
        <p:pic>
          <p:nvPicPr>
            <p:cNvPr id="86021" name="图片 86020" descr="08"/>
            <p:cNvPicPr>
              <a:picLocks noChangeAspect="1"/>
            </p:cNvPicPr>
            <p:nvPr/>
          </p:nvPicPr>
          <p:blipFill>
            <a:blip r:embed="rId4"/>
            <a:stretch>
              <a:fillRect/>
            </a:stretch>
          </p:blipFill>
          <p:spPr>
            <a:xfrm>
              <a:off x="0" y="0"/>
              <a:ext cx="2160" cy="1488"/>
            </a:xfrm>
            <a:prstGeom prst="rect">
              <a:avLst/>
            </a:prstGeom>
            <a:noFill/>
            <a:ln w="9525">
              <a:noFill/>
            </a:ln>
          </p:spPr>
        </p:pic>
      </p:grpSp>
      <p:pic>
        <p:nvPicPr>
          <p:cNvPr id="88066" name="图片 88065" descr="猪引用水加温设备"/>
          <p:cNvPicPr>
            <a:picLocks noChangeAspect="1"/>
          </p:cNvPicPr>
          <p:nvPr/>
        </p:nvPicPr>
        <p:blipFill>
          <a:blip r:embed="rId5"/>
          <a:stretch>
            <a:fillRect/>
          </a:stretch>
        </p:blipFill>
        <p:spPr>
          <a:xfrm>
            <a:off x="8669655" y="1848485"/>
            <a:ext cx="2800350" cy="3733800"/>
          </a:xfrm>
          <a:prstGeom prst="rect">
            <a:avLst/>
          </a:prstGeom>
          <a:noFill/>
          <a:ln w="9525">
            <a:noFill/>
          </a:ln>
        </p:spPr>
      </p:pic>
      <p:sp>
        <p:nvSpPr>
          <p:cNvPr id="88067" name="矩形 88066"/>
          <p:cNvSpPr/>
          <p:nvPr/>
        </p:nvSpPr>
        <p:spPr>
          <a:xfrm>
            <a:off x="8194675" y="5944235"/>
            <a:ext cx="3750945" cy="460375"/>
          </a:xfrm>
          <a:prstGeom prst="rect">
            <a:avLst/>
          </a:prstGeom>
          <a:noFill/>
          <a:ln w="9525">
            <a:noFill/>
          </a:ln>
        </p:spPr>
        <p:txBody>
          <a:bodyPr wrap="none" anchor="t" anchorCtr="0">
            <a:spAutoFit/>
          </a:bodyPr>
          <a:lstStyle/>
          <a:p>
            <a:pPr>
              <a:spcBef>
                <a:spcPct val="50000"/>
              </a:spcBef>
            </a:pPr>
            <a:r>
              <a:rPr lang="zh-CN" altLang="en-US" sz="2400" b="1" spc="150" dirty="0">
                <a:solidFill>
                  <a:srgbClr val="002060"/>
                </a:solidFill>
                <a:uFillTx/>
                <a:latin typeface="微软雅黑" panose="020B0503020204020204" charset="-122"/>
                <a:ea typeface="微软雅黑" panose="020B0503020204020204" charset="-122"/>
                <a:cs typeface="黑体" panose="02010609060101010101" pitchFamily="2" charset="-122"/>
              </a:rPr>
              <a:t>猪饮水温度的调控(26℃</a:t>
            </a:r>
            <a:r>
              <a:rPr lang="en-US" altLang="zh-CN" sz="2400">
                <a:latin typeface="Arial" panose="020B0604020202020204" pitchFamily="34" charset="0"/>
                <a:ea typeface="华文新魏" panose="02010800040101010101" pitchFamily="2" charset="-122"/>
              </a:rPr>
              <a:t>)</a:t>
            </a:r>
            <a:endParaRPr lang="en-US" altLang="zh-CN" sz="2400">
              <a:latin typeface="Arial" panose="020B0604020202020204" pitchFamily="34" charset="0"/>
              <a:ea typeface="华文新魏" panose="02010800040101010101" pitchFamily="2" charset="-122"/>
            </a:endParaRPr>
          </a:p>
        </p:txBody>
      </p:sp>
      <p:sp>
        <p:nvSpPr>
          <p:cNvPr id="86018" name="标题 86017"/>
          <p:cNvSpPr>
            <a:spLocks noGrp="1"/>
          </p:cNvSpPr>
          <p:nvPr>
            <p:ph type="title"/>
          </p:nvPr>
        </p:nvSpPr>
        <p:spPr>
          <a:xfrm>
            <a:off x="4714875" y="6068060"/>
            <a:ext cx="3620770" cy="615950"/>
          </a:xfrm>
        </p:spPr>
        <p:txBody>
          <a:bodyPr anchor="ctr" anchorCtr="0"/>
          <a:lstStyle/>
          <a:p>
            <a:r>
              <a:rPr lang="zh-CN" altLang="en-US" sz="2400" b="1" spc="150" dirty="0">
                <a:solidFill>
                  <a:srgbClr val="002060"/>
                </a:solidFill>
                <a:latin typeface="微软雅黑" panose="020B0503020204020204" charset="-122"/>
                <a:ea typeface="微软雅黑" panose="020B0503020204020204" charset="-122"/>
                <a:cs typeface="黑体" panose="02010609060101010101" pitchFamily="2" charset="-122"/>
              </a:rPr>
              <a:t>舒适的猪床系统</a:t>
            </a:r>
            <a:endParaRPr lang="zh-CN" altLang="en-US" sz="2400" b="1" spc="150" dirty="0">
              <a:solidFill>
                <a:srgbClr val="002060"/>
              </a:solidFill>
              <a:latin typeface="微软雅黑" panose="020B0503020204020204" charset="-122"/>
              <a:ea typeface="微软雅黑" panose="020B0503020204020204" charset="-122"/>
              <a:cs typeface="黑体" panose="02010609060101010101" pitchFamily="2" charset="-122"/>
            </a:endParaRPr>
          </a:p>
        </p:txBody>
      </p:sp>
      <p:cxnSp>
        <p:nvCxnSpPr>
          <p:cNvPr id="50" name="直接连接符 49"/>
          <p:cNvCxnSpPr/>
          <p:nvPr/>
        </p:nvCxnSpPr>
        <p:spPr>
          <a:xfrm flipV="1">
            <a:off x="677221" y="912342"/>
            <a:ext cx="1096072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346" name="文本框 2"/>
          <p:cNvSpPr txBox="1">
            <a:spLocks noChangeArrowheads="1"/>
          </p:cNvSpPr>
          <p:nvPr/>
        </p:nvSpPr>
        <p:spPr bwMode="auto">
          <a:xfrm>
            <a:off x="2411731" y="313945"/>
            <a:ext cx="5102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C00000"/>
                </a:solidFill>
                <a:latin typeface="+mn-ea"/>
                <a:cs typeface="+mj-cs"/>
                <a:sym typeface="+mn-ea"/>
              </a:rPr>
              <a:t>生物安全管理</a:t>
            </a:r>
            <a:endParaRPr lang="zh-CN" altLang="en-US" sz="2800" b="1" dirty="0">
              <a:solidFill>
                <a:srgbClr val="C00000"/>
              </a:solidFill>
              <a:latin typeface="+mn-ea"/>
              <a:cs typeface="+mj-cs"/>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r="2679"/>
          <a:stretch>
            <a:fillRect/>
          </a:stretch>
        </p:blipFill>
        <p:spPr>
          <a:xfrm>
            <a:off x="991870" y="1133475"/>
            <a:ext cx="4718685" cy="5361940"/>
          </a:xfrm>
          <a:prstGeom prst="rect">
            <a:avLst/>
          </a:prstGeom>
        </p:spPr>
      </p:pic>
      <p:pic>
        <p:nvPicPr>
          <p:cNvPr id="10" name="图片 9"/>
          <p:cNvPicPr>
            <a:picLocks noChangeAspect="1"/>
          </p:cNvPicPr>
          <p:nvPr/>
        </p:nvPicPr>
        <p:blipFill>
          <a:blip r:embed="rId2"/>
          <a:stretch>
            <a:fillRect/>
          </a:stretch>
        </p:blipFill>
        <p:spPr>
          <a:xfrm>
            <a:off x="6160135" y="1182370"/>
            <a:ext cx="4554855" cy="5313680"/>
          </a:xfrm>
          <a:prstGeom prst="rect">
            <a:avLst/>
          </a:prstGeom>
        </p:spPr>
      </p:pic>
      <p:sp>
        <p:nvSpPr>
          <p:cNvPr id="46" name="object 46"/>
          <p:cNvSpPr txBox="1">
            <a:spLocks noGrp="1"/>
          </p:cNvSpPr>
          <p:nvPr>
            <p:ph type="title"/>
          </p:nvPr>
        </p:nvSpPr>
        <p:spPr>
          <a:xfrm>
            <a:off x="1068070" y="446405"/>
            <a:ext cx="10569575" cy="440055"/>
          </a:xfrm>
        </p:spPr>
        <p:txBody>
          <a:bodyPr vert="horz" wrap="square" lIns="0" tIns="10000" rIns="0" bIns="0" rtlCol="0" anchor="ctr">
            <a:spAutoFit/>
          </a:bodyPr>
          <a:lstStyle/>
          <a:p>
            <a:pPr marL="12700" algn="l">
              <a:spcBef>
                <a:spcPts val="105"/>
              </a:spcBef>
              <a:buClrTx/>
              <a:buSzTx/>
              <a:buFontTx/>
              <a:defRPr/>
            </a:pPr>
            <a:r>
              <a:rPr lang="zh-CN" altLang="en-US" sz="2800" b="1" spc="0" noProof="1">
                <a:solidFill>
                  <a:srgbClr val="C00000"/>
                </a:solidFill>
                <a:uFillTx/>
                <a:latin typeface="+中文正文" charset="0"/>
                <a:ea typeface="+mn-ea"/>
                <a:sym typeface="+mn-ea"/>
              </a:rPr>
              <a:t>猪场生物安全量化评价打分表</a:t>
            </a:r>
            <a:endParaRPr lang="zh-CN" altLang="en-US" sz="2800" b="1" spc="0" noProof="1">
              <a:solidFill>
                <a:srgbClr val="C00000"/>
              </a:solidFill>
              <a:uFillTx/>
              <a:latin typeface="+中文正文" charset="0"/>
              <a:ea typeface="+mn-ea"/>
              <a:sym typeface="+mn-ea"/>
            </a:endParaRPr>
          </a:p>
        </p:txBody>
      </p:sp>
      <p:cxnSp>
        <p:nvCxnSpPr>
          <p:cNvPr id="50" name="直接连接符 49"/>
          <p:cNvCxnSpPr/>
          <p:nvPr/>
        </p:nvCxnSpPr>
        <p:spPr>
          <a:xfrm flipV="1">
            <a:off x="703891" y="9796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46"/>
          <p:cNvSpPr txBox="1">
            <a:spLocks noGrp="1"/>
          </p:cNvSpPr>
          <p:nvPr>
            <p:ph type="title"/>
          </p:nvPr>
        </p:nvSpPr>
        <p:spPr>
          <a:xfrm>
            <a:off x="1008380" y="522481"/>
            <a:ext cx="10629265" cy="440055"/>
          </a:xfrm>
        </p:spPr>
        <p:txBody>
          <a:bodyPr vert="horz" wrap="square" lIns="0" tIns="10000" rIns="0" bIns="0" rtlCol="0" anchor="ctr">
            <a:spAutoFit/>
          </a:bodyPr>
          <a:lstStyle/>
          <a:p>
            <a:pPr marL="12700" algn="l">
              <a:spcBef>
                <a:spcPts val="105"/>
              </a:spcBef>
              <a:buClrTx/>
              <a:buSzTx/>
              <a:buFontTx/>
              <a:defRPr/>
            </a:pPr>
            <a:r>
              <a:rPr lang="zh-CN" altLang="en-US" sz="2800" b="1" spc="0" noProof="1">
                <a:solidFill>
                  <a:srgbClr val="C00000"/>
                </a:solidFill>
                <a:uFillTx/>
                <a:latin typeface="+中文正文" charset="0"/>
                <a:ea typeface="+mn-ea"/>
                <a:sym typeface="+mn-ea"/>
              </a:rPr>
              <a:t>非洲猪瘟净化（精准剔除</a:t>
            </a:r>
            <a:r>
              <a:rPr lang="en-US" altLang="zh-CN" sz="2800" b="1" spc="0" noProof="1">
                <a:solidFill>
                  <a:srgbClr val="C00000"/>
                </a:solidFill>
                <a:uFillTx/>
                <a:latin typeface="+中文正文" charset="0"/>
                <a:ea typeface="+mn-ea"/>
                <a:sym typeface="+mn-ea"/>
              </a:rPr>
              <a:t>)</a:t>
            </a:r>
            <a:endParaRPr lang="en-US" altLang="zh-CN" sz="2800" b="1" spc="0" noProof="1">
              <a:solidFill>
                <a:srgbClr val="C00000"/>
              </a:solidFill>
              <a:uFillTx/>
              <a:latin typeface="+中文正文" charset="0"/>
              <a:ea typeface="+mn-ea"/>
              <a:sym typeface="+mn-ea"/>
            </a:endParaRPr>
          </a:p>
        </p:txBody>
      </p:sp>
      <p:pic>
        <p:nvPicPr>
          <p:cNvPr id="2" name="图片 1"/>
          <p:cNvPicPr>
            <a:picLocks noChangeAspect="1"/>
          </p:cNvPicPr>
          <p:nvPr>
            <p:custDataLst>
              <p:tags r:id="rId1"/>
            </p:custDataLst>
          </p:nvPr>
        </p:nvPicPr>
        <p:blipFill>
          <a:blip r:embed="rId2"/>
          <a:stretch>
            <a:fillRect/>
          </a:stretch>
        </p:blipFill>
        <p:spPr>
          <a:xfrm>
            <a:off x="8844916" y="4066099"/>
            <a:ext cx="2543815" cy="1907981"/>
          </a:xfrm>
          <a:prstGeom prst="rect">
            <a:avLst/>
          </a:prstGeom>
        </p:spPr>
      </p:pic>
      <p:pic>
        <p:nvPicPr>
          <p:cNvPr id="3" name="图片 2"/>
          <p:cNvPicPr>
            <a:picLocks noChangeAspect="1"/>
          </p:cNvPicPr>
          <p:nvPr/>
        </p:nvPicPr>
        <p:blipFill>
          <a:blip r:embed="rId3"/>
          <a:stretch>
            <a:fillRect/>
          </a:stretch>
        </p:blipFill>
        <p:spPr>
          <a:xfrm>
            <a:off x="710565" y="1381125"/>
            <a:ext cx="7727315" cy="5276215"/>
          </a:xfrm>
          <a:prstGeom prst="rect">
            <a:avLst/>
          </a:prstGeom>
        </p:spPr>
      </p:pic>
      <p:cxnSp>
        <p:nvCxnSpPr>
          <p:cNvPr id="50" name="直接连接符 49"/>
          <p:cNvCxnSpPr/>
          <p:nvPr/>
        </p:nvCxnSpPr>
        <p:spPr>
          <a:xfrm flipV="1">
            <a:off x="703891" y="10558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46"/>
          <p:cNvSpPr txBox="1">
            <a:spLocks noGrp="1"/>
          </p:cNvSpPr>
          <p:nvPr>
            <p:ph type="title"/>
          </p:nvPr>
        </p:nvSpPr>
        <p:spPr>
          <a:xfrm>
            <a:off x="1008380" y="522481"/>
            <a:ext cx="10629265" cy="440055"/>
          </a:xfrm>
        </p:spPr>
        <p:txBody>
          <a:bodyPr vert="horz" wrap="square" lIns="0" tIns="10000" rIns="0" bIns="0" rtlCol="0" anchor="ctr">
            <a:spAutoFit/>
          </a:bodyPr>
          <a:lstStyle/>
          <a:p>
            <a:pPr marL="12700" algn="l">
              <a:spcBef>
                <a:spcPts val="105"/>
              </a:spcBef>
              <a:buClrTx/>
              <a:buSzTx/>
              <a:buFontTx/>
              <a:defRPr/>
            </a:pPr>
            <a:r>
              <a:rPr lang="en-US" altLang="zh-CN" sz="2800" b="1" spc="0" noProof="1">
                <a:solidFill>
                  <a:srgbClr val="C00000"/>
                </a:solidFill>
                <a:uFillTx/>
                <a:latin typeface="+中文正文" charset="0"/>
                <a:ea typeface="+mn-ea"/>
                <a:sym typeface="+mn-ea"/>
              </a:rPr>
              <a:t>非洲猪瘟无疫小区建设</a:t>
            </a:r>
            <a:endParaRPr lang="en-US" altLang="zh-CN" sz="2800" b="1" spc="0" noProof="1">
              <a:solidFill>
                <a:srgbClr val="C00000"/>
              </a:solidFill>
              <a:uFillTx/>
              <a:latin typeface="+中文正文" charset="0"/>
              <a:ea typeface="+mn-ea"/>
              <a:sym typeface="+mn-ea"/>
            </a:endParaRPr>
          </a:p>
        </p:txBody>
      </p:sp>
      <p:cxnSp>
        <p:nvCxnSpPr>
          <p:cNvPr id="50" name="直接连接符 49"/>
          <p:cNvCxnSpPr/>
          <p:nvPr/>
        </p:nvCxnSpPr>
        <p:spPr>
          <a:xfrm flipV="1">
            <a:off x="703891" y="10558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9420" y="1231900"/>
            <a:ext cx="11082655" cy="1863725"/>
          </a:xfrm>
          <a:prstGeom prst="rect">
            <a:avLst/>
          </a:prstGeom>
          <a:noFill/>
        </p:spPr>
        <p:txBody>
          <a:bodyPr wrap="square">
            <a:spAutoFit/>
          </a:bodyPr>
          <a:lstStyle/>
          <a:p>
            <a:pPr algn="just">
              <a:lnSpc>
                <a:spcPct val="120000"/>
              </a:lnSpc>
            </a:pP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rPr>
              <a:t>指导非洲猪瘟无疫小区建设，创建国家级非洲猪瘟无疫小区，包括蓬安德康种猪繁育有限公司、铁骑力士食品有限责任公司（光辉原种场）等，四川省共有8家企业通过省级非洲猪瘟无疫小区评估。</a:t>
            </a:r>
            <a:endParaRPr lang="zh-CN" altLang="zh-CN" sz="2400" b="1" dirty="0">
              <a:solidFill>
                <a:srgbClr val="002060"/>
              </a:solidFill>
              <a:latin typeface="微软雅黑" panose="020B0503020204020204" charset="-122"/>
              <a:ea typeface="微软雅黑" panose="020B0503020204020204" charset="-122"/>
              <a:cs typeface="微软雅黑" panose="020B0503020204020204" charset="-122"/>
            </a:endParaRPr>
          </a:p>
          <a:p>
            <a:pPr algn="just">
              <a:lnSpc>
                <a:spcPct val="120000"/>
              </a:lnSpc>
            </a:pPr>
            <a:endParaRPr lang="zh-CN" altLang="zh-CN" sz="2400" b="1" dirty="0">
              <a:solidFill>
                <a:srgbClr val="002060"/>
              </a:solidFill>
              <a:latin typeface="微软雅黑" panose="020B0503020204020204" charset="-122"/>
              <a:ea typeface="微软雅黑" panose="020B0503020204020204" charset="-122"/>
              <a:cs typeface="微软雅黑" panose="020B0503020204020204" charset="-122"/>
            </a:endParaRPr>
          </a:p>
        </p:txBody>
      </p:sp>
      <p:pic>
        <p:nvPicPr>
          <p:cNvPr id="17" name="图片 16"/>
          <p:cNvPicPr>
            <a:picLocks noChangeAspect="1"/>
          </p:cNvPicPr>
          <p:nvPr>
            <p:custDataLst>
              <p:tags r:id="rId1"/>
            </p:custDataLst>
          </p:nvPr>
        </p:nvPicPr>
        <p:blipFill>
          <a:blip r:embed="rId2"/>
          <a:stretch>
            <a:fillRect/>
          </a:stretch>
        </p:blipFill>
        <p:spPr>
          <a:xfrm>
            <a:off x="451485" y="2877185"/>
            <a:ext cx="4892040" cy="334708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custDataLst>
              <p:tags r:id="rId3"/>
            </p:custDataLst>
          </p:nvPr>
        </p:nvPicPr>
        <p:blipFill rotWithShape="1">
          <a:blip r:embed="rId4"/>
          <a:srcRect l="49794"/>
          <a:stretch>
            <a:fillRect/>
          </a:stretch>
        </p:blipFill>
        <p:spPr>
          <a:xfrm>
            <a:off x="8762365" y="2790825"/>
            <a:ext cx="2645410" cy="1774190"/>
          </a:xfrm>
          <a:prstGeom prst="rect">
            <a:avLst/>
          </a:prstGeom>
          <a:effectLst>
            <a:outerShdw blurRad="50800" dist="38100" dir="2700000" algn="tl" rotWithShape="0">
              <a:prstClr val="black">
                <a:alpha val="40000"/>
              </a:prstClr>
            </a:outerShdw>
          </a:effectLst>
        </p:spPr>
      </p:pic>
      <p:pic>
        <p:nvPicPr>
          <p:cNvPr id="13" name="图片 10" descr="非瘟无疫小区"/>
          <p:cNvPicPr>
            <a:picLocks noChangeAspect="1"/>
          </p:cNvPicPr>
          <p:nvPr>
            <p:custDataLst>
              <p:tags r:id="rId5"/>
            </p:custDataLst>
          </p:nvPr>
        </p:nvPicPr>
        <p:blipFill>
          <a:blip r:embed="rId6"/>
          <a:stretch>
            <a:fillRect/>
          </a:stretch>
        </p:blipFill>
        <p:spPr>
          <a:xfrm rot="16200000">
            <a:off x="7808595" y="4396105"/>
            <a:ext cx="1842135" cy="2584450"/>
          </a:xfrm>
          <a:prstGeom prst="rect">
            <a:avLst/>
          </a:prstGeom>
        </p:spPr>
      </p:pic>
      <p:pic>
        <p:nvPicPr>
          <p:cNvPr id="15" name="图片 14"/>
          <p:cNvPicPr>
            <a:picLocks noChangeAspect="1"/>
          </p:cNvPicPr>
          <p:nvPr>
            <p:custDataLst>
              <p:tags r:id="rId7"/>
            </p:custDataLst>
          </p:nvPr>
        </p:nvPicPr>
        <p:blipFill rotWithShape="1">
          <a:blip r:embed="rId4"/>
          <a:srcRect l="1487" t="3236" r="53038" b="4387"/>
          <a:stretch>
            <a:fillRect/>
          </a:stretch>
        </p:blipFill>
        <p:spPr>
          <a:xfrm>
            <a:off x="5854065" y="2800985"/>
            <a:ext cx="2618740" cy="1774825"/>
          </a:xfrm>
          <a:prstGeom prst="rect">
            <a:avLst/>
          </a:prstGeom>
          <a:effectLst>
            <a:outerShdw blurRad="50800" dist="38100" dir="2700000" algn="tl" rotWithShape="0">
              <a:prstClr val="black">
                <a:alpha val="40000"/>
              </a:prstClr>
            </a:outerShdw>
          </a:effec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46"/>
          <p:cNvSpPr txBox="1">
            <a:spLocks noGrp="1"/>
          </p:cNvSpPr>
          <p:nvPr>
            <p:ph type="title"/>
          </p:nvPr>
        </p:nvSpPr>
        <p:spPr>
          <a:xfrm>
            <a:off x="1008380" y="522481"/>
            <a:ext cx="10629265" cy="440055"/>
          </a:xfrm>
        </p:spPr>
        <p:txBody>
          <a:bodyPr vert="horz" wrap="square" lIns="0" tIns="10000" rIns="0" bIns="0" rtlCol="0" anchor="ctr">
            <a:spAutoFit/>
          </a:bodyPr>
          <a:lstStyle/>
          <a:p>
            <a:pPr marL="12700" algn="l">
              <a:spcBef>
                <a:spcPts val="105"/>
              </a:spcBef>
              <a:buClrTx/>
              <a:buSzTx/>
              <a:buFontTx/>
              <a:defRPr/>
            </a:pPr>
            <a:r>
              <a:rPr lang="en-US" altLang="zh-CN" sz="2800" b="1" spc="0" noProof="1">
                <a:solidFill>
                  <a:srgbClr val="C00000"/>
                </a:solidFill>
                <a:uFillTx/>
                <a:latin typeface="+中文正文" charset="0"/>
                <a:ea typeface="+mn-ea"/>
                <a:sym typeface="+mn-ea"/>
              </a:rPr>
              <a:t>猪伪狂犬病的净化</a:t>
            </a:r>
            <a:endParaRPr lang="en-US" altLang="zh-CN" sz="2800" b="1" spc="0" noProof="1">
              <a:solidFill>
                <a:srgbClr val="C00000"/>
              </a:solidFill>
              <a:uFillTx/>
              <a:latin typeface="+中文正文" charset="0"/>
              <a:ea typeface="+mn-ea"/>
              <a:sym typeface="+mn-ea"/>
            </a:endParaRPr>
          </a:p>
        </p:txBody>
      </p:sp>
      <p:cxnSp>
        <p:nvCxnSpPr>
          <p:cNvPr id="50" name="直接连接符 49"/>
          <p:cNvCxnSpPr/>
          <p:nvPr/>
        </p:nvCxnSpPr>
        <p:spPr>
          <a:xfrm flipV="1">
            <a:off x="703891" y="1055852"/>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39420" y="1231900"/>
            <a:ext cx="11082655" cy="1050290"/>
          </a:xfrm>
          <a:prstGeom prst="rect">
            <a:avLst/>
          </a:prstGeom>
          <a:noFill/>
        </p:spPr>
        <p:txBody>
          <a:bodyPr wrap="square">
            <a:spAutoFit/>
          </a:bodyPr>
          <a:lstStyle/>
          <a:p>
            <a:pPr algn="l">
              <a:lnSpc>
                <a:spcPct val="130000"/>
              </a:lnSpc>
              <a:buClrTx/>
              <a:buSzTx/>
              <a:buFontTx/>
            </a:pP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rPr>
              <a:t>建立动物疫病净化场资料数据库，开展伪狂犬净化场评估；</a:t>
            </a:r>
            <a:r>
              <a:rPr lang="zh-CN" altLang="zh-CN" sz="2400" b="1" dirty="0">
                <a:solidFill>
                  <a:srgbClr val="002060"/>
                </a:solidFill>
                <a:latin typeface="微软雅黑" panose="020B0503020204020204" charset="-122"/>
                <a:ea typeface="微软雅黑" panose="020B0503020204020204" charset="-122"/>
                <a:cs typeface="微软雅黑" panose="020B0503020204020204" charset="-122"/>
                <a:sym typeface="+mn-ea"/>
              </a:rPr>
              <a:t>德康获得伪狂犬国家级净化场5个；德康、铁骑力士等11个猪场获得伪狂犬省级净化场</a:t>
            </a:r>
            <a:endParaRPr lang="zh-CN" altLang="zh-CN" sz="2400" b="1" dirty="0">
              <a:solidFill>
                <a:srgbClr val="002060"/>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custDataLst>
              <p:tags r:id="rId1"/>
            </p:custDataLst>
          </p:nvPr>
        </p:nvPicPr>
        <p:blipFill>
          <a:blip r:embed="rId2"/>
          <a:stretch>
            <a:fillRect/>
          </a:stretch>
        </p:blipFill>
        <p:spPr>
          <a:xfrm>
            <a:off x="563880" y="2588895"/>
            <a:ext cx="2616835" cy="3764915"/>
          </a:xfrm>
          <a:prstGeom prst="rect">
            <a:avLst/>
          </a:prstGeom>
          <a:ln w="12700" cmpd="sng">
            <a:solidFill>
              <a:schemeClr val="accent1"/>
            </a:solidFill>
            <a:prstDash val="solid"/>
          </a:ln>
        </p:spPr>
      </p:pic>
      <p:pic>
        <p:nvPicPr>
          <p:cNvPr id="7" name="图片 7" descr="fbbcbc0554f1ae73d0425eef2f23e1c"/>
          <p:cNvPicPr>
            <a:picLocks noChangeAspect="1"/>
          </p:cNvPicPr>
          <p:nvPr>
            <p:custDataLst>
              <p:tags r:id="rId3"/>
            </p:custDataLst>
          </p:nvPr>
        </p:nvPicPr>
        <p:blipFill>
          <a:blip r:embed="rId4"/>
          <a:stretch>
            <a:fillRect/>
          </a:stretch>
        </p:blipFill>
        <p:spPr>
          <a:xfrm>
            <a:off x="3592195" y="2770505"/>
            <a:ext cx="4730750" cy="3305810"/>
          </a:xfrm>
          <a:prstGeom prst="rect">
            <a:avLst/>
          </a:prstGeom>
        </p:spPr>
      </p:pic>
      <p:pic>
        <p:nvPicPr>
          <p:cNvPr id="2" name="图片 1" descr="净化场"/>
          <p:cNvPicPr>
            <a:picLocks noChangeAspect="1"/>
          </p:cNvPicPr>
          <p:nvPr/>
        </p:nvPicPr>
        <p:blipFill>
          <a:blip r:embed="rId5"/>
          <a:stretch>
            <a:fillRect/>
          </a:stretch>
        </p:blipFill>
        <p:spPr>
          <a:xfrm>
            <a:off x="8839835" y="2571750"/>
            <a:ext cx="2752090" cy="1751330"/>
          </a:xfrm>
          <a:prstGeom prst="rect">
            <a:avLst/>
          </a:prstGeom>
        </p:spPr>
      </p:pic>
      <p:pic>
        <p:nvPicPr>
          <p:cNvPr id="3" name="图片 2" descr="50489552aa05cd054989222127d4631"/>
          <p:cNvPicPr>
            <a:picLocks noChangeAspect="1"/>
          </p:cNvPicPr>
          <p:nvPr/>
        </p:nvPicPr>
        <p:blipFill>
          <a:blip r:embed="rId6"/>
          <a:stretch>
            <a:fillRect/>
          </a:stretch>
        </p:blipFill>
        <p:spPr>
          <a:xfrm>
            <a:off x="8863965" y="4437380"/>
            <a:ext cx="2669540" cy="1688465"/>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4539" y="2615445"/>
            <a:ext cx="11553190" cy="1325880"/>
          </a:xfrm>
        </p:spPr>
        <p:txBody>
          <a:bodyPr>
            <a:normAutofit/>
          </a:bodyPr>
          <a:lstStyle/>
          <a:p>
            <a:pPr algn="ctr"/>
            <a:r>
              <a:rPr lang="zh-CN" altLang="en-US" b="1" dirty="0">
                <a:solidFill>
                  <a:srgbClr val="002060"/>
                </a:solidFill>
                <a:latin typeface="微软雅黑" panose="020B0503020204020204" charset="-122"/>
                <a:ea typeface="微软雅黑" panose="020B0503020204020204" charset="-122"/>
              </a:rPr>
              <a:t>八、</a:t>
            </a:r>
            <a:r>
              <a:rPr lang="zh-CN" altLang="en-US" b="1" noProof="1">
                <a:solidFill>
                  <a:srgbClr val="002060"/>
                </a:solidFill>
                <a:latin typeface="微软雅黑" panose="020B0503020204020204" charset="-122"/>
                <a:ea typeface="微软雅黑" panose="020B0503020204020204" charset="-122"/>
                <a:sym typeface="Arial" panose="020B0604020202020204" pitchFamily="34" charset="0"/>
              </a:rPr>
              <a:t>人工智能技术应用</a:t>
            </a:r>
            <a:br>
              <a:rPr lang="zh-CN" altLang="en-US" b="1" noProof="1">
                <a:solidFill>
                  <a:srgbClr val="002060"/>
                </a:solidFill>
                <a:latin typeface="微软雅黑" panose="020B0503020204020204" charset="-122"/>
                <a:ea typeface="微软雅黑" panose="020B0503020204020204" charset="-122"/>
                <a:sym typeface="Arial" panose="020B0604020202020204" pitchFamily="34" charset="0"/>
              </a:rPr>
            </a:br>
            <a:endParaRPr lang="zh-CN" altLang="en-US" b="1" dirty="0">
              <a:solidFill>
                <a:srgbClr val="002060"/>
              </a:solidFill>
              <a:latin typeface="微软雅黑" panose="020B0503020204020204" charset="-122"/>
              <a:ea typeface="微软雅黑" panose="020B050302020402020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811" y="869789"/>
            <a:ext cx="11095051" cy="1087755"/>
          </a:xfrm>
          <a:prstGeom prst="rect">
            <a:avLst/>
          </a:prstGeom>
        </p:spPr>
        <p:txBody>
          <a:bodyPr wrap="square">
            <a:spAutoFit/>
          </a:bodyPr>
          <a:lstStyle/>
          <a:p>
            <a:pPr indent="0" fontAlgn="auto">
              <a:lnSpc>
                <a:spcPct val="120000"/>
              </a:lnSpc>
            </a:pPr>
            <a:r>
              <a:rPr lang="zh-CN" altLang="en-US" sz="1800" b="1" kern="0" dirty="0">
                <a:solidFill>
                  <a:prstClr val="black"/>
                </a:solidFill>
                <a:latin typeface="微软雅黑" panose="020B0503020204020204" charset="-122"/>
                <a:ea typeface="微软雅黑" panose="020B0503020204020204" charset="-122"/>
                <a:cs typeface="Times New Roman" panose="02020603050405020304" pitchFamily="18" charset="0"/>
              </a:rPr>
              <a:t>典型疫病知识图谱构建与演化，针对疫病智能诊断多源异构数据知识需求，挖掘疫病数据实体与属性关系，构建生猪典型疫病动态知识图谱；建立疫病案例学习模型，实现疫病知识发现与演化；建立多媒体人机对话系统，实现智能问答系统中准确的实体消歧</a:t>
            </a:r>
            <a:endParaRPr lang="zh-CN" altLang="en-US" sz="1800" b="1" kern="0"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111284" y="2088464"/>
            <a:ext cx="9969431" cy="4339172"/>
          </a:xfrm>
          <a:prstGeom prst="rect">
            <a:avLst/>
          </a:prstGeom>
        </p:spPr>
      </p:pic>
      <p:sp>
        <p:nvSpPr>
          <p:cNvPr id="7" name="矩形 6"/>
          <p:cNvSpPr/>
          <p:nvPr/>
        </p:nvSpPr>
        <p:spPr>
          <a:xfrm>
            <a:off x="3900067" y="301822"/>
            <a:ext cx="3775393" cy="523220"/>
          </a:xfrm>
          <a:prstGeom prst="rect">
            <a:avLst/>
          </a:prstGeom>
        </p:spPr>
        <p:txBody>
          <a:bodyPr wrap="none">
            <a:spAutoFit/>
          </a:bodyPr>
          <a:lstStyle/>
          <a:p>
            <a:pPr algn="ctr" defTabSz="685800">
              <a:spcBef>
                <a:spcPct val="0"/>
              </a:spcBef>
            </a:pPr>
            <a:r>
              <a:rPr kumimoji="1" lang="zh-CN" altLang="en-US" sz="2800" b="1" dirty="0">
                <a:solidFill>
                  <a:srgbClr val="C00000"/>
                </a:solidFill>
                <a:latin typeface="微软雅黑" panose="020B0503020204020204" charset="-122"/>
                <a:ea typeface="微软雅黑" panose="020B0503020204020204" charset="-122"/>
                <a:cs typeface="+mj-cs"/>
              </a:rPr>
              <a:t>未来展望：智慧化防控</a:t>
            </a:r>
            <a:endParaRPr kumimoji="1" lang="zh-CN" altLang="en-US" sz="2800" b="1" dirty="0">
              <a:solidFill>
                <a:srgbClr val="C00000"/>
              </a:solidFill>
              <a:latin typeface="微软雅黑" panose="020B0503020204020204" charset="-122"/>
              <a:ea typeface="微软雅黑" panose="020B0503020204020204" charset="-122"/>
              <a:cs typeface="+mj-cs"/>
            </a:endParaRPr>
          </a:p>
        </p:txBody>
      </p:sp>
      <p:cxnSp>
        <p:nvCxnSpPr>
          <p:cNvPr id="17" name="直接连接符 16"/>
          <p:cNvCxnSpPr/>
          <p:nvPr/>
        </p:nvCxnSpPr>
        <p:spPr>
          <a:xfrm flipV="1">
            <a:off x="555320" y="893604"/>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66493" y="1180670"/>
            <a:ext cx="10097135" cy="811184"/>
          </a:xfrm>
          <a:prstGeom prst="rect">
            <a:avLst/>
          </a:prstGeom>
          <a:noFill/>
        </p:spPr>
        <p:txBody>
          <a:bodyPr wrap="square" rtlCol="0">
            <a:spAutoFit/>
          </a:bodyPr>
          <a:lstStyle/>
          <a:p>
            <a:pPr defTabSz="914400">
              <a:lnSpc>
                <a:spcPct val="110000"/>
              </a:lnSpc>
              <a:spcBef>
                <a:spcPct val="0"/>
              </a:spcBef>
            </a:pPr>
            <a:r>
              <a:rPr lang="zh-CN" altLang="en-US" sz="2200" b="1" dirty="0">
                <a:solidFill>
                  <a:srgbClr val="002060"/>
                </a:solidFill>
                <a:latin typeface="微软雅黑" panose="020B0503020204020204" charset="-122"/>
                <a:ea typeface="微软雅黑" panose="020B0503020204020204" charset="-122"/>
              </a:rPr>
              <a:t>人工智能技术是通过模拟、延伸和扩展人类智能，使计算机具备学习、推理、感知等能力，以解决问题或自主决策的科技体系。</a:t>
            </a:r>
            <a:endParaRPr lang="zh-CN" altLang="en-US" sz="2200" b="1" dirty="0">
              <a:solidFill>
                <a:srgbClr val="002060"/>
              </a:solidFill>
              <a:latin typeface="微软雅黑" panose="020B0503020204020204" charset="-122"/>
              <a:ea typeface="微软雅黑" panose="020B0503020204020204" charset="-122"/>
            </a:endParaRPr>
          </a:p>
        </p:txBody>
      </p:sp>
      <p:sp>
        <p:nvSpPr>
          <p:cNvPr id="23" name="椭圆 22"/>
          <p:cNvSpPr/>
          <p:nvPr>
            <p:custDataLst>
              <p:tags r:id="rId2"/>
            </p:custDataLst>
          </p:nvPr>
        </p:nvSpPr>
        <p:spPr>
          <a:xfrm>
            <a:off x="2754280" y="2704692"/>
            <a:ext cx="6027516" cy="2008665"/>
          </a:xfrm>
          <a:prstGeom prst="ellipse">
            <a:avLst/>
          </a:prstGeom>
          <a:gradFill>
            <a:gsLst>
              <a:gs pos="0">
                <a:srgbClr val="FFFFFF">
                  <a:alpha val="0"/>
                </a:srgbClr>
              </a:gs>
              <a:gs pos="52000">
                <a:schemeClr val="accent1">
                  <a:lumMod val="20000"/>
                  <a:lumOff val="80000"/>
                  <a:alpha val="15000"/>
                </a:schemeClr>
              </a:gs>
            </a:gsLst>
            <a:lin ang="5400000" scaled="0"/>
          </a:gradFill>
          <a:ln w="6350">
            <a:solidFill>
              <a:schemeClr val="accent1">
                <a:alpha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4" name="椭圆 23"/>
          <p:cNvSpPr/>
          <p:nvPr>
            <p:custDataLst>
              <p:tags r:id="rId3"/>
            </p:custDataLst>
          </p:nvPr>
        </p:nvSpPr>
        <p:spPr>
          <a:xfrm>
            <a:off x="3108359" y="2816324"/>
            <a:ext cx="5303004" cy="1788436"/>
          </a:xfrm>
          <a:prstGeom prst="ellipse">
            <a:avLst/>
          </a:prstGeom>
          <a:gradFill>
            <a:gsLst>
              <a:gs pos="0">
                <a:srgbClr val="FFFFFF">
                  <a:alpha val="0"/>
                </a:srgbClr>
              </a:gs>
              <a:gs pos="81000">
                <a:schemeClr val="accent1">
                  <a:lumMod val="20000"/>
                  <a:lumOff val="80000"/>
                  <a:alpha val="25000"/>
                </a:schemeClr>
              </a:gs>
            </a:gsLst>
            <a:lin ang="5400000" scaled="0"/>
          </a:gradFill>
          <a:ln w="635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椭圆 25"/>
          <p:cNvSpPr/>
          <p:nvPr>
            <p:custDataLst>
              <p:tags r:id="rId4"/>
            </p:custDataLst>
          </p:nvPr>
        </p:nvSpPr>
        <p:spPr>
          <a:xfrm>
            <a:off x="4118967" y="2816324"/>
            <a:ext cx="3162896" cy="1406302"/>
          </a:xfrm>
          <a:prstGeom prst="ellipse">
            <a:avLst/>
          </a:prstGeom>
          <a:gradFill>
            <a:gsLst>
              <a:gs pos="0">
                <a:srgbClr val="FFFFFF">
                  <a:alpha val="0"/>
                </a:srgbClr>
              </a:gs>
              <a:gs pos="77000">
                <a:schemeClr val="accent1">
                  <a:lumMod val="20000"/>
                  <a:lumOff val="80000"/>
                  <a:alpha val="40000"/>
                </a:schemeClr>
              </a:gs>
            </a:gsLst>
            <a:lin ang="5400000" scaled="0"/>
          </a:gradFill>
          <a:ln w="6350">
            <a:solidFill>
              <a:schemeClr val="accent1">
                <a:alpha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圆角矩形 27"/>
          <p:cNvSpPr/>
          <p:nvPr>
            <p:custDataLst>
              <p:tags r:id="rId5"/>
            </p:custDataLst>
          </p:nvPr>
        </p:nvSpPr>
        <p:spPr>
          <a:xfrm>
            <a:off x="2212441" y="3304672"/>
            <a:ext cx="1416389" cy="375607"/>
          </a:xfrm>
          <a:prstGeom prst="roundRect">
            <a:avLst>
              <a:gd name="adj" fmla="val 50000"/>
            </a:avLst>
          </a:prstGeom>
          <a:gradFill>
            <a:gsLst>
              <a:gs pos="0">
                <a:schemeClr val="accent1">
                  <a:lumMod val="40000"/>
                  <a:lumOff val="60000"/>
                  <a:alpha val="100000"/>
                </a:schemeClr>
              </a:gs>
              <a:gs pos="48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en-US" altLang="zh-CN" sz="1600" b="1" dirty="0">
                <a:solidFill>
                  <a:srgbClr val="FFFFFF"/>
                </a:solidFill>
                <a:uFillTx/>
                <a:latin typeface="+mn-ea"/>
                <a:cs typeface="+mn-ea"/>
                <a:sym typeface="+mn-ea"/>
              </a:rPr>
              <a:t>1.0</a:t>
            </a:r>
            <a:r>
              <a:rPr lang="zh-CN" altLang="en-US" sz="1600" b="1" dirty="0">
                <a:solidFill>
                  <a:srgbClr val="FFFFFF"/>
                </a:solidFill>
                <a:uFillTx/>
                <a:latin typeface="+mn-ea"/>
                <a:cs typeface="+mn-ea"/>
                <a:sym typeface="+mn-ea"/>
              </a:rPr>
              <a:t>智能装备</a:t>
            </a:r>
            <a:endParaRPr lang="zh-CN" altLang="en-US" sz="1600" b="1" dirty="0">
              <a:solidFill>
                <a:srgbClr val="FFFFFF"/>
              </a:solidFill>
              <a:uFillTx/>
              <a:latin typeface="+mn-ea"/>
              <a:cs typeface="+mn-ea"/>
              <a:sym typeface="+mn-ea"/>
            </a:endParaRPr>
          </a:p>
        </p:txBody>
      </p:sp>
      <p:sp>
        <p:nvSpPr>
          <p:cNvPr id="30" name="椭圆 29"/>
          <p:cNvSpPr>
            <a:spLocks noChangeAspect="1"/>
          </p:cNvSpPr>
          <p:nvPr>
            <p:custDataLst>
              <p:tags r:id="rId6"/>
            </p:custDataLst>
          </p:nvPr>
        </p:nvSpPr>
        <p:spPr>
          <a:xfrm>
            <a:off x="3066823" y="3744957"/>
            <a:ext cx="89600" cy="89600"/>
          </a:xfrm>
          <a:prstGeom prst="ellipse">
            <a:avLst/>
          </a:prstGeom>
          <a:gradFill>
            <a:gsLst>
              <a:gs pos="4000">
                <a:schemeClr val="accent1">
                  <a:lumMod val="60000"/>
                  <a:lumOff val="40000"/>
                  <a:alpha val="100000"/>
                </a:schemeClr>
              </a:gs>
              <a:gs pos="54000">
                <a:schemeClr val="accent1">
                  <a:alpha val="100000"/>
                </a:schemeClr>
              </a:gs>
            </a:gsLst>
            <a:lin ang="2700000" scaled="0"/>
          </a:gradFill>
          <a:ln w="19050">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5780000" scaled="0"/>
            </a:gradFill>
          </a:ln>
          <a:effectLst>
            <a:outerShdw blurRad="355600" algn="ctr" rotWithShape="0">
              <a:schemeClr val="accent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思源黑体 CN Regular" panose="020B0500000000000000" charset="-122"/>
            </a:endParaRPr>
          </a:p>
        </p:txBody>
      </p:sp>
      <p:sp>
        <p:nvSpPr>
          <p:cNvPr id="5" name="矩形 4"/>
          <p:cNvSpPr/>
          <p:nvPr>
            <p:custDataLst>
              <p:tags r:id="rId7"/>
            </p:custDataLst>
          </p:nvPr>
        </p:nvSpPr>
        <p:spPr>
          <a:xfrm>
            <a:off x="1956572" y="3933949"/>
            <a:ext cx="1792590" cy="1578329"/>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rPr>
              <a:t>利用传感器、无人机、清洁机器人、巡检机器人等对生产过程中的数据进行精准收集</a:t>
            </a:r>
            <a:endPar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8" name="圆角矩形 17"/>
          <p:cNvSpPr/>
          <p:nvPr>
            <p:custDataLst>
              <p:tags r:id="rId8"/>
            </p:custDataLst>
          </p:nvPr>
        </p:nvSpPr>
        <p:spPr>
          <a:xfrm>
            <a:off x="7765212" y="3317732"/>
            <a:ext cx="1416389" cy="375607"/>
          </a:xfrm>
          <a:prstGeom prst="roundRect">
            <a:avLst>
              <a:gd name="adj" fmla="val 50000"/>
            </a:avLst>
          </a:prstGeom>
          <a:gradFill>
            <a:gsLst>
              <a:gs pos="0">
                <a:schemeClr val="accent1">
                  <a:lumMod val="20000"/>
                  <a:lumOff val="80000"/>
                  <a:alpha val="100000"/>
                </a:schemeClr>
              </a:gs>
              <a:gs pos="48000">
                <a:schemeClr val="accent1">
                  <a:alpha val="100000"/>
                </a:schemeClr>
              </a:gs>
            </a:gsLst>
            <a:lin ang="5400000" scaled="0"/>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en-US" altLang="zh-CN" sz="1600" b="1" dirty="0">
                <a:solidFill>
                  <a:srgbClr val="FFFFFF"/>
                </a:solidFill>
                <a:uFillTx/>
                <a:latin typeface="+mn-ea"/>
                <a:cs typeface="+mn-ea"/>
                <a:sym typeface="+mn-ea"/>
              </a:rPr>
              <a:t>3.0</a:t>
            </a:r>
            <a:r>
              <a:rPr lang="zh-CN" altLang="en-US" sz="1600" b="1" dirty="0">
                <a:solidFill>
                  <a:srgbClr val="FFFFFF"/>
                </a:solidFill>
                <a:uFillTx/>
                <a:latin typeface="+mn-ea"/>
                <a:cs typeface="+mn-ea"/>
                <a:sym typeface="+mn-ea"/>
              </a:rPr>
              <a:t>智能预测</a:t>
            </a:r>
            <a:endParaRPr lang="zh-CN" altLang="en-US" sz="1600" b="1" dirty="0">
              <a:solidFill>
                <a:srgbClr val="FFFFFF"/>
              </a:solidFill>
              <a:uFillTx/>
              <a:latin typeface="+mn-ea"/>
              <a:cs typeface="+mn-ea"/>
              <a:sym typeface="+mn-ea"/>
            </a:endParaRPr>
          </a:p>
        </p:txBody>
      </p:sp>
      <p:sp>
        <p:nvSpPr>
          <p:cNvPr id="19" name="椭圆 18"/>
          <p:cNvSpPr>
            <a:spLocks noChangeAspect="1"/>
          </p:cNvSpPr>
          <p:nvPr>
            <p:custDataLst>
              <p:tags r:id="rId9"/>
            </p:custDataLst>
          </p:nvPr>
        </p:nvSpPr>
        <p:spPr>
          <a:xfrm>
            <a:off x="8353212" y="3737244"/>
            <a:ext cx="89600" cy="89600"/>
          </a:xfrm>
          <a:prstGeom prst="ellipse">
            <a:avLst/>
          </a:prstGeom>
          <a:gradFill>
            <a:gsLst>
              <a:gs pos="4000">
                <a:schemeClr val="accent1">
                  <a:lumMod val="60000"/>
                  <a:lumOff val="40000"/>
                  <a:alpha val="100000"/>
                </a:schemeClr>
              </a:gs>
              <a:gs pos="54000">
                <a:schemeClr val="accent1">
                  <a:alpha val="100000"/>
                </a:schemeClr>
              </a:gs>
              <a:gs pos="100000">
                <a:schemeClr val="accent1">
                  <a:alpha val="100000"/>
                </a:schemeClr>
              </a:gs>
            </a:gsLst>
            <a:lin ang="2700000" scaled="0"/>
          </a:gradFill>
          <a:ln>
            <a:gradFill>
              <a:gsLst>
                <a:gs pos="0">
                  <a:schemeClr val="accent1">
                    <a:lumMod val="20000"/>
                    <a:lumOff val="80000"/>
                    <a:alpha val="100000"/>
                  </a:schemeClr>
                </a:gs>
                <a:gs pos="37000">
                  <a:srgbClr val="D7E2FF">
                    <a:lumMod val="5000"/>
                    <a:lumOff val="95000"/>
                  </a:srgbClr>
                </a:gs>
                <a:gs pos="71000">
                  <a:schemeClr val="accent1">
                    <a:lumMod val="20000"/>
                    <a:lumOff val="80000"/>
                    <a:alpha val="100000"/>
                  </a:schemeClr>
                </a:gs>
                <a:gs pos="100000">
                  <a:srgbClr val="FFFFFF"/>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sym typeface="思源黑体 CN Regular" panose="020B0500000000000000" charset="-122"/>
            </a:endParaRPr>
          </a:p>
        </p:txBody>
      </p:sp>
      <p:sp>
        <p:nvSpPr>
          <p:cNvPr id="6" name="矩形 5"/>
          <p:cNvSpPr/>
          <p:nvPr>
            <p:custDataLst>
              <p:tags r:id="rId10"/>
            </p:custDataLst>
          </p:nvPr>
        </p:nvSpPr>
        <p:spPr>
          <a:xfrm>
            <a:off x="7895107" y="3978198"/>
            <a:ext cx="2036894" cy="128555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rPr>
              <a:t>通过大数据分析和深度学习预测模型，对疾病的发生进行精准预测</a:t>
            </a:r>
            <a:endPar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7" name="圆角矩形 6"/>
          <p:cNvSpPr/>
          <p:nvPr>
            <p:custDataLst>
              <p:tags r:id="rId11"/>
            </p:custDataLst>
          </p:nvPr>
        </p:nvSpPr>
        <p:spPr>
          <a:xfrm>
            <a:off x="5227305" y="4637185"/>
            <a:ext cx="1416389" cy="375607"/>
          </a:xfrm>
          <a:prstGeom prst="roundRect">
            <a:avLst>
              <a:gd name="adj" fmla="val 50000"/>
            </a:avLst>
          </a:prstGeom>
          <a:gradFill>
            <a:gsLst>
              <a:gs pos="0">
                <a:schemeClr val="accent2">
                  <a:lumMod val="40000"/>
                  <a:lumOff val="60000"/>
                  <a:alpha val="100000"/>
                </a:schemeClr>
              </a:gs>
              <a:gs pos="48000">
                <a:schemeClr val="accent2">
                  <a:alpha val="100000"/>
                </a:schemeClr>
              </a:gs>
            </a:gsLst>
            <a:lin ang="5400000" scaled="0"/>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buClrTx/>
              <a:buSzTx/>
              <a:buFontTx/>
            </a:pPr>
            <a:r>
              <a:rPr lang="en-US" altLang="zh-CN" sz="1600" b="1" dirty="0">
                <a:solidFill>
                  <a:srgbClr val="FFFFFF"/>
                </a:solidFill>
                <a:uFillTx/>
                <a:latin typeface="+mn-ea"/>
                <a:cs typeface="+mn-ea"/>
                <a:sym typeface="+mn-ea"/>
              </a:rPr>
              <a:t>2.0</a:t>
            </a:r>
            <a:r>
              <a:rPr lang="zh-CN" altLang="en-US" sz="1600" b="1" dirty="0">
                <a:solidFill>
                  <a:srgbClr val="FFFFFF"/>
                </a:solidFill>
                <a:uFillTx/>
                <a:latin typeface="+mn-ea"/>
                <a:cs typeface="+mn-ea"/>
                <a:sym typeface="+mn-ea"/>
              </a:rPr>
              <a:t>智能分析</a:t>
            </a:r>
            <a:endParaRPr lang="zh-CN" altLang="en-US" sz="1600" b="1" dirty="0">
              <a:solidFill>
                <a:srgbClr val="FFFFFF"/>
              </a:solidFill>
              <a:uFillTx/>
              <a:latin typeface="+mn-ea"/>
              <a:cs typeface="+mn-ea"/>
              <a:sym typeface="+mn-ea"/>
            </a:endParaRPr>
          </a:p>
        </p:txBody>
      </p:sp>
      <p:sp>
        <p:nvSpPr>
          <p:cNvPr id="20" name="椭圆 19"/>
          <p:cNvSpPr>
            <a:spLocks noChangeAspect="1"/>
          </p:cNvSpPr>
          <p:nvPr>
            <p:custDataLst>
              <p:tags r:id="rId12"/>
            </p:custDataLst>
          </p:nvPr>
        </p:nvSpPr>
        <p:spPr>
          <a:xfrm>
            <a:off x="5715061" y="4559070"/>
            <a:ext cx="89600" cy="89600"/>
          </a:xfrm>
          <a:prstGeom prst="ellipse">
            <a:avLst/>
          </a:prstGeom>
          <a:gradFill>
            <a:gsLst>
              <a:gs pos="4000">
                <a:schemeClr val="accent2">
                  <a:lumMod val="60000"/>
                  <a:lumOff val="40000"/>
                  <a:alpha val="100000"/>
                </a:schemeClr>
              </a:gs>
              <a:gs pos="100000">
                <a:schemeClr val="accent2">
                  <a:alpha val="100000"/>
                </a:schemeClr>
              </a:gs>
              <a:gs pos="54000">
                <a:schemeClr val="accent2">
                  <a:alpha val="100000"/>
                </a:schemeClr>
              </a:gs>
            </a:gsLst>
            <a:lin ang="2700000" scaled="0"/>
          </a:gradFill>
          <a:ln w="19050">
            <a:gradFill>
              <a:gsLst>
                <a:gs pos="0">
                  <a:schemeClr val="accent2">
                    <a:lumMod val="20000"/>
                    <a:lumOff val="80000"/>
                    <a:alpha val="100000"/>
                  </a:schemeClr>
                </a:gs>
                <a:gs pos="37000">
                  <a:srgbClr val="D7E2FF">
                    <a:lumMod val="5000"/>
                    <a:lumOff val="95000"/>
                  </a:srgbClr>
                </a:gs>
                <a:gs pos="71000">
                  <a:schemeClr val="accent2">
                    <a:lumMod val="20000"/>
                    <a:lumOff val="80000"/>
                    <a:alpha val="100000"/>
                  </a:schemeClr>
                </a:gs>
                <a:gs pos="100000">
                  <a:srgbClr val="FFFFFF"/>
                </a:gs>
              </a:gsLst>
              <a:lin ang="16200000" scaled="0"/>
            </a:gradFill>
          </a:ln>
          <a:effectLst>
            <a:outerShdw blurRad="3556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思源黑体 CN Regular" panose="020B0500000000000000" charset="-122"/>
            </a:endParaRPr>
          </a:p>
        </p:txBody>
      </p:sp>
      <p:sp>
        <p:nvSpPr>
          <p:cNvPr id="8" name="矩形 7"/>
          <p:cNvSpPr/>
          <p:nvPr>
            <p:custDataLst>
              <p:tags r:id="rId13"/>
            </p:custDataLst>
          </p:nvPr>
        </p:nvSpPr>
        <p:spPr>
          <a:xfrm>
            <a:off x="4829083" y="5045217"/>
            <a:ext cx="2118572" cy="954742"/>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rPr>
              <a:t>通过整合实验室数据以及养殖场监测数据，构建数据库对疾病采取精准判断，准确治疗</a:t>
            </a:r>
            <a:endParaRPr lang="zh-CN" altLang="en-US" sz="1600" b="1" kern="0"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0" name="椭圆 9"/>
          <p:cNvSpPr/>
          <p:nvPr>
            <p:custDataLst>
              <p:tags r:id="rId14"/>
            </p:custDataLst>
          </p:nvPr>
        </p:nvSpPr>
        <p:spPr>
          <a:xfrm rot="1140000">
            <a:off x="4388272" y="2732064"/>
            <a:ext cx="2739025" cy="645593"/>
          </a:xfrm>
          <a:prstGeom prst="ellipse">
            <a:avLst/>
          </a:prstGeom>
          <a:noFill/>
          <a:ln>
            <a:gradFill>
              <a:gsLst>
                <a:gs pos="40000">
                  <a:schemeClr val="accent1">
                    <a:alpha val="35000"/>
                  </a:schemeClr>
                </a:gs>
                <a:gs pos="88000">
                  <a:schemeClr val="accent1">
                    <a:lumMod val="40000"/>
                    <a:lumOff val="60000"/>
                    <a:alpha val="10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lt1"/>
              </a:solidFill>
              <a:sym typeface="+mn-ea"/>
            </a:endParaRPr>
          </a:p>
        </p:txBody>
      </p:sp>
      <p:sp>
        <p:nvSpPr>
          <p:cNvPr id="11" name="椭圆 10"/>
          <p:cNvSpPr/>
          <p:nvPr>
            <p:custDataLst>
              <p:tags r:id="rId15"/>
            </p:custDataLst>
          </p:nvPr>
        </p:nvSpPr>
        <p:spPr>
          <a:xfrm rot="20460000">
            <a:off x="4388272" y="2759953"/>
            <a:ext cx="2739025" cy="645593"/>
          </a:xfrm>
          <a:prstGeom prst="ellipse">
            <a:avLst/>
          </a:prstGeom>
          <a:noFill/>
          <a:ln>
            <a:gradFill>
              <a:gsLst>
                <a:gs pos="40000">
                  <a:schemeClr val="accent1">
                    <a:alpha val="35000"/>
                  </a:schemeClr>
                </a:gs>
                <a:gs pos="88000">
                  <a:schemeClr val="accent1">
                    <a:lumMod val="40000"/>
                    <a:lumOff val="60000"/>
                    <a:alpha val="100000"/>
                  </a:schemeClr>
                </a:gs>
                <a:gs pos="100000">
                  <a:schemeClr val="accent1">
                    <a:alpha val="35000"/>
                  </a:schemeClr>
                </a:gs>
                <a:gs pos="7000">
                  <a:schemeClr val="accent1">
                    <a:alpha val="0"/>
                  </a:schemeClr>
                </a:gs>
              </a:gsLst>
              <a:lin ang="528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lt1"/>
              </a:solidFill>
            </a:endParaRPr>
          </a:p>
        </p:txBody>
      </p:sp>
      <p:sp>
        <p:nvSpPr>
          <p:cNvPr id="12" name="椭圆 11"/>
          <p:cNvSpPr/>
          <p:nvPr>
            <p:custDataLst>
              <p:tags r:id="rId16"/>
            </p:custDataLst>
          </p:nvPr>
        </p:nvSpPr>
        <p:spPr>
          <a:xfrm>
            <a:off x="5039205" y="2238375"/>
            <a:ext cx="1437157" cy="1437157"/>
          </a:xfrm>
          <a:prstGeom prst="ellipse">
            <a:avLst/>
          </a:prstGeom>
          <a:gradFill>
            <a:gsLst>
              <a:gs pos="100000">
                <a:schemeClr val="accent1">
                  <a:lumMod val="20000"/>
                  <a:lumOff val="80000"/>
                  <a:alpha val="100000"/>
                </a:schemeClr>
              </a:gs>
              <a:gs pos="0">
                <a:schemeClr val="accent1">
                  <a:lumMod val="60000"/>
                  <a:lumOff val="40000"/>
                  <a:alpha val="100000"/>
                </a:schemeClr>
              </a:gs>
              <a:gs pos="34000">
                <a:schemeClr val="accent1">
                  <a:alpha val="100000"/>
                </a:schemeClr>
              </a:gs>
              <a:gs pos="62000">
                <a:schemeClr val="accent1">
                  <a:alpha val="100000"/>
                </a:schemeClr>
              </a:gs>
            </a:gsLst>
            <a:path path="circle">
              <a:fillToRect l="100000" t="100000"/>
            </a:path>
            <a:tileRect r="-100000" b="-100000"/>
          </a:gradFill>
          <a:ln>
            <a:gradFill>
              <a:gsLst>
                <a:gs pos="0">
                  <a:schemeClr val="accent1">
                    <a:lumMod val="20000"/>
                    <a:lumOff val="80000"/>
                    <a:alpha val="100000"/>
                  </a:schemeClr>
                </a:gs>
                <a:gs pos="37000">
                  <a:srgbClr val="FFFFFF"/>
                </a:gs>
                <a:gs pos="71000">
                  <a:schemeClr val="accent1">
                    <a:lumMod val="20000"/>
                    <a:lumOff val="80000"/>
                    <a:alpha val="100000"/>
                  </a:schemeClr>
                </a:gs>
                <a:gs pos="100000">
                  <a:srgbClr val="FFFFFF"/>
                </a:gs>
              </a:gsLst>
              <a:lin ang="16140000" scaled="0"/>
            </a:gradFill>
          </a:ln>
          <a:effectLst>
            <a:outerShdw blurRad="177800" dir="5400000" sx="90000" sy="-19000"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lvl="0" algn="ctr">
              <a:spcBef>
                <a:spcPct val="0"/>
              </a:spcBef>
              <a:spcAft>
                <a:spcPct val="0"/>
              </a:spcAft>
              <a:buClrTx/>
              <a:buSzTx/>
              <a:buFontTx/>
            </a:pPr>
            <a:r>
              <a:rPr lang="zh-CN" altLang="en-US" b="1">
                <a:solidFill>
                  <a:srgbClr val="FFFFFF"/>
                </a:solidFill>
                <a:uFillTx/>
                <a:latin typeface="+mn-ea"/>
                <a:cs typeface="+mn-ea"/>
                <a:sym typeface="+mn-ea"/>
              </a:rPr>
              <a:t>人工智能技术</a:t>
            </a:r>
            <a:endParaRPr lang="zh-CN" altLang="en-US" b="1">
              <a:solidFill>
                <a:srgbClr val="FFFFFF"/>
              </a:solidFill>
              <a:uFillTx/>
              <a:latin typeface="+mn-ea"/>
              <a:cs typeface="+mn-ea"/>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79376" y="1127137"/>
            <a:ext cx="11483340" cy="581660"/>
          </a:xfrm>
          <a:prstGeom prst="rect">
            <a:avLst/>
          </a:prstGeom>
          <a:noFill/>
        </p:spPr>
        <p:txBody>
          <a:bodyPr wrap="square" rtlCol="0" anchor="t">
            <a:noAutofit/>
          </a:bodyPr>
          <a:lstStyle/>
          <a:p>
            <a:pPr>
              <a:lnSpc>
                <a:spcPct val="120000"/>
              </a:lnSpc>
            </a:pPr>
            <a:r>
              <a:rPr lang="en-US" sz="2200" b="1" dirty="0">
                <a:solidFill>
                  <a:srgbClr val="002060"/>
                </a:solidFill>
                <a:latin typeface="微软雅黑" panose="020B0503020204020204" charset="-122"/>
                <a:ea typeface="微软雅黑" panose="020B0503020204020204" charset="-122"/>
                <a:sym typeface="+mn-ea"/>
              </a:rPr>
              <a:t>1.0</a:t>
            </a:r>
            <a:r>
              <a:rPr lang="zh-CN" altLang="en-US" sz="2200" b="1" dirty="0">
                <a:solidFill>
                  <a:srgbClr val="002060"/>
                </a:solidFill>
                <a:latin typeface="微软雅黑" panose="020B0503020204020204" charset="-122"/>
                <a:ea typeface="微软雅黑" panose="020B0503020204020204" charset="-122"/>
                <a:sym typeface="+mn-ea"/>
              </a:rPr>
              <a:t>智能设备</a:t>
            </a:r>
            <a:r>
              <a:rPr lang="en-US" altLang="zh-CN"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002060"/>
                </a:solidFill>
                <a:latin typeface="微软雅黑" panose="020B0503020204020204" charset="-122"/>
                <a:ea typeface="微软雅黑" panose="020B0503020204020204" charset="-122"/>
                <a:sym typeface="+mn-ea"/>
              </a:rPr>
              <a:t>单因素多因素在养殖场景中的智能化监测</a:t>
            </a:r>
            <a:endParaRPr lang="zh-CN" altLang="en-US" sz="2200" b="1" dirty="0">
              <a:solidFill>
                <a:srgbClr val="002060"/>
              </a:solidFill>
              <a:latin typeface="微软雅黑" panose="020B0503020204020204" charset="-122"/>
              <a:ea typeface="微软雅黑" panose="020B0503020204020204" charset="-122"/>
              <a:sym typeface="+mn-ea"/>
            </a:endParaRPr>
          </a:p>
        </p:txBody>
      </p:sp>
      <p:sp>
        <p:nvSpPr>
          <p:cNvPr id="5" name="文本框 4"/>
          <p:cNvSpPr txBox="1"/>
          <p:nvPr/>
        </p:nvSpPr>
        <p:spPr>
          <a:xfrm>
            <a:off x="354330" y="1718084"/>
            <a:ext cx="10903585"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通过</a:t>
            </a:r>
            <a:r>
              <a:rPr lang="zh-CN" altLang="en-US" sz="2200" b="1" dirty="0">
                <a:solidFill>
                  <a:srgbClr val="FF0000"/>
                </a:solidFill>
                <a:latin typeface="微软雅黑" panose="020B0503020204020204" charset="-122"/>
                <a:ea typeface="微软雅黑" panose="020B0503020204020204" charset="-122"/>
              </a:rPr>
              <a:t>集成传感器、穿戴设备、环境控制设备、自动化喂食机、巡检机器人</a:t>
            </a:r>
            <a:r>
              <a:rPr lang="zh-CN" altLang="en-US" sz="2200" b="1" dirty="0">
                <a:solidFill>
                  <a:srgbClr val="002060"/>
                </a:solidFill>
                <a:latin typeface="微软雅黑" panose="020B0503020204020204" charset="-122"/>
                <a:ea typeface="微软雅黑" panose="020B0503020204020204" charset="-122"/>
              </a:rPr>
              <a:t>等智能设备收集生产过程中涉及的各种信息，辅助养殖人员监测生产。</a:t>
            </a:r>
            <a:endParaRPr lang="zh-CN" altLang="en-US" sz="2200" b="1" dirty="0">
              <a:solidFill>
                <a:srgbClr val="00206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a:stretch>
            <a:fillRect/>
          </a:stretch>
        </p:blipFill>
        <p:spPr>
          <a:xfrm>
            <a:off x="1919605" y="2564765"/>
            <a:ext cx="7388860" cy="3957955"/>
          </a:xfrm>
          <a:prstGeom prst="rect">
            <a:avLst/>
          </a:prstGeom>
        </p:spPr>
      </p:pic>
      <p:sp>
        <p:nvSpPr>
          <p:cNvPr id="8" name="文本框 7"/>
          <p:cNvSpPr txBox="1"/>
          <p:nvPr/>
        </p:nvSpPr>
        <p:spPr>
          <a:xfrm>
            <a:off x="2495550" y="6453505"/>
            <a:ext cx="5869940" cy="369332"/>
          </a:xfrm>
          <a:prstGeom prst="rect">
            <a:avLst/>
          </a:prstGeom>
          <a:noFill/>
        </p:spPr>
        <p:txBody>
          <a:bodyPr wrap="square" rtlCol="0">
            <a:spAutoFit/>
          </a:bodyPr>
          <a:lstStyle/>
          <a:p>
            <a:r>
              <a:rPr lang="zh-CN" altLang="en-US" sz="1800" dirty="0">
                <a:latin typeface="微软雅黑" panose="020B0503020204020204" charset="-122"/>
                <a:ea typeface="微软雅黑" panose="020B0503020204020204" charset="-122"/>
              </a:rPr>
              <a:t>　畜禽养殖环境智能监测与调控示意图</a:t>
            </a:r>
            <a:endParaRPr lang="zh-CN" altLang="en-US" sz="1800" dirty="0">
              <a:latin typeface="微软雅黑" panose="020B0503020204020204" charset="-122"/>
              <a:ea typeface="微软雅黑" panose="020B050302020402020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89865" y="1628775"/>
            <a:ext cx="11727815" cy="1107996"/>
          </a:xfrm>
          <a:prstGeom prst="rect">
            <a:avLst/>
          </a:prstGeom>
          <a:noFill/>
        </p:spPr>
        <p:txBody>
          <a:bodyPr wrap="square" rtlCol="0">
            <a:spAutoFit/>
          </a:bodyPr>
          <a:lstStyle/>
          <a:p>
            <a:r>
              <a:rPr lang="zh-CN" altLang="en-US" sz="2000" dirty="0">
                <a:latin typeface="微软雅黑" panose="020B0503020204020204" charset="-122"/>
                <a:ea typeface="微软雅黑" panose="020B0503020204020204" charset="-122"/>
              </a:rPr>
              <a:t>       </a:t>
            </a:r>
            <a:r>
              <a:rPr lang="zh-CN" altLang="en-US" sz="2200" b="1" dirty="0">
                <a:solidFill>
                  <a:srgbClr val="002060"/>
                </a:solidFill>
                <a:latin typeface="微软雅黑" panose="020B0503020204020204" charset="-122"/>
                <a:ea typeface="微软雅黑" panose="020B0503020204020204" charset="-122"/>
              </a:rPr>
              <a:t>计算机视觉是人工智能领域的一个重要部分，它利用摄像机和电脑代替人眼，使计算机拥有类似于人类的那种对目标进行</a:t>
            </a:r>
            <a:r>
              <a:rPr lang="zh-CN" altLang="en-US" sz="2200" b="1" dirty="0">
                <a:solidFill>
                  <a:srgbClr val="FF0000"/>
                </a:solidFill>
                <a:latin typeface="微软雅黑" panose="020B0503020204020204" charset="-122"/>
                <a:ea typeface="微软雅黑" panose="020B0503020204020204" charset="-122"/>
              </a:rPr>
              <a:t>分割、分类、识别、跟踪、关键点</a:t>
            </a:r>
            <a:r>
              <a:rPr lang="zh-CN" altLang="en-US" sz="2200" b="1" dirty="0">
                <a:solidFill>
                  <a:srgbClr val="002060"/>
                </a:solidFill>
                <a:latin typeface="微软雅黑" panose="020B0503020204020204" charset="-122"/>
                <a:ea typeface="微软雅黑" panose="020B0503020204020204" charset="-122"/>
              </a:rPr>
              <a:t>等功能。简单来说，就是给计算机安装上</a:t>
            </a:r>
            <a:r>
              <a:rPr lang="en-US" altLang="zh-CN" sz="2200" b="1" dirty="0">
                <a:solidFill>
                  <a:srgbClr val="FF0000"/>
                </a:solidFill>
                <a:latin typeface="微软雅黑" panose="020B0503020204020204" charset="-122"/>
                <a:ea typeface="微软雅黑" panose="020B0503020204020204" charset="-122"/>
              </a:rPr>
              <a:t>“</a:t>
            </a:r>
            <a:r>
              <a:rPr lang="zh-CN" altLang="en-US" sz="2200" b="1" dirty="0">
                <a:solidFill>
                  <a:srgbClr val="FF0000"/>
                </a:solidFill>
                <a:latin typeface="微软雅黑" panose="020B0503020204020204" charset="-122"/>
                <a:ea typeface="微软雅黑" panose="020B0503020204020204" charset="-122"/>
              </a:rPr>
              <a:t>眼睛</a:t>
            </a:r>
            <a:r>
              <a:rPr lang="en-US" altLang="zh-CN" sz="2200" b="1" dirty="0">
                <a:solidFill>
                  <a:srgbClr val="FF0000"/>
                </a:solidFill>
                <a:latin typeface="微软雅黑" panose="020B0503020204020204" charset="-122"/>
                <a:ea typeface="微软雅黑" panose="020B0503020204020204" charset="-122"/>
              </a:rPr>
              <a:t>” (</a:t>
            </a:r>
            <a:r>
              <a:rPr lang="zh-CN" altLang="en-US" sz="2200" b="1" dirty="0">
                <a:solidFill>
                  <a:srgbClr val="FF0000"/>
                </a:solidFill>
                <a:latin typeface="微软雅黑" panose="020B0503020204020204" charset="-122"/>
                <a:ea typeface="微软雅黑" panose="020B0503020204020204" charset="-122"/>
              </a:rPr>
              <a:t>照相机</a:t>
            </a:r>
            <a:r>
              <a:rPr lang="en-US" altLang="zh-CN" sz="2200" b="1" dirty="0">
                <a:solidFill>
                  <a:srgbClr val="FF0000"/>
                </a:solidFill>
                <a:latin typeface="微软雅黑" panose="020B0503020204020204" charset="-122"/>
                <a:ea typeface="微软雅黑" panose="020B0503020204020204" charset="-122"/>
              </a:rPr>
              <a:t>)</a:t>
            </a:r>
            <a:r>
              <a:rPr lang="zh-CN" altLang="en-US" sz="2200" b="1" dirty="0">
                <a:solidFill>
                  <a:srgbClr val="002060"/>
                </a:solidFill>
                <a:latin typeface="微软雅黑" panose="020B0503020204020204" charset="-122"/>
                <a:ea typeface="微软雅黑" panose="020B0503020204020204" charset="-122"/>
              </a:rPr>
              <a:t>和</a:t>
            </a:r>
            <a:r>
              <a:rPr lang="en-US" altLang="zh-CN" sz="2200" b="1" dirty="0">
                <a:solidFill>
                  <a:srgbClr val="FF0000"/>
                </a:solidFill>
                <a:latin typeface="微软雅黑" panose="020B0503020204020204" charset="-122"/>
                <a:ea typeface="微软雅黑" panose="020B0503020204020204" charset="-122"/>
              </a:rPr>
              <a:t>“</a:t>
            </a:r>
            <a:r>
              <a:rPr lang="zh-CN" altLang="en-US" sz="2200" b="1" dirty="0">
                <a:solidFill>
                  <a:srgbClr val="FF0000"/>
                </a:solidFill>
                <a:latin typeface="微软雅黑" panose="020B0503020204020204" charset="-122"/>
                <a:ea typeface="微软雅黑" panose="020B0503020204020204" charset="-122"/>
              </a:rPr>
              <a:t>大脑</a:t>
            </a:r>
            <a:r>
              <a:rPr lang="en-US" altLang="zh-CN" sz="2200" b="1" dirty="0">
                <a:solidFill>
                  <a:srgbClr val="FF0000"/>
                </a:solidFill>
                <a:latin typeface="微软雅黑" panose="020B0503020204020204" charset="-122"/>
                <a:ea typeface="微软雅黑" panose="020B0503020204020204" charset="-122"/>
              </a:rPr>
              <a:t>”(</a:t>
            </a:r>
            <a:r>
              <a:rPr lang="zh-CN" altLang="en-US" sz="2200" b="1" dirty="0">
                <a:solidFill>
                  <a:srgbClr val="FF0000"/>
                </a:solidFill>
                <a:latin typeface="微软雅黑" panose="020B0503020204020204" charset="-122"/>
                <a:ea typeface="微软雅黑" panose="020B0503020204020204" charset="-122"/>
              </a:rPr>
              <a:t>算法</a:t>
            </a:r>
            <a:r>
              <a:rPr lang="en-US" altLang="zh-CN" sz="2200" b="1" dirty="0">
                <a:solidFill>
                  <a:srgbClr val="FF0000"/>
                </a:solidFill>
                <a:latin typeface="微软雅黑" panose="020B0503020204020204" charset="-122"/>
                <a:ea typeface="微软雅黑" panose="020B0503020204020204" charset="-122"/>
              </a:rPr>
              <a:t>)</a:t>
            </a:r>
            <a:r>
              <a:rPr lang="zh-CN" altLang="en-US" sz="2200" b="1" dirty="0">
                <a:solidFill>
                  <a:srgbClr val="002060"/>
                </a:solidFill>
                <a:latin typeface="微软雅黑" panose="020B0503020204020204" charset="-122"/>
                <a:ea typeface="微软雅黑" panose="020B0503020204020204" charset="-122"/>
              </a:rPr>
              <a:t>让计算机能够感知环境。</a:t>
            </a:r>
            <a:endParaRPr lang="zh-CN" altLang="en-US" sz="2200" b="1" dirty="0">
              <a:solidFill>
                <a:srgbClr val="002060"/>
              </a:solidFill>
              <a:latin typeface="微软雅黑" panose="020B0503020204020204" charset="-122"/>
              <a:ea typeface="微软雅黑" panose="020B0503020204020204" charset="-122"/>
            </a:endParaRPr>
          </a:p>
        </p:txBody>
      </p:sp>
      <p:pic>
        <p:nvPicPr>
          <p:cNvPr id="9" name="图片 8"/>
          <p:cNvPicPr/>
          <p:nvPr/>
        </p:nvPicPr>
        <p:blipFill>
          <a:blip r:embed="rId2"/>
          <a:stretch>
            <a:fillRect/>
          </a:stretch>
        </p:blipFill>
        <p:spPr>
          <a:xfrm>
            <a:off x="47328" y="2924944"/>
            <a:ext cx="7115175" cy="3739515"/>
          </a:xfrm>
          <a:prstGeom prst="rect">
            <a:avLst/>
          </a:prstGeom>
        </p:spPr>
      </p:pic>
      <p:pic>
        <p:nvPicPr>
          <p:cNvPr id="1026"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7153" b="6520"/>
          <a:stretch>
            <a:fillRect/>
          </a:stretch>
        </p:blipFill>
        <p:spPr bwMode="auto">
          <a:xfrm>
            <a:off x="6786359" y="3429000"/>
            <a:ext cx="4865937" cy="29988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479376" y="1127137"/>
            <a:ext cx="11483340" cy="581660"/>
          </a:xfrm>
          <a:prstGeom prst="rect">
            <a:avLst/>
          </a:prstGeom>
          <a:noFill/>
        </p:spPr>
        <p:txBody>
          <a:bodyPr wrap="square" rtlCol="0" anchor="t">
            <a:noAutofit/>
          </a:bodyPr>
          <a:lstStyle/>
          <a:p>
            <a:pPr>
              <a:lnSpc>
                <a:spcPct val="120000"/>
              </a:lnSpc>
            </a:pPr>
            <a:r>
              <a:rPr lang="en-US" sz="2200" b="1" dirty="0">
                <a:solidFill>
                  <a:srgbClr val="002060"/>
                </a:solidFill>
                <a:latin typeface="微软雅黑" panose="020B0503020204020204" charset="-122"/>
                <a:ea typeface="微软雅黑" panose="020B0503020204020204" charset="-122"/>
                <a:sym typeface="+mn-ea"/>
              </a:rPr>
              <a:t>1.0</a:t>
            </a:r>
            <a:r>
              <a:rPr lang="zh-CN" altLang="en-US" sz="2200" b="1" dirty="0">
                <a:solidFill>
                  <a:srgbClr val="002060"/>
                </a:solidFill>
                <a:latin typeface="微软雅黑" panose="020B0503020204020204" charset="-122"/>
                <a:ea typeface="微软雅黑" panose="020B0503020204020204" charset="-122"/>
                <a:sym typeface="+mn-ea"/>
              </a:rPr>
              <a:t>智能设备</a:t>
            </a:r>
            <a:r>
              <a:rPr lang="en-US" altLang="zh-CN"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002060"/>
                </a:solidFill>
                <a:latin typeface="微软雅黑" panose="020B0503020204020204" charset="-122"/>
                <a:ea typeface="微软雅黑" panose="020B0503020204020204" charset="-122"/>
                <a:sym typeface="+mn-ea"/>
              </a:rPr>
              <a:t>单因素多因素在养殖场景中的智能化监测</a:t>
            </a:r>
            <a:endParaRPr lang="zh-CN" altLang="en-US" sz="2200" b="1" dirty="0">
              <a:solidFill>
                <a:srgbClr val="002060"/>
              </a:solidFill>
              <a:latin typeface="微软雅黑" panose="020B0503020204020204" charset="-122"/>
              <a:ea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a:off x="837565" y="368300"/>
            <a:ext cx="9747885" cy="640080"/>
          </a:xfrm>
          <a:prstGeom prst="rect">
            <a:avLst/>
          </a:prstGeom>
        </p:spPr>
        <p:txBody>
          <a:bodyPr vert="horz" wrap="square" lIns="91440" tIns="45720" rIns="91440" bIns="45720" rtlCol="0" anchor="ctr" anchorCtr="0">
            <a:no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sz="3200" b="1" dirty="0">
                <a:solidFill>
                  <a:srgbClr val="C00000"/>
                </a:solidFill>
                <a:latin typeface="微软雅黑" panose="020B0503020204020204" charset="-122"/>
                <a:ea typeface="微软雅黑" panose="020B0503020204020204" charset="-122"/>
                <a:sym typeface="+mn-ea"/>
              </a:rPr>
              <a:t>非洲猪瘟下猪病防控防控难题</a:t>
            </a:r>
            <a:r>
              <a:rPr lang="en-US" altLang="zh-CN" sz="3200" b="1" dirty="0">
                <a:solidFill>
                  <a:srgbClr val="C00000"/>
                </a:solidFill>
                <a:latin typeface="微软雅黑" panose="020B0503020204020204" charset="-122"/>
                <a:ea typeface="微软雅黑" panose="020B0503020204020204" charset="-122"/>
              </a:rPr>
              <a:t>3</a:t>
            </a:r>
            <a:r>
              <a:rPr lang="zh-CN" altLang="en-US" sz="3200" b="1" dirty="0">
                <a:solidFill>
                  <a:srgbClr val="C00000"/>
                </a:solidFill>
                <a:latin typeface="微软雅黑" panose="020B0503020204020204" charset="-122"/>
                <a:ea typeface="微软雅黑" panose="020B0503020204020204" charset="-122"/>
              </a:rPr>
              <a:t>：</a:t>
            </a:r>
            <a:r>
              <a:rPr lang="zh-CN" sz="3200" b="1" dirty="0">
                <a:solidFill>
                  <a:srgbClr val="C00000"/>
                </a:solidFill>
                <a:latin typeface="微软雅黑" panose="020B0503020204020204" charset="-122"/>
                <a:ea typeface="微软雅黑" panose="020B0503020204020204" charset="-122"/>
                <a:sym typeface="+mn-ea"/>
              </a:rPr>
              <a:t>疫病净化难</a:t>
            </a:r>
            <a:endParaRPr lang="zh-CN" altLang="en-US" sz="3200" b="1" dirty="0">
              <a:solidFill>
                <a:srgbClr val="C00000"/>
              </a:solidFill>
              <a:latin typeface="微软雅黑" panose="020B0503020204020204" charset="-122"/>
              <a:ea typeface="微软雅黑" panose="020B0503020204020204" charset="-122"/>
            </a:endParaRPr>
          </a:p>
        </p:txBody>
      </p:sp>
      <p:sp>
        <p:nvSpPr>
          <p:cNvPr id="3" name="文本框 2"/>
          <p:cNvSpPr txBox="1"/>
          <p:nvPr/>
        </p:nvSpPr>
        <p:spPr>
          <a:xfrm>
            <a:off x="2815590" y="1305560"/>
            <a:ext cx="10734040" cy="1106805"/>
          </a:xfrm>
          <a:prstGeom prst="rect">
            <a:avLst/>
          </a:prstGeom>
          <a:noFill/>
        </p:spPr>
        <p:txBody>
          <a:bodyPr wrap="square" rtlCol="0" anchor="t">
            <a:spAutoFit/>
          </a:bodyPr>
          <a:lstStyle/>
          <a:p>
            <a:pPr>
              <a:lnSpc>
                <a:spcPct val="150000"/>
              </a:lnSpc>
            </a:pPr>
            <a:r>
              <a:rPr lang="zh-CN" altLang="en-US" sz="2400" b="1" dirty="0">
                <a:solidFill>
                  <a:srgbClr val="002060"/>
                </a:solidFill>
                <a:latin typeface="微软雅黑" panose="020B0503020204020204" charset="-122"/>
                <a:ea typeface="微软雅黑" panose="020B0503020204020204" charset="-122"/>
                <a:sym typeface="+mn-ea"/>
              </a:rPr>
              <a:t>养殖场生物安全体系不准确，重要疫病净化难</a:t>
            </a:r>
            <a:endPar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endParaRPr>
          </a:p>
          <a:p>
            <a:pPr>
              <a:lnSpc>
                <a:spcPct val="150000"/>
              </a:lnSpc>
            </a:pPr>
            <a:endParaRPr lang="zh-CN" altLang="en-US" sz="2000" b="1" dirty="0">
              <a:solidFill>
                <a:srgbClr val="00206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13" name="圆角矩形 12"/>
          <p:cNvSpPr/>
          <p:nvPr/>
        </p:nvSpPr>
        <p:spPr>
          <a:xfrm>
            <a:off x="4270375" y="2660015"/>
            <a:ext cx="4076700" cy="1029970"/>
          </a:xfrm>
          <a:prstGeom prst="roundRect">
            <a:avLst/>
          </a:prstGeom>
          <a:solidFill>
            <a:srgbClr val="028458"/>
          </a:solidFill>
          <a:ln>
            <a:solidFill>
              <a:srgbClr val="02845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endParaRPr>
          </a:p>
        </p:txBody>
      </p:sp>
      <p:sp>
        <p:nvSpPr>
          <p:cNvPr id="14" name="文本框 13"/>
          <p:cNvSpPr txBox="1"/>
          <p:nvPr/>
        </p:nvSpPr>
        <p:spPr>
          <a:xfrm>
            <a:off x="4787265" y="2637790"/>
            <a:ext cx="3029585" cy="1016000"/>
          </a:xfrm>
          <a:prstGeom prst="rect">
            <a:avLst/>
          </a:prstGeom>
          <a:noFill/>
        </p:spPr>
        <p:txBody>
          <a:bodyPr wrap="square" rtlCol="0" anchor="t">
            <a:noAutofit/>
          </a:bodyPr>
          <a:lstStyle/>
          <a:p>
            <a:pPr algn="ctr">
              <a:lnSpc>
                <a:spcPct val="150000"/>
              </a:lnSpc>
            </a:pPr>
            <a:r>
              <a:rPr lang="zh-CN" altLang="en-US" sz="2000" b="1">
                <a:solidFill>
                  <a:schemeClr val="bg1"/>
                </a:solidFill>
                <a:latin typeface="微软雅黑" panose="020B0503020204020204" charset="-122"/>
                <a:ea typeface="微软雅黑" panose="020B0503020204020204" charset="-122"/>
              </a:rPr>
              <a:t>国家对动物疫病实行预防为主的方针</a:t>
            </a:r>
            <a:endParaRPr lang="zh-CN" altLang="en-US" sz="2000" b="1">
              <a:solidFill>
                <a:schemeClr val="bg1"/>
              </a:solidFill>
              <a:latin typeface="微软雅黑" panose="020B0503020204020204" charset="-122"/>
              <a:ea typeface="微软雅黑" panose="020B0503020204020204" charset="-122"/>
            </a:endParaRPr>
          </a:p>
        </p:txBody>
      </p:sp>
      <p:sp>
        <p:nvSpPr>
          <p:cNvPr id="15" name="圆角矩形 14"/>
          <p:cNvSpPr/>
          <p:nvPr/>
        </p:nvSpPr>
        <p:spPr>
          <a:xfrm>
            <a:off x="4210050" y="4735195"/>
            <a:ext cx="4191000" cy="1097280"/>
          </a:xfrm>
          <a:prstGeom prst="roundRect">
            <a:avLst/>
          </a:prstGeom>
          <a:solidFill>
            <a:srgbClr val="028458"/>
          </a:solidFill>
          <a:ln>
            <a:solidFill>
              <a:srgbClr val="02845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endParaRPr>
          </a:p>
        </p:txBody>
      </p:sp>
      <p:sp>
        <p:nvSpPr>
          <p:cNvPr id="16" name="文本框 15"/>
          <p:cNvSpPr txBox="1"/>
          <p:nvPr/>
        </p:nvSpPr>
        <p:spPr>
          <a:xfrm>
            <a:off x="4312920" y="4771390"/>
            <a:ext cx="3962400" cy="1007745"/>
          </a:xfrm>
          <a:prstGeom prst="rect">
            <a:avLst/>
          </a:prstGeom>
          <a:noFill/>
        </p:spPr>
        <p:txBody>
          <a:bodyPr wrap="square" rtlCol="0" anchor="t">
            <a:noAutofit/>
          </a:bodyPr>
          <a:lstStyle/>
          <a:p>
            <a:pPr algn="ctr">
              <a:lnSpc>
                <a:spcPct val="150000"/>
              </a:lnSpc>
            </a:pPr>
            <a:r>
              <a:rPr lang="zh-CN" altLang="en-US" sz="2000" b="1">
                <a:solidFill>
                  <a:schemeClr val="bg1"/>
                </a:solidFill>
                <a:latin typeface="微软雅黑" panose="020B0503020204020204" charset="-122"/>
                <a:ea typeface="微软雅黑" panose="020B0503020204020204" charset="-122"/>
              </a:rPr>
              <a:t>动物防疫实行预防为主，预防与控制、净化、消灭相结合的方针</a:t>
            </a:r>
            <a:endParaRPr lang="zh-CN" altLang="en-US" sz="2000" b="1">
              <a:solidFill>
                <a:schemeClr val="bg1"/>
              </a:solidFill>
              <a:latin typeface="微软雅黑" panose="020B0503020204020204" charset="-122"/>
              <a:ea typeface="微软雅黑" panose="020B0503020204020204" charset="-122"/>
            </a:endParaRPr>
          </a:p>
        </p:txBody>
      </p:sp>
      <p:sp>
        <p:nvSpPr>
          <p:cNvPr id="17" name="下箭头 16"/>
          <p:cNvSpPr/>
          <p:nvPr/>
        </p:nvSpPr>
        <p:spPr>
          <a:xfrm>
            <a:off x="6036945" y="3811270"/>
            <a:ext cx="303530" cy="786765"/>
          </a:xfrm>
          <a:prstGeom prst="downArrow">
            <a:avLst/>
          </a:prstGeom>
          <a:solidFill>
            <a:srgbClr val="028458"/>
          </a:solidFill>
          <a:ln>
            <a:solidFill>
              <a:srgbClr val="028458"/>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bg1"/>
              </a:solidFill>
              <a:latin typeface="微软雅黑" panose="020B0503020204020204" charset="-122"/>
              <a:ea typeface="微软雅黑" panose="020B0503020204020204" charset="-122"/>
            </a:endParaRPr>
          </a:p>
        </p:txBody>
      </p:sp>
      <p:sp>
        <p:nvSpPr>
          <p:cNvPr id="18" name="文本框 17"/>
          <p:cNvSpPr txBox="1"/>
          <p:nvPr/>
        </p:nvSpPr>
        <p:spPr>
          <a:xfrm>
            <a:off x="6481445" y="3879215"/>
            <a:ext cx="450850" cy="645160"/>
          </a:xfrm>
          <a:prstGeom prst="rect">
            <a:avLst/>
          </a:prstGeom>
          <a:noFill/>
        </p:spPr>
        <p:txBody>
          <a:bodyPr wrap="square" rtlCol="0">
            <a:spAutoFit/>
          </a:bodyPr>
          <a:lstStyle/>
          <a:p>
            <a:r>
              <a:rPr lang="zh-CN" altLang="en-US" b="1">
                <a:solidFill>
                  <a:schemeClr val="tx1"/>
                </a:solidFill>
                <a:latin typeface="微软雅黑" panose="020B0503020204020204" charset="-122"/>
                <a:ea typeface="微软雅黑" panose="020B0503020204020204" charset="-122"/>
              </a:rPr>
              <a:t>转变</a:t>
            </a:r>
            <a:endParaRPr lang="zh-CN" altLang="en-US" b="1">
              <a:solidFill>
                <a:schemeClr val="tx1"/>
              </a:solidFill>
              <a:latin typeface="微软雅黑" panose="020B0503020204020204" charset="-122"/>
              <a:ea typeface="微软雅黑" panose="020B0503020204020204" charset="-122"/>
            </a:endParaRPr>
          </a:p>
        </p:txBody>
      </p:sp>
      <p:sp>
        <p:nvSpPr>
          <p:cNvPr id="19" name="文本框 18"/>
          <p:cNvSpPr txBox="1"/>
          <p:nvPr/>
        </p:nvSpPr>
        <p:spPr>
          <a:xfrm>
            <a:off x="5159375" y="6054090"/>
            <a:ext cx="3027045" cy="398780"/>
          </a:xfrm>
          <a:prstGeom prst="rect">
            <a:avLst/>
          </a:prstGeom>
          <a:noFill/>
        </p:spPr>
        <p:txBody>
          <a:bodyPr wrap="square" rtlCol="0">
            <a:spAutoFit/>
          </a:bodyPr>
          <a:lstStyle/>
          <a:p>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动物防疫法（</a:t>
            </a:r>
            <a:r>
              <a:rPr lang="en-US" altLang="zh-CN" sz="2000" b="1">
                <a:solidFill>
                  <a:srgbClr val="002060"/>
                </a:solidFill>
                <a:latin typeface="微软雅黑" panose="020B0503020204020204" charset="-122"/>
                <a:ea typeface="微软雅黑" panose="020B0503020204020204" charset="-122"/>
                <a:cs typeface="微软雅黑" panose="020B0503020204020204" charset="-122"/>
                <a:sym typeface="+mn-ea"/>
              </a:rPr>
              <a:t>2021</a:t>
            </a:r>
            <a:r>
              <a:rPr lang="zh-CN" altLang="en-US" sz="2000" b="1">
                <a:solidFill>
                  <a:srgbClr val="002060"/>
                </a:solidFill>
                <a:latin typeface="微软雅黑" panose="020B0503020204020204" charset="-122"/>
                <a:ea typeface="微软雅黑" panose="020B0503020204020204" charset="-122"/>
                <a:cs typeface="微软雅黑" panose="020B0503020204020204" charset="-122"/>
              </a:rPr>
              <a:t>）</a:t>
            </a:r>
            <a:endParaRPr lang="zh-CN" altLang="en-US" sz="2000" b="1">
              <a:solidFill>
                <a:srgbClr val="002060"/>
              </a:solidFill>
              <a:latin typeface="微软雅黑" panose="020B0503020204020204" charset="-122"/>
              <a:ea typeface="微软雅黑" panose="020B0503020204020204" charset="-122"/>
              <a:cs typeface="微软雅黑" panose="020B0503020204020204" charset="-122"/>
            </a:endParaRPr>
          </a:p>
        </p:txBody>
      </p:sp>
      <p:sp>
        <p:nvSpPr>
          <p:cNvPr id="5" name="Line 9"/>
          <p:cNvSpPr>
            <a:spLocks noChangeShapeType="1"/>
          </p:cNvSpPr>
          <p:nvPr/>
        </p:nvSpPr>
        <p:spPr bwMode="auto">
          <a:xfrm flipV="1">
            <a:off x="483210" y="1012954"/>
            <a:ext cx="11159544" cy="0"/>
          </a:xfrm>
          <a:prstGeom prst="line">
            <a:avLst/>
          </a:prstGeom>
          <a:ln w="31750" cap="rnd">
            <a:solidFill>
              <a:schemeClr val="accent1"/>
            </a:solidFill>
            <a:round/>
          </a:ln>
          <a:extLst>
            <a:ext uri="{909E8E84-426E-40DD-AFC4-6F175D3DCCD1}">
              <a14:hiddenFill xmlns:a14="http://schemas.microsoft.com/office/drawing/2010/main">
                <a:noFill/>
              </a14:hiddenFill>
            </a:ext>
          </a:extLst>
        </p:spPr>
        <p:style>
          <a:lnRef idx="0">
            <a:srgbClr val="FFFFFF"/>
          </a:lnRef>
          <a:fillRef idx="0">
            <a:srgbClr val="FFFFFF"/>
          </a:fillRef>
          <a:effectRef idx="0">
            <a:srgbClr val="FFFFFF"/>
          </a:effectRef>
          <a:fontRef idx="minor">
            <a:schemeClr val="tx1"/>
          </a:fontRef>
        </p:style>
        <p:txBody>
          <a:bodyPr/>
          <a:lstStyle/>
          <a:p>
            <a:endParaRPr lang="zh-CN" altLang="en-US"/>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926147" y="1837283"/>
            <a:ext cx="11110595" cy="1446550"/>
          </a:xfrm>
          <a:prstGeom prst="rect">
            <a:avLst/>
          </a:prstGeom>
          <a:noFill/>
        </p:spPr>
        <p:txBody>
          <a:bodyPr wrap="square" rtlCol="0" anchor="t">
            <a:spAutoFit/>
          </a:bodyPr>
          <a:lstStyle/>
          <a:p>
            <a:r>
              <a:rPr lang="zh-CN" altLang="en-US" sz="2200" b="1" dirty="0">
                <a:solidFill>
                  <a:srgbClr val="FF0000"/>
                </a:solidFill>
                <a:latin typeface="微软雅黑" panose="020B0503020204020204" charset="-122"/>
                <a:ea typeface="微软雅黑" panose="020B0503020204020204" charset="-122"/>
              </a:rPr>
              <a:t>智能诊断整套体系相对造价低廉，易于维护</a:t>
            </a:r>
            <a:endParaRPr lang="zh-CN" altLang="en-US" sz="2200" b="1" dirty="0">
              <a:solidFill>
                <a:srgbClr val="FF0000"/>
              </a:solidFill>
              <a:latin typeface="微软雅黑" panose="020B0503020204020204" charset="-122"/>
              <a:ea typeface="微软雅黑" panose="020B0503020204020204" charset="-122"/>
            </a:endParaRPr>
          </a:p>
          <a:p>
            <a:r>
              <a:rPr lang="zh-CN" altLang="en-US" sz="2200" b="1" dirty="0">
                <a:solidFill>
                  <a:srgbClr val="002060"/>
                </a:solidFill>
                <a:latin typeface="微软雅黑" panose="020B0503020204020204" charset="-122"/>
                <a:ea typeface="微软雅黑" panose="020B0503020204020204" charset="-122"/>
              </a:rPr>
              <a:t>视觉系统24小时无间断地巡视，</a:t>
            </a:r>
            <a:r>
              <a:rPr lang="zh-CN" altLang="en-US" sz="2200" b="1" dirty="0">
                <a:solidFill>
                  <a:srgbClr val="FF0000"/>
                </a:solidFill>
                <a:latin typeface="微软雅黑" panose="020B0503020204020204" charset="-122"/>
                <a:ea typeface="微软雅黑" panose="020B0503020204020204" charset="-122"/>
              </a:rPr>
              <a:t>精准捕捉并识别</a:t>
            </a:r>
            <a:r>
              <a:rPr lang="zh-CN" altLang="en-US" sz="2200" b="1" dirty="0">
                <a:solidFill>
                  <a:srgbClr val="002060"/>
                </a:solidFill>
                <a:latin typeface="微软雅黑" panose="020B0503020204020204" charset="-122"/>
                <a:ea typeface="微软雅黑" panose="020B0503020204020204" charset="-122"/>
              </a:rPr>
              <a:t>动物的每一个关键行为细节</a:t>
            </a:r>
            <a:endParaRPr lang="zh-CN" altLang="en-US" sz="2200" b="1" dirty="0">
              <a:solidFill>
                <a:srgbClr val="002060"/>
              </a:solidFill>
              <a:latin typeface="微软雅黑" panose="020B0503020204020204" charset="-122"/>
              <a:ea typeface="微软雅黑" panose="020B0503020204020204" charset="-122"/>
            </a:endParaRPr>
          </a:p>
          <a:p>
            <a:r>
              <a:rPr lang="zh-CN" altLang="en-US" sz="2200" b="1" dirty="0">
                <a:solidFill>
                  <a:srgbClr val="002060"/>
                </a:solidFill>
                <a:latin typeface="微软雅黑" panose="020B0503020204020204" charset="-122"/>
                <a:ea typeface="微软雅黑" panose="020B0503020204020204" charset="-122"/>
              </a:rPr>
              <a:t>有经验的技术人员可以参与专家系统的构建</a:t>
            </a:r>
            <a:endParaRPr lang="en-US" altLang="zh-CN" sz="2200" b="1" dirty="0">
              <a:solidFill>
                <a:srgbClr val="002060"/>
              </a:solidFill>
              <a:latin typeface="微软雅黑" panose="020B0503020204020204" charset="-122"/>
              <a:ea typeface="微软雅黑" panose="020B0503020204020204" charset="-122"/>
            </a:endParaRPr>
          </a:p>
          <a:p>
            <a:r>
              <a:rPr lang="zh-CN" altLang="en-US" sz="2200" b="1" dirty="0">
                <a:solidFill>
                  <a:srgbClr val="002060"/>
                </a:solidFill>
                <a:latin typeface="微软雅黑" panose="020B0503020204020204" charset="-122"/>
                <a:ea typeface="微软雅黑" panose="020B0503020204020204" charset="-122"/>
              </a:rPr>
              <a:t>依靠病原鉴定关联模型调参的机制极大</a:t>
            </a:r>
            <a:r>
              <a:rPr lang="zh-CN" altLang="en-US" sz="2200" b="1" dirty="0">
                <a:solidFill>
                  <a:srgbClr val="FF0000"/>
                </a:solidFill>
                <a:latin typeface="微软雅黑" panose="020B0503020204020204" charset="-122"/>
                <a:ea typeface="微软雅黑" panose="020B0503020204020204" charset="-122"/>
              </a:rPr>
              <a:t>增加模型准确度</a:t>
            </a:r>
            <a:endParaRPr lang="zh-CN" altLang="en-US" sz="2200" b="1" dirty="0">
              <a:solidFill>
                <a:srgbClr val="002060"/>
              </a:solidFill>
              <a:latin typeface="微软雅黑" panose="020B0503020204020204" charset="-122"/>
              <a:ea typeface="微软雅黑" panose="020B0503020204020204" charset="-122"/>
            </a:endParaRPr>
          </a:p>
        </p:txBody>
      </p:sp>
      <p:pic>
        <p:nvPicPr>
          <p:cNvPr id="8" name="图片 7"/>
          <p:cNvPicPr/>
          <p:nvPr/>
        </p:nvPicPr>
        <p:blipFill>
          <a:blip r:embed="rId2"/>
          <a:stretch>
            <a:fillRect/>
          </a:stretch>
        </p:blipFill>
        <p:spPr>
          <a:xfrm>
            <a:off x="407035" y="3861435"/>
            <a:ext cx="6074410" cy="2933700"/>
          </a:xfrm>
          <a:prstGeom prst="rect">
            <a:avLst/>
          </a:prstGeom>
        </p:spPr>
      </p:pic>
      <p:pic>
        <p:nvPicPr>
          <p:cNvPr id="9" name="图片 8"/>
          <p:cNvPicPr/>
          <p:nvPr/>
        </p:nvPicPr>
        <p:blipFill>
          <a:blip r:embed="rId3"/>
          <a:srcRect b="11320"/>
          <a:stretch>
            <a:fillRect/>
          </a:stretch>
        </p:blipFill>
        <p:spPr>
          <a:xfrm>
            <a:off x="7349490" y="3862069"/>
            <a:ext cx="4024630" cy="2933065"/>
          </a:xfrm>
          <a:prstGeom prst="rect">
            <a:avLst/>
          </a:prstGeom>
        </p:spPr>
      </p:pic>
      <p:sp>
        <p:nvSpPr>
          <p:cNvPr id="10" name="文本框 9"/>
          <p:cNvSpPr txBox="1"/>
          <p:nvPr/>
        </p:nvSpPr>
        <p:spPr>
          <a:xfrm>
            <a:off x="926147" y="1274053"/>
            <a:ext cx="11483340" cy="581660"/>
          </a:xfrm>
          <a:prstGeom prst="rect">
            <a:avLst/>
          </a:prstGeom>
          <a:noFill/>
        </p:spPr>
        <p:txBody>
          <a:bodyPr wrap="square" rtlCol="0" anchor="t">
            <a:noAutofit/>
          </a:bodyPr>
          <a:lstStyle/>
          <a:p>
            <a:pPr>
              <a:lnSpc>
                <a:spcPct val="120000"/>
              </a:lnSpc>
            </a:pPr>
            <a:r>
              <a:rPr lang="en-US" sz="2200" b="1" dirty="0">
                <a:solidFill>
                  <a:srgbClr val="002060"/>
                </a:solidFill>
                <a:latin typeface="微软雅黑" panose="020B0503020204020204" charset="-122"/>
                <a:ea typeface="微软雅黑" panose="020B0503020204020204" charset="-122"/>
                <a:sym typeface="+mn-ea"/>
              </a:rPr>
              <a:t>1.0</a:t>
            </a:r>
            <a:r>
              <a:rPr lang="zh-CN" altLang="en-US" sz="2200" b="1" dirty="0">
                <a:solidFill>
                  <a:srgbClr val="002060"/>
                </a:solidFill>
                <a:latin typeface="微软雅黑" panose="020B0503020204020204" charset="-122"/>
                <a:ea typeface="微软雅黑" panose="020B0503020204020204" charset="-122"/>
                <a:sym typeface="+mn-ea"/>
              </a:rPr>
              <a:t>智能设备</a:t>
            </a:r>
            <a:r>
              <a:rPr lang="en-US" altLang="zh-CN"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002060"/>
                </a:solidFill>
                <a:latin typeface="微软雅黑" panose="020B0503020204020204" charset="-122"/>
                <a:ea typeface="微软雅黑" panose="020B0503020204020204" charset="-122"/>
                <a:sym typeface="+mn-ea"/>
              </a:rPr>
              <a:t>单因素多因素在养殖场景中的智能化监测</a:t>
            </a:r>
            <a:endParaRPr lang="zh-CN" altLang="en-US" sz="2200" b="1" dirty="0">
              <a:solidFill>
                <a:srgbClr val="002060"/>
              </a:solidFill>
              <a:latin typeface="微软雅黑" panose="020B0503020204020204" charset="-122"/>
              <a:ea typeface="微软雅黑" panose="020B0503020204020204" charset="-122"/>
              <a:sym typeface="+mn-e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94418" y="1888957"/>
            <a:ext cx="11118850" cy="1107996"/>
          </a:xfrm>
          <a:prstGeom prst="rect">
            <a:avLst/>
          </a:prstGeom>
          <a:noFill/>
        </p:spPr>
        <p:txBody>
          <a:bodyPr wrap="square" rtlCol="0">
            <a:spAutoFit/>
          </a:bodyPr>
          <a:lstStyle/>
          <a:p>
            <a:pPr algn="l">
              <a:lnSpc>
                <a:spcPct val="100000"/>
              </a:lnSpc>
              <a:buClrTx/>
              <a:buSzTx/>
              <a:buNone/>
            </a:pPr>
            <a:r>
              <a:rPr lang="zh-CN" altLang="en-US" sz="2200" b="1" dirty="0">
                <a:solidFill>
                  <a:srgbClr val="002060"/>
                </a:solidFill>
                <a:latin typeface="微软雅黑" panose="020B0503020204020204" charset="-122"/>
                <a:ea typeface="微软雅黑" panose="020B0503020204020204" charset="-122"/>
                <a:sym typeface="+mn-ea"/>
              </a:rPr>
              <a:t>通过图像处理和模式识别技术，</a:t>
            </a:r>
            <a:r>
              <a:rPr lang="zh-CN" altLang="en-US" sz="2200" b="1" dirty="0">
                <a:solidFill>
                  <a:srgbClr val="FF0000"/>
                </a:solidFill>
                <a:latin typeface="微软雅黑" panose="020B0503020204020204" charset="-122"/>
                <a:ea typeface="微软雅黑" panose="020B0503020204020204" charset="-122"/>
                <a:sym typeface="+mn-ea"/>
              </a:rPr>
              <a:t>快速准确地识别</a:t>
            </a:r>
            <a:r>
              <a:rPr lang="zh-CN" altLang="en-US" sz="2200" b="1" dirty="0">
                <a:solidFill>
                  <a:srgbClr val="002060"/>
                </a:solidFill>
                <a:latin typeface="微软雅黑" panose="020B0503020204020204" charset="-122"/>
                <a:ea typeface="微软雅黑" panose="020B0503020204020204" charset="-122"/>
                <a:sym typeface="+mn-ea"/>
              </a:rPr>
              <a:t>猪的身份、健康状况和成长状态</a:t>
            </a:r>
            <a:endParaRPr lang="zh-CN" altLang="en-US" sz="2200" b="1" dirty="0">
              <a:solidFill>
                <a:srgbClr val="002060"/>
              </a:solidFill>
              <a:latin typeface="微软雅黑" panose="020B0503020204020204" charset="-122"/>
              <a:ea typeface="微软雅黑" panose="020B0503020204020204" charset="-122"/>
              <a:sym typeface="+mn-ea"/>
            </a:endParaRPr>
          </a:p>
          <a:p>
            <a:pPr algn="l">
              <a:lnSpc>
                <a:spcPct val="100000"/>
              </a:lnSpc>
              <a:buClrTx/>
              <a:buSzTx/>
              <a:buNone/>
            </a:pPr>
            <a:r>
              <a:rPr lang="zh-CN" altLang="en-US" sz="2200" b="1" dirty="0">
                <a:solidFill>
                  <a:srgbClr val="FF0000"/>
                </a:solidFill>
                <a:latin typeface="微软雅黑" panose="020B0503020204020204" charset="-122"/>
                <a:ea typeface="微软雅黑" panose="020B0503020204020204" charset="-122"/>
                <a:sym typeface="+mn-ea"/>
              </a:rPr>
              <a:t>实时监测</a:t>
            </a:r>
            <a:r>
              <a:rPr lang="zh-CN" altLang="en-US" sz="2200" b="1" dirty="0">
                <a:solidFill>
                  <a:srgbClr val="002060"/>
                </a:solidFill>
                <a:latin typeface="微软雅黑" panose="020B0503020204020204" charset="-122"/>
                <a:ea typeface="微软雅黑" panose="020B0503020204020204" charset="-122"/>
                <a:sym typeface="+mn-ea"/>
              </a:rPr>
              <a:t>动物的行为，如进食、活动、休息等，为养殖人员提供丰富的行为数据</a:t>
            </a:r>
            <a:endParaRPr lang="zh-CN" altLang="en-US" sz="2200" b="1" dirty="0">
              <a:solidFill>
                <a:srgbClr val="002060"/>
              </a:solidFill>
              <a:latin typeface="微软雅黑" panose="020B0503020204020204" charset="-122"/>
              <a:ea typeface="微软雅黑" panose="020B0503020204020204" charset="-122"/>
              <a:sym typeface="+mn-ea"/>
            </a:endParaRPr>
          </a:p>
          <a:p>
            <a:pPr algn="l">
              <a:lnSpc>
                <a:spcPct val="100000"/>
              </a:lnSpc>
              <a:buClrTx/>
              <a:buSzTx/>
              <a:buNone/>
            </a:pPr>
            <a:r>
              <a:rPr lang="zh-CN" altLang="en-US" sz="2200" b="1" dirty="0">
                <a:solidFill>
                  <a:srgbClr val="002060"/>
                </a:solidFill>
                <a:latin typeface="微软雅黑" panose="020B0503020204020204" charset="-122"/>
                <a:ea typeface="微软雅黑" panose="020B0503020204020204" charset="-122"/>
                <a:sym typeface="+mn-ea"/>
              </a:rPr>
              <a:t>实时监测各项环境参数，如空气质量、氧气含量等，</a:t>
            </a:r>
            <a:r>
              <a:rPr lang="zh-CN" altLang="en-US" sz="2200" b="1" dirty="0">
                <a:solidFill>
                  <a:srgbClr val="FF0000"/>
                </a:solidFill>
                <a:latin typeface="微软雅黑" panose="020B0503020204020204" charset="-122"/>
                <a:ea typeface="微软雅黑" panose="020B0503020204020204" charset="-122"/>
                <a:sym typeface="+mn-ea"/>
              </a:rPr>
              <a:t>确保养殖环境适宜</a:t>
            </a:r>
            <a:endParaRPr lang="zh-CN" altLang="en-US" sz="2200" b="1" dirty="0">
              <a:solidFill>
                <a:srgbClr val="002060"/>
              </a:solidFill>
              <a:latin typeface="微软雅黑" panose="020B0503020204020204" charset="-122"/>
              <a:ea typeface="微软雅黑" panose="020B0503020204020204" charset="-122"/>
              <a:sym typeface="+mn-ea"/>
            </a:endParaRPr>
          </a:p>
        </p:txBody>
      </p:sp>
      <p:pic>
        <p:nvPicPr>
          <p:cNvPr id="2050" name="Picture 2" descr="AI视频监控在畜牧养殖中的技术应用解决方案_ai在畜牧养殖的人员管理中的作用-CSDN博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3861047"/>
            <a:ext cx="6984776" cy="2886819"/>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926147" y="1274053"/>
            <a:ext cx="11483340" cy="581660"/>
          </a:xfrm>
          <a:prstGeom prst="rect">
            <a:avLst/>
          </a:prstGeom>
          <a:noFill/>
        </p:spPr>
        <p:txBody>
          <a:bodyPr wrap="square" rtlCol="0" anchor="t">
            <a:noAutofit/>
          </a:bodyPr>
          <a:lstStyle/>
          <a:p>
            <a:pPr>
              <a:lnSpc>
                <a:spcPct val="120000"/>
              </a:lnSpc>
            </a:pPr>
            <a:r>
              <a:rPr lang="en-US" sz="2200" b="1" dirty="0">
                <a:solidFill>
                  <a:srgbClr val="002060"/>
                </a:solidFill>
                <a:latin typeface="微软雅黑" panose="020B0503020204020204" charset="-122"/>
                <a:ea typeface="微软雅黑" panose="020B0503020204020204" charset="-122"/>
                <a:sym typeface="+mn-ea"/>
              </a:rPr>
              <a:t>1.0</a:t>
            </a:r>
            <a:r>
              <a:rPr lang="zh-CN" altLang="en-US" sz="2200" b="1" dirty="0">
                <a:solidFill>
                  <a:srgbClr val="002060"/>
                </a:solidFill>
                <a:latin typeface="微软雅黑" panose="020B0503020204020204" charset="-122"/>
                <a:ea typeface="微软雅黑" panose="020B0503020204020204" charset="-122"/>
                <a:sym typeface="+mn-ea"/>
              </a:rPr>
              <a:t>智能设备</a:t>
            </a:r>
            <a:r>
              <a:rPr lang="en-US" altLang="zh-CN" sz="2200" b="1" dirty="0">
                <a:solidFill>
                  <a:srgbClr val="002060"/>
                </a:solidFill>
                <a:latin typeface="微软雅黑" panose="020B0503020204020204" charset="-122"/>
                <a:ea typeface="微软雅黑" panose="020B0503020204020204" charset="-122"/>
                <a:sym typeface="+mn-ea"/>
              </a:rPr>
              <a:t>——</a:t>
            </a:r>
            <a:r>
              <a:rPr lang="zh-CN" altLang="en-US" sz="2200" b="1" dirty="0">
                <a:solidFill>
                  <a:srgbClr val="002060"/>
                </a:solidFill>
                <a:latin typeface="微软雅黑" panose="020B0503020204020204" charset="-122"/>
                <a:ea typeface="微软雅黑" panose="020B0503020204020204" charset="-122"/>
                <a:sym typeface="+mn-ea"/>
              </a:rPr>
              <a:t>单因素多因素在养殖场景中的智能化监测</a:t>
            </a:r>
            <a:endParaRPr lang="zh-CN" altLang="en-US" sz="2200" b="1" dirty="0">
              <a:solidFill>
                <a:srgbClr val="002060"/>
              </a:solidFill>
              <a:latin typeface="微软雅黑" panose="020B0503020204020204" charset="-122"/>
              <a:ea typeface="微软雅黑" panose="020B0503020204020204" charset="-122"/>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96340"/>
            <a:ext cx="11483340" cy="581660"/>
          </a:xfrm>
          <a:prstGeom prst="rect">
            <a:avLst/>
          </a:prstGeom>
          <a:noFill/>
        </p:spPr>
        <p:txBody>
          <a:bodyPr wrap="square" rtlCol="0" anchor="t">
            <a:noAutofit/>
          </a:bodyPr>
          <a:lstStyle/>
          <a:p>
            <a:pPr>
              <a:lnSpc>
                <a:spcPct val="120000"/>
              </a:lnSpc>
            </a:pPr>
            <a:r>
              <a:rPr 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2.0</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智能分析</a:t>
            </a:r>
            <a:r>
              <a:rPr lang="en-US" altLang="zh-CN"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利用各方面数据在养殖场景中精准分析</a:t>
            </a:r>
            <a:endPar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nvSpPr>
        <p:spPr>
          <a:xfrm>
            <a:off x="481965" y="1778000"/>
            <a:ext cx="11118850"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基于实验室病理数据与养殖场生产数据的多维整合，构建</a:t>
            </a:r>
            <a:r>
              <a:rPr lang="zh-CN" altLang="en-US" sz="2200" b="1" dirty="0">
                <a:solidFill>
                  <a:srgbClr val="FF0000"/>
                </a:solidFill>
                <a:latin typeface="微软雅黑" panose="020B0503020204020204" charset="-122"/>
                <a:ea typeface="微软雅黑" panose="020B0503020204020204" charset="-122"/>
              </a:rPr>
              <a:t>智慧化疫病防控数据库系统</a:t>
            </a:r>
            <a:r>
              <a:rPr lang="zh-CN" altLang="en-US" sz="2200" b="1" dirty="0">
                <a:solidFill>
                  <a:srgbClr val="002060"/>
                </a:solidFill>
                <a:latin typeface="微软雅黑" panose="020B0503020204020204" charset="-122"/>
                <a:ea typeface="微软雅黑" panose="020B0503020204020204" charset="-122"/>
              </a:rPr>
              <a:t>，实现畜牧疾病智能诊断与精准施治方案决策</a:t>
            </a:r>
            <a:endParaRPr lang="zh-CN" altLang="en-US" sz="2200" b="1" dirty="0">
              <a:solidFill>
                <a:srgbClr val="002060"/>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2"/>
          <a:srcRect l="5966"/>
          <a:stretch>
            <a:fillRect/>
          </a:stretch>
        </p:blipFill>
        <p:spPr>
          <a:xfrm>
            <a:off x="551180" y="4509135"/>
            <a:ext cx="3686175" cy="2163445"/>
          </a:xfrm>
          <a:prstGeom prst="rect">
            <a:avLst/>
          </a:prstGeom>
        </p:spPr>
      </p:pic>
      <p:pic>
        <p:nvPicPr>
          <p:cNvPr id="7" name="图片 6"/>
          <p:cNvPicPr>
            <a:picLocks noChangeAspect="1"/>
          </p:cNvPicPr>
          <p:nvPr/>
        </p:nvPicPr>
        <p:blipFill>
          <a:blip r:embed="rId3"/>
          <a:srcRect l="23724" t="36522" r="20921"/>
          <a:stretch>
            <a:fillRect/>
          </a:stretch>
        </p:blipFill>
        <p:spPr>
          <a:xfrm>
            <a:off x="6023610" y="3789045"/>
            <a:ext cx="2520315" cy="1251585"/>
          </a:xfrm>
          <a:prstGeom prst="rect">
            <a:avLst/>
          </a:prstGeom>
        </p:spPr>
      </p:pic>
      <p:pic>
        <p:nvPicPr>
          <p:cNvPr id="8" name="图片 7"/>
          <p:cNvPicPr>
            <a:picLocks noChangeAspect="1"/>
          </p:cNvPicPr>
          <p:nvPr/>
        </p:nvPicPr>
        <p:blipFill>
          <a:blip r:embed="rId3"/>
          <a:srcRect l="40502" r="27866" b="64573"/>
          <a:stretch>
            <a:fillRect/>
          </a:stretch>
        </p:blipFill>
        <p:spPr>
          <a:xfrm rot="5400000">
            <a:off x="8173085" y="4065905"/>
            <a:ext cx="1440180" cy="698500"/>
          </a:xfrm>
          <a:prstGeom prst="rect">
            <a:avLst/>
          </a:prstGeom>
        </p:spPr>
      </p:pic>
      <p:pic>
        <p:nvPicPr>
          <p:cNvPr id="9" name="图片 8"/>
          <p:cNvPicPr>
            <a:picLocks noChangeAspect="1"/>
          </p:cNvPicPr>
          <p:nvPr/>
        </p:nvPicPr>
        <p:blipFill>
          <a:blip r:embed="rId4"/>
          <a:srcRect l="13742" r="7227"/>
          <a:stretch>
            <a:fillRect/>
          </a:stretch>
        </p:blipFill>
        <p:spPr>
          <a:xfrm>
            <a:off x="9192260" y="3573145"/>
            <a:ext cx="2738755" cy="1393825"/>
          </a:xfrm>
          <a:prstGeom prst="rect">
            <a:avLst/>
          </a:prstGeom>
        </p:spPr>
      </p:pic>
      <p:sp>
        <p:nvSpPr>
          <p:cNvPr id="10" name="右箭头 9"/>
          <p:cNvSpPr/>
          <p:nvPr/>
        </p:nvSpPr>
        <p:spPr>
          <a:xfrm>
            <a:off x="5375910" y="4077335"/>
            <a:ext cx="791845" cy="50355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1" name="图片 10" descr="Untitled"/>
          <p:cNvPicPr/>
          <p:nvPr/>
        </p:nvPicPr>
        <p:blipFill>
          <a:blip r:embed="rId5"/>
          <a:srcRect l="14396" r="16917" b="52662"/>
          <a:stretch>
            <a:fillRect/>
          </a:stretch>
        </p:blipFill>
        <p:spPr>
          <a:xfrm>
            <a:off x="695325" y="2709545"/>
            <a:ext cx="3335655" cy="1759585"/>
          </a:xfrm>
          <a:prstGeom prst="rect">
            <a:avLst/>
          </a:prstGeom>
        </p:spPr>
      </p:pic>
      <p:sp>
        <p:nvSpPr>
          <p:cNvPr id="13" name="右中括号 12"/>
          <p:cNvSpPr/>
          <p:nvPr/>
        </p:nvSpPr>
        <p:spPr>
          <a:xfrm>
            <a:off x="4439920" y="3357245"/>
            <a:ext cx="575945" cy="2520315"/>
          </a:xfrm>
          <a:prstGeom prst="rightBracket">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96340"/>
            <a:ext cx="11483340" cy="581660"/>
          </a:xfrm>
          <a:prstGeom prst="rect">
            <a:avLst/>
          </a:prstGeom>
          <a:noFill/>
        </p:spPr>
        <p:txBody>
          <a:bodyPr wrap="square" rtlCol="0" anchor="t">
            <a:noAutofit/>
          </a:bodyPr>
          <a:lstStyle/>
          <a:p>
            <a:pPr>
              <a:lnSpc>
                <a:spcPct val="120000"/>
              </a:lnSpc>
            </a:pPr>
            <a:r>
              <a:rPr 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2.0</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智能分析</a:t>
            </a:r>
            <a:r>
              <a:rPr lang="en-US" altLang="zh-CN"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利用各方面数据在养殖场景中精准分析</a:t>
            </a:r>
            <a:endPar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nvSpPr>
        <p:spPr>
          <a:xfrm>
            <a:off x="390677" y="1781930"/>
            <a:ext cx="11118850"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基于流行病学数据对病原在不同场景和地区间的传播路径和频率进行</a:t>
            </a:r>
            <a:r>
              <a:rPr lang="zh-CN" altLang="en-US" sz="2200" b="1" dirty="0">
                <a:solidFill>
                  <a:srgbClr val="FF0000"/>
                </a:solidFill>
                <a:latin typeface="微软雅黑" panose="020B0503020204020204" charset="-122"/>
                <a:ea typeface="微软雅黑" panose="020B0503020204020204" charset="-122"/>
              </a:rPr>
              <a:t>预测分析</a:t>
            </a:r>
            <a:r>
              <a:rPr lang="zh-CN" altLang="en-US" sz="2200" b="1" dirty="0">
                <a:solidFill>
                  <a:srgbClr val="002060"/>
                </a:solidFill>
                <a:latin typeface="微软雅黑" panose="020B0503020204020204" charset="-122"/>
                <a:ea typeface="微软雅黑" panose="020B0503020204020204" charset="-122"/>
              </a:rPr>
              <a:t>，掌握病原传播动态、找出病原传播关键风险点</a:t>
            </a:r>
            <a:endParaRPr lang="zh-CN" altLang="en-US" sz="2200" b="1" dirty="0">
              <a:solidFill>
                <a:srgbClr val="002060"/>
              </a:solidFill>
              <a:latin typeface="微软雅黑" panose="020B0503020204020204" charset="-122"/>
              <a:ea typeface="微软雅黑" panose="020B0503020204020204" charset="-122"/>
            </a:endParaRPr>
          </a:p>
        </p:txBody>
      </p:sp>
      <p:pic>
        <p:nvPicPr>
          <p:cNvPr id="12" name="图片 11"/>
          <p:cNvPicPr>
            <a:picLocks noChangeAspect="1"/>
          </p:cNvPicPr>
          <p:nvPr/>
        </p:nvPicPr>
        <p:blipFill>
          <a:blip r:embed="rId2"/>
          <a:stretch>
            <a:fillRect/>
          </a:stretch>
        </p:blipFill>
        <p:spPr>
          <a:xfrm>
            <a:off x="6096000" y="3429000"/>
            <a:ext cx="5561814" cy="2952328"/>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677" y="3429000"/>
            <a:ext cx="5114228" cy="299301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96340"/>
            <a:ext cx="11483340" cy="581660"/>
          </a:xfrm>
          <a:prstGeom prst="rect">
            <a:avLst/>
          </a:prstGeom>
          <a:noFill/>
        </p:spPr>
        <p:txBody>
          <a:bodyPr wrap="square" rtlCol="0" anchor="t">
            <a:noAutofit/>
          </a:bodyPr>
          <a:lstStyle/>
          <a:p>
            <a:pPr>
              <a:lnSpc>
                <a:spcPct val="120000"/>
              </a:lnSpc>
            </a:pPr>
            <a:r>
              <a:rPr 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2.0</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智能分析</a:t>
            </a:r>
            <a:r>
              <a:rPr lang="en-US" altLang="zh-CN"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利用各方面数据在养殖场景中精准分析</a:t>
            </a:r>
            <a:endPar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nvSpPr>
        <p:spPr>
          <a:xfrm>
            <a:off x="390677" y="1781930"/>
            <a:ext cx="11118850"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基于基因组数据掌握病原的进化趋势，找出关键毒力和耐药决定因素，为精准防控提供基础。</a:t>
            </a:r>
            <a:endParaRPr lang="zh-CN" altLang="en-US" sz="2200" b="1" dirty="0">
              <a:solidFill>
                <a:srgbClr val="002060"/>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21" y="3439126"/>
            <a:ext cx="5272405" cy="3105785"/>
          </a:xfrm>
          <a:prstGeom prst="rect">
            <a:avLst/>
          </a:prstGeom>
          <a:noFill/>
          <a:ln>
            <a:noFill/>
          </a:ln>
        </p:spPr>
      </p:pic>
      <p:pic>
        <p:nvPicPr>
          <p:cNvPr id="8" name="图片 7"/>
          <p:cNvPicPr>
            <a:picLocks noChangeAspect="1"/>
          </p:cNvPicPr>
          <p:nvPr/>
        </p:nvPicPr>
        <p:blipFill rotWithShape="1">
          <a:blip r:embed="rId3"/>
          <a:srcRect t="480"/>
          <a:stretch>
            <a:fillRect/>
          </a:stretch>
        </p:blipFill>
        <p:spPr bwMode="auto">
          <a:xfrm>
            <a:off x="7687504" y="3439126"/>
            <a:ext cx="4150166" cy="2799715"/>
          </a:xfrm>
          <a:prstGeom prst="rect">
            <a:avLst/>
          </a:prstGeom>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96340"/>
            <a:ext cx="11483340" cy="581660"/>
          </a:xfrm>
          <a:prstGeom prst="rect">
            <a:avLst/>
          </a:prstGeom>
          <a:noFill/>
        </p:spPr>
        <p:txBody>
          <a:bodyPr wrap="square" rtlCol="0" anchor="t">
            <a:noAutofit/>
          </a:bodyPr>
          <a:lstStyle/>
          <a:p>
            <a:pPr>
              <a:lnSpc>
                <a:spcPct val="120000"/>
              </a:lnSpc>
            </a:pPr>
            <a:r>
              <a:rPr 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3.0</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智能预测</a:t>
            </a:r>
            <a:r>
              <a:rPr lang="en-US" altLang="zh-CN"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利用大数据、深度学习平台在养殖场景中精准预测</a:t>
            </a:r>
            <a:endPar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nvSpPr>
        <p:spPr>
          <a:xfrm>
            <a:off x="481965" y="1778000"/>
            <a:ext cx="11118850"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利用大数据和深度学习平台对数据进行深度挖掘，构建动物生长模型，对养殖风险进行评估，</a:t>
            </a:r>
            <a:r>
              <a:rPr lang="zh-CN" altLang="en-US" sz="2200" b="1" dirty="0">
                <a:solidFill>
                  <a:srgbClr val="002060"/>
                </a:solidFill>
                <a:latin typeface="微软雅黑" panose="020B0503020204020204" charset="-122"/>
                <a:ea typeface="微软雅黑" panose="020B0503020204020204" charset="-122"/>
                <a:sym typeface="+mn-ea"/>
              </a:rPr>
              <a:t>实现对疾病的精准预测，减少疾病的传播</a:t>
            </a:r>
            <a:endParaRPr lang="zh-CN" altLang="en-US" sz="2200" b="1" dirty="0">
              <a:solidFill>
                <a:srgbClr val="002060"/>
              </a:solidFill>
              <a:latin typeface="微软雅黑" panose="020B0503020204020204" charset="-122"/>
              <a:ea typeface="微软雅黑" panose="020B0503020204020204" charset="-122"/>
              <a:sym typeface="+mn-ea"/>
            </a:endParaRPr>
          </a:p>
        </p:txBody>
      </p:sp>
      <p:pic>
        <p:nvPicPr>
          <p:cNvPr id="7" name="图片 6"/>
          <p:cNvPicPr>
            <a:picLocks noChangeAspect="1"/>
          </p:cNvPicPr>
          <p:nvPr/>
        </p:nvPicPr>
        <p:blipFill>
          <a:blip r:embed="rId2"/>
          <a:stretch>
            <a:fillRect/>
          </a:stretch>
        </p:blipFill>
        <p:spPr>
          <a:xfrm>
            <a:off x="1775460" y="2637155"/>
            <a:ext cx="7650480" cy="418211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4421" y="435986"/>
            <a:ext cx="10351363" cy="535531"/>
          </a:xfrm>
          <a:prstGeom prst="rect">
            <a:avLst/>
          </a:prstGeom>
        </p:spPr>
        <p:txBody>
          <a:bodyPr wrap="square">
            <a:spAutoFit/>
          </a:bodyPr>
          <a:lstStyle/>
          <a:p>
            <a:pPr algn="ctr">
              <a:lnSpc>
                <a:spcPct val="90000"/>
              </a:lnSpc>
              <a:spcAft>
                <a:spcPts val="0"/>
              </a:spcAft>
              <a:buClrTx/>
              <a:buSzTx/>
              <a:buFontTx/>
              <a:defRPr/>
            </a:pPr>
            <a:r>
              <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rPr>
              <a:t>人工智能技术在疾病防控和养殖降本增效中的应用</a:t>
            </a:r>
            <a:endParaRPr lang="zh-CN" altLang="en-US" sz="3200" b="1" noProof="1">
              <a:solidFill>
                <a:srgbClr val="C00000"/>
              </a:solidFill>
              <a:latin typeface="微软雅黑" panose="020B0503020204020204" charset="-122"/>
              <a:ea typeface="微软雅黑" panose="020B0503020204020204" charset="-122"/>
              <a:sym typeface="Arial" panose="020B0604020202020204" pitchFamily="34" charset="0"/>
            </a:endParaRPr>
          </a:p>
        </p:txBody>
      </p:sp>
      <p:cxnSp>
        <p:nvCxnSpPr>
          <p:cNvPr id="4" name="直接连接符 3"/>
          <p:cNvCxnSpPr/>
          <p:nvPr>
            <p:custDataLst>
              <p:tags r:id="rId1"/>
            </p:custDataLst>
          </p:nvPr>
        </p:nvCxnSpPr>
        <p:spPr>
          <a:xfrm>
            <a:off x="653843" y="94778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354330" y="1196340"/>
            <a:ext cx="11483340" cy="581660"/>
          </a:xfrm>
          <a:prstGeom prst="rect">
            <a:avLst/>
          </a:prstGeom>
          <a:noFill/>
        </p:spPr>
        <p:txBody>
          <a:bodyPr wrap="square" rtlCol="0" anchor="t">
            <a:noAutofit/>
          </a:bodyPr>
          <a:lstStyle/>
          <a:p>
            <a:pPr>
              <a:lnSpc>
                <a:spcPct val="120000"/>
              </a:lnSpc>
            </a:pPr>
            <a:r>
              <a:rPr 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3.0</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智能预测</a:t>
            </a:r>
            <a:r>
              <a:rPr lang="en-US" altLang="zh-CN"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a:t>
            </a:r>
            <a:r>
              <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rPr>
              <a:t>利用大数据、深度学习平台在养殖场景中精准预测</a:t>
            </a:r>
            <a:endParaRPr lang="zh-CN" altLang="en-US" sz="2200" b="1" dirty="0">
              <a:solidFill>
                <a:srgbClr val="C0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nvSpPr>
        <p:spPr>
          <a:xfrm>
            <a:off x="481965" y="1778000"/>
            <a:ext cx="11118850" cy="769441"/>
          </a:xfrm>
          <a:prstGeom prst="rect">
            <a:avLst/>
          </a:prstGeom>
          <a:noFill/>
        </p:spPr>
        <p:txBody>
          <a:bodyPr wrap="square" rtlCol="0">
            <a:spAutoFit/>
          </a:bodyPr>
          <a:lstStyle/>
          <a:p>
            <a:r>
              <a:rPr lang="zh-CN" altLang="en-US" sz="2200" b="1" dirty="0">
                <a:solidFill>
                  <a:srgbClr val="002060"/>
                </a:solidFill>
                <a:latin typeface="微软雅黑" panose="020B0503020204020204" charset="-122"/>
                <a:ea typeface="微软雅黑" panose="020B0503020204020204" charset="-122"/>
              </a:rPr>
              <a:t>利用大数据和深度学习平台对数据进行深度挖掘，通过分析沙门氏菌的分离地点和分离时间，对沙门氏菌在世界的流行趋势进行分析</a:t>
            </a:r>
            <a:endParaRPr lang="zh-CN" altLang="en-US" sz="2200" b="1" dirty="0">
              <a:solidFill>
                <a:srgbClr val="002060"/>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2"/>
          <a:stretch>
            <a:fillRect/>
          </a:stretch>
        </p:blipFill>
        <p:spPr>
          <a:xfrm>
            <a:off x="2279650" y="2607945"/>
            <a:ext cx="6498590" cy="406146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86560" y="132715"/>
            <a:ext cx="8236585" cy="1383665"/>
          </a:xfrm>
          <a:prstGeom prst="rect">
            <a:avLst/>
          </a:prstGeom>
          <a:noFill/>
        </p:spPr>
        <p:txBody>
          <a:bodyPr wrap="square" rtlCol="0" anchor="t">
            <a:spAutoFit/>
          </a:bodyPr>
          <a:lstStyle/>
          <a:p>
            <a:pPr algn="ctr" eaLnBrk="1" hangingPunct="1">
              <a:lnSpc>
                <a:spcPct val="150000"/>
              </a:lnSpc>
              <a:buClr>
                <a:srgbClr val="FF0000"/>
              </a:buClr>
              <a:buSzPct val="65000"/>
              <a:buFontTx/>
              <a:buNone/>
            </a:pPr>
            <a:r>
              <a:rPr lang="zh-CN" altLang="en-US" sz="2800" b="1" dirty="0">
                <a:solidFill>
                  <a:srgbClr val="C00000"/>
                </a:solidFill>
                <a:latin typeface="微软雅黑" panose="020B0503020204020204" charset="-122"/>
                <a:ea typeface="微软雅黑" panose="020B0503020204020204" charset="-122"/>
                <a:sym typeface="+mn-ea"/>
              </a:rPr>
              <a:t>总结</a:t>
            </a:r>
            <a:endParaRPr lang="en-US" altLang="zh-CN" sz="2800" b="1" dirty="0">
              <a:solidFill>
                <a:srgbClr val="C00000"/>
              </a:solidFill>
              <a:latin typeface="微软雅黑" panose="020B0503020204020204" charset="-122"/>
              <a:ea typeface="微软雅黑" panose="020B0503020204020204" charset="-122"/>
              <a:sym typeface="+mn-ea"/>
            </a:endParaRPr>
          </a:p>
          <a:p>
            <a:pPr algn="l" eaLnBrk="1" hangingPunct="1">
              <a:lnSpc>
                <a:spcPct val="150000"/>
              </a:lnSpc>
              <a:buClr>
                <a:srgbClr val="FF0000"/>
              </a:buClr>
              <a:buSzPct val="65000"/>
              <a:buFontTx/>
              <a:buNone/>
            </a:pPr>
            <a:endParaRPr lang="en-US" altLang="zh-CN" sz="2800" b="1" dirty="0">
              <a:solidFill>
                <a:srgbClr val="C00000"/>
              </a:solidFill>
              <a:effectLst/>
              <a:latin typeface="微软雅黑" panose="020B0503020204020204" charset="-122"/>
              <a:ea typeface="微软雅黑" panose="020B0503020204020204" charset="-122"/>
              <a:sym typeface="+mn-ea"/>
            </a:endParaRPr>
          </a:p>
        </p:txBody>
      </p:sp>
      <p:sp>
        <p:nvSpPr>
          <p:cNvPr id="3" name="文本框 2"/>
          <p:cNvSpPr txBox="1"/>
          <p:nvPr/>
        </p:nvSpPr>
        <p:spPr>
          <a:xfrm>
            <a:off x="2397156" y="1654494"/>
            <a:ext cx="8040807" cy="4262755"/>
          </a:xfrm>
          <a:prstGeom prst="rect">
            <a:avLst/>
          </a:prstGeom>
          <a:noFill/>
        </p:spPr>
        <p:txBody>
          <a:bodyPr wrap="square" rtlCol="0">
            <a:noAutofit/>
          </a:bodyPr>
          <a:lstStyle/>
          <a:p>
            <a:pPr algn="l" eaLnBrk="1" hangingPunct="1">
              <a:lnSpc>
                <a:spcPct val="18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一、“全链条”生物安全防控</a:t>
            </a:r>
            <a:endParaRPr lang="en-US" altLang="zh-CN"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80000"/>
              </a:lnSpc>
              <a:buClr>
                <a:srgbClr val="FF0000"/>
              </a:buClr>
              <a:buSzPct val="65000"/>
              <a:buFontTx/>
              <a:buNone/>
            </a:pPr>
            <a:r>
              <a:rPr lang="zh-CN" altLang="en-US" sz="2800" b="1" dirty="0">
                <a:solidFill>
                  <a:srgbClr val="002060"/>
                </a:solidFill>
                <a:effectLst/>
                <a:latin typeface="微软雅黑" panose="020B0503020204020204" charset="-122"/>
                <a:ea typeface="微软雅黑" panose="020B0503020204020204" charset="-122"/>
                <a:sym typeface="+mn-ea"/>
              </a:rPr>
              <a:t>二、“六准确”准确检测、准确溯源、准确免疫、准确消毒、准确用药、准确净化</a:t>
            </a:r>
            <a:endParaRPr lang="zh-CN" altLang="en-US" sz="2800" b="1" dirty="0">
              <a:solidFill>
                <a:srgbClr val="002060"/>
              </a:solidFill>
              <a:effectLst/>
              <a:latin typeface="微软雅黑" panose="020B0503020204020204" charset="-122"/>
              <a:ea typeface="微软雅黑" panose="020B0503020204020204" charset="-122"/>
              <a:sym typeface="+mn-ea"/>
            </a:endParaRPr>
          </a:p>
          <a:p>
            <a:pPr algn="l" eaLnBrk="1" hangingPunct="1">
              <a:lnSpc>
                <a:spcPct val="180000"/>
              </a:lnSpc>
              <a:buClr>
                <a:srgbClr val="FF0000"/>
              </a:buClr>
              <a:buSzPct val="65000"/>
              <a:buFontTx/>
              <a:buNone/>
            </a:pPr>
            <a:r>
              <a:rPr lang="zh-CN" altLang="en-US" sz="2800" b="1" dirty="0">
                <a:solidFill>
                  <a:srgbClr val="002060"/>
                </a:solidFill>
                <a:latin typeface="微软雅黑" panose="020B0503020204020204" charset="-122"/>
                <a:ea typeface="微软雅黑" panose="020B0503020204020204" charset="-122"/>
                <a:sym typeface="+mn-ea"/>
              </a:rPr>
              <a:t>三</a:t>
            </a:r>
            <a:r>
              <a:rPr lang="zh-CN" altLang="en-US" sz="2800" b="1" dirty="0">
                <a:solidFill>
                  <a:srgbClr val="002060"/>
                </a:solidFill>
                <a:effectLst/>
                <a:latin typeface="微软雅黑" panose="020B0503020204020204" charset="-122"/>
                <a:ea typeface="微软雅黑" panose="020B0503020204020204" charset="-122"/>
                <a:sym typeface="+mn-ea"/>
              </a:rPr>
              <a:t>、人工智能技术的应用</a:t>
            </a:r>
            <a:endParaRPr lang="zh-CN" altLang="en-US" sz="2800" b="1" dirty="0">
              <a:solidFill>
                <a:srgbClr val="002060"/>
              </a:solidFill>
              <a:effectLst/>
              <a:latin typeface="微软雅黑" panose="020B0503020204020204" charset="-122"/>
              <a:ea typeface="微软雅黑" panose="020B0503020204020204" charset="-122"/>
              <a:sym typeface="+mn-ea"/>
            </a:endParaRPr>
          </a:p>
        </p:txBody>
      </p:sp>
      <p:cxnSp>
        <p:nvCxnSpPr>
          <p:cNvPr id="17" name="直接连接符 16"/>
          <p:cNvCxnSpPr/>
          <p:nvPr/>
        </p:nvCxnSpPr>
        <p:spPr>
          <a:xfrm flipV="1">
            <a:off x="555320" y="893604"/>
            <a:ext cx="10960728" cy="0"/>
          </a:xfrm>
          <a:prstGeom prst="line">
            <a:avLst/>
          </a:prstGeom>
          <a:ln w="31750"/>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261" t="3352" r="3763" b="50801"/>
          <a:stretch>
            <a:fillRect/>
          </a:stretch>
        </p:blipFill>
        <p:spPr>
          <a:xfrm>
            <a:off x="809742" y="116332"/>
            <a:ext cx="10274156" cy="288291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5956" y="2982476"/>
            <a:ext cx="2098784" cy="1399189"/>
          </a:xfrm>
          <a:prstGeom prst="rect">
            <a:avLst/>
          </a:prstGeom>
        </p:spPr>
      </p:pic>
      <p:sp>
        <p:nvSpPr>
          <p:cNvPr id="8" name="文本框 7"/>
          <p:cNvSpPr txBox="1"/>
          <p:nvPr/>
        </p:nvSpPr>
        <p:spPr>
          <a:xfrm>
            <a:off x="3414188" y="4415273"/>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马博恒 博士</a:t>
            </a:r>
            <a:endParaRPr lang="zh-CN" altLang="en-US" dirty="0">
              <a:latin typeface="宋体" panose="02010600030101010101" pitchFamily="2" charset="-122"/>
              <a:ea typeface="宋体" panose="02010600030101010101" pitchFamily="2" charset="-122"/>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30043" r="2714" b="14344"/>
          <a:stretch>
            <a:fillRect/>
          </a:stretch>
        </p:blipFill>
        <p:spPr>
          <a:xfrm>
            <a:off x="5314044" y="2989779"/>
            <a:ext cx="1869896" cy="1424682"/>
          </a:xfrm>
          <a:prstGeom prst="rect">
            <a:avLst/>
          </a:prstGeom>
        </p:spPr>
      </p:pic>
      <p:sp>
        <p:nvSpPr>
          <p:cNvPr id="11" name="文本框 10"/>
          <p:cNvSpPr txBox="1"/>
          <p:nvPr/>
        </p:nvSpPr>
        <p:spPr>
          <a:xfrm>
            <a:off x="5626560" y="4448585"/>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陈璇 博士</a:t>
            </a:r>
            <a:endParaRPr lang="zh-CN" altLang="en-US" dirty="0">
              <a:latin typeface="宋体" panose="02010600030101010101" pitchFamily="2" charset="-122"/>
              <a:ea typeface="宋体" panose="02010600030101010101" pitchFamily="2" charset="-122"/>
            </a:endParaRPr>
          </a:p>
        </p:txBody>
      </p:sp>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28284" t="34055" r="4420"/>
          <a:stretch>
            <a:fillRect/>
          </a:stretch>
        </p:blipFill>
        <p:spPr>
          <a:xfrm>
            <a:off x="7283245" y="4895102"/>
            <a:ext cx="1987710" cy="1477585"/>
          </a:xfrm>
          <a:prstGeom prst="rect">
            <a:avLst/>
          </a:prstGeom>
        </p:spPr>
      </p:pic>
      <p:sp>
        <p:nvSpPr>
          <p:cNvPr id="14" name="文本框 13"/>
          <p:cNvSpPr txBox="1"/>
          <p:nvPr/>
        </p:nvSpPr>
        <p:spPr>
          <a:xfrm>
            <a:off x="7547445" y="6420183"/>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廖紫薇 硕士</a:t>
            </a:r>
            <a:endParaRPr lang="zh-CN" altLang="en-US" dirty="0">
              <a:latin typeface="宋体" panose="02010600030101010101" pitchFamily="2" charset="-122"/>
              <a:ea typeface="宋体" panose="02010600030101010101" pitchFamily="2" charset="-122"/>
            </a:endParaRPr>
          </a:p>
        </p:txBody>
      </p:sp>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r="6487"/>
          <a:stretch>
            <a:fillRect/>
          </a:stretch>
        </p:blipFill>
        <p:spPr>
          <a:xfrm>
            <a:off x="5291989" y="4825056"/>
            <a:ext cx="1891952" cy="1517992"/>
          </a:xfrm>
          <a:prstGeom prst="rect">
            <a:avLst/>
          </a:prstGeom>
        </p:spPr>
      </p:pic>
      <p:sp>
        <p:nvSpPr>
          <p:cNvPr id="17" name="文本框 16"/>
          <p:cNvSpPr txBox="1"/>
          <p:nvPr/>
        </p:nvSpPr>
        <p:spPr>
          <a:xfrm>
            <a:off x="5457881" y="6408218"/>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李文静 硕士</a:t>
            </a:r>
            <a:endParaRPr lang="zh-CN" altLang="en-US" dirty="0">
              <a:latin typeface="宋体" panose="02010600030101010101" pitchFamily="2" charset="-122"/>
              <a:ea typeface="宋体" panose="02010600030101010101" pitchFamily="2" charset="-122"/>
            </a:endParaRPr>
          </a:p>
        </p:txBody>
      </p:sp>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26955" t="39551" r="16391" b="31083"/>
          <a:stretch>
            <a:fillRect/>
          </a:stretch>
        </p:blipFill>
        <p:spPr>
          <a:xfrm>
            <a:off x="3083705" y="4803100"/>
            <a:ext cx="2098784" cy="1539948"/>
          </a:xfrm>
          <a:prstGeom prst="rect">
            <a:avLst/>
          </a:prstGeom>
        </p:spPr>
      </p:pic>
      <p:sp>
        <p:nvSpPr>
          <p:cNvPr id="22" name="文本框 21"/>
          <p:cNvSpPr txBox="1"/>
          <p:nvPr/>
        </p:nvSpPr>
        <p:spPr>
          <a:xfrm>
            <a:off x="3368317" y="6414510"/>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王钦 博士</a:t>
            </a:r>
            <a:endParaRPr lang="zh-CN" altLang="en-US" dirty="0">
              <a:latin typeface="宋体" panose="02010600030101010101" pitchFamily="2" charset="-122"/>
              <a:ea typeface="宋体" panose="02010600030101010101" pitchFamily="2" charset="-122"/>
            </a:endParaRPr>
          </a:p>
        </p:txBody>
      </p:sp>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15303" r="4547" b="25359"/>
          <a:stretch>
            <a:fillRect/>
          </a:stretch>
        </p:blipFill>
        <p:spPr>
          <a:xfrm>
            <a:off x="7283245" y="2976604"/>
            <a:ext cx="1965720" cy="1480986"/>
          </a:xfrm>
          <a:prstGeom prst="rect">
            <a:avLst/>
          </a:prstGeom>
        </p:spPr>
      </p:pic>
      <p:sp>
        <p:nvSpPr>
          <p:cNvPr id="25" name="文本框 24"/>
          <p:cNvSpPr txBox="1"/>
          <p:nvPr/>
        </p:nvSpPr>
        <p:spPr>
          <a:xfrm>
            <a:off x="7633962" y="4465364"/>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李金朋 博士</a:t>
            </a:r>
            <a:endParaRPr lang="zh-CN" altLang="en-US" dirty="0">
              <a:latin typeface="宋体" panose="02010600030101010101" pitchFamily="2" charset="-122"/>
              <a:ea typeface="宋体" panose="02010600030101010101" pitchFamily="2" charset="-122"/>
            </a:endParaRPr>
          </a:p>
        </p:txBody>
      </p:sp>
      <p:pic>
        <p:nvPicPr>
          <p:cNvPr id="30" name="图片 29"/>
          <p:cNvPicPr/>
          <p:nvPr/>
        </p:nvPicPr>
        <p:blipFill rotWithShape="1">
          <a:blip r:embed="rId8" cstate="print">
            <a:extLst>
              <a:ext uri="{28A0092B-C50C-407E-A947-70E740481C1C}">
                <a14:useLocalDpi xmlns:a14="http://schemas.microsoft.com/office/drawing/2010/main" val="0"/>
              </a:ext>
            </a:extLst>
          </a:blip>
          <a:srcRect l="6780" t="28877" r="29690" b="18646"/>
          <a:stretch>
            <a:fillRect/>
          </a:stretch>
        </p:blipFill>
        <p:spPr>
          <a:xfrm>
            <a:off x="884485" y="4825056"/>
            <a:ext cx="2089721" cy="1517992"/>
          </a:xfrm>
          <a:prstGeom prst="rect">
            <a:avLst/>
          </a:prstGeom>
        </p:spPr>
      </p:pic>
      <p:sp>
        <p:nvSpPr>
          <p:cNvPr id="34" name="文本框 33"/>
          <p:cNvSpPr txBox="1"/>
          <p:nvPr/>
        </p:nvSpPr>
        <p:spPr>
          <a:xfrm>
            <a:off x="1177510" y="6400871"/>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文仁桥 博士</a:t>
            </a:r>
            <a:endParaRPr lang="zh-CN" altLang="en-US" dirty="0">
              <a:latin typeface="宋体" panose="02010600030101010101" pitchFamily="2" charset="-122"/>
              <a:ea typeface="宋体" panose="02010600030101010101" pitchFamily="2" charset="-122"/>
            </a:endParaRPr>
          </a:p>
        </p:txBody>
      </p:sp>
      <p:pic>
        <p:nvPicPr>
          <p:cNvPr id="36" name="图片 35"/>
          <p:cNvPicPr>
            <a:picLocks noChangeAspect="1"/>
          </p:cNvPicPr>
          <p:nvPr/>
        </p:nvPicPr>
        <p:blipFill rotWithShape="1">
          <a:blip r:embed="rId9" cstate="print">
            <a:extLst>
              <a:ext uri="{28A0092B-C50C-407E-A947-70E740481C1C}">
                <a14:useLocalDpi xmlns:a14="http://schemas.microsoft.com/office/drawing/2010/main" val="0"/>
              </a:ext>
            </a:extLst>
          </a:blip>
          <a:srcRect t="24570" r="13027" b="26668"/>
          <a:stretch>
            <a:fillRect/>
          </a:stretch>
        </p:blipFill>
        <p:spPr>
          <a:xfrm>
            <a:off x="9360021" y="2943983"/>
            <a:ext cx="2003047" cy="1497360"/>
          </a:xfrm>
          <a:prstGeom prst="rect">
            <a:avLst/>
          </a:prstGeom>
        </p:spPr>
      </p:pic>
      <p:sp>
        <p:nvSpPr>
          <p:cNvPr id="37" name="文本框 36"/>
          <p:cNvSpPr txBox="1"/>
          <p:nvPr/>
        </p:nvSpPr>
        <p:spPr>
          <a:xfrm>
            <a:off x="9749321" y="4455724"/>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王政 博士</a:t>
            </a:r>
            <a:endParaRPr lang="zh-CN" altLang="en-US" dirty="0">
              <a:latin typeface="宋体" panose="02010600030101010101" pitchFamily="2" charset="-122"/>
              <a:ea typeface="宋体" panose="02010600030101010101" pitchFamily="2" charset="-122"/>
            </a:endParaRPr>
          </a:p>
        </p:txBody>
      </p:sp>
      <p:pic>
        <p:nvPicPr>
          <p:cNvPr id="40" name="图片 39" descr="81753e2f35e844192a13dea7a53564f"/>
          <p:cNvPicPr/>
          <p:nvPr/>
        </p:nvPicPr>
        <p:blipFill rotWithShape="1">
          <a:blip r:embed="rId10" cstate="print"/>
          <a:srcRect l="1" t="18384" r="-3220" b="13639"/>
          <a:stretch>
            <a:fillRect/>
          </a:stretch>
        </p:blipFill>
        <p:spPr>
          <a:xfrm>
            <a:off x="9370258" y="4895102"/>
            <a:ext cx="2105121" cy="1492975"/>
          </a:xfrm>
          <a:prstGeom prst="rect">
            <a:avLst/>
          </a:prstGeom>
        </p:spPr>
      </p:pic>
      <p:sp>
        <p:nvSpPr>
          <p:cNvPr id="41" name="文本框 40"/>
          <p:cNvSpPr txBox="1"/>
          <p:nvPr/>
        </p:nvSpPr>
        <p:spPr>
          <a:xfrm>
            <a:off x="9637009" y="6394764"/>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rPr>
              <a:t>赵蒙宇 硕士</a:t>
            </a:r>
            <a:endParaRPr lang="zh-CN" altLang="en-US" dirty="0">
              <a:latin typeface="宋体" panose="02010600030101010101" pitchFamily="2" charset="-122"/>
              <a:ea typeface="宋体" panose="02010600030101010101" pitchFamily="2" charset="-122"/>
            </a:endParaRPr>
          </a:p>
        </p:txBody>
      </p:sp>
      <p:pic>
        <p:nvPicPr>
          <p:cNvPr id="42" name="图片 41"/>
          <p:cNvPicPr preferRelativeResize="0"/>
          <p:nvPr/>
        </p:nvPicPr>
        <p:blipFill rotWithShape="1">
          <a:blip r:embed="rId11" cstate="print">
            <a:extLst>
              <a:ext uri="{28A0092B-C50C-407E-A947-70E740481C1C}">
                <a14:useLocalDpi xmlns:a14="http://schemas.microsoft.com/office/drawing/2010/main" val="0"/>
              </a:ext>
            </a:extLst>
          </a:blip>
          <a:srcRect t="18037" r="4171" b="22892"/>
          <a:stretch>
            <a:fillRect/>
          </a:stretch>
        </p:blipFill>
        <p:spPr>
          <a:xfrm>
            <a:off x="884485" y="2960933"/>
            <a:ext cx="2109794" cy="1424682"/>
          </a:xfrm>
          <a:prstGeom prst="rect">
            <a:avLst/>
          </a:prstGeom>
        </p:spPr>
      </p:pic>
      <p:sp>
        <p:nvSpPr>
          <p:cNvPr id="43" name="文本框 42"/>
          <p:cNvSpPr txBox="1"/>
          <p:nvPr/>
        </p:nvSpPr>
        <p:spPr>
          <a:xfrm>
            <a:off x="1268220" y="4423832"/>
            <a:ext cx="1726059" cy="369332"/>
          </a:xfrm>
          <a:prstGeom prst="rect">
            <a:avLst/>
          </a:prstGeom>
          <a:noFill/>
        </p:spPr>
        <p:txBody>
          <a:bodyPr wrap="square" rtlCol="0">
            <a:spAutoFit/>
          </a:bodyPr>
          <a:lstStyle/>
          <a:p>
            <a:r>
              <a:rPr lang="zh-CN" altLang="en-US" dirty="0">
                <a:latin typeface="宋体" panose="02010600030101010101" pitchFamily="2" charset="-122"/>
                <a:ea typeface="宋体" panose="02010600030101010101" pitchFamily="2" charset="-122"/>
                <a:sym typeface="+mn-ea"/>
              </a:rPr>
              <a:t>鞠孜敬 </a:t>
            </a:r>
            <a:r>
              <a:rPr lang="zh-CN" altLang="en-US" dirty="0">
                <a:latin typeface="宋体" panose="02010600030101010101" pitchFamily="2" charset="-122"/>
                <a:ea typeface="宋体" panose="02010600030101010101" pitchFamily="2" charset="-122"/>
              </a:rPr>
              <a:t>博士</a:t>
            </a:r>
            <a:endParaRPr lang="zh-CN" altLang="en-US" dirty="0">
              <a:latin typeface="宋体" panose="02010600030101010101" pitchFamily="2" charset="-122"/>
              <a:ea typeface="宋体" panose="02010600030101010101" pitchFamily="2" charset="-122"/>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20850" y="170815"/>
            <a:ext cx="4723765" cy="2416810"/>
          </a:xfrm>
        </p:spPr>
        <p:txBody>
          <a:bodyPr>
            <a:noAutofit/>
          </a:bodyPr>
          <a:lstStyle/>
          <a:p>
            <a:pPr algn="ctr">
              <a:lnSpc>
                <a:spcPct val="140000"/>
              </a:lnSpc>
              <a:buNone/>
            </a:pPr>
            <a:r>
              <a:rPr lang="zh-CN" altLang="en-US" sz="5400" b="1" dirty="0">
                <a:solidFill>
                  <a:srgbClr val="C00000"/>
                </a:solidFill>
                <a:latin typeface="微软雅黑" panose="020B0503020204020204" charset="-122"/>
                <a:ea typeface="微软雅黑" panose="020B0503020204020204" charset="-122"/>
                <a:cs typeface="微软雅黑" panose="020B0503020204020204" charset="-122"/>
                <a:sym typeface="+mn-ea"/>
              </a:rPr>
              <a:t>致 </a:t>
            </a:r>
            <a:r>
              <a:rPr lang="en-US" altLang="zh-CN" sz="54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5400" b="1" dirty="0">
                <a:solidFill>
                  <a:srgbClr val="C00000"/>
                </a:solidFill>
                <a:latin typeface="微软雅黑" panose="020B0503020204020204" charset="-122"/>
                <a:ea typeface="微软雅黑" panose="020B0503020204020204" charset="-122"/>
                <a:cs typeface="微软雅黑" panose="020B0503020204020204" charset="-122"/>
                <a:sym typeface="+mn-ea"/>
              </a:rPr>
              <a:t>谢！</a:t>
            </a:r>
            <a:endParaRPr lang="zh-CN" altLang="en-US" sz="5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矩形 6"/>
          <p:cNvSpPr/>
          <p:nvPr>
            <p:custDataLst>
              <p:tags r:id="rId1"/>
            </p:custDataLst>
          </p:nvPr>
        </p:nvSpPr>
        <p:spPr>
          <a:xfrm>
            <a:off x="1120775" y="6137275"/>
            <a:ext cx="9144635" cy="643890"/>
          </a:xfrm>
          <a:prstGeom prst="rect">
            <a:avLst/>
          </a:prstGeom>
          <a:blipFill dpi="0" rotWithShape="1">
            <a:blip r:embed="rId2">
              <a:alphaModFix amt="1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hangingPunct="0"/>
            <a:r>
              <a:rPr lang="zh-CN" altLang="en-US" dirty="0">
                <a:latin typeface="Arial" panose="020B0604020202020204" pitchFamily="34" charset="0"/>
                <a:cs typeface="Arial" panose="020B0604020202020204" pitchFamily="34" charset="0"/>
                <a:sym typeface="+mn-ea"/>
              </a:rPr>
              <a:t>电话： </a:t>
            </a:r>
            <a:r>
              <a:rPr lang="zh-CN" altLang="zh-CN" dirty="0">
                <a:latin typeface="Arial" panose="020B0604020202020204" pitchFamily="34" charset="0"/>
                <a:cs typeface="Arial" panose="020B0604020202020204" pitchFamily="34" charset="0"/>
                <a:sym typeface="+mn-ea"/>
              </a:rPr>
              <a:t>86-28-8547159</a:t>
            </a:r>
            <a:r>
              <a:rPr lang="en-US" altLang="zh-CN" dirty="0">
                <a:latin typeface="Arial" panose="020B0604020202020204" pitchFamily="34" charset="0"/>
                <a:cs typeface="Arial" panose="020B0604020202020204" pitchFamily="34" charset="0"/>
                <a:sym typeface="+mn-ea"/>
              </a:rPr>
              <a:t>1</a:t>
            </a:r>
            <a:r>
              <a:rPr lang="zh-CN" altLang="zh-CN" dirty="0">
                <a:latin typeface="Arial" panose="020B0604020202020204" pitchFamily="34" charset="0"/>
                <a:cs typeface="Arial" panose="020B0604020202020204" pitchFamily="34" charset="0"/>
                <a:sym typeface="+mn-ea"/>
              </a:rPr>
              <a:t>,  15908103008</a:t>
            </a:r>
            <a:endParaRPr lang="zh-CN" altLang="zh-CN" dirty="0">
              <a:latin typeface="Arial" panose="020B0604020202020204" pitchFamily="34" charset="0"/>
              <a:cs typeface="Arial" panose="020B0604020202020204" pitchFamily="34" charset="0"/>
            </a:endParaRPr>
          </a:p>
          <a:p>
            <a:pPr eaLnBrk="0" hangingPunct="0"/>
            <a:r>
              <a:rPr lang="zh-CN" altLang="zh-CN" dirty="0">
                <a:latin typeface="Arial" panose="020B0604020202020204" pitchFamily="34" charset="0"/>
                <a:cs typeface="Arial" panose="020B0604020202020204" pitchFamily="34" charset="0"/>
                <a:sym typeface="+mn-ea"/>
              </a:rPr>
              <a:t>E-mail</a:t>
            </a:r>
            <a:r>
              <a:rPr lang="zh-CN" altLang="en-US" dirty="0">
                <a:latin typeface="Arial" panose="020B0604020202020204" pitchFamily="34" charset="0"/>
                <a:cs typeface="Arial" panose="020B0604020202020204" pitchFamily="34" charset="0"/>
                <a:sym typeface="+mn-ea"/>
              </a:rPr>
              <a:t>：</a:t>
            </a:r>
            <a:r>
              <a:rPr lang="zh-CN" altLang="zh-CN" dirty="0">
                <a:latin typeface="Arial" panose="020B0604020202020204" pitchFamily="34" charset="0"/>
                <a:cs typeface="Arial" panose="020B0604020202020204" pitchFamily="34" charset="0"/>
                <a:sym typeface="+mn-ea"/>
              </a:rPr>
              <a:t>whongning@163.com</a:t>
            </a:r>
            <a:endParaRPr lang="zh-CN" altLang="en-US"/>
          </a:p>
        </p:txBody>
      </p:sp>
      <p:pic>
        <p:nvPicPr>
          <p:cNvPr id="5" name="图片 4"/>
          <p:cNvPicPr>
            <a:picLocks noChangeAspect="1"/>
          </p:cNvPicPr>
          <p:nvPr>
            <p:custDataLst>
              <p:tags r:id="rId3"/>
            </p:custDataLst>
          </p:nvPr>
        </p:nvPicPr>
        <p:blipFill>
          <a:blip r:embed="rId4" cstate="print">
            <a:lum bright="6000"/>
          </a:blip>
          <a:stretch>
            <a:fillRect/>
          </a:stretch>
        </p:blipFill>
        <p:spPr>
          <a:xfrm>
            <a:off x="4242435" y="1386840"/>
            <a:ext cx="7465060" cy="4331970"/>
          </a:xfrm>
          <a:prstGeom prst="rect">
            <a:avLst/>
          </a:prstGeom>
        </p:spPr>
      </p:pic>
      <p:sp>
        <p:nvSpPr>
          <p:cNvPr id="4" name="文本框 3"/>
          <p:cNvSpPr txBox="1"/>
          <p:nvPr/>
        </p:nvSpPr>
        <p:spPr>
          <a:xfrm>
            <a:off x="329565" y="1998345"/>
            <a:ext cx="4156710" cy="2797048"/>
          </a:xfrm>
          <a:prstGeom prst="rect">
            <a:avLst/>
          </a:prstGeom>
          <a:noFill/>
        </p:spPr>
        <p:txBody>
          <a:bodyPr wrap="square" rtlCol="0" anchor="t">
            <a:spAutoFit/>
          </a:bodyPr>
          <a:lstStyle/>
          <a:p>
            <a:pPr indent="0" fontAlgn="auto">
              <a:lnSpc>
                <a:spcPct val="150000"/>
              </a:lnSpc>
            </a:pPr>
            <a:r>
              <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rPr>
              <a:t>国家十四五重点研发计划</a:t>
            </a:r>
            <a:endPar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endParaRPr>
          </a:p>
          <a:p>
            <a:pPr indent="0" fontAlgn="auto">
              <a:lnSpc>
                <a:spcPct val="150000"/>
              </a:lnSpc>
            </a:pPr>
            <a:r>
              <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rPr>
              <a:t>国家自然科学基金重点项目</a:t>
            </a:r>
            <a:endPar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endParaRPr>
          </a:p>
          <a:p>
            <a:pPr indent="0" fontAlgn="auto">
              <a:lnSpc>
                <a:spcPct val="150000"/>
              </a:lnSpc>
            </a:pPr>
            <a:r>
              <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rPr>
              <a:t>国家基金区域重点项目</a:t>
            </a:r>
            <a:endPar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endParaRPr>
          </a:p>
          <a:p>
            <a:pPr indent="0" fontAlgn="auto">
              <a:lnSpc>
                <a:spcPct val="150000"/>
              </a:lnSpc>
            </a:pPr>
            <a:r>
              <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rPr>
              <a:t>四川省生猪重大专项</a:t>
            </a:r>
            <a:endPar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endParaRPr>
          </a:p>
          <a:p>
            <a:pPr indent="0" fontAlgn="auto">
              <a:lnSpc>
                <a:spcPct val="150000"/>
              </a:lnSpc>
            </a:pPr>
            <a:r>
              <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rPr>
              <a:t>等项目支持</a:t>
            </a:r>
            <a:endParaRPr lang="zh-CN" altLang="en-US" sz="2400" b="1" dirty="0">
              <a:solidFill>
                <a:srgbClr val="002060"/>
              </a:solidFill>
              <a:effectLst/>
              <a:latin typeface="微软雅黑" panose="020B0503020204020204" charset="-122"/>
              <a:ea typeface="微软雅黑" panose="020B0503020204020204" charset="-122"/>
              <a:sym typeface="Arial" panose="020B0604020202020204" pitchFamily="34" charset="0"/>
            </a:endParaRPr>
          </a:p>
        </p:txBody>
      </p:sp>
      <p:sp>
        <p:nvSpPr>
          <p:cNvPr id="6" name="文本框 5"/>
          <p:cNvSpPr txBox="1"/>
          <p:nvPr/>
        </p:nvSpPr>
        <p:spPr>
          <a:xfrm>
            <a:off x="3660775" y="6005195"/>
            <a:ext cx="6096000" cy="460375"/>
          </a:xfrm>
          <a:prstGeom prst="rect">
            <a:avLst/>
          </a:prstGeom>
          <a:noFill/>
        </p:spPr>
        <p:txBody>
          <a:bodyPr wrap="square" rtlCol="0" anchor="t">
            <a:spAutoFit/>
          </a:bodyPr>
          <a:lstStyle/>
          <a:p>
            <a:pPr algn="l" eaLnBrk="0" hangingPunct="0"/>
            <a:r>
              <a:rPr lang="zh-CN" altLang="en-US" sz="2400" b="1" dirty="0">
                <a:solidFill>
                  <a:srgbClr val="002060"/>
                </a:solidFill>
                <a:effectLst/>
                <a:latin typeface="微软雅黑" panose="020B0503020204020204" charset="-122"/>
                <a:ea typeface="微软雅黑" panose="020B0503020204020204" charset="-122"/>
                <a:sym typeface="+mn-ea"/>
              </a:rPr>
              <a:t>whongning@163.com ，15908103008</a:t>
            </a:r>
            <a:endParaRPr lang="zh-CN" altLang="en-US" sz="2400" b="1" dirty="0">
              <a:solidFill>
                <a:srgbClr val="002060"/>
              </a:solidFill>
              <a:effectLst/>
              <a:latin typeface="微软雅黑" panose="020B0503020204020204" charset="-122"/>
              <a:ea typeface="微软雅黑" panose="020B0503020204020204" charset="-122"/>
              <a:sym typeface="+mn-ea"/>
            </a:endParaRPr>
          </a:p>
        </p:txBody>
      </p:sp>
    </p:spTree>
    <p:custDataLst>
      <p:tags r:id="rId5"/>
    </p:custDataLst>
  </p:cSld>
  <p:clrMapOvr>
    <a:masterClrMapping/>
  </p:clrMapOvr>
  <p:transition advTm="2925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5755" y="2103120"/>
            <a:ext cx="11553190" cy="1325880"/>
          </a:xfrm>
        </p:spPr>
        <p:txBody>
          <a:bodyPr>
            <a:normAutofit/>
          </a:bodyPr>
          <a:lstStyle/>
          <a:p>
            <a:pPr algn="ctr"/>
            <a:r>
              <a:rPr lang="zh-CN" altLang="en-US" sz="4400" b="1" spc="0" dirty="0">
                <a:solidFill>
                  <a:srgbClr val="002060"/>
                </a:solidFill>
                <a:effectLst/>
                <a:uFillTx/>
                <a:latin typeface="微软雅黑" panose="020B0503020204020204" charset="-122"/>
                <a:ea typeface="微软雅黑" panose="020B0503020204020204" charset="-122"/>
                <a:cs typeface="+mn-cs"/>
              </a:rPr>
              <a:t>二、</a:t>
            </a:r>
            <a:r>
              <a:rPr lang="zh-CN" altLang="en-US" sz="4400" b="1" dirty="0">
                <a:solidFill>
                  <a:srgbClr val="002060"/>
                </a:solidFill>
                <a:effectLst/>
                <a:latin typeface="微软雅黑" panose="020B0503020204020204" charset="-122"/>
                <a:ea typeface="微软雅黑" panose="020B0503020204020204" charset="-122"/>
                <a:sym typeface="+mn-ea"/>
              </a:rPr>
              <a:t>猪病流行情况监测进展</a:t>
            </a:r>
            <a:endParaRPr lang="zh-CN" altLang="en-US" sz="4400" b="1" spc="0" dirty="0">
              <a:solidFill>
                <a:srgbClr val="002060"/>
              </a:solidFill>
              <a:effectLst/>
              <a:uFillTx/>
              <a:latin typeface="微软雅黑" panose="020B0503020204020204" charset="-122"/>
              <a:ea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p:cNvSpPr txBox="1"/>
          <p:nvPr/>
        </p:nvSpPr>
        <p:spPr>
          <a:xfrm>
            <a:off x="654685" y="500380"/>
            <a:ext cx="10095865" cy="640080"/>
          </a:xfrm>
          <a:prstGeom prst="rect">
            <a:avLst/>
          </a:prstGeom>
        </p:spPr>
        <p:txBody>
          <a:bodyPr vert="horz" wrap="square" lIns="91440" tIns="45720" rIns="91440" bIns="45720" rtlCol="0" anchor="ctr" anchorCtr="0">
            <a:noAutofit/>
          </a:bodyPr>
          <a:lstStyle/>
          <a:p>
            <a:pPr marL="0" marR="0" lvl="0" indent="0" algn="l" defTabSz="914400" rtl="0" eaLnBrk="1" fontAlgn="auto" latinLnBrk="0" hangingPunct="1">
              <a:lnSpc>
                <a:spcPct val="90000"/>
              </a:lnSpc>
              <a:spcBef>
                <a:spcPct val="0"/>
              </a:spcBef>
              <a:spcAft>
                <a:spcPts val="0"/>
              </a:spcAft>
              <a:buClrTx/>
              <a:buSzTx/>
              <a:buFontTx/>
              <a:buNone/>
              <a:defRPr/>
            </a:pPr>
            <a:r>
              <a:rPr lang="en-US" altLang="zh-CN" sz="3200" b="1" dirty="0">
                <a:solidFill>
                  <a:srgbClr val="C00000"/>
                </a:solidFill>
                <a:latin typeface="+mn-ea"/>
                <a:sym typeface="+mn-ea"/>
              </a:rPr>
              <a:t>2023</a:t>
            </a:r>
            <a:r>
              <a:rPr lang="zh-CN" altLang="en-US" sz="3200" b="1" dirty="0">
                <a:solidFill>
                  <a:srgbClr val="C00000"/>
                </a:solidFill>
                <a:latin typeface="+mn-ea"/>
                <a:sym typeface="+mn-ea"/>
              </a:rPr>
              <a:t>年</a:t>
            </a:r>
            <a:r>
              <a:rPr lang="zh-CN" altLang="en-US" sz="3200" b="1" dirty="0">
                <a:solidFill>
                  <a:srgbClr val="C00000"/>
                </a:solidFill>
                <a:latin typeface="+mn-ea"/>
                <a:sym typeface="+mn-ea"/>
              </a:rPr>
              <a:t>四川猪场主要病毒病抗体监测结果</a:t>
            </a:r>
            <a:endParaRPr lang="zh-CN" altLang="en-US" sz="3200" b="1" dirty="0">
              <a:solidFill>
                <a:srgbClr val="C00000"/>
              </a:solidFill>
              <a:latin typeface="微软雅黑" panose="020B0503020204020204" charset="-122"/>
              <a:ea typeface="微软雅黑" panose="020B0503020204020204" charset="-122"/>
            </a:endParaRPr>
          </a:p>
        </p:txBody>
      </p:sp>
      <p:cxnSp>
        <p:nvCxnSpPr>
          <p:cNvPr id="52" name="直接连接符 51"/>
          <p:cNvCxnSpPr/>
          <p:nvPr>
            <p:custDataLst>
              <p:tags r:id="rId1"/>
            </p:custDataLst>
          </p:nvPr>
        </p:nvCxnSpPr>
        <p:spPr>
          <a:xfrm>
            <a:off x="653843" y="1092569"/>
            <a:ext cx="10800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内容占位符 8"/>
          <p:cNvSpPr>
            <a:spLocks noGrp="1"/>
          </p:cNvSpPr>
          <p:nvPr>
            <p:ph idx="1"/>
          </p:nvPr>
        </p:nvSpPr>
        <p:spPr>
          <a:xfrm>
            <a:off x="698500" y="1218565"/>
            <a:ext cx="10643870" cy="1755140"/>
          </a:xfrm>
        </p:spPr>
        <p:txBody>
          <a:bodyPr>
            <a:normAutofit/>
          </a:bodyPr>
          <a:lstStyle/>
          <a:p>
            <a:pPr marL="342900" indent="-342900" algn="l">
              <a:lnSpc>
                <a:spcPct val="120000"/>
              </a:lnSpc>
              <a:spcBef>
                <a:spcPts val="0"/>
              </a:spcBef>
              <a:spcAft>
                <a:spcPts val="0"/>
              </a:spcAft>
              <a:buClr>
                <a:srgbClr val="0000FF"/>
              </a:buClr>
              <a:buSzTx/>
              <a:buFont typeface="Wingdings" panose="05000000000000000000" charset="0"/>
              <a:buChar char="u"/>
              <a:defRPr/>
            </a:pPr>
            <a:r>
              <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口蹄疫、猪瘟免疫水平整体较好，猪场抗体阳性率均在80%以上</a:t>
            </a:r>
            <a:endParaRPr lang="zh-CN" altLang="en-US" sz="2400" b="1" noProof="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120000"/>
              </a:lnSpc>
              <a:spcBef>
                <a:spcPts val="0"/>
              </a:spcBef>
              <a:spcAft>
                <a:spcPts val="0"/>
              </a:spcAft>
              <a:buClr>
                <a:srgbClr val="0000FF"/>
              </a:buClr>
              <a:buSzTx/>
              <a:buFont typeface="Wingdings" panose="05000000000000000000" charset="0"/>
              <a:buChar char="u"/>
              <a:defRPr/>
            </a:pPr>
            <a:r>
              <a:rPr lang="zh-CN" altLang="en-US" sz="2400" b="1" noProof="1">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蓝耳病</a:t>
            </a:r>
            <a:r>
              <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抗体水平在</a:t>
            </a:r>
            <a:r>
              <a:rPr lang="en-US" altLang="zh-CN"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77</a:t>
            </a:r>
            <a:r>
              <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%，有发病风险</a:t>
            </a:r>
            <a:endPar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120000"/>
              </a:lnSpc>
              <a:spcBef>
                <a:spcPts val="0"/>
              </a:spcBef>
              <a:spcAft>
                <a:spcPts val="0"/>
              </a:spcAft>
              <a:buClr>
                <a:srgbClr val="0000FF"/>
              </a:buClr>
              <a:buSzTx/>
              <a:buFont typeface="Wingdings" panose="05000000000000000000" charset="0"/>
              <a:buChar char="u"/>
              <a:defRPr/>
            </a:pPr>
            <a:r>
              <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rPr>
              <a:t>伪狂犬gE抗体平均阳性率为20.06%，感染率较高</a:t>
            </a:r>
            <a:endParaRPr lang="zh-CN" altLang="en-US" sz="2400" b="1" dirty="0">
              <a:gradFill>
                <a:gsLst>
                  <a:gs pos="0">
                    <a:srgbClr val="012D86"/>
                  </a:gs>
                  <a:gs pos="100000">
                    <a:srgbClr val="0E2557"/>
                  </a:gs>
                </a:gsLst>
                <a:lin scaled="0"/>
              </a:gradFill>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120000"/>
              </a:lnSpc>
              <a:buClr>
                <a:srgbClr val="0033CC"/>
              </a:buClr>
              <a:buSzTx/>
              <a:buFont typeface="Wingdings" panose="05000000000000000000" pitchFamily="2" charset="2"/>
              <a:buChar char="u"/>
            </a:pPr>
            <a:endParaRPr kumimoji="0" lang="zh-CN" altLang="en-US" sz="20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indent="0" algn="ctr">
              <a:lnSpc>
                <a:spcPct val="120000"/>
              </a:lnSpc>
              <a:buNone/>
            </a:pPr>
            <a:endParaRPr lang="zh-CN" altLang="en-US" sz="2000" b="1" dirty="0">
              <a:solidFill>
                <a:prstClr val="black"/>
              </a:solidFill>
              <a:latin typeface="微软雅黑" panose="020B0503020204020204" charset="-122"/>
              <a:ea typeface="微软雅黑" panose="020B0503020204020204" charset="-122"/>
              <a:cs typeface="微软雅黑" panose="020B0503020204020204" charset="-122"/>
            </a:endParaRPr>
          </a:p>
          <a:p>
            <a:pPr marL="0" indent="0" algn="ctr">
              <a:lnSpc>
                <a:spcPct val="120000"/>
              </a:lnSpc>
              <a:buNone/>
            </a:pPr>
            <a:endParaRPr lang="zh-CN" altLang="en-US" sz="2000" b="1" dirty="0">
              <a:latin typeface="微软雅黑" panose="020B0503020204020204" charset="-122"/>
              <a:ea typeface="微软雅黑" panose="020B0503020204020204" charset="-122"/>
              <a:cs typeface="微软雅黑" panose="020B0503020204020204" charset="-122"/>
            </a:endParaRPr>
          </a:p>
          <a:p>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2"/>
          <a:stretch>
            <a:fillRect/>
          </a:stretch>
        </p:blipFill>
        <p:spPr>
          <a:xfrm>
            <a:off x="1844675" y="2795905"/>
            <a:ext cx="8345170" cy="392366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7952,&quot;width&quot;:9071}"/>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wm#"/>
  <p:tag name="KSO_WM_TEMPLATE_CATEGORY" val="custom"/>
  <p:tag name="KSO_WM_TEMPLATE_INDEX" val="20184546"/>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UNIT_PLACING_PICTURE_USER_VIEWPORT" val="{&quot;height&quot;:5990,&quot;width&quot;:6810}"/>
</p:tagLst>
</file>

<file path=ppt/tags/tag116.xml><?xml version="1.0" encoding="utf-8"?>
<p:tagLst xmlns:p="http://schemas.openxmlformats.org/presentationml/2006/main">
  <p:tag name="KSO_WM_BEAUTIFY_FLAG" val="#wm#"/>
  <p:tag name="KSO_WM_TEMPLATE_CATEGORY" val="custom"/>
  <p:tag name="KSO_WM_TEMPLATE_INDEX" val="20184546"/>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wm#"/>
  <p:tag name="KSO_WM_TEMPLATE_CATEGORY" val="custom"/>
  <p:tag name="KSO_WM_TEMPLATE_INDEX" val="20184546"/>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wm#"/>
  <p:tag name="KSO_WM_TEMPLATE_CATEGORY" val="custom"/>
  <p:tag name="KSO_WM_TEMPLATE_INDEX" val="2018454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wm#"/>
  <p:tag name="KSO_WM_TEMPLATE_CATEGORY" val="custom"/>
  <p:tag name="KSO_WM_TEMPLATE_INDEX" val="20184546"/>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18454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184546"/>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184546"/>
</p:tagLst>
</file>

<file path=ppt/tags/tag154.xml><?xml version="1.0" encoding="utf-8"?>
<p:tagLst xmlns:p="http://schemas.openxmlformats.org/presentationml/2006/main">
  <p:tag name="KSO_WM_UNIT_TABLE_BEAUTIFY" val="smartTable{f0513f3d-719f-44b7-b345-4b632aa95aa7}"/>
  <p:tag name="TABLE_ENDDRAG_ORIGIN_RECT" val="335*224"/>
  <p:tag name="TABLE_ENDDRAG_RECT" val="44*139*335*224"/>
</p:tagLst>
</file>

<file path=ppt/tags/tag155.xml><?xml version="1.0" encoding="utf-8"?>
<p:tagLst xmlns:p="http://schemas.openxmlformats.org/presentationml/2006/main">
  <p:tag name="KSO_WM_UNIT_TABLE_BEAUTIFY" val="smartTable{91a7295b-9c00-4228-8c17-43ac95ef23ee}"/>
  <p:tag name="TABLE_ENDDRAG_ORIGIN_RECT" val="262*225"/>
  <p:tag name="TABLE_ENDDRAG_RECT" val="423*139*262*225"/>
</p:tagLst>
</file>

<file path=ppt/tags/tag156.xml><?xml version="1.0" encoding="utf-8"?>
<p:tagLst xmlns:p="http://schemas.openxmlformats.org/presentationml/2006/main">
  <p:tag name="KSO_WM_UNIT_TABLE_BEAUTIFY" val="smartTable{8f72c6e3-d3bb-4c0e-a393-77b53738446e}"/>
  <p:tag name="TABLE_ENDDRAG_ORIGIN_RECT" val="260*335"/>
  <p:tag name="TABLE_ENDDRAG_RECT" val="45*48*260*335"/>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TABLE_BEAUTIFY" val="smartTable{3db0a948-d64b-41de-99f6-046fae85d13c}"/>
  <p:tag name="TABLE_ENDDRAG_ORIGIN_RECT" val="779*274"/>
  <p:tag name="TABLE_ENDDRAG_RECT" val="63*234*779*274"/>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wm#"/>
  <p:tag name="KSO_WM_TEMPLATE_CATEGORY" val="custom"/>
  <p:tag name="KSO_WM_TEMPLATE_INDEX" val="20184546"/>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UNIT_PLACING_PICTURE_USER_VIEWPORT" val="{&quot;height&quot;:5350,&quot;width&quot;:4183}"/>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52"/>
  <p:tag name="KSO_WM_UNIT_FILL_FORE_SCHEMECOLOR_INDEX_2_TRANS" val="0.8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6"/>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6"/>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quot;colorType&quot;:2,&quot;pos&quot;:0,&quot;rgb&quot;:&quot;#ffffff&quot;,&quot;transparency&quot;:1},{&quot;brightness&quot;:0.800000011920929,&quot;colorType&quot;:1,&quot;foreColorIndex&quot;:5,&quot;pos&quot;:0.5199999809265137,&quot;transparency&quot;:0.8500000238418579}],&quot;type&quot;:3},&quot;glow&quot;:{&quot;colorType&quot;:0},&quot;line&quot;:{&quot;solidLine&quot;:{&quot;brightness&quot;:0,&quot;colorType&quot;:1,&quot;foreColorIndex&quot;:5,&quot;transparency&quot;:0.899999976158142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5,6,5,6,5,6]}"/>
</p:tagLst>
</file>

<file path=ppt/tags/tag185.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81"/>
  <p:tag name="KSO_WM_UNIT_FILL_FORE_SCHEMECOLOR_INDEX_2_TRANS" val="0.7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5"/>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5"/>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quot;colorType&quot;:2,&quot;pos&quot;:0,&quot;rgb&quot;:&quot;#ffffff&quot;,&quot;transparency&quot;:1},{&quot;brightness&quot;:0.800000011920929,&quot;colorType&quot;:1,&quot;foreColorIndex&quot;:5,&quot;pos&quot;:0.8100000023841858,&quot;transparency&quot;:0.75}],&quot;type&quot;:3},&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5,6,5,6,5,6]}"/>
</p:tagLst>
</file>

<file path=ppt/tags/tag186.xml><?xml version="1.0" encoding="utf-8"?>
<p:tagLst xmlns:p="http://schemas.openxmlformats.org/presentationml/2006/main">
  <p:tag name="KSO_WM_BEAUTIFY_FLAG" val="#wm#"/>
  <p:tag name="KSO_WM_UNIT_FILL_FORE_SCHEMECOLOR_INDEX_1_BRIGHTNESS" val="0"/>
  <p:tag name="KSO_WM_UNIT_FILL_FORE_SCHEMECOLOR_INDEX_1" val="14"/>
  <p:tag name="KSO_WM_UNIT_FILL_FORE_SCHEMECOLOR_INDEX_1_POS" val="0"/>
  <p:tag name="KSO_WM_UNIT_FILL_FORE_SCHEMECOLOR_INDEX_1_TRANS" val="1"/>
  <p:tag name="KSO_WM_UNIT_FILL_FORE_SCHEMECOLOR_INDEX_2_BRIGHTNESS" val="0.8"/>
  <p:tag name="KSO_WM_UNIT_FILL_FORE_SCHEMECOLOR_INDEX_2" val="5"/>
  <p:tag name="KSO_WM_UNIT_FILL_FORE_SCHEMECOLOR_INDEX_2_POS" val="0.77"/>
  <p:tag name="KSO_WM_UNIT_FILL_FORE_SCHEMECOLOR_INDEX_2_TRANS" val="0.5"/>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i*1_1_4"/>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4"/>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quot;colorType&quot;:2,&quot;pos&quot;:0,&quot;rgb&quot;:&quot;#ffffff&quot;,&quot;transparency&quot;:1},{&quot;brightness&quot;:0.800000011920929,&quot;colorType&quot;:1,&quot;foreColorIndex&quot;:5,&quot;pos&quot;:0.7699999809265137,&quot;transparency&quot;:0.6000000238418579}],&quot;type&quot;:3},&quot;glow&quot;:{&quot;colorType&quot;:0},&quot;line&quot;:{&quot;solidLine&quot;:{&quot;brightness&quot;:0,&quot;colorType&quot;:1,&quot;foreColorIndex&quot;:5,&quot;transparency&quot;:0.6000000238418579},&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5"/>
  <p:tag name="KSO_WM_DIAGRAM_USE_COLOR_VALUE" val="{&quot;color_scheme&quot;:1,&quot;color_type&quot;:1,&quot;theme_color_indexes&quot;:[5,6,5,6,5,6]}"/>
</p:tagLst>
</file>

<file path=ppt/tags/tag187.xml><?xml version="1.0" encoding="utf-8"?>
<p:tagLst xmlns:p="http://schemas.openxmlformats.org/presentationml/2006/main">
  <p:tag name="KSO_WM_BEAUTIFY_FLAG" val="#wm#"/>
  <p:tag name="KSO_WM_UNIT_FILL_FORE_SCHEMECOLOR_INDEX_1_BRIGHTNESS" val="0.4"/>
  <p:tag name="KSO_WM_UNIT_FILL_FORE_SCHEMECOLOR_INDEX_1" val="8"/>
  <p:tag name="KSO_WM_UNIT_FILL_FORE_SCHEMECOLOR_INDEX_1_POS" val="0"/>
  <p:tag name="KSO_WM_UNIT_FILL_FORE_SCHEMECOLOR_INDEX_1_TRANS" val="0"/>
  <p:tag name="KSO_WM_UNIT_FILL_FORE_SCHEMECOLOR_INDEX_2_BRIGHTNESS" val="0"/>
  <p:tag name="KSO_WM_UNIT_FILL_FORE_SCHEMECOLOR_INDEX_2" val="8"/>
  <p:tag name="KSO_WM_UNIT_FILL_FORE_SCHEMECOLOR_INDEX_2_POS" val="0.48"/>
  <p:tag name="KSO_WM_UNIT_FILL_FORE_SCHEMECOLOR_INDEX_2_TRANS" val="0"/>
  <p:tag name="KSO_WM_UNIT_FILL_FORE_SCHEMECOLOR_INDEX_3_BRIGHTNESS" val="0.4"/>
  <p:tag name="KSO_WM_UNIT_FILL_FORE_SCHEMECOLOR_INDEX_3" val="8"/>
  <p:tag name="KSO_WM_UNIT_FILL_FORE_SCHEMECOLOR_INDEX_3_POS" val="1"/>
  <p:tag name="KSO_WM_UNIT_FILL_FORE_SCHEMECOLOR_INDEX_3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2*n_h_h_a*1_2_1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1_1"/>
  <p:tag name="KSO_WM_DIAGRAM_VERSION" val="3"/>
  <p:tag name="KSO_WM_DIAGRAM_COLOR_TRICK" val="3"/>
  <p:tag name="KSO_WM_DIAGRAM_COLOR_TEXT_CAN_REMOVE" val="n"/>
  <p:tag name="KSO_WM_UNIT_VALUE" val="7"/>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6000000238418579,&quot;colorType&quot;:1,&quot;foreColorIndex&quot;:5,&quot;pos&quot;:0,&quot;transparency&quot;:0},{&quot;brightness&quot;:0,&quot;colorType&quot;:1,&quot;foreColorIndex&quot;:5,&quot;pos&quot;:0.47999998927116394,&quot;transparency&quot;:0}],&quot;type&quot;:3},&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3"/>
  <p:tag name="KSO_WM_UNIT_LINE_FORE_SCHEMECOLOR_INDEX" val="5"/>
  <p:tag name="KSO_WM_UNIT_TEXT_TYPE" val="1"/>
  <p:tag name="KSO_WM_DIAGRAM_USE_COLOR_VALUE" val="{&quot;color_scheme&quot;:1,&quot;color_type&quot;:1,&quot;theme_color_indexes&quot;:[5,6,5,6,5,6]}"/>
</p:tagLst>
</file>

<file path=ppt/tags/tag188.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8"/>
  <p:tag name="KSO_WM_UNIT_LINE_FORE_SCHEMECOLOR_INDEX_1" val="8"/>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8"/>
  <p:tag name="KSO_WM_UNIT_LINE_FORE_SCHEMECOLOR_INDEX_3" val="8"/>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8"/>
  <p:tag name="KSO_WM_UNIT_HIGHLIGHT" val="0"/>
  <p:tag name="KSO_WM_UNIT_COMPATIBLE" val="0"/>
  <p:tag name="KSO_WM_UNIT_DIAGRAM_ISNUMVISUAL" val="0"/>
  <p:tag name="KSO_WM_UNIT_DIAGRAM_ISREFERUNIT" val="0"/>
  <p:tag name="KSO_WM_UNIT_ID" val="diagram20230964_2*n_h_h_i*1_2_1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1_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4000000059604645,&quot;colorType&quot;:1,&quot;foreColorIndex&quot;:5,&quot;pos&quot;:0.03999999910593033,&quot;transparency&quot;:0},{&quot;brightness&quot;:0,&quot;colorType&quot;:1,&quot;foreColorIndex&quot;:5,&quot;pos&quot;:0.5400000214576721,&quot;transparency&quot;:0}],&quot;type&quot;:3},&quot;glow&quot;:{&quot;colorType&quot;:0},&quot;line&quot;:{&quot;gradient&quot;:[{&quot;brightness&quot;:0.800000011920929,&quot;colorType&quot;:1,&quot;foreColorIndex&quot;:5,&quot;pos&quot;:0,&quot;transparency&quot;:0},{&quot;brightness&quot;:0.949999988079071,&quot;colorType&quot;:2,&quot;pos&quot;:0.3700000047683716,&quot;rgb&quot;:&quot;#fdfe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8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0964_2*n_h_h_f*1_2_1_1"/>
  <p:tag name="KSO_WM_TEMPLATE_CATEGORY" val="diagram"/>
  <p:tag name="KSO_WM_TEMPLATE_INDEX" val="20230964"/>
  <p:tag name="KSO_WM_UNIT_LAYERLEVEL" val="1_1_1_1"/>
  <p:tag name="KSO_WM_TAG_VERSION" val="3.0"/>
  <p:tag name="KSO_WM_BEAUTIFY_FLAG" val="#wm#"/>
  <p:tag name="KSO_WM_DIAGRAM_VERSION" val="3"/>
  <p:tag name="KSO_WM_DIAGRAM_COLOR_TRICK" val="3"/>
  <p:tag name="KSO_WM_DIAGRAM_COLOR_TEXT_CAN_REMOVE" val="n"/>
  <p:tag name="KSO_WM_UNIT_VALUE" val="48"/>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10;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h_a*1_2_3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3_1"/>
  <p:tag name="KSO_WM_DIAGRAM_VERSION" val="3"/>
  <p:tag name="KSO_WM_DIAGRAM_COLOR_TRICK" val="3"/>
  <p:tag name="KSO_WM_DIAGRAM_COLOR_TEXT_CAN_REMOVE" val="n"/>
  <p:tag name="KSO_WM_UNIT_VALUE" val="7"/>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800000011920929,&quot;colorType&quot;:1,&quot;foreColorIndex&quot;:7,&quot;pos&quot;:0,&quot;transparency&quot;:0},{&quot;brightness&quot;:0,&quot;colorType&quot;:1,&quot;foreColorIndex&quot;:7,&quot;pos&quot;:0.47999998927116394,&quot;transparency&quot;:0}],&quot;type&quot;:3},&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FILL_TYPE" val="3"/>
  <p:tag name="KSO_WM_UNIT_LINE_FORE_SCHEMECOLOR_INDEX" val="7"/>
  <p:tag name="KSO_WM_UNIT_TEXT_TYPE" val="1"/>
  <p:tag name="KSO_WM_DIAGRAM_USE_COLOR_VALUE" val="{&quot;color_scheme&quot;:1,&quot;color_type&quot;:1,&quot;theme_color_indexes&quot;:[5,6,5,6,5,6]}"/>
</p:tagLst>
</file>

<file path=ppt/tags/tag191.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2*n_h_h_i*1_2_3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3_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4000000059604645,&quot;colorType&quot;:1,&quot;foreColorIndex&quot;:7,&quot;pos&quot;:0.03999999910593033,&quot;transparency&quot;:0},{&quot;brightness&quot;:0,&quot;colorType&quot;:1,&quot;foreColorIndex&quot;:7,&quot;pos&quot;:0.5400000214576721,&quot;transparency&quot;:0},{&quot;brightness&quot;:0,&quot;colorType&quot;:1,&quot;foreColorIndex&quot;:7,&quot;pos&quot;:1,&quot;transparency&quot;:0}],&quot;type&quot;:3},&quot;glow&quot;:{&quot;colorType&quot;:0},&quot;line&quot;:{&quot;gradient&quot;:[{&quot;brightness&quot;:0.800000011920929,&quot;colorType&quot;:1,&quot;foreColorIndex&quot;:10,&quot;pos&quot;:0,&quot;transparency&quot;:0},{&quot;brightness&quot;:0.949999988079071,&quot;colorType&quot;:2,&quot;pos&quot;:0.3700000047683716,&quot;rgb&quot;:&quot;#fdfeff&quot;,&quot;transparency&quot;:0},{&quot;brightness&quot;:0.800000011920929,&quot;colorType&quot;:1,&quot;foreColorIndex&quot;:10,&quot;pos&quot;:0.7099999785423279,&quot;transparency&quot;:0},{&quot;brightness&quot;:0,&quot;colorType&quot;:2,&quot;pos&quot;:1,&quot;rgb&quot;:&quot;#ffffff&quot;,&quot;transparency&quot;:0}],&quot;type&quot;:2},&quot;shadow&quot;:{&quot;brightness&quot;:0,&quot;colorType&quot;:1,&quot;foreColorIndex&quot;:10,&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0964_2*n_h_h_f*1_2_3_1"/>
  <p:tag name="KSO_WM_TEMPLATE_CATEGORY" val="diagram"/>
  <p:tag name="KSO_WM_TEMPLATE_INDEX" val="20230964"/>
  <p:tag name="KSO_WM_UNIT_LAYERLEVEL" val="1_1_1_1"/>
  <p:tag name="KSO_WM_TAG_VERSION" val="3.0"/>
  <p:tag name="KSO_WM_BEAUTIFY_FLAG" val="#wm#"/>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0"/>
  <p:tag name="KSO_WM_UNIT_PRESET_TEXT" val="单击此处输入你的&#10;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3.xml><?xml version="1.0" encoding="utf-8"?>
<p:tagLst xmlns:p="http://schemas.openxmlformats.org/presentationml/2006/main">
  <p:tag name="KSO_WM_BEAUTIFY_FLAG" val="#wm#"/>
  <p:tag name="KSO_WM_UNIT_FILL_FORE_SCHEMECOLOR_INDEX_1_BRIGHTNESS" val="0.4"/>
  <p:tag name="KSO_WM_UNIT_FILL_FORE_SCHEMECOLOR_INDEX_1" val="10"/>
  <p:tag name="KSO_WM_UNIT_FILL_FORE_SCHEMECOLOR_INDEX_1_POS" val="0"/>
  <p:tag name="KSO_WM_UNIT_FILL_FORE_SCHEMECOLOR_INDEX_1_TRANS" val="0"/>
  <p:tag name="KSO_WM_UNIT_FILL_FORE_SCHEMECOLOR_INDEX_2_BRIGHTNESS" val="0"/>
  <p:tag name="KSO_WM_UNIT_FILL_FORE_SCHEMECOLOR_INDEX_2" val="10"/>
  <p:tag name="KSO_WM_UNIT_FILL_FORE_SCHEMECOLOR_INDEX_2_POS" val="0.48"/>
  <p:tag name="KSO_WM_UNIT_FILL_FORE_SCHEMECOLOR_INDEX_2_TRANS" val="0"/>
  <p:tag name="KSO_WM_UNIT_FILL_GRADIENT_TYPE" val="0"/>
  <p:tag name="KSO_WM_UNIT_FILL_GRADIENT_ANGLE" val="90"/>
  <p:tag name="KSO_WM_UNIT_FILL_GRADIENT_DIRECTION" val="1"/>
  <p:tag name="KSO_WM_UNIT_LINE_FORE_SCHEMECOLOR_INDEX_BRIGHTNESS" val="0"/>
  <p:tag name="KSO_WM_UNIT_LINE_FILL_TYPE" val="2"/>
  <p:tag name="KSO_WM_UNIT_TEXT_FILL_FORE_SCHEMECOLOR_INDEX_BRIGHTNESS" val="0"/>
  <p:tag name="KSO_WM_UNIT_HIGHLIGHT" val="0"/>
  <p:tag name="KSO_WM_UNIT_COMPATIBLE" val="0"/>
  <p:tag name="KSO_WM_UNIT_DIAGRAM_ISNUMVISUAL" val="0"/>
  <p:tag name="KSO_WM_UNIT_DIAGRAM_ISREFERUNIT" val="0"/>
  <p:tag name="KSO_WM_UNIT_ID" val="diagram20230964_2*n_h_h_a*1_2_2_1"/>
  <p:tag name="KSO_WM_TEMPLATE_CATEGORY" val="diagram"/>
  <p:tag name="KSO_WM_TEMPLATE_INDEX" val="20230964"/>
  <p:tag name="KSO_WM_UNIT_LAYERLEVEL" val="1_1_1_1"/>
  <p:tag name="KSO_WM_TAG_VERSION" val="3.0"/>
  <p:tag name="KSO_WM_UNIT_ISCONTENTSTITLE" val="0"/>
  <p:tag name="KSO_WM_UNIT_ISNUMDGMTITLE" val="0"/>
  <p:tag name="KSO_WM_UNIT_NOCLEAR" val="0"/>
  <p:tag name="KSO_WM_UNIT_TYPE" val="n_h_h_a"/>
  <p:tag name="KSO_WM_UNIT_INDEX" val="1_2_2_1"/>
  <p:tag name="KSO_WM_DIAGRAM_VERSION" val="3"/>
  <p:tag name="KSO_WM_DIAGRAM_COLOR_TRICK" val="3"/>
  <p:tag name="KSO_WM_DIAGRAM_COLOR_TEXT_CAN_REMOVE" val="n"/>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6000000238418579,&quot;colorType&quot;:1,&quot;foreColorIndex&quot;:6,&quot;pos&quot;:0,&quot;transparency&quot;:0},{&quot;brightness&quot;:0,&quot;colorType&quot;:1,&quot;foreColorIndex&quot;:6,&quot;pos&quot;:0.47999998927116394,&quot;transparency&quot;:0}],&quot;type&quot;:3},&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添加标题"/>
  <p:tag name="KSO_WM_UNIT_FILL_TYPE" val="3"/>
  <p:tag name="KSO_WM_UNIT_LINE_FORE_SCHEMECOLOR_INDEX" val="6"/>
  <p:tag name="KSO_WM_UNIT_TEXT_TYPE" val="1"/>
  <p:tag name="KSO_WM_DIAGRAM_USE_COLOR_VALUE" val="{&quot;color_scheme&quot;:1,&quot;color_type&quot;:1,&quot;theme_color_indexes&quot;:[5,6,5,6,5,6]}"/>
</p:tagLst>
</file>

<file path=ppt/tags/tag194.xml><?xml version="1.0" encoding="utf-8"?>
<p:tagLst xmlns:p="http://schemas.openxmlformats.org/presentationml/2006/main">
  <p:tag name="KSO_WM_UNIT_FILL_FORE_SCHEMECOLOR_INDEX_1_BRIGHTNESS" val="0"/>
  <p:tag name="KSO_WM_UNIT_FILL_FORE_SCHEMECOLOR_INDEX_1" val="10"/>
  <p:tag name="KSO_WM_UNIT_FILL_FORE_SCHEMECOLOR_INDEX_1_POS" val="0.04"/>
  <p:tag name="KSO_WM_UNIT_FILL_FORE_SCHEMECOLOR_INDEX_1_TRANS" val="0"/>
  <p:tag name="KSO_WM_UNIT_FILL_FORE_SCHEMECOLOR_INDEX_2_BRIGHTNESS" val="0"/>
  <p:tag name="KSO_WM_UNIT_FILL_FORE_SCHEMECOLOR_INDEX_2" val="5"/>
  <p:tag name="KSO_WM_UNIT_FILL_FORE_SCHEMECOLOR_INDEX_2_POS" val="0.54"/>
  <p:tag name="KSO_WM_UNIT_FILL_FORE_SCHEMECOLOR_INDEX_2_TRANS" val="0"/>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UNIT_LINE_FORE_SCHEMECOLOR_INDEX_1_BRIGHTNESS" val="0.55"/>
  <p:tag name="KSO_WM_UNIT_LINE_FORE_SCHEMECOLOR_INDEX_1" val="5"/>
  <p:tag name="KSO_WM_UNIT_LINE_FORE_SCHEMECOLOR_INDEX_1_POS" val="0"/>
  <p:tag name="KSO_WM_UNIT_LINE_FORE_SCHEMECOLOR_INDEX_1_TRANS" val="0"/>
  <p:tag name="KSO_WM_BEAUTIFY_FLAG" val="#wm#"/>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HIGHLIGHT" val="0"/>
  <p:tag name="KSO_WM_UNIT_COMPATIBLE" val="0"/>
  <p:tag name="KSO_WM_UNIT_DIAGRAM_ISNUMVISUAL" val="0"/>
  <p:tag name="KSO_WM_UNIT_DIAGRAM_ISREFERUNIT" val="0"/>
  <p:tag name="KSO_WM_UNIT_ID" val="diagram20230964_2*n_h_h_i*1_2_2_1"/>
  <p:tag name="KSO_WM_TEMPLATE_CATEGORY" val="diagram"/>
  <p:tag name="KSO_WM_TEMPLATE_INDEX" val="20230964"/>
  <p:tag name="KSO_WM_UNIT_LAYERLEVEL" val="1_1_1_1"/>
  <p:tag name="KSO_WM_TAG_VERSION" val="3.0"/>
  <p:tag name="KSO_WM_DIAGRAM_VERSION" val="3"/>
  <p:tag name="KSO_WM_DIAGRAM_COLOR_TRICK" val="3"/>
  <p:tag name="KSO_WM_DIAGRAM_COLOR_TEXT_CAN_REMOVE" val="n"/>
  <p:tag name="KSO_WM_DIAGRAM_GROUP_CODE" val="n1-1"/>
  <p:tag name="KSO_WM_UNIT_TYPE" val="n_h_h_i"/>
  <p:tag name="KSO_WM_UNIT_INDEX" val="1_2_2_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4000000059604645,&quot;colorType&quot;:1,&quot;foreColorIndex&quot;:6,&quot;pos&quot;:0.03999999910593033,&quot;transparency&quot;:0},{&quot;brightness&quot;:0,&quot;colorType&quot;:1,&quot;foreColorIndex&quot;:6,&quot;pos&quot;:1,&quot;transparency&quot;:0},{&quot;brightness&quot;:0,&quot;colorType&quot;:1,&quot;foreColorIndex&quot;:6,&quot;pos&quot;:0.5400000214576721,&quot;transparency&quot;:0}],&quot;type&quot;:3},&quot;glow&quot;:{&quot;colorType&quot;:0},&quot;line&quot;:{&quot;gradient&quot;:[{&quot;brightness&quot;:0.800000011920929,&quot;colorType&quot;:1,&quot;foreColorIndex&quot;:8,&quot;pos&quot;:0,&quot;transparency&quot;:0},{&quot;brightness&quot;:0.949999988079071,&quot;colorType&quot;:2,&quot;pos&quot;:0.3700000047683716,&quot;rgb&quot;:&quot;#fdfeff&quot;,&quot;transparency&quot;:0},{&quot;brightness&quot;:0.800000011920929,&quot;colorType&quot;:1,&quot;foreColorIndex&quot;:8,&quot;pos&quot;:0.7099999785423279,&quot;transparency&quot;:0},{&quot;brightness&quot;:0,&quot;colorType&quot;:2,&quot;pos&quot;:1,&quot;rgb&quot;:&quot;#ffffff&quot;,&quot;transparency&quot;:0}],&quot;type&quot;:2},&quot;shadow&quot;:{&quot;brightness&quot;:0,&quot;colorType&quot;:1,&quot;foreColorIndex&quot;:8,&quot;transparency&quot;:0.54000002145767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0964_2*n_h_h_f*1_2_2_1"/>
  <p:tag name="KSO_WM_TEMPLATE_CATEGORY" val="diagram"/>
  <p:tag name="KSO_WM_TEMPLATE_INDEX" val="20230964"/>
  <p:tag name="KSO_WM_UNIT_LAYERLEVEL" val="1_1_1_1"/>
  <p:tag name="KSO_WM_TAG_VERSION" val="3.0"/>
  <p:tag name="KSO_WM_BEAUTIFY_FLAG" val="#wm#"/>
  <p:tag name="KSO_WM_DIAGRAM_VERSION" val="3"/>
  <p:tag name="KSO_WM_DIAGRAM_COLOR_TRICK" val="3"/>
  <p:tag name="KSO_WM_DIAGRAM_COLOR_TEXT_CAN_REMOVE" val="n"/>
  <p:tag name="KSO_WM_UNIT_VALUE" val="48"/>
  <p:tag name="KSO_WM_DIAGRAM_GROUP_CODE" val="n1-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10;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2*n_h_i*1_1_3"/>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3"/>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64_2*n_h_i*1_1_2"/>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type&quot;:0},&quot;glow&quot;:{&quot;colorType&quot;:0},&quot;line&quot;:{&quot;gradient&quot;:[{&quot;brightness&quot;:0,&quot;colorType&quot;:1,&quot;foreColorIndex&quot;:5,&quot;pos&quot;:0.4000000059604645,&quot;transparency&quot;:0.6499999761581421},{&quot;brightness&quot;:0.6000000238418579,&quot;colorType&quot;:1,&quot;foreColorIndex&quot;:5,&quot;pos&quot;:0.8799999952316284,&quot;transparency&quot;:0},{&quot;brightness&quot;:0,&quot;colorType&quot;:1,&quot;foreColorIndex&quot;:5,&quot;pos&quot;:1,&quot;transparency&quot;:0.6499999761581421},{&quot;brightness&quot;:0,&quot;colorType&quot;:1,&quot;foreColorIndex&quot;:5,&quot;pos&quot;:0.07000000029802322,&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98.xml><?xml version="1.0" encoding="utf-8"?>
<p:tagLst xmlns:p="http://schemas.openxmlformats.org/presentationml/2006/main">
  <p:tag name="KSO_WM_BEAUTIFY_FLAG" val="#wm#"/>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44"/>
  <p:tag name="KSO_WM_UNIT_FILL_FORE_SCHEMECOLOR_INDEX_2_TRANS" val="0"/>
  <p:tag name="KSO_WM_UNIT_FILL_GRADIENT_TYPE" val="2"/>
  <p:tag name="KSO_WM_UNIT_FILL_GRADIENT_ANGLE" val="0"/>
  <p:tag name="KSO_WM_UNIT_FILL_GRADIENT_DIRECTION" val="12"/>
  <p:tag name="KSO_WM_UNIT_LINE_FORE_SCHEMECOLOR_INDEX_1_BRIGHTNESS" val="0.55"/>
  <p:tag name="KSO_WM_UNIT_LINE_FORE_SCHEMECOLOR_INDEX_1" val="5"/>
  <p:tag name="KSO_WM_UNIT_LINE_FORE_SCHEMECOLOR_INDEX_1_POS" val="0"/>
  <p:tag name="KSO_WM_UNIT_LINE_FORE_SCHEMECOLOR_INDEX_1_TRANS" val="0"/>
  <p:tag name="KSO_WM_UNIT_LINE_FORE_SCHEMECOLOR_INDEX_2_BRIGHTNESS" val="0.95"/>
  <p:tag name="KSO_WM_UNIT_LINE_FORE_SCHEMECOLOR_INDEX_2" val="5"/>
  <p:tag name="KSO_WM_UNIT_LINE_FORE_SCHEMECOLOR_INDEX_2_POS" val="0.37"/>
  <p:tag name="KSO_WM_UNIT_LINE_FORE_SCHEMECOLOR_INDEX_2_TRANS" val="0"/>
  <p:tag name="KSO_WM_UNIT_LINE_FORE_SCHEMECOLOR_INDEX_3_BRIGHTNESS" val="0.7"/>
  <p:tag name="KSO_WM_UNIT_LINE_FORE_SCHEMECOLOR_INDEX_3" val="5"/>
  <p:tag name="KSO_WM_UNIT_LINE_FORE_SCHEMECOLOR_INDEX_3_POS" val="0.71"/>
  <p:tag name="KSO_WM_UNIT_LINE_FORE_SCHEMECOLOR_INDEX_3_TRANS" val="0"/>
  <p:tag name="KSO_WM_UNIT_LINE_FORE_SCHEMECOLOR_INDEX_4_BRIGHTNESS" val="0"/>
  <p:tag name="KSO_WM_UNIT_LINE_FORE_SCHEMECOLOR_INDEX_4" val="14"/>
  <p:tag name="KSO_WM_UNIT_LINE_FORE_SCHEMECOLOR_INDEX_4_POS" val="1"/>
  <p:tag name="KSO_WM_UNIT_LINE_FORE_SCHEMECOLOR_INDEX_4_TRANS" val="0"/>
  <p:tag name="KSO_WM_UNIT_LINE_GRADIENT_TYPE" val="0"/>
  <p:tag name="KSO_WM_UNIT_LINE_GRADIENT_ANGLE" val="270"/>
  <p:tag name="KSO_WM_UNIT_LINE_GRADIENT_DIRECTION" val="6"/>
  <p:tag name="KSO_WM_UNIT_LINE_FILL_TYPE" val="5"/>
  <p:tag name="KSO_WM_UNIT_SHADOW_SCHEMECOLOR_INDEX_BRIGHTNESS" val="0"/>
  <p:tag name="KSO_WM_UNIT_SHADOW_SCHEMECOLOR_INDEX" val="5"/>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UNIT_ID" val="diagram20230964_2*n_h_a*1_1_1"/>
  <p:tag name="KSO_WM_TEMPLATE_CATEGORY" val="diagram"/>
  <p:tag name="KSO_WM_TEMPLATE_INDEX" val="20230964"/>
  <p:tag name="KSO_WM_UNIT_LAYERLEVEL" val="1_1_1"/>
  <p:tag name="KSO_WM_TAG_VERSION" val="3.0"/>
  <p:tag name="KSO_WM_DIAGRAM_VERSION" val="3"/>
  <p:tag name="KSO_WM_DIAGRAM_COLOR_TRICK" val="3"/>
  <p:tag name="KSO_WM_DIAGRAM_COLOR_TEXT_CAN_REMOVE" val="n"/>
  <p:tag name="KSO_WM_UNIT_ISCONTENTSTITLE" val="0"/>
  <p:tag name="KSO_WM_UNIT_ISNUMDGMTITLE" val="0"/>
  <p:tag name="KSO_WM_UNIT_NOCLEAR" val="0"/>
  <p:tag name="KSO_WM_UNIT_VALUE" val="30"/>
  <p:tag name="KSO_WM_DIAGRAM_GROUP_CODE" val="n1-1"/>
  <p:tag name="KSO_WM_UNIT_TYPE" val="n_h_a"/>
  <p:tag name="KSO_WM_UNIT_INDEX" val="1_1_1"/>
  <p:tag name="KSO_WM_DIAGRAM_MAX_ITEMCNT" val="6"/>
  <p:tag name="KSO_WM_DIAGRAM_MIN_ITEMCNT" val="2"/>
  <p:tag name="KSO_WM_DIAGRAM_VIRTUALLY_FRAME" val="{&quot;height&quot;:335.3276837388545,&quot;left&quot;:96.17499389648438,&quot;top&quot;:176.2500030517578,&quot;width&quot;:783.5500454735942}"/>
  <p:tag name="KSO_WM_DIAGRAM_COLOR_MATCH_VALUE" val="{&quot;shape&quot;:{&quot;fill&quot;:{&quot;gradient&quot;:[{&quot;brightness&quot;:0.800000011920929,&quot;colorType&quot;:1,&quot;foreColorIndex&quot;:5,&quot;pos&quot;:1,&quot;transparency&quot;:0},{&quot;brightness&quot;:0.4000000059604645,&quot;colorType&quot;:1,&quot;foreColorIndex&quot;:5,&quot;pos&quot;:0,&quot;transparency&quot;:0},{&quot;brightness&quot;:0,&quot;colorType&quot;:1,&quot;foreColorIndex&quot;:5,&quot;pos&quot;:0.3400000035762787,&quot;transparency&quot;:0},{&quot;brightness&quot;:0,&quot;colorType&quot;:1,&quot;foreColorIndex&quot;:5,&quot;pos&quot;:0.6200000047683716,&quot;transparency&quot;:0}],&quot;type&quot;:3},&quot;glow&quot;:{&quot;colorType&quot;:0},&quot;line&quot;:{&quot;gradient&quot;:[{&quot;brightness&quot;:0.800000011920929,&quot;colorType&quot;:1,&quot;foreColorIndex&quot;:5,&quot;pos&quot;:0,&quot;transparency&quot;:0},{&quot;brightness&quot;:0,&quot;colorType&quot;:2,&quot;pos&quot;:0.3700000047683716,&quot;rgb&quot;:&quot;#ffffff&quot;,&quot;transparency&quot;:0},{&quot;brightness&quot;:0.800000011920929,&quot;colorType&quot;:1,&quot;foreColorIndex&quot;:5,&quot;pos&quot;:0.7099999785423279,&quot;transparency&quot;:0},{&quot;brightness&quot;:0,&quot;colorType&quot;:2,&quot;pos&quot;:1,&quot;rgb&quot;:&quot;#ffffff&quot;,&quot;transparency&quot;:0}],&quot;type&quot;:2},&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FILL_TYPE" val="3"/>
  <p:tag name="KSO_WM_UNIT_TEXT_TYPE" val="1"/>
  <p:tag name="KSO_WM_DIAGRAM_USE_COLOR_VALUE" val="{&quot;color_scheme&quot;:1,&quot;color_type&quot;:1,&quot;theme_color_indexes&quot;:[5,6,5,6,5,6]}"/>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UNIT_PLACING_PICTURE_USER_VIEWPORT" val="{&quot;height&quot;:3659,&quot;width&quot;:14401}"/>
</p:tagLst>
</file>

<file path=ppt/tags/tag209.xml><?xml version="1.0" encoding="utf-8"?>
<p:tagLst xmlns:p="http://schemas.openxmlformats.org/presentationml/2006/main">
  <p:tag name="KSO_WM_UNIT_PLACING_PICTURE_USER_VIEWPORT" val="{&quot;height&quot;:7268,&quot;width&quot;:12527}"/>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184546"/>
</p:tagLst>
</file>

<file path=ppt/tags/tag211.xml><?xml version="1.0" encoding="utf-8"?>
<p:tagLst xmlns:p="http://schemas.openxmlformats.org/presentationml/2006/main">
  <p:tag name="COMMONDATA" val="eyJoZGlkIjoiZmU4Zjg0N2NlMjlhNWE0OWFlZGNmNDBmMjQ5MjE1ZjMifQ=="/>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DIAGRAM_VIRTUALLY_FRAME" val="{&quot;height&quot;:279.3,&quot;left&quot;:54.4,&quot;top&quot;:216.9,&quot;width&quot;:847.5}"/>
</p:tagLst>
</file>

<file path=ppt/tags/tag64.xml><?xml version="1.0" encoding="utf-8"?>
<p:tagLst xmlns:p="http://schemas.openxmlformats.org/presentationml/2006/main">
  <p:tag name="KSO_WM_DIAGRAM_VIRTUALLY_FRAME" val="{&quot;height&quot;:279.3,&quot;left&quot;:54.4,&quot;top&quot;:216.9,&quot;width&quot;:847.5}"/>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TABLE_BEAUTIFY" val="smartTable{76028c8c-ba2e-4e21-a7d7-a48b45b5e2ba}"/>
  <p:tag name="TABLE_ENDDRAG_ORIGIN_RECT" val="692*170"/>
  <p:tag name="TABLE_ENDDRAG_RECT" val="150*275*692*17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41988439-3752-4157-8a55-1f267714eff3}"/>
  <p:tag name="TABLE_ENDDRAG_ORIGIN_RECT" val="762*116"/>
  <p:tag name="TABLE_ENDDRAG_RECT" val="120*372*762*116"/>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 name="KSO_WM_UNIT_PLACING_PICTURE_USER_VIEWPORT" val="{&quot;height&quot;:8690,&quot;width&quot;:8810}"/>
</p:tagLst>
</file>

<file path=ppt/tags/tag73.xml><?xml version="1.0" encoding="utf-8"?>
<p:tagLst xmlns:p="http://schemas.openxmlformats.org/presentationml/2006/main">
  <p:tag name="KSO_WM_UNIT_PLACING_PICTURE_USER_VIEWPORT" val="{&quot;height&quot;:4733,&quot;width&quot;:6239}"/>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DIAGRAM_VIRTUALLY_FRAME" val="{&quot;height&quot;:234.55,&quot;left&quot;:287.1,&quot;top&quot;:251.7,&quot;width&quot;:628.65}"/>
</p:tagLst>
</file>

<file path=ppt/tags/tag82.xml><?xml version="1.0" encoding="utf-8"?>
<p:tagLst xmlns:p="http://schemas.openxmlformats.org/presentationml/2006/main">
  <p:tag name="KSO_WM_DIAGRAM_VIRTUALLY_FRAME" val="{&quot;height&quot;:234.55,&quot;left&quot;:287.1,&quot;top&quot;:251.7,&quot;width&quot;:628.65}"/>
</p:tagLst>
</file>

<file path=ppt/tags/tag83.xml><?xml version="1.0" encoding="utf-8"?>
<p:tagLst xmlns:p="http://schemas.openxmlformats.org/presentationml/2006/main">
  <p:tag name="KSO_WM_UNIT_PLACING_PICTURE_USER_VIEWPORT" val="{&quot;height&quot;:2090,&quot;width&quot;:16604}"/>
</p:tagLst>
</file>

<file path=ppt/tags/tag84.xml><?xml version="1.0" encoding="utf-8"?>
<p:tagLst xmlns:p="http://schemas.openxmlformats.org/presentationml/2006/main">
  <p:tag name="KSO_WM_BEAUTIFY_FLAG" val=""/>
  <p:tag name="KSO_WM_DIAGRAM_VIRTUALLY_FRAME" val="{&quot;height&quot;:234.55,&quot;left&quot;:287.1,&quot;top&quot;:251.7,&quot;width&quot;:628.65}"/>
</p:tagLst>
</file>

<file path=ppt/tags/tag85.xml><?xml version="1.0" encoding="utf-8"?>
<p:tagLst xmlns:p="http://schemas.openxmlformats.org/presentationml/2006/main">
  <p:tag name="KSO_WM_BEAUTIFY_FLAG" val=""/>
  <p:tag name="KSO_WM_DIAGRAM_VIRTUALLY_FRAME" val="{&quot;height&quot;:234.55,&quot;left&quot;:287.1,&quot;top&quot;:251.7,&quot;width&quot;:628.65}"/>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UNIT_TABLE_BEAUTIFY" val="smartTable{117b3720-0646-461e-8bba-1233f6645dab}"/>
  <p:tag name="TABLE_ENDDRAG_ORIGIN_RECT" val="828*298"/>
  <p:tag name="TABLE_ENDDRAG_RECT" val="67*208*828*29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11192</Words>
  <Application>WPS 演示</Application>
  <PresentationFormat>宽屏</PresentationFormat>
  <Paragraphs>1342</Paragraphs>
  <Slides>79</Slides>
  <Notes>22</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0</vt:i4>
      </vt:variant>
      <vt:variant>
        <vt:lpstr>幻灯片标题</vt:lpstr>
      </vt:variant>
      <vt:variant>
        <vt:i4>79</vt:i4>
      </vt:variant>
    </vt:vector>
  </HeadingPairs>
  <TitlesOfParts>
    <vt:vector size="103" baseType="lpstr">
      <vt:lpstr>Arial</vt:lpstr>
      <vt:lpstr>宋体</vt:lpstr>
      <vt:lpstr>Wingdings</vt:lpstr>
      <vt:lpstr>Wingdings</vt:lpstr>
      <vt:lpstr>黑体</vt:lpstr>
      <vt:lpstr>微软雅黑</vt:lpstr>
      <vt:lpstr>Times New Roman</vt:lpstr>
      <vt:lpstr>华文新魏</vt:lpstr>
      <vt:lpstr>Calibri</vt:lpstr>
      <vt:lpstr>楷体_GB2312</vt:lpstr>
      <vt:lpstr>新宋体</vt:lpstr>
      <vt:lpstr>Times New Roman</vt:lpstr>
      <vt:lpstr>楷体</vt:lpstr>
      <vt:lpstr>Arial Unicode MS</vt:lpstr>
      <vt:lpstr>等线</vt:lpstr>
      <vt:lpstr>Times New Roman Bold</vt:lpstr>
      <vt:lpstr>Inter Var</vt:lpstr>
      <vt:lpstr>Segoe Print</vt:lpstr>
      <vt:lpstr>华文行楷</vt:lpstr>
      <vt:lpstr>Calibri</vt:lpstr>
      <vt:lpstr>RotisSansSerif</vt:lpstr>
      <vt:lpstr>+中文正文</vt:lpstr>
      <vt:lpstr>思源黑体 CN Regular</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二、猪病流行情况监测进展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三、准确检测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四、准确免疫</vt:lpstr>
      <vt:lpstr>PowerPoint 演示文稿</vt:lpstr>
      <vt:lpstr>PowerPoint 演示文稿</vt:lpstr>
      <vt:lpstr>疫苗免疫后3-4周对猪场猪瘟，蓝耳病，口蹄疫等疫病病原进行实时监测，公猪全测、能繁母猪10-15%，后备5-10%，仔猪、育肥猪5-10%。根据猪群大小不低于20-30样品/次。对免疫保护率水平低于８０％的猪群进行相应疫苗的补免。国外种猪是每头监测、逐头补免。</vt:lpstr>
      <vt:lpstr>五、准确消毒</vt:lpstr>
      <vt:lpstr>PowerPoint 演示文稿</vt:lpstr>
      <vt:lpstr>PowerPoint 演示文稿</vt:lpstr>
      <vt:lpstr>PowerPoint 演示文稿</vt:lpstr>
      <vt:lpstr>PowerPoint 演示文稿</vt:lpstr>
      <vt:lpstr>六、准确用药</vt:lpstr>
      <vt:lpstr>PowerPoint 演示文稿</vt:lpstr>
      <vt:lpstr>PowerPoint 演示文稿</vt:lpstr>
      <vt:lpstr>PowerPoint 演示文稿</vt:lpstr>
      <vt:lpstr>PowerPoint 演示文稿</vt:lpstr>
      <vt:lpstr>PowerPoint 演示文稿</vt:lpstr>
      <vt:lpstr>七、生物安全防控体系</vt:lpstr>
      <vt:lpstr>PowerPoint 演示文稿</vt:lpstr>
      <vt:lpstr>PowerPoint 演示文稿</vt:lpstr>
      <vt:lpstr>PowerPoint 演示文稿</vt:lpstr>
      <vt:lpstr>舒适的猪床系统</vt:lpstr>
      <vt:lpstr>猪场生物安全量化评价打分表</vt:lpstr>
      <vt:lpstr>非洲猪瘟净化（精准剔除)</vt:lpstr>
      <vt:lpstr>非洲猪瘟无疫小区建设</vt:lpstr>
      <vt:lpstr>猪伪狂犬病的净化</vt:lpstr>
      <vt:lpstr>八、人工智能技术应用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222</cp:revision>
  <dcterms:created xsi:type="dcterms:W3CDTF">2019-06-19T02:08:00Z</dcterms:created>
  <dcterms:modified xsi:type="dcterms:W3CDTF">2025-05-28T15:41:49Z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1E43E321988B47CB9ED7ABEBF6D2E1BA_12</vt:lpwstr>
  </property>
</Properties>
</file>