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37"/>
  </p:handoutMasterIdLst>
  <p:sldIdLst>
    <p:sldId id="269" r:id="rId3"/>
    <p:sldId id="270" r:id="rId4"/>
    <p:sldId id="271" r:id="rId5"/>
    <p:sldId id="284" r:id="rId7"/>
    <p:sldId id="311" r:id="rId8"/>
    <p:sldId id="327" r:id="rId9"/>
    <p:sldId id="282" r:id="rId10"/>
    <p:sldId id="283" r:id="rId11"/>
    <p:sldId id="293" r:id="rId12"/>
    <p:sldId id="322" r:id="rId13"/>
    <p:sldId id="323" r:id="rId14"/>
    <p:sldId id="330" r:id="rId15"/>
    <p:sldId id="324" r:id="rId16"/>
    <p:sldId id="325" r:id="rId17"/>
    <p:sldId id="326" r:id="rId18"/>
    <p:sldId id="342" r:id="rId19"/>
    <p:sldId id="305" r:id="rId20"/>
    <p:sldId id="334" r:id="rId21"/>
    <p:sldId id="335" r:id="rId22"/>
    <p:sldId id="333" r:id="rId23"/>
    <p:sldId id="309" r:id="rId24"/>
    <p:sldId id="320" r:id="rId25"/>
    <p:sldId id="331" r:id="rId26"/>
    <p:sldId id="332" r:id="rId27"/>
    <p:sldId id="338" r:id="rId28"/>
    <p:sldId id="344" r:id="rId29"/>
    <p:sldId id="345" r:id="rId30"/>
    <p:sldId id="346" r:id="rId31"/>
    <p:sldId id="347" r:id="rId32"/>
    <p:sldId id="315" r:id="rId33"/>
    <p:sldId id="348" r:id="rId34"/>
    <p:sldId id="318" r:id="rId35"/>
    <p:sldId id="337" r:id="rId36"/>
  </p:sldIdLst>
  <p:sldSz cx="12192000" cy="6858000"/>
  <p:notesSz cx="7103745" cy="10234295"/>
  <p:embeddedFontLst>
    <p:embeddedFont>
      <p:font typeface="PingFang SC" panose="020B0400000000000000" charset="-122"/>
      <p:regular r:id="rId41"/>
    </p:embeddedFont>
    <p:embeddedFont>
      <p:font typeface="Lantinghei SC Demibold" panose="02000000000000000000" charset="-122"/>
      <p:regular r:id="rId4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2902C"/>
    <a:srgbClr val="8B551B"/>
    <a:srgbClr val="B2B2B2"/>
    <a:srgbClr val="202020"/>
    <a:srgbClr val="323232"/>
    <a:srgbClr val="CC3300"/>
    <a:srgbClr val="CC0000"/>
    <a:srgbClr val="FF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5" Type="http://schemas.openxmlformats.org/officeDocument/2006/relationships/tags" Target="../tags/tag91.xml"/><Relationship Id="rId14" Type="http://schemas.openxmlformats.org/officeDocument/2006/relationships/tags" Target="../tags/tag90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1" Type="http://schemas.openxmlformats.org/officeDocument/2006/relationships/tags" Target="../tags/tag41.xml"/><Relationship Id="rId20" Type="http://schemas.openxmlformats.org/officeDocument/2006/relationships/tags" Target="../tags/tag40.xml"/><Relationship Id="rId2" Type="http://schemas.openxmlformats.org/officeDocument/2006/relationships/tags" Target="../tags/tag22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>
            <p:custDataLst>
              <p:tags r:id="rId2"/>
            </p:custDataLst>
          </p:nvPr>
        </p:nvSpPr>
        <p:spPr>
          <a:xfrm>
            <a:off x="11123613" y="-7938"/>
            <a:ext cx="1068387" cy="1052513"/>
          </a:xfrm>
          <a:custGeom>
            <a:avLst/>
            <a:gdLst>
              <a:gd name="connsiteX0" fmla="*/ 65352 w 1068729"/>
              <a:gd name="connsiteY0" fmla="*/ 0 h 1052118"/>
              <a:gd name="connsiteX1" fmla="*/ 1068729 w 1068729"/>
              <a:gd name="connsiteY1" fmla="*/ 0 h 1052118"/>
              <a:gd name="connsiteX2" fmla="*/ 1068729 w 1068729"/>
              <a:gd name="connsiteY2" fmla="*/ 977750 h 1052118"/>
              <a:gd name="connsiteX3" fmla="*/ 1040113 w 1068729"/>
              <a:gd name="connsiteY3" fmla="*/ 993283 h 1052118"/>
              <a:gd name="connsiteX4" fmla="*/ 748689 w 1068729"/>
              <a:gd name="connsiteY4" fmla="*/ 1052118 h 1052118"/>
              <a:gd name="connsiteX5" fmla="*/ 0 w 1068729"/>
              <a:gd name="connsiteY5" fmla="*/ 303429 h 1052118"/>
              <a:gd name="connsiteX6" fmla="*/ 58836 w 1068729"/>
              <a:gd name="connsiteY6" fmla="*/ 12005 h 10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8729" h="1052118">
                <a:moveTo>
                  <a:pt x="65352" y="0"/>
                </a:moveTo>
                <a:lnTo>
                  <a:pt x="1068729" y="0"/>
                </a:lnTo>
                <a:lnTo>
                  <a:pt x="1068729" y="977750"/>
                </a:lnTo>
                <a:lnTo>
                  <a:pt x="1040113" y="993283"/>
                </a:lnTo>
                <a:cubicBezTo>
                  <a:pt x="950541" y="1031168"/>
                  <a:pt x="852062" y="1052118"/>
                  <a:pt x="748689" y="1052118"/>
                </a:cubicBezTo>
                <a:cubicBezTo>
                  <a:pt x="335199" y="1052118"/>
                  <a:pt x="0" y="716919"/>
                  <a:pt x="0" y="303429"/>
                </a:cubicBezTo>
                <a:cubicBezTo>
                  <a:pt x="0" y="200056"/>
                  <a:pt x="20950" y="101577"/>
                  <a:pt x="58836" y="12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微软雅黑" charset="-122"/>
            </a:endParaRPr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>
            <a:off x="8029575" y="458788"/>
            <a:ext cx="741363" cy="7413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微软雅黑" charset="-122"/>
            </a:endParaRPr>
          </a:p>
        </p:txBody>
      </p:sp>
      <p:sp>
        <p:nvSpPr>
          <p:cNvPr id="6" name="任意多边形: 形状 5"/>
          <p:cNvSpPr/>
          <p:nvPr>
            <p:custDataLst>
              <p:tags r:id="rId4"/>
            </p:custDataLst>
          </p:nvPr>
        </p:nvSpPr>
        <p:spPr>
          <a:xfrm>
            <a:off x="3287713" y="-7938"/>
            <a:ext cx="1457325" cy="584201"/>
          </a:xfrm>
          <a:custGeom>
            <a:avLst/>
            <a:gdLst>
              <a:gd name="connsiteX0" fmla="*/ 0 w 1458561"/>
              <a:gd name="connsiteY0" fmla="*/ 0 h 584280"/>
              <a:gd name="connsiteX1" fmla="*/ 1458561 w 1458561"/>
              <a:gd name="connsiteY1" fmla="*/ 0 h 584280"/>
              <a:gd name="connsiteX2" fmla="*/ 1419134 w 1458561"/>
              <a:gd name="connsiteY2" fmla="*/ 127015 h 584280"/>
              <a:gd name="connsiteX3" fmla="*/ 729281 w 1458561"/>
              <a:gd name="connsiteY3" fmla="*/ 584280 h 584280"/>
              <a:gd name="connsiteX4" fmla="*/ 39427 w 1458561"/>
              <a:gd name="connsiteY4" fmla="*/ 127015 h 58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8561" h="584280">
                <a:moveTo>
                  <a:pt x="0" y="0"/>
                </a:moveTo>
                <a:lnTo>
                  <a:pt x="1458561" y="0"/>
                </a:lnTo>
                <a:lnTo>
                  <a:pt x="1419134" y="127015"/>
                </a:lnTo>
                <a:cubicBezTo>
                  <a:pt x="1305477" y="395731"/>
                  <a:pt x="1039398" y="584280"/>
                  <a:pt x="729281" y="584280"/>
                </a:cubicBezTo>
                <a:cubicBezTo>
                  <a:pt x="419163" y="584280"/>
                  <a:pt x="153084" y="395731"/>
                  <a:pt x="39427" y="12701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微软雅黑" charset="-122"/>
            </a:endParaRPr>
          </a:p>
        </p:txBody>
      </p:sp>
      <p:sp>
        <p:nvSpPr>
          <p:cNvPr id="7" name="任意多边形: 形状 6"/>
          <p:cNvSpPr/>
          <p:nvPr>
            <p:custDataLst>
              <p:tags r:id="rId5"/>
            </p:custDataLst>
          </p:nvPr>
        </p:nvSpPr>
        <p:spPr>
          <a:xfrm>
            <a:off x="5199063" y="5929313"/>
            <a:ext cx="1828800" cy="938212"/>
          </a:xfrm>
          <a:custGeom>
            <a:avLst/>
            <a:gdLst>
              <a:gd name="connsiteX0" fmla="*/ 1058486 w 2116971"/>
              <a:gd name="connsiteY0" fmla="*/ 0 h 1086707"/>
              <a:gd name="connsiteX1" fmla="*/ 2116971 w 2116971"/>
              <a:gd name="connsiteY1" fmla="*/ 1058486 h 1086707"/>
              <a:gd name="connsiteX2" fmla="*/ 2114126 w 2116971"/>
              <a:gd name="connsiteY2" fmla="*/ 1086707 h 1086707"/>
              <a:gd name="connsiteX3" fmla="*/ 2845 w 2116971"/>
              <a:gd name="connsiteY3" fmla="*/ 1086707 h 1086707"/>
              <a:gd name="connsiteX4" fmla="*/ 0 w 2116971"/>
              <a:gd name="connsiteY4" fmla="*/ 1058486 h 1086707"/>
              <a:gd name="connsiteX5" fmla="*/ 1058486 w 2116971"/>
              <a:gd name="connsiteY5" fmla="*/ 0 h 108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6971" h="1086707">
                <a:moveTo>
                  <a:pt x="1058486" y="0"/>
                </a:moveTo>
                <a:cubicBezTo>
                  <a:pt x="1643071" y="0"/>
                  <a:pt x="2116971" y="473900"/>
                  <a:pt x="2116971" y="1058486"/>
                </a:cubicBezTo>
                <a:lnTo>
                  <a:pt x="2114126" y="1086707"/>
                </a:lnTo>
                <a:lnTo>
                  <a:pt x="2845" y="1086707"/>
                </a:lnTo>
                <a:lnTo>
                  <a:pt x="0" y="1058486"/>
                </a:lnTo>
                <a:cubicBezTo>
                  <a:pt x="0" y="473900"/>
                  <a:pt x="473899" y="0"/>
                  <a:pt x="10584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微软雅黑" charset="-122"/>
            </a:endParaRPr>
          </a:p>
        </p:txBody>
      </p:sp>
      <p:sp>
        <p:nvSpPr>
          <p:cNvPr id="8" name="任意多边形: 形状 7"/>
          <p:cNvSpPr/>
          <p:nvPr>
            <p:custDataLst>
              <p:tags r:id="rId6"/>
            </p:custDataLst>
          </p:nvPr>
        </p:nvSpPr>
        <p:spPr>
          <a:xfrm>
            <a:off x="10945813" y="6275388"/>
            <a:ext cx="1036637" cy="593725"/>
          </a:xfrm>
          <a:custGeom>
            <a:avLst/>
            <a:gdLst>
              <a:gd name="connsiteX0" fmla="*/ 517890 w 1035780"/>
              <a:gd name="connsiteY0" fmla="*/ 0 h 593238"/>
              <a:gd name="connsiteX1" fmla="*/ 1035780 w 1035780"/>
              <a:gd name="connsiteY1" fmla="*/ 517890 h 593238"/>
              <a:gd name="connsiteX2" fmla="*/ 1028184 w 1035780"/>
              <a:gd name="connsiteY2" fmla="*/ 593238 h 593238"/>
              <a:gd name="connsiteX3" fmla="*/ 7596 w 1035780"/>
              <a:gd name="connsiteY3" fmla="*/ 593238 h 593238"/>
              <a:gd name="connsiteX4" fmla="*/ 0 w 1035780"/>
              <a:gd name="connsiteY4" fmla="*/ 517890 h 593238"/>
              <a:gd name="connsiteX5" fmla="*/ 517890 w 1035780"/>
              <a:gd name="connsiteY5" fmla="*/ 0 h 5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5780" h="593238">
                <a:moveTo>
                  <a:pt x="517890" y="0"/>
                </a:moveTo>
                <a:cubicBezTo>
                  <a:pt x="803913" y="0"/>
                  <a:pt x="1035780" y="231867"/>
                  <a:pt x="1035780" y="517890"/>
                </a:cubicBezTo>
                <a:lnTo>
                  <a:pt x="1028184" y="593238"/>
                </a:lnTo>
                <a:lnTo>
                  <a:pt x="7596" y="593238"/>
                </a:lnTo>
                <a:lnTo>
                  <a:pt x="0" y="517890"/>
                </a:lnTo>
                <a:cubicBezTo>
                  <a:pt x="0" y="231867"/>
                  <a:pt x="231867" y="0"/>
                  <a:pt x="5178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微软雅黑" charset="-122"/>
            </a:endParaRPr>
          </a:p>
        </p:txBody>
      </p:sp>
      <p:sp>
        <p:nvSpPr>
          <p:cNvPr id="9" name="任意多边形: 形状 8"/>
          <p:cNvSpPr/>
          <p:nvPr>
            <p:custDataLst>
              <p:tags r:id="rId7"/>
            </p:custDataLst>
          </p:nvPr>
        </p:nvSpPr>
        <p:spPr>
          <a:xfrm>
            <a:off x="-19050" y="6184900"/>
            <a:ext cx="787400" cy="673100"/>
          </a:xfrm>
          <a:custGeom>
            <a:avLst/>
            <a:gdLst>
              <a:gd name="connsiteX0" fmla="*/ 269296 w 787186"/>
              <a:gd name="connsiteY0" fmla="*/ 0 h 673570"/>
              <a:gd name="connsiteX1" fmla="*/ 787186 w 787186"/>
              <a:gd name="connsiteY1" fmla="*/ 517890 h 673570"/>
              <a:gd name="connsiteX2" fmla="*/ 776665 w 787186"/>
              <a:gd name="connsiteY2" fmla="*/ 622263 h 673570"/>
              <a:gd name="connsiteX3" fmla="*/ 760738 w 787186"/>
              <a:gd name="connsiteY3" fmla="*/ 673570 h 673570"/>
              <a:gd name="connsiteX4" fmla="*/ 0 w 787186"/>
              <a:gd name="connsiteY4" fmla="*/ 673570 h 673570"/>
              <a:gd name="connsiteX5" fmla="*/ 0 w 787186"/>
              <a:gd name="connsiteY5" fmla="*/ 77450 h 673570"/>
              <a:gd name="connsiteX6" fmla="*/ 67710 w 787186"/>
              <a:gd name="connsiteY6" fmla="*/ 40699 h 673570"/>
              <a:gd name="connsiteX7" fmla="*/ 269296 w 787186"/>
              <a:gd name="connsiteY7" fmla="*/ 0 h 67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186" h="673570">
                <a:moveTo>
                  <a:pt x="269296" y="0"/>
                </a:moveTo>
                <a:cubicBezTo>
                  <a:pt x="555319" y="0"/>
                  <a:pt x="787186" y="231867"/>
                  <a:pt x="787186" y="517890"/>
                </a:cubicBezTo>
                <a:cubicBezTo>
                  <a:pt x="787186" y="553643"/>
                  <a:pt x="783563" y="588550"/>
                  <a:pt x="776665" y="622263"/>
                </a:cubicBezTo>
                <a:lnTo>
                  <a:pt x="760738" y="673570"/>
                </a:lnTo>
                <a:lnTo>
                  <a:pt x="0" y="673570"/>
                </a:lnTo>
                <a:lnTo>
                  <a:pt x="0" y="77450"/>
                </a:lnTo>
                <a:lnTo>
                  <a:pt x="67710" y="40699"/>
                </a:lnTo>
                <a:cubicBezTo>
                  <a:pt x="129669" y="14492"/>
                  <a:pt x="197790" y="0"/>
                  <a:pt x="2692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微软雅黑" charset="-122"/>
            </a:endParaRPr>
          </a:p>
        </p:txBody>
      </p:sp>
      <p:sp>
        <p:nvSpPr>
          <p:cNvPr id="10" name="KSO_Shape"/>
          <p:cNvSpPr/>
          <p:nvPr>
            <p:custDataLst>
              <p:tags r:id="rId8"/>
            </p:custDataLst>
          </p:nvPr>
        </p:nvSpPr>
        <p:spPr>
          <a:xfrm rot="13141020">
            <a:off x="484188" y="1138238"/>
            <a:ext cx="193675" cy="169862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1" name="KSO_Shape"/>
          <p:cNvSpPr/>
          <p:nvPr>
            <p:custDataLst>
              <p:tags r:id="rId9"/>
            </p:custDataLst>
          </p:nvPr>
        </p:nvSpPr>
        <p:spPr>
          <a:xfrm rot="17100000">
            <a:off x="822325" y="3236913"/>
            <a:ext cx="215900" cy="190500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2" name="KSO_Shape"/>
          <p:cNvSpPr/>
          <p:nvPr>
            <p:custDataLst>
              <p:tags r:id="rId10"/>
            </p:custDataLst>
          </p:nvPr>
        </p:nvSpPr>
        <p:spPr>
          <a:xfrm rot="10154805">
            <a:off x="8432800" y="6116638"/>
            <a:ext cx="314325" cy="27622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3" name="KSO_Shape"/>
          <p:cNvSpPr/>
          <p:nvPr>
            <p:custDataLst>
              <p:tags r:id="rId11"/>
            </p:custDataLst>
          </p:nvPr>
        </p:nvSpPr>
        <p:spPr>
          <a:xfrm rot="11738950">
            <a:off x="10777538" y="2560638"/>
            <a:ext cx="314325" cy="27622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4" name=" 184"/>
          <p:cNvSpPr/>
          <p:nvPr>
            <p:custDataLst>
              <p:tags r:id="rId12"/>
            </p:custDataLst>
          </p:nvPr>
        </p:nvSpPr>
        <p:spPr>
          <a:xfrm>
            <a:off x="727075" y="1936750"/>
            <a:ext cx="936625" cy="9366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charset="-122"/>
              <a:cs typeface="微软雅黑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2757714" y="2510565"/>
            <a:ext cx="6676572" cy="902363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noProof="1"/>
              <a:t>单击此处编辑标题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4"/>
            </p:custDataLst>
          </p:nvPr>
        </p:nvSpPr>
        <p:spPr>
          <a:xfrm>
            <a:off x="2757714" y="3461461"/>
            <a:ext cx="6676572" cy="5905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  <a:cs typeface="微软雅黑" charset="-122"/>
              </a:defRPr>
            </a:lvl1pPr>
          </a:lstStyle>
          <a:p>
            <a:fld id="{E064B8C9-A378-4C64-B7A4-AF6AC2E53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6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  <a:cs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0D4C947-7C49-4D5F-B96C-B396F3737F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064B8C9-A378-4C64-B7A4-AF6AC2E53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0D4C947-7C49-4D5F-B96C-B396F3737F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/>
          <p:cNvSpPr/>
          <p:nvPr>
            <p:custDataLst>
              <p:tags r:id="rId2"/>
            </p:custDataLst>
          </p:nvPr>
        </p:nvSpPr>
        <p:spPr>
          <a:xfrm>
            <a:off x="11123613" y="-7938"/>
            <a:ext cx="1068387" cy="1052513"/>
          </a:xfrm>
          <a:custGeom>
            <a:avLst/>
            <a:gdLst>
              <a:gd name="connsiteX0" fmla="*/ 65352 w 1068729"/>
              <a:gd name="connsiteY0" fmla="*/ 0 h 1052118"/>
              <a:gd name="connsiteX1" fmla="*/ 1068729 w 1068729"/>
              <a:gd name="connsiteY1" fmla="*/ 0 h 1052118"/>
              <a:gd name="connsiteX2" fmla="*/ 1068729 w 1068729"/>
              <a:gd name="connsiteY2" fmla="*/ 977750 h 1052118"/>
              <a:gd name="connsiteX3" fmla="*/ 1040113 w 1068729"/>
              <a:gd name="connsiteY3" fmla="*/ 993283 h 1052118"/>
              <a:gd name="connsiteX4" fmla="*/ 748689 w 1068729"/>
              <a:gd name="connsiteY4" fmla="*/ 1052118 h 1052118"/>
              <a:gd name="connsiteX5" fmla="*/ 0 w 1068729"/>
              <a:gd name="connsiteY5" fmla="*/ 303429 h 1052118"/>
              <a:gd name="connsiteX6" fmla="*/ 58836 w 1068729"/>
              <a:gd name="connsiteY6" fmla="*/ 12005 h 10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8729" h="1052118">
                <a:moveTo>
                  <a:pt x="65352" y="0"/>
                </a:moveTo>
                <a:lnTo>
                  <a:pt x="1068729" y="0"/>
                </a:lnTo>
                <a:lnTo>
                  <a:pt x="1068729" y="977750"/>
                </a:lnTo>
                <a:lnTo>
                  <a:pt x="1040113" y="993283"/>
                </a:lnTo>
                <a:cubicBezTo>
                  <a:pt x="950541" y="1031168"/>
                  <a:pt x="852062" y="1052118"/>
                  <a:pt x="748689" y="1052118"/>
                </a:cubicBezTo>
                <a:cubicBezTo>
                  <a:pt x="335199" y="1052118"/>
                  <a:pt x="0" y="716919"/>
                  <a:pt x="0" y="303429"/>
                </a:cubicBezTo>
                <a:cubicBezTo>
                  <a:pt x="0" y="200056"/>
                  <a:pt x="20950" y="101577"/>
                  <a:pt x="58836" y="12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微软雅黑" charset="-122"/>
            </a:endParaRPr>
          </a:p>
        </p:txBody>
      </p:sp>
      <p:sp>
        <p:nvSpPr>
          <p:cNvPr id="4" name="椭圆 3"/>
          <p:cNvSpPr/>
          <p:nvPr>
            <p:custDataLst>
              <p:tags r:id="rId3"/>
            </p:custDataLst>
          </p:nvPr>
        </p:nvSpPr>
        <p:spPr>
          <a:xfrm>
            <a:off x="1481138" y="1231812"/>
            <a:ext cx="1497012" cy="149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微软雅黑" charset="-122"/>
            </a:endParaRPr>
          </a:p>
        </p:txBody>
      </p:sp>
      <p:sp>
        <p:nvSpPr>
          <p:cNvPr id="5" name="任意多边形: 形状 4"/>
          <p:cNvSpPr/>
          <p:nvPr>
            <p:custDataLst>
              <p:tags r:id="rId4"/>
            </p:custDataLst>
          </p:nvPr>
        </p:nvSpPr>
        <p:spPr>
          <a:xfrm>
            <a:off x="8089900" y="-7938"/>
            <a:ext cx="1047750" cy="420688"/>
          </a:xfrm>
          <a:custGeom>
            <a:avLst/>
            <a:gdLst>
              <a:gd name="connsiteX0" fmla="*/ 0 w 1458561"/>
              <a:gd name="connsiteY0" fmla="*/ 0 h 584280"/>
              <a:gd name="connsiteX1" fmla="*/ 1458561 w 1458561"/>
              <a:gd name="connsiteY1" fmla="*/ 0 h 584280"/>
              <a:gd name="connsiteX2" fmla="*/ 1419134 w 1458561"/>
              <a:gd name="connsiteY2" fmla="*/ 127015 h 584280"/>
              <a:gd name="connsiteX3" fmla="*/ 729281 w 1458561"/>
              <a:gd name="connsiteY3" fmla="*/ 584280 h 584280"/>
              <a:gd name="connsiteX4" fmla="*/ 39427 w 1458561"/>
              <a:gd name="connsiteY4" fmla="*/ 127015 h 58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8561" h="584280">
                <a:moveTo>
                  <a:pt x="0" y="0"/>
                </a:moveTo>
                <a:lnTo>
                  <a:pt x="1458561" y="0"/>
                </a:lnTo>
                <a:lnTo>
                  <a:pt x="1419134" y="127015"/>
                </a:lnTo>
                <a:cubicBezTo>
                  <a:pt x="1305477" y="395731"/>
                  <a:pt x="1039398" y="584280"/>
                  <a:pt x="729281" y="584280"/>
                </a:cubicBezTo>
                <a:cubicBezTo>
                  <a:pt x="419163" y="584280"/>
                  <a:pt x="153084" y="395731"/>
                  <a:pt x="39427" y="12701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微软雅黑" charset="-122"/>
            </a:endParaRPr>
          </a:p>
        </p:txBody>
      </p:sp>
      <p:sp>
        <p:nvSpPr>
          <p:cNvPr id="6" name="任意多边形: 形状 5"/>
          <p:cNvSpPr/>
          <p:nvPr>
            <p:custDataLst>
              <p:tags r:id="rId5"/>
            </p:custDataLst>
          </p:nvPr>
        </p:nvSpPr>
        <p:spPr>
          <a:xfrm>
            <a:off x="4592638" y="5781675"/>
            <a:ext cx="2116137" cy="1087438"/>
          </a:xfrm>
          <a:custGeom>
            <a:avLst/>
            <a:gdLst>
              <a:gd name="connsiteX0" fmla="*/ 1058486 w 2116971"/>
              <a:gd name="connsiteY0" fmla="*/ 0 h 1086707"/>
              <a:gd name="connsiteX1" fmla="*/ 2116971 w 2116971"/>
              <a:gd name="connsiteY1" fmla="*/ 1058486 h 1086707"/>
              <a:gd name="connsiteX2" fmla="*/ 2114126 w 2116971"/>
              <a:gd name="connsiteY2" fmla="*/ 1086707 h 1086707"/>
              <a:gd name="connsiteX3" fmla="*/ 2845 w 2116971"/>
              <a:gd name="connsiteY3" fmla="*/ 1086707 h 1086707"/>
              <a:gd name="connsiteX4" fmla="*/ 0 w 2116971"/>
              <a:gd name="connsiteY4" fmla="*/ 1058486 h 1086707"/>
              <a:gd name="connsiteX5" fmla="*/ 1058486 w 2116971"/>
              <a:gd name="connsiteY5" fmla="*/ 0 h 108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6971" h="1086707">
                <a:moveTo>
                  <a:pt x="1058486" y="0"/>
                </a:moveTo>
                <a:cubicBezTo>
                  <a:pt x="1643071" y="0"/>
                  <a:pt x="2116971" y="473900"/>
                  <a:pt x="2116971" y="1058486"/>
                </a:cubicBezTo>
                <a:lnTo>
                  <a:pt x="2114126" y="1086707"/>
                </a:lnTo>
                <a:lnTo>
                  <a:pt x="2845" y="1086707"/>
                </a:lnTo>
                <a:lnTo>
                  <a:pt x="0" y="1058486"/>
                </a:lnTo>
                <a:cubicBezTo>
                  <a:pt x="0" y="473900"/>
                  <a:pt x="473899" y="0"/>
                  <a:pt x="10584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微软雅黑" charset="-122"/>
            </a:endParaRPr>
          </a:p>
        </p:txBody>
      </p:sp>
      <p:sp>
        <p:nvSpPr>
          <p:cNvPr id="7" name="任意多边形: 形状 6"/>
          <p:cNvSpPr/>
          <p:nvPr>
            <p:custDataLst>
              <p:tags r:id="rId6"/>
            </p:custDataLst>
          </p:nvPr>
        </p:nvSpPr>
        <p:spPr>
          <a:xfrm>
            <a:off x="10945813" y="6275388"/>
            <a:ext cx="1036637" cy="593725"/>
          </a:xfrm>
          <a:custGeom>
            <a:avLst/>
            <a:gdLst>
              <a:gd name="connsiteX0" fmla="*/ 517890 w 1035780"/>
              <a:gd name="connsiteY0" fmla="*/ 0 h 593238"/>
              <a:gd name="connsiteX1" fmla="*/ 1035780 w 1035780"/>
              <a:gd name="connsiteY1" fmla="*/ 517890 h 593238"/>
              <a:gd name="connsiteX2" fmla="*/ 1028184 w 1035780"/>
              <a:gd name="connsiteY2" fmla="*/ 593238 h 593238"/>
              <a:gd name="connsiteX3" fmla="*/ 7596 w 1035780"/>
              <a:gd name="connsiteY3" fmla="*/ 593238 h 593238"/>
              <a:gd name="connsiteX4" fmla="*/ 0 w 1035780"/>
              <a:gd name="connsiteY4" fmla="*/ 517890 h 593238"/>
              <a:gd name="connsiteX5" fmla="*/ 517890 w 1035780"/>
              <a:gd name="connsiteY5" fmla="*/ 0 h 5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5780" h="593238">
                <a:moveTo>
                  <a:pt x="517890" y="0"/>
                </a:moveTo>
                <a:cubicBezTo>
                  <a:pt x="803913" y="0"/>
                  <a:pt x="1035780" y="231867"/>
                  <a:pt x="1035780" y="517890"/>
                </a:cubicBezTo>
                <a:lnTo>
                  <a:pt x="1028184" y="593238"/>
                </a:lnTo>
                <a:lnTo>
                  <a:pt x="7596" y="593238"/>
                </a:lnTo>
                <a:lnTo>
                  <a:pt x="0" y="517890"/>
                </a:lnTo>
                <a:cubicBezTo>
                  <a:pt x="0" y="231867"/>
                  <a:pt x="231867" y="0"/>
                  <a:pt x="5178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微软雅黑" charset="-122"/>
            </a:endParaRPr>
          </a:p>
        </p:txBody>
      </p:sp>
      <p:sp>
        <p:nvSpPr>
          <p:cNvPr id="8" name="任意多边形: 形状 7"/>
          <p:cNvSpPr/>
          <p:nvPr>
            <p:custDataLst>
              <p:tags r:id="rId7"/>
            </p:custDataLst>
          </p:nvPr>
        </p:nvSpPr>
        <p:spPr>
          <a:xfrm>
            <a:off x="-19050" y="6184900"/>
            <a:ext cx="787400" cy="673100"/>
          </a:xfrm>
          <a:custGeom>
            <a:avLst/>
            <a:gdLst>
              <a:gd name="connsiteX0" fmla="*/ 269296 w 787186"/>
              <a:gd name="connsiteY0" fmla="*/ 0 h 673570"/>
              <a:gd name="connsiteX1" fmla="*/ 787186 w 787186"/>
              <a:gd name="connsiteY1" fmla="*/ 517890 h 673570"/>
              <a:gd name="connsiteX2" fmla="*/ 776665 w 787186"/>
              <a:gd name="connsiteY2" fmla="*/ 622263 h 673570"/>
              <a:gd name="connsiteX3" fmla="*/ 760738 w 787186"/>
              <a:gd name="connsiteY3" fmla="*/ 673570 h 673570"/>
              <a:gd name="connsiteX4" fmla="*/ 0 w 787186"/>
              <a:gd name="connsiteY4" fmla="*/ 673570 h 673570"/>
              <a:gd name="connsiteX5" fmla="*/ 0 w 787186"/>
              <a:gd name="connsiteY5" fmla="*/ 77450 h 673570"/>
              <a:gd name="connsiteX6" fmla="*/ 67710 w 787186"/>
              <a:gd name="connsiteY6" fmla="*/ 40699 h 673570"/>
              <a:gd name="connsiteX7" fmla="*/ 269296 w 787186"/>
              <a:gd name="connsiteY7" fmla="*/ 0 h 67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186" h="673570">
                <a:moveTo>
                  <a:pt x="269296" y="0"/>
                </a:moveTo>
                <a:cubicBezTo>
                  <a:pt x="555319" y="0"/>
                  <a:pt x="787186" y="231867"/>
                  <a:pt x="787186" y="517890"/>
                </a:cubicBezTo>
                <a:cubicBezTo>
                  <a:pt x="787186" y="553643"/>
                  <a:pt x="783563" y="588550"/>
                  <a:pt x="776665" y="622263"/>
                </a:cubicBezTo>
                <a:lnTo>
                  <a:pt x="760738" y="673570"/>
                </a:lnTo>
                <a:lnTo>
                  <a:pt x="0" y="673570"/>
                </a:lnTo>
                <a:lnTo>
                  <a:pt x="0" y="77450"/>
                </a:lnTo>
                <a:lnTo>
                  <a:pt x="67710" y="40699"/>
                </a:lnTo>
                <a:cubicBezTo>
                  <a:pt x="129669" y="14492"/>
                  <a:pt x="197790" y="0"/>
                  <a:pt x="269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微软雅黑" charset="-122"/>
            </a:endParaRPr>
          </a:p>
        </p:txBody>
      </p:sp>
      <p:sp>
        <p:nvSpPr>
          <p:cNvPr id="9" name="KSO_Shape"/>
          <p:cNvSpPr/>
          <p:nvPr>
            <p:custDataLst>
              <p:tags r:id="rId8"/>
            </p:custDataLst>
          </p:nvPr>
        </p:nvSpPr>
        <p:spPr>
          <a:xfrm rot="10154805">
            <a:off x="9918700" y="4903788"/>
            <a:ext cx="314325" cy="27622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0" name="KSO_Shape"/>
          <p:cNvSpPr/>
          <p:nvPr>
            <p:custDataLst>
              <p:tags r:id="rId9"/>
            </p:custDataLst>
          </p:nvPr>
        </p:nvSpPr>
        <p:spPr>
          <a:xfrm rot="10154805">
            <a:off x="8273266" y="2335838"/>
            <a:ext cx="314325" cy="27622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dirty="0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1" name="KSO_Shape"/>
          <p:cNvSpPr/>
          <p:nvPr>
            <p:custDataLst>
              <p:tags r:id="rId10"/>
            </p:custDataLst>
          </p:nvPr>
        </p:nvSpPr>
        <p:spPr>
          <a:xfrm rot="13326744">
            <a:off x="1309688" y="4641850"/>
            <a:ext cx="628650" cy="554038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dirty="0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2" name="KSO_Shape"/>
          <p:cNvSpPr/>
          <p:nvPr>
            <p:custDataLst>
              <p:tags r:id="rId11"/>
            </p:custDataLst>
          </p:nvPr>
        </p:nvSpPr>
        <p:spPr>
          <a:xfrm rot="6300000">
            <a:off x="5813425" y="893763"/>
            <a:ext cx="563563" cy="4968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dirty="0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1936564" y="2842161"/>
            <a:ext cx="8318872" cy="1173679"/>
          </a:xfrm>
        </p:spPr>
        <p:txBody>
          <a:bodyPr rIns="25400" rtlCol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000" b="1" i="0" u="none" strike="noStrike" kern="1200" cap="none" spc="600" normalizeH="0" baseline="0" noProof="1" dirty="0">
                <a:solidFill>
                  <a:schemeClr val="accent5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编版标题</a:t>
            </a:r>
            <a:endParaRPr noProof="1">
              <a:sym typeface="+mn-ea"/>
            </a:endParaRPr>
          </a:p>
        </p:txBody>
      </p:sp>
      <p:sp>
        <p:nvSpPr>
          <p:cNvPr id="1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  <a:cs typeface="微软雅黑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  <a:cs typeface="微软雅黑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4DE4A-AF88-4CC7-8A46-288F8CD57EC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D79B3E1-521E-4C78-B507-DA663BC002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1408113" y="2114550"/>
            <a:ext cx="2681287" cy="26812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302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dirty="0">
              <a:latin typeface="微软雅黑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>
            <a:off x="1574800" y="2266950"/>
            <a:ext cx="2378075" cy="237648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Arial" panose="020B0604020202090204" pitchFamily="34" charset="0"/>
            </a:endParaRPr>
          </a:p>
        </p:txBody>
      </p:sp>
      <p:cxnSp>
        <p:nvCxnSpPr>
          <p:cNvPr id="6" name="直接连接符 5"/>
          <p:cNvCxnSpPr/>
          <p:nvPr>
            <p:custDataLst>
              <p:tags r:id="rId4"/>
            </p:custDataLst>
          </p:nvPr>
        </p:nvCxnSpPr>
        <p:spPr>
          <a:xfrm>
            <a:off x="4762500" y="3602038"/>
            <a:ext cx="494823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9802813" y="3541713"/>
            <a:ext cx="115887" cy="1158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10299700" y="3541713"/>
            <a:ext cx="115888" cy="1158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>
            <a:off x="9967913" y="3541713"/>
            <a:ext cx="115887" cy="11588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10134600" y="3541713"/>
            <a:ext cx="115888" cy="1158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1" name="KSO_Shape"/>
          <p:cNvSpPr/>
          <p:nvPr>
            <p:custDataLst>
              <p:tags r:id="rId9"/>
            </p:custDataLst>
          </p:nvPr>
        </p:nvSpPr>
        <p:spPr>
          <a:xfrm rot="237355">
            <a:off x="2771775" y="2308225"/>
            <a:ext cx="193675" cy="169863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2" name="KSO_Shape"/>
          <p:cNvSpPr/>
          <p:nvPr>
            <p:custDataLst>
              <p:tags r:id="rId10"/>
            </p:custDataLst>
          </p:nvPr>
        </p:nvSpPr>
        <p:spPr>
          <a:xfrm rot="1275228">
            <a:off x="3003550" y="2360613"/>
            <a:ext cx="193675" cy="169862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3" name="KSO_Shape"/>
          <p:cNvSpPr/>
          <p:nvPr>
            <p:custDataLst>
              <p:tags r:id="rId11"/>
            </p:custDataLst>
          </p:nvPr>
        </p:nvSpPr>
        <p:spPr>
          <a:xfrm rot="2175228">
            <a:off x="3209925" y="2478088"/>
            <a:ext cx="193675" cy="171450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4" name="KSO_Shape"/>
          <p:cNvSpPr/>
          <p:nvPr>
            <p:custDataLst>
              <p:tags r:id="rId12"/>
            </p:custDataLst>
          </p:nvPr>
        </p:nvSpPr>
        <p:spPr>
          <a:xfrm rot="3075228">
            <a:off x="3363119" y="2640806"/>
            <a:ext cx="193675" cy="169863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5" name="KSO_Shape"/>
          <p:cNvSpPr/>
          <p:nvPr>
            <p:custDataLst>
              <p:tags r:id="rId13"/>
            </p:custDataLst>
          </p:nvPr>
        </p:nvSpPr>
        <p:spPr>
          <a:xfrm rot="298659" flipH="1" flipV="1">
            <a:off x="2470150" y="4416425"/>
            <a:ext cx="193675" cy="171450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6" name="KSO_Shape"/>
          <p:cNvSpPr/>
          <p:nvPr>
            <p:custDataLst>
              <p:tags r:id="rId14"/>
            </p:custDataLst>
          </p:nvPr>
        </p:nvSpPr>
        <p:spPr>
          <a:xfrm rot="1336532" flipH="1" flipV="1">
            <a:off x="2243138" y="4365625"/>
            <a:ext cx="193675" cy="169863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7" name="KSO_Shape"/>
          <p:cNvSpPr/>
          <p:nvPr>
            <p:custDataLst>
              <p:tags r:id="rId15"/>
            </p:custDataLst>
          </p:nvPr>
        </p:nvSpPr>
        <p:spPr>
          <a:xfrm rot="2236532" flipH="1" flipV="1">
            <a:off x="2039938" y="4243388"/>
            <a:ext cx="193675" cy="169862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18" name="KSO_Shape"/>
          <p:cNvSpPr/>
          <p:nvPr>
            <p:custDataLst>
              <p:tags r:id="rId16"/>
            </p:custDataLst>
          </p:nvPr>
        </p:nvSpPr>
        <p:spPr>
          <a:xfrm rot="3136532" flipH="1" flipV="1">
            <a:off x="1889919" y="4079081"/>
            <a:ext cx="193675" cy="169863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charset="-122"/>
              <a:cs typeface="Arial" panose="020B060402020209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4730750" y="2895613"/>
            <a:ext cx="4979670" cy="564898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4730750" y="3753579"/>
            <a:ext cx="4979670" cy="58110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9" name="日期占位符 3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  <a:cs typeface="微软雅黑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" name="页脚占位符 4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  <a:cs typeface="微软雅黑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1" name="灯片编号占位符 5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38A87-77AC-48C7-9F0B-A360E0E0700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charset="-122"/>
                <a:ea typeface="微软雅黑" charset="-122"/>
              </a:defRPr>
            </a:lvl1pPr>
            <a:lvl2pPr>
              <a:defRPr sz="1600">
                <a:latin typeface="微软雅黑" charset="-122"/>
                <a:ea typeface="微软雅黑" charset="-122"/>
              </a:defRPr>
            </a:lvl2pPr>
            <a:lvl3pPr>
              <a:defRPr sz="1600">
                <a:latin typeface="微软雅黑" charset="-122"/>
                <a:ea typeface="微软雅黑" charset="-122"/>
              </a:defRPr>
            </a:lvl3pPr>
            <a:lvl4pPr>
              <a:defRPr sz="1600">
                <a:latin typeface="微软雅黑" charset="-122"/>
                <a:ea typeface="微软雅黑" charset="-122"/>
              </a:defRPr>
            </a:lvl4pPr>
            <a:lvl5pPr>
              <a:defRPr sz="1600">
                <a:latin typeface="微软雅黑" charset="-122"/>
                <a:ea typeface="微软雅黑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D79B3E1-521E-4C78-B507-DA663BC0021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18CA3FF-6E51-428B-A57D-246A52E2B12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tIns="38100" rIns="76200" bIns="381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9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D79B3E1-521E-4C78-B507-DA663BC002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18CA3FF-6E51-428B-A57D-246A52E2B12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064B8C9-A378-4C64-B7A4-AF6AC2E53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0D4C947-7C49-4D5F-B96C-B396F3737F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lang="zh-CN" altLang="en-US" noProof="1">
                <a:sym typeface="+mn-ea"/>
              </a:rPr>
              <a:t>单击图标添加图片</a:t>
            </a:r>
            <a:endParaRPr lang="zh-CN" altLang="en-US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rtlCol="0" anchor="ctr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charset="-122"/>
                <a:ea typeface="微软雅黑" charset="-122"/>
              </a:defRPr>
            </a:lvl1pPr>
            <a:lvl2pPr indent="0" eaLnBrk="1" fontAlgn="auto" latinLnBrk="0" hangingPunct="1">
              <a:defRPr>
                <a:latin typeface="微软雅黑" charset="-122"/>
                <a:ea typeface="微软雅黑" charset="-122"/>
              </a:defRPr>
            </a:lvl2pPr>
            <a:lvl3pPr indent="0" eaLnBrk="1" fontAlgn="auto" latinLnBrk="0" hangingPunct="1">
              <a:defRPr>
                <a:latin typeface="微软雅黑" charset="-122"/>
                <a:ea typeface="微软雅黑" charset="-122"/>
              </a:defRPr>
            </a:lvl3pPr>
            <a:lvl4pPr indent="0" eaLnBrk="1" fontAlgn="auto" latinLnBrk="0" hangingPunct="1">
              <a:defRPr>
                <a:latin typeface="微软雅黑" charset="-122"/>
                <a:ea typeface="微软雅黑" charset="-122"/>
              </a:defRPr>
            </a:lvl4pPr>
            <a:lvl5pPr indent="0" eaLnBrk="1" fontAlgn="auto" latinLnBrk="0" hangingPunct="1">
              <a:defRPr>
                <a:latin typeface="微软雅黑" charset="-122"/>
                <a:ea typeface="微软雅黑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D63A677-E8B9-45CF-91F4-5B5B6469D09C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627A72B-71C5-4CC3-957C-63ED0D8C9BBD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2"/>
            </p:custDataLst>
          </p:nvPr>
        </p:nvSpPr>
        <p:spPr bwMode="auto">
          <a:xfrm>
            <a:off x="669925" y="442913"/>
            <a:ext cx="1085215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38100" rIns="76200" bIns="38100" numCol="1" anchor="t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13"/>
            </p:custDataLst>
          </p:nvPr>
        </p:nvSpPr>
        <p:spPr bwMode="auto">
          <a:xfrm>
            <a:off x="669925" y="952500"/>
            <a:ext cx="1085215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0" rIns="82550" bIns="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charset="-122"/>
                <a:ea typeface="微软雅黑" charset="-122"/>
                <a:cs typeface="微软雅黑" charset="-122"/>
              </a:defRPr>
            </a:lvl1pPr>
          </a:lstStyle>
          <a:p>
            <a:fld id="{E064B8C9-A378-4C64-B7A4-AF6AC2E53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FontTx/>
              <a:buNone/>
              <a:defRPr sz="1200" dirty="0">
                <a:solidFill>
                  <a:schemeClr val="tx1">
                    <a:tint val="75000"/>
                  </a:schemeClr>
                </a:solidFill>
                <a:latin typeface="微软雅黑" charset="-122"/>
                <a:ea typeface="微软雅黑" charset="-122"/>
                <a:cs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buFontTx/>
              <a:buNone/>
              <a:defRPr sz="1200" smtClean="0">
                <a:solidFill>
                  <a:schemeClr val="tx1">
                    <a:tint val="75000"/>
                  </a:schemeClr>
                </a:solidFill>
                <a:latin typeface="微软雅黑" charset="-122"/>
                <a:cs typeface="微软雅黑" charset="-122"/>
              </a:defRPr>
            </a:lvl1pPr>
          </a:lstStyle>
          <a:p>
            <a:fld id="{60D4C947-7C49-4D5F-B96C-B396F3737F2A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charset="-122"/>
              <a:cs typeface="微软雅黑" charset="-122"/>
            </a:endParaRPr>
          </a:p>
        </p:txBody>
      </p:sp>
      <p:sp>
        <p:nvSpPr>
          <p:cNvPr id="3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 spc="200">
          <a:solidFill>
            <a:schemeClr val="tx1"/>
          </a:solidFill>
          <a:latin typeface="微软雅黑" charset="-122"/>
          <a:ea typeface="微软雅黑" charset="-122"/>
          <a:cs typeface="微软雅黑" charset="-12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charset="-122"/>
          <a:ea typeface="微软雅黑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charset="-122"/>
          <a:ea typeface="微软雅黑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charset="-122"/>
          <a:ea typeface="微软雅黑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charset="-122"/>
          <a:ea typeface="微软雅黑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charset="-122"/>
          <a:ea typeface="微软雅黑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charset="-122"/>
          <a:ea typeface="微软雅黑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charset="-122"/>
          <a:ea typeface="微软雅黑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charset="-122"/>
          <a:ea typeface="微软雅黑" charset="-122"/>
        </a:defRPr>
      </a:lvl9pPr>
    </p:titleStyle>
    <p:bodyStyle>
      <a:lvl1pPr marL="228600" indent="-22860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90204" pitchFamily="34" charset="0"/>
        <a:buChar char="•"/>
        <a:defRPr sz="1600" kern="1200" spc="150">
          <a:solidFill>
            <a:schemeClr val="tx1"/>
          </a:solidFill>
          <a:latin typeface="微软雅黑" charset="-122"/>
          <a:ea typeface="微软雅黑" charset="-122"/>
          <a:cs typeface="微软雅黑" charset="-122"/>
        </a:defRPr>
      </a:lvl1pPr>
      <a:lvl2pPr marL="685800" indent="-22860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9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charset="-122"/>
          <a:ea typeface="微软雅黑" charset="-122"/>
          <a:cs typeface="微软雅黑" charset="-122"/>
        </a:defRPr>
      </a:lvl2pPr>
      <a:lvl3pPr marL="1143000" indent="-22860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9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charset="-122"/>
          <a:ea typeface="微软雅黑" charset="-122"/>
          <a:cs typeface="微软雅黑" charset="-122"/>
        </a:defRPr>
      </a:lvl3pPr>
      <a:lvl4pPr marL="1600200" indent="-22860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9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charset="-122"/>
          <a:ea typeface="微软雅黑" charset="-122"/>
          <a:cs typeface="微软雅黑" charset="-122"/>
        </a:defRPr>
      </a:lvl4pPr>
      <a:lvl5pPr marL="2057400" indent="-22860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9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charset="-122"/>
          <a:ea typeface="微软雅黑" charset="-122"/>
          <a:cs typeface="微软雅黑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image" Target="../media/image2.jpeg"/><Relationship Id="rId3" Type="http://schemas.openxmlformats.org/officeDocument/2006/relationships/tags" Target="../tags/tag100.xml"/><Relationship Id="rId2" Type="http://schemas.openxmlformats.org/officeDocument/2006/relationships/image" Target="../media/image1.png"/><Relationship Id="rId1" Type="http://schemas.openxmlformats.org/officeDocument/2006/relationships/tags" Target="../tags/tag99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image" Target="../media/image34.png"/><Relationship Id="rId4" Type="http://schemas.openxmlformats.org/officeDocument/2006/relationships/tags" Target="../tags/tag154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5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image" Target="../media/image38.png"/><Relationship Id="rId7" Type="http://schemas.openxmlformats.org/officeDocument/2006/relationships/tags" Target="../tags/tag160.xml"/><Relationship Id="rId6" Type="http://schemas.openxmlformats.org/officeDocument/2006/relationships/image" Target="../media/image37.png"/><Relationship Id="rId5" Type="http://schemas.openxmlformats.org/officeDocument/2006/relationships/tags" Target="../tags/tag159.xml"/><Relationship Id="rId4" Type="http://schemas.openxmlformats.org/officeDocument/2006/relationships/image" Target="../media/image36.png"/><Relationship Id="rId3" Type="http://schemas.openxmlformats.org/officeDocument/2006/relationships/tags" Target="../tags/tag158.xml"/><Relationship Id="rId2" Type="http://schemas.openxmlformats.org/officeDocument/2006/relationships/image" Target="../media/image35.png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62.xml"/><Relationship Id="rId1" Type="http://schemas.openxmlformats.org/officeDocument/2006/relationships/tags" Target="../tags/tag15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image" Target="../media/image40.png"/><Relationship Id="rId3" Type="http://schemas.openxmlformats.org/officeDocument/2006/relationships/tags" Target="../tags/tag164.xml"/><Relationship Id="rId2" Type="http://schemas.openxmlformats.org/officeDocument/2006/relationships/image" Target="../media/image39.png"/><Relationship Id="rId1" Type="http://schemas.openxmlformats.org/officeDocument/2006/relationships/tags" Target="../tags/tag163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1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tags" Target="../tags/tag17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image" Target="../media/image3.png"/><Relationship Id="rId1" Type="http://schemas.openxmlformats.org/officeDocument/2006/relationships/tags" Target="../tags/tag10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image" Target="../media/image47.png"/><Relationship Id="rId3" Type="http://schemas.openxmlformats.org/officeDocument/2006/relationships/tags" Target="../tags/tag183.xml"/><Relationship Id="rId2" Type="http://schemas.openxmlformats.org/officeDocument/2006/relationships/image" Target="../media/image46.png"/><Relationship Id="rId1" Type="http://schemas.openxmlformats.org/officeDocument/2006/relationships/tags" Target="../tags/tag18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image" Target="../media/image49.png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6.xml"/><Relationship Id="rId1" Type="http://schemas.openxmlformats.org/officeDocument/2006/relationships/tags" Target="../tags/tag195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2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tags" Target="../tags/tag201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10.xml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tags" Target="../tags/tag109.xml"/><Relationship Id="rId4" Type="http://schemas.openxmlformats.org/officeDocument/2006/relationships/image" Target="../media/image4.png"/><Relationship Id="rId39" Type="http://schemas.openxmlformats.org/officeDocument/2006/relationships/notesSlide" Target="../notesSlides/notesSlide1.xml"/><Relationship Id="rId38" Type="http://schemas.openxmlformats.org/officeDocument/2006/relationships/slideLayout" Target="../slideLayouts/slideLayout2.xml"/><Relationship Id="rId37" Type="http://schemas.openxmlformats.org/officeDocument/2006/relationships/tags" Target="../tags/tag125.xml"/><Relationship Id="rId36" Type="http://schemas.openxmlformats.org/officeDocument/2006/relationships/tags" Target="../tags/tag124.xml"/><Relationship Id="rId35" Type="http://schemas.openxmlformats.org/officeDocument/2006/relationships/image" Target="../media/image20.png"/><Relationship Id="rId34" Type="http://schemas.openxmlformats.org/officeDocument/2006/relationships/tags" Target="../tags/tag123.xml"/><Relationship Id="rId33" Type="http://schemas.openxmlformats.org/officeDocument/2006/relationships/image" Target="../media/image19.png"/><Relationship Id="rId32" Type="http://schemas.openxmlformats.org/officeDocument/2006/relationships/tags" Target="../tags/tag122.xml"/><Relationship Id="rId31" Type="http://schemas.openxmlformats.org/officeDocument/2006/relationships/image" Target="../media/image18.png"/><Relationship Id="rId30" Type="http://schemas.openxmlformats.org/officeDocument/2006/relationships/tags" Target="../tags/tag121.xml"/><Relationship Id="rId3" Type="http://schemas.openxmlformats.org/officeDocument/2006/relationships/tags" Target="../tags/tag108.xml"/><Relationship Id="rId29" Type="http://schemas.openxmlformats.org/officeDocument/2006/relationships/image" Target="../media/image17.png"/><Relationship Id="rId28" Type="http://schemas.openxmlformats.org/officeDocument/2006/relationships/tags" Target="../tags/tag120.xml"/><Relationship Id="rId27" Type="http://schemas.openxmlformats.org/officeDocument/2006/relationships/image" Target="../media/image16.png"/><Relationship Id="rId26" Type="http://schemas.openxmlformats.org/officeDocument/2006/relationships/tags" Target="../tags/tag119.xml"/><Relationship Id="rId25" Type="http://schemas.openxmlformats.org/officeDocument/2006/relationships/image" Target="../media/image15.png"/><Relationship Id="rId24" Type="http://schemas.openxmlformats.org/officeDocument/2006/relationships/tags" Target="../tags/tag118.xml"/><Relationship Id="rId23" Type="http://schemas.openxmlformats.org/officeDocument/2006/relationships/image" Target="../media/image14.png"/><Relationship Id="rId22" Type="http://schemas.openxmlformats.org/officeDocument/2006/relationships/tags" Target="../tags/tag117.xml"/><Relationship Id="rId21" Type="http://schemas.openxmlformats.org/officeDocument/2006/relationships/image" Target="../media/image13.png"/><Relationship Id="rId20" Type="http://schemas.openxmlformats.org/officeDocument/2006/relationships/tags" Target="../tags/tag116.xml"/><Relationship Id="rId2" Type="http://schemas.openxmlformats.org/officeDocument/2006/relationships/tags" Target="../tags/tag107.xml"/><Relationship Id="rId19" Type="http://schemas.openxmlformats.org/officeDocument/2006/relationships/image" Target="../media/image12.png"/><Relationship Id="rId18" Type="http://schemas.openxmlformats.org/officeDocument/2006/relationships/tags" Target="../tags/tag115.xml"/><Relationship Id="rId17" Type="http://schemas.openxmlformats.org/officeDocument/2006/relationships/image" Target="../media/image11.png"/><Relationship Id="rId16" Type="http://schemas.openxmlformats.org/officeDocument/2006/relationships/tags" Target="../tags/tag114.xml"/><Relationship Id="rId15" Type="http://schemas.openxmlformats.org/officeDocument/2006/relationships/image" Target="../media/image10.png"/><Relationship Id="rId14" Type="http://schemas.openxmlformats.org/officeDocument/2006/relationships/tags" Target="../tags/tag113.xml"/><Relationship Id="rId13" Type="http://schemas.openxmlformats.org/officeDocument/2006/relationships/image" Target="../media/image9.png"/><Relationship Id="rId12" Type="http://schemas.openxmlformats.org/officeDocument/2006/relationships/tags" Target="../tags/tag112.xml"/><Relationship Id="rId11" Type="http://schemas.openxmlformats.org/officeDocument/2006/relationships/image" Target="../media/image8.png"/><Relationship Id="rId10" Type="http://schemas.openxmlformats.org/officeDocument/2006/relationships/tags" Target="../tags/tag111.xml"/><Relationship Id="rId1" Type="http://schemas.openxmlformats.org/officeDocument/2006/relationships/tags" Target="../tags/tag106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image" Target="../media/image53.png"/><Relationship Id="rId1" Type="http://schemas.openxmlformats.org/officeDocument/2006/relationships/tags" Target="../tags/tag207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1.xml"/><Relationship Id="rId1" Type="http://schemas.openxmlformats.org/officeDocument/2006/relationships/tags" Target="../tags/tag210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image" Target="../media/image23.png"/><Relationship Id="rId5" Type="http://schemas.openxmlformats.org/officeDocument/2006/relationships/tags" Target="../tags/tag128.xml"/><Relationship Id="rId4" Type="http://schemas.openxmlformats.org/officeDocument/2006/relationships/image" Target="../media/image22.png"/><Relationship Id="rId3" Type="http://schemas.openxmlformats.org/officeDocument/2006/relationships/tags" Target="../tags/tag127.xml"/><Relationship Id="rId2" Type="http://schemas.openxmlformats.org/officeDocument/2006/relationships/image" Target="../media/image21.png"/><Relationship Id="rId10" Type="http://schemas.openxmlformats.org/officeDocument/2006/relationships/notesSlide" Target="../notesSlides/notesSlide2.xml"/><Relationship Id="rId1" Type="http://schemas.openxmlformats.org/officeDocument/2006/relationships/tags" Target="../tags/tag126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image" Target="../media/image25.png"/><Relationship Id="rId10" Type="http://schemas.openxmlformats.org/officeDocument/2006/relationships/notesSlide" Target="../notesSlides/notesSlide5.xml"/><Relationship Id="rId1" Type="http://schemas.openxmlformats.org/officeDocument/2006/relationships/tags" Target="../tags/tag13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image" Target="../media/image27.png"/><Relationship Id="rId3" Type="http://schemas.openxmlformats.org/officeDocument/2006/relationships/tags" Target="../tags/tag146.xml"/><Relationship Id="rId2" Type="http://schemas.openxmlformats.org/officeDocument/2006/relationships/image" Target="../media/image26.png"/><Relationship Id="rId1" Type="http://schemas.openxmlformats.org/officeDocument/2006/relationships/tags" Target="../tags/tag1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456690" y="1632585"/>
            <a:ext cx="9965055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3600" b="1">
                <a:solidFill>
                  <a:srgbClr val="00B050"/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  <a:sym typeface="+mn-ea"/>
              </a:rPr>
              <a:t>One Health </a:t>
            </a:r>
            <a:r>
              <a:rPr lang="zh-CN" altLang="en-US" sz="3600" b="1">
                <a:solidFill>
                  <a:srgbClr val="00B050"/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  <a:sym typeface="+mn-ea"/>
              </a:rPr>
              <a:t>理念下宠物源人兽共患病的</a:t>
            </a:r>
            <a:endParaRPr lang="zh-CN" altLang="en-US" sz="3600" b="1">
              <a:solidFill>
                <a:srgbClr val="00B050"/>
              </a:solidFill>
              <a:latin typeface="Lantinghei SC Demibold" panose="02000000000000000000" charset="-122"/>
              <a:ea typeface="Lantinghei SC Demibold" panose="02000000000000000000" charset="-122"/>
              <a:cs typeface="Lantinghei SC Demibold" panose="020000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3600" b="1">
                <a:solidFill>
                  <a:srgbClr val="00B050"/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  <a:sym typeface="+mn-ea"/>
              </a:rPr>
              <a:t> </a:t>
            </a:r>
            <a:r>
              <a:rPr lang="en-US" altLang="zh-CN" sz="3600" b="1">
                <a:solidFill>
                  <a:srgbClr val="00B050"/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  <a:sym typeface="+mn-ea"/>
              </a:rPr>
              <a:t>                    </a:t>
            </a:r>
            <a:r>
              <a:rPr lang="zh-CN" altLang="en-US" sz="3600" b="1">
                <a:solidFill>
                  <a:srgbClr val="00B050"/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  <a:sym typeface="+mn-ea"/>
              </a:rPr>
              <a:t>监测和防控趋势</a:t>
            </a:r>
            <a:endParaRPr lang="zh-CN" altLang="en-US" sz="3600" b="1">
              <a:solidFill>
                <a:srgbClr val="00B050"/>
              </a:solidFill>
              <a:latin typeface="Lantinghei SC Demibold" panose="02000000000000000000" charset="-122"/>
              <a:ea typeface="Lantinghei SC Demibold" panose="02000000000000000000" charset="-122"/>
              <a:cs typeface="Lantinghei SC Demibold" panose="02000000000000000000" charset="-122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83590" y="4192905"/>
            <a:ext cx="9965055" cy="473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  <a:sym typeface="+mn-ea"/>
              </a:rPr>
              <a:t>报告人：黄</a:t>
            </a: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  <a:sym typeface="+mn-ea"/>
              </a:rPr>
              <a:t>  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  <a:sym typeface="+mn-ea"/>
              </a:rPr>
              <a:t>坚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Lantinghei SC Demibold" panose="02000000000000000000" charset="-122"/>
              <a:ea typeface="Lantinghei SC Demibold" panose="02000000000000000000" charset="-122"/>
              <a:cs typeface="Lantinghei SC Demibold" panose="02000000000000000000" charset="-122"/>
              <a:sym typeface="+mn-ea"/>
            </a:endParaRPr>
          </a:p>
          <a:p>
            <a:pPr algn="ctr">
              <a:lnSpc>
                <a:spcPct val="120000"/>
              </a:lnSpc>
            </a:pPr>
            <a:endParaRPr lang="zh-CN" altLang="en-US" sz="2000" b="1">
              <a:solidFill>
                <a:srgbClr val="002060"/>
              </a:solidFill>
              <a:latin typeface="Lantinghei SC Demibold" panose="02000000000000000000" charset="-122"/>
              <a:ea typeface="Lantinghei SC Demibold" panose="02000000000000000000" charset="-122"/>
              <a:cs typeface="Lantinghei SC Demibold" panose="02000000000000000000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  <a:sym typeface="+mn-ea"/>
              </a:rPr>
              <a:t>西南民族大学畜牧兽医学院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Lantinghei SC Demibold" panose="02000000000000000000" charset="-122"/>
              <a:ea typeface="Lantinghei SC Demibold" panose="02000000000000000000" charset="-122"/>
              <a:cs typeface="Lantinghei SC Demibold" panose="02000000000000000000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  <a:sym typeface="+mn-ea"/>
              </a:rPr>
              <a:t>西南民族大学教学动物医院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Lantinghei SC Demibold" panose="02000000000000000000" charset="-122"/>
              <a:ea typeface="Lantinghei SC Demibold" panose="02000000000000000000" charset="-122"/>
              <a:cs typeface="Lantinghei SC Demibold" panose="02000000000000000000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000" b="1">
                <a:solidFill>
                  <a:schemeClr val="accent2">
                    <a:lumMod val="50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  <a:sym typeface="+mn-ea"/>
              </a:rPr>
              <a:t>2025.5</a:t>
            </a:r>
            <a:endParaRPr lang="en-US" altLang="zh-CN" sz="2000" b="1">
              <a:solidFill>
                <a:schemeClr val="accent2">
                  <a:lumMod val="50000"/>
                </a:schemeClr>
              </a:solidFill>
              <a:latin typeface="Lantinghei SC Demibold" panose="02000000000000000000" charset="-122"/>
              <a:ea typeface="Lantinghei SC Demibold" panose="02000000000000000000" charset="-122"/>
              <a:cs typeface="Lantinghei SC Demibold" panose="02000000000000000000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  <a:sym typeface="+mn-ea"/>
              </a:rPr>
              <a:t>四川</a:t>
            </a:r>
            <a:r>
              <a:rPr lang="en-US" altLang="zh-CN" sz="2000" b="1">
                <a:solidFill>
                  <a:schemeClr val="accent2">
                    <a:lumMod val="50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  <a:sym typeface="+mn-ea"/>
              </a:rPr>
              <a:t>.</a:t>
            </a: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  <a:sym typeface="+mn-ea"/>
              </a:rPr>
              <a:t>成都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Lantinghei SC Demibold" panose="02000000000000000000" charset="-122"/>
              <a:ea typeface="Lantinghei SC Demibold" panose="02000000000000000000" charset="-122"/>
              <a:cs typeface="Lantinghei SC Demibold" panose="020000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0220"/>
            <a:ext cx="1289050" cy="1287780"/>
          </a:xfrm>
          <a:prstGeom prst="rect">
            <a:avLst/>
          </a:prstGeom>
        </p:spPr>
      </p:pic>
      <p:pic>
        <p:nvPicPr>
          <p:cNvPr id="9" name="图片 8" descr="动物医院徽标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71765" y="4425315"/>
            <a:ext cx="2143760" cy="2143760"/>
          </a:xfrm>
          <a:prstGeom prst="ellipse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902950" y="0"/>
            <a:ext cx="1289050" cy="12877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6834505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国内宠物源人兽共患病的监测和预警</a:t>
            </a:r>
            <a:r>
              <a:rPr lang="zh-CN" altLang="en-US" sz="2000" b="1">
                <a:solidFill>
                  <a:srgbClr val="C00000"/>
                </a:solidFill>
                <a:latin typeface="Arial Regular" panose="020B0604020202090204" charset="0"/>
                <a:cs typeface="Arial Regular" panose="020B0604020202090204" charset="0"/>
              </a:rPr>
              <a:t>（</a:t>
            </a:r>
            <a:r>
              <a:rPr lang="zh-CN" altLang="en-US" sz="2000" b="1">
                <a:solidFill>
                  <a:srgbClr val="C00000"/>
                </a:solidFill>
                <a:latin typeface="Arial Regular" panose="020B0604020202090204" charset="0"/>
                <a:cs typeface="Arial Regular" panose="020B0604020202090204" charset="0"/>
              </a:rPr>
              <a:t>狂犬病）</a:t>
            </a:r>
            <a:endParaRPr lang="zh-CN" altLang="en-US" sz="2000" b="1">
              <a:solidFill>
                <a:srgbClr val="C00000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endParaRPr lang="zh-CN" altLang="en-US" sz="2000" b="1">
              <a:solidFill>
                <a:srgbClr val="C00000"/>
              </a:solidFill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pic>
        <p:nvPicPr>
          <p:cNvPr id="19" name="图片 18" descr="截屏2025-05-26 11.32.49"/>
          <p:cNvPicPr>
            <a:picLocks noChangeAspect="1"/>
          </p:cNvPicPr>
          <p:nvPr/>
        </p:nvPicPr>
        <p:blipFill>
          <a:blip r:embed="rId1">
            <a:lum bright="6000"/>
          </a:blip>
          <a:stretch>
            <a:fillRect/>
          </a:stretch>
        </p:blipFill>
        <p:spPr>
          <a:xfrm>
            <a:off x="5969635" y="2907665"/>
            <a:ext cx="6059805" cy="375856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93725" y="2092960"/>
            <a:ext cx="5375910" cy="22821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1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狂犬</a:t>
            </a:r>
            <a:r>
              <a:rPr lang="en-US" altLang="zh-CN">
                <a:sym typeface="+mn-ea"/>
              </a:rPr>
              <a:t>疫苗接种记录分散在宠物医院、社区、疾控等多个系统，未实现数据互通。流浪动物和未登记宠物缺乏有效追踪，成为潜在的传染源。</a:t>
            </a:r>
            <a:endParaRPr lang="en-US" altLang="zh-CN">
              <a:sym typeface="+mn-ea"/>
            </a:endParaRPr>
          </a:p>
          <a:p>
            <a:pPr lvl="1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>
                <a:sym typeface="+mn-ea"/>
              </a:rPr>
              <a:t>2007-2023年我国人间狂犬病发病实现16年连续下降，比如2005有3300例；2023年为131例。2024年中国狂犬病发病数和死亡数均出现“反弹”，发病数增加29.8%，死亡数增加12.6%。</a:t>
            </a:r>
            <a:endParaRPr lang="zh-CN" altLang="en-US">
              <a:sym typeface="+mn-ea"/>
            </a:endParaRPr>
          </a:p>
        </p:txBody>
      </p:sp>
      <p:pic>
        <p:nvPicPr>
          <p:cNvPr id="21" name="图片 20" descr="截屏2025-05-26 11.33.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540" y="1101725"/>
            <a:ext cx="4165600" cy="1805940"/>
          </a:xfrm>
          <a:prstGeom prst="rect">
            <a:avLst/>
          </a:prstGeom>
        </p:spPr>
      </p:pic>
      <p:sp>
        <p:nvSpPr>
          <p:cNvPr id="45" name="标题 4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宠物源人兽共患病的监测和预警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10785475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国内宠物源人兽共患病的监测和预警</a:t>
            </a:r>
            <a:r>
              <a:rPr sz="2000" b="1">
                <a:solidFill>
                  <a:srgbClr val="C00000"/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（狂犬病）</a:t>
            </a:r>
            <a:endParaRPr lang="zh-CN" altLang="en-US" sz="20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1800"/>
              <a:t>缺乏对犬猫疫苗接种后抗体水平的系统性检测，难以评估免疫效果和持续时间。</a:t>
            </a:r>
            <a:endParaRPr lang="zh-CN" altLang="en-US" sz="1800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0230" y="4410710"/>
            <a:ext cx="6570980" cy="1493520"/>
          </a:xfrm>
          <a:prstGeom prst="rect">
            <a:avLst/>
          </a:prstGeom>
        </p:spPr>
      </p:pic>
      <p:pic>
        <p:nvPicPr>
          <p:cNvPr id="17" name="图片 16" descr="截屏2025-05-26 11.21.49"/>
          <p:cNvPicPr>
            <a:picLocks noChangeAspect="1"/>
          </p:cNvPicPr>
          <p:nvPr/>
        </p:nvPicPr>
        <p:blipFill>
          <a:blip r:embed="rId2"/>
          <a:srcRect t="48000"/>
          <a:stretch>
            <a:fillRect/>
          </a:stretch>
        </p:blipFill>
        <p:spPr>
          <a:xfrm>
            <a:off x="1929130" y="2682875"/>
            <a:ext cx="6073140" cy="1492885"/>
          </a:xfrm>
          <a:prstGeom prst="rect">
            <a:avLst/>
          </a:prstGeom>
        </p:spPr>
      </p:pic>
      <p:sp>
        <p:nvSpPr>
          <p:cNvPr id="45" name="标题 4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宠物源人兽共患病的监测和预警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7204075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国内宠物源人兽共患病的监测和预警</a:t>
            </a:r>
            <a:r>
              <a:rPr lang="zh-CN" altLang="en-US" sz="2000" b="1">
                <a:solidFill>
                  <a:srgbClr val="C00000"/>
                </a:solidFill>
                <a:latin typeface="Arial Regular" panose="020B0604020202090204" charset="0"/>
                <a:cs typeface="Arial Regular" panose="020B0604020202090204" charset="0"/>
              </a:rPr>
              <a:t>（</a:t>
            </a:r>
            <a:r>
              <a:rPr lang="zh-CN" altLang="en-US" sz="2000" b="1">
                <a:solidFill>
                  <a:srgbClr val="C00000"/>
                </a:solidFill>
                <a:latin typeface="Arial Regular" panose="020B0604020202090204" charset="0"/>
                <a:cs typeface="Arial Regular" panose="020B0604020202090204" charset="0"/>
              </a:rPr>
              <a:t>流感）</a:t>
            </a:r>
            <a:endParaRPr lang="zh-CN" altLang="en-US" sz="2000" b="1">
              <a:solidFill>
                <a:srgbClr val="C00000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r>
              <a:rPr lang="en-US" altLang="zh-CN" sz="1800"/>
              <a:t>2024</a:t>
            </a:r>
            <a:r>
              <a:rPr sz="1800"/>
              <a:t>年</a:t>
            </a:r>
            <a:r>
              <a:rPr lang="en-US" altLang="zh-CN" sz="1800"/>
              <a:t>Week1</a:t>
            </a:r>
            <a:endParaRPr lang="en-US" altLang="zh-CN" sz="1800"/>
          </a:p>
          <a:p>
            <a:pPr lvl="2">
              <a:buFont typeface="Arial" panose="020B0604020202090204" pitchFamily="34" charset="0"/>
              <a:buChar char="•"/>
            </a:pPr>
            <a:r>
              <a:rPr lang="zh-CN" altLang="en-US" sz="1800"/>
              <a:t>A(H1N1)pdm09亚型流感病毒</a:t>
            </a:r>
            <a:r>
              <a:rPr lang="en-US" altLang="zh-CN" sz="1800"/>
              <a:t>37</a:t>
            </a:r>
            <a:r>
              <a:rPr lang="zh-CN" altLang="en-US" sz="1800"/>
              <a:t>株（</a:t>
            </a:r>
            <a:r>
              <a:rPr lang="en-US" altLang="zh-CN" sz="1800"/>
              <a:t>1.3</a:t>
            </a:r>
            <a:r>
              <a:rPr lang="zh-CN" altLang="en-US" sz="1800"/>
              <a:t>%）</a:t>
            </a:r>
            <a:endParaRPr lang="zh-CN" altLang="en-US" sz="1800"/>
          </a:p>
          <a:p>
            <a:pPr lvl="2">
              <a:buFont typeface="Arial" panose="020B0604020202090204" pitchFamily="34" charset="0"/>
              <a:buChar char="•"/>
            </a:pPr>
            <a:r>
              <a:rPr lang="zh-CN" altLang="en-US" sz="1800"/>
              <a:t>A(H3N2)亚型流感病毒</a:t>
            </a:r>
            <a:r>
              <a:rPr lang="en-US" altLang="zh-CN" sz="1800"/>
              <a:t>2779</a:t>
            </a:r>
            <a:r>
              <a:rPr lang="zh-CN" altLang="en-US" sz="1800"/>
              <a:t>株（</a:t>
            </a:r>
            <a:r>
              <a:rPr lang="en-US" altLang="zh-CN" sz="1800"/>
              <a:t>98.7</a:t>
            </a:r>
            <a:r>
              <a:rPr lang="zh-CN" altLang="en-US" sz="1800"/>
              <a:t>%）株。</a:t>
            </a:r>
            <a:endParaRPr lang="zh-CN" altLang="en-US" sz="18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1800"/>
              <a:t>202</a:t>
            </a:r>
            <a:r>
              <a:rPr lang="en-US" altLang="zh-CN" sz="1800"/>
              <a:t>5</a:t>
            </a:r>
            <a:r>
              <a:rPr lang="zh-CN" altLang="en-US" sz="1800"/>
              <a:t>年Week1</a:t>
            </a:r>
            <a:endParaRPr lang="zh-CN" altLang="en-US" sz="1800"/>
          </a:p>
          <a:p>
            <a:pPr lvl="2">
              <a:buFont typeface="Arial" panose="020B0604020202090204" pitchFamily="34" charset="0"/>
              <a:buChar char="•"/>
            </a:pPr>
            <a:r>
              <a:rPr lang="zh-CN" altLang="en-US" sz="1800"/>
              <a:t>A(H1N1)pdm09亚型流感病毒</a:t>
            </a:r>
            <a:r>
              <a:rPr lang="en-US" altLang="zh-CN" sz="1800"/>
              <a:t>6986</a:t>
            </a:r>
            <a:r>
              <a:rPr lang="zh-CN" altLang="en-US" sz="1800"/>
              <a:t>株（</a:t>
            </a:r>
            <a:r>
              <a:rPr lang="en-US" altLang="zh-CN" sz="1800"/>
              <a:t>99.4</a:t>
            </a:r>
            <a:r>
              <a:rPr lang="zh-CN" altLang="en-US" sz="1800"/>
              <a:t>%）</a:t>
            </a:r>
            <a:endParaRPr lang="zh-CN" altLang="en-US" sz="1800"/>
          </a:p>
          <a:p>
            <a:pPr lvl="2">
              <a:buFont typeface="Arial" panose="020B0604020202090204" pitchFamily="34" charset="0"/>
              <a:buChar char="•"/>
            </a:pPr>
            <a:r>
              <a:rPr lang="zh-CN" altLang="en-US" sz="1800"/>
              <a:t>A(H3N2)亚型流感病毒</a:t>
            </a:r>
            <a:r>
              <a:rPr lang="en-US" altLang="zh-CN" sz="1800"/>
              <a:t>44</a:t>
            </a:r>
            <a:r>
              <a:rPr lang="zh-CN" altLang="en-US" sz="1800"/>
              <a:t>株（</a:t>
            </a:r>
            <a:r>
              <a:rPr lang="en-US" altLang="zh-CN" sz="1800"/>
              <a:t>0.6</a:t>
            </a:r>
            <a:r>
              <a:rPr lang="zh-CN" altLang="en-US" sz="1800"/>
              <a:t>%）株。</a:t>
            </a:r>
            <a:endParaRPr lang="zh-CN" altLang="en-US" sz="1800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876425" y="5060950"/>
            <a:ext cx="43694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20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24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年和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2025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年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 week1 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全国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人流感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报告病例（数据来源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CCDC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） </a:t>
            </a:r>
            <a:endParaRPr lang="zh-CN" alt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825" y="2511425"/>
            <a:ext cx="2614930" cy="21431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380" y="4654550"/>
            <a:ext cx="3115310" cy="209931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876425" y="3011170"/>
            <a:ext cx="5268595" cy="3556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4"/>
            </p:custDataLst>
          </p:nvPr>
        </p:nvSpPr>
        <p:spPr>
          <a:xfrm>
            <a:off x="1876425" y="4434205"/>
            <a:ext cx="4737100" cy="3556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截屏2025-05-26 23.13.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635" y="1200150"/>
            <a:ext cx="3436620" cy="1311275"/>
          </a:xfrm>
          <a:prstGeom prst="rect">
            <a:avLst/>
          </a:prstGeom>
        </p:spPr>
      </p:pic>
      <p:sp>
        <p:nvSpPr>
          <p:cNvPr id="45" name="标题 44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宠物源人兽共患病的监测和预警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7038340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国内宠物源人兽共患病的监测和预警</a:t>
            </a:r>
            <a:r>
              <a:rPr lang="zh-CN" altLang="en-US" sz="2000" b="1">
                <a:solidFill>
                  <a:srgbClr val="C00000"/>
                </a:solidFill>
                <a:latin typeface="Arial Regular" panose="020B0604020202090204" charset="0"/>
                <a:cs typeface="Arial Regular" panose="020B0604020202090204" charset="0"/>
              </a:rPr>
              <a:t>（弓形虫）</a:t>
            </a:r>
            <a:endParaRPr lang="zh-CN" altLang="en-US" sz="2000" b="1">
              <a:solidFill>
                <a:srgbClr val="C00000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r>
              <a:rPr lang="en-US" altLang="zh-CN" sz="1800"/>
              <a:t>1984</a:t>
            </a:r>
            <a:r>
              <a:rPr sz="1800"/>
              <a:t>年～</a:t>
            </a:r>
            <a:r>
              <a:rPr lang="en-US" altLang="zh-CN" sz="1800"/>
              <a:t>2023</a:t>
            </a:r>
            <a:r>
              <a:rPr sz="1800"/>
              <a:t>年，</a:t>
            </a:r>
            <a:r>
              <a:rPr lang="zh-CN" altLang="en-US" sz="1800"/>
              <a:t>弓形虫在我国家猫中广泛传播，流行周期稳定且不同区域差异大，并且日益流行（血清抗体总阳性率为14.78％ (3080/20836）。</a:t>
            </a:r>
            <a:endParaRPr lang="zh-CN" altLang="en-US" sz="1800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08265" y="1337310"/>
            <a:ext cx="3747135" cy="1381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6925" y="3285490"/>
            <a:ext cx="3228975" cy="3192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25900" y="3879215"/>
            <a:ext cx="3426460" cy="22593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595870" y="2898140"/>
            <a:ext cx="3964940" cy="3768090"/>
          </a:xfrm>
          <a:prstGeom prst="rect">
            <a:avLst/>
          </a:prstGeom>
        </p:spPr>
      </p:pic>
      <p:sp>
        <p:nvSpPr>
          <p:cNvPr id="45" name="标题 44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宠物源人兽共患病的监测和预警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9312910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国内宠物源人兽共患病的监测和预警</a:t>
            </a:r>
            <a:r>
              <a:rPr lang="zh-CN" altLang="en-US" sz="2000" b="1">
                <a:solidFill>
                  <a:srgbClr val="C00000"/>
                </a:solidFill>
                <a:latin typeface="Arial Regular" panose="020B0604020202090204" charset="0"/>
                <a:cs typeface="Arial Regular" panose="020B0604020202090204" charset="0"/>
              </a:rPr>
              <a:t>（黑热病</a:t>
            </a:r>
            <a:r>
              <a:rPr lang="en-US" altLang="zh-CN" sz="2000" b="1">
                <a:solidFill>
                  <a:srgbClr val="C00000"/>
                </a:solidFill>
                <a:latin typeface="Arial Regular" panose="020B0604020202090204" charset="0"/>
                <a:cs typeface="Arial Regular" panose="020B0604020202090204" charset="0"/>
              </a:rPr>
              <a:t>-</a:t>
            </a:r>
            <a:r>
              <a:rPr sz="2000" b="1">
                <a:solidFill>
                  <a:srgbClr val="C00000"/>
                </a:solidFill>
                <a:latin typeface="Arial Regular" panose="020B0604020202090204" charset="0"/>
                <a:cs typeface="Arial Regular" panose="020B0604020202090204" charset="0"/>
              </a:rPr>
              <a:t>犬利什曼原虫</a:t>
            </a:r>
            <a:r>
              <a:rPr lang="zh-CN" altLang="en-US" sz="2000" b="1">
                <a:solidFill>
                  <a:srgbClr val="C00000"/>
                </a:solidFill>
                <a:latin typeface="Arial Regular" panose="020B0604020202090204" charset="0"/>
                <a:cs typeface="Arial Regular" panose="020B0604020202090204" charset="0"/>
              </a:rPr>
              <a:t>）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457200" lvl="1" indent="0">
              <a:buFont typeface="Wingdings" panose="05000000000000000000" charset="0"/>
              <a:buNone/>
            </a:pPr>
            <a:endParaRPr lang="zh-CN" altLang="en-US" sz="1800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22120"/>
          <a:stretch>
            <a:fillRect/>
          </a:stretch>
        </p:blipFill>
        <p:spPr>
          <a:xfrm>
            <a:off x="7310120" y="2096135"/>
            <a:ext cx="4741545" cy="23926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53935" y="4671060"/>
            <a:ext cx="4697730" cy="1356995"/>
          </a:xfrm>
          <a:prstGeom prst="rect">
            <a:avLst/>
          </a:prstGeom>
        </p:spPr>
      </p:pic>
      <p:sp>
        <p:nvSpPr>
          <p:cNvPr id="12" name="内容占位符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228725" y="1879600"/>
            <a:ext cx="5516880" cy="457581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0" rIns="82550" bIns="0" numCol="1" rtlCol="0" anchor="t" anchorCtr="0" compatLnSpc="1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zh-CN" altLang="en-US" sz="1800"/>
              <a:t>1983年</a:t>
            </a:r>
            <a:r>
              <a:rPr lang="en-US" altLang="zh-CN" sz="1800"/>
              <a:t>1</a:t>
            </a:r>
            <a:r>
              <a:rPr sz="1800"/>
              <a:t>月</a:t>
            </a:r>
            <a:r>
              <a:rPr lang="zh-CN" altLang="en-US" sz="1800"/>
              <a:t>～2024年3月：我国北部和西北部地区犬布鲁菌病流行率较高，其中新疆的阳性率最高（19.77%），湖南的阳性率最低 (0.23%)。</a:t>
            </a:r>
            <a:r>
              <a:rPr sz="1800">
                <a:sym typeface="+mn-ea"/>
              </a:rPr>
              <a:t>流浪犬的阳性率（22.6%）显著高于其他环境饲养的犬（P &lt; 0.05）。 </a:t>
            </a:r>
            <a:endParaRPr lang="zh-CN" altLang="en-US" sz="1800"/>
          </a:p>
          <a:p>
            <a:pPr>
              <a:buFont typeface="Wingdings" panose="05000000000000000000" charset="0"/>
              <a:buChar char=""/>
            </a:pPr>
            <a:r>
              <a:rPr sz="1800"/>
              <a:t>诊断：</a:t>
            </a:r>
            <a:r>
              <a:rPr lang="zh-CN" altLang="en-US" sz="1800"/>
              <a:t>ELISA检测法的阳性率最高（P &lt; 0.05）；PCR和SAT的最低（3.3%）。</a:t>
            </a:r>
            <a:endParaRPr lang="zh-CN" altLang="en-US" sz="1800"/>
          </a:p>
          <a:p>
            <a:pPr>
              <a:buFont typeface="Wingdings" panose="05000000000000000000" charset="0"/>
              <a:buChar char=""/>
            </a:pPr>
            <a:r>
              <a:rPr lang="zh-CN" altLang="en-US" sz="1800"/>
              <a:t>环境因素（如温度和海拔高度）对</a:t>
            </a:r>
            <a:r>
              <a:rPr lang="zh-CN" altLang="en-US" sz="1800"/>
              <a:t>犬布鲁氏菌病的</a:t>
            </a:r>
            <a:r>
              <a:rPr lang="zh-CN" altLang="en-US" sz="1800"/>
              <a:t>流行有</a:t>
            </a:r>
            <a:r>
              <a:rPr lang="zh-CN" altLang="en-US" sz="1800"/>
              <a:t>影响。</a:t>
            </a:r>
            <a:endParaRPr lang="zh-CN" altLang="en-US" sz="1800"/>
          </a:p>
        </p:txBody>
      </p:sp>
      <p:sp>
        <p:nvSpPr>
          <p:cNvPr id="45" name="标题 44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宠物源人兽共患病的监测和预警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6138545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国内宠物源人兽共患病的监测和预警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r>
              <a:rPr sz="1800"/>
              <a:t>利什曼原虫（</a:t>
            </a:r>
            <a:r>
              <a:rPr sz="1800"/>
              <a:t>黑热病）：犬源型（MT-ZVL）</a:t>
            </a:r>
            <a:endParaRPr sz="1800"/>
          </a:p>
          <a:p>
            <a:pPr lvl="1">
              <a:buFont typeface="Wingdings" panose="05000000000000000000" charset="0"/>
              <a:buChar char=""/>
            </a:pPr>
            <a:r>
              <a:rPr sz="1800"/>
              <a:t>在新疆、甘肃、四川、陕西、山西和内蒙古等中西部省（自治区）一直存在散发病例，患者以婴幼儿为主。</a:t>
            </a:r>
            <a:endParaRPr sz="1800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08470" y="2781935"/>
            <a:ext cx="5102225" cy="3568065"/>
          </a:xfrm>
          <a:prstGeom prst="rect">
            <a:avLst/>
          </a:prstGeom>
        </p:spPr>
      </p:pic>
      <p:pic>
        <p:nvPicPr>
          <p:cNvPr id="8" name="图片 7" descr="截屏2025-05-26 21.25.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65" y="1185545"/>
            <a:ext cx="4585335" cy="1578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25" y="3548380"/>
            <a:ext cx="5102225" cy="26174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52525" y="6165850"/>
            <a:ext cx="578294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2019-2023年全国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人黑热病逐月报告病例（数据来源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CCDC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） </a:t>
            </a:r>
            <a:endParaRPr lang="zh-CN" alt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标题 44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宠物源人兽共患病的监测和预警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6416675" cy="5388610"/>
          </a:xfrm>
        </p:spPr>
        <p:txBody>
          <a:bodyPr/>
          <a:p>
            <a:endParaRPr lang="zh-CN" altLang="en-US"/>
          </a:p>
          <a:p>
            <a:pPr marL="0" indent="0">
              <a:buFont typeface="Wingdings" panose="05000000000000000000" charset="0"/>
              <a:buNone/>
            </a:pP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r>
              <a:rPr sz="1800"/>
              <a:t>近20年以来，中国钩端螺旋体病的发病率总体呈下降趋势。</a:t>
            </a:r>
            <a:endParaRPr sz="1800"/>
          </a:p>
          <a:p>
            <a:pPr lvl="1">
              <a:buFont typeface="Wingdings" panose="05000000000000000000" charset="0"/>
              <a:buChar char=""/>
            </a:pPr>
            <a:r>
              <a:rPr sz="1800"/>
              <a:t>在中国长江流域以南的省市区域，夏秋季节降水颇多，气候温暖潮湿，给致病性钩端螺旋体提供了适宜的生长环境。野生啮齿类动物造成水源和粮食污染的主要中间</a:t>
            </a:r>
            <a:r>
              <a:rPr sz="1800"/>
              <a:t>宿主。</a:t>
            </a:r>
            <a:endParaRPr sz="1800"/>
          </a:p>
          <a:p>
            <a:pPr lvl="1">
              <a:buFont typeface="Wingdings" panose="05000000000000000000" charset="0"/>
              <a:buChar char=""/>
            </a:pPr>
            <a:r>
              <a:rPr sz="1800"/>
              <a:t>在钩端螺旋体病的高发地区，从事传统手工劳作的农民、兽医屠宰、兽医临床诊治和户外活动的工作者，接触并感染钩端螺旋体的可能性依然较大。</a:t>
            </a:r>
            <a:endParaRPr sz="1800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45" name="标题 4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宠物源人兽共患病的监测和预警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35" y="3852545"/>
            <a:ext cx="4939665" cy="2313305"/>
          </a:xfrm>
          <a:prstGeom prst="rect">
            <a:avLst/>
          </a:prstGeom>
        </p:spPr>
      </p:pic>
      <p:pic>
        <p:nvPicPr>
          <p:cNvPr id="7" name="图片 6" descr="截屏2025-05-27 07.43.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0" y="1856740"/>
            <a:ext cx="4894580" cy="18116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30580" y="1266825"/>
            <a:ext cx="73018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 </a:t>
            </a:r>
            <a:r>
              <a:rPr lang="zh-CN" altLang="en-US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 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国内宠物源人兽共患病的监测和预警</a:t>
            </a:r>
            <a:r>
              <a:rPr lang="zh-CN" altLang="en-US" sz="2000" b="1">
                <a:solidFill>
                  <a:srgbClr val="C00000"/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（钩端螺旋体）</a:t>
            </a:r>
            <a:endParaRPr lang="zh-CN" altLang="en-US" sz="2000" b="1">
              <a:solidFill>
                <a:srgbClr val="C00000"/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10658475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养宠管理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和疾病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传播风险</a:t>
            </a:r>
            <a:endParaRPr lang="zh-CN" altLang="en-US" sz="200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anose="05000000000000000000" charset="0"/>
              <a:buChar char=""/>
            </a:pPr>
            <a:endParaRPr lang="en-US" altLang="zh-CN" sz="220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anose="05000000000000000000" charset="0"/>
              <a:buChar char=""/>
            </a:pPr>
            <a:r>
              <a:rPr lang="en-US" altLang="zh-CN" sz="220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zh-CN" altLang="en-US" sz="2200">
                <a:solidFill>
                  <a:schemeClr val="accent5">
                    <a:lumMod val="75000"/>
                  </a:schemeClr>
                </a:solidFill>
              </a:rPr>
              <a:t>宠物与家庭环境交叉污染（家庭端）</a:t>
            </a:r>
            <a:endParaRPr lang="zh-CN" altLang="en-US" sz="220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l">
              <a:buNone/>
            </a:pPr>
            <a:r>
              <a:rPr lang="en-US" altLang="zh-CN" sz="2000" b="1">
                <a:gradFill>
                  <a:gsLst>
                    <a:gs pos="0">
                      <a:srgbClr val="D6613F"/>
                    </a:gs>
                    <a:gs pos="100000">
                      <a:srgbClr val="8E3A1D"/>
                    </a:gs>
                  </a:gsLst>
                  <a:lin scaled="1"/>
                </a:gradFill>
                <a:latin typeface="Lantinghei SC Bold" charset="0"/>
                <a:cs typeface="Lantinghei SC Bold" charset="0"/>
              </a:rPr>
              <a:t>                                                </a:t>
            </a:r>
            <a:r>
              <a:rPr lang="zh-CN" altLang="en-US" sz="2000" b="1">
                <a:solidFill>
                  <a:srgbClr val="FF0000"/>
                </a:solidFill>
                <a:latin typeface="Lantinghei SC Bold" charset="0"/>
                <a:cs typeface="Lantinghei SC Bold" charset="0"/>
              </a:rPr>
              <a:t>	</a:t>
            </a:r>
            <a:r>
              <a:rPr lang="en-US" altLang="zh-CN" sz="2000" b="1">
                <a:solidFill>
                  <a:srgbClr val="FF0000"/>
                </a:solidFill>
                <a:latin typeface="Lantinghei SC Bold" charset="0"/>
                <a:cs typeface="Lantinghei SC Bold" charset="0"/>
              </a:rPr>
              <a:t>                </a:t>
            </a:r>
            <a:endParaRPr lang="zh-CN" altLang="en-US" sz="2000" b="1">
              <a:solidFill>
                <a:srgbClr val="FF0000"/>
              </a:solidFill>
              <a:latin typeface="Lantinghei SC Bold" charset="0"/>
              <a:cs typeface="Lantinghei SC Bold" charset="0"/>
            </a:endParaRPr>
          </a:p>
          <a:p>
            <a:pPr marL="0" indent="0" algn="l">
              <a:buNone/>
            </a:pPr>
            <a:r>
              <a:rPr lang="zh-CN" altLang="en-US" sz="2000" b="1">
                <a:solidFill>
                  <a:srgbClr val="FF0000"/>
                </a:solidFill>
                <a:latin typeface="Lantinghei SC Bold" charset="0"/>
                <a:cs typeface="Lantinghei SC Bold" charset="0"/>
              </a:rPr>
              <a:t>	</a:t>
            </a:r>
            <a:r>
              <a:rPr lang="en-US" altLang="zh-CN" sz="2000" b="1">
                <a:solidFill>
                  <a:srgbClr val="FF0000"/>
                </a:solidFill>
                <a:latin typeface="Lantinghei SC Bold" charset="0"/>
                <a:cs typeface="Lantinghei SC Bold" charset="0"/>
              </a:rPr>
              <a:t>                </a:t>
            </a:r>
            <a:endParaRPr lang="zh-CN" altLang="en-US" sz="2000" b="1">
              <a:solidFill>
                <a:srgbClr val="FF0000"/>
              </a:solidFill>
              <a:latin typeface="Lantinghei SC Bold" charset="0"/>
              <a:cs typeface="Lantinghei SC Bold" charset="0"/>
            </a:endParaRPr>
          </a:p>
          <a:p>
            <a:pPr marL="0" indent="0" algn="l">
              <a:buNone/>
            </a:pPr>
            <a:r>
              <a:rPr lang="en-US" altLang="zh-CN" sz="2000" b="1">
                <a:solidFill>
                  <a:srgbClr val="FF0000"/>
                </a:solidFill>
                <a:latin typeface="Lantinghei SC Bold" charset="0"/>
                <a:cs typeface="Lantinghei SC Bold" charset="0"/>
              </a:rPr>
              <a:t>               </a:t>
            </a:r>
            <a:endParaRPr lang="zh-CN" altLang="en-US" sz="2000" b="1">
              <a:solidFill>
                <a:srgbClr val="FF0000"/>
              </a:solidFill>
              <a:latin typeface="Lantinghei SC Bold" charset="0"/>
              <a:cs typeface="Lantinghei SC Bold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养宠管理现状和疾病传播风险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graphicFrame>
        <p:nvGraphicFramePr>
          <p:cNvPr id="10" name="表格 9"/>
          <p:cNvGraphicFramePr/>
          <p:nvPr/>
        </p:nvGraphicFramePr>
        <p:xfrm>
          <a:off x="1612900" y="3098800"/>
          <a:ext cx="8534400" cy="152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4267200"/>
              </a:tblGrid>
              <a:tr h="3987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接触场景	 </a:t>
                      </a: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 </a:t>
                      </a:r>
                      <a:endParaRPr lang="en-US" altLang="zh-CN" sz="1800" b="1">
                        <a:solidFill>
                          <a:schemeClr val="bg1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相关风险</a:t>
                      </a:r>
                      <a:endParaRPr lang="zh-CN" altLang="en-US" sz="1800" b="1">
                        <a:solidFill>
                          <a:schemeClr val="bg1"/>
                        </a:solidFill>
                        <a:latin typeface="Lantinghei SC Bold" charset="0"/>
                        <a:cs typeface="Lantinghei SC Bold" charset="0"/>
                      </a:endParaRPr>
                    </a:p>
                  </a:txBody>
                  <a:tcPr/>
                </a:tc>
              </a:tr>
              <a:tr h="309880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宠物舔食餐具、接触厨房台面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 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沙门菌、弯曲杆菌污染食物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宠主与宠物同床和共用毛织物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巴尔通体、真菌性皮肤病、跳蚤传播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宠物未驱虫进入婴幼儿活动区	</a:t>
                      </a:r>
                      <a:r>
                        <a:rPr lang="en-US" altLang="zh-CN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 </a:t>
                      </a:r>
                      <a:endParaRPr lang="en-US" altLang="zh-CN" sz="1800" b="1">
                        <a:solidFill>
                          <a:srgbClr val="FF0000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绦虫</a:t>
                      </a:r>
                      <a:r>
                        <a:rPr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和心丝虫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传播风险上升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10658475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养宠管理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和疾病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传播风险</a:t>
            </a:r>
            <a:endParaRPr lang="zh-CN" altLang="en-US" sz="200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anose="05000000000000000000" charset="0"/>
              <a:buChar char=""/>
            </a:pPr>
            <a:endParaRPr lang="en-US" altLang="zh-CN" sz="220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anose="05000000000000000000" charset="0"/>
              <a:buChar char=""/>
            </a:pPr>
            <a:r>
              <a:rPr lang="en-US" altLang="zh-CN" sz="220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zh-CN" altLang="en-US" sz="2200">
                <a:solidFill>
                  <a:schemeClr val="accent5">
                    <a:lumMod val="75000"/>
                  </a:schemeClr>
                </a:solidFill>
              </a:rPr>
              <a:t>宠物户外排泄与粪</a:t>
            </a:r>
            <a:r>
              <a:rPr lang="zh-CN" altLang="en-US" sz="2200">
                <a:solidFill>
                  <a:schemeClr val="accent5">
                    <a:lumMod val="75000"/>
                  </a:schemeClr>
                </a:solidFill>
              </a:rPr>
              <a:t>便管理（公共卫生端）</a:t>
            </a:r>
            <a:endParaRPr lang="zh-CN" altLang="en-US" sz="220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l">
              <a:buNone/>
            </a:pPr>
            <a:r>
              <a:rPr lang="en-US" altLang="zh-CN" sz="2000" b="1">
                <a:gradFill>
                  <a:gsLst>
                    <a:gs pos="0">
                      <a:srgbClr val="D6613F"/>
                    </a:gs>
                    <a:gs pos="100000">
                      <a:srgbClr val="8E3A1D"/>
                    </a:gs>
                  </a:gsLst>
                  <a:lin scaled="1"/>
                </a:gradFill>
                <a:latin typeface="Lantinghei SC Bold" charset="0"/>
                <a:cs typeface="Lantinghei SC Bold" charset="0"/>
              </a:rPr>
              <a:t>                                                </a:t>
            </a:r>
            <a:r>
              <a:rPr lang="zh-CN" altLang="en-US" sz="2000" b="1">
                <a:solidFill>
                  <a:srgbClr val="FF0000"/>
                </a:solidFill>
                <a:latin typeface="Lantinghei SC Bold" charset="0"/>
                <a:cs typeface="Lantinghei SC Bold" charset="0"/>
              </a:rPr>
              <a:t>	</a:t>
            </a:r>
            <a:r>
              <a:rPr lang="en-US" altLang="zh-CN" sz="2000" b="1">
                <a:solidFill>
                  <a:srgbClr val="FF0000"/>
                </a:solidFill>
                <a:latin typeface="Lantinghei SC Bold" charset="0"/>
                <a:cs typeface="Lantinghei SC Bold" charset="0"/>
              </a:rPr>
              <a:t>                </a:t>
            </a:r>
            <a:endParaRPr lang="zh-CN" altLang="en-US" sz="2000" b="1">
              <a:solidFill>
                <a:srgbClr val="FF0000"/>
              </a:solidFill>
              <a:latin typeface="Lantinghei SC Bold" charset="0"/>
              <a:cs typeface="Lantinghei SC Bold" charset="0"/>
            </a:endParaRPr>
          </a:p>
          <a:p>
            <a:pPr marL="0" indent="0" algn="l">
              <a:buNone/>
            </a:pPr>
            <a:r>
              <a:rPr lang="zh-CN" altLang="en-US" sz="2000" b="1">
                <a:solidFill>
                  <a:srgbClr val="FF0000"/>
                </a:solidFill>
                <a:latin typeface="Lantinghei SC Bold" charset="0"/>
                <a:cs typeface="Lantinghei SC Bold" charset="0"/>
              </a:rPr>
              <a:t>	</a:t>
            </a:r>
            <a:r>
              <a:rPr lang="en-US" altLang="zh-CN" sz="2000" b="1">
                <a:solidFill>
                  <a:srgbClr val="FF0000"/>
                </a:solidFill>
                <a:latin typeface="Lantinghei SC Bold" charset="0"/>
                <a:cs typeface="Lantinghei SC Bold" charset="0"/>
              </a:rPr>
              <a:t>                </a:t>
            </a:r>
            <a:endParaRPr lang="zh-CN" altLang="en-US" sz="2000" b="1">
              <a:solidFill>
                <a:srgbClr val="FF0000"/>
              </a:solidFill>
              <a:latin typeface="Lantinghei SC Bold" charset="0"/>
              <a:cs typeface="Lantinghei SC Bold" charset="0"/>
            </a:endParaRPr>
          </a:p>
          <a:p>
            <a:pPr marL="0" indent="0" algn="l">
              <a:buNone/>
            </a:pPr>
            <a:r>
              <a:rPr lang="en-US" altLang="zh-CN" sz="2000" b="1">
                <a:solidFill>
                  <a:srgbClr val="FF0000"/>
                </a:solidFill>
                <a:latin typeface="Lantinghei SC Bold" charset="0"/>
                <a:cs typeface="Lantinghei SC Bold" charset="0"/>
              </a:rPr>
              <a:t>               </a:t>
            </a:r>
            <a:endParaRPr lang="zh-CN" altLang="en-US" sz="2000" b="1">
              <a:solidFill>
                <a:srgbClr val="FF0000"/>
              </a:solidFill>
              <a:latin typeface="Lantinghei SC Bold" charset="0"/>
              <a:cs typeface="Lantinghei SC Bold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养宠管理现状和疾病传播风险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1612900" y="3238500"/>
          <a:ext cx="9911080" cy="1424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4540"/>
                <a:gridCol w="5336540"/>
              </a:tblGrid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问题现状	 </a:t>
                      </a: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 </a:t>
                      </a:r>
                      <a:endParaRPr lang="en-US" altLang="zh-CN" sz="1800" b="1">
                        <a:solidFill>
                          <a:schemeClr val="bg1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潜在传播病原</a:t>
                      </a:r>
                      <a:endParaRPr lang="zh-CN" altLang="en-US" sz="1800">
                        <a:solidFill>
                          <a:schemeClr val="bg1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</a:tr>
              <a:tr h="502920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缺乏强制清理制度，公共绿地易受污染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弓形虫卵囊、贾第鞭毛虫、蛔虫、绦虫</a:t>
                      </a:r>
                      <a:endParaRPr sz="1800" b="1">
                        <a:solidFill>
                          <a:srgbClr val="FF0000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</a:tr>
              <a:tr h="555625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部分宠主无粪便收集意识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地面卵囊残留长期存活，感染儿童和免疫低下人群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10658475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养宠管理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和疾病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传播风险</a:t>
            </a:r>
            <a:endParaRPr lang="zh-CN" altLang="en-US" sz="200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anose="05000000000000000000" charset="0"/>
              <a:buChar char=""/>
            </a:pPr>
            <a:endParaRPr lang="en-US" altLang="zh-CN" sz="220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anose="05000000000000000000" charset="0"/>
              <a:buChar char=""/>
            </a:pPr>
            <a:r>
              <a:rPr lang="en-US" altLang="zh-CN" sz="220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zh-CN" altLang="en-US" sz="2200">
                <a:solidFill>
                  <a:schemeClr val="accent5">
                    <a:lumMod val="75000"/>
                  </a:schemeClr>
                </a:solidFill>
              </a:rPr>
              <a:t>宠物食品的生物安全问题（食源端）</a:t>
            </a:r>
            <a:endParaRPr lang="zh-CN" altLang="en-US" sz="220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l">
              <a:buNone/>
            </a:pPr>
            <a:r>
              <a:rPr lang="en-US" altLang="zh-CN" sz="2000" b="1">
                <a:gradFill>
                  <a:gsLst>
                    <a:gs pos="0">
                      <a:srgbClr val="D6613F"/>
                    </a:gs>
                    <a:gs pos="100000">
                      <a:srgbClr val="8E3A1D"/>
                    </a:gs>
                  </a:gsLst>
                  <a:lin scaled="1"/>
                </a:gradFill>
                <a:latin typeface="Lantinghei SC Bold" charset="0"/>
                <a:cs typeface="Lantinghei SC Bold" charset="0"/>
              </a:rPr>
              <a:t>                                                </a:t>
            </a:r>
            <a:r>
              <a:rPr lang="zh-CN" altLang="en-US" sz="2000" b="1">
                <a:solidFill>
                  <a:srgbClr val="FF0000"/>
                </a:solidFill>
                <a:latin typeface="Lantinghei SC Bold" charset="0"/>
                <a:cs typeface="Lantinghei SC Bold" charset="0"/>
              </a:rPr>
              <a:t>	</a:t>
            </a:r>
            <a:r>
              <a:rPr lang="en-US" altLang="zh-CN" sz="2000" b="1">
                <a:solidFill>
                  <a:srgbClr val="FF0000"/>
                </a:solidFill>
                <a:latin typeface="Lantinghei SC Bold" charset="0"/>
                <a:cs typeface="Lantinghei SC Bold" charset="0"/>
              </a:rPr>
              <a:t>                </a:t>
            </a:r>
            <a:endParaRPr lang="zh-CN" altLang="en-US" sz="2000" b="1">
              <a:solidFill>
                <a:srgbClr val="FF0000"/>
              </a:solidFill>
              <a:latin typeface="Lantinghei SC Bold" charset="0"/>
              <a:cs typeface="Lantinghei SC Bold" charset="0"/>
            </a:endParaRPr>
          </a:p>
          <a:p>
            <a:pPr marL="0" indent="0" algn="l">
              <a:buNone/>
            </a:pPr>
            <a:r>
              <a:rPr lang="zh-CN" altLang="en-US" sz="2000" b="1">
                <a:solidFill>
                  <a:srgbClr val="FF0000"/>
                </a:solidFill>
                <a:latin typeface="Lantinghei SC Bold" charset="0"/>
                <a:cs typeface="Lantinghei SC Bold" charset="0"/>
              </a:rPr>
              <a:t>	</a:t>
            </a:r>
            <a:r>
              <a:rPr lang="en-US" altLang="zh-CN" sz="2000" b="1">
                <a:solidFill>
                  <a:srgbClr val="FF0000"/>
                </a:solidFill>
                <a:latin typeface="Lantinghei SC Bold" charset="0"/>
                <a:cs typeface="Lantinghei SC Bold" charset="0"/>
              </a:rPr>
              <a:t>                </a:t>
            </a:r>
            <a:endParaRPr lang="zh-CN" altLang="en-US" sz="2000" b="1">
              <a:solidFill>
                <a:srgbClr val="FF0000"/>
              </a:solidFill>
              <a:latin typeface="Lantinghei SC Bold" charset="0"/>
              <a:cs typeface="Lantinghei SC Bold" charset="0"/>
            </a:endParaRPr>
          </a:p>
          <a:p>
            <a:pPr marL="0" indent="0" algn="l">
              <a:buNone/>
            </a:pPr>
            <a:r>
              <a:rPr lang="en-US" altLang="zh-CN" sz="2000" b="1">
                <a:solidFill>
                  <a:srgbClr val="FF0000"/>
                </a:solidFill>
                <a:latin typeface="Lantinghei SC Bold" charset="0"/>
                <a:cs typeface="Lantinghei SC Bold" charset="0"/>
              </a:rPr>
              <a:t>               </a:t>
            </a:r>
            <a:endParaRPr lang="zh-CN" altLang="en-US" sz="2000" b="1">
              <a:solidFill>
                <a:srgbClr val="FF0000"/>
              </a:solidFill>
              <a:latin typeface="Lantinghei SC Bold" charset="0"/>
              <a:cs typeface="Lantinghei SC Bold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养宠管理现状和疾病传播风险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1156335" y="3098800"/>
          <a:ext cx="10366375" cy="1434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1390"/>
                <a:gridCol w="5594985"/>
              </a:tblGrid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市场现状	 </a:t>
                      </a: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 </a:t>
                      </a:r>
                      <a:endParaRPr lang="en-US" altLang="zh-CN" sz="1800" b="1">
                        <a:solidFill>
                          <a:schemeClr val="bg1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典型风险</a:t>
                      </a:r>
                      <a:endParaRPr lang="zh-CN" altLang="en-US" sz="1800">
                        <a:solidFill>
                          <a:schemeClr val="bg1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</a:tr>
              <a:tr h="502920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生骨肉喂养趋势上升（“生食喂宠”）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沙门菌、李斯特菌、弯曲杆菌污染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风险高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</a:tr>
              <a:tr h="565785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部分宠物食品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不当添加抗生素或防腐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剂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加剧耐药菌产生与传播，破坏宠物肠道微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Lantinghei SC Bold" charset="0"/>
                          <a:cs typeface="Lantinghei SC Bold" charset="0"/>
                          <a:sym typeface="+mn-ea"/>
                        </a:rPr>
                        <a:t>环境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Lantinghei SC Bold" charset="0"/>
                        <a:cs typeface="Lantinghei SC Bold" charset="0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r>
              <a:rPr sz="2400" b="1">
                <a:solidFill>
                  <a:schemeClr val="accent5"/>
                </a:solidFill>
                <a:sym typeface="+mn-ea"/>
              </a:rPr>
              <a:t>宠物源人兽共患病简介</a:t>
            </a:r>
            <a:endParaRPr sz="2400" b="1">
              <a:solidFill>
                <a:schemeClr val="accent5"/>
              </a:solidFill>
              <a:sym typeface="+mn-ea"/>
            </a:endParaRPr>
          </a:p>
          <a:p>
            <a:r>
              <a:rPr lang="zh-CN" altLang="en-US" sz="2400" b="1">
                <a:solidFill>
                  <a:schemeClr val="accent5"/>
                </a:solidFill>
              </a:rPr>
              <a:t>One Health</a:t>
            </a:r>
            <a:r>
              <a:rPr lang="zh-CN" altLang="en-US" sz="2400" b="1">
                <a:solidFill>
                  <a:schemeClr val="accent5"/>
                </a:solidFill>
              </a:rPr>
              <a:t>协作的重要性</a:t>
            </a:r>
            <a:endParaRPr lang="zh-CN" altLang="en-US" sz="2400" b="1">
              <a:solidFill>
                <a:schemeClr val="accent5"/>
              </a:solidFill>
            </a:endParaRPr>
          </a:p>
          <a:p>
            <a:r>
              <a:rPr sz="2400" b="1">
                <a:solidFill>
                  <a:schemeClr val="accent5"/>
                </a:solidFill>
              </a:rPr>
              <a:t>宠物源人兽共患病的监测和预警</a:t>
            </a:r>
            <a:endParaRPr sz="2400" b="1">
              <a:solidFill>
                <a:schemeClr val="accent5"/>
              </a:solidFill>
            </a:endParaRPr>
          </a:p>
          <a:p>
            <a:r>
              <a:rPr sz="2400" b="1">
                <a:solidFill>
                  <a:schemeClr val="accent5"/>
                </a:solidFill>
              </a:rPr>
              <a:t>养宠管理现状和人兽</a:t>
            </a:r>
            <a:r>
              <a:rPr sz="2400" b="1">
                <a:solidFill>
                  <a:schemeClr val="accent5"/>
                </a:solidFill>
              </a:rPr>
              <a:t>共患病传播风险   </a:t>
            </a:r>
            <a:endParaRPr sz="2400" b="1">
              <a:solidFill>
                <a:schemeClr val="accent5"/>
              </a:solidFill>
            </a:endParaRPr>
          </a:p>
          <a:p>
            <a:r>
              <a:rPr sz="2400" b="1">
                <a:solidFill>
                  <a:schemeClr val="accent5"/>
                </a:solidFill>
              </a:rPr>
              <a:t>宠物源人兽共患病的防控 </a:t>
            </a:r>
            <a:endParaRPr sz="2400" b="1">
              <a:solidFill>
                <a:schemeClr val="accent5"/>
              </a:solidFill>
            </a:endParaRPr>
          </a:p>
          <a:p>
            <a:r>
              <a:rPr sz="2400" b="1">
                <a:solidFill>
                  <a:schemeClr val="accent5"/>
                </a:solidFill>
              </a:rPr>
              <a:t>未来挑战和</a:t>
            </a:r>
            <a:r>
              <a:rPr sz="2400" b="1">
                <a:solidFill>
                  <a:schemeClr val="accent5"/>
                </a:solidFill>
              </a:rPr>
              <a:t>防控趋势    </a:t>
            </a:r>
            <a:endParaRPr sz="2400" b="1">
              <a:solidFill>
                <a:schemeClr val="accent5"/>
              </a:solidFill>
            </a:endParaRPr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44130" y="1788795"/>
            <a:ext cx="3280410" cy="328041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报告内容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               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10658475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中国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犬猫规模和疾病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传播风险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/>
              <a:t>2024年：中国城镇宠物（犬猫）数量约为1.24亿只，同比增长2.1%。</a:t>
            </a:r>
            <a:endParaRPr lang="zh-CN" altLang="en-US" sz="2000"/>
          </a:p>
          <a:p>
            <a:pPr marL="914400" lvl="2" indent="0">
              <a:buFont typeface="Wingdings" panose="05000000000000000000" charset="0"/>
              <a:buNone/>
            </a:pPr>
            <a:r>
              <a:rPr lang="zh-CN" altLang="en-US" sz="2000"/>
              <a:t>—宠物犬数量为5258万只，同比增长1.6%；</a:t>
            </a:r>
            <a:endParaRPr lang="zh-CN" altLang="en-US" sz="2000"/>
          </a:p>
          <a:p>
            <a:pPr marL="914400" lvl="2" indent="0">
              <a:buFont typeface="Wingdings" panose="05000000000000000000" charset="0"/>
              <a:buNone/>
            </a:pPr>
            <a:r>
              <a:rPr lang="zh-CN" altLang="en-US" sz="2000"/>
              <a:t>—宠物猫数量为7153万只，同比增长2.5%。</a:t>
            </a:r>
            <a:endParaRPr lang="zh-CN" altLang="en-US" sz="2000"/>
          </a:p>
          <a:p>
            <a:pPr marL="914400" lvl="2" indent="0">
              <a:buFont typeface="Wingdings" panose="05000000000000000000" charset="0"/>
              <a:buNone/>
            </a:pPr>
            <a:r>
              <a:rPr lang="zh-CN" altLang="en-US" sz="2000"/>
              <a:t>—宠物家庭渗透率持续</a:t>
            </a:r>
            <a:r>
              <a:rPr lang="zh-CN" altLang="en-US" sz="2000"/>
              <a:t>增加，宠物与人类的接触日益频繁。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>
                <a:solidFill>
                  <a:srgbClr val="FF0000"/>
                </a:solidFill>
              </a:rPr>
              <a:t>家庭饲养宠物与流浪犬猫的直接或间接接触的频率增加，成为传染源和交叉感染的潜在高发点。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>
                <a:solidFill>
                  <a:srgbClr val="FF0000"/>
                </a:solidFill>
              </a:rPr>
              <a:t>异宠饲养热度上升，对潜在病原传播风险</a:t>
            </a:r>
            <a:r>
              <a:rPr lang="zh-CN" altLang="en-US" sz="2000">
                <a:solidFill>
                  <a:srgbClr val="FF0000"/>
                </a:solidFill>
              </a:rPr>
              <a:t>对认知</a:t>
            </a:r>
            <a:r>
              <a:rPr lang="zh-CN" altLang="en-US" sz="2000">
                <a:solidFill>
                  <a:srgbClr val="FF0000"/>
                </a:solidFill>
              </a:rPr>
              <a:t>缺失。</a:t>
            </a:r>
            <a:endParaRPr lang="zh-CN" altLang="en-US" sz="2000">
              <a:solidFill>
                <a:srgbClr val="FF0000"/>
              </a:solidFill>
            </a:endParaRPr>
          </a:p>
          <a:p>
            <a:pPr marL="914400" lvl="2" indent="0">
              <a:buFont typeface="Wingdings" panose="05000000000000000000" charset="0"/>
              <a:buNone/>
            </a:pPr>
            <a:endParaRPr lang="zh-CN" altLang="en-US" sz="2000">
              <a:solidFill>
                <a:srgbClr val="FF0000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养宠管理现状和疾病传播风险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16940"/>
            <a:ext cx="7435850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狂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犬疫苗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接种现状、抗体监测和风险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评估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/>
              <a:t>根据世界卫生组织（WHO）的公开资料显示，狂犬病的风险疫区中，70%的犬类定期接种疫苗，就能够使人狂犬病</a:t>
            </a:r>
            <a:r>
              <a:rPr lang="zh-CN" altLang="en-US" sz="2000"/>
              <a:t>的病例降至0。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>
                <a:solidFill>
                  <a:srgbClr val="FF0000"/>
                </a:solidFill>
              </a:rPr>
              <a:t>全国犬只狂犬病疫苗平均接种率约为 30%，远低于世界卫生组织建议的 70% 控制标准</a:t>
            </a:r>
            <a:r>
              <a:rPr lang="zh-CN" altLang="en-US" sz="2000"/>
              <a:t>。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sz="2000">
                <a:sym typeface="+mn-ea"/>
              </a:rPr>
              <a:t>猫狂犬疫苗的接种数据不详。</a:t>
            </a:r>
            <a:endParaRPr sz="2000">
              <a:sym typeface="+mn-ea"/>
            </a:endParaRPr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/>
              <a:t>农村及中小城市接种率不足 60%，部分地区甚至低于 40%，存在严重免疫盲区。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endParaRPr lang="zh-CN" altLang="en-US" sz="2000"/>
          </a:p>
          <a:p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460105" y="1357630"/>
            <a:ext cx="3284855" cy="2254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898890" y="3717925"/>
            <a:ext cx="2556510" cy="2526665"/>
          </a:xfrm>
          <a:prstGeom prst="rect">
            <a:avLst/>
          </a:prstGeom>
        </p:spPr>
      </p:pic>
      <p:sp>
        <p:nvSpPr>
          <p:cNvPr id="45" name="标题 44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养宠管理现状和疾病传播风险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885190"/>
            <a:ext cx="10641965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狂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犬疫苗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接种现状、抗体监测和风险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评估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/>
              <a:t>尚未建立全国或区域统一的宠物疫苗接种与抗体监测平台。</a:t>
            </a:r>
            <a:endParaRPr lang="zh-CN" altLang="en-US" sz="2000"/>
          </a:p>
          <a:p>
            <a:pPr marL="457200" lvl="1" indent="0">
              <a:buFont typeface="Wingdings" panose="05000000000000000000" charset="0"/>
              <a:buNone/>
            </a:pPr>
            <a:r>
              <a:rPr lang="zh-CN" altLang="en-US" sz="2000"/>
              <a:t>—</a:t>
            </a:r>
            <a:r>
              <a:rPr lang="zh-CN" altLang="en-US" sz="2000">
                <a:solidFill>
                  <a:srgbClr val="FF0000"/>
                </a:solidFill>
              </a:rPr>
              <a:t>缺乏对犬猫疫苗接种后抗体水平的系统性检测，难以评估免疫效果和持续时间。</a:t>
            </a:r>
            <a:endParaRPr lang="zh-CN" altLang="en-US" sz="2000">
              <a:solidFill>
                <a:srgbClr val="FF0000"/>
              </a:solidFill>
            </a:endParaRPr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>
                <a:solidFill>
                  <a:schemeClr val="tx1"/>
                </a:solidFill>
              </a:rPr>
              <a:t>目标：通过强制免疫和抗体监测，犬只抗体阳性率稳定在 80% 以上，力争实现人、犬狂犬病例</a:t>
            </a:r>
            <a:r>
              <a:rPr lang="zh-CN" altLang="en-US" sz="2000">
                <a:solidFill>
                  <a:schemeClr val="tx1"/>
                </a:solidFill>
              </a:rPr>
              <a:t>的“双清零”。</a:t>
            </a:r>
            <a:endParaRPr lang="zh-CN" altLang="en-US" sz="2000">
              <a:solidFill>
                <a:schemeClr val="tx1"/>
              </a:solidFill>
            </a:endParaRPr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>
                <a:solidFill>
                  <a:srgbClr val="FF0000"/>
                </a:solidFill>
              </a:rPr>
              <a:t>疫苗自购（如线上宠物药</a:t>
            </a:r>
            <a:r>
              <a:rPr lang="zh-CN" altLang="en-US" sz="2000">
                <a:solidFill>
                  <a:srgbClr val="FF0000"/>
                </a:solidFill>
              </a:rPr>
              <a:t>房）和接种数据（疫苗溯源）未形成联网体系（跨区域），难以监控未入网或失联宠物的</a:t>
            </a:r>
            <a:r>
              <a:rPr lang="zh-CN" altLang="en-US" sz="2000">
                <a:solidFill>
                  <a:srgbClr val="FF0000"/>
                </a:solidFill>
              </a:rPr>
              <a:t>信息。</a:t>
            </a:r>
            <a:endParaRPr lang="zh-CN" altLang="en-US" sz="2000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45" name="标题 4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养宠管理现状和疾病传播风险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885190"/>
            <a:ext cx="5574665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宠物抗生素的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使用现状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和风险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评估</a:t>
            </a:r>
            <a:endParaRPr lang="zh-CN" altLang="en-US" sz="2000"/>
          </a:p>
          <a:p>
            <a:pPr marL="228600" lvl="2" indent="0">
              <a:buFont typeface="Wingdings" panose="05000000000000000000" charset="0"/>
              <a:buNone/>
            </a:pPr>
            <a:endParaRPr lang="zh-CN" altLang="en-US" sz="2000">
              <a:solidFill>
                <a:schemeClr val="tx1"/>
              </a:solidFill>
            </a:endParaRPr>
          </a:p>
          <a:p>
            <a:pPr marL="457200" lvl="2">
              <a:buFont typeface="Wingdings" panose="05000000000000000000" charset="0"/>
              <a:buChar char=""/>
            </a:pPr>
            <a:r>
              <a:rPr lang="zh-CN" altLang="en-US" sz="2000">
                <a:solidFill>
                  <a:schemeClr val="tx1"/>
                </a:solidFill>
              </a:rPr>
              <a:t>宠物的抗生素使用频率高（大于</a:t>
            </a:r>
            <a:r>
              <a:rPr lang="en-US" altLang="zh-CN" sz="2000">
                <a:solidFill>
                  <a:schemeClr val="tx1"/>
                </a:solidFill>
              </a:rPr>
              <a:t>80%</a:t>
            </a:r>
            <a:r>
              <a:rPr lang="zh-CN" altLang="en-US" sz="2000">
                <a:solidFill>
                  <a:schemeClr val="tx1"/>
                </a:solidFill>
              </a:rPr>
              <a:t>），“经验用药”替代“细菌药敏检测”</a:t>
            </a:r>
            <a:endParaRPr lang="zh-CN" altLang="en-US" sz="2000">
              <a:solidFill>
                <a:schemeClr val="tx1"/>
              </a:solidFill>
            </a:endParaRPr>
          </a:p>
          <a:p>
            <a:pPr marL="457200" lvl="2">
              <a:buFont typeface="Wingdings" panose="05000000000000000000" charset="0"/>
              <a:buChar char=""/>
            </a:pPr>
            <a:r>
              <a:rPr sz="2000">
                <a:solidFill>
                  <a:schemeClr val="tx1"/>
                </a:solidFill>
                <a:sym typeface="+mn-ea"/>
              </a:rPr>
              <a:t>宠物源耐药菌株数据库数据不足，无法动态评估风险；</a:t>
            </a:r>
            <a:endParaRPr lang="zh-CN" altLang="en-US" sz="2000"/>
          </a:p>
          <a:p>
            <a:pPr lvl="1">
              <a:buFont typeface="Wingdings" panose="05000000000000000000" charset="0"/>
              <a:buChar char="µ"/>
            </a:pPr>
            <a:r>
              <a:rPr lang="zh-CN" altLang="en-US" sz="1800">
                <a:solidFill>
                  <a:srgbClr val="FF0000"/>
                </a:solidFill>
              </a:rPr>
              <a:t>产生更多耐药菌，</a:t>
            </a:r>
            <a:r>
              <a:rPr sz="1800">
                <a:solidFill>
                  <a:srgbClr val="FF0000"/>
                </a:solidFill>
                <a:sym typeface="+mn-ea"/>
              </a:rPr>
              <a:t>宿主长期带菌 → 形成耐药株 → 水平传播至人群；</a:t>
            </a:r>
            <a:endParaRPr lang="zh-CN" altLang="en-US" sz="1800">
              <a:solidFill>
                <a:srgbClr val="FF0000"/>
              </a:solidFill>
            </a:endParaRPr>
          </a:p>
          <a:p>
            <a:pPr lvl="1">
              <a:buFont typeface="Wingdings" panose="05000000000000000000" charset="0"/>
              <a:buChar char="µ"/>
            </a:pPr>
            <a:r>
              <a:rPr lang="zh-CN" altLang="en-US" sz="1800">
                <a:solidFill>
                  <a:srgbClr val="FF0000"/>
                </a:solidFill>
              </a:rPr>
              <a:t>人宠密切接触 → 高危人群（老幼、免疫低下）</a:t>
            </a:r>
            <a:r>
              <a:rPr lang="zh-CN" altLang="en-US" sz="1800">
                <a:solidFill>
                  <a:srgbClr val="FF0000"/>
                </a:solidFill>
              </a:rPr>
              <a:t>感染风险上升。</a:t>
            </a:r>
            <a:endParaRPr lang="zh-CN" altLang="en-US" sz="1800">
              <a:solidFill>
                <a:srgbClr val="FF0000"/>
              </a:solidFill>
            </a:endParaRPr>
          </a:p>
          <a:p>
            <a:endParaRPr lang="zh-CN" altLang="en-US" sz="1800">
              <a:solidFill>
                <a:srgbClr val="FF0000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截屏2025-05-26 23.22.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4140" y="1681480"/>
            <a:ext cx="5307965" cy="212026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6096000" y="3695700"/>
            <a:ext cx="57277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20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18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-202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年全国宠物源病原菌耐药率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f</a:t>
            </a:r>
            <a:endParaRPr lang="zh-CN" altLang="en-US" sz="160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（数据来源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CARPet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） </a:t>
            </a:r>
            <a:endParaRPr lang="zh-CN" alt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图片 5" descr="截屏2025-05-26 23.49.0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54565"/>
          <a:stretch>
            <a:fillRect/>
          </a:stretch>
        </p:blipFill>
        <p:spPr>
          <a:xfrm>
            <a:off x="6244590" y="4501515"/>
            <a:ext cx="5796280" cy="189293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322060" y="4470400"/>
            <a:ext cx="5613400" cy="1943100"/>
          </a:xfrm>
          <a:prstGeom prst="rect">
            <a:avLst/>
          </a:prstGeom>
          <a:noFill/>
          <a:ln w="28575" cap="flat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标题 44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养宠管理现状和疾病传播风险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885190"/>
            <a:ext cx="5574665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宠物抗生素的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使用现状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和风险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评估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/>
              <a:t>长期依赖相同药物或复方驱虫方案；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/>
              <a:t>高频驱虫，驱虫间隔不足；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/>
              <a:t>自购使用不规范（剂量不足/超量）；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/>
              <a:t>寄生虫亚致死暴露→选择耐药突变株；</a:t>
            </a:r>
            <a:endParaRPr lang="zh-CN" altLang="en-US" sz="2000"/>
          </a:p>
          <a:p>
            <a:pPr marL="457200" lvl="1" indent="0">
              <a:buFont typeface="Wingdings" panose="05000000000000000000" charset="0"/>
              <a:buNone/>
            </a:pPr>
            <a:endParaRPr lang="zh-CN" altLang="en-US" sz="2000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89990" y="4529455"/>
            <a:ext cx="525843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µ"/>
            </a:pPr>
            <a:r>
              <a:rPr lang="zh-CN" altLang="en-US">
                <a:solidFill>
                  <a:srgbClr val="FF0000"/>
                </a:solidFill>
              </a:rPr>
              <a:t>动物端：驱虫失败 → 长期携带</a:t>
            </a:r>
            <a:endParaRPr lang="zh-CN" altLang="en-US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µ"/>
            </a:pPr>
            <a:r>
              <a:rPr lang="zh-CN" altLang="en-US">
                <a:solidFill>
                  <a:srgbClr val="FF0000"/>
                </a:solidFill>
              </a:rPr>
              <a:t>环境端：抗药虫卵/虫体污染土壤、水源</a:t>
            </a:r>
            <a:endParaRPr lang="zh-CN" altLang="en-US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µ"/>
            </a:pPr>
            <a:r>
              <a:rPr lang="zh-CN" altLang="en-US">
                <a:solidFill>
                  <a:srgbClr val="FF0000"/>
                </a:solidFill>
              </a:rPr>
              <a:t>人群端：免疫弱势群体被耐药寄生虫感染。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9" name="图片 8" descr="截屏2025-05-26 23.49.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9975" y="2652395"/>
            <a:ext cx="5808980" cy="3150870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6055360" y="2552065"/>
            <a:ext cx="5998845" cy="3251200"/>
          </a:xfrm>
          <a:prstGeom prst="rect">
            <a:avLst/>
          </a:prstGeom>
          <a:noFill/>
          <a:ln w="28575" cap="flat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标题 4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养宠管理现状和疾病传播风险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宠物源人兽共患病的防控现状和问题</a:t>
            </a:r>
            <a:endParaRPr lang="en-US" altLang="zh-CN" sz="24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lnSpc>
                <a:spcPct val="110000"/>
              </a:lnSpc>
              <a:buFont typeface="Arial" panose="020B0604020202090204" pitchFamily="34" charset="0"/>
              <a:buChar char="•"/>
            </a:pPr>
            <a:r>
              <a:rPr sz="2000"/>
              <a:t>防控主要</a:t>
            </a:r>
            <a:r>
              <a:rPr sz="2000"/>
              <a:t>措施：疫苗</a:t>
            </a:r>
            <a:r>
              <a:rPr sz="2000"/>
              <a:t>接种（宠物医院数据上报、数字化身份识别）及常规体内外驱虫措施、社区流浪犬猫的</a:t>
            </a:r>
            <a:r>
              <a:rPr sz="2000"/>
              <a:t>分散管理，整体防控体系尚未形成。</a:t>
            </a:r>
            <a:endParaRPr sz="2000"/>
          </a:p>
          <a:p>
            <a:pPr lvl="2">
              <a:lnSpc>
                <a:spcPct val="110000"/>
              </a:lnSpc>
              <a:buFont typeface="Wingdings" panose="05000000000000000000" charset="0"/>
              <a:buChar char="µ"/>
            </a:pPr>
            <a:r>
              <a:rPr sz="2000">
                <a:solidFill>
                  <a:srgbClr val="C00000"/>
                </a:solidFill>
              </a:rPr>
              <a:t>监测体系缺失</a:t>
            </a:r>
            <a:r>
              <a:rPr sz="2000"/>
              <a:t>：尚未建立统一的宠物疫病监测平台，缺乏对相关病原的早期识别和动态预警能力；</a:t>
            </a:r>
            <a:r>
              <a:rPr sz="2000">
                <a:sym typeface="+mn-ea"/>
              </a:rPr>
              <a:t>社区家庭宠物和流浪动物的公共卫生管理制度尚未统一。</a:t>
            </a:r>
            <a:endParaRPr sz="2000"/>
          </a:p>
          <a:p>
            <a:pPr lvl="2">
              <a:lnSpc>
                <a:spcPct val="110000"/>
              </a:lnSpc>
              <a:buFont typeface="Wingdings" panose="05000000000000000000" charset="0"/>
              <a:buChar char="µ"/>
            </a:pPr>
            <a:r>
              <a:rPr sz="2000">
                <a:solidFill>
                  <a:srgbClr val="C00000"/>
                </a:solidFill>
              </a:rPr>
              <a:t>数据和信息化短板明显</a:t>
            </a:r>
            <a:r>
              <a:rPr sz="2000"/>
              <a:t>：宠物医院、社区管理、动物疫</a:t>
            </a:r>
            <a:r>
              <a:rPr sz="2000"/>
              <a:t>控、疾控、动监、环保等部门间信息孤岛现象突出，报告与共享机制不畅；</a:t>
            </a:r>
            <a:r>
              <a:rPr sz="2000">
                <a:sym typeface="+mn-ea"/>
              </a:rPr>
              <a:t>缺乏全国统一的宠物疫苗接种及抗体监测联网系统，难以实现疫病风险的全过程追踪。</a:t>
            </a:r>
            <a:endParaRPr sz="2000"/>
          </a:p>
          <a:p>
            <a:pPr lvl="2">
              <a:lnSpc>
                <a:spcPct val="110000"/>
              </a:lnSpc>
              <a:buFont typeface="Wingdings" panose="05000000000000000000" charset="0"/>
              <a:buChar char="µ"/>
            </a:pPr>
            <a:r>
              <a:rPr sz="2000">
                <a:solidFill>
                  <a:srgbClr val="C00000"/>
                </a:solidFill>
              </a:rPr>
              <a:t>公众认知普遍不足</a:t>
            </a:r>
            <a:r>
              <a:rPr sz="2000"/>
              <a:t>：公众对除狂犬病以外的共患病认知有限，城市兽医在公共卫生体系建设的参与度低，“One Health”落地困难。</a:t>
            </a:r>
            <a:endParaRPr sz="2000"/>
          </a:p>
          <a:p>
            <a:pPr lvl="1">
              <a:buFont typeface="Arial" panose="020B0604020202090204" pitchFamily="34" charset="0"/>
              <a:buChar char="•"/>
            </a:pPr>
            <a:endParaRPr sz="2000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45" name="标题 4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宠物源人兽共患病的防控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0560" y="1028700"/>
            <a:ext cx="11105515" cy="3801745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</a:rPr>
              <a:t> One Health 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</a:rPr>
              <a:t>本地化的实现路径</a:t>
            </a:r>
            <a:endParaRPr lang="en-US" altLang="zh-CN" sz="2000" b="1">
              <a:solidFill>
                <a:srgbClr val="7030A0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r>
              <a:rPr lang="en-US" altLang="zh-CN" sz="2200" b="1">
                <a:solidFill>
                  <a:schemeClr val="accent3">
                    <a:lumMod val="50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建立区域级多部门联动机制</a:t>
            </a:r>
            <a:endParaRPr lang="en-US" altLang="zh-CN" sz="2200" b="1">
              <a:solidFill>
                <a:schemeClr val="accent3">
                  <a:lumMod val="50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PingFang SC" panose="020B0400000000000000" charset="-122"/>
              <a:buChar char="-"/>
            </a:pPr>
            <a:r>
              <a:rPr lang="en-US" altLang="zh-CN" sz="200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明确责任分工与资源分配，构建“疾控—</a:t>
            </a:r>
            <a:r>
              <a:rPr sz="200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城市兽医</a:t>
            </a:r>
            <a:r>
              <a:rPr lang="en-US" altLang="zh-CN" sz="200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—</a:t>
            </a:r>
            <a:r>
              <a:rPr sz="200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兽医主管部门</a:t>
            </a:r>
            <a:r>
              <a:rPr lang="en-US" altLang="zh-CN" sz="200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—环保”</a:t>
            </a:r>
            <a:r>
              <a:rPr sz="200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等多位一体的</a:t>
            </a:r>
            <a:r>
              <a:rPr lang="en-US" altLang="zh-CN" sz="200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协作体系</a:t>
            </a:r>
            <a:r>
              <a:rPr sz="200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。</a:t>
            </a:r>
            <a:endParaRPr lang="en-US" altLang="zh-CN" sz="2000">
              <a:solidFill>
                <a:schemeClr val="tx1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PingFang SC" panose="020B0400000000000000" charset="-122"/>
              <a:buChar char="-"/>
            </a:pPr>
            <a:r>
              <a:rPr lang="en-US" altLang="zh-CN" sz="200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设立One Health专项联络小组，定期召开联防联控</a:t>
            </a:r>
            <a:r>
              <a:rPr sz="200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通报</a:t>
            </a:r>
            <a:r>
              <a:rPr lang="en-US" altLang="zh-CN" sz="200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会议</a:t>
            </a:r>
            <a:r>
              <a:rPr sz="200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。</a:t>
            </a:r>
            <a:endParaRPr sz="2000">
              <a:solidFill>
                <a:schemeClr val="tx1"/>
              </a:solidFill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45" name="标题 4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69925" y="443230"/>
            <a:ext cx="10852785" cy="44196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38100" rIns="76200" bIns="38100" numCol="1" rtlCol="0" anchor="t" anchorCtr="0" compatLnSpc="1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9pPr>
          </a:lstStyle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宠物源人兽共患病的防控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71245" y="4017010"/>
            <a:ext cx="10240010" cy="2276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"/>
            </a:pPr>
            <a:r>
              <a:rPr lang="zh-CN" altLang="en-US" sz="2200" b="1">
                <a:solidFill>
                  <a:schemeClr val="accent3">
                    <a:lumMod val="50000"/>
                  </a:schemeClr>
                </a:solidFill>
              </a:rPr>
              <a:t>推进宠物疾病智能监测与预警平台建设</a:t>
            </a:r>
            <a:endParaRPr lang="zh-CN" altLang="en-US" sz="2200" b="1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PingFang SC" panose="020B0400000000000000" charset="-122"/>
              <a:buChar char="-"/>
            </a:pPr>
            <a:r>
              <a:rPr lang="zh-CN" altLang="en-US" sz="2000">
                <a:latin typeface="Arial Regular" panose="020B0604020202090204" charset="0"/>
                <a:cs typeface="Arial Regular" panose="020B0604020202090204" charset="0"/>
              </a:rPr>
              <a:t>建设本地宠物疫病数据平台，实现疫苗接种、驱虫、风险病原</a:t>
            </a:r>
            <a:r>
              <a:rPr lang="zh-CN" altLang="en-US" sz="2000">
                <a:latin typeface="Arial Regular" panose="020B0604020202090204" charset="0"/>
                <a:cs typeface="Arial Regular" panose="020B0604020202090204" charset="0"/>
              </a:rPr>
              <a:t>的诊疗记录、疫情上报数据互联互通。</a:t>
            </a:r>
            <a:endParaRPr lang="zh-CN" altLang="en-US" sz="2000">
              <a:latin typeface="Arial Regular" panose="020B0604020202090204" charset="0"/>
              <a:cs typeface="Arial Regular" panose="020B0604020202090204" charset="0"/>
            </a:endParaRPr>
          </a:p>
          <a:p>
            <a:pPr marL="285750" indent="-285750">
              <a:lnSpc>
                <a:spcPct val="150000"/>
              </a:lnSpc>
              <a:buFont typeface="PingFang SC" panose="020B0400000000000000" charset="-122"/>
              <a:buChar char="-"/>
            </a:pPr>
            <a:r>
              <a:rPr lang="zh-CN" altLang="en-US" sz="2000">
                <a:latin typeface="Arial Regular" panose="020B0604020202090204" charset="0"/>
                <a:cs typeface="Arial Regular" panose="020B0604020202090204" charset="0"/>
              </a:rPr>
              <a:t>引入AI算法与知识图谱，开展跨物种病原体识别与风险等级评估。</a:t>
            </a:r>
            <a:endParaRPr lang="zh-CN" altLang="en-US" sz="2000">
              <a:latin typeface="Arial Regular" panose="020B0604020202090204" charset="0"/>
              <a:cs typeface="Arial Regular" panose="020B0604020202090204" charset="0"/>
            </a:endParaRPr>
          </a:p>
          <a:p>
            <a:pPr marL="285750" indent="-285750">
              <a:lnSpc>
                <a:spcPct val="150000"/>
              </a:lnSpc>
              <a:buFont typeface="PingFang SC" panose="020B0400000000000000" charset="-122"/>
              <a:buChar char="-"/>
            </a:pPr>
            <a:r>
              <a:rPr lang="zh-CN" altLang="en-US" sz="2000">
                <a:latin typeface="Arial Regular" panose="020B0604020202090204" charset="0"/>
                <a:cs typeface="Arial Regular" panose="020B0604020202090204" charset="0"/>
              </a:rPr>
              <a:t>与疾控、环保部门共享高风险人群与环境数据，提升早期预警能力。</a:t>
            </a:r>
            <a:endParaRPr lang="zh-CN" altLang="en-US" sz="2000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0560" y="1168400"/>
            <a:ext cx="11105515" cy="3801745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</a:rPr>
              <a:t> One Health 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</a:rPr>
              <a:t>本地化的实现路径</a:t>
            </a:r>
            <a:b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</a:br>
            <a:r>
              <a:rPr lang="en-US" altLang="zh-CN" sz="2000" b="1">
                <a:solidFill>
                  <a:srgbClr val="7030A0"/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endParaRPr lang="en-US" altLang="zh-CN" sz="2000" b="1">
              <a:solidFill>
                <a:srgbClr val="7030A0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endParaRPr lang="en-US" altLang="zh-CN" sz="2000">
              <a:solidFill>
                <a:schemeClr val="tx1"/>
              </a:solidFill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45" name="标题 4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69925" y="443230"/>
            <a:ext cx="10852785" cy="44196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38100" rIns="76200" bIns="38100" numCol="1" rtlCol="0" anchor="t" anchorCtr="0" compatLnSpc="1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9pPr>
          </a:lstStyle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宠物源人兽共患病的防控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51890" y="2479040"/>
            <a:ext cx="10240010" cy="2738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"/>
            </a:pPr>
            <a:r>
              <a:rPr lang="zh-CN" altLang="en-US" sz="2200" b="1">
                <a:solidFill>
                  <a:schemeClr val="accent3">
                    <a:lumMod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落实宠物诊疗单位</a:t>
            </a:r>
            <a:r>
              <a:rPr lang="zh-CN" altLang="en-US" sz="2200" b="1">
                <a:solidFill>
                  <a:schemeClr val="accent3">
                    <a:lumMod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监测哨点与人群联防制度</a:t>
            </a:r>
            <a:endParaRPr lang="zh-CN" altLang="en-US" sz="2200" b="1">
              <a:solidFill>
                <a:schemeClr val="accent3">
                  <a:lumMod val="50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285750" indent="-285750">
              <a:lnSpc>
                <a:spcPct val="150000"/>
              </a:lnSpc>
              <a:buFont typeface="PingFang SC" panose="020B0400000000000000" charset="-122"/>
              <a:buChar char="-"/>
            </a:pPr>
            <a:r>
              <a:rPr lang="zh-CN" altLang="en-US" sz="2000">
                <a:latin typeface="Arial Regular" panose="020B0604020202090204" charset="0"/>
                <a:cs typeface="Arial Regular" panose="020B0604020202090204" charset="0"/>
              </a:rPr>
              <a:t>设立“宠物源人兽共患病的前哨站”，加强对跳蚤、</a:t>
            </a:r>
            <a:r>
              <a:rPr lang="zh-CN" altLang="en-US" sz="2000">
                <a:latin typeface="Arial Regular" panose="020B0604020202090204" charset="0"/>
                <a:cs typeface="Arial Regular" panose="020B0604020202090204" charset="0"/>
              </a:rPr>
              <a:t>流感、钩端螺旋体、弓形虫、弯曲杆菌、沙门氏菌等风险病原的监测。</a:t>
            </a:r>
            <a:endParaRPr lang="zh-CN" altLang="en-US" sz="2000">
              <a:latin typeface="Arial Regular" panose="020B0604020202090204" charset="0"/>
              <a:cs typeface="Arial Regular" panose="020B0604020202090204" charset="0"/>
            </a:endParaRPr>
          </a:p>
          <a:p>
            <a:pPr marL="285750" indent="-285750">
              <a:lnSpc>
                <a:spcPct val="150000"/>
              </a:lnSpc>
              <a:buFont typeface="PingFang SC" panose="020B0400000000000000" charset="-122"/>
              <a:buChar char="-"/>
            </a:pPr>
            <a:r>
              <a:rPr lang="zh-CN" altLang="en-US" sz="2000">
                <a:sym typeface="+mn-ea"/>
              </a:rPr>
              <a:t>社区免费接种点：强制免疫</a:t>
            </a:r>
            <a:r>
              <a:rPr lang="en-US" altLang="zh-CN" sz="2000">
                <a:sym typeface="+mn-ea"/>
              </a:rPr>
              <a:t>+</a:t>
            </a:r>
            <a:r>
              <a:rPr lang="zh-CN" altLang="en-US" sz="2000">
                <a:sym typeface="+mn-ea"/>
              </a:rPr>
              <a:t>App预约与接种记录联网。</a:t>
            </a:r>
            <a:endParaRPr lang="zh-CN" altLang="en-US" sz="2000">
              <a:latin typeface="Arial Regular" panose="020B0604020202090204" charset="0"/>
              <a:cs typeface="Arial Regular" panose="020B0604020202090204" charset="0"/>
            </a:endParaRPr>
          </a:p>
          <a:p>
            <a:pPr marL="285750" indent="-285750">
              <a:lnSpc>
                <a:spcPct val="150000"/>
              </a:lnSpc>
              <a:buFont typeface="PingFang SC" panose="020B0400000000000000" charset="-122"/>
              <a:buChar char="-"/>
            </a:pPr>
            <a:r>
              <a:rPr lang="zh-CN" altLang="en-US" sz="2000">
                <a:latin typeface="Arial Regular" panose="020B0604020202090204" charset="0"/>
                <a:cs typeface="Arial Regular" panose="020B0604020202090204" charset="0"/>
              </a:rPr>
              <a:t>与社区医院协作，开展重点人群（孕妇、幼儿、免疫低下者）人宠联合健康管理。</a:t>
            </a:r>
            <a:endParaRPr lang="zh-CN" altLang="en-US" sz="2000">
              <a:latin typeface="Arial Regular" panose="020B0604020202090204" charset="0"/>
              <a:cs typeface="Arial Regular" panose="020B0604020202090204" charset="0"/>
            </a:endParaRPr>
          </a:p>
          <a:p>
            <a:pPr marL="285750" indent="-285750">
              <a:lnSpc>
                <a:spcPct val="150000"/>
              </a:lnSpc>
              <a:buFont typeface="PingFang SC" panose="020B0400000000000000" charset="-122"/>
              <a:buChar char="-"/>
            </a:pPr>
            <a:r>
              <a:rPr lang="zh-CN" altLang="en-US" sz="2000">
                <a:latin typeface="Arial Regular" panose="020B0604020202090204" charset="0"/>
                <a:cs typeface="Arial Regular" panose="020B0604020202090204" charset="0"/>
              </a:rPr>
              <a:t>鼓励宠物诊疗机构配备基础实验室检测设备，提高</a:t>
            </a:r>
            <a:r>
              <a:rPr lang="zh-CN" altLang="en-US" sz="2000">
                <a:latin typeface="Arial Regular" panose="020B0604020202090204" charset="0"/>
                <a:cs typeface="Arial Regular" panose="020B0604020202090204" charset="0"/>
              </a:rPr>
              <a:t>人兽共患病筛查能力。</a:t>
            </a:r>
            <a:endParaRPr lang="zh-CN" altLang="en-US" sz="2000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0560" y="1130300"/>
            <a:ext cx="11105515" cy="3801745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</a:rPr>
              <a:t> One Health 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</a:rPr>
              <a:t>本地化的实现路径</a:t>
            </a:r>
            <a:b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</a:br>
            <a:r>
              <a:rPr lang="en-US" altLang="zh-CN" sz="2000" b="1">
                <a:solidFill>
                  <a:srgbClr val="7030A0"/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endParaRPr lang="en-US" altLang="zh-CN" sz="2000" b="1">
              <a:solidFill>
                <a:srgbClr val="7030A0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endParaRPr lang="en-US" altLang="zh-CN" sz="2000">
              <a:solidFill>
                <a:schemeClr val="tx1"/>
              </a:solidFill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45" name="标题 4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69925" y="443230"/>
            <a:ext cx="10852785" cy="44196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38100" rIns="76200" bIns="38100" numCol="1" rtlCol="0" anchor="t" anchorCtr="0" compatLnSpc="1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9pPr>
          </a:lstStyle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宠物源人兽共患病的防控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51890" y="2199640"/>
            <a:ext cx="10142220" cy="2738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"/>
            </a:pPr>
            <a:r>
              <a:rPr lang="zh-CN" altLang="en-US" sz="2200" b="1">
                <a:solidFill>
                  <a:schemeClr val="accent3">
                    <a:lumMod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开展养宠家庭</a:t>
            </a:r>
            <a:r>
              <a:rPr lang="zh-CN" altLang="en-US" sz="2200" b="1">
                <a:solidFill>
                  <a:schemeClr val="accent3">
                    <a:lumMod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公共卫生安全教育与</a:t>
            </a:r>
            <a:r>
              <a:rPr lang="zh-CN" altLang="en-US" sz="2200" b="1">
                <a:solidFill>
                  <a:schemeClr val="accent3">
                    <a:lumMod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引导</a:t>
            </a:r>
            <a:endParaRPr lang="zh-CN" altLang="en-US" sz="2200" b="1">
              <a:solidFill>
                <a:schemeClr val="accent3">
                  <a:lumMod val="50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PingFang SC" panose="020B0400000000000000" charset="-122"/>
              <a:buChar char="-"/>
            </a:pPr>
            <a:r>
              <a:rPr lang="zh-CN" altLang="en-US" sz="2000">
                <a:latin typeface="Arial Regular" panose="020B0604020202090204" charset="0"/>
                <a:cs typeface="Arial Regular" panose="020B0604020202090204" charset="0"/>
              </a:rPr>
              <a:t>制定本地宠物卫生行为守则和户外环境卫生管理（如</a:t>
            </a:r>
            <a:r>
              <a:rPr lang="zh-CN" altLang="en-US" sz="2000">
                <a:latin typeface="Arial Regular" panose="020B0604020202090204" charset="0"/>
                <a:cs typeface="Arial Regular" panose="020B0604020202090204" charset="0"/>
              </a:rPr>
              <a:t>宠物粪</a:t>
            </a:r>
            <a:r>
              <a:rPr lang="zh-CN" altLang="en-US" sz="2000">
                <a:latin typeface="Arial Regular" panose="020B0604020202090204" charset="0"/>
                <a:cs typeface="Arial Regular" panose="020B0604020202090204" charset="0"/>
              </a:rPr>
              <a:t>污清理）规范。</a:t>
            </a:r>
            <a:endParaRPr lang="zh-CN" altLang="en-US" sz="2000">
              <a:latin typeface="Arial Regular" panose="020B0604020202090204" charset="0"/>
              <a:cs typeface="Arial Regular" panose="020B0604020202090204" charset="0"/>
            </a:endParaRPr>
          </a:p>
          <a:p>
            <a:pPr marL="285750" indent="-285750">
              <a:lnSpc>
                <a:spcPct val="150000"/>
              </a:lnSpc>
              <a:buFont typeface="PingFang SC" panose="020B0400000000000000" charset="-122"/>
              <a:buChar char="-"/>
            </a:pPr>
            <a:r>
              <a:rPr lang="zh-CN" altLang="en-US" sz="2000">
                <a:latin typeface="Arial Regular" panose="020B0604020202090204" charset="0"/>
                <a:cs typeface="Arial Regular" panose="020B0604020202090204" charset="0"/>
              </a:rPr>
              <a:t>建立“宠物健康档案+主人培训”</a:t>
            </a:r>
            <a:r>
              <a:rPr lang="zh-CN" altLang="en-US" sz="2000">
                <a:latin typeface="Arial Regular" panose="020B0604020202090204" charset="0"/>
                <a:cs typeface="Arial Regular" panose="020B0604020202090204" charset="0"/>
              </a:rPr>
              <a:t>机制（如“宠物健康进社区”志愿服务、“宠物与人类健康”线上互动课程、“文明养宠、健康共享”社区活动</a:t>
            </a:r>
            <a:r>
              <a:rPr lang="zh-CN" altLang="en-US" sz="2000">
                <a:latin typeface="Arial Regular" panose="020B0604020202090204" charset="0"/>
                <a:cs typeface="Arial Regular" panose="020B0604020202090204" charset="0"/>
              </a:rPr>
              <a:t>等），提高公众对人兽共患病的防范意识。</a:t>
            </a:r>
            <a:endParaRPr lang="zh-CN" altLang="en-US" sz="2000">
              <a:latin typeface="Arial Regular" panose="020B0604020202090204" charset="0"/>
              <a:cs typeface="Arial Regular" panose="020B0604020202090204" charset="0"/>
            </a:endParaRPr>
          </a:p>
          <a:p>
            <a:pPr indent="0">
              <a:lnSpc>
                <a:spcPct val="150000"/>
              </a:lnSpc>
              <a:buFont typeface="PingFang SC" panose="020B0400000000000000" charset="-122"/>
              <a:buNone/>
            </a:pPr>
            <a:endParaRPr lang="zh-CN" altLang="en-US" sz="2000">
              <a:latin typeface="Arial Regular" panose="020B0604020202090204" charset="0"/>
              <a:cs typeface="Arial Regular" panose="020B06040202020902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4337050"/>
            <a:ext cx="3554730" cy="21386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4337050"/>
            <a:ext cx="2857500" cy="2138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0560" y="1130300"/>
            <a:ext cx="11105515" cy="3801745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</a:rPr>
              <a:t> One Health 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</a:rPr>
              <a:t>本地化的实现路径</a:t>
            </a:r>
            <a:b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</a:br>
            <a:r>
              <a:rPr lang="en-US" altLang="zh-CN" sz="2000" b="1">
                <a:solidFill>
                  <a:srgbClr val="7030A0"/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endParaRPr lang="en-US" altLang="zh-CN" sz="2000" b="1">
              <a:solidFill>
                <a:srgbClr val="7030A0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endParaRPr lang="en-US" altLang="zh-CN" sz="2000">
              <a:solidFill>
                <a:schemeClr val="tx1"/>
              </a:solidFill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45" name="标题 4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69925" y="443230"/>
            <a:ext cx="10852785" cy="44196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38100" rIns="76200" bIns="38100" numCol="1" rtlCol="0" anchor="t" anchorCtr="0" compatLnSpc="1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e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charset="-122"/>
                <a:ea typeface="微软雅黑" charset="-122"/>
              </a:defRPr>
            </a:lvl9pPr>
          </a:lstStyle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宠物源人兽共患病的防控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68400" y="2374900"/>
            <a:ext cx="10142855" cy="2276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"/>
            </a:pPr>
            <a:r>
              <a:rPr lang="zh-CN" altLang="en-US" sz="2200" b="1">
                <a:solidFill>
                  <a:schemeClr val="accent3">
                    <a:lumMod val="50000"/>
                  </a:schemeClr>
                </a:solidFill>
              </a:rPr>
              <a:t>引导本地</a:t>
            </a:r>
            <a:r>
              <a:rPr lang="zh-CN" altLang="en-US" sz="2200" b="1">
                <a:solidFill>
                  <a:schemeClr val="accent3">
                    <a:lumMod val="50000"/>
                  </a:schemeClr>
                </a:solidFill>
              </a:rPr>
              <a:t>研究机构与产业融合发展</a:t>
            </a:r>
            <a:endParaRPr lang="zh-CN" altLang="en-US" sz="2200" b="1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PingFang SC" panose="020B0400000000000000" charset="-122"/>
              <a:buChar char="-"/>
            </a:pPr>
            <a:r>
              <a:rPr lang="zh-CN" altLang="en-US" sz="2000"/>
              <a:t>鼓励研究机构与地方宠物诊疗行业合作，强化宠物疫病的流行监测</a:t>
            </a:r>
            <a:r>
              <a:rPr lang="zh-CN" altLang="en-US" sz="2000"/>
              <a:t>和创</a:t>
            </a:r>
            <a:r>
              <a:rPr lang="zh-CN" altLang="en-US" sz="2000"/>
              <a:t>新防控</a:t>
            </a:r>
            <a:r>
              <a:rPr lang="zh-CN" altLang="en-US" sz="2000"/>
              <a:t>体系。</a:t>
            </a:r>
            <a:endParaRPr lang="zh-CN" altLang="en-US" sz="2000"/>
          </a:p>
          <a:p>
            <a:pPr marL="285750" indent="-285750">
              <a:lnSpc>
                <a:spcPct val="150000"/>
              </a:lnSpc>
              <a:buFont typeface="PingFang SC" panose="020B0400000000000000" charset="-122"/>
              <a:buChar char="-"/>
            </a:pPr>
            <a:r>
              <a:rPr lang="zh-CN" altLang="en-US" sz="2000"/>
              <a:t>融合宠物医疗、临床监测、环境因子等大数据，通过AI实现病原识别、趋势预测和区域预警。</a:t>
            </a:r>
            <a:endParaRPr lang="zh-CN" altLang="en-US" sz="2000"/>
          </a:p>
          <a:p>
            <a:pPr marL="285750" indent="-285750">
              <a:lnSpc>
                <a:spcPct val="150000"/>
              </a:lnSpc>
              <a:buFont typeface="PingFang SC" panose="020B0400000000000000" charset="-122"/>
              <a:buChar char="-"/>
            </a:pPr>
            <a:r>
              <a:rPr lang="zh-CN" altLang="en-US" sz="2000"/>
              <a:t>推进地方探索，将“宠物源人兽共患病防控”</a:t>
            </a:r>
            <a:r>
              <a:rPr lang="zh-CN" altLang="en-US" sz="2000"/>
              <a:t>全面纳入城市公共卫生法规体系。</a:t>
            </a:r>
            <a:endParaRPr lang="zh-CN" altLang="en-US" sz="2000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673108"/>
            <a:ext cx="10852237" cy="5388907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常</a:t>
            </a:r>
            <a:r>
              <a:rPr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见宠物源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人兽共患病</a:t>
            </a:r>
            <a:endParaRPr lang="zh-CN" altLang="en-US" sz="2400">
              <a:solidFill>
                <a:schemeClr val="tx1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0" indent="0">
              <a:buNone/>
            </a:pPr>
            <a:endParaRPr lang="zh-CN" altLang="en-US" sz="20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040130" y="3846195"/>
            <a:ext cx="17995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accent3">
                    <a:lumMod val="50000"/>
                  </a:schemeClr>
                </a:solidFill>
              </a:rPr>
              <a:t>巴尔通体病</a:t>
            </a:r>
            <a:endParaRPr lang="zh-CN" altLang="en-US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zh-CN" altLang="en-US">
                <a:solidFill>
                  <a:schemeClr val="accent3">
                    <a:lumMod val="50000"/>
                  </a:schemeClr>
                </a:solidFill>
              </a:rPr>
              <a:t>Bartonellosis</a:t>
            </a:r>
            <a:endParaRPr lang="zh-CN" alt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27805" y="3077845"/>
            <a:ext cx="196596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buFont typeface="Wingdings" panose="05000000000000000000" charset="0"/>
              <a:buNone/>
            </a:pPr>
            <a:r>
              <a:rPr lang="en-US" altLang="zh-CN" sz="3200">
                <a:latin typeface="Arial Regular" panose="020B0604020202090204" charset="0"/>
                <a:cs typeface="Arial Regular" panose="020B0604020202090204" charset="0"/>
                <a:sym typeface="+mn-ea"/>
              </a:rPr>
              <a:t> </a:t>
            </a:r>
            <a:r>
              <a:rPr lang="zh-CN" altLang="en-US" sz="3200">
                <a:solidFill>
                  <a:srgbClr val="FF0000"/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狂犬病</a:t>
            </a:r>
            <a:endParaRPr lang="zh-CN" altLang="en-US" sz="3200">
              <a:solidFill>
                <a:srgbClr val="FF0000"/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0" indent="0" algn="ctr">
              <a:buFont typeface="Wingdings" panose="05000000000000000000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 Rabies</a:t>
            </a:r>
            <a:endParaRPr lang="zh-CN" altLang="en-US" sz="3200">
              <a:solidFill>
                <a:srgbClr val="FF0000"/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134745" y="5511165"/>
            <a:ext cx="25571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>
                <a:solidFill>
                  <a:srgbClr val="0070C0"/>
                </a:solidFill>
              </a:rPr>
              <a:t>弯曲杆菌</a:t>
            </a:r>
            <a:endParaRPr lang="zh-CN" altLang="en-US" sz="2000">
              <a:solidFill>
                <a:srgbClr val="0070C0"/>
              </a:solidFill>
            </a:endParaRPr>
          </a:p>
          <a:p>
            <a:pPr algn="ctr"/>
            <a:r>
              <a:rPr lang="zh-CN" altLang="en-US" sz="2000">
                <a:solidFill>
                  <a:srgbClr val="0070C0"/>
                </a:solidFill>
              </a:rPr>
              <a:t>Campylobacteriosis</a:t>
            </a:r>
            <a:endParaRPr lang="zh-CN" altLang="en-US" sz="2000">
              <a:solidFill>
                <a:srgbClr val="0070C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499100" y="4030980"/>
            <a:ext cx="18002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accent6"/>
                </a:solidFill>
              </a:rPr>
              <a:t>衣原体</a:t>
            </a:r>
            <a:endParaRPr lang="zh-CN" altLang="en-US">
              <a:solidFill>
                <a:schemeClr val="accent6"/>
              </a:solidFill>
            </a:endParaRPr>
          </a:p>
          <a:p>
            <a:pPr algn="ctr"/>
            <a:r>
              <a:rPr lang="zh-CN" altLang="en-US">
                <a:solidFill>
                  <a:schemeClr val="accent6"/>
                </a:solidFill>
              </a:rPr>
              <a:t>Chlamydiosis</a:t>
            </a:r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6788785" y="2764790"/>
            <a:ext cx="11931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>
                <a:gradFill>
                  <a:gsLst>
                    <a:gs pos="0">
                      <a:srgbClr val="D9A87F"/>
                    </a:gs>
                    <a:gs pos="100000">
                      <a:srgbClr val="AC693C"/>
                    </a:gs>
                  </a:gsLst>
                  <a:lin scaled="1"/>
                </a:gradFill>
                <a:latin typeface="Arial Regular" panose="020B0604020202090204" charset="0"/>
                <a:ea typeface="微软雅黑" charset="0"/>
                <a:cs typeface="Arial Regular" panose="020B0604020202090204" charset="0"/>
              </a:rPr>
              <a:t>跳蚤</a:t>
            </a:r>
            <a:endParaRPr lang="zh-CN" altLang="en-US" sz="2400">
              <a:gradFill>
                <a:gsLst>
                  <a:gs pos="0">
                    <a:srgbClr val="D9A87F"/>
                  </a:gs>
                  <a:gs pos="100000">
                    <a:srgbClr val="AC693C"/>
                  </a:gs>
                </a:gsLst>
                <a:lin scaled="1"/>
              </a:gradFill>
              <a:latin typeface="Arial Regular" panose="020B0604020202090204" charset="0"/>
              <a:ea typeface="微软雅黑" charset="0"/>
              <a:cs typeface="Arial Regular" panose="020B0604020202090204" charset="0"/>
            </a:endParaRPr>
          </a:p>
          <a:p>
            <a:pPr algn="ctr"/>
            <a:r>
              <a:rPr lang="en-US" altLang="zh-CN" sz="2400">
                <a:gradFill>
                  <a:gsLst>
                    <a:gs pos="0">
                      <a:srgbClr val="D9A87F"/>
                    </a:gs>
                    <a:gs pos="100000">
                      <a:srgbClr val="AC693C"/>
                    </a:gs>
                  </a:gsLst>
                  <a:lin scaled="1"/>
                </a:gradFill>
                <a:latin typeface="Arial Regular" panose="020B0604020202090204" charset="0"/>
                <a:ea typeface="微软雅黑" charset="0"/>
                <a:cs typeface="Arial Regular" panose="020B0604020202090204" charset="0"/>
              </a:rPr>
              <a:t>Fleas</a:t>
            </a:r>
            <a:endParaRPr lang="en-US" altLang="zh-CN" sz="2400">
              <a:gradFill>
                <a:gsLst>
                  <a:gs pos="0">
                    <a:srgbClr val="D9A87F"/>
                  </a:gs>
                  <a:gs pos="100000">
                    <a:srgbClr val="AC693C"/>
                  </a:gs>
                </a:gsLst>
                <a:lin scaled="1"/>
              </a:gradFill>
              <a:latin typeface="Arial Regular" panose="020B0604020202090204" charset="0"/>
              <a:ea typeface="微软雅黑" charset="0"/>
              <a:cs typeface="Arial Regular" panose="020B06040202020902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2856865" y="3220720"/>
            <a:ext cx="17995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600">
                <a:solidFill>
                  <a:schemeClr val="accent2">
                    <a:lumMod val="75000"/>
                  </a:schemeClr>
                </a:solidFill>
                <a:latin typeface="Arial Regular" panose="020B0604020202090204" charset="0"/>
                <a:ea typeface="微软雅黑" charset="0"/>
                <a:cs typeface="Arial Regular" panose="020B0604020202090204" charset="0"/>
              </a:rPr>
              <a:t>微丝</a:t>
            </a:r>
            <a:r>
              <a:rPr lang="zh-CN" altLang="en-US" sz="1600">
                <a:solidFill>
                  <a:schemeClr val="accent2">
                    <a:lumMod val="75000"/>
                  </a:schemeClr>
                </a:solidFill>
                <a:latin typeface="Arial Regular" panose="020B0604020202090204" charset="0"/>
                <a:ea typeface="微软雅黑" charset="0"/>
                <a:cs typeface="Arial Regular" panose="020B0604020202090204" charset="0"/>
              </a:rPr>
              <a:t>蚴</a:t>
            </a:r>
            <a:endParaRPr lang="zh-CN" altLang="en-US" sz="1600">
              <a:solidFill>
                <a:schemeClr val="accent2">
                  <a:lumMod val="75000"/>
                </a:schemeClr>
              </a:solidFill>
              <a:latin typeface="Arial Regular" panose="020B0604020202090204" charset="0"/>
              <a:ea typeface="微软雅黑" charset="0"/>
              <a:cs typeface="Arial Regular" panose="020B0604020202090204" charset="0"/>
            </a:endParaRPr>
          </a:p>
          <a:p>
            <a:pPr algn="ctr"/>
            <a:r>
              <a:rPr lang="en-US" altLang="zh-CN" sz="1600">
                <a:solidFill>
                  <a:schemeClr val="accent2">
                    <a:lumMod val="75000"/>
                  </a:schemeClr>
                </a:solidFill>
                <a:latin typeface="Arial Regular" panose="020B0604020202090204" charset="0"/>
                <a:ea typeface="微软雅黑" charset="0"/>
                <a:cs typeface="Arial Regular" panose="020B0604020202090204" charset="0"/>
              </a:rPr>
              <a:t>Heartworm</a:t>
            </a:r>
            <a:endParaRPr lang="en-US" altLang="zh-CN" sz="1600">
              <a:solidFill>
                <a:schemeClr val="accent2">
                  <a:lumMod val="75000"/>
                </a:schemeClr>
              </a:solidFill>
              <a:latin typeface="Arial Regular" panose="020B0604020202090204" charset="0"/>
              <a:ea typeface="微软雅黑" charset="0"/>
              <a:cs typeface="Arial Regular" panose="020B060402020209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953385" y="2247900"/>
            <a:ext cx="23488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>
                <a:solidFill>
                  <a:srgbClr val="7030A0"/>
                </a:solidFill>
              </a:rPr>
              <a:t>端螺旋体</a:t>
            </a:r>
            <a:endParaRPr lang="zh-CN" altLang="en-US" sz="2400">
              <a:solidFill>
                <a:srgbClr val="7030A0"/>
              </a:solidFill>
            </a:endParaRPr>
          </a:p>
          <a:p>
            <a:pPr algn="ctr"/>
            <a:r>
              <a:rPr lang="zh-CN" altLang="en-US" sz="2400">
                <a:solidFill>
                  <a:srgbClr val="7030A0"/>
                </a:solidFill>
              </a:rPr>
              <a:t>Leptospirosis</a:t>
            </a:r>
            <a:endParaRPr lang="zh-CN" altLang="en-US" sz="2400">
              <a:solidFill>
                <a:srgbClr val="7030A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20485" y="4857115"/>
            <a:ext cx="17018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>
                <a:solidFill>
                  <a:srgbClr val="8B551B"/>
                </a:solidFill>
              </a:rPr>
              <a:t>癣菌病Ringworm</a:t>
            </a:r>
            <a:endParaRPr lang="zh-CN" altLang="en-US" sz="2400">
              <a:solidFill>
                <a:srgbClr val="8B551B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027805" y="4737735"/>
            <a:ext cx="1701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</a:rPr>
              <a:t>沙门菌病Salmonellosis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981190" y="3498215"/>
            <a:ext cx="19659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accent3">
                    <a:lumMod val="50000"/>
                  </a:schemeClr>
                </a:solidFill>
              </a:rPr>
              <a:t>疥螨</a:t>
            </a:r>
            <a:endParaRPr lang="zh-CN" altLang="en-US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zh-CN" altLang="en-US">
                <a:solidFill>
                  <a:schemeClr val="accent3">
                    <a:lumMod val="50000"/>
                  </a:schemeClr>
                </a:solidFill>
              </a:rPr>
              <a:t>Sarcoptic mange</a:t>
            </a:r>
            <a:endParaRPr lang="zh-CN" alt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180965" y="2247900"/>
            <a:ext cx="18002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rgbClr val="00B050"/>
                </a:solidFill>
              </a:rPr>
              <a:t>弓形虫病</a:t>
            </a:r>
            <a:endParaRPr lang="zh-CN" altLang="en-US">
              <a:solidFill>
                <a:srgbClr val="00B050"/>
              </a:solidFill>
            </a:endParaRPr>
          </a:p>
          <a:p>
            <a:pPr algn="ctr"/>
            <a:r>
              <a:rPr lang="zh-CN" altLang="en-US">
                <a:solidFill>
                  <a:srgbClr val="00B050"/>
                </a:solidFill>
              </a:rPr>
              <a:t>Toxoplasmosis</a:t>
            </a:r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784465" y="2247900"/>
            <a:ext cx="17018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>
                <a:solidFill>
                  <a:srgbClr val="002060"/>
                </a:solidFill>
              </a:rPr>
              <a:t>蛔虫</a:t>
            </a:r>
            <a:endParaRPr lang="zh-CN" altLang="en-US" sz="2000">
              <a:solidFill>
                <a:srgbClr val="002060"/>
              </a:solidFill>
            </a:endParaRPr>
          </a:p>
          <a:p>
            <a:pPr algn="ctr"/>
            <a:r>
              <a:rPr lang="zh-CN" altLang="en-US" sz="2000">
                <a:solidFill>
                  <a:srgbClr val="002060"/>
                </a:solidFill>
              </a:rPr>
              <a:t>Roundworms</a:t>
            </a:r>
            <a:endParaRPr lang="zh-CN" altLang="en-US" sz="2000">
              <a:solidFill>
                <a:srgbClr val="002060"/>
              </a:solidFill>
            </a:endParaRP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alphaModFix amt="57000"/>
          </a:blip>
          <a:stretch>
            <a:fillRect/>
          </a:stretch>
        </p:blipFill>
        <p:spPr>
          <a:xfrm>
            <a:off x="5729605" y="3007360"/>
            <a:ext cx="1017270" cy="10172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alphaModFix amt="28000"/>
          </a:blip>
          <a:stretch>
            <a:fillRect/>
          </a:stretch>
        </p:blipFill>
        <p:spPr>
          <a:xfrm>
            <a:off x="6757670" y="2094230"/>
            <a:ext cx="1192530" cy="670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alphaModFix amt="28000"/>
          </a:blip>
          <a:srcRect l="31142" t="16942" r="33333" b="12370"/>
          <a:stretch>
            <a:fillRect/>
          </a:stretch>
        </p:blipFill>
        <p:spPr>
          <a:xfrm>
            <a:off x="8919210" y="1873250"/>
            <a:ext cx="1000760" cy="14941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alphaModFix amt="48000"/>
            <a:lum bright="6000"/>
          </a:blip>
          <a:stretch>
            <a:fillRect/>
          </a:stretch>
        </p:blipFill>
        <p:spPr>
          <a:xfrm>
            <a:off x="5288915" y="1579245"/>
            <a:ext cx="1000760" cy="6616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alphaModFix amt="44000"/>
          </a:blip>
          <a:srcRect l="15380" t="23951" r="43538" b="7337"/>
          <a:stretch>
            <a:fillRect/>
          </a:stretch>
        </p:blipFill>
        <p:spPr>
          <a:xfrm>
            <a:off x="2580640" y="1640205"/>
            <a:ext cx="878205" cy="9747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alphaModFix amt="67000"/>
            <a:lum bright="24000"/>
          </a:blip>
          <a:stretch>
            <a:fillRect/>
          </a:stretch>
        </p:blipFill>
        <p:spPr>
          <a:xfrm>
            <a:off x="2058670" y="4651375"/>
            <a:ext cx="1482725" cy="8305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6546215" y="5608955"/>
            <a:ext cx="1496060" cy="10147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alphaModFix amt="48000"/>
            <a:lum bright="30000"/>
          </a:blip>
          <a:stretch>
            <a:fillRect/>
          </a:stretch>
        </p:blipFill>
        <p:spPr>
          <a:xfrm rot="5400000">
            <a:off x="8676640" y="3356610"/>
            <a:ext cx="991235" cy="7912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alphaModFix amt="46000"/>
          </a:blip>
          <a:srcRect l="33813" t="25096" r="35875" b="19499"/>
          <a:stretch>
            <a:fillRect/>
          </a:stretch>
        </p:blipFill>
        <p:spPr>
          <a:xfrm>
            <a:off x="5916930" y="4665345"/>
            <a:ext cx="629285" cy="8515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alphaModFix amt="50000"/>
          </a:blip>
          <a:srcRect r="20814"/>
          <a:stretch>
            <a:fillRect/>
          </a:stretch>
        </p:blipFill>
        <p:spPr>
          <a:xfrm>
            <a:off x="4197985" y="5444490"/>
            <a:ext cx="1315085" cy="9347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alphaModFix amt="53000"/>
          </a:blip>
          <a:stretch>
            <a:fillRect/>
          </a:stretch>
        </p:blipFill>
        <p:spPr>
          <a:xfrm>
            <a:off x="3152775" y="3947160"/>
            <a:ext cx="1045210" cy="62738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文本框 13"/>
          <p:cNvSpPr txBox="1"/>
          <p:nvPr/>
        </p:nvSpPr>
        <p:spPr>
          <a:xfrm>
            <a:off x="7450455" y="4248150"/>
            <a:ext cx="26835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>
                <a:solidFill>
                  <a:schemeClr val="accent5">
                    <a:lumMod val="60000"/>
                    <a:lumOff val="40000"/>
                  </a:schemeClr>
                </a:solidFill>
              </a:rPr>
              <a:t>犬利什曼原虫</a:t>
            </a:r>
            <a:endParaRPr lang="zh-CN" altLang="en-US" sz="200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zh-CN" altLang="en-US" sz="2000">
                <a:solidFill>
                  <a:schemeClr val="accent5">
                    <a:lumMod val="60000"/>
                    <a:lumOff val="40000"/>
                  </a:schemeClr>
                </a:solidFill>
              </a:rPr>
              <a:t>Leishmania Canis</a:t>
            </a:r>
            <a:endParaRPr lang="zh-CN" altLang="en-US" sz="200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alphaModFix amt="55000"/>
          </a:blip>
          <a:srcRect l="27027" t="21340" r="32407" b="15842"/>
          <a:stretch>
            <a:fillRect/>
          </a:stretch>
        </p:blipFill>
        <p:spPr>
          <a:xfrm>
            <a:off x="8485505" y="4927600"/>
            <a:ext cx="1000760" cy="116078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214995" y="6215380"/>
            <a:ext cx="2700338" cy="315913"/>
          </a:xfrm>
        </p:spPr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467850" y="5652770"/>
            <a:ext cx="21805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600">
                <a:solidFill>
                  <a:schemeClr val="bg2">
                    <a:lumMod val="50000"/>
                  </a:schemeClr>
                </a:solidFill>
              </a:rPr>
              <a:t> 贾第鞭毛虫</a:t>
            </a:r>
            <a:endParaRPr lang="zh-CN" altLang="en-US" sz="160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zh-CN" altLang="en-US" sz="1600">
                <a:solidFill>
                  <a:schemeClr val="bg2">
                    <a:lumMod val="50000"/>
                  </a:schemeClr>
                </a:solidFill>
              </a:rPr>
              <a:t>Giardia duodenalis</a:t>
            </a:r>
            <a:endParaRPr lang="zh-CN" altLang="en-US" sz="160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alphaModFix amt="48000"/>
            <a:lum bright="12000"/>
          </a:blip>
          <a:stretch>
            <a:fillRect/>
          </a:stretch>
        </p:blipFill>
        <p:spPr>
          <a:xfrm>
            <a:off x="10051415" y="5074285"/>
            <a:ext cx="1013460" cy="80899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alphaModFix amt="63000"/>
          </a:blip>
          <a:stretch>
            <a:fillRect/>
          </a:stretch>
        </p:blipFill>
        <p:spPr>
          <a:xfrm>
            <a:off x="10321925" y="3260090"/>
            <a:ext cx="1351280" cy="10179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文本框 35"/>
          <p:cNvSpPr txBox="1"/>
          <p:nvPr/>
        </p:nvSpPr>
        <p:spPr>
          <a:xfrm>
            <a:off x="9958705" y="4248150"/>
            <a:ext cx="2109470" cy="808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400">
                <a:solidFill>
                  <a:schemeClr val="accent3">
                    <a:lumMod val="50000"/>
                  </a:schemeClr>
                </a:solidFill>
              </a:rPr>
              <a:t>包虫病</a:t>
            </a:r>
            <a:endParaRPr lang="zh-CN" altLang="en-US" sz="240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altLang="zh-CN" sz="2400">
                <a:solidFill>
                  <a:schemeClr val="accent3">
                    <a:lumMod val="50000"/>
                  </a:schemeClr>
                </a:solidFill>
              </a:rPr>
              <a:t>H</a:t>
            </a:r>
            <a:r>
              <a:rPr lang="zh-CN" altLang="en-US" sz="2400">
                <a:solidFill>
                  <a:schemeClr val="accent3">
                    <a:lumMod val="50000"/>
                  </a:schemeClr>
                </a:solidFill>
              </a:rPr>
              <a:t>ydatidosis</a:t>
            </a:r>
            <a:endParaRPr lang="zh-CN" altLang="en-US" sz="240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7" name="图片 36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alphaModFix amt="48000"/>
            <a:lum bright="12000"/>
          </a:blip>
          <a:stretch>
            <a:fillRect/>
          </a:stretch>
        </p:blipFill>
        <p:spPr>
          <a:xfrm>
            <a:off x="1291590" y="3044190"/>
            <a:ext cx="1115695" cy="74231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文本框 37"/>
          <p:cNvSpPr txBox="1"/>
          <p:nvPr/>
        </p:nvSpPr>
        <p:spPr>
          <a:xfrm>
            <a:off x="10187940" y="2614930"/>
            <a:ext cx="14605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rgbClr val="92D050"/>
                </a:solidFill>
              </a:rPr>
              <a:t>布鲁氏菌病</a:t>
            </a:r>
            <a:r>
              <a:rPr lang="en-US" altLang="zh-CN">
                <a:solidFill>
                  <a:srgbClr val="92D050"/>
                </a:solidFill>
              </a:rPr>
              <a:t>B</a:t>
            </a:r>
            <a:r>
              <a:rPr lang="zh-CN" altLang="en-US">
                <a:solidFill>
                  <a:srgbClr val="92D050"/>
                </a:solidFill>
              </a:rPr>
              <a:t>rucellosis</a:t>
            </a:r>
            <a:endParaRPr lang="zh-CN" altLang="en-US">
              <a:solidFill>
                <a:srgbClr val="92D050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30555" y="2432050"/>
            <a:ext cx="19538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>
                <a:solidFill>
                  <a:schemeClr val="accent5"/>
                </a:solidFill>
              </a:rPr>
              <a:t>A</a:t>
            </a:r>
            <a:r>
              <a:rPr lang="zh-CN" altLang="en-US">
                <a:solidFill>
                  <a:schemeClr val="accent5"/>
                </a:solidFill>
              </a:rPr>
              <a:t>型流感病毒</a:t>
            </a:r>
            <a:endParaRPr lang="zh-CN" altLang="en-US">
              <a:solidFill>
                <a:schemeClr val="accent5"/>
              </a:solidFill>
            </a:endParaRPr>
          </a:p>
          <a:p>
            <a:pPr algn="ctr"/>
            <a:r>
              <a:rPr lang="en-US" altLang="zh-CN">
                <a:solidFill>
                  <a:schemeClr val="accent5"/>
                </a:solidFill>
              </a:rPr>
              <a:t>I</a:t>
            </a:r>
            <a:r>
              <a:rPr lang="zh-CN" altLang="en-US">
                <a:solidFill>
                  <a:schemeClr val="accent5"/>
                </a:solidFill>
              </a:rPr>
              <a:t>nfluenza </a:t>
            </a:r>
            <a:r>
              <a:rPr lang="en-US" altLang="zh-CN">
                <a:solidFill>
                  <a:schemeClr val="accent5"/>
                </a:solidFill>
              </a:rPr>
              <a:t>A </a:t>
            </a:r>
            <a:r>
              <a:rPr lang="zh-CN" altLang="en-US">
                <a:solidFill>
                  <a:schemeClr val="accent5"/>
                </a:solidFill>
              </a:rPr>
              <a:t>virus</a:t>
            </a:r>
            <a:endParaRPr lang="zh-CN" altLang="en-US">
              <a:solidFill>
                <a:schemeClr val="accent5"/>
              </a:solidFill>
            </a:endParaRPr>
          </a:p>
        </p:txBody>
      </p:sp>
      <p:pic>
        <p:nvPicPr>
          <p:cNvPr id="42" name="图片 41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>
            <a:alphaModFix amt="59000"/>
          </a:blip>
          <a:stretch>
            <a:fillRect/>
          </a:stretch>
        </p:blipFill>
        <p:spPr>
          <a:xfrm>
            <a:off x="1134745" y="1809750"/>
            <a:ext cx="923925" cy="6165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>
            <a:alphaModFix amt="48000"/>
          </a:blip>
          <a:stretch>
            <a:fillRect/>
          </a:stretch>
        </p:blipFill>
        <p:spPr>
          <a:xfrm>
            <a:off x="10154920" y="1691005"/>
            <a:ext cx="1478280" cy="8299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5" name="标题 44"/>
          <p:cNvSpPr>
            <a:spLocks noGrp="1"/>
          </p:cNvSpPr>
          <p:nvPr>
            <p:ph type="title"/>
            <p:custDataLst>
              <p:tags r:id="rId36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宠物源人兽共患病简介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37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未来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挑战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>
                <a:solidFill>
                  <a:srgbClr val="C00000"/>
                </a:solidFill>
              </a:rPr>
              <a:t>新发与再现病种风险上升</a:t>
            </a:r>
            <a:r>
              <a:rPr lang="zh-CN" altLang="en-US" sz="2000"/>
              <a:t>：宠物源人兽共患病谱系不断扩展，防控难度加大。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>
                <a:solidFill>
                  <a:srgbClr val="C00000"/>
                </a:solidFill>
              </a:rPr>
              <a:t>抗药性问题突出</a:t>
            </a:r>
            <a:r>
              <a:rPr lang="zh-CN" altLang="en-US" sz="2000"/>
              <a:t>：驱虫药与抗生素使用不当，促使寄生虫与细菌耐药加剧。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>
                <a:solidFill>
                  <a:srgbClr val="C00000"/>
                </a:solidFill>
              </a:rPr>
              <a:t>城市生态压力升级</a:t>
            </a:r>
            <a:r>
              <a:rPr lang="zh-CN" altLang="en-US" sz="2000"/>
              <a:t>：流浪动物（如社区猫）数量庞大，传播风险持续累积。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>
                <a:solidFill>
                  <a:srgbClr val="C00000"/>
                </a:solidFill>
              </a:rPr>
              <a:t>缺乏稳定资金支持</a:t>
            </a:r>
            <a:r>
              <a:rPr lang="zh-CN" altLang="en-US" sz="2000"/>
              <a:t>：防控体系建设、科研转化与平台维护缺乏长效投入机制。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>
                <a:solidFill>
                  <a:srgbClr val="C00000"/>
                </a:solidFill>
              </a:rPr>
              <a:t>数据安全与共享受限</a:t>
            </a:r>
            <a:r>
              <a:rPr lang="zh-CN" altLang="en-US" sz="2000"/>
              <a:t>：多源数据整合难，隐私与</a:t>
            </a:r>
            <a:r>
              <a:rPr lang="zh-CN" altLang="en-US" sz="2000"/>
              <a:t>安全管理成为信息联通障碍。</a:t>
            </a:r>
            <a:endParaRPr lang="zh-CN" altLang="en-US" sz="2000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45" name="标题 4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未来挑战和</a:t>
            </a:r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防控趋势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7056755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防控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趋势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>
                <a:solidFill>
                  <a:srgbClr val="C00000"/>
                </a:solidFill>
              </a:rPr>
              <a:t>“人病兽防、关口提前”落地加快</a:t>
            </a:r>
            <a:r>
              <a:rPr lang="zh-CN" altLang="en-US" sz="2000"/>
              <a:t>：防控模式由被动应对转向主动预警，聚焦高风险病种早监测、早识别、早处置，强化源头治理、阻断传播链。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>
                <a:solidFill>
                  <a:srgbClr val="C00000"/>
                </a:solidFill>
              </a:rPr>
              <a:t>公众参与筑牢基层社区防线</a:t>
            </a:r>
            <a:r>
              <a:rPr lang="zh-CN" altLang="en-US" sz="2000"/>
              <a:t>：提升宠主疫病认知，推动疫苗接种、驱虫与环境清洁，推动社区参与流浪动物与粪污管理，形成多元协作防控格局。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>
                <a:solidFill>
                  <a:srgbClr val="C00000"/>
                </a:solidFill>
              </a:rPr>
              <a:t>“同一个健康”战略深化实施</a:t>
            </a:r>
            <a:r>
              <a:rPr lang="zh-CN" altLang="en-US" sz="2000"/>
              <a:t>：围绕“2030年人犬狂犬病双清零”目标，推进犬只强制免疫与人类暴露应对联动，推动跨部门“同一个健康”行动计划落地见效。</a:t>
            </a:r>
            <a:endParaRPr lang="zh-CN" altLang="en-US" sz="2000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内容占位符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86000"/>
          </a:blip>
          <a:stretch>
            <a:fillRect/>
          </a:stretch>
        </p:blipFill>
        <p:spPr>
          <a:xfrm>
            <a:off x="7726680" y="2500630"/>
            <a:ext cx="4288155" cy="27838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标题 4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未来挑战和</a:t>
            </a:r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防控趋势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致谢</a:t>
            </a:r>
            <a:endParaRPr sz="24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Arial" panose="020B0604020202090204" pitchFamily="34" charset="0"/>
              <a:buChar char="•"/>
            </a:pPr>
            <a:r>
              <a:rPr sz="2000">
                <a:sym typeface="+mn-ea"/>
              </a:rPr>
              <a:t>四川省动物疫病预防控制中心</a:t>
            </a:r>
            <a:endParaRPr sz="2000"/>
          </a:p>
          <a:p>
            <a:pPr lvl="1">
              <a:buFont typeface="Arial" panose="020B0604020202090204" pitchFamily="34" charset="0"/>
              <a:buChar char="•"/>
            </a:pPr>
            <a:r>
              <a:rPr sz="2000"/>
              <a:t>四川省兽医协会宠物诊疗分会</a:t>
            </a:r>
            <a:endParaRPr sz="2000"/>
          </a:p>
          <a:p>
            <a:pPr lvl="1">
              <a:buFont typeface="Arial" panose="020B0604020202090204" pitchFamily="34" charset="0"/>
              <a:buChar char="•"/>
            </a:pPr>
            <a:r>
              <a:rPr sz="2000"/>
              <a:t>西南民族大学教学动物</a:t>
            </a:r>
            <a:r>
              <a:rPr sz="2000"/>
              <a:t>医院</a:t>
            </a:r>
            <a:endParaRPr sz="2000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45" name="标题 4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                            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pPr marL="0" indent="0" algn="ctr">
              <a:buFont typeface="Wingdings" panose="05000000000000000000" charset="0"/>
              <a:buNone/>
            </a:pPr>
            <a:endParaRPr sz="40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0" indent="0" algn="ctr">
              <a:buFont typeface="Wingdings" panose="05000000000000000000" charset="0"/>
              <a:buNone/>
            </a:pPr>
            <a:endParaRPr sz="48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0" indent="0" algn="ctr">
              <a:buFont typeface="Wingdings" panose="05000000000000000000" charset="0"/>
              <a:buNone/>
            </a:pPr>
            <a:r>
              <a:rPr sz="48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谢谢观看</a:t>
            </a:r>
            <a:endParaRPr sz="48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45" name="标题 4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                            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4878705" cy="5388610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宠物源人兽共患病的传播路径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/>
              <a:t>直接传播： 动物咬伤、舔舐或叮咬人类皮肤（如狂犬病病毒、跳蚤、</a:t>
            </a:r>
            <a:r>
              <a:rPr lang="zh-CN" altLang="en-US" sz="2000"/>
              <a:t>疥癣等）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/>
              <a:t>间接传播： 接触被污染的水源、土壤、粪便（如弓形虫、钩端螺旋体</a:t>
            </a:r>
            <a:r>
              <a:rPr lang="zh-CN" altLang="en-US" sz="2000"/>
              <a:t>等）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/>
              <a:t>媒介传播： 借助中间</a:t>
            </a:r>
            <a:r>
              <a:rPr lang="zh-CN" altLang="en-US" sz="2000"/>
              <a:t>宿主传播，如蚊、蜱、蝇等（如犬利什曼原虫、微丝蚴</a:t>
            </a:r>
            <a:r>
              <a:rPr lang="zh-CN" altLang="en-US" sz="2000"/>
              <a:t>等）</a:t>
            </a:r>
            <a:endParaRPr lang="zh-CN" altLang="en-US" sz="2000"/>
          </a:p>
          <a:p>
            <a:endParaRPr lang="zh-CN" altLang="en-US" sz="2000">
              <a:highlight>
                <a:srgbClr val="FFFF00"/>
              </a:highlight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64655" y="1512570"/>
            <a:ext cx="4060190" cy="23901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93715" y="3957955"/>
            <a:ext cx="2971800" cy="22637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44865" y="4030980"/>
            <a:ext cx="3634105" cy="2190750"/>
          </a:xfrm>
          <a:prstGeom prst="rect">
            <a:avLst/>
          </a:prstGeom>
        </p:spPr>
      </p:pic>
      <p:sp>
        <p:nvSpPr>
          <p:cNvPr id="26" name="标题 25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宠物源人兽共患病简介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/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</a:rPr>
              <a:t> </a:t>
            </a:r>
            <a:r>
              <a:rPr lang="zh-CN" altLang="en-US" sz="2400" b="1">
                <a:solidFill>
                  <a:schemeClr val="accent5"/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</a:rPr>
              <a:t>常见宠物源人兽共患病的病原体、主要传播方式、宿主与人群危害</a:t>
            </a:r>
            <a:endParaRPr lang="zh-CN" altLang="en-US" sz="2400" b="1">
              <a:solidFill>
                <a:schemeClr val="accent5"/>
              </a:solidFill>
              <a:latin typeface="Lantinghei SC Demibold" panose="02000000000000000000" charset="-122"/>
              <a:ea typeface="Lantinghei SC Demibold" panose="02000000000000000000" charset="-122"/>
              <a:cs typeface="Lantinghei SC Demibold" panose="02000000000000000000" charset="-122"/>
            </a:endParaRPr>
          </a:p>
          <a:p>
            <a:endParaRPr lang="zh-CN" altLang="en-US" sz="2400" b="1">
              <a:solidFill>
                <a:schemeClr val="accent5"/>
              </a:solidFill>
              <a:latin typeface="Lantinghei SC Demibold" panose="02000000000000000000" charset="-122"/>
              <a:ea typeface="Lantinghei SC Demibold" panose="02000000000000000000" charset="-122"/>
              <a:cs typeface="Lantinghei SC Demibold" panose="02000000000000000000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截屏2025-05-26 21.14.26"/>
          <p:cNvPicPr>
            <a:picLocks noChangeAspect="1"/>
          </p:cNvPicPr>
          <p:nvPr/>
        </p:nvPicPr>
        <p:blipFill>
          <a:blip r:embed="rId1"/>
          <a:srcRect b="55183"/>
          <a:stretch>
            <a:fillRect/>
          </a:stretch>
        </p:blipFill>
        <p:spPr>
          <a:xfrm>
            <a:off x="885825" y="2323465"/>
            <a:ext cx="9982835" cy="3528695"/>
          </a:xfrm>
          <a:prstGeom prst="rect">
            <a:avLst/>
          </a:prstGeom>
        </p:spPr>
      </p:pic>
      <p:sp>
        <p:nvSpPr>
          <p:cNvPr id="18" name="标题 1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宠物源人兽共患病简介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/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</a:rPr>
              <a:t> </a:t>
            </a:r>
            <a:r>
              <a:rPr lang="zh-CN" altLang="en-US" sz="2400" b="1">
                <a:solidFill>
                  <a:schemeClr val="accent5"/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</a:rPr>
              <a:t>常见宠物源人兽共患病的病原体、主要传播方式、宿主与人群危害</a:t>
            </a:r>
            <a:endParaRPr lang="zh-CN" altLang="en-US" sz="2400" b="1">
              <a:solidFill>
                <a:schemeClr val="accent5"/>
              </a:solidFill>
              <a:latin typeface="Lantinghei SC Demibold" panose="02000000000000000000" charset="-122"/>
              <a:ea typeface="Lantinghei SC Demibold" panose="02000000000000000000" charset="-122"/>
              <a:cs typeface="Lantinghei SC Demibold" panose="02000000000000000000" charset="-122"/>
            </a:endParaRPr>
          </a:p>
          <a:p>
            <a:endParaRPr lang="zh-CN" altLang="en-US" sz="2400" b="1">
              <a:solidFill>
                <a:schemeClr val="accent5"/>
              </a:solidFill>
              <a:latin typeface="Lantinghei SC Demibold" panose="02000000000000000000" charset="-122"/>
              <a:ea typeface="Lantinghei SC Demibold" panose="02000000000000000000" charset="-122"/>
              <a:cs typeface="Lantinghei SC Demibold" panose="02000000000000000000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截屏2025-05-26 21.14.26"/>
          <p:cNvPicPr>
            <a:picLocks noChangeAspect="1"/>
          </p:cNvPicPr>
          <p:nvPr/>
        </p:nvPicPr>
        <p:blipFill>
          <a:blip r:embed="rId1"/>
          <a:srcRect b="95984"/>
          <a:stretch>
            <a:fillRect/>
          </a:stretch>
        </p:blipFill>
        <p:spPr>
          <a:xfrm>
            <a:off x="973455" y="2069465"/>
            <a:ext cx="9982835" cy="316230"/>
          </a:xfrm>
          <a:prstGeom prst="rect">
            <a:avLst/>
          </a:prstGeom>
        </p:spPr>
      </p:pic>
      <p:pic>
        <p:nvPicPr>
          <p:cNvPr id="13" name="图片 12" descr="截屏2025-05-26 21.14.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/>
          <a:srcRect t="50133"/>
          <a:stretch>
            <a:fillRect/>
          </a:stretch>
        </p:blipFill>
        <p:spPr>
          <a:xfrm>
            <a:off x="973455" y="2476500"/>
            <a:ext cx="9982835" cy="3926205"/>
          </a:xfrm>
          <a:prstGeom prst="rect">
            <a:avLst/>
          </a:prstGeom>
        </p:spPr>
      </p:pic>
      <p:sp>
        <p:nvSpPr>
          <p:cNvPr id="18" name="标题 17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宠物源人兽共患病简介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1036320"/>
            <a:ext cx="7398385" cy="4815840"/>
          </a:xfrm>
        </p:spPr>
        <p:txBody>
          <a:bodyPr/>
          <a:p>
            <a:pPr marL="0" indent="0">
              <a:buNone/>
            </a:pPr>
            <a:endParaRPr lang="zh-CN" altLang="en-US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/>
              <a:t>随着人宠关系的日益密切，宠物源的</a:t>
            </a:r>
            <a:r>
              <a:rPr sz="2000">
                <a:sym typeface="+mn-ea"/>
              </a:rPr>
              <a:t>人兽共患病</a:t>
            </a:r>
            <a:r>
              <a:rPr sz="2000">
                <a:sym typeface="+mn-ea"/>
              </a:rPr>
              <a:t>（如狂犬病、猫弓形虫病、犬端螺旋体病、弯曲</a:t>
            </a:r>
            <a:r>
              <a:rPr sz="2000">
                <a:sym typeface="+mn-ea"/>
              </a:rPr>
              <a:t>杆菌和犬利什曼原虫病</a:t>
            </a:r>
            <a:r>
              <a:rPr sz="2000">
                <a:sym typeface="+mn-ea"/>
              </a:rPr>
              <a:t>等）在</a:t>
            </a:r>
            <a:r>
              <a:rPr lang="zh-CN" altLang="en-US" sz="2000"/>
              <a:t>群体（动物</a:t>
            </a:r>
            <a:r>
              <a:rPr lang="en-US" altLang="zh-CN" sz="2000"/>
              <a:t>-</a:t>
            </a:r>
            <a:r>
              <a:rPr sz="2000"/>
              <a:t>人</a:t>
            </a:r>
            <a:r>
              <a:rPr lang="zh-CN" altLang="en-US" sz="2000"/>
              <a:t>）中的传播风险持续</a:t>
            </a:r>
            <a:r>
              <a:rPr lang="zh-CN" altLang="en-US" sz="2000"/>
              <a:t>存在。</a:t>
            </a:r>
            <a:endParaRPr lang="zh-CN" altLang="en-US" sz="2000"/>
          </a:p>
          <a:p>
            <a:pPr lvl="2">
              <a:buFont typeface="PingFang SC" panose="020B0400000000000000" charset="-122"/>
              <a:buChar char="-"/>
            </a:pPr>
            <a:r>
              <a:rPr lang="zh-CN" altLang="en-US" sz="1800">
                <a:solidFill>
                  <a:srgbClr val="FF0000"/>
                </a:solidFill>
              </a:rPr>
              <a:t>更多关注“狂犬病”，对其他</a:t>
            </a:r>
            <a:r>
              <a:rPr lang="zh-CN" altLang="en-US" sz="1800">
                <a:solidFill>
                  <a:srgbClr val="FF0000"/>
                </a:solidFill>
              </a:rPr>
              <a:t>疫病的传播风险和潜在危害认知不足。</a:t>
            </a:r>
            <a:endParaRPr lang="zh-CN" altLang="en-US" sz="1800">
              <a:solidFill>
                <a:srgbClr val="FF0000"/>
              </a:solidFill>
            </a:endParaRPr>
          </a:p>
          <a:p>
            <a:pPr lvl="2">
              <a:buFont typeface="PingFang SC" panose="020B0400000000000000" charset="-122"/>
              <a:buChar char="-"/>
            </a:pPr>
            <a:r>
              <a:rPr lang="zh-CN" altLang="en-US" sz="1800">
                <a:solidFill>
                  <a:srgbClr val="FF0000"/>
                </a:solidFill>
              </a:rPr>
              <a:t>单纯以“人类健康”为核心的防控模式，忽视了动物健康和生态环境因素，存在预警滞后、防控孤立等问题。</a:t>
            </a:r>
            <a:endParaRPr lang="zh-CN" altLang="en-US" sz="1800">
              <a:solidFill>
                <a:srgbClr val="FF0000"/>
              </a:solidFill>
            </a:endParaRPr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>
                <a:solidFill>
                  <a:srgbClr val="C00000"/>
                </a:solidFill>
                <a:latin typeface="Arial Regular" panose="020B0604020202090204" charset="0"/>
                <a:cs typeface="Arial Regular" panose="020B0604020202090204" charset="0"/>
              </a:rPr>
              <a:t>One Health理念</a:t>
            </a:r>
            <a:r>
              <a:rPr lang="zh-CN" altLang="en-US" sz="2000"/>
              <a:t>主张“</a:t>
            </a:r>
            <a:r>
              <a:rPr lang="zh-CN" altLang="en-US" sz="2400" b="1">
                <a:solidFill>
                  <a:srgbClr val="00B050"/>
                </a:solidFill>
              </a:rPr>
              <a:t>人</a:t>
            </a:r>
            <a:r>
              <a:rPr lang="zh-CN" altLang="en-US" sz="2400" b="1">
                <a:solidFill>
                  <a:schemeClr val="tx1"/>
                </a:solidFill>
              </a:rPr>
              <a:t>—</a:t>
            </a:r>
            <a:r>
              <a:rPr lang="zh-CN" altLang="en-US" sz="2400" b="1">
                <a:solidFill>
                  <a:srgbClr val="00B050"/>
                </a:solidFill>
              </a:rPr>
              <a:t>动物</a:t>
            </a:r>
            <a:r>
              <a:rPr lang="zh-CN" altLang="en-US" sz="2400" b="1">
                <a:solidFill>
                  <a:schemeClr val="tx1"/>
                </a:solidFill>
              </a:rPr>
              <a:t>—</a:t>
            </a:r>
            <a:r>
              <a:rPr lang="zh-CN" altLang="en-US" sz="2400" b="1">
                <a:solidFill>
                  <a:srgbClr val="00B050"/>
                </a:solidFill>
              </a:rPr>
              <a:t>环境</a:t>
            </a:r>
            <a:r>
              <a:rPr lang="zh-CN" altLang="en-US" sz="2000"/>
              <a:t>”一体化健康管理，强调跨学科、跨部门协同合作，推动构建系统性、前瞻性的共患病综合防控体系。</a:t>
            </a:r>
            <a:endParaRPr lang="zh-CN" altLang="en-US" sz="2000"/>
          </a:p>
          <a:p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6000"/>
          </a:blip>
          <a:srcRect b="7065"/>
          <a:stretch>
            <a:fillRect/>
          </a:stretch>
        </p:blipFill>
        <p:spPr>
          <a:xfrm>
            <a:off x="8246110" y="2122170"/>
            <a:ext cx="3209290" cy="298323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9519920" y="2032000"/>
            <a:ext cx="705485" cy="305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highlight>
                  <a:srgbClr val="FFFF00"/>
                </a:highlight>
                <a:sym typeface="+mn-ea"/>
              </a:rPr>
              <a:t>宠物</a:t>
            </a:r>
            <a:endParaRPr lang="zh-CN" altLang="en-US" sz="2000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11358245" y="3775075"/>
            <a:ext cx="287655" cy="3054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>
                <a:highlight>
                  <a:srgbClr val="FFFF00"/>
                </a:highlight>
                <a:sym typeface="+mn-ea"/>
              </a:rPr>
              <a:t>人</a:t>
            </a:r>
            <a:endParaRPr lang="zh-CN" altLang="en-US" sz="2000">
              <a:highlight>
                <a:srgbClr val="FFFF00"/>
              </a:highlight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9519920" y="3510915"/>
            <a:ext cx="882015" cy="3054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>
                <a:highlight>
                  <a:srgbClr val="FFFF00"/>
                </a:highlight>
                <a:sym typeface="+mn-ea"/>
              </a:rPr>
              <a:t>社会</a:t>
            </a:r>
            <a:endParaRPr lang="zh-CN" altLang="en-US" sz="2000">
              <a:highlight>
                <a:srgbClr val="FFFF00"/>
              </a:highlight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8366760" y="4963160"/>
            <a:ext cx="1534795" cy="3054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>
                <a:highlight>
                  <a:srgbClr val="FFFF00"/>
                </a:highlight>
                <a:sym typeface="+mn-ea"/>
              </a:rPr>
              <a:t>医疗负担</a:t>
            </a:r>
            <a:endParaRPr lang="zh-CN" altLang="en-US" sz="2000">
              <a:highlight>
                <a:srgbClr val="FFFF00"/>
              </a:highlight>
              <a:sym typeface="+mn-ea"/>
            </a:endParaRPr>
          </a:p>
        </p:txBody>
      </p:sp>
      <p:sp>
        <p:nvSpPr>
          <p:cNvPr id="45" name="标题 44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协作的重要性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One Health理念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/>
              <a:t>“同一健康”或“整体健康”</a:t>
            </a:r>
            <a:endParaRPr lang="zh-CN" altLang="en-US" sz="2000"/>
          </a:p>
          <a:p>
            <a:pPr lvl="2">
              <a:buFont typeface="Wingdings" panose="05000000000000000000" charset="0"/>
              <a:buChar char="µ"/>
            </a:pPr>
            <a:r>
              <a:rPr lang="zh-CN" altLang="en-US" sz="2000">
                <a:solidFill>
                  <a:srgbClr val="0070C0"/>
                </a:solidFill>
              </a:rPr>
              <a:t>强调：</a:t>
            </a:r>
            <a:r>
              <a:rPr sz="2000">
                <a:solidFill>
                  <a:schemeClr val="tx1"/>
                </a:solidFill>
                <a:sym typeface="+mn-ea"/>
              </a:rPr>
              <a:t>人类健康、动物健康和生态环境健康之间的紧密联系和相互依存关系。</a:t>
            </a:r>
            <a:endParaRPr sz="2000">
              <a:solidFill>
                <a:schemeClr val="tx1"/>
              </a:solidFill>
              <a:sym typeface="+mn-ea"/>
            </a:endParaRPr>
          </a:p>
          <a:p>
            <a:pPr lvl="2">
              <a:buFont typeface="Wingdings" panose="05000000000000000000" charset="0"/>
              <a:buChar char="µ"/>
            </a:pPr>
            <a:r>
              <a:rPr sz="2000">
                <a:solidFill>
                  <a:srgbClr val="0070C0"/>
                </a:solidFill>
                <a:sym typeface="+mn-ea"/>
              </a:rPr>
              <a:t>倡导：</a:t>
            </a:r>
            <a:r>
              <a:rPr sz="2000">
                <a:solidFill>
                  <a:schemeClr val="tx1"/>
                </a:solidFill>
                <a:sym typeface="+mn-ea"/>
              </a:rPr>
              <a:t>通过跨学科、跨部门、跨地区协作来预防传染病。</a:t>
            </a:r>
            <a:endParaRPr sz="2000">
              <a:solidFill>
                <a:schemeClr val="tx1"/>
              </a:solidFill>
              <a:sym typeface="+mn-ea"/>
            </a:endParaRPr>
          </a:p>
          <a:p>
            <a:pPr lvl="2">
              <a:buFont typeface="Wingdings" panose="05000000000000000000" charset="0"/>
              <a:buChar char="µ"/>
            </a:pPr>
            <a:r>
              <a:rPr sz="2000">
                <a:solidFill>
                  <a:srgbClr val="0070C0"/>
                </a:solidFill>
                <a:sym typeface="+mn-ea"/>
              </a:rPr>
              <a:t>保障：</a:t>
            </a:r>
            <a:r>
              <a:rPr sz="2000">
                <a:solidFill>
                  <a:schemeClr val="tx1"/>
                </a:solidFill>
                <a:sym typeface="+mn-ea"/>
              </a:rPr>
              <a:t>人类健康、动物健康和环境健康的公共卫生理念。</a:t>
            </a:r>
            <a:endParaRPr lang="zh-CN" altLang="en-US" sz="2000">
              <a:solidFill>
                <a:srgbClr val="0070C0"/>
              </a:solidFill>
            </a:endParaRPr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/>
              <a:t>预防为主、多部门协作、数据共享与科学决策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2000"/>
              <a:t>在疫情频发、疾病跨界传播频繁背景下具有重要现实意义。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r>
              <a:rPr sz="2000">
                <a:sym typeface="+mn-ea"/>
              </a:rPr>
              <a:t>构建One Health框架，有助于提升疾病的早期识别、风险监测、应急响应及协同防控能力，是适应现代城市公共卫生管理的新举措。</a:t>
            </a:r>
            <a:endParaRPr lang="zh-CN" altLang="en-US" sz="2000"/>
          </a:p>
          <a:p>
            <a:pPr lvl="1">
              <a:buFont typeface="Wingdings" panose="05000000000000000000" charset="0"/>
              <a:buChar char=""/>
            </a:pPr>
            <a:endParaRPr lang="zh-CN" altLang="en-US" sz="2000"/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sp>
        <p:nvSpPr>
          <p:cNvPr id="45" name="标题 4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协作的重要性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     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1193165"/>
            <a:ext cx="7119620" cy="5147945"/>
          </a:xfrm>
        </p:spPr>
        <p:txBody>
          <a:bodyPr/>
          <a:p>
            <a:endParaRPr lang="zh-CN" altLang="en-US"/>
          </a:p>
          <a:p>
            <a:pPr>
              <a:buFont typeface="Wingdings" panose="05000000000000000000" charset="0"/>
              <a:buChar char=""/>
            </a:pP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国内宠物源人兽共患病的监测和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预警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1800"/>
              <a:t>国家疾病预防控制局—中国疾病预防控制中心（</a:t>
            </a:r>
            <a:r>
              <a:rPr lang="en-US" altLang="zh-CN" sz="1800"/>
              <a:t>C</a:t>
            </a:r>
            <a:r>
              <a:rPr lang="zh-CN" altLang="en-US" sz="1800"/>
              <a:t>CDC）</a:t>
            </a:r>
            <a:endParaRPr lang="zh-CN" altLang="en-US" sz="18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1800"/>
              <a:t>中国农业农村部—中国动物疫病预防控制中心（</a:t>
            </a:r>
            <a:r>
              <a:rPr lang="en-US" altLang="zh-CN" sz="1800"/>
              <a:t>CADC</a:t>
            </a:r>
            <a:r>
              <a:rPr lang="zh-CN" altLang="en-US" sz="1800"/>
              <a:t>）</a:t>
            </a:r>
            <a:endParaRPr lang="zh-CN" altLang="en-US" sz="1800"/>
          </a:p>
          <a:p>
            <a:pPr lvl="1">
              <a:buFont typeface="Wingdings" panose="05000000000000000000" charset="0"/>
              <a:buChar char=""/>
            </a:pPr>
            <a:r>
              <a:rPr lang="zh-CN" altLang="en-US" sz="1800"/>
              <a:t>中国农业大学—中国宠物源细菌耐药监测网（CARPet）</a:t>
            </a:r>
            <a:endParaRPr lang="zh-CN" altLang="en-US" sz="1800"/>
          </a:p>
          <a:p>
            <a:pPr lvl="1">
              <a:buFont typeface="PingFang SC" panose="020B0400000000000000" charset="-122"/>
              <a:buChar char="-"/>
            </a:pPr>
            <a:r>
              <a:rPr sz="1800">
                <a:solidFill>
                  <a:srgbClr val="C00000"/>
                </a:solidFill>
                <a:sym typeface="+mn-ea"/>
              </a:rPr>
              <a:t>国内尚未形成统一的宠物源人兽共患病的疫病数据平台。</a:t>
            </a:r>
            <a:endParaRPr lang="zh-CN" altLang="en-US" sz="1800">
              <a:solidFill>
                <a:srgbClr val="C00000"/>
              </a:solidFill>
            </a:endParaRPr>
          </a:p>
          <a:p>
            <a:pPr lvl="1">
              <a:buFont typeface="PingFang SC" panose="020B0400000000000000" charset="-122"/>
              <a:buChar char="-"/>
            </a:pPr>
            <a:r>
              <a:rPr sz="1800">
                <a:solidFill>
                  <a:srgbClr val="C00000"/>
                </a:solidFill>
                <a:sym typeface="+mn-ea"/>
              </a:rPr>
              <a:t>缺乏宠物源人兽共患病的多主体部门协同监测</a:t>
            </a:r>
            <a:r>
              <a:rPr sz="1800">
                <a:solidFill>
                  <a:srgbClr val="C00000"/>
                </a:solidFill>
                <a:sym typeface="+mn-ea"/>
              </a:rPr>
              <a:t>和预警</a:t>
            </a:r>
            <a:r>
              <a:rPr sz="1800">
                <a:solidFill>
                  <a:srgbClr val="C00000"/>
                </a:solidFill>
                <a:sym typeface="+mn-ea"/>
              </a:rPr>
              <a:t>机制</a:t>
            </a:r>
            <a:r>
              <a:rPr sz="1800">
                <a:solidFill>
                  <a:srgbClr val="C00000"/>
                </a:solidFill>
                <a:sym typeface="+mn-ea"/>
              </a:rPr>
              <a:t>。</a:t>
            </a:r>
            <a:endParaRPr lang="zh-CN" altLang="en-US" sz="1800">
              <a:solidFill>
                <a:srgbClr val="C00000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6925" y="952500"/>
            <a:ext cx="10658475" cy="0"/>
          </a:xfrm>
          <a:prstGeom prst="line">
            <a:avLst/>
          </a:prstGeom>
          <a:ln w="28575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/>
            <a:tailEnd type="none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18CA3FF-6E51-428B-A57D-246A52E2B12D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 descr="截屏2025-05-26 10.07.5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80375" y="2313940"/>
            <a:ext cx="3761105" cy="1887855"/>
          </a:xfrm>
          <a:prstGeom prst="rect">
            <a:avLst/>
          </a:prstGeom>
        </p:spPr>
      </p:pic>
      <p:pic>
        <p:nvPicPr>
          <p:cNvPr id="11" name="图片 10" descr="截屏2025-05-26 10.08.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6057"/>
          <a:stretch>
            <a:fillRect/>
          </a:stretch>
        </p:blipFill>
        <p:spPr>
          <a:xfrm>
            <a:off x="7423150" y="4631055"/>
            <a:ext cx="4643120" cy="1710055"/>
          </a:xfrm>
          <a:prstGeom prst="rect">
            <a:avLst/>
          </a:prstGeom>
        </p:spPr>
      </p:pic>
      <p:sp>
        <p:nvSpPr>
          <p:cNvPr id="45" name="标题 44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925" y="443230"/>
            <a:ext cx="10852785" cy="441960"/>
          </a:xfrm>
        </p:spPr>
        <p:txBody>
          <a:bodyPr/>
          <a:p>
            <a:r>
              <a:rPr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宠物源人兽共患病的监测和预警</a:t>
            </a:r>
            <a:r>
              <a:rPr lang="en-US" altLang="zh-CN" sz="2800">
                <a:solidFill>
                  <a:srgbClr val="00B050"/>
                </a:solidFill>
                <a:latin typeface="Times New Roman Bold" panose="02020503050405090304" charset="0"/>
                <a:cs typeface="Times New Roman Bold" panose="02020503050405090304" charset="0"/>
              </a:rPr>
              <a:t>   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One Health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—宠物源人兽共患病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的防控</a:t>
            </a:r>
            <a:endParaRPr sz="2000">
              <a:solidFill>
                <a:schemeClr val="bg2">
                  <a:lumMod val="50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TABLE_ENDDRAG_ORIGIN_RECT" val="780*105"/>
  <p:tag name="TABLE_ENDDRAG_RECT" val="127*244*780*105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TABLE_ENDDRAG_ORIGIN_RECT" val="816*108"/>
  <p:tag name="TABLE_ENDDRAG_RECT" val="91*244*816*108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#wm#"/>
  <p:tag name="KSO_WM_TEMPLATE_CATEGORY" val="custom"/>
  <p:tag name="KSO_WM_TEMPLATE_INDEX" val="20160927"/>
  <p:tag name="KSO_WM_SPECIAL_SOURCE" val="bdnull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96581"/>
</p:tagLst>
</file>

<file path=ppt/tags/tag93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965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TEMPLATE_THUMBS_INDEX" val="1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TEMPLATE_SUBCATEGORY" val="0"/>
  <p:tag name="KSO_WM_TAG_VERSION" val="1.0"/>
  <p:tag name="KSO_WM_BEAUTIFY_FLAG" val="#wm#"/>
  <p:tag name="KSO_WM_TEMPLATE_CATEGORY" val="custom"/>
  <p:tag name="KSO_WM_TEMPLATE_INDEX" val="20196581"/>
</p:tagLst>
</file>

<file path=ppt/tags/tag98.xml><?xml version="1.0" encoding="utf-8"?>
<p:tagLst xmlns:p="http://schemas.openxmlformats.org/presentationml/2006/main">
  <p:tag name="KSO_WM_TEMPLATE_CATEGORY" val="custom"/>
  <p:tag name="KSO_WM_TEMPLATE_INDEX" val="20160927"/>
  <p:tag name="KSO_WM_TAG_VERSION" val="1.0"/>
  <p:tag name="KSO_WM_BEAUTIFY_FLAG" val="#wm#"/>
  <p:tag name="KSO_WM_TEMPLATE_THUMBS_INDEX" val="1、4、8、13、15、20、23、27、31、35、42、45、49、52、64"/>
  <p:tag name="KSO_WM_TEMPLATE_SUBCATEGORY" val="0"/>
  <p:tag name="KSO_WM_TEMPLATE_MASTER_TYPE" val="1"/>
  <p:tag name="KSO_WM_TEMPLATE_COLOR_TYPE" val="0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5959"/>
      </a:accent1>
      <a:accent2>
        <a:srgbClr val="8496B0"/>
      </a:accent2>
      <a:accent3>
        <a:srgbClr val="D7B5C6"/>
      </a:accent3>
      <a:accent4>
        <a:srgbClr val="BCBCBC"/>
      </a:accent4>
      <a:accent5>
        <a:srgbClr val="034A90"/>
      </a:accent5>
      <a:accent6>
        <a:srgbClr val="595959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6774</Words>
  <Application>WPS 表格</Application>
  <PresentationFormat>宽屏</PresentationFormat>
  <Paragraphs>468</Paragraphs>
  <Slides>33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62" baseType="lpstr">
      <vt:lpstr>Arial</vt:lpstr>
      <vt:lpstr>宋体</vt:lpstr>
      <vt:lpstr>Wingdings</vt:lpstr>
      <vt:lpstr>微软雅黑</vt:lpstr>
      <vt:lpstr>汉仪旗黑</vt:lpstr>
      <vt:lpstr>Times New Roman Bold</vt:lpstr>
      <vt:lpstr>Wingdings</vt:lpstr>
      <vt:lpstr>Arial Regular</vt:lpstr>
      <vt:lpstr>微软雅黑</vt:lpstr>
      <vt:lpstr>宋体</vt:lpstr>
      <vt:lpstr>Arial Unicode MS</vt:lpstr>
      <vt:lpstr>汉仪书宋二KW</vt:lpstr>
      <vt:lpstr>Calibri</vt:lpstr>
      <vt:lpstr>Helvetica Neue</vt:lpstr>
      <vt:lpstr>PingFang SC</vt:lpstr>
      <vt:lpstr>华文隶书</vt:lpstr>
      <vt:lpstr>最好看的隶书体</vt:lpstr>
      <vt:lpstr>汉仪仿宋KW</vt:lpstr>
      <vt:lpstr>汉仪君黑</vt:lpstr>
      <vt:lpstr>Hiragino Sans GB W3</vt:lpstr>
      <vt:lpstr>隶变-简</vt:lpstr>
      <vt:lpstr>隶变-繁</vt:lpstr>
      <vt:lpstr>Lantinghei SC Extralight</vt:lpstr>
      <vt:lpstr>Lantinghei SC Demibold</vt:lpstr>
      <vt:lpstr>Apple Color Emoji</vt:lpstr>
      <vt:lpstr>苹方-简</vt:lpstr>
      <vt:lpstr>Lantinghei SC Bold</vt:lpstr>
      <vt:lpstr>Lantinghei SC Regular</vt:lpstr>
      <vt:lpstr>1_Office 主题​​</vt:lpstr>
      <vt:lpstr>PowerPoint 演示文稿</vt:lpstr>
      <vt:lpstr>背景与意义                                   “One Health” 宠物源人兽共患病防控</vt:lpstr>
      <vt:lpstr>报告内容                                     One Health—宠物源人兽共患病的防控</vt:lpstr>
      <vt:lpstr>宠物源人兽共患病简介                One Health—宠物源人兽共患病的防控</vt:lpstr>
      <vt:lpstr>宠物源人兽共患病简介                One Health—宠物源人兽共患病的防控</vt:lpstr>
      <vt:lpstr>宠物源人兽共患病简介                One Health—宠物源人兽共患病的防控</vt:lpstr>
      <vt:lpstr>宠物源人兽共患病                        One Health—宠物源人兽共患病的防控</vt:lpstr>
      <vt:lpstr>One Health理念的重要性           One Health—宠物源人兽共患病的防控</vt:lpstr>
      <vt:lpstr>宠物源人兽共患病                        One Health—宠物源人兽共患病的防控</vt:lpstr>
      <vt:lpstr>宠物源人兽共患病的监测和预警   One Health—宠物源人兽共患病的防控</vt:lpstr>
      <vt:lpstr>宠物源人兽共患病的监测和预警   One Health—宠物源人兽共患病的防控</vt:lpstr>
      <vt:lpstr>宠物源人兽共患病的监测和预警   One Health—宠物源人兽共患病的防控</vt:lpstr>
      <vt:lpstr>宠物源人兽共患病的监测和预警   One Health—宠物源人兽共患病的防控</vt:lpstr>
      <vt:lpstr>宠物源人兽共患病的监测和预警   One Health—宠物源人兽共患病的防控</vt:lpstr>
      <vt:lpstr>宠物源人兽共患病的监测和预警   One Health—宠物源人兽共患病的防控</vt:lpstr>
      <vt:lpstr>宠物源人兽共患病的监测和预警   One Health—宠物源人兽共患病的防控</vt:lpstr>
      <vt:lpstr>养宠管理现状和疾病传播风险       One Health—宠物源人兽共患病的防控</vt:lpstr>
      <vt:lpstr>养宠管理现状和疾病传播风险       One Health—宠物源人兽共患病的防控</vt:lpstr>
      <vt:lpstr>养宠管理现状和疾病传播风险       One Health—宠物源人兽共患病的防控</vt:lpstr>
      <vt:lpstr>养宠管理现状和疾病传播风险       One Health—宠物源人兽共患病的防控</vt:lpstr>
      <vt:lpstr>中国养宠现状和疾病传播风险       One Health—宠物源人兽共患病的防控</vt:lpstr>
      <vt:lpstr>养宠管理现状和疾病传播风险       One Health—宠物源人兽共患病的防控</vt:lpstr>
      <vt:lpstr>养宠管理现状和疾病传播风险       One Health—宠物源人兽共患病的防控</vt:lpstr>
      <vt:lpstr>养宠管理现状和疾病传播风险       One Health—宠物源人兽共患病的防控</vt:lpstr>
      <vt:lpstr>宠物源人兽共患病的防控              One Health—宠物源人兽共患病的防控</vt:lpstr>
      <vt:lpstr>PowerPoint 演示文稿</vt:lpstr>
      <vt:lpstr>PowerPoint 演示文稿</vt:lpstr>
      <vt:lpstr>PowerPoint 演示文稿</vt:lpstr>
      <vt:lpstr>PowerPoint 演示文稿</vt:lpstr>
      <vt:lpstr>宠物源人兽共患病的防控              One Health—宠物源人兽共患病的防控</vt:lpstr>
      <vt:lpstr>未来挑战和趋势                          One Health—宠物源人兽共患病的防控</vt:lpstr>
      <vt:lpstr>宠物源人兽共患病简介                One Health—宠物源人兽共患病的防控</vt:lpstr>
      <vt:lpstr>致谢                                            One Health—宠物源人兽共患病的防控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Utopia黄</cp:lastModifiedBy>
  <cp:revision>84</cp:revision>
  <dcterms:created xsi:type="dcterms:W3CDTF">2025-05-27T01:42:09Z</dcterms:created>
  <dcterms:modified xsi:type="dcterms:W3CDTF">2025-05-27T01:42:09Z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ICV">
    <vt:lpwstr>E4A2EE3F6BFE9FCCD51435686E84A310_43</vt:lpwstr>
  </property>
</Properties>
</file>