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ommentAuthors.xml" ContentType="application/vnd.openxmlformats-officedocument.presentationml.commentAuthor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91" r:id="rId6"/>
    <p:sldId id="330" r:id="rId7"/>
    <p:sldId id="447" r:id="rId8"/>
    <p:sldId id="449" r:id="rId9"/>
    <p:sldId id="450" r:id="rId10"/>
    <p:sldId id="453" r:id="rId11"/>
    <p:sldId id="454" r:id="rId12"/>
    <p:sldId id="458" r:id="rId13"/>
    <p:sldId id="457" r:id="rId14"/>
    <p:sldId id="459" r:id="rId15"/>
    <p:sldId id="460" r:id="rId16"/>
    <p:sldId id="461" r:id="rId17"/>
    <p:sldId id="462" r:id="rId18"/>
    <p:sldId id="463" r:id="rId19"/>
    <p:sldId id="292" r:id="rId20"/>
    <p:sldId id="356" r:id="rId21"/>
    <p:sldId id="464" r:id="rId22"/>
    <p:sldId id="466" r:id="rId23"/>
    <p:sldId id="465" r:id="rId24"/>
    <p:sldId id="467" r:id="rId25"/>
    <p:sldId id="468" r:id="rId26"/>
    <p:sldId id="470" r:id="rId27"/>
    <p:sldId id="469" r:id="rId28"/>
    <p:sldId id="471" r:id="rId29"/>
    <p:sldId id="472" r:id="rId30"/>
    <p:sldId id="473" r:id="rId31"/>
    <p:sldId id="474" r:id="rId32"/>
    <p:sldId id="475" r:id="rId33"/>
    <p:sldId id="295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马兰" initials="马兰" lastIdx="1" clrIdx="0"/>
  <p:cmAuthor id="2" name="Lenovo" initials="L" lastIdx="2" clrIdx="1"/>
  <p:cmAuthor id="3" name="文昌齐" initials="文昌齐" lastIdx="2" clrIdx="2"/>
  <p:cmAuthor id="4" name="dell" initials="d" lastIdx="12" clrIdx="3"/>
  <p:cmAuthor id="5" name="yy-yfb-shub" initials="y" lastIdx="1" clrIdx="4"/>
  <p:cmAuthor id="6" name="ming qiu" initials="m" lastIdx="17" clrIdx="1"/>
  <p:cmAuthor id="8" name="YUSH" initials="Y" lastIdx="2" clrIdx="9"/>
  <p:cmAuthor id="9" name="姜伟光" initials="姜" lastIdx="1" clrIdx="0"/>
  <p:cmAuthor id="10" name="lenovo" initials="l" lastIdx="6" clrIdx="2"/>
  <p:cmAuthor id="11" name="望 书生" initials="望" lastIdx="1" clrIdx="10"/>
  <p:cmAuthor id="12" name="l" initials="l" lastIdx="1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07C"/>
    <a:srgbClr val="58533F"/>
    <a:srgbClr val="45402C"/>
    <a:srgbClr val="AFC7B8"/>
    <a:srgbClr val="CEDBD2"/>
    <a:srgbClr val="CAD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BF726D-E041-4139-ADD0-38AA22E0C7BD}" styleName="表样式 1">
    <a:wholeTbl>
      <a:tcTxStyle>
        <a:fontRef idx="none">
          <a:schemeClr val="tx1"/>
        </a:fontRef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lumMod val="40000"/>
              <a:lumOff val="60000"/>
              <a:alpha val="25000"/>
            </a:schemeClr>
          </a:solidFill>
        </a:fill>
      </a:tcStyle>
    </a:band2H>
    <a:band1V>
      <a:tcStyle>
        <a:tcBdr/>
        <a:fill>
          <a:solidFill>
            <a:schemeClr val="accent1">
              <a:lumMod val="40000"/>
              <a:lumOff val="60000"/>
              <a:alpha val="25000"/>
            </a:schemeClr>
          </a:solidFill>
        </a:fill>
      </a:tcStyle>
    </a:band1V>
    <a:band2V>
      <a:tcStyle>
        <a:tcBdr/>
        <a:fill>
          <a:solidFill>
            <a:schemeClr val="bg1">
              <a:alpha val="0"/>
            </a:schemeClr>
          </a:solidFill>
        </a:fill>
      </a:tcStyle>
    </a:band2V>
    <a:la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40000"/>
              <a:lumOff val="60000"/>
              <a:alpha val="5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40000"/>
              <a:lumOff val="60000"/>
              <a:alpha val="50000"/>
            </a:schemeClr>
          </a:solidFill>
        </a:fill>
      </a:tcStyle>
    </a:firstCol>
    <a:lastRow>
      <a:tcTxStyle b="on">
        <a:fontRef idx="none">
          <a:schemeClr val="bg1"/>
        </a:fontRef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9F4230F-7FAF-40A7-9CF8-4F9BC6769A9E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/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82" y="610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77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4.xml"/><Relationship Id="rId1" Type="http://schemas.openxmlformats.org/officeDocument/2006/relationships/oleObject" Target="file:///C:\Users\Administrator\Desktop\&#24464;\2025-&#22235;&#24029;&#30465;&#30123;&#30149;&#27969;&#35843;\&#27979;&#35797;20250521.xlsx" TargetMode="External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6.xml"/><Relationship Id="rId1" Type="http://schemas.openxmlformats.org/officeDocument/2006/relationships/oleObject" Target="file:///C:\Users\Administrator\Desktop\&#24464;\2025-&#22235;&#24029;&#30465;&#30123;&#30149;&#27969;&#35843;\&#27979;&#35797;20250521.xlsx" TargetMode="External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8.xml"/><Relationship Id="rId1" Type="http://schemas.openxmlformats.org/officeDocument/2006/relationships/oleObject" Target="file:///C:\Users\Administrator\Desktop\&#24464;\2025-&#22235;&#24029;&#30465;&#30123;&#30149;&#27969;&#35843;\&#27979;&#35797;20250521.xlsx" TargetMode="External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10.xml"/><Relationship Id="rId1" Type="http://schemas.openxmlformats.org/officeDocument/2006/relationships/oleObject" Target="file:///C:\Users\Administrator\Desktop\&#24464;\2025-&#22235;&#24029;&#30465;&#30123;&#30149;&#27969;&#35843;\&#27979;&#35797;20250521.xlsx" TargetMode="External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12.xml"/><Relationship Id="rId1" Type="http://schemas.openxmlformats.org/officeDocument/2006/relationships/oleObject" Target="file:///C:\Users\Administrator\Desktop\&#24464;\2025-&#22235;&#24029;&#30465;&#30123;&#30149;&#27969;&#35843;\&#27979;&#35797;20250522(1).xlsx" TargetMode="External"/></Relationships>
</file>

<file path=ppt/charts/_rels/chart6.xml.rels><?xml version="1.0" encoding="UTF-8" standalone="yes"?>
<Relationships xmlns="http://schemas.openxmlformats.org/package/2006/relationships"><Relationship Id="rId4" Type="http://schemas.microsoft.com/office/2011/relationships/chartColorStyle" Target="colors6.xml"/><Relationship Id="rId3" Type="http://schemas.microsoft.com/office/2011/relationships/chartStyle" Target="style6.xml"/><Relationship Id="rId2" Type="http://schemas.openxmlformats.org/officeDocument/2006/relationships/themeOverride" Target="../theme/themeOverride15.xml"/><Relationship Id="rId1" Type="http://schemas.openxmlformats.org/officeDocument/2006/relationships/oleObject" Target="file:///C:\Users\Administrator\Desktop\&#24464;\2025-&#22235;&#24029;&#30465;&#30123;&#30149;&#27969;&#35843;\2022-2025&#32454;&#33740;&#20998;&#31163;&#37492;&#23450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[测试20250521.xlsx]数据透视图!数据透视表91</c:name>
    <c:fmtId val="-1"/>
  </c:pivotSource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[测试20250521.xlsx]数据透视图!$B$3</c:f>
              <c:strCache>
                <c:ptCount val="1"/>
                <c:pt idx="0">
                  <c:v>检测量</c:v>
                </c:pt>
              </c:strCache>
            </c:strRef>
          </c:tx>
          <c:spPr>
            <a:gradFill>
              <a:gsLst>
                <a:gs pos="0">
                  <a:srgbClr val="057174">
                    <a:lumMod val="40000"/>
                    <a:lumOff val="60000"/>
                  </a:srgbClr>
                </a:gs>
                <a:gs pos="90000">
                  <a:srgbClr val="057174"/>
                </a:gs>
              </a:gsLst>
              <a:lin ang="5400000" scaled="0"/>
            </a:gradFill>
            <a:ln>
              <a:gradFill>
                <a:gsLst>
                  <a:gs pos="0">
                    <a:srgbClr val="057174"/>
                  </a:gs>
                  <a:gs pos="100000">
                    <a:srgbClr val="057174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057174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猪繁殖与呼吸综合征病毒核酸（RealTime-PCR）</c:v>
                  </c:pt>
                </c:lvl>
              </c:multiLvlStrCache>
            </c:multiLvlStrRef>
          </c:cat>
          <c:val>
            <c:numRef>
              <c:f>[测试20250521.xlsx]数据透视图!$B$4:$B$57</c:f>
              <c:numCache>
                <c:formatCode>General</c:formatCode>
                <c:ptCount val="40"/>
                <c:pt idx="0">
                  <c:v>92</c:v>
                </c:pt>
                <c:pt idx="1">
                  <c:v>113</c:v>
                </c:pt>
                <c:pt idx="2">
                  <c:v>336</c:v>
                </c:pt>
                <c:pt idx="3">
                  <c:v>254</c:v>
                </c:pt>
                <c:pt idx="4">
                  <c:v>67</c:v>
                </c:pt>
                <c:pt idx="5">
                  <c:v>291</c:v>
                </c:pt>
                <c:pt idx="6">
                  <c:v>184</c:v>
                </c:pt>
                <c:pt idx="7">
                  <c:v>162</c:v>
                </c:pt>
                <c:pt idx="8">
                  <c:v>141</c:v>
                </c:pt>
                <c:pt idx="9">
                  <c:v>523</c:v>
                </c:pt>
                <c:pt idx="10">
                  <c:v>319</c:v>
                </c:pt>
                <c:pt idx="11">
                  <c:v>252</c:v>
                </c:pt>
                <c:pt idx="12">
                  <c:v>132</c:v>
                </c:pt>
                <c:pt idx="13">
                  <c:v>221</c:v>
                </c:pt>
                <c:pt idx="14">
                  <c:v>346</c:v>
                </c:pt>
                <c:pt idx="15">
                  <c:v>315</c:v>
                </c:pt>
                <c:pt idx="16">
                  <c:v>501</c:v>
                </c:pt>
                <c:pt idx="17">
                  <c:v>565</c:v>
                </c:pt>
                <c:pt idx="18">
                  <c:v>337</c:v>
                </c:pt>
                <c:pt idx="19">
                  <c:v>188</c:v>
                </c:pt>
                <c:pt idx="20">
                  <c:v>531</c:v>
                </c:pt>
                <c:pt idx="21">
                  <c:v>251</c:v>
                </c:pt>
                <c:pt idx="22">
                  <c:v>170</c:v>
                </c:pt>
                <c:pt idx="23">
                  <c:v>253</c:v>
                </c:pt>
                <c:pt idx="24">
                  <c:v>268</c:v>
                </c:pt>
                <c:pt idx="25">
                  <c:v>351</c:v>
                </c:pt>
                <c:pt idx="26">
                  <c:v>255</c:v>
                </c:pt>
                <c:pt idx="27">
                  <c:v>365</c:v>
                </c:pt>
                <c:pt idx="28">
                  <c:v>206</c:v>
                </c:pt>
                <c:pt idx="29">
                  <c:v>256</c:v>
                </c:pt>
                <c:pt idx="30">
                  <c:v>434</c:v>
                </c:pt>
                <c:pt idx="31">
                  <c:v>257</c:v>
                </c:pt>
                <c:pt idx="32">
                  <c:v>210</c:v>
                </c:pt>
                <c:pt idx="33">
                  <c:v>228</c:v>
                </c:pt>
                <c:pt idx="34">
                  <c:v>355</c:v>
                </c:pt>
                <c:pt idx="35">
                  <c:v>192</c:v>
                </c:pt>
                <c:pt idx="36">
                  <c:v>343</c:v>
                </c:pt>
                <c:pt idx="37">
                  <c:v>163</c:v>
                </c:pt>
                <c:pt idx="38">
                  <c:v>217</c:v>
                </c:pt>
                <c:pt idx="39">
                  <c:v>491</c:v>
                </c:pt>
              </c:numCache>
            </c:numRef>
          </c:val>
        </c:ser>
        <c:ser>
          <c:idx val="1"/>
          <c:order val="1"/>
          <c:tx>
            <c:strRef>
              <c:f>[测试20250521.xlsx]数据透视图!$C$3</c:f>
              <c:strCache>
                <c:ptCount val="1"/>
                <c:pt idx="0">
                  <c:v>阳性数</c:v>
                </c:pt>
              </c:strCache>
            </c:strRef>
          </c:tx>
          <c:spPr>
            <a:gradFill>
              <a:gsLst>
                <a:gs pos="0">
                  <a:srgbClr val="3A8C42">
                    <a:lumMod val="40000"/>
                    <a:lumOff val="60000"/>
                  </a:srgbClr>
                </a:gs>
                <a:gs pos="90000">
                  <a:srgbClr val="3A8C42"/>
                </a:gs>
              </a:gsLst>
              <a:lin ang="5400000" scaled="0"/>
            </a:gradFill>
            <a:ln>
              <a:gradFill>
                <a:gsLst>
                  <a:gs pos="0">
                    <a:srgbClr val="3A8C42"/>
                  </a:gs>
                  <a:gs pos="100000">
                    <a:srgbClr val="3A8C42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3A8C42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猪繁殖与呼吸综合征病毒核酸（RealTime-PCR）</c:v>
                  </c:pt>
                </c:lvl>
              </c:multiLvlStrCache>
            </c:multiLvlStrRef>
          </c:cat>
          <c:val>
            <c:numRef>
              <c:f>[测试20250521.xlsx]数据透视图!$C$4:$C$57</c:f>
              <c:numCache>
                <c:formatCode>General</c:formatCode>
                <c:ptCount val="40"/>
                <c:pt idx="0">
                  <c:v>4</c:v>
                </c:pt>
                <c:pt idx="1">
                  <c:v>28</c:v>
                </c:pt>
                <c:pt idx="2">
                  <c:v>35</c:v>
                </c:pt>
                <c:pt idx="3">
                  <c:v>51</c:v>
                </c:pt>
                <c:pt idx="4">
                  <c:v>4</c:v>
                </c:pt>
                <c:pt idx="5">
                  <c:v>68</c:v>
                </c:pt>
                <c:pt idx="6">
                  <c:v>23</c:v>
                </c:pt>
                <c:pt idx="7">
                  <c:v>36</c:v>
                </c:pt>
                <c:pt idx="8">
                  <c:v>7</c:v>
                </c:pt>
                <c:pt idx="9">
                  <c:v>146</c:v>
                </c:pt>
                <c:pt idx="10">
                  <c:v>61</c:v>
                </c:pt>
                <c:pt idx="11">
                  <c:v>61</c:v>
                </c:pt>
                <c:pt idx="12">
                  <c:v>20</c:v>
                </c:pt>
                <c:pt idx="13">
                  <c:v>28</c:v>
                </c:pt>
                <c:pt idx="14">
                  <c:v>90</c:v>
                </c:pt>
                <c:pt idx="15">
                  <c:v>73</c:v>
                </c:pt>
                <c:pt idx="16">
                  <c:v>20</c:v>
                </c:pt>
                <c:pt idx="17">
                  <c:v>113</c:v>
                </c:pt>
                <c:pt idx="18">
                  <c:v>117</c:v>
                </c:pt>
                <c:pt idx="19">
                  <c:v>25</c:v>
                </c:pt>
                <c:pt idx="20">
                  <c:v>91</c:v>
                </c:pt>
                <c:pt idx="21">
                  <c:v>46</c:v>
                </c:pt>
                <c:pt idx="22">
                  <c:v>18</c:v>
                </c:pt>
                <c:pt idx="23">
                  <c:v>29</c:v>
                </c:pt>
                <c:pt idx="24">
                  <c:v>38</c:v>
                </c:pt>
                <c:pt idx="25">
                  <c:v>26</c:v>
                </c:pt>
                <c:pt idx="26">
                  <c:v>35</c:v>
                </c:pt>
                <c:pt idx="27">
                  <c:v>18</c:v>
                </c:pt>
                <c:pt idx="28">
                  <c:v>56</c:v>
                </c:pt>
                <c:pt idx="29">
                  <c:v>28</c:v>
                </c:pt>
                <c:pt idx="30">
                  <c:v>28</c:v>
                </c:pt>
                <c:pt idx="31">
                  <c:v>64</c:v>
                </c:pt>
                <c:pt idx="32">
                  <c:v>60</c:v>
                </c:pt>
                <c:pt idx="33">
                  <c:v>40</c:v>
                </c:pt>
                <c:pt idx="34">
                  <c:v>102</c:v>
                </c:pt>
                <c:pt idx="35">
                  <c:v>34</c:v>
                </c:pt>
                <c:pt idx="36">
                  <c:v>61</c:v>
                </c:pt>
                <c:pt idx="37">
                  <c:v>30</c:v>
                </c:pt>
                <c:pt idx="38">
                  <c:v>35</c:v>
                </c:pt>
                <c:pt idx="39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124863"/>
        <c:axId val="962126303"/>
      </c:barChart>
      <c:lineChart>
        <c:grouping val="standard"/>
        <c:varyColors val="0"/>
        <c:ser>
          <c:idx val="2"/>
          <c:order val="2"/>
          <c:tx>
            <c:strRef>
              <c:f>[测试20250521.xlsx]数据透视图!$D$3</c:f>
              <c:strCache>
                <c:ptCount val="1"/>
                <c:pt idx="0">
                  <c:v>阳性率（%）</c:v>
                </c:pt>
              </c:strCache>
            </c:strRef>
          </c:tx>
          <c:spPr>
            <a:ln w="28575" cap="rnd">
              <a:solidFill>
                <a:srgbClr val="487AB5"/>
              </a:solidFill>
              <a:round/>
            </a:ln>
            <a:effectLst>
              <a:outerShdw blurRad="76200" dist="25400" dir="2700000" algn="tl" rotWithShape="0">
                <a:srgbClr val="487AB5">
                  <a:lumMod val="50000"/>
                  <a:alpha val="30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487AB5"/>
              </a:solidFill>
              <a:ln w="9525">
                <a:solidFill>
                  <a:srgbClr val="487AB5"/>
                </a:solidFill>
              </a:ln>
              <a:effectLst/>
            </c:spPr>
          </c:marker>
          <c:dLbls>
            <c:dLbl>
              <c:idx val="18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iSans Demibold" charset="0"/>
                        <a:ea typeface="微软雅黑" panose="020B0503020204020204" charset="-122"/>
                        <a:cs typeface="+mn-ea"/>
                      </a:defRPr>
                    </a:pPr>
                    <a:r>
                      <a:rPr>
                        <a:solidFill>
                          <a:srgbClr val="FF0000"/>
                        </a:solidFill>
                      </a:rPr>
                      <a:t>35%</a:t>
                    </a:r>
                    <a:endParaRPr>
                      <a:solidFill>
                        <a:srgbClr val="FF0000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MiSans Demibold" charset="0"/>
                    <a:ea typeface="微软雅黑" panose="020B0503020204020204" charset="-122"/>
                    <a:cs typeface="+mn-ea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rgbClr val="000000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猪繁殖与呼吸综合征病毒核酸（RealTime-PCR）</c:v>
                  </c:pt>
                </c:lvl>
              </c:multiLvlStrCache>
            </c:multiLvlStrRef>
          </c:cat>
          <c:val>
            <c:numRef>
              <c:f>[测试20250521.xlsx]数据透视图!$D$4:$D$57</c:f>
              <c:numCache>
                <c:formatCode>0%</c:formatCode>
                <c:ptCount val="40"/>
                <c:pt idx="0">
                  <c:v>0.0434782608695652</c:v>
                </c:pt>
                <c:pt idx="1">
                  <c:v>0.247787610619469</c:v>
                </c:pt>
                <c:pt idx="2">
                  <c:v>0.104166666666667</c:v>
                </c:pt>
                <c:pt idx="3">
                  <c:v>0.200787401574803</c:v>
                </c:pt>
                <c:pt idx="4">
                  <c:v>0.0597014925373134</c:v>
                </c:pt>
                <c:pt idx="5">
                  <c:v>0.233676975945017</c:v>
                </c:pt>
                <c:pt idx="6">
                  <c:v>0.125</c:v>
                </c:pt>
                <c:pt idx="7">
                  <c:v>0.222222222222222</c:v>
                </c:pt>
                <c:pt idx="8">
                  <c:v>0.049645390070922</c:v>
                </c:pt>
                <c:pt idx="9">
                  <c:v>0.279158699808795</c:v>
                </c:pt>
                <c:pt idx="10">
                  <c:v>0.191222570532915</c:v>
                </c:pt>
                <c:pt idx="11">
                  <c:v>0.242063492063492</c:v>
                </c:pt>
                <c:pt idx="12">
                  <c:v>0.151515151515152</c:v>
                </c:pt>
                <c:pt idx="13">
                  <c:v>0.126696832579186</c:v>
                </c:pt>
                <c:pt idx="14">
                  <c:v>0.260115606936416</c:v>
                </c:pt>
                <c:pt idx="15">
                  <c:v>0.231746031746032</c:v>
                </c:pt>
                <c:pt idx="16">
                  <c:v>0.0399201596806387</c:v>
                </c:pt>
                <c:pt idx="17">
                  <c:v>0.2</c:v>
                </c:pt>
                <c:pt idx="18">
                  <c:v>0.347181008902077</c:v>
                </c:pt>
                <c:pt idx="19">
                  <c:v>0.132978723404255</c:v>
                </c:pt>
                <c:pt idx="20">
                  <c:v>0.171374764595104</c:v>
                </c:pt>
                <c:pt idx="21">
                  <c:v>0.183266932270916</c:v>
                </c:pt>
                <c:pt idx="22">
                  <c:v>0.105882352941176</c:v>
                </c:pt>
                <c:pt idx="23">
                  <c:v>0.114624505928854</c:v>
                </c:pt>
                <c:pt idx="24">
                  <c:v>0.141791044776119</c:v>
                </c:pt>
                <c:pt idx="25">
                  <c:v>0.0740740740740741</c:v>
                </c:pt>
                <c:pt idx="26">
                  <c:v>0.137254901960784</c:v>
                </c:pt>
                <c:pt idx="27">
                  <c:v>0.0493150684931507</c:v>
                </c:pt>
                <c:pt idx="28">
                  <c:v>0.271844660194175</c:v>
                </c:pt>
                <c:pt idx="29">
                  <c:v>0.109375</c:v>
                </c:pt>
                <c:pt idx="30">
                  <c:v>0.0645161290322581</c:v>
                </c:pt>
                <c:pt idx="31">
                  <c:v>0.249027237354086</c:v>
                </c:pt>
                <c:pt idx="32">
                  <c:v>0.285714285714286</c:v>
                </c:pt>
                <c:pt idx="33">
                  <c:v>0.175438596491228</c:v>
                </c:pt>
                <c:pt idx="34">
                  <c:v>0.287323943661972</c:v>
                </c:pt>
                <c:pt idx="35">
                  <c:v>0.177083333333333</c:v>
                </c:pt>
                <c:pt idx="36">
                  <c:v>0.177842565597668</c:v>
                </c:pt>
                <c:pt idx="37">
                  <c:v>0.184049079754601</c:v>
                </c:pt>
                <c:pt idx="38">
                  <c:v>0.161290322580645</c:v>
                </c:pt>
                <c:pt idx="39">
                  <c:v>0.162932790224033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2133023"/>
        <c:axId val="962132543"/>
      </c:lineChart>
      <c:catAx>
        <c:axId val="96212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6303"/>
        <c:crosses val="autoZero"/>
        <c:auto val="1"/>
        <c:lblAlgn val="ctr"/>
        <c:lblOffset val="100"/>
        <c:noMultiLvlLbl val="0"/>
      </c:catAx>
      <c:valAx>
        <c:axId val="96212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902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4863"/>
        <c:crosses val="autoZero"/>
        <c:crossBetween val="between"/>
      </c:valAx>
      <c:catAx>
        <c:axId val="962133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2543"/>
        <c:crosses val="autoZero"/>
        <c:auto val="1"/>
        <c:lblAlgn val="ctr"/>
        <c:lblOffset val="100"/>
        <c:noMultiLvlLbl val="0"/>
      </c:catAx>
      <c:valAx>
        <c:axId val="962132543"/>
        <c:scaling>
          <c:orientation val="minMax"/>
          <c:min val="-2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3023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2910258676566"/>
          <c:y val="0.437103077674646"/>
          <c:w val="0.0800188556950091"/>
          <c:h val="0.12579384465070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MiSans Demibold" charset="0"/>
              <a:ea typeface="微软雅黑" panose="020B0503020204020204" charset="-122"/>
              <a:cs typeface="+mn-ea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e0d24a8-2c42-4b67-8699-ba60d280ce5d}"/>
      </c:ext>
    </c:extLst>
  </c:chart>
  <c:spPr>
    <a:solidFill>
      <a:srgbClr val="FFFFFF"/>
    </a:solidFill>
    <a:ln w="9525" cap="flat" cmpd="sng" algn="ctr">
      <a:solidFill>
        <a:srgbClr val="000000">
          <a:lumMod val="15000"/>
          <a:lumOff val="85000"/>
        </a:srgb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[测试20250521.xlsx]数据透视图!数据透视表91</c:name>
    <c:fmtId val="-1"/>
  </c:pivotSource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[测试20250521.xlsx]数据透视图!$B$3</c:f>
              <c:strCache>
                <c:ptCount val="1"/>
                <c:pt idx="0">
                  <c:v>检测量</c:v>
                </c:pt>
              </c:strCache>
            </c:strRef>
          </c:tx>
          <c:spPr>
            <a:gradFill>
              <a:gsLst>
                <a:gs pos="0">
                  <a:srgbClr val="057174">
                    <a:lumMod val="40000"/>
                    <a:lumOff val="60000"/>
                  </a:srgbClr>
                </a:gs>
                <a:gs pos="90000">
                  <a:srgbClr val="057174"/>
                </a:gs>
              </a:gsLst>
              <a:lin ang="5400000" scaled="0"/>
            </a:gradFill>
            <a:ln>
              <a:gradFill>
                <a:gsLst>
                  <a:gs pos="0">
                    <a:srgbClr val="057174"/>
                  </a:gs>
                  <a:gs pos="100000">
                    <a:srgbClr val="057174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057174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猪流行性腹泻病毒核酸（RealTime-PCR）</c:v>
                  </c:pt>
                </c:lvl>
              </c:multiLvlStrCache>
            </c:multiLvlStrRef>
          </c:cat>
          <c:val>
            <c:numRef>
              <c:f>[测试20250521.xlsx]数据透视图!$B$4:$B$57</c:f>
              <c:numCache>
                <c:formatCode>General</c:formatCode>
                <c:ptCount val="40"/>
                <c:pt idx="0">
                  <c:v>57</c:v>
                </c:pt>
                <c:pt idx="1">
                  <c:v>43</c:v>
                </c:pt>
                <c:pt idx="2">
                  <c:v>109</c:v>
                </c:pt>
                <c:pt idx="3">
                  <c:v>50</c:v>
                </c:pt>
                <c:pt idx="4">
                  <c:v>92</c:v>
                </c:pt>
                <c:pt idx="5">
                  <c:v>49</c:v>
                </c:pt>
                <c:pt idx="6">
                  <c:v>27</c:v>
                </c:pt>
                <c:pt idx="7">
                  <c:v>40</c:v>
                </c:pt>
                <c:pt idx="8">
                  <c:v>160</c:v>
                </c:pt>
                <c:pt idx="9">
                  <c:v>101</c:v>
                </c:pt>
                <c:pt idx="10">
                  <c:v>56</c:v>
                </c:pt>
                <c:pt idx="11">
                  <c:v>59</c:v>
                </c:pt>
                <c:pt idx="12">
                  <c:v>45</c:v>
                </c:pt>
                <c:pt idx="13">
                  <c:v>44</c:v>
                </c:pt>
                <c:pt idx="14">
                  <c:v>125</c:v>
                </c:pt>
                <c:pt idx="15">
                  <c:v>43</c:v>
                </c:pt>
                <c:pt idx="16">
                  <c:v>73</c:v>
                </c:pt>
                <c:pt idx="17">
                  <c:v>43</c:v>
                </c:pt>
                <c:pt idx="18">
                  <c:v>73</c:v>
                </c:pt>
                <c:pt idx="19">
                  <c:v>14</c:v>
                </c:pt>
                <c:pt idx="20">
                  <c:v>62</c:v>
                </c:pt>
                <c:pt idx="21">
                  <c:v>55</c:v>
                </c:pt>
                <c:pt idx="22">
                  <c:v>30</c:v>
                </c:pt>
                <c:pt idx="23">
                  <c:v>93</c:v>
                </c:pt>
                <c:pt idx="24">
                  <c:v>20</c:v>
                </c:pt>
                <c:pt idx="25">
                  <c:v>90</c:v>
                </c:pt>
                <c:pt idx="26">
                  <c:v>42</c:v>
                </c:pt>
                <c:pt idx="27">
                  <c:v>15</c:v>
                </c:pt>
                <c:pt idx="28">
                  <c:v>26</c:v>
                </c:pt>
                <c:pt idx="29">
                  <c:v>36</c:v>
                </c:pt>
                <c:pt idx="30">
                  <c:v>41</c:v>
                </c:pt>
                <c:pt idx="31">
                  <c:v>12</c:v>
                </c:pt>
                <c:pt idx="32">
                  <c:v>30</c:v>
                </c:pt>
                <c:pt idx="33">
                  <c:v>46</c:v>
                </c:pt>
                <c:pt idx="34">
                  <c:v>125</c:v>
                </c:pt>
                <c:pt idx="35">
                  <c:v>15</c:v>
                </c:pt>
                <c:pt idx="36">
                  <c:v>27</c:v>
                </c:pt>
                <c:pt idx="37">
                  <c:v>55</c:v>
                </c:pt>
                <c:pt idx="38">
                  <c:v>48</c:v>
                </c:pt>
                <c:pt idx="39">
                  <c:v>28</c:v>
                </c:pt>
              </c:numCache>
            </c:numRef>
          </c:val>
        </c:ser>
        <c:ser>
          <c:idx val="1"/>
          <c:order val="1"/>
          <c:tx>
            <c:strRef>
              <c:f>[测试20250521.xlsx]数据透视图!$C$3</c:f>
              <c:strCache>
                <c:ptCount val="1"/>
                <c:pt idx="0">
                  <c:v>阳性数</c:v>
                </c:pt>
              </c:strCache>
            </c:strRef>
          </c:tx>
          <c:spPr>
            <a:gradFill>
              <a:gsLst>
                <a:gs pos="0">
                  <a:srgbClr val="3A8C42">
                    <a:lumMod val="40000"/>
                    <a:lumOff val="60000"/>
                  </a:srgbClr>
                </a:gs>
                <a:gs pos="90000">
                  <a:srgbClr val="3A8C42"/>
                </a:gs>
              </a:gsLst>
              <a:lin ang="5400000" scaled="0"/>
            </a:gradFill>
            <a:ln>
              <a:gradFill>
                <a:gsLst>
                  <a:gs pos="0">
                    <a:srgbClr val="3A8C42"/>
                  </a:gs>
                  <a:gs pos="100000">
                    <a:srgbClr val="3A8C42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3A8C42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猪流行性腹泻病毒核酸（RealTime-PCR）</c:v>
                  </c:pt>
                </c:lvl>
              </c:multiLvlStrCache>
            </c:multiLvlStrRef>
          </c:cat>
          <c:val>
            <c:numRef>
              <c:f>[测试20250521.xlsx]数据透视图!$C$4:$C$57</c:f>
              <c:numCache>
                <c:formatCode>General</c:formatCode>
                <c:ptCount val="40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18</c:v>
                </c:pt>
                <c:pt idx="4">
                  <c:v>27</c:v>
                </c:pt>
                <c:pt idx="5">
                  <c:v>24</c:v>
                </c:pt>
                <c:pt idx="6">
                  <c:v>8</c:v>
                </c:pt>
                <c:pt idx="7">
                  <c:v>11</c:v>
                </c:pt>
                <c:pt idx="8">
                  <c:v>35</c:v>
                </c:pt>
                <c:pt idx="9">
                  <c:v>14</c:v>
                </c:pt>
                <c:pt idx="10">
                  <c:v>22</c:v>
                </c:pt>
                <c:pt idx="11">
                  <c:v>11</c:v>
                </c:pt>
                <c:pt idx="12">
                  <c:v>3</c:v>
                </c:pt>
                <c:pt idx="13">
                  <c:v>15</c:v>
                </c:pt>
                <c:pt idx="14">
                  <c:v>12</c:v>
                </c:pt>
                <c:pt idx="15">
                  <c:v>6</c:v>
                </c:pt>
                <c:pt idx="16">
                  <c:v>6</c:v>
                </c:pt>
                <c:pt idx="17">
                  <c:v>11</c:v>
                </c:pt>
                <c:pt idx="18">
                  <c:v>3</c:v>
                </c:pt>
                <c:pt idx="19">
                  <c:v>1</c:v>
                </c:pt>
                <c:pt idx="20">
                  <c:v>5</c:v>
                </c:pt>
                <c:pt idx="21">
                  <c:v>2</c:v>
                </c:pt>
                <c:pt idx="22">
                  <c:v>3</c:v>
                </c:pt>
                <c:pt idx="23">
                  <c:v>6</c:v>
                </c:pt>
                <c:pt idx="24">
                  <c:v>0</c:v>
                </c:pt>
                <c:pt idx="25">
                  <c:v>0</c:v>
                </c:pt>
                <c:pt idx="26">
                  <c:v>6</c:v>
                </c:pt>
                <c:pt idx="27">
                  <c:v>1</c:v>
                </c:pt>
                <c:pt idx="28">
                  <c:v>6</c:v>
                </c:pt>
                <c:pt idx="29">
                  <c:v>3</c:v>
                </c:pt>
                <c:pt idx="30">
                  <c:v>15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25</c:v>
                </c:pt>
                <c:pt idx="35">
                  <c:v>4</c:v>
                </c:pt>
                <c:pt idx="36">
                  <c:v>0</c:v>
                </c:pt>
                <c:pt idx="37">
                  <c:v>14</c:v>
                </c:pt>
                <c:pt idx="38">
                  <c:v>6</c:v>
                </c:pt>
                <c:pt idx="3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124863"/>
        <c:axId val="962126303"/>
      </c:barChart>
      <c:lineChart>
        <c:grouping val="standard"/>
        <c:varyColors val="0"/>
        <c:ser>
          <c:idx val="2"/>
          <c:order val="2"/>
          <c:tx>
            <c:strRef>
              <c:f>[测试20250521.xlsx]数据透视图!$D$3</c:f>
              <c:strCache>
                <c:ptCount val="1"/>
                <c:pt idx="0">
                  <c:v>阳性率（%）</c:v>
                </c:pt>
              </c:strCache>
            </c:strRef>
          </c:tx>
          <c:spPr>
            <a:ln w="28575" cap="rnd">
              <a:solidFill>
                <a:srgbClr val="487AB5"/>
              </a:solidFill>
              <a:round/>
            </a:ln>
            <a:effectLst>
              <a:outerShdw blurRad="76200" dist="25400" dir="2700000" algn="tl" rotWithShape="0">
                <a:srgbClr val="487AB5">
                  <a:lumMod val="50000"/>
                  <a:alpha val="30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487AB5"/>
              </a:solidFill>
              <a:ln w="9525">
                <a:solidFill>
                  <a:srgbClr val="487AB5"/>
                </a:solidFill>
              </a:ln>
              <a:effectLst/>
            </c:spPr>
          </c:marker>
          <c:dLbls>
            <c:dLbl>
              <c:idx val="24"/>
              <c:delete val="1"/>
            </c:dLbl>
            <c:dLbl>
              <c:idx val="25"/>
              <c:delete val="1"/>
            </c:dLbl>
            <c:dLbl>
              <c:idx val="3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MiSans Demibold" charset="0"/>
                    <a:ea typeface="微软雅黑" panose="020B0503020204020204" charset="-122"/>
                    <a:cs typeface="+mn-ea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rgbClr val="000000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猪流行性腹泻病毒核酸（RealTime-PCR）</c:v>
                  </c:pt>
                </c:lvl>
              </c:multiLvlStrCache>
            </c:multiLvlStrRef>
          </c:cat>
          <c:val>
            <c:numRef>
              <c:f>[测试20250521.xlsx]数据透视图!$D$4:$D$57</c:f>
              <c:numCache>
                <c:formatCode>0%</c:formatCode>
                <c:ptCount val="40"/>
                <c:pt idx="0">
                  <c:v>0.12280701754386</c:v>
                </c:pt>
                <c:pt idx="1">
                  <c:v>0.116279069767442</c:v>
                </c:pt>
                <c:pt idx="2">
                  <c:v>0.073394495412844</c:v>
                </c:pt>
                <c:pt idx="3">
                  <c:v>0.36</c:v>
                </c:pt>
                <c:pt idx="4">
                  <c:v>0.293478260869565</c:v>
                </c:pt>
                <c:pt idx="5">
                  <c:v>0.489795918367347</c:v>
                </c:pt>
                <c:pt idx="6">
                  <c:v>0.296296296296296</c:v>
                </c:pt>
                <c:pt idx="7">
                  <c:v>0.275</c:v>
                </c:pt>
                <c:pt idx="8">
                  <c:v>0.21875</c:v>
                </c:pt>
                <c:pt idx="9">
                  <c:v>0.138613861386139</c:v>
                </c:pt>
                <c:pt idx="10">
                  <c:v>0.392857142857143</c:v>
                </c:pt>
                <c:pt idx="11">
                  <c:v>0.186440677966102</c:v>
                </c:pt>
                <c:pt idx="12">
                  <c:v>0.0666666666666667</c:v>
                </c:pt>
                <c:pt idx="13">
                  <c:v>0.340909090909091</c:v>
                </c:pt>
                <c:pt idx="14">
                  <c:v>0.096</c:v>
                </c:pt>
                <c:pt idx="15">
                  <c:v>0.13953488372093</c:v>
                </c:pt>
                <c:pt idx="16">
                  <c:v>0.0821917808219178</c:v>
                </c:pt>
                <c:pt idx="17">
                  <c:v>0.255813953488372</c:v>
                </c:pt>
                <c:pt idx="18">
                  <c:v>0.0410958904109589</c:v>
                </c:pt>
                <c:pt idx="19">
                  <c:v>0.0714285714285714</c:v>
                </c:pt>
                <c:pt idx="20">
                  <c:v>0.0806451612903226</c:v>
                </c:pt>
                <c:pt idx="21">
                  <c:v>0.0363636363636364</c:v>
                </c:pt>
                <c:pt idx="22">
                  <c:v>0.1</c:v>
                </c:pt>
                <c:pt idx="23">
                  <c:v>0.0645161290322581</c:v>
                </c:pt>
                <c:pt idx="24">
                  <c:v>0</c:v>
                </c:pt>
                <c:pt idx="25">
                  <c:v>0</c:v>
                </c:pt>
                <c:pt idx="26">
                  <c:v>0.142857142857143</c:v>
                </c:pt>
                <c:pt idx="27">
                  <c:v>0.0666666666666667</c:v>
                </c:pt>
                <c:pt idx="28">
                  <c:v>0.230769230769231</c:v>
                </c:pt>
                <c:pt idx="29">
                  <c:v>0.0833333333333333</c:v>
                </c:pt>
                <c:pt idx="30">
                  <c:v>0.365853658536585</c:v>
                </c:pt>
                <c:pt idx="31">
                  <c:v>0.0833333333333333</c:v>
                </c:pt>
                <c:pt idx="32">
                  <c:v>0.0333333333333333</c:v>
                </c:pt>
                <c:pt idx="33">
                  <c:v>0.0434782608695652</c:v>
                </c:pt>
                <c:pt idx="34">
                  <c:v>0.2</c:v>
                </c:pt>
                <c:pt idx="35">
                  <c:v>0.266666666666667</c:v>
                </c:pt>
                <c:pt idx="36">
                  <c:v>0</c:v>
                </c:pt>
                <c:pt idx="37">
                  <c:v>0.254545454545455</c:v>
                </c:pt>
                <c:pt idx="38">
                  <c:v>0.125</c:v>
                </c:pt>
                <c:pt idx="39">
                  <c:v>0.107142857142857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2133023"/>
        <c:axId val="962132543"/>
      </c:lineChart>
      <c:catAx>
        <c:axId val="96212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6303"/>
        <c:crosses val="autoZero"/>
        <c:auto val="1"/>
        <c:lblAlgn val="ctr"/>
        <c:lblOffset val="100"/>
        <c:noMultiLvlLbl val="0"/>
      </c:catAx>
      <c:valAx>
        <c:axId val="96212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902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4863"/>
        <c:crosses val="autoZero"/>
        <c:crossBetween val="between"/>
      </c:valAx>
      <c:catAx>
        <c:axId val="962133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2543"/>
        <c:crosses val="autoZero"/>
        <c:auto val="1"/>
        <c:lblAlgn val="ctr"/>
        <c:lblOffset val="100"/>
        <c:noMultiLvlLbl val="0"/>
      </c:catAx>
      <c:valAx>
        <c:axId val="962132543"/>
        <c:scaling>
          <c:orientation val="minMax"/>
          <c:min val="-2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3023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5150796942585"/>
          <c:y val="0.437779658967227"/>
          <c:w val="0.0777389346447828"/>
          <c:h val="0.12456161567299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MiSans Demibold" charset="0"/>
              <a:ea typeface="微软雅黑" panose="020B0503020204020204" charset="-122"/>
              <a:cs typeface="+mn-ea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e0d24a8-2c42-4b67-8699-ba60d280ce5d}"/>
      </c:ext>
    </c:extLst>
  </c:chart>
  <c:spPr>
    <a:solidFill>
      <a:srgbClr val="FFFFFF"/>
    </a:solidFill>
    <a:ln w="9525" cap="flat" cmpd="sng" algn="ctr">
      <a:solidFill>
        <a:srgbClr val="000000">
          <a:lumMod val="15000"/>
          <a:lumOff val="85000"/>
        </a:srgb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[测试20250521.xlsx]数据透视图!数据透视表91</c:name>
    <c:fmtId val="-1"/>
  </c:pivotSource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[测试20250521.xlsx]数据透视图!$B$3</c:f>
              <c:strCache>
                <c:ptCount val="1"/>
                <c:pt idx="0">
                  <c:v>检测量</c:v>
                </c:pt>
              </c:strCache>
            </c:strRef>
          </c:tx>
          <c:spPr>
            <a:gradFill>
              <a:gsLst>
                <a:gs pos="0">
                  <a:srgbClr val="057174">
                    <a:lumMod val="40000"/>
                    <a:lumOff val="60000"/>
                  </a:srgbClr>
                </a:gs>
                <a:gs pos="90000">
                  <a:srgbClr val="057174"/>
                </a:gs>
              </a:gsLst>
              <a:lin ang="5400000" scaled="0"/>
            </a:gradFill>
            <a:ln>
              <a:gradFill>
                <a:gsLst>
                  <a:gs pos="0">
                    <a:srgbClr val="057174"/>
                  </a:gs>
                  <a:gs pos="100000">
                    <a:srgbClr val="057174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057174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猪Delta冠状病毒核酸（RealTime-PCR）</c:v>
                  </c:pt>
                </c:lvl>
              </c:multiLvlStrCache>
            </c:multiLvlStrRef>
          </c:cat>
          <c:val>
            <c:numRef>
              <c:f>[测试20250521.xlsx]数据透视图!$B$4:$B$57</c:f>
              <c:numCache>
                <c:formatCode>General</c:formatCode>
                <c:ptCount val="40"/>
                <c:pt idx="0">
                  <c:v>4</c:v>
                </c:pt>
                <c:pt idx="1">
                  <c:v>15</c:v>
                </c:pt>
                <c:pt idx="2">
                  <c:v>29</c:v>
                </c:pt>
                <c:pt idx="3">
                  <c:v>14</c:v>
                </c:pt>
                <c:pt idx="4">
                  <c:v>6</c:v>
                </c:pt>
                <c:pt idx="5">
                  <c:v>21</c:v>
                </c:pt>
                <c:pt idx="6">
                  <c:v>25</c:v>
                </c:pt>
                <c:pt idx="7">
                  <c:v>11</c:v>
                </c:pt>
                <c:pt idx="8">
                  <c:v>1</c:v>
                </c:pt>
                <c:pt idx="9">
                  <c:v>20</c:v>
                </c:pt>
                <c:pt idx="10">
                  <c:v>27</c:v>
                </c:pt>
                <c:pt idx="11">
                  <c:v>25</c:v>
                </c:pt>
                <c:pt idx="12">
                  <c:v>9</c:v>
                </c:pt>
                <c:pt idx="13">
                  <c:v>19</c:v>
                </c:pt>
                <c:pt idx="14">
                  <c:v>87</c:v>
                </c:pt>
                <c:pt idx="15">
                  <c:v>24</c:v>
                </c:pt>
                <c:pt idx="16">
                  <c:v>11</c:v>
                </c:pt>
                <c:pt idx="17">
                  <c:v>8</c:v>
                </c:pt>
                <c:pt idx="18">
                  <c:v>22</c:v>
                </c:pt>
                <c:pt idx="19">
                  <c:v>8</c:v>
                </c:pt>
                <c:pt idx="20">
                  <c:v>26</c:v>
                </c:pt>
                <c:pt idx="21">
                  <c:v>12</c:v>
                </c:pt>
                <c:pt idx="22">
                  <c:v>3</c:v>
                </c:pt>
                <c:pt idx="23">
                  <c:v>15</c:v>
                </c:pt>
                <c:pt idx="24">
                  <c:v>7</c:v>
                </c:pt>
                <c:pt idx="25">
                  <c:v>2</c:v>
                </c:pt>
                <c:pt idx="26">
                  <c:v>22</c:v>
                </c:pt>
                <c:pt idx="27">
                  <c:v>3</c:v>
                </c:pt>
                <c:pt idx="28">
                  <c:v>9</c:v>
                </c:pt>
                <c:pt idx="29">
                  <c:v>12</c:v>
                </c:pt>
                <c:pt idx="30">
                  <c:v>9</c:v>
                </c:pt>
                <c:pt idx="31">
                  <c:v>2</c:v>
                </c:pt>
                <c:pt idx="32">
                  <c:v>27</c:v>
                </c:pt>
                <c:pt idx="33">
                  <c:v>29</c:v>
                </c:pt>
                <c:pt idx="34">
                  <c:v>11</c:v>
                </c:pt>
                <c:pt idx="35">
                  <c:v>2</c:v>
                </c:pt>
                <c:pt idx="36">
                  <c:v>12</c:v>
                </c:pt>
                <c:pt idx="37">
                  <c:v>16</c:v>
                </c:pt>
                <c:pt idx="38">
                  <c:v>14</c:v>
                </c:pt>
                <c:pt idx="39">
                  <c:v>11</c:v>
                </c:pt>
              </c:numCache>
            </c:numRef>
          </c:val>
        </c:ser>
        <c:ser>
          <c:idx val="1"/>
          <c:order val="1"/>
          <c:tx>
            <c:strRef>
              <c:f>[测试20250521.xlsx]数据透视图!$C$3</c:f>
              <c:strCache>
                <c:ptCount val="1"/>
                <c:pt idx="0">
                  <c:v>阳性数</c:v>
                </c:pt>
              </c:strCache>
            </c:strRef>
          </c:tx>
          <c:spPr>
            <a:gradFill>
              <a:gsLst>
                <a:gs pos="0">
                  <a:srgbClr val="3A8C42">
                    <a:lumMod val="40000"/>
                    <a:lumOff val="60000"/>
                  </a:srgbClr>
                </a:gs>
                <a:gs pos="90000">
                  <a:srgbClr val="3A8C42"/>
                </a:gs>
              </a:gsLst>
              <a:lin ang="5400000" scaled="0"/>
            </a:gradFill>
            <a:ln>
              <a:gradFill>
                <a:gsLst>
                  <a:gs pos="0">
                    <a:srgbClr val="3A8C42"/>
                  </a:gs>
                  <a:gs pos="100000">
                    <a:srgbClr val="3A8C42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3A8C42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猪Delta冠状病毒核酸（RealTime-PCR）</c:v>
                  </c:pt>
                </c:lvl>
              </c:multiLvlStrCache>
            </c:multiLvlStrRef>
          </c:cat>
          <c:val>
            <c:numRef>
              <c:f>[测试20250521.xlsx]数据透视图!$C$4:$C$57</c:f>
              <c:numCache>
                <c:formatCode>General</c:formatCode>
                <c:ptCount val="40"/>
                <c:pt idx="0">
                  <c:v>0</c:v>
                </c:pt>
                <c:pt idx="1">
                  <c:v>2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4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8</c:v>
                </c:pt>
                <c:pt idx="38">
                  <c:v>5</c:v>
                </c:pt>
                <c:pt idx="3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2124863"/>
        <c:axId val="962126303"/>
      </c:barChart>
      <c:lineChart>
        <c:grouping val="standard"/>
        <c:varyColors val="0"/>
        <c:ser>
          <c:idx val="2"/>
          <c:order val="2"/>
          <c:tx>
            <c:strRef>
              <c:f>[测试20250521.xlsx]数据透视图!$D$3</c:f>
              <c:strCache>
                <c:ptCount val="1"/>
                <c:pt idx="0">
                  <c:v>阳性率（%）</c:v>
                </c:pt>
              </c:strCache>
            </c:strRef>
          </c:tx>
          <c:spPr>
            <a:ln w="28575" cap="rnd">
              <a:solidFill>
                <a:srgbClr val="487AB5"/>
              </a:solidFill>
              <a:round/>
            </a:ln>
            <a:effectLst>
              <a:outerShdw blurRad="76200" dist="25400" dir="2700000" algn="tl" rotWithShape="0">
                <a:srgbClr val="487AB5">
                  <a:lumMod val="50000"/>
                  <a:alpha val="30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487AB5"/>
              </a:solidFill>
              <a:ln w="9525">
                <a:solidFill>
                  <a:srgbClr val="487AB5"/>
                </a:solidFill>
              </a:ln>
              <a:effectLst/>
            </c:spPr>
          </c:marker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2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MiSans Demibold" charset="0"/>
                    <a:ea typeface="微软雅黑" panose="020B0503020204020204" charset="-122"/>
                    <a:cs typeface="+mn-ea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rgbClr val="000000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猪Delta冠状病毒核酸（RealTime-PCR）</c:v>
                  </c:pt>
                </c:lvl>
              </c:multiLvlStrCache>
            </c:multiLvlStrRef>
          </c:cat>
          <c:val>
            <c:numRef>
              <c:f>[测试20250521.xlsx]数据透视图!$D$4:$D$57</c:f>
              <c:numCache>
                <c:formatCode>0%</c:formatCode>
                <c:ptCount val="40"/>
                <c:pt idx="0">
                  <c:v>0</c:v>
                </c:pt>
                <c:pt idx="1">
                  <c:v>0.133333333333333</c:v>
                </c:pt>
                <c:pt idx="2">
                  <c:v>0.310344827586207</c:v>
                </c:pt>
                <c:pt idx="3">
                  <c:v>0</c:v>
                </c:pt>
                <c:pt idx="4">
                  <c:v>0</c:v>
                </c:pt>
                <c:pt idx="5">
                  <c:v>0.0952380952380952</c:v>
                </c:pt>
                <c:pt idx="6">
                  <c:v>0.2</c:v>
                </c:pt>
                <c:pt idx="7">
                  <c:v>0.0909090909090909</c:v>
                </c:pt>
                <c:pt idx="8">
                  <c:v>0</c:v>
                </c:pt>
                <c:pt idx="9">
                  <c:v>0</c:v>
                </c:pt>
                <c:pt idx="10">
                  <c:v>0.0740740740740741</c:v>
                </c:pt>
                <c:pt idx="11">
                  <c:v>0.2</c:v>
                </c:pt>
                <c:pt idx="12">
                  <c:v>0</c:v>
                </c:pt>
                <c:pt idx="13">
                  <c:v>0</c:v>
                </c:pt>
                <c:pt idx="14">
                  <c:v>0.0114942528735632</c:v>
                </c:pt>
                <c:pt idx="15">
                  <c:v>0.375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0.125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0.181818181818182</c:v>
                </c:pt>
                <c:pt idx="27">
                  <c:v>0</c:v>
                </c:pt>
                <c:pt idx="28">
                  <c:v>0</c:v>
                </c:pt>
                <c:pt idx="29">
                  <c:v>0.25</c:v>
                </c:pt>
                <c:pt idx="30">
                  <c:v>0</c:v>
                </c:pt>
                <c:pt idx="31">
                  <c:v>0</c:v>
                </c:pt>
                <c:pt idx="32">
                  <c:v>0.037037037037037</c:v>
                </c:pt>
                <c:pt idx="33">
                  <c:v>0.0689655172413793</c:v>
                </c:pt>
                <c:pt idx="34">
                  <c:v>0.0909090909090909</c:v>
                </c:pt>
                <c:pt idx="35">
                  <c:v>0</c:v>
                </c:pt>
                <c:pt idx="36">
                  <c:v>0.0833333333333333</c:v>
                </c:pt>
                <c:pt idx="37">
                  <c:v>0.5</c:v>
                </c:pt>
                <c:pt idx="38">
                  <c:v>0.357142857142857</c:v>
                </c:pt>
                <c:pt idx="39">
                  <c:v>0.454545454545455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2133023"/>
        <c:axId val="962132543"/>
      </c:lineChart>
      <c:catAx>
        <c:axId val="96212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6303"/>
        <c:crosses val="autoZero"/>
        <c:auto val="1"/>
        <c:lblAlgn val="ctr"/>
        <c:lblOffset val="100"/>
        <c:noMultiLvlLbl val="0"/>
      </c:catAx>
      <c:valAx>
        <c:axId val="96212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902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4863"/>
        <c:crosses val="autoZero"/>
        <c:crossBetween val="between"/>
      </c:valAx>
      <c:catAx>
        <c:axId val="962133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2543"/>
        <c:crosses val="autoZero"/>
        <c:auto val="1"/>
        <c:lblAlgn val="ctr"/>
        <c:lblOffset val="100"/>
        <c:noMultiLvlLbl val="0"/>
      </c:catAx>
      <c:valAx>
        <c:axId val="962132543"/>
        <c:scaling>
          <c:orientation val="minMax"/>
          <c:min val="-2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3023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2375142053951"/>
          <c:y val="0.438213041911853"/>
          <c:w val="0.0804473951791375"/>
          <c:h val="0.12369400744565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MiSans Demibold" charset="0"/>
              <a:ea typeface="微软雅黑" panose="020B0503020204020204" charset="-122"/>
              <a:cs typeface="+mn-ea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e0d24a8-2c42-4b67-8699-ba60d280ce5d}"/>
      </c:ext>
    </c:extLst>
  </c:chart>
  <c:spPr>
    <a:solidFill>
      <a:srgbClr val="FFFFFF"/>
    </a:solidFill>
    <a:ln w="9525" cap="flat" cmpd="sng" algn="ctr">
      <a:solidFill>
        <a:srgbClr val="000000">
          <a:lumMod val="15000"/>
          <a:lumOff val="85000"/>
        </a:srgb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[测试20250521.xlsx]数据透视图!数据透视表91</c:name>
    <c:fmtId val="-1"/>
  </c:pivotSource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[测试20250521.xlsx]数据透视图!$B$3</c:f>
              <c:strCache>
                <c:ptCount val="1"/>
                <c:pt idx="0">
                  <c:v>检测量</c:v>
                </c:pt>
              </c:strCache>
            </c:strRef>
          </c:tx>
          <c:spPr>
            <a:gradFill>
              <a:gsLst>
                <a:gs pos="0">
                  <a:srgbClr val="057174">
                    <a:lumMod val="40000"/>
                    <a:lumOff val="60000"/>
                  </a:srgbClr>
                </a:gs>
                <a:gs pos="90000">
                  <a:srgbClr val="057174"/>
                </a:gs>
              </a:gsLst>
              <a:lin ang="5400000" scaled="0"/>
            </a:gradFill>
            <a:ln>
              <a:gradFill>
                <a:gsLst>
                  <a:gs pos="0">
                    <a:srgbClr val="057174"/>
                  </a:gs>
                  <a:gs pos="100000">
                    <a:srgbClr val="057174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057174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伪狂犬病病毒荧光PCR</c:v>
                  </c:pt>
                </c:lvl>
              </c:multiLvlStrCache>
            </c:multiLvlStrRef>
          </c:cat>
          <c:val>
            <c:numRef>
              <c:f>[测试20250521.xlsx]数据透视图!$B$4:$B$57</c:f>
              <c:numCache>
                <c:formatCode>General</c:formatCode>
                <c:ptCount val="40"/>
                <c:pt idx="0">
                  <c:v>36</c:v>
                </c:pt>
                <c:pt idx="1">
                  <c:v>27</c:v>
                </c:pt>
                <c:pt idx="2">
                  <c:v>30</c:v>
                </c:pt>
                <c:pt idx="3">
                  <c:v>123</c:v>
                </c:pt>
                <c:pt idx="4">
                  <c:v>42</c:v>
                </c:pt>
                <c:pt idx="5">
                  <c:v>43</c:v>
                </c:pt>
                <c:pt idx="6">
                  <c:v>36</c:v>
                </c:pt>
                <c:pt idx="7">
                  <c:v>41</c:v>
                </c:pt>
                <c:pt idx="8">
                  <c:v>22</c:v>
                </c:pt>
                <c:pt idx="9">
                  <c:v>52</c:v>
                </c:pt>
                <c:pt idx="10">
                  <c:v>76</c:v>
                </c:pt>
                <c:pt idx="11">
                  <c:v>48</c:v>
                </c:pt>
                <c:pt idx="12">
                  <c:v>20</c:v>
                </c:pt>
                <c:pt idx="13">
                  <c:v>30</c:v>
                </c:pt>
                <c:pt idx="14">
                  <c:v>20</c:v>
                </c:pt>
                <c:pt idx="15">
                  <c:v>54</c:v>
                </c:pt>
                <c:pt idx="16">
                  <c:v>25</c:v>
                </c:pt>
                <c:pt idx="17">
                  <c:v>42</c:v>
                </c:pt>
                <c:pt idx="18">
                  <c:v>45</c:v>
                </c:pt>
                <c:pt idx="19">
                  <c:v>59</c:v>
                </c:pt>
                <c:pt idx="20">
                  <c:v>41</c:v>
                </c:pt>
                <c:pt idx="21">
                  <c:v>41</c:v>
                </c:pt>
                <c:pt idx="22">
                  <c:v>20</c:v>
                </c:pt>
                <c:pt idx="23">
                  <c:v>76</c:v>
                </c:pt>
                <c:pt idx="24">
                  <c:v>32</c:v>
                </c:pt>
                <c:pt idx="25">
                  <c:v>15</c:v>
                </c:pt>
                <c:pt idx="26">
                  <c:v>50</c:v>
                </c:pt>
                <c:pt idx="27">
                  <c:v>119</c:v>
                </c:pt>
                <c:pt idx="28">
                  <c:v>44</c:v>
                </c:pt>
                <c:pt idx="29">
                  <c:v>42</c:v>
                </c:pt>
                <c:pt idx="30">
                  <c:v>174</c:v>
                </c:pt>
                <c:pt idx="31">
                  <c:v>41</c:v>
                </c:pt>
                <c:pt idx="32">
                  <c:v>57</c:v>
                </c:pt>
                <c:pt idx="33">
                  <c:v>99</c:v>
                </c:pt>
                <c:pt idx="34">
                  <c:v>51</c:v>
                </c:pt>
                <c:pt idx="35">
                  <c:v>53</c:v>
                </c:pt>
                <c:pt idx="36">
                  <c:v>164</c:v>
                </c:pt>
                <c:pt idx="37">
                  <c:v>36</c:v>
                </c:pt>
                <c:pt idx="38">
                  <c:v>34</c:v>
                </c:pt>
                <c:pt idx="39">
                  <c:v>261</c:v>
                </c:pt>
              </c:numCache>
            </c:numRef>
          </c:val>
        </c:ser>
        <c:ser>
          <c:idx val="1"/>
          <c:order val="1"/>
          <c:tx>
            <c:strRef>
              <c:f>[测试20250521.xlsx]数据透视图!$C$3</c:f>
              <c:strCache>
                <c:ptCount val="1"/>
                <c:pt idx="0">
                  <c:v>阳性数</c:v>
                </c:pt>
              </c:strCache>
            </c:strRef>
          </c:tx>
          <c:spPr>
            <a:gradFill>
              <a:gsLst>
                <a:gs pos="0">
                  <a:srgbClr val="3A8C42">
                    <a:lumMod val="40000"/>
                    <a:lumOff val="60000"/>
                  </a:srgbClr>
                </a:gs>
                <a:gs pos="90000">
                  <a:srgbClr val="3A8C42"/>
                </a:gs>
              </a:gsLst>
              <a:lin ang="5400000" scaled="0"/>
            </a:gradFill>
            <a:ln>
              <a:gradFill>
                <a:gsLst>
                  <a:gs pos="0">
                    <a:srgbClr val="3A8C42"/>
                  </a:gs>
                  <a:gs pos="100000">
                    <a:srgbClr val="3A8C42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3A8C42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伪狂犬病病毒荧光PCR</c:v>
                  </c:pt>
                </c:lvl>
              </c:multiLvlStrCache>
            </c:multiLvlStrRef>
          </c:cat>
          <c:val>
            <c:numRef>
              <c:f>[测试20250521.xlsx]数据透视图!$C$4:$C$57</c:f>
              <c:numCache>
                <c:formatCode>General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15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3</c:v>
                </c:pt>
                <c:pt idx="31">
                  <c:v>0</c:v>
                </c:pt>
                <c:pt idx="32">
                  <c:v>2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124863"/>
        <c:axId val="962126303"/>
      </c:barChart>
      <c:lineChart>
        <c:grouping val="standard"/>
        <c:varyColors val="0"/>
        <c:ser>
          <c:idx val="2"/>
          <c:order val="2"/>
          <c:tx>
            <c:strRef>
              <c:f>[测试20250521.xlsx]数据透视图!$D$3</c:f>
              <c:strCache>
                <c:ptCount val="1"/>
                <c:pt idx="0">
                  <c:v>阳性率（%）</c:v>
                </c:pt>
              </c:strCache>
            </c:strRef>
          </c:tx>
          <c:spPr>
            <a:ln w="28575" cap="rnd">
              <a:solidFill>
                <a:srgbClr val="487AB5"/>
              </a:solidFill>
              <a:round/>
            </a:ln>
            <a:effectLst>
              <a:outerShdw blurRad="76200" dist="25400" dir="2700000" algn="tl" rotWithShape="0">
                <a:srgbClr val="487AB5">
                  <a:lumMod val="50000"/>
                  <a:alpha val="30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487AB5"/>
              </a:solidFill>
              <a:ln w="9525">
                <a:solidFill>
                  <a:srgbClr val="487AB5"/>
                </a:solidFill>
              </a:ln>
              <a:effectLst/>
            </c:spPr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8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1"/>
              <c:delete val="1"/>
            </c:dLbl>
            <c:dLbl>
              <c:idx val="34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MiSans Demibold" charset="0"/>
                    <a:ea typeface="微软雅黑" panose="020B0503020204020204" charset="-122"/>
                    <a:cs typeface="+mn-ea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rgbClr val="000000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[测试20250521.xlsx]数据透视图!$A$4:$A$57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伪狂犬病病毒荧光PCR</c:v>
                  </c:pt>
                </c:lvl>
              </c:multiLvlStrCache>
            </c:multiLvlStrRef>
          </c:cat>
          <c:val>
            <c:numRef>
              <c:f>[测试20250521.xlsx]数据透视图!$D$4:$D$57</c:f>
              <c:numCache>
                <c:formatCode>0%</c:formatCode>
                <c:ptCount val="40"/>
                <c:pt idx="0">
                  <c:v>0.0277777777777778</c:v>
                </c:pt>
                <c:pt idx="1">
                  <c:v>0.037037037037037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0.0465116279069767</c:v>
                </c:pt>
                <c:pt idx="6">
                  <c:v>0.0277777777777778</c:v>
                </c:pt>
                <c:pt idx="7">
                  <c:v>0.024390243902439</c:v>
                </c:pt>
                <c:pt idx="8">
                  <c:v>0</c:v>
                </c:pt>
                <c:pt idx="9">
                  <c:v>0.0384615384615385</c:v>
                </c:pt>
                <c:pt idx="10">
                  <c:v>0.197368421052632</c:v>
                </c:pt>
                <c:pt idx="11">
                  <c:v>0.0416666666666667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0.0238095238095238</c:v>
                </c:pt>
                <c:pt idx="18">
                  <c:v>0</c:v>
                </c:pt>
                <c:pt idx="19">
                  <c:v>0</c:v>
                </c:pt>
                <c:pt idx="20">
                  <c:v>0.0487804878048781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0.0168067226890756</c:v>
                </c:pt>
                <c:pt idx="28">
                  <c:v>0</c:v>
                </c:pt>
                <c:pt idx="29">
                  <c:v>0</c:v>
                </c:pt>
                <c:pt idx="30">
                  <c:v>0.0172413793103448</c:v>
                </c:pt>
                <c:pt idx="31">
                  <c:v>0</c:v>
                </c:pt>
                <c:pt idx="32">
                  <c:v>0.0350877192982456</c:v>
                </c:pt>
                <c:pt idx="33">
                  <c:v>0.0101010101010101</c:v>
                </c:pt>
                <c:pt idx="34">
                  <c:v>0</c:v>
                </c:pt>
                <c:pt idx="35">
                  <c:v>0.0188679245283019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0.00766283524904215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2133023"/>
        <c:axId val="962132543"/>
      </c:lineChart>
      <c:catAx>
        <c:axId val="96212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6303"/>
        <c:crosses val="autoZero"/>
        <c:auto val="1"/>
        <c:lblAlgn val="ctr"/>
        <c:lblOffset val="100"/>
        <c:noMultiLvlLbl val="0"/>
      </c:catAx>
      <c:valAx>
        <c:axId val="96212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902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4863"/>
        <c:crosses val="autoZero"/>
        <c:crossBetween val="between"/>
      </c:valAx>
      <c:catAx>
        <c:axId val="962133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2543"/>
        <c:crosses val="autoZero"/>
        <c:auto val="1"/>
        <c:lblAlgn val="ctr"/>
        <c:lblOffset val="100"/>
        <c:noMultiLvlLbl val="0"/>
      </c:catAx>
      <c:valAx>
        <c:axId val="962132543"/>
        <c:scaling>
          <c:orientation val="minMax"/>
          <c:min val="-2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3023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2981539740013"/>
          <c:y val="0.438493723849372"/>
          <c:w val="0.0798955303614887"/>
          <c:h val="0.12313209802749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MiSans Demibold" charset="0"/>
              <a:ea typeface="微软雅黑" panose="020B0503020204020204" charset="-122"/>
              <a:cs typeface="+mn-ea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e0d24a8-2c42-4b67-8699-ba60d280ce5d}"/>
      </c:ext>
    </c:extLst>
  </c:chart>
  <c:spPr>
    <a:solidFill>
      <a:srgbClr val="FFFFFF"/>
    </a:solidFill>
    <a:ln w="9525" cap="flat" cmpd="sng" algn="ctr">
      <a:solidFill>
        <a:srgbClr val="000000">
          <a:lumMod val="15000"/>
          <a:lumOff val="85000"/>
        </a:srgb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[测试20250522(1).xlsx]数据透视图!数据透视表91</c:name>
    <c:fmtId val="-1"/>
  </c:pivotSource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'[测试20250522(1).xlsx]数据透视图'!$B$3</c:f>
              <c:strCache>
                <c:ptCount val="1"/>
                <c:pt idx="0">
                  <c:v>检测量</c:v>
                </c:pt>
              </c:strCache>
            </c:strRef>
          </c:tx>
          <c:spPr>
            <a:gradFill>
              <a:gsLst>
                <a:gs pos="0">
                  <a:srgbClr val="057174">
                    <a:lumMod val="40000"/>
                    <a:lumOff val="60000"/>
                  </a:srgbClr>
                </a:gs>
                <a:gs pos="90000">
                  <a:srgbClr val="057174"/>
                </a:gs>
              </a:gsLst>
              <a:lin ang="5400000" scaled="0"/>
            </a:gradFill>
            <a:ln>
              <a:gradFill>
                <a:gsLst>
                  <a:gs pos="0">
                    <a:srgbClr val="057174"/>
                  </a:gs>
                  <a:gs pos="100000">
                    <a:srgbClr val="057174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057174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'[测试20250522(1).xlsx]数据透视图'!$A$4:$A$57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猪圆环病毒2型核酸（RealTime-PCR）</c:v>
                  </c:pt>
                </c:lvl>
              </c:multiLvlStrCache>
            </c:multiLvlStrRef>
          </c:cat>
          <c:val>
            <c:numRef>
              <c:f>'[测试20250522(1).xlsx]数据透视图'!$B$4:$B$57</c:f>
              <c:numCache>
                <c:formatCode>General</c:formatCode>
                <c:ptCount val="40"/>
                <c:pt idx="0">
                  <c:v>37</c:v>
                </c:pt>
                <c:pt idx="1">
                  <c:v>63</c:v>
                </c:pt>
                <c:pt idx="2">
                  <c:v>37</c:v>
                </c:pt>
                <c:pt idx="3">
                  <c:v>24</c:v>
                </c:pt>
                <c:pt idx="4">
                  <c:v>59</c:v>
                </c:pt>
                <c:pt idx="5">
                  <c:v>10</c:v>
                </c:pt>
                <c:pt idx="6">
                  <c:v>7</c:v>
                </c:pt>
                <c:pt idx="7">
                  <c:v>47</c:v>
                </c:pt>
                <c:pt idx="8">
                  <c:v>50</c:v>
                </c:pt>
                <c:pt idx="9">
                  <c:v>43</c:v>
                </c:pt>
                <c:pt idx="10">
                  <c:v>60</c:v>
                </c:pt>
                <c:pt idx="11">
                  <c:v>30</c:v>
                </c:pt>
                <c:pt idx="12">
                  <c:v>30</c:v>
                </c:pt>
                <c:pt idx="13">
                  <c:v>40</c:v>
                </c:pt>
                <c:pt idx="14">
                  <c:v>105</c:v>
                </c:pt>
                <c:pt idx="15">
                  <c:v>93</c:v>
                </c:pt>
                <c:pt idx="16">
                  <c:v>73</c:v>
                </c:pt>
                <c:pt idx="17">
                  <c:v>205</c:v>
                </c:pt>
                <c:pt idx="18">
                  <c:v>87</c:v>
                </c:pt>
                <c:pt idx="19">
                  <c:v>89</c:v>
                </c:pt>
                <c:pt idx="20">
                  <c:v>49</c:v>
                </c:pt>
                <c:pt idx="21">
                  <c:v>41</c:v>
                </c:pt>
                <c:pt idx="22">
                  <c:v>30</c:v>
                </c:pt>
                <c:pt idx="23">
                  <c:v>64</c:v>
                </c:pt>
                <c:pt idx="24">
                  <c:v>42</c:v>
                </c:pt>
                <c:pt idx="25">
                  <c:v>30</c:v>
                </c:pt>
                <c:pt idx="26">
                  <c:v>69</c:v>
                </c:pt>
                <c:pt idx="27">
                  <c:v>40</c:v>
                </c:pt>
                <c:pt idx="28">
                  <c:v>31</c:v>
                </c:pt>
                <c:pt idx="29">
                  <c:v>60</c:v>
                </c:pt>
                <c:pt idx="30">
                  <c:v>27</c:v>
                </c:pt>
                <c:pt idx="31">
                  <c:v>67</c:v>
                </c:pt>
                <c:pt idx="32">
                  <c:v>79</c:v>
                </c:pt>
                <c:pt idx="33">
                  <c:v>39</c:v>
                </c:pt>
                <c:pt idx="34">
                  <c:v>47</c:v>
                </c:pt>
                <c:pt idx="35">
                  <c:v>49</c:v>
                </c:pt>
                <c:pt idx="36">
                  <c:v>45</c:v>
                </c:pt>
                <c:pt idx="37">
                  <c:v>14</c:v>
                </c:pt>
                <c:pt idx="38">
                  <c:v>40</c:v>
                </c:pt>
                <c:pt idx="39">
                  <c:v>76</c:v>
                </c:pt>
              </c:numCache>
            </c:numRef>
          </c:val>
        </c:ser>
        <c:ser>
          <c:idx val="1"/>
          <c:order val="1"/>
          <c:tx>
            <c:strRef>
              <c:f>'[测试20250522(1).xlsx]数据透视图'!$C$3</c:f>
              <c:strCache>
                <c:ptCount val="1"/>
                <c:pt idx="0">
                  <c:v>阳性数</c:v>
                </c:pt>
              </c:strCache>
            </c:strRef>
          </c:tx>
          <c:spPr>
            <a:gradFill>
              <a:gsLst>
                <a:gs pos="0">
                  <a:srgbClr val="3A8C42">
                    <a:lumMod val="40000"/>
                    <a:lumOff val="60000"/>
                  </a:srgbClr>
                </a:gs>
                <a:gs pos="90000">
                  <a:srgbClr val="3A8C42"/>
                </a:gs>
              </a:gsLst>
              <a:lin ang="5400000" scaled="0"/>
            </a:gradFill>
            <a:ln>
              <a:gradFill>
                <a:gsLst>
                  <a:gs pos="0">
                    <a:srgbClr val="3A8C42"/>
                  </a:gs>
                  <a:gs pos="100000">
                    <a:srgbClr val="3A8C42">
                      <a:lumMod val="75000"/>
                    </a:srgbClr>
                  </a:gs>
                </a:gsLst>
                <a:lin ang="5160000" scaled="1"/>
              </a:gradFill>
            </a:ln>
            <a:effectLst>
              <a:outerShdw blurRad="76200" dist="25400" dir="2700000" algn="tl" rotWithShape="0">
                <a:srgbClr val="3A8C42">
                  <a:lumMod val="50000"/>
                  <a:alpha val="30000"/>
                </a:srgbClr>
              </a:outerShdw>
            </a:effectLst>
          </c:spPr>
          <c:invertIfNegative val="0"/>
          <c:dLbls>
            <c:delete val="1"/>
          </c:dLbls>
          <c:cat>
            <c:multiLvlStrRef>
              <c:f>'[测试20250522(1).xlsx]数据透视图'!$A$4:$A$57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猪圆环病毒2型核酸（RealTime-PCR）</c:v>
                  </c:pt>
                </c:lvl>
              </c:multiLvlStrCache>
            </c:multiLvlStrRef>
          </c:cat>
          <c:val>
            <c:numRef>
              <c:f>'[测试20250522(1).xlsx]数据透视图'!$C$4:$C$57</c:f>
              <c:numCache>
                <c:formatCode>General</c:formatCode>
                <c:ptCount val="40"/>
                <c:pt idx="0">
                  <c:v>6</c:v>
                </c:pt>
                <c:pt idx="1">
                  <c:v>12</c:v>
                </c:pt>
                <c:pt idx="2">
                  <c:v>17</c:v>
                </c:pt>
                <c:pt idx="3">
                  <c:v>11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20</c:v>
                </c:pt>
                <c:pt idx="8">
                  <c:v>14</c:v>
                </c:pt>
                <c:pt idx="9">
                  <c:v>22</c:v>
                </c:pt>
                <c:pt idx="10">
                  <c:v>30</c:v>
                </c:pt>
                <c:pt idx="11">
                  <c:v>11</c:v>
                </c:pt>
                <c:pt idx="12">
                  <c:v>6</c:v>
                </c:pt>
                <c:pt idx="13">
                  <c:v>9</c:v>
                </c:pt>
                <c:pt idx="14">
                  <c:v>28</c:v>
                </c:pt>
                <c:pt idx="15">
                  <c:v>38</c:v>
                </c:pt>
                <c:pt idx="16">
                  <c:v>7</c:v>
                </c:pt>
                <c:pt idx="17">
                  <c:v>21</c:v>
                </c:pt>
                <c:pt idx="18">
                  <c:v>69</c:v>
                </c:pt>
                <c:pt idx="19">
                  <c:v>11</c:v>
                </c:pt>
                <c:pt idx="20">
                  <c:v>12</c:v>
                </c:pt>
                <c:pt idx="21">
                  <c:v>21</c:v>
                </c:pt>
                <c:pt idx="22">
                  <c:v>14</c:v>
                </c:pt>
                <c:pt idx="23">
                  <c:v>8</c:v>
                </c:pt>
                <c:pt idx="24">
                  <c:v>16</c:v>
                </c:pt>
                <c:pt idx="25">
                  <c:v>9</c:v>
                </c:pt>
                <c:pt idx="26">
                  <c:v>7</c:v>
                </c:pt>
                <c:pt idx="27">
                  <c:v>23</c:v>
                </c:pt>
                <c:pt idx="28">
                  <c:v>11</c:v>
                </c:pt>
                <c:pt idx="29">
                  <c:v>19</c:v>
                </c:pt>
                <c:pt idx="30">
                  <c:v>11</c:v>
                </c:pt>
                <c:pt idx="31">
                  <c:v>28</c:v>
                </c:pt>
                <c:pt idx="32">
                  <c:v>52</c:v>
                </c:pt>
                <c:pt idx="33">
                  <c:v>21</c:v>
                </c:pt>
                <c:pt idx="34">
                  <c:v>21</c:v>
                </c:pt>
                <c:pt idx="35">
                  <c:v>21</c:v>
                </c:pt>
                <c:pt idx="36">
                  <c:v>24</c:v>
                </c:pt>
                <c:pt idx="37">
                  <c:v>2</c:v>
                </c:pt>
                <c:pt idx="38">
                  <c:v>7</c:v>
                </c:pt>
                <c:pt idx="39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124863"/>
        <c:axId val="962126303"/>
      </c:barChart>
      <c:lineChart>
        <c:grouping val="standard"/>
        <c:varyColors val="0"/>
        <c:ser>
          <c:idx val="2"/>
          <c:order val="2"/>
          <c:tx>
            <c:strRef>
              <c:f>'[测试20250522(1).xlsx]数据透视图'!$D$3</c:f>
              <c:strCache>
                <c:ptCount val="1"/>
                <c:pt idx="0">
                  <c:v>阳性率（%）</c:v>
                </c:pt>
              </c:strCache>
            </c:strRef>
          </c:tx>
          <c:spPr>
            <a:ln w="28575" cap="rnd">
              <a:solidFill>
                <a:srgbClr val="487AB5"/>
              </a:solidFill>
              <a:round/>
            </a:ln>
            <a:effectLst>
              <a:outerShdw blurRad="76200" dist="25400" dir="2700000" algn="tl" rotWithShape="0">
                <a:srgbClr val="487AB5">
                  <a:lumMod val="50000"/>
                  <a:alpha val="30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487AB5"/>
              </a:solidFill>
              <a:ln w="9525">
                <a:solidFill>
                  <a:srgbClr val="487AB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MiSans Demibold" charset="0"/>
                    <a:ea typeface="微软雅黑" panose="020B0503020204020204" charset="-122"/>
                    <a:cs typeface="+mn-ea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rgbClr val="000000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'[测试20250522(1).xlsx]数据透视图'!$A$4:$A$57</c:f>
              <c:multiLvlStrCache>
                <c:ptCount val="40"/>
                <c:lvl>
                  <c:pt idx="0">
                    <c:v>22年</c:v>
                  </c:pt>
                  <c:pt idx="1">
                    <c:v>23年</c:v>
                  </c:pt>
                  <c:pt idx="2">
                    <c:v>24年</c:v>
                  </c:pt>
                  <c:pt idx="3">
                    <c:v>25年</c:v>
                  </c:pt>
                  <c:pt idx="4">
                    <c:v>22年</c:v>
                  </c:pt>
                  <c:pt idx="5">
                    <c:v>23年</c:v>
                  </c:pt>
                  <c:pt idx="6">
                    <c:v>24年</c:v>
                  </c:pt>
                  <c:pt idx="7">
                    <c:v>25年</c:v>
                  </c:pt>
                  <c:pt idx="8">
                    <c:v>22年</c:v>
                  </c:pt>
                  <c:pt idx="9">
                    <c:v>23年</c:v>
                  </c:pt>
                  <c:pt idx="10">
                    <c:v>24年</c:v>
                  </c:pt>
                  <c:pt idx="11">
                    <c:v>25年</c:v>
                  </c:pt>
                  <c:pt idx="12">
                    <c:v>22年</c:v>
                  </c:pt>
                  <c:pt idx="13">
                    <c:v>23年</c:v>
                  </c:pt>
                  <c:pt idx="14">
                    <c:v>24年</c:v>
                  </c:pt>
                  <c:pt idx="15">
                    <c:v>25年</c:v>
                  </c:pt>
                  <c:pt idx="16">
                    <c:v>22年</c:v>
                  </c:pt>
                  <c:pt idx="17">
                    <c:v>23年</c:v>
                  </c:pt>
                  <c:pt idx="18">
                    <c:v>24年</c:v>
                  </c:pt>
                  <c:pt idx="19">
                    <c:v>22年</c:v>
                  </c:pt>
                  <c:pt idx="20">
                    <c:v>23年</c:v>
                  </c:pt>
                  <c:pt idx="21">
                    <c:v>24年</c:v>
                  </c:pt>
                  <c:pt idx="22">
                    <c:v>22年</c:v>
                  </c:pt>
                  <c:pt idx="23">
                    <c:v>23年</c:v>
                  </c:pt>
                  <c:pt idx="24">
                    <c:v>24年</c:v>
                  </c:pt>
                  <c:pt idx="25">
                    <c:v>22年</c:v>
                  </c:pt>
                  <c:pt idx="26">
                    <c:v>23年</c:v>
                  </c:pt>
                  <c:pt idx="27">
                    <c:v>24年</c:v>
                  </c:pt>
                  <c:pt idx="28">
                    <c:v>22年</c:v>
                  </c:pt>
                  <c:pt idx="29">
                    <c:v>23年</c:v>
                  </c:pt>
                  <c:pt idx="30">
                    <c:v>24年</c:v>
                  </c:pt>
                  <c:pt idx="31">
                    <c:v>22年</c:v>
                  </c:pt>
                  <c:pt idx="32">
                    <c:v>23年</c:v>
                  </c:pt>
                  <c:pt idx="33">
                    <c:v>24年</c:v>
                  </c:pt>
                  <c:pt idx="34">
                    <c:v>22年</c:v>
                  </c:pt>
                  <c:pt idx="35">
                    <c:v>23年</c:v>
                  </c:pt>
                  <c:pt idx="36">
                    <c:v>24年</c:v>
                  </c:pt>
                  <c:pt idx="37">
                    <c:v>22年</c:v>
                  </c:pt>
                  <c:pt idx="38">
                    <c:v>23年</c:v>
                  </c:pt>
                  <c:pt idx="39">
                    <c:v>24年</c:v>
                  </c:pt>
                </c:lvl>
                <c:lvl>
                  <c:pt idx="0">
                    <c:v>01月</c:v>
                  </c:pt>
                  <c:pt idx="4">
                    <c:v>02月</c:v>
                  </c:pt>
                  <c:pt idx="8">
                    <c:v>03月</c:v>
                  </c:pt>
                  <c:pt idx="12">
                    <c:v>04月</c:v>
                  </c:pt>
                  <c:pt idx="16">
                    <c:v>05月</c:v>
                  </c:pt>
                  <c:pt idx="19">
                    <c:v>06月</c:v>
                  </c:pt>
                  <c:pt idx="22">
                    <c:v>07月</c:v>
                  </c:pt>
                  <c:pt idx="25">
                    <c:v>08月</c:v>
                  </c:pt>
                  <c:pt idx="28">
                    <c:v>09月</c:v>
                  </c:pt>
                  <c:pt idx="31">
                    <c:v>10月</c:v>
                  </c:pt>
                  <c:pt idx="34">
                    <c:v>11月</c:v>
                  </c:pt>
                  <c:pt idx="37">
                    <c:v>12月</c:v>
                  </c:pt>
                </c:lvl>
                <c:lvl>
                  <c:pt idx="0">
                    <c:v>猪圆环病毒2型核酸（RealTime-PCR）</c:v>
                  </c:pt>
                </c:lvl>
              </c:multiLvlStrCache>
            </c:multiLvlStrRef>
          </c:cat>
          <c:val>
            <c:numRef>
              <c:f>'[测试20250522(1).xlsx]数据透视图'!$D$4:$D$57</c:f>
              <c:numCache>
                <c:formatCode>0%</c:formatCode>
                <c:ptCount val="40"/>
                <c:pt idx="0">
                  <c:v>0.162162162162162</c:v>
                </c:pt>
                <c:pt idx="1">
                  <c:v>0.19047619047619</c:v>
                </c:pt>
                <c:pt idx="2">
                  <c:v>0.45945945945946</c:v>
                </c:pt>
                <c:pt idx="3">
                  <c:v>0.458333333333333</c:v>
                </c:pt>
                <c:pt idx="4">
                  <c:v>0.0338983050847458</c:v>
                </c:pt>
                <c:pt idx="5">
                  <c:v>0.5</c:v>
                </c:pt>
                <c:pt idx="6">
                  <c:v>0.571428571428571</c:v>
                </c:pt>
                <c:pt idx="7">
                  <c:v>0.425531914893617</c:v>
                </c:pt>
                <c:pt idx="8">
                  <c:v>0.28</c:v>
                </c:pt>
                <c:pt idx="9">
                  <c:v>0.511627906976744</c:v>
                </c:pt>
                <c:pt idx="10">
                  <c:v>0.5</c:v>
                </c:pt>
                <c:pt idx="11">
                  <c:v>0.366666666666667</c:v>
                </c:pt>
                <c:pt idx="12">
                  <c:v>0.2</c:v>
                </c:pt>
                <c:pt idx="13">
                  <c:v>0.225</c:v>
                </c:pt>
                <c:pt idx="14">
                  <c:v>0.266666666666667</c:v>
                </c:pt>
                <c:pt idx="15">
                  <c:v>0.408602150537634</c:v>
                </c:pt>
                <c:pt idx="16">
                  <c:v>0.0958904109589041</c:v>
                </c:pt>
                <c:pt idx="17">
                  <c:v>0.102439024390244</c:v>
                </c:pt>
                <c:pt idx="18">
                  <c:v>0.793103448275862</c:v>
                </c:pt>
                <c:pt idx="19">
                  <c:v>0.123595505617978</c:v>
                </c:pt>
                <c:pt idx="20">
                  <c:v>0.244897959183673</c:v>
                </c:pt>
                <c:pt idx="21">
                  <c:v>0.51219512195122</c:v>
                </c:pt>
                <c:pt idx="22">
                  <c:v>0.466666666666667</c:v>
                </c:pt>
                <c:pt idx="23">
                  <c:v>0.125</c:v>
                </c:pt>
                <c:pt idx="24">
                  <c:v>0.380952380952381</c:v>
                </c:pt>
                <c:pt idx="25">
                  <c:v>0.3</c:v>
                </c:pt>
                <c:pt idx="26">
                  <c:v>0.101449275362319</c:v>
                </c:pt>
                <c:pt idx="27">
                  <c:v>0.575</c:v>
                </c:pt>
                <c:pt idx="28">
                  <c:v>0.354838709677419</c:v>
                </c:pt>
                <c:pt idx="29">
                  <c:v>0.316666666666667</c:v>
                </c:pt>
                <c:pt idx="30">
                  <c:v>0.407407407407407</c:v>
                </c:pt>
                <c:pt idx="31">
                  <c:v>0.417910447761194</c:v>
                </c:pt>
                <c:pt idx="32">
                  <c:v>0.658227848101266</c:v>
                </c:pt>
                <c:pt idx="33">
                  <c:v>0.538461538461538</c:v>
                </c:pt>
                <c:pt idx="34">
                  <c:v>0.446808510638298</c:v>
                </c:pt>
                <c:pt idx="35">
                  <c:v>0.428571428571429</c:v>
                </c:pt>
                <c:pt idx="36">
                  <c:v>0.533333333333333</c:v>
                </c:pt>
                <c:pt idx="37">
                  <c:v>0.142857142857143</c:v>
                </c:pt>
                <c:pt idx="38">
                  <c:v>0.175</c:v>
                </c:pt>
                <c:pt idx="39">
                  <c:v>0.513157894736842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2133023"/>
        <c:axId val="962132543"/>
      </c:lineChart>
      <c:catAx>
        <c:axId val="96212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6303"/>
        <c:crosses val="autoZero"/>
        <c:auto val="1"/>
        <c:lblAlgn val="ctr"/>
        <c:lblOffset val="100"/>
        <c:noMultiLvlLbl val="0"/>
      </c:catAx>
      <c:valAx>
        <c:axId val="96212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902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24863"/>
        <c:crosses val="autoZero"/>
        <c:crossBetween val="between"/>
      </c:valAx>
      <c:catAx>
        <c:axId val="962133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2543"/>
        <c:crosses val="autoZero"/>
        <c:auto val="1"/>
        <c:lblAlgn val="ctr"/>
        <c:lblOffset val="100"/>
        <c:noMultiLvlLbl val="0"/>
      </c:catAx>
      <c:valAx>
        <c:axId val="962132543"/>
        <c:scaling>
          <c:orientation val="minMax"/>
          <c:min val="-2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962133023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0406698564593"/>
          <c:y val="0.439986002566196"/>
          <c:w val="0.0824162679425837"/>
          <c:h val="0.12014464014930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MiSans Demibold" charset="0"/>
              <a:ea typeface="微软雅黑" panose="020B0503020204020204" charset="-122"/>
              <a:cs typeface="+mn-ea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e0d24a8-2c42-4b67-8699-ba60d280ce5d}"/>
      </c:ext>
    </c:extLst>
  </c:chart>
  <c:spPr>
    <a:solidFill>
      <a:srgbClr val="FFFFFF"/>
    </a:solidFill>
    <a:ln w="9525" cap="flat" cmpd="sng" algn="ctr">
      <a:solidFill>
        <a:srgbClr val="000000">
          <a:lumMod val="15000"/>
          <a:lumOff val="85000"/>
        </a:srgb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  <a:r>
              <a:t>多发病原菌分离株数量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'[2022-2025细菌分离鉴定统计.xlsx]Sheet1'!$D$28</c:f>
              <c:strCache>
                <c:ptCount val="1"/>
                <c:pt idx="0">
                  <c:v>2022年</c:v>
                </c:pt>
              </c:strCache>
            </c:strRef>
          </c:tx>
          <c:spPr>
            <a:solidFill>
              <a:srgbClr val="05717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'[2022-2025细菌分离鉴定统计.xlsx]Sheet1'!$C$29:$C$37</c:f>
              <c:strCache>
                <c:ptCount val="9"/>
                <c:pt idx="0">
                  <c:v>猪链球菌</c:v>
                </c:pt>
                <c:pt idx="1">
                  <c:v>副猪嗜血杆菌</c:v>
                </c:pt>
                <c:pt idx="2">
                  <c:v>巴氏杆菌</c:v>
                </c:pt>
                <c:pt idx="3">
                  <c:v>波氏杆菌</c:v>
                </c:pt>
                <c:pt idx="4">
                  <c:v>猪放线杆菌</c:v>
                </c:pt>
                <c:pt idx="5">
                  <c:v>大肠杆菌</c:v>
                </c:pt>
                <c:pt idx="6">
                  <c:v>沙门氏菌</c:v>
                </c:pt>
                <c:pt idx="7">
                  <c:v>产气荚膜梭菌</c:v>
                </c:pt>
                <c:pt idx="8">
                  <c:v>葡萄球菌</c:v>
                </c:pt>
              </c:strCache>
            </c:strRef>
          </c:cat>
          <c:val>
            <c:numRef>
              <c:f>'[2022-2025细菌分离鉴定统计.xlsx]Sheet1'!$D$29:$D$37</c:f>
              <c:numCache>
                <c:formatCode>General</c:formatCode>
                <c:ptCount val="9"/>
                <c:pt idx="0">
                  <c:v>65</c:v>
                </c:pt>
                <c:pt idx="1">
                  <c:v>12</c:v>
                </c:pt>
                <c:pt idx="2">
                  <c:v>17</c:v>
                </c:pt>
                <c:pt idx="3">
                  <c:v>6</c:v>
                </c:pt>
                <c:pt idx="4">
                  <c:v>4</c:v>
                </c:pt>
                <c:pt idx="5">
                  <c:v>181</c:v>
                </c:pt>
                <c:pt idx="6">
                  <c:v>13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'[2022-2025细菌分离鉴定统计.xlsx]Sheet1'!$E$28</c:f>
              <c:strCache>
                <c:ptCount val="1"/>
                <c:pt idx="0">
                  <c:v>2023年</c:v>
                </c:pt>
              </c:strCache>
            </c:strRef>
          </c:tx>
          <c:spPr>
            <a:solidFill>
              <a:srgbClr val="3A8C4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'[2022-2025细菌分离鉴定统计.xlsx]Sheet1'!$C$29:$C$37</c:f>
              <c:strCache>
                <c:ptCount val="9"/>
                <c:pt idx="0">
                  <c:v>猪链球菌</c:v>
                </c:pt>
                <c:pt idx="1">
                  <c:v>副猪嗜血杆菌</c:v>
                </c:pt>
                <c:pt idx="2">
                  <c:v>巴氏杆菌</c:v>
                </c:pt>
                <c:pt idx="3">
                  <c:v>波氏杆菌</c:v>
                </c:pt>
                <c:pt idx="4">
                  <c:v>猪放线杆菌</c:v>
                </c:pt>
                <c:pt idx="5">
                  <c:v>大肠杆菌</c:v>
                </c:pt>
                <c:pt idx="6">
                  <c:v>沙门氏菌</c:v>
                </c:pt>
                <c:pt idx="7">
                  <c:v>产气荚膜梭菌</c:v>
                </c:pt>
                <c:pt idx="8">
                  <c:v>葡萄球菌</c:v>
                </c:pt>
              </c:strCache>
            </c:strRef>
          </c:cat>
          <c:val>
            <c:numRef>
              <c:f>'[2022-2025细菌分离鉴定统计.xlsx]Sheet1'!$E$29:$E$37</c:f>
              <c:numCache>
                <c:formatCode>General</c:formatCode>
                <c:ptCount val="9"/>
                <c:pt idx="0">
                  <c:v>108</c:v>
                </c:pt>
                <c:pt idx="1">
                  <c:v>19</c:v>
                </c:pt>
                <c:pt idx="2">
                  <c:v>24</c:v>
                </c:pt>
                <c:pt idx="3">
                  <c:v>2</c:v>
                </c:pt>
                <c:pt idx="4">
                  <c:v>3</c:v>
                </c:pt>
                <c:pt idx="5">
                  <c:v>486</c:v>
                </c:pt>
                <c:pt idx="6">
                  <c:v>64</c:v>
                </c:pt>
                <c:pt idx="7">
                  <c:v>83</c:v>
                </c:pt>
                <c:pt idx="8">
                  <c:v>31</c:v>
                </c:pt>
              </c:numCache>
            </c:numRef>
          </c:val>
        </c:ser>
        <c:ser>
          <c:idx val="2"/>
          <c:order val="2"/>
          <c:tx>
            <c:strRef>
              <c:f>'[2022-2025细菌分离鉴定统计.xlsx]Sheet1'!$F$28</c:f>
              <c:strCache>
                <c:ptCount val="1"/>
                <c:pt idx="0">
                  <c:v>2024年</c:v>
                </c:pt>
              </c:strCache>
            </c:strRef>
          </c:tx>
          <c:spPr>
            <a:solidFill>
              <a:srgbClr val="487AB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'[2022-2025细菌分离鉴定统计.xlsx]Sheet1'!$C$29:$C$37</c:f>
              <c:strCache>
                <c:ptCount val="9"/>
                <c:pt idx="0">
                  <c:v>猪链球菌</c:v>
                </c:pt>
                <c:pt idx="1">
                  <c:v>副猪嗜血杆菌</c:v>
                </c:pt>
                <c:pt idx="2">
                  <c:v>巴氏杆菌</c:v>
                </c:pt>
                <c:pt idx="3">
                  <c:v>波氏杆菌</c:v>
                </c:pt>
                <c:pt idx="4">
                  <c:v>猪放线杆菌</c:v>
                </c:pt>
                <c:pt idx="5">
                  <c:v>大肠杆菌</c:v>
                </c:pt>
                <c:pt idx="6">
                  <c:v>沙门氏菌</c:v>
                </c:pt>
                <c:pt idx="7">
                  <c:v>产气荚膜梭菌</c:v>
                </c:pt>
                <c:pt idx="8">
                  <c:v>葡萄球菌</c:v>
                </c:pt>
              </c:strCache>
            </c:strRef>
          </c:cat>
          <c:val>
            <c:numRef>
              <c:f>'[2022-2025细菌分离鉴定统计.xlsx]Sheet1'!$F$29:$F$37</c:f>
              <c:numCache>
                <c:formatCode>General</c:formatCode>
                <c:ptCount val="9"/>
                <c:pt idx="0">
                  <c:v>127</c:v>
                </c:pt>
                <c:pt idx="1">
                  <c:v>27</c:v>
                </c:pt>
                <c:pt idx="2">
                  <c:v>37</c:v>
                </c:pt>
                <c:pt idx="3">
                  <c:v>0</c:v>
                </c:pt>
                <c:pt idx="4">
                  <c:v>2</c:v>
                </c:pt>
                <c:pt idx="5">
                  <c:v>843</c:v>
                </c:pt>
                <c:pt idx="6">
                  <c:v>55</c:v>
                </c:pt>
                <c:pt idx="7">
                  <c:v>179</c:v>
                </c:pt>
                <c:pt idx="8">
                  <c:v>43</c:v>
                </c:pt>
              </c:numCache>
            </c:numRef>
          </c:val>
        </c:ser>
        <c:ser>
          <c:idx val="3"/>
          <c:order val="3"/>
          <c:tx>
            <c:strRef>
              <c:f>'[2022-2025细菌分离鉴定统计.xlsx]Sheet1'!$G$28</c:f>
              <c:strCache>
                <c:ptCount val="1"/>
                <c:pt idx="0">
                  <c:v>2025年</c:v>
                </c:pt>
              </c:strCache>
            </c:strRef>
          </c:tx>
          <c:spPr>
            <a:solidFill>
              <a:srgbClr val="4D65B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'[2022-2025细菌分离鉴定统计.xlsx]Sheet1'!$C$29:$C$37</c:f>
              <c:strCache>
                <c:ptCount val="9"/>
                <c:pt idx="0">
                  <c:v>猪链球菌</c:v>
                </c:pt>
                <c:pt idx="1">
                  <c:v>副猪嗜血杆菌</c:v>
                </c:pt>
                <c:pt idx="2">
                  <c:v>巴氏杆菌</c:v>
                </c:pt>
                <c:pt idx="3">
                  <c:v>波氏杆菌</c:v>
                </c:pt>
                <c:pt idx="4">
                  <c:v>猪放线杆菌</c:v>
                </c:pt>
                <c:pt idx="5">
                  <c:v>大肠杆菌</c:v>
                </c:pt>
                <c:pt idx="6">
                  <c:v>沙门氏菌</c:v>
                </c:pt>
                <c:pt idx="7">
                  <c:v>产气荚膜梭菌</c:v>
                </c:pt>
                <c:pt idx="8">
                  <c:v>葡萄球菌</c:v>
                </c:pt>
              </c:strCache>
            </c:strRef>
          </c:cat>
          <c:val>
            <c:numRef>
              <c:f>'[2022-2025细菌分离鉴定统计.xlsx]Sheet1'!$G$29:$G$37</c:f>
              <c:numCache>
                <c:formatCode>General</c:formatCode>
                <c:ptCount val="9"/>
                <c:pt idx="0">
                  <c:v>75</c:v>
                </c:pt>
                <c:pt idx="1">
                  <c:v>16</c:v>
                </c:pt>
                <c:pt idx="2">
                  <c:v>14</c:v>
                </c:pt>
                <c:pt idx="3">
                  <c:v>0</c:v>
                </c:pt>
                <c:pt idx="4">
                  <c:v>1</c:v>
                </c:pt>
                <c:pt idx="5">
                  <c:v>313</c:v>
                </c:pt>
                <c:pt idx="6">
                  <c:v>16</c:v>
                </c:pt>
                <c:pt idx="7">
                  <c:v>45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68037753"/>
        <c:axId val="64755384"/>
      </c:barChart>
      <c:catAx>
        <c:axId val="36803775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64755384"/>
        <c:crosses val="autoZero"/>
        <c:auto val="1"/>
        <c:lblAlgn val="ctr"/>
        <c:lblOffset val="100"/>
        <c:noMultiLvlLbl val="0"/>
      </c:catAx>
      <c:valAx>
        <c:axId val="6475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902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MiSans Demibold" charset="0"/>
                <a:ea typeface="微软雅黑" panose="020B0503020204020204" charset="-122"/>
                <a:cs typeface="+mn-ea"/>
              </a:defRPr>
            </a:pPr>
          </a:p>
        </c:txPr>
        <c:crossAx val="36803775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MiSans Demibold" charset="0"/>
              <a:ea typeface="微软雅黑" panose="020B0503020204020204" charset="-122"/>
              <a:cs typeface="+mn-ea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e1812f5-bbad-4bf7-a4ae-6e4737273c3c}"/>
      </c:ext>
    </c:extLst>
  </c:chart>
  <c:spPr>
    <a:solidFill>
      <a:srgbClr val="FFFFFF"/>
    </a:solidFill>
    <a:ln w="9525" cap="flat" cmpd="sng" algn="ctr">
      <a:solidFill>
        <a:srgbClr val="000000">
          <a:lumMod val="15000"/>
          <a:lumOff val="85000"/>
        </a:srgb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01">
  <cs:axisTitle>
    <cs:lnRef idx="0"/>
    <cs:fillRef idx="0"/>
    <cs:effectRef idx="0"/>
    <cs:fontRef idx="minor">
      <a:srgbClr val="000000">
        <a:lumMod val="65000"/>
        <a:lumOff val="35000"/>
      </a:srgbClr>
    </cs:fontRef>
    <cs:defRPr sz="1000" kern="1200"/>
  </cs:axisTitle>
  <cs:category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1000" kern="1200"/>
  </cs:chartArea>
  <cs:dataLabel>
    <cs:lnRef idx="0"/>
    <cs:fillRef idx="0"/>
    <cs:effectRef idx="0"/>
    <cs:fontRef idx="minor">
      <a:srgbClr val="000000">
        <a:lumMod val="75000"/>
        <a:lumOff val="25000"/>
      </a:srgbClr>
    </cs:fontRef>
    <cs:defRPr sz="1000" kern="1200"/>
  </cs:dataLabel>
  <cs:dataLabelCallout>
    <cs:lnRef idx="0"/>
    <cs:fillRef idx="0"/>
    <cs:effectRef idx="0"/>
    <cs:fontRef idx="minor">
      <a:srgbClr val="000000">
        <a:lumMod val="65000"/>
        <a:lumOff val="35000"/>
      </a:srgbClr>
    </cs:fontRef>
    <cs:spPr>
      <a:solidFill>
        <a:srgbClr val="FFFFFF"/>
      </a:solidFill>
      <a:ln>
        <a:solidFill>
          <a:srgbClr val="000000">
            <a:lumMod val="25000"/>
            <a:lumOff val="75000"/>
          </a:srgb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rgbClr val="000000"/>
    </cs:fontRef>
    <cs:spPr>
      <a:gradFill>
        <a:gsLst>
          <a:gs pos="0">
            <a:srgbClr val="FFFFFF">
              <a:lumMod val="40000"/>
              <a:lumOff val="60000"/>
            </a:srgbClr>
          </a:gs>
          <a:gs pos="90000">
            <a:srgbClr val="FFFFFF"/>
          </a:gs>
        </a:gsLst>
        <a:lin ang="5400000" scaled="0"/>
      </a:gradFill>
      <a:ln>
        <a:gradFill>
          <a:gsLst>
            <a:gs pos="0">
              <a:srgbClr val="FFFFFF"/>
            </a:gs>
            <a:gs pos="100000">
              <a:srgbClr val="FFFFFF">
                <a:lumMod val="75000"/>
              </a:srgbClr>
            </a:gs>
          </a:gsLst>
          <a:lin ang="5160000" scaled="1"/>
        </a:gradFill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>
  <cs:dataPoint3D>
    <cs:lnRef idx="0"/>
    <cs:fillRef idx="1">
      <cs:styleClr val="auto"/>
    </cs:fillRef>
    <cs:effectRef idx="0"/>
    <cs:fontRef idx="minor">
      <a:srgbClr val="000000"/>
    </cs:fontRef>
  </cs:dataPoint3D>
  <cs:dataPointLine>
    <cs:lnRef idx="0">
      <cs:styleClr val="auto"/>
    </cs:lnRef>
    <cs:fillRef idx="1"/>
    <cs:effectRef idx="0">
      <cs:styleClr val="auto"/>
    </cs:effectRef>
    <cs:fontRef idx="minor">
      <a:srgbClr val="000000"/>
    </cs:fontRef>
    <cs:spPr>
      <a:ln w="28575" cap="rnd">
        <a:solidFill>
          <a:srgbClr val="FFFFFF"/>
        </a:solidFill>
        <a:round/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rgbClr val="000000">
        <a:lumMod val="65000"/>
        <a:lumOff val="35000"/>
      </a:srgbClr>
    </cs:fontRef>
    <cs:spPr>
      <a:noFill/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dataTable>
  <cs:downBar>
    <cs:lnRef idx="0"/>
    <cs:fillRef idx="0"/>
    <cs:effectRef idx="0"/>
    <cs:fontRef idx="minor">
      <a:srgbClr val="000000"/>
    </cs:fontRef>
    <cs:spPr>
      <a:solidFill>
        <a:srgbClr val="000000">
          <a:lumMod val="75000"/>
          <a:lumOff val="25000"/>
        </a:srgbClr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000000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000000"/>
    </cs:fontRef>
    <cs:spPr>
      <a:ln w="9525" cap="flat" cmpd="sng" algn="ctr">
        <a:solidFill>
          <a:srgbClr val="FFFFFF">
            <a:lumMod val="90200"/>
          </a:srgbClr>
        </a:solidFill>
        <a:round/>
      </a:ln>
    </cs:spPr>
  </cs:gridlineMajor>
  <cs:gridlineMino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legend>
  <cs:plotArea mods="allowNoFillOverride allowNoLineOverride">
    <cs:lnRef idx="0"/>
    <cs:fillRef idx="0"/>
    <cs:effectRef idx="0"/>
    <cs:fontRef idx="minor">
      <a:srgbClr val="000000"/>
    </cs:fontRef>
  </cs:plotArea>
  <cs:plotArea3D mods="allowNoFillOverride allowNoLineOverride">
    <cs:lnRef idx="0"/>
    <cs:fillRef idx="0"/>
    <cs:effectRef idx="0"/>
    <cs:fontRef idx="minor">
      <a:srgbClr val="000000"/>
    </cs:fontRef>
  </cs:plotArea3D>
  <cs:series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seriesAxis>
  <cs:series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000000">
        <a:lumMod val="75000"/>
        <a:lumOff val="25000"/>
      </a:srgbClr>
    </cs:fontRef>
    <cs:defRPr sz="1400" b="1" kern="1200" baseline="0"/>
  </cs:title>
  <cs:trendline>
    <cs:lnRef idx="0">
      <cs:styleClr val="auto"/>
    </cs:lnRef>
    <cs:fillRef idx="0"/>
    <cs:effectRef idx="0"/>
    <cs:fontRef idx="minor">
      <a:srgbClr val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trendlineLabel>
  <cs:upBar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valueAxis>
  <cs:wall>
    <cs:lnRef idx="0"/>
    <cs:fillRef idx="0"/>
    <cs:effectRef idx="0"/>
    <cs:fontRef idx="minor">
      <a:srgbClr val="000000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301">
  <cs:axisTitle>
    <cs:lnRef idx="0"/>
    <cs:fillRef idx="0"/>
    <cs:effectRef idx="0"/>
    <cs:fontRef idx="minor">
      <a:srgbClr val="000000">
        <a:lumMod val="65000"/>
        <a:lumOff val="35000"/>
      </a:srgbClr>
    </cs:fontRef>
    <cs:defRPr sz="1000" kern="1200"/>
  </cs:axisTitle>
  <cs:category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1000" kern="1200"/>
  </cs:chartArea>
  <cs:dataLabel>
    <cs:lnRef idx="0"/>
    <cs:fillRef idx="0"/>
    <cs:effectRef idx="0"/>
    <cs:fontRef idx="minor">
      <a:srgbClr val="000000">
        <a:lumMod val="75000"/>
        <a:lumOff val="25000"/>
      </a:srgbClr>
    </cs:fontRef>
    <cs:defRPr sz="1000" kern="1200"/>
  </cs:dataLabel>
  <cs:dataLabelCallout>
    <cs:lnRef idx="0"/>
    <cs:fillRef idx="0"/>
    <cs:effectRef idx="0"/>
    <cs:fontRef idx="minor">
      <a:srgbClr val="000000">
        <a:lumMod val="65000"/>
        <a:lumOff val="35000"/>
      </a:srgbClr>
    </cs:fontRef>
    <cs:spPr>
      <a:solidFill>
        <a:srgbClr val="FFFFFF"/>
      </a:solidFill>
      <a:ln>
        <a:solidFill>
          <a:srgbClr val="000000">
            <a:lumMod val="25000"/>
            <a:lumOff val="75000"/>
          </a:srgb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rgbClr val="000000"/>
    </cs:fontRef>
    <cs:spPr>
      <a:gradFill>
        <a:gsLst>
          <a:gs pos="0">
            <a:srgbClr val="FFFFFF">
              <a:lumMod val="40000"/>
              <a:lumOff val="60000"/>
            </a:srgbClr>
          </a:gs>
          <a:gs pos="90000">
            <a:srgbClr val="FFFFFF"/>
          </a:gs>
        </a:gsLst>
        <a:lin ang="5400000" scaled="0"/>
      </a:gradFill>
      <a:ln>
        <a:gradFill>
          <a:gsLst>
            <a:gs pos="0">
              <a:srgbClr val="FFFFFF"/>
            </a:gs>
            <a:gs pos="100000">
              <a:srgbClr val="FFFFFF">
                <a:lumMod val="75000"/>
              </a:srgbClr>
            </a:gs>
          </a:gsLst>
          <a:lin ang="5160000" scaled="1"/>
        </a:gradFill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>
  <cs:dataPoint3D>
    <cs:lnRef idx="0"/>
    <cs:fillRef idx="1">
      <cs:styleClr val="auto"/>
    </cs:fillRef>
    <cs:effectRef idx="0"/>
    <cs:fontRef idx="minor">
      <a:srgbClr val="000000"/>
    </cs:fontRef>
  </cs:dataPoint3D>
  <cs:dataPointLine>
    <cs:lnRef idx="0">
      <cs:styleClr val="auto"/>
    </cs:lnRef>
    <cs:fillRef idx="1"/>
    <cs:effectRef idx="0">
      <cs:styleClr val="auto"/>
    </cs:effectRef>
    <cs:fontRef idx="minor">
      <a:srgbClr val="000000"/>
    </cs:fontRef>
    <cs:spPr>
      <a:ln w="28575" cap="rnd">
        <a:solidFill>
          <a:srgbClr val="FFFFFF"/>
        </a:solidFill>
        <a:round/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rgbClr val="000000">
        <a:lumMod val="65000"/>
        <a:lumOff val="35000"/>
      </a:srgbClr>
    </cs:fontRef>
    <cs:spPr>
      <a:noFill/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dataTable>
  <cs:downBar>
    <cs:lnRef idx="0"/>
    <cs:fillRef idx="0"/>
    <cs:effectRef idx="0"/>
    <cs:fontRef idx="minor">
      <a:srgbClr val="000000"/>
    </cs:fontRef>
    <cs:spPr>
      <a:solidFill>
        <a:srgbClr val="000000">
          <a:lumMod val="75000"/>
          <a:lumOff val="25000"/>
        </a:srgbClr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000000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000000"/>
    </cs:fontRef>
    <cs:spPr>
      <a:ln w="9525" cap="flat" cmpd="sng" algn="ctr">
        <a:solidFill>
          <a:srgbClr val="FFFFFF">
            <a:lumMod val="90200"/>
          </a:srgbClr>
        </a:solidFill>
        <a:round/>
      </a:ln>
    </cs:spPr>
  </cs:gridlineMajor>
  <cs:gridlineMino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legend>
  <cs:plotArea mods="allowNoFillOverride allowNoLineOverride">
    <cs:lnRef idx="0"/>
    <cs:fillRef idx="0"/>
    <cs:effectRef idx="0"/>
    <cs:fontRef idx="minor">
      <a:srgbClr val="000000"/>
    </cs:fontRef>
  </cs:plotArea>
  <cs:plotArea3D mods="allowNoFillOverride allowNoLineOverride">
    <cs:lnRef idx="0"/>
    <cs:fillRef idx="0"/>
    <cs:effectRef idx="0"/>
    <cs:fontRef idx="minor">
      <a:srgbClr val="000000"/>
    </cs:fontRef>
  </cs:plotArea3D>
  <cs:series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seriesAxis>
  <cs:series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000000">
        <a:lumMod val="75000"/>
        <a:lumOff val="25000"/>
      </a:srgbClr>
    </cs:fontRef>
    <cs:defRPr sz="1400" b="1" kern="1200" baseline="0"/>
  </cs:title>
  <cs:trendline>
    <cs:lnRef idx="0">
      <cs:styleClr val="auto"/>
    </cs:lnRef>
    <cs:fillRef idx="0"/>
    <cs:effectRef idx="0"/>
    <cs:fontRef idx="minor">
      <a:srgbClr val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trendlineLabel>
  <cs:upBar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valueAxis>
  <cs:wall>
    <cs:lnRef idx="0"/>
    <cs:fillRef idx="0"/>
    <cs:effectRef idx="0"/>
    <cs:fontRef idx="minor">
      <a:srgbClr val="000000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301">
  <cs:axisTitle>
    <cs:lnRef idx="0"/>
    <cs:fillRef idx="0"/>
    <cs:effectRef idx="0"/>
    <cs:fontRef idx="minor">
      <a:srgbClr val="000000">
        <a:lumMod val="65000"/>
        <a:lumOff val="35000"/>
      </a:srgbClr>
    </cs:fontRef>
    <cs:defRPr sz="1000" kern="1200"/>
  </cs:axisTitle>
  <cs:category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1000" kern="1200"/>
  </cs:chartArea>
  <cs:dataLabel>
    <cs:lnRef idx="0"/>
    <cs:fillRef idx="0"/>
    <cs:effectRef idx="0"/>
    <cs:fontRef idx="minor">
      <a:srgbClr val="000000">
        <a:lumMod val="75000"/>
        <a:lumOff val="25000"/>
      </a:srgbClr>
    </cs:fontRef>
    <cs:defRPr sz="1000" kern="1200"/>
  </cs:dataLabel>
  <cs:dataLabelCallout>
    <cs:lnRef idx="0"/>
    <cs:fillRef idx="0"/>
    <cs:effectRef idx="0"/>
    <cs:fontRef idx="minor">
      <a:srgbClr val="000000">
        <a:lumMod val="65000"/>
        <a:lumOff val="35000"/>
      </a:srgbClr>
    </cs:fontRef>
    <cs:spPr>
      <a:solidFill>
        <a:srgbClr val="FFFFFF"/>
      </a:solidFill>
      <a:ln>
        <a:solidFill>
          <a:srgbClr val="000000">
            <a:lumMod val="25000"/>
            <a:lumOff val="75000"/>
          </a:srgb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rgbClr val="000000"/>
    </cs:fontRef>
    <cs:spPr>
      <a:gradFill>
        <a:gsLst>
          <a:gs pos="0">
            <a:srgbClr val="FFFFFF">
              <a:lumMod val="40000"/>
              <a:lumOff val="60000"/>
            </a:srgbClr>
          </a:gs>
          <a:gs pos="90000">
            <a:srgbClr val="FFFFFF"/>
          </a:gs>
        </a:gsLst>
        <a:lin ang="5400000" scaled="0"/>
      </a:gradFill>
      <a:ln>
        <a:gradFill>
          <a:gsLst>
            <a:gs pos="0">
              <a:srgbClr val="FFFFFF"/>
            </a:gs>
            <a:gs pos="100000">
              <a:srgbClr val="FFFFFF">
                <a:lumMod val="75000"/>
              </a:srgbClr>
            </a:gs>
          </a:gsLst>
          <a:lin ang="5160000" scaled="1"/>
        </a:gradFill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>
  <cs:dataPoint3D>
    <cs:lnRef idx="0"/>
    <cs:fillRef idx="1">
      <cs:styleClr val="auto"/>
    </cs:fillRef>
    <cs:effectRef idx="0"/>
    <cs:fontRef idx="minor">
      <a:srgbClr val="000000"/>
    </cs:fontRef>
  </cs:dataPoint3D>
  <cs:dataPointLine>
    <cs:lnRef idx="0">
      <cs:styleClr val="auto"/>
    </cs:lnRef>
    <cs:fillRef idx="1"/>
    <cs:effectRef idx="0">
      <cs:styleClr val="auto"/>
    </cs:effectRef>
    <cs:fontRef idx="minor">
      <a:srgbClr val="000000"/>
    </cs:fontRef>
    <cs:spPr>
      <a:ln w="28575" cap="rnd">
        <a:solidFill>
          <a:srgbClr val="FFFFFF"/>
        </a:solidFill>
        <a:round/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rgbClr val="000000">
        <a:lumMod val="65000"/>
        <a:lumOff val="35000"/>
      </a:srgbClr>
    </cs:fontRef>
    <cs:spPr>
      <a:noFill/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dataTable>
  <cs:downBar>
    <cs:lnRef idx="0"/>
    <cs:fillRef idx="0"/>
    <cs:effectRef idx="0"/>
    <cs:fontRef idx="minor">
      <a:srgbClr val="000000"/>
    </cs:fontRef>
    <cs:spPr>
      <a:solidFill>
        <a:srgbClr val="000000">
          <a:lumMod val="75000"/>
          <a:lumOff val="25000"/>
        </a:srgbClr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000000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000000"/>
    </cs:fontRef>
    <cs:spPr>
      <a:ln w="9525" cap="flat" cmpd="sng" algn="ctr">
        <a:solidFill>
          <a:srgbClr val="FFFFFF">
            <a:lumMod val="90200"/>
          </a:srgbClr>
        </a:solidFill>
        <a:round/>
      </a:ln>
    </cs:spPr>
  </cs:gridlineMajor>
  <cs:gridlineMino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legend>
  <cs:plotArea mods="allowNoFillOverride allowNoLineOverride">
    <cs:lnRef idx="0"/>
    <cs:fillRef idx="0"/>
    <cs:effectRef idx="0"/>
    <cs:fontRef idx="minor">
      <a:srgbClr val="000000"/>
    </cs:fontRef>
  </cs:plotArea>
  <cs:plotArea3D mods="allowNoFillOverride allowNoLineOverride">
    <cs:lnRef idx="0"/>
    <cs:fillRef idx="0"/>
    <cs:effectRef idx="0"/>
    <cs:fontRef idx="minor">
      <a:srgbClr val="000000"/>
    </cs:fontRef>
  </cs:plotArea3D>
  <cs:series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seriesAxis>
  <cs:series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000000">
        <a:lumMod val="75000"/>
        <a:lumOff val="25000"/>
      </a:srgbClr>
    </cs:fontRef>
    <cs:defRPr sz="1400" b="1" kern="1200" baseline="0"/>
  </cs:title>
  <cs:trendline>
    <cs:lnRef idx="0">
      <cs:styleClr val="auto"/>
    </cs:lnRef>
    <cs:fillRef idx="0"/>
    <cs:effectRef idx="0"/>
    <cs:fontRef idx="minor">
      <a:srgbClr val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trendlineLabel>
  <cs:upBar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valueAxis>
  <cs:wall>
    <cs:lnRef idx="0"/>
    <cs:fillRef idx="0"/>
    <cs:effectRef idx="0"/>
    <cs:fontRef idx="minor">
      <a:srgbClr val="000000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301">
  <cs:axisTitle>
    <cs:lnRef idx="0"/>
    <cs:fillRef idx="0"/>
    <cs:effectRef idx="0"/>
    <cs:fontRef idx="minor">
      <a:srgbClr val="000000">
        <a:lumMod val="65000"/>
        <a:lumOff val="35000"/>
      </a:srgbClr>
    </cs:fontRef>
    <cs:defRPr sz="1000" kern="1200"/>
  </cs:axisTitle>
  <cs:category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1000" kern="1200"/>
  </cs:chartArea>
  <cs:dataLabel>
    <cs:lnRef idx="0"/>
    <cs:fillRef idx="0"/>
    <cs:effectRef idx="0"/>
    <cs:fontRef idx="minor">
      <a:srgbClr val="000000">
        <a:lumMod val="75000"/>
        <a:lumOff val="25000"/>
      </a:srgbClr>
    </cs:fontRef>
    <cs:defRPr sz="1000" kern="1200"/>
  </cs:dataLabel>
  <cs:dataLabelCallout>
    <cs:lnRef idx="0"/>
    <cs:fillRef idx="0"/>
    <cs:effectRef idx="0"/>
    <cs:fontRef idx="minor">
      <a:srgbClr val="000000">
        <a:lumMod val="65000"/>
        <a:lumOff val="35000"/>
      </a:srgbClr>
    </cs:fontRef>
    <cs:spPr>
      <a:solidFill>
        <a:srgbClr val="FFFFFF"/>
      </a:solidFill>
      <a:ln>
        <a:solidFill>
          <a:srgbClr val="000000">
            <a:lumMod val="25000"/>
            <a:lumOff val="75000"/>
          </a:srgb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rgbClr val="000000"/>
    </cs:fontRef>
    <cs:spPr>
      <a:gradFill>
        <a:gsLst>
          <a:gs pos="0">
            <a:srgbClr val="FFFFFF">
              <a:lumMod val="40000"/>
              <a:lumOff val="60000"/>
            </a:srgbClr>
          </a:gs>
          <a:gs pos="90000">
            <a:srgbClr val="FFFFFF"/>
          </a:gs>
        </a:gsLst>
        <a:lin ang="5400000" scaled="0"/>
      </a:gradFill>
      <a:ln>
        <a:gradFill>
          <a:gsLst>
            <a:gs pos="0">
              <a:srgbClr val="FFFFFF"/>
            </a:gs>
            <a:gs pos="100000">
              <a:srgbClr val="FFFFFF">
                <a:lumMod val="75000"/>
              </a:srgbClr>
            </a:gs>
          </a:gsLst>
          <a:lin ang="5160000" scaled="1"/>
        </a:gradFill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>
  <cs:dataPoint3D>
    <cs:lnRef idx="0"/>
    <cs:fillRef idx="1">
      <cs:styleClr val="auto"/>
    </cs:fillRef>
    <cs:effectRef idx="0"/>
    <cs:fontRef idx="minor">
      <a:srgbClr val="000000"/>
    </cs:fontRef>
  </cs:dataPoint3D>
  <cs:dataPointLine>
    <cs:lnRef idx="0">
      <cs:styleClr val="auto"/>
    </cs:lnRef>
    <cs:fillRef idx="1"/>
    <cs:effectRef idx="0">
      <cs:styleClr val="auto"/>
    </cs:effectRef>
    <cs:fontRef idx="minor">
      <a:srgbClr val="000000"/>
    </cs:fontRef>
    <cs:spPr>
      <a:ln w="28575" cap="rnd">
        <a:solidFill>
          <a:srgbClr val="FFFFFF"/>
        </a:solidFill>
        <a:round/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rgbClr val="000000">
        <a:lumMod val="65000"/>
        <a:lumOff val="35000"/>
      </a:srgbClr>
    </cs:fontRef>
    <cs:spPr>
      <a:noFill/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dataTable>
  <cs:downBar>
    <cs:lnRef idx="0"/>
    <cs:fillRef idx="0"/>
    <cs:effectRef idx="0"/>
    <cs:fontRef idx="minor">
      <a:srgbClr val="000000"/>
    </cs:fontRef>
    <cs:spPr>
      <a:solidFill>
        <a:srgbClr val="000000">
          <a:lumMod val="75000"/>
          <a:lumOff val="25000"/>
        </a:srgbClr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000000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000000"/>
    </cs:fontRef>
    <cs:spPr>
      <a:ln w="9525" cap="flat" cmpd="sng" algn="ctr">
        <a:solidFill>
          <a:srgbClr val="FFFFFF">
            <a:lumMod val="90200"/>
          </a:srgbClr>
        </a:solidFill>
        <a:round/>
      </a:ln>
    </cs:spPr>
  </cs:gridlineMajor>
  <cs:gridlineMino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legend>
  <cs:plotArea mods="allowNoFillOverride allowNoLineOverride">
    <cs:lnRef idx="0"/>
    <cs:fillRef idx="0"/>
    <cs:effectRef idx="0"/>
    <cs:fontRef idx="minor">
      <a:srgbClr val="000000"/>
    </cs:fontRef>
  </cs:plotArea>
  <cs:plotArea3D mods="allowNoFillOverride allowNoLineOverride">
    <cs:lnRef idx="0"/>
    <cs:fillRef idx="0"/>
    <cs:effectRef idx="0"/>
    <cs:fontRef idx="minor">
      <a:srgbClr val="000000"/>
    </cs:fontRef>
  </cs:plotArea3D>
  <cs:series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seriesAxis>
  <cs:series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000000">
        <a:lumMod val="75000"/>
        <a:lumOff val="25000"/>
      </a:srgbClr>
    </cs:fontRef>
    <cs:defRPr sz="1400" b="1" kern="1200" baseline="0"/>
  </cs:title>
  <cs:trendline>
    <cs:lnRef idx="0">
      <cs:styleClr val="auto"/>
    </cs:lnRef>
    <cs:fillRef idx="0"/>
    <cs:effectRef idx="0"/>
    <cs:fontRef idx="minor">
      <a:srgbClr val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trendlineLabel>
  <cs:upBar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valueAxis>
  <cs:wall>
    <cs:lnRef idx="0"/>
    <cs:fillRef idx="0"/>
    <cs:effectRef idx="0"/>
    <cs:fontRef idx="minor">
      <a:srgbClr val="000000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301">
  <cs:axisTitle>
    <cs:lnRef idx="0"/>
    <cs:fillRef idx="0"/>
    <cs:effectRef idx="0"/>
    <cs:fontRef idx="minor">
      <a:srgbClr val="000000">
        <a:lumMod val="65000"/>
        <a:lumOff val="35000"/>
      </a:srgbClr>
    </cs:fontRef>
    <cs:defRPr sz="1000" kern="1200"/>
  </cs:axisTitle>
  <cs:category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1000" kern="1200"/>
  </cs:chartArea>
  <cs:dataLabel>
    <cs:lnRef idx="0"/>
    <cs:fillRef idx="0"/>
    <cs:effectRef idx="0"/>
    <cs:fontRef idx="minor">
      <a:srgbClr val="000000">
        <a:lumMod val="75000"/>
        <a:lumOff val="25000"/>
      </a:srgbClr>
    </cs:fontRef>
    <cs:defRPr sz="1000" kern="1200"/>
  </cs:dataLabel>
  <cs:dataLabelCallout>
    <cs:lnRef idx="0"/>
    <cs:fillRef idx="0"/>
    <cs:effectRef idx="0"/>
    <cs:fontRef idx="minor">
      <a:srgbClr val="000000">
        <a:lumMod val="65000"/>
        <a:lumOff val="35000"/>
      </a:srgbClr>
    </cs:fontRef>
    <cs:spPr>
      <a:solidFill>
        <a:srgbClr val="FFFFFF"/>
      </a:solidFill>
      <a:ln>
        <a:solidFill>
          <a:srgbClr val="000000">
            <a:lumMod val="25000"/>
            <a:lumOff val="75000"/>
          </a:srgb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rgbClr val="000000"/>
    </cs:fontRef>
    <cs:spPr>
      <a:gradFill>
        <a:gsLst>
          <a:gs pos="0">
            <a:srgbClr val="FFFFFF">
              <a:lumMod val="40000"/>
              <a:lumOff val="60000"/>
            </a:srgbClr>
          </a:gs>
          <a:gs pos="90000">
            <a:srgbClr val="FFFFFF"/>
          </a:gs>
        </a:gsLst>
        <a:lin ang="5400000" scaled="0"/>
      </a:gradFill>
      <a:ln>
        <a:gradFill>
          <a:gsLst>
            <a:gs pos="0">
              <a:srgbClr val="FFFFFF"/>
            </a:gs>
            <a:gs pos="100000">
              <a:srgbClr val="FFFFFF">
                <a:lumMod val="75000"/>
              </a:srgbClr>
            </a:gs>
          </a:gsLst>
          <a:lin ang="5160000" scaled="1"/>
        </a:gradFill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>
  <cs:dataPoint3D>
    <cs:lnRef idx="0"/>
    <cs:fillRef idx="1">
      <cs:styleClr val="auto"/>
    </cs:fillRef>
    <cs:effectRef idx="0"/>
    <cs:fontRef idx="minor">
      <a:srgbClr val="000000"/>
    </cs:fontRef>
  </cs:dataPoint3D>
  <cs:dataPointLine>
    <cs:lnRef idx="0">
      <cs:styleClr val="auto"/>
    </cs:lnRef>
    <cs:fillRef idx="1"/>
    <cs:effectRef idx="0">
      <cs:styleClr val="auto"/>
    </cs:effectRef>
    <cs:fontRef idx="minor">
      <a:srgbClr val="000000"/>
    </cs:fontRef>
    <cs:spPr>
      <a:ln w="28575" cap="rnd">
        <a:solidFill>
          <a:srgbClr val="FFFFFF"/>
        </a:solidFill>
        <a:round/>
      </a:ln>
      <a:effectLst>
        <a:outerShdw blurRad="76200" dist="25400" dir="2700000" algn="tl" rotWithShape="0">
          <a:srgbClr val="FFFFFF">
            <a:lumMod val="50000"/>
            <a:alpha val="30000"/>
          </a:srgbClr>
        </a:outerShdw>
      </a:effectLst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rgbClr val="000000">
        <a:lumMod val="65000"/>
        <a:lumOff val="35000"/>
      </a:srgbClr>
    </cs:fontRef>
    <cs:spPr>
      <a:noFill/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dataTable>
  <cs:downBar>
    <cs:lnRef idx="0"/>
    <cs:fillRef idx="0"/>
    <cs:effectRef idx="0"/>
    <cs:fontRef idx="minor">
      <a:srgbClr val="000000"/>
    </cs:fontRef>
    <cs:spPr>
      <a:solidFill>
        <a:srgbClr val="000000">
          <a:lumMod val="75000"/>
          <a:lumOff val="25000"/>
        </a:srgbClr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000000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000000"/>
    </cs:fontRef>
    <cs:spPr>
      <a:ln w="9525" cap="flat" cmpd="sng" algn="ctr">
        <a:solidFill>
          <a:srgbClr val="FFFFFF">
            <a:lumMod val="90200"/>
          </a:srgbClr>
        </a:solidFill>
        <a:round/>
      </a:ln>
    </cs:spPr>
  </cs:gridlineMajor>
  <cs:gridlineMino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legend>
  <cs:plotArea mods="allowNoFillOverride allowNoLineOverride">
    <cs:lnRef idx="0"/>
    <cs:fillRef idx="0"/>
    <cs:effectRef idx="0"/>
    <cs:fontRef idx="minor">
      <a:srgbClr val="000000"/>
    </cs:fontRef>
  </cs:plotArea>
  <cs:plotArea3D mods="allowNoFillOverride allowNoLineOverride">
    <cs:lnRef idx="0"/>
    <cs:fillRef idx="0"/>
    <cs:effectRef idx="0"/>
    <cs:fontRef idx="minor">
      <a:srgbClr val="000000"/>
    </cs:fontRef>
  </cs:plotArea3D>
  <cs:series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seriesAxis>
  <cs:series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000000">
        <a:lumMod val="75000"/>
        <a:lumOff val="25000"/>
      </a:srgbClr>
    </cs:fontRef>
    <cs:defRPr sz="1400" b="1" kern="1200" baseline="0"/>
  </cs:title>
  <cs:trendline>
    <cs:lnRef idx="0">
      <cs:styleClr val="auto"/>
    </cs:lnRef>
    <cs:fillRef idx="0"/>
    <cs:effectRef idx="0"/>
    <cs:fontRef idx="minor">
      <a:srgbClr val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trendlineLabel>
  <cs:upBar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valueAxis>
  <cs:wall>
    <cs:lnRef idx="0"/>
    <cs:fillRef idx="0"/>
    <cs:effectRef idx="0"/>
    <cs:fontRef idx="minor">
      <a:srgbClr val="000000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rgbClr val="000000">
        <a:lumMod val="65000"/>
        <a:lumOff val="35000"/>
      </a:srgbClr>
    </cs:fontRef>
    <cs:defRPr sz="1000" kern="1200"/>
  </cs:axisTitle>
  <cs:categoryAxis>
    <cs:lnRef idx="0"/>
    <cs:fillRef idx="0"/>
    <cs:effectRef idx="0"/>
    <cs:fontRef idx="minor">
      <a:srgbClr val="000000">
        <a:lumMod val="65000"/>
        <a:lumOff val="35000"/>
      </a:srgbClr>
    </cs:fontRef>
    <cs:spPr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rgbClr val="000000"/>
    </cs:fontRef>
    <cs:spPr>
      <a:solidFill>
        <a:srgbClr val="FFFFFF"/>
      </a:solidFill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1000" kern="1200"/>
  </cs:chartArea>
  <cs:dataLabel>
    <cs:lnRef idx="0"/>
    <cs:fillRef idx="0"/>
    <cs:effectRef idx="0"/>
    <cs:fontRef idx="minor">
      <a:srgbClr val="000000">
        <a:lumMod val="75000"/>
        <a:lumOff val="25000"/>
      </a:srgbClr>
    </cs:fontRef>
    <cs:defRPr sz="1000" kern="1200"/>
  </cs:dataLabel>
  <cs:dataLabelCallout>
    <cs:lnRef idx="0"/>
    <cs:fillRef idx="0"/>
    <cs:effectRef idx="0"/>
    <cs:fontRef idx="minor">
      <a:srgbClr val="000000">
        <a:lumMod val="65000"/>
        <a:lumOff val="35000"/>
      </a:srgbClr>
    </cs:fontRef>
    <cs:spPr>
      <a:solidFill>
        <a:srgbClr val="FFFFFF"/>
      </a:solidFill>
      <a:ln>
        <a:solidFill>
          <a:srgbClr val="000000">
            <a:lumMod val="25000"/>
            <a:lumOff val="75000"/>
          </a:srgb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rgbClr val="000000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rgbClr val="000000"/>
    </cs:fontRef>
  </cs:dataPoint3D>
  <cs:dataPointLine>
    <cs:lnRef idx="0">
      <cs:styleClr val="auto"/>
    </cs:lnRef>
    <cs:fillRef idx="1"/>
    <cs:effectRef idx="0"/>
    <cs:fontRef idx="minor">
      <a:srgbClr val="000000"/>
    </cs:fontRef>
    <cs:spPr>
      <a:ln w="28575" cap="rnd">
        <a:solidFill>
          <a:srgbClr val="FFFFFF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rgbClr val="000000">
        <a:lumMod val="65000"/>
        <a:lumOff val="35000"/>
      </a:srgbClr>
    </cs:fontRef>
    <cs:spPr>
      <a:noFill/>
      <a:ln w="9525" cap="flat" cmpd="sng" algn="ctr">
        <a:solidFill>
          <a:srgbClr val="000000">
            <a:lumMod val="15000"/>
            <a:lumOff val="85000"/>
          </a:srgbClr>
        </a:solidFill>
        <a:round/>
      </a:ln>
    </cs:spPr>
    <cs:defRPr sz="900" kern="1200"/>
  </cs:dataTable>
  <cs:downBar>
    <cs:lnRef idx="0"/>
    <cs:fillRef idx="0"/>
    <cs:effectRef idx="0"/>
    <cs:fontRef idx="minor">
      <a:srgbClr val="000000"/>
    </cs:fontRef>
    <cs:spPr>
      <a:solidFill>
        <a:srgbClr val="000000">
          <a:lumMod val="65000"/>
          <a:lumOff val="35000"/>
        </a:srgbClr>
      </a:solidFill>
      <a:ln w="9525">
        <a:solidFill>
          <a:srgbClr val="000000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000000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000000"/>
    </cs:fontRef>
    <cs:spPr>
      <a:ln w="9525" cap="flat" cmpd="sng" algn="ctr">
        <a:solidFill>
          <a:srgbClr val="FFFFFF">
            <a:lumMod val="90200"/>
          </a:srgbClr>
        </a:solidFill>
        <a:round/>
      </a:ln>
    </cs:spPr>
  </cs:gridlineMajor>
  <cs:gridlineMinor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legend>
  <cs:plotArea mods="allowNoFillOverride allowNoLineOverride">
    <cs:lnRef idx="0"/>
    <cs:fillRef idx="0"/>
    <cs:effectRef idx="0"/>
    <cs:fontRef idx="minor">
      <a:srgbClr val="000000"/>
    </cs:fontRef>
  </cs:plotArea>
  <cs:plotArea3D mods="allowNoFillOverride allowNoLineOverride">
    <cs:lnRef idx="0"/>
    <cs:fillRef idx="0"/>
    <cs:effectRef idx="0"/>
    <cs:fontRef idx="minor">
      <a:srgbClr val="000000"/>
    </cs:fontRef>
  </cs:plotArea3D>
  <cs:seriesAxis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seriesAxis>
  <cs:seriesLine>
    <cs:lnRef idx="0"/>
    <cs:fillRef idx="0"/>
    <cs:effectRef idx="0"/>
    <cs:fontRef idx="minor">
      <a:srgbClr val="000000"/>
    </cs:fontRef>
    <cs:spPr>
      <a:ln w="9525" cap="flat" cmpd="sng" algn="ctr">
        <a:solidFill>
          <a:srgbClr val="000000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000000">
        <a:lumMod val="75000"/>
        <a:lumOff val="25000"/>
      </a:srgbClr>
    </cs:fontRef>
    <cs:defRPr sz="1400" b="1" kern="1200" baseline="0"/>
  </cs:title>
  <cs:trendline>
    <cs:lnRef idx="0">
      <cs:styleClr val="auto"/>
    </cs:lnRef>
    <cs:fillRef idx="0"/>
    <cs:effectRef idx="0"/>
    <cs:fontRef idx="minor">
      <a:srgbClr val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trendlineLabel>
  <cs:upBar>
    <cs:lnRef idx="0"/>
    <cs:fillRef idx="0"/>
    <cs:effectRef idx="0"/>
    <cs:fontRef idx="minor">
      <a:srgbClr val="000000"/>
    </cs:fontRef>
    <cs:spPr>
      <a:solidFill>
        <a:srgbClr val="FFFFFF"/>
      </a:solidFill>
      <a:ln w="9525">
        <a:solidFill>
          <a:srgbClr val="000000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000000">
        <a:lumMod val="65000"/>
        <a:lumOff val="35000"/>
      </a:srgbClr>
    </cs:fontRef>
    <cs:defRPr sz="900" kern="1200"/>
  </cs:valueAxis>
  <cs:wall>
    <cs:lnRef idx="0"/>
    <cs:fillRef idx="0"/>
    <cs:effectRef idx="0"/>
    <cs:fontRef idx="minor">
      <a:srgbClr val="000000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24C3-7022-449B-8ED5-542B4EE95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D065-EBC6-4638-A9EC-8F29D36D6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D065-EBC6-4638-A9EC-8F29D36D6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F95F-52E2-4D61-BFBE-72E6903857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79CC-5A06-404B-8469-5684ED583A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B13-CBD6-4598-9191-7B2667D00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79CC-5A06-404B-8469-5684ED583A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B13-CBD6-4598-9191-7B2667D0076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880414" y="639846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79CC-5A06-404B-8469-5684ED583A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B13-CBD6-4598-9191-7B2667D00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1120020" y="851515"/>
            <a:ext cx="346266" cy="346264"/>
            <a:chOff x="7097274" y="1171187"/>
            <a:chExt cx="346266" cy="346264"/>
          </a:xfrm>
          <a:solidFill>
            <a:srgbClr val="58533F"/>
          </a:solidFill>
        </p:grpSpPr>
        <p:sp>
          <p:nvSpPr>
            <p:cNvPr id="4" name="任意多边形: 形状 3"/>
            <p:cNvSpPr/>
            <p:nvPr/>
          </p:nvSpPr>
          <p:spPr>
            <a:xfrm>
              <a:off x="7302063" y="1171187"/>
              <a:ext cx="141477" cy="141477"/>
            </a:xfrm>
            <a:custGeom>
              <a:avLst/>
              <a:gdLst/>
              <a:ahLst/>
              <a:cxnLst/>
              <a:rect l="l" t="t" r="r" b="b"/>
              <a:pathLst>
                <a:path w="141477" h="141477">
                  <a:moveTo>
                    <a:pt x="58510" y="0"/>
                  </a:moveTo>
                  <a:cubicBezTo>
                    <a:pt x="66586" y="0"/>
                    <a:pt x="73519" y="2895"/>
                    <a:pt x="79309" y="8685"/>
                  </a:cubicBezTo>
                  <a:lnTo>
                    <a:pt x="133020" y="62168"/>
                  </a:lnTo>
                  <a:cubicBezTo>
                    <a:pt x="138658" y="68110"/>
                    <a:pt x="141477" y="75043"/>
                    <a:pt x="141477" y="82966"/>
                  </a:cubicBezTo>
                  <a:cubicBezTo>
                    <a:pt x="141477" y="91042"/>
                    <a:pt x="138658" y="97899"/>
                    <a:pt x="133020" y="103536"/>
                  </a:cubicBezTo>
                  <a:lnTo>
                    <a:pt x="95080" y="141477"/>
                  </a:lnTo>
                  <a:lnTo>
                    <a:pt x="0" y="46397"/>
                  </a:lnTo>
                  <a:lnTo>
                    <a:pt x="37940" y="8685"/>
                  </a:lnTo>
                  <a:cubicBezTo>
                    <a:pt x="43426" y="2895"/>
                    <a:pt x="50282" y="0"/>
                    <a:pt x="5851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>
                <a:lnSpc>
                  <a:spcPct val="170000"/>
                </a:lnSpc>
              </a:pPr>
              <a:endParaRPr lang="zh-CN" altLang="en-US" sz="3200" spc="1598" dirty="0">
                <a:solidFill>
                  <a:srgbClr val="454545"/>
                </a:solidFill>
                <a:latin typeface="FontAwesome"/>
                <a:sym typeface="FontAwesome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7097274" y="1232212"/>
              <a:ext cx="285240" cy="285239"/>
            </a:xfrm>
            <a:custGeom>
              <a:avLst/>
              <a:gdLst/>
              <a:ahLst/>
              <a:cxnLst/>
              <a:rect l="l" t="t" r="r" b="b"/>
              <a:pathLst>
                <a:path w="285240" h="285239">
                  <a:moveTo>
                    <a:pt x="190160" y="0"/>
                  </a:moveTo>
                  <a:lnTo>
                    <a:pt x="285240" y="95080"/>
                  </a:lnTo>
                  <a:lnTo>
                    <a:pt x="95080" y="285239"/>
                  </a:lnTo>
                  <a:lnTo>
                    <a:pt x="0" y="285239"/>
                  </a:lnTo>
                  <a:lnTo>
                    <a:pt x="0" y="190160"/>
                  </a:lnTo>
                  <a:lnTo>
                    <a:pt x="190160" y="0"/>
                  </a:lnTo>
                  <a:close/>
                  <a:moveTo>
                    <a:pt x="197474" y="38854"/>
                  </a:moveTo>
                  <a:cubicBezTo>
                    <a:pt x="195950" y="38854"/>
                    <a:pt x="194655" y="39388"/>
                    <a:pt x="193588" y="40454"/>
                  </a:cubicBezTo>
                  <a:lnTo>
                    <a:pt x="69710" y="164333"/>
                  </a:lnTo>
                  <a:cubicBezTo>
                    <a:pt x="68644" y="165399"/>
                    <a:pt x="68110" y="166694"/>
                    <a:pt x="68110" y="168218"/>
                  </a:cubicBezTo>
                  <a:cubicBezTo>
                    <a:pt x="68110" y="171570"/>
                    <a:pt x="69786" y="173246"/>
                    <a:pt x="73139" y="173246"/>
                  </a:cubicBezTo>
                  <a:cubicBezTo>
                    <a:pt x="74662" y="173246"/>
                    <a:pt x="75958" y="172713"/>
                    <a:pt x="77024" y="171646"/>
                  </a:cubicBezTo>
                  <a:lnTo>
                    <a:pt x="200902" y="47768"/>
                  </a:lnTo>
                  <a:cubicBezTo>
                    <a:pt x="201969" y="46702"/>
                    <a:pt x="202502" y="45406"/>
                    <a:pt x="202502" y="43883"/>
                  </a:cubicBezTo>
                  <a:cubicBezTo>
                    <a:pt x="202502" y="40531"/>
                    <a:pt x="200826" y="38854"/>
                    <a:pt x="197474" y="38854"/>
                  </a:cubicBezTo>
                  <a:close/>
                  <a:moveTo>
                    <a:pt x="50054" y="181474"/>
                  </a:moveTo>
                  <a:lnTo>
                    <a:pt x="29256" y="202273"/>
                  </a:lnTo>
                  <a:lnTo>
                    <a:pt x="29256" y="226729"/>
                  </a:lnTo>
                  <a:lnTo>
                    <a:pt x="58511" y="226729"/>
                  </a:lnTo>
                  <a:lnTo>
                    <a:pt x="58511" y="255984"/>
                  </a:lnTo>
                  <a:lnTo>
                    <a:pt x="82967" y="255984"/>
                  </a:lnTo>
                  <a:lnTo>
                    <a:pt x="103765" y="235185"/>
                  </a:lnTo>
                  <a:lnTo>
                    <a:pt x="50054" y="1814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>
                <a:lnSpc>
                  <a:spcPct val="170000"/>
                </a:lnSpc>
              </a:pPr>
              <a:endParaRPr lang="zh-CN" altLang="en-US" sz="3200" spc="1598" dirty="0">
                <a:solidFill>
                  <a:srgbClr val="454545"/>
                </a:solidFill>
                <a:latin typeface="FontAwesome"/>
                <a:sym typeface="FontAwesome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580571" y="1197779"/>
            <a:ext cx="1053944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/>
      </p:transition>
    </mc:Choice>
    <mc:Fallback>
      <p:transition spd="slow" advTm="3000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79CC-5A06-404B-8469-5684ED583A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5B13-CBD6-4598-9191-7B2667D007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blinds/>
      </p:transition>
    </mc:Choice>
    <mc:Fallback>
      <p:transition spd="slow" advTm="3000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4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.jpe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themeOverride" Target="../theme/themeOverride16.xml"/><Relationship Id="rId1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7.xml"/><Relationship Id="rId2" Type="http://schemas.openxmlformats.org/officeDocument/2006/relationships/tags" Target="../tags/tag14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7.png"/><Relationship Id="rId6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tags" Target="../tags/tag15.xml"/><Relationship Id="rId16" Type="http://schemas.openxmlformats.org/officeDocument/2006/relationships/notesSlide" Target="../notesSlides/notesSlide13.xml"/><Relationship Id="rId15" Type="http://schemas.openxmlformats.org/officeDocument/2006/relationships/slideLayout" Target="../slideLayouts/slideLayout5.xml"/><Relationship Id="rId14" Type="http://schemas.openxmlformats.org/officeDocument/2006/relationships/themeOverride" Target="../theme/themeOverride18.xml"/><Relationship Id="rId13" Type="http://schemas.openxmlformats.org/officeDocument/2006/relationships/tags" Target="../tags/tag21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20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../media/image10.png"/><Relationship Id="rId6" Type="http://schemas.openxmlformats.org/officeDocument/2006/relationships/tags" Target="../tags/tag24.xml"/><Relationship Id="rId5" Type="http://schemas.openxmlformats.org/officeDocument/2006/relationships/image" Target="../media/image9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5.xml"/><Relationship Id="rId14" Type="http://schemas.openxmlformats.org/officeDocument/2006/relationships/themeOverride" Target="../theme/themeOverride19.xml"/><Relationship Id="rId13" Type="http://schemas.openxmlformats.org/officeDocument/2006/relationships/tags" Target="../tags/tag28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2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../media/image13.png"/><Relationship Id="rId6" Type="http://schemas.openxmlformats.org/officeDocument/2006/relationships/tags" Target="../tags/tag31.xml"/><Relationship Id="rId5" Type="http://schemas.openxmlformats.org/officeDocument/2006/relationships/image" Target="../media/image12.png"/><Relationship Id="rId4" Type="http://schemas.openxmlformats.org/officeDocument/2006/relationships/tags" Target="../tags/tag30.xml"/><Relationship Id="rId3" Type="http://schemas.openxmlformats.org/officeDocument/2006/relationships/image" Target="../media/image11.png"/><Relationship Id="rId2" Type="http://schemas.openxmlformats.org/officeDocument/2006/relationships/tags" Target="../tags/tag29.xml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5.xml"/><Relationship Id="rId14" Type="http://schemas.openxmlformats.org/officeDocument/2006/relationships/themeOverride" Target="../theme/themeOverride20.xml"/><Relationship Id="rId13" Type="http://schemas.openxmlformats.org/officeDocument/2006/relationships/tags" Target="../tags/tag35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34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16.png"/><Relationship Id="rId5" Type="http://schemas.openxmlformats.org/officeDocument/2006/relationships/tags" Target="../tags/tag37.xml"/><Relationship Id="rId4" Type="http://schemas.openxmlformats.org/officeDocument/2006/relationships/image" Target="../media/image15.png"/><Relationship Id="rId3" Type="http://schemas.openxmlformats.org/officeDocument/2006/relationships/tags" Target="../tags/tag36.xml"/><Relationship Id="rId2" Type="http://schemas.openxmlformats.org/officeDocument/2006/relationships/image" Target="../media/image14.pn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5.xml"/><Relationship Id="rId13" Type="http://schemas.openxmlformats.org/officeDocument/2006/relationships/themeOverride" Target="../theme/themeOverride21.xml"/><Relationship Id="rId12" Type="http://schemas.openxmlformats.org/officeDocument/2006/relationships/tags" Target="../tags/tag41.xml"/><Relationship Id="rId11" Type="http://schemas.openxmlformats.org/officeDocument/2006/relationships/image" Target="../media/image4.svg"/><Relationship Id="rId10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7" Type="http://schemas.openxmlformats.org/officeDocument/2006/relationships/notesSlide" Target="../notesSlides/notesSlide18.xml"/><Relationship Id="rId36" Type="http://schemas.openxmlformats.org/officeDocument/2006/relationships/slideLayout" Target="../slideLayouts/slideLayout5.xml"/><Relationship Id="rId35" Type="http://schemas.openxmlformats.org/officeDocument/2006/relationships/themeOverride" Target="../theme/themeOverride22.xml"/><Relationship Id="rId34" Type="http://schemas.openxmlformats.org/officeDocument/2006/relationships/image" Target="../media/image17.jpeg"/><Relationship Id="rId33" Type="http://schemas.openxmlformats.org/officeDocument/2006/relationships/tags" Target="../tags/tag73.xml"/><Relationship Id="rId32" Type="http://schemas.openxmlformats.org/officeDocument/2006/relationships/tags" Target="../tags/tag72.xml"/><Relationship Id="rId31" Type="http://schemas.openxmlformats.org/officeDocument/2006/relationships/tags" Target="../tags/tag71.xml"/><Relationship Id="rId30" Type="http://schemas.openxmlformats.org/officeDocument/2006/relationships/tags" Target="../tags/tag70.xml"/><Relationship Id="rId3" Type="http://schemas.openxmlformats.org/officeDocument/2006/relationships/tags" Target="../tags/tag43.xml"/><Relationship Id="rId29" Type="http://schemas.openxmlformats.org/officeDocument/2006/relationships/tags" Target="../tags/tag69.xml"/><Relationship Id="rId28" Type="http://schemas.openxmlformats.org/officeDocument/2006/relationships/tags" Target="../tags/tag68.xml"/><Relationship Id="rId27" Type="http://schemas.openxmlformats.org/officeDocument/2006/relationships/tags" Target="../tags/tag67.xml"/><Relationship Id="rId26" Type="http://schemas.openxmlformats.org/officeDocument/2006/relationships/tags" Target="../tags/tag66.xml"/><Relationship Id="rId25" Type="http://schemas.openxmlformats.org/officeDocument/2006/relationships/tags" Target="../tags/tag65.xml"/><Relationship Id="rId24" Type="http://schemas.openxmlformats.org/officeDocument/2006/relationships/tags" Target="../tags/tag64.xml"/><Relationship Id="rId23" Type="http://schemas.openxmlformats.org/officeDocument/2006/relationships/tags" Target="../tags/tag6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tags" Target="../tags/tag4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2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hemeOverride" Target="../theme/themeOverride2.xml"/><Relationship Id="rId7" Type="http://schemas.openxmlformats.org/officeDocument/2006/relationships/image" Target="../media/image2.jpe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24.xml"/><Relationship Id="rId2" Type="http://schemas.openxmlformats.org/officeDocument/2006/relationships/tags" Target="../tags/tag74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25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26.xml"/><Relationship Id="rId2" Type="http://schemas.openxmlformats.org/officeDocument/2006/relationships/image" Target="../media/image18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27.xml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28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29.xml"/><Relationship Id="rId2" Type="http://schemas.openxmlformats.org/officeDocument/2006/relationships/image" Target="../media/image20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5.xml"/><Relationship Id="rId6" Type="http://schemas.openxmlformats.org/officeDocument/2006/relationships/themeOverride" Target="../theme/themeOverride30.xml"/><Relationship Id="rId5" Type="http://schemas.openxmlformats.org/officeDocument/2006/relationships/image" Target="../media/image22.png"/><Relationship Id="rId4" Type="http://schemas.openxmlformats.org/officeDocument/2006/relationships/tags" Target="../tags/tag76.xml"/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5.xml"/><Relationship Id="rId5" Type="http://schemas.openxmlformats.org/officeDocument/2006/relationships/themeOverride" Target="../theme/themeOverride3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32.xml"/><Relationship Id="rId2" Type="http://schemas.openxmlformats.org/officeDocument/2006/relationships/image" Target="../media/image26.pn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5.xml"/><Relationship Id="rId4" Type="http://schemas.openxmlformats.org/officeDocument/2006/relationships/themeOverride" Target="../theme/themeOverride33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5.xml"/><Relationship Id="rId4" Type="http://schemas.openxmlformats.org/officeDocument/2006/relationships/themeOverride" Target="../theme/themeOverride34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5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2.jpe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2.jpeg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2.jpeg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2.jpeg"/><Relationship Id="rId1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2.jpeg"/><Relationship Id="rId1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文本框 279"/>
          <p:cNvSpPr txBox="1"/>
          <p:nvPr/>
        </p:nvSpPr>
        <p:spPr>
          <a:xfrm>
            <a:off x="70485" y="2020570"/>
            <a:ext cx="914209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58533F"/>
                </a:solidFill>
                <a:latin typeface="微软雅黑" panose="020B0503020204020204" charset="-122"/>
                <a:ea typeface="微软雅黑" panose="020B0503020204020204" charset="-122"/>
              </a:rPr>
              <a:t>四川省猪流行病学大数据分析</a:t>
            </a:r>
            <a:endParaRPr lang="zh-CN" altLang="en-US" sz="4400" b="1" dirty="0">
              <a:solidFill>
                <a:srgbClr val="5853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58533F"/>
                </a:solidFill>
                <a:latin typeface="微软雅黑" panose="020B0503020204020204" charset="-122"/>
                <a:ea typeface="微软雅黑" panose="020B0503020204020204" charset="-122"/>
              </a:rPr>
              <a:t>及新兽药应用增效</a:t>
            </a:r>
            <a:endParaRPr lang="zh-CN" altLang="en-US" sz="4400" b="1" dirty="0">
              <a:solidFill>
                <a:srgbClr val="5853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6773862" y="0"/>
            <a:ext cx="5418138" cy="2924175"/>
          </a:xfrm>
          <a:custGeom>
            <a:avLst/>
            <a:gdLst>
              <a:gd name="T0" fmla="*/ 1670 w 3413"/>
              <a:gd name="T1" fmla="*/ 1842 h 1842"/>
              <a:gd name="T2" fmla="*/ 0 w 3413"/>
              <a:gd name="T3" fmla="*/ 0 h 1842"/>
              <a:gd name="T4" fmla="*/ 3413 w 3413"/>
              <a:gd name="T5" fmla="*/ 0 h 1842"/>
              <a:gd name="T6" fmla="*/ 3413 w 3413"/>
              <a:gd name="T7" fmla="*/ 351 h 1842"/>
              <a:gd name="T8" fmla="*/ 1670 w 3413"/>
              <a:gd name="T9" fmla="*/ 1842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3" h="1842">
                <a:moveTo>
                  <a:pt x="1670" y="1842"/>
                </a:moveTo>
                <a:lnTo>
                  <a:pt x="0" y="0"/>
                </a:lnTo>
                <a:lnTo>
                  <a:pt x="3413" y="0"/>
                </a:lnTo>
                <a:lnTo>
                  <a:pt x="3413" y="351"/>
                </a:lnTo>
                <a:lnTo>
                  <a:pt x="1670" y="1842"/>
                </a:lnTo>
                <a:close/>
              </a:path>
            </a:pathLst>
          </a:cu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8362951" y="4027487"/>
            <a:ext cx="3416300" cy="2830513"/>
          </a:xfrm>
          <a:custGeom>
            <a:avLst/>
            <a:gdLst>
              <a:gd name="T0" fmla="*/ 112 w 2152"/>
              <a:gd name="T1" fmla="*/ 0 h 1783"/>
              <a:gd name="T2" fmla="*/ 0 w 2152"/>
              <a:gd name="T3" fmla="*/ 97 h 1783"/>
              <a:gd name="T4" fmla="*/ 1938 w 2152"/>
              <a:gd name="T5" fmla="*/ 1783 h 1783"/>
              <a:gd name="T6" fmla="*/ 2152 w 2152"/>
              <a:gd name="T7" fmla="*/ 1783 h 1783"/>
              <a:gd name="T8" fmla="*/ 112 w 2152"/>
              <a:gd name="T9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1783">
                <a:moveTo>
                  <a:pt x="112" y="0"/>
                </a:moveTo>
                <a:lnTo>
                  <a:pt x="0" y="97"/>
                </a:lnTo>
                <a:lnTo>
                  <a:pt x="1938" y="1783"/>
                </a:lnTo>
                <a:lnTo>
                  <a:pt x="2152" y="1783"/>
                </a:lnTo>
                <a:lnTo>
                  <a:pt x="112" y="0"/>
                </a:lnTo>
                <a:close/>
              </a:path>
            </a:pathLst>
          </a:custGeom>
          <a:solidFill>
            <a:srgbClr val="5853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5259071" y="4508500"/>
            <a:ext cx="5468938" cy="2349500"/>
          </a:xfrm>
          <a:custGeom>
            <a:avLst/>
            <a:gdLst>
              <a:gd name="T0" fmla="*/ 1721 w 3445"/>
              <a:gd name="T1" fmla="*/ 0 h 1480"/>
              <a:gd name="T2" fmla="*/ 0 w 3445"/>
              <a:gd name="T3" fmla="*/ 1480 h 1480"/>
              <a:gd name="T4" fmla="*/ 3445 w 3445"/>
              <a:gd name="T5" fmla="*/ 1480 h 1480"/>
              <a:gd name="T6" fmla="*/ 1721 w 3445"/>
              <a:gd name="T7" fmla="*/ 0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5" h="1480">
                <a:moveTo>
                  <a:pt x="1721" y="0"/>
                </a:moveTo>
                <a:lnTo>
                  <a:pt x="0" y="1480"/>
                </a:lnTo>
                <a:lnTo>
                  <a:pt x="3445" y="1480"/>
                </a:lnTo>
                <a:lnTo>
                  <a:pt x="1721" y="0"/>
                </a:lnTo>
                <a:close/>
              </a:path>
            </a:pathLst>
          </a:custGeom>
          <a:solidFill>
            <a:srgbClr val="5853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"/>
          <p:cNvSpPr/>
          <p:nvPr/>
        </p:nvSpPr>
        <p:spPr bwMode="auto">
          <a:xfrm>
            <a:off x="8731250" y="887412"/>
            <a:ext cx="3460750" cy="5932488"/>
          </a:xfrm>
          <a:custGeom>
            <a:avLst/>
            <a:gdLst>
              <a:gd name="T0" fmla="*/ 2180 w 2180"/>
              <a:gd name="T1" fmla="*/ 0 h 3737"/>
              <a:gd name="T2" fmla="*/ 0 w 2180"/>
              <a:gd name="T3" fmla="*/ 1867 h 3737"/>
              <a:gd name="T4" fmla="*/ 2180 w 2180"/>
              <a:gd name="T5" fmla="*/ 3737 h 3737"/>
              <a:gd name="T6" fmla="*/ 2180 w 2180"/>
              <a:gd name="T7" fmla="*/ 0 h 3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80" h="3737">
                <a:moveTo>
                  <a:pt x="2180" y="0"/>
                </a:moveTo>
                <a:lnTo>
                  <a:pt x="0" y="1867"/>
                </a:lnTo>
                <a:lnTo>
                  <a:pt x="2180" y="3737"/>
                </a:lnTo>
                <a:lnTo>
                  <a:pt x="2180" y="0"/>
                </a:lnTo>
                <a:close/>
              </a:path>
            </a:pathLst>
          </a:custGeom>
          <a:solidFill>
            <a:srgbClr val="EAB07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635" y="4493260"/>
            <a:ext cx="91427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徐志文 教授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博导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四川农业大学动物医学院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fld id="{BB962C8B-B14F-4D97-AF65-F5344CB8AC3E}" type="datetime1"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597090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2022-2025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病毒病流行情况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889000" y="1809750"/>
          <a:ext cx="9692640" cy="4796790"/>
        </p:xfrm>
        <a:graphic>
          <a:graphicData uri="http://schemas.openxmlformats.org/drawingml/2006/table">
            <a:tbl>
              <a:tblPr firstRow="1" bandCol="1">
                <a:tableStyleId>{C9F4230F-7FAF-40A7-9CF8-4F9BC6769A9E}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  <a:gridCol w="1615440"/>
              </a:tblGrid>
              <a:tr h="464820">
                <a:tc>
                  <a:txBody>
                    <a:bodyPr/>
                    <a:p>
                      <a:pPr algn="ctr" fontAlgn="ctr"/>
                      <a:r>
                        <a:rPr lang="zh-CN" altLang="en-US" sz="13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抗体</a:t>
                      </a:r>
                      <a:endParaRPr lang="zh-CN" altLang="en-US" sz="13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对象</a:t>
                      </a:r>
                      <a:endParaRPr lang="zh-CN" altLang="en-US" sz="13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3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2022</a:t>
                      </a:r>
                      <a:endParaRPr lang="en-US" altLang="zh-CN" sz="13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3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2023</a:t>
                      </a:r>
                      <a:endParaRPr lang="en-US" altLang="zh-CN" sz="13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3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2024</a:t>
                      </a:r>
                      <a:endParaRPr lang="en-US" altLang="zh-CN" sz="13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3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2025(1-4</a:t>
                      </a:r>
                      <a:r>
                        <a:rPr lang="zh-CN" altLang="en-US" sz="13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</a:t>
                      </a:r>
                      <a:r>
                        <a:rPr lang="en-US" altLang="zh-CN" sz="13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)</a:t>
                      </a:r>
                      <a:endParaRPr lang="en-US" altLang="zh-CN" sz="13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PRRSV</a:t>
                      </a:r>
                      <a:endParaRPr lang="en-US" altLang="zh-CN" sz="12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14718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11288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5201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1929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924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38.47%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37.55%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46.49%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53.08%</a:t>
                      </a:r>
                      <a:endParaRPr lang="en-US" altLang="zh-CN" sz="11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rowSpan="2">
                  <a:txBody>
                    <a:bodyPr/>
                    <a:p>
                      <a:pPr algn="ctr" fontAlgn="ctr"/>
                      <a:r>
                        <a:rPr lang="en-US" altLang="zh-CN" sz="11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PRV-ge</a:t>
                      </a:r>
                      <a:endParaRPr lang="en-US" altLang="zh-CN" sz="11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11696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9591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4406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1353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1.77%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3.26%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1.45%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0.89%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rowSpan="2">
                  <a:txBody>
                    <a:bodyPr/>
                    <a:p>
                      <a:pPr algn="ctr" fontAlgn="ctr"/>
                      <a:r>
                        <a:rPr lang="en-US" altLang="zh-CN" sz="11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PRV-gb</a:t>
                      </a:r>
                      <a:endParaRPr lang="en-US" altLang="zh-CN" sz="11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6065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5416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1675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982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77.39%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82.83%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83.16%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80.55%</a:t>
                      </a:r>
                      <a:endParaRPr lang="en-US" altLang="zh-CN" sz="11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861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PEDV</a:t>
                      </a:r>
                      <a:endParaRPr lang="en-US" altLang="zh-CN" sz="12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1634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974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414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212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8610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32.93%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47.84%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15.94%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13.21%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861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PCV2</a:t>
                      </a:r>
                      <a:endParaRPr lang="en-US" altLang="zh-CN" sz="12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1791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2491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670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413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85.09%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91.13%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81.94%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90.80%</a:t>
                      </a:r>
                      <a:endParaRPr lang="en-US" altLang="zh-CN" sz="11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CSFV</a:t>
                      </a:r>
                      <a:endParaRPr lang="en-US" altLang="zh-CN" sz="12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10461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7454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3916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1225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924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87.02%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86.50%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87.13%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97.22%</a:t>
                      </a:r>
                      <a:endParaRPr lang="en-US" altLang="zh-CN" sz="11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0797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PPV</a:t>
                      </a:r>
                      <a:endParaRPr lang="en-US" altLang="zh-CN" sz="12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786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397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154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323850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69.85%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92.44%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56.47%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90.91%</a:t>
                      </a:r>
                      <a:endParaRPr lang="en-US" altLang="zh-CN" sz="1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78840" y="1209675"/>
            <a:ext cx="10473055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常见疫病抗体检测阳性率呈增长趋势，免疫效果好或者未免疫感染。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671639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22-2025主要细菌病流行情况</a:t>
            </a:r>
            <a:endParaRPr lang="zh-CN" altLang="en-US" sz="28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844550" y="1522095"/>
          <a:ext cx="5615305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6459855" y="1522095"/>
          <a:ext cx="5055870" cy="3702685"/>
        </p:xfrm>
        <a:graphic>
          <a:graphicData uri="http://schemas.openxmlformats.org/drawingml/2006/table">
            <a:tbl>
              <a:tblPr firstRow="1" firstCol="1">
                <a:effectLst/>
                <a:tableStyleId>{5940675A-B579-460E-94D1-54222C63F5DA}</a:tableStyleId>
              </a:tblPr>
              <a:tblGrid>
                <a:gridCol w="1530985"/>
                <a:gridCol w="818515"/>
                <a:gridCol w="838835"/>
                <a:gridCol w="887095"/>
                <a:gridCol w="980440"/>
              </a:tblGrid>
              <a:tr h="346075">
                <a:tc gridSpan="5"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2022-2025 </a:t>
                      </a:r>
                      <a:r>
                        <a:rPr lang="zh-CN" altLang="en-US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多发病原菌阳性检出率</a:t>
                      </a:r>
                      <a:endParaRPr lang="zh-CN" altLang="en-US" sz="16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 w="12700" cmpd="sng">
                      <a:solidFill>
                        <a:srgbClr val="057174"/>
                      </a:solidFill>
                      <a:prstDash val="solid"/>
                    </a:lnB>
                    <a:solidFill>
                      <a:srgbClr val="057174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病原菌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2022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2023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2025</a:t>
                      </a: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</a:t>
                      </a: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4</a:t>
                      </a: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月）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猪链球菌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23.64%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18.15%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12.97%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18.16%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副猪嗜血杆菌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4.36%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3.19%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2.76%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3.86%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巴氏杆菌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6.18%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4.03%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3.78%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3.37%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波氏杆菌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2.18%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0.34%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猪放线杆菌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1.45%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0.50%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0.20%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0.24%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大肠杆菌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65.82%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81.68%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86.11%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74.88%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沙门氏菌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4.73%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10.76%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5.62%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3.82%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产气荚膜梭菌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13.95%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18.28%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10.71%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15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葡萄球菌</a:t>
                      </a:r>
                      <a:endParaRPr lang="zh-CN" altLang="en-US" sz="1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>
                    <a:lnL w="12700" cmpd="sng">
                      <a:solidFill>
                        <a:srgbClr val="057174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 w="12700" cmpd="sng">
                      <a:solidFill>
                        <a:srgbClr val="057174"/>
                      </a:solidFill>
                      <a:prstDash val="solid"/>
                    </a:lnB>
                    <a:solidFill>
                      <a:srgbClr val="05717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2.91%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 w="12700" cmpd="sng">
                      <a:solidFill>
                        <a:srgbClr val="05717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5.21%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 w="12700" cmpd="sng">
                      <a:solidFill>
                        <a:srgbClr val="05717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4.39%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 w="12700" cmpd="sng">
                      <a:solidFill>
                        <a:srgbClr val="05717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4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4.75%</a:t>
                      </a:r>
                      <a:endParaRPr lang="en-US" altLang="zh-CN" sz="14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12700" cmpd="sng">
                      <a:solidFill>
                        <a:srgbClr val="057174"/>
                      </a:solidFill>
                      <a:prstDash val="solid"/>
                    </a:lnR>
                    <a:lnT w="12700" cmpd="sng">
                      <a:solidFill>
                        <a:srgbClr val="057174"/>
                      </a:solidFill>
                      <a:prstDash val="solid"/>
                    </a:lnT>
                    <a:lnB w="12700" cmpd="sng">
                      <a:solidFill>
                        <a:srgbClr val="05717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9" name="矩形 128"/>
          <p:cNvSpPr/>
          <p:nvPr>
            <p:custDataLst>
              <p:tags r:id="rId4"/>
            </p:custDataLst>
          </p:nvPr>
        </p:nvSpPr>
        <p:spPr>
          <a:xfrm>
            <a:off x="848360" y="5418453"/>
            <a:ext cx="10657205" cy="81852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rgbClr val="057174">
              <a:lumMod val="75000"/>
            </a:srgbClr>
          </a:lnRef>
          <a:fillRef idx="1">
            <a:srgbClr val="057174"/>
          </a:fillRef>
          <a:effectRef idx="0">
            <a:srgbClr val="FFFFFF"/>
          </a:effectRef>
          <a:fontRef idx="minor">
            <a:srgbClr val="FFFFFF"/>
          </a:fontRef>
        </p:style>
        <p:txBody>
          <a:bodyPr lIns="1080135" rIns="107950" rtlCol="0" anchor="ctr"/>
          <a:p>
            <a:pPr algn="l"/>
            <a:endParaRPr lang="zh-CN" altLang="en-US" b="1" spc="3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5"/>
            </p:custDataLst>
          </p:nvPr>
        </p:nvSpPr>
        <p:spPr>
          <a:xfrm>
            <a:off x="1300794" y="5625465"/>
            <a:ext cx="434340" cy="434340"/>
          </a:xfrm>
          <a:prstGeom prst="ellipse">
            <a:avLst/>
          </a:prstGeom>
          <a:ln w="19050">
            <a:solidFill>
              <a:srgbClr val="000000"/>
            </a:solidFill>
          </a:ln>
        </p:spPr>
        <p:style>
          <a:lnRef idx="2">
            <a:srgbClr val="057174">
              <a:lumMod val="75000"/>
            </a:srgbClr>
          </a:lnRef>
          <a:fillRef idx="1">
            <a:srgbClr val="057174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1" name="图片 130" descr="3b32313538393039383bcdb6d3b0d2c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1601" y="5741670"/>
            <a:ext cx="213995" cy="213995"/>
          </a:xfrm>
          <a:prstGeom prst="rect">
            <a:avLst/>
          </a:prstGeom>
        </p:spPr>
      </p:pic>
      <p:sp>
        <p:nvSpPr>
          <p:cNvPr id="132" name="正文"/>
          <p:cNvSpPr txBox="1"/>
          <p:nvPr>
            <p:custDataLst>
              <p:tags r:id="rId9"/>
            </p:custDataLst>
          </p:nvPr>
        </p:nvSpPr>
        <p:spPr>
          <a:xfrm>
            <a:off x="2369820" y="5418452"/>
            <a:ext cx="8196584" cy="818518"/>
          </a:xfrm>
          <a:prstGeom prst="rect">
            <a:avLst/>
          </a:prstGeom>
          <a:noFill/>
        </p:spPr>
        <p:txBody>
          <a:bodyPr wrap="square" lIns="17780" tIns="0" rIns="0" bIns="0" rtlCol="0" anchor="ctr" anchorCtr="0">
            <a:normAutofit lnSpcReduction="10000"/>
          </a:bodyPr>
          <a:p>
            <a:pPr marL="0" lvl="0" indent="0" algn="l" fontAlgn="auto">
              <a:lnSpc>
                <a:spcPct val="130000"/>
              </a:lnSpc>
            </a:pPr>
            <a:r>
              <a:rPr lang="zh-CN" sz="1600" b="1" spc="150" dirty="0">
                <a:solidFill>
                  <a:srgbClr val="05717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病原菌混合感染依然多样化，常见致病菌与病毒病混合感染频发</a:t>
            </a:r>
            <a:r>
              <a:rPr lang="zh-CN" altLang="en-US" sz="1400" spc="150" dirty="0">
                <a:solidFill>
                  <a:srgbClr val="000000">
                    <a:lumMod val="85000"/>
                    <a:lumOff val="1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。</a:t>
            </a:r>
            <a:endParaRPr lang="zh-CN" altLang="en-US" sz="1400" spc="150" dirty="0">
              <a:solidFill>
                <a:srgbClr val="000000">
                  <a:lumMod val="85000"/>
                  <a:lumOff val="1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671639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22-2025主要细菌病流行情况</a:t>
            </a:r>
            <a:endParaRPr lang="zh-CN" altLang="en-US" sz="28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004695" y="1593215"/>
          <a:ext cx="8013700" cy="460565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274185"/>
                <a:gridCol w="3739515"/>
              </a:tblGrid>
              <a:tr h="664845">
                <a:tc gridSpan="2"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rgbClr val="E4F4E6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微软雅黑" panose="020B0503020204020204" charset="-122"/>
                          <a:sym typeface="MiSans Demibold" charset="0"/>
                        </a:rPr>
                        <a:t>常见病原菌混合感染类型</a:t>
                      </a:r>
                      <a:endParaRPr lang="zh-CN" altLang="en-US" sz="1800" b="1" dirty="0">
                        <a:solidFill>
                          <a:srgbClr val="E4F4E6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微软雅黑" panose="020B0503020204020204" charset="-122"/>
                        <a:sym typeface="MiSans Demibold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057174"/>
                    </a:solidFill>
                  </a:tcPr>
                </a:tc>
                <a:tc hMerge="1">
                  <a:tcPr/>
                </a:tc>
              </a:tr>
              <a:tr h="504190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猪链球菌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巴氏杆菌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猪链球菌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产气荚膜梭菌</a:t>
                      </a:r>
                      <a:r>
                        <a:rPr lang="en-US" altLang="zh-CN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endParaRPr lang="zh-CN" altLang="en-US" sz="1400" b="1" kern="120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副猪嗜血杆菌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</a:tr>
              <a:tr h="465455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沙门氏菌</a:t>
                      </a:r>
                      <a:endParaRPr lang="zh-CN" altLang="en-US" sz="1400" b="1" kern="120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产气荚膜梭菌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猪链球菌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</a:tr>
              <a:tr h="470535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葡萄球菌</a:t>
                      </a:r>
                      <a:endParaRPr lang="zh-CN" altLang="en-US" sz="1400" b="1" kern="120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沙门氏菌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猪链球菌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</a:tr>
              <a:tr h="503555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肺炎克雷伯菌</a:t>
                      </a:r>
                      <a:endParaRPr lang="zh-CN" altLang="en-US" sz="1400" b="1" kern="120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多杀性巴氏杆菌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猪链球菌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巴氏杆菌</a:t>
                      </a:r>
                      <a:r>
                        <a:rPr lang="en-US" altLang="zh-CN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endParaRPr lang="zh-CN" altLang="en-US" sz="1400" b="1" kern="120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巴氏梭菌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粪肠球菌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</a:tr>
              <a:tr h="503555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产气荚膜梭菌</a:t>
                      </a:r>
                      <a:r>
                        <a:rPr lang="en-US" altLang="zh-CN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沙门氏菌</a:t>
                      </a:r>
                      <a:endParaRPr lang="zh-CN" altLang="en-US" sz="1400" b="1" kern="120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产气巴氏杆菌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猪链球菌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40000"/>
                      </a:srgbClr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产气荚膜梭菌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粪肠球菌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粪肠球菌</a:t>
                      </a:r>
                      <a:r>
                        <a:rPr lang="en-US" altLang="zh-CN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rgbClr val="0B4825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沙门氏菌</a:t>
                      </a:r>
                      <a:endParaRPr lang="zh-CN" altLang="en-US" sz="1400" b="1" kern="1200" dirty="0">
                        <a:solidFill>
                          <a:srgbClr val="0B4825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5717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671639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22-2025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主要疫病地域分布</a:t>
            </a:r>
            <a:endParaRPr lang="zh-CN" altLang="en-US" sz="28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09880" y="1665605"/>
            <a:ext cx="4058920" cy="3147695"/>
            <a:chOff x="124" y="2334"/>
            <a:chExt cx="5972" cy="4957"/>
          </a:xfrm>
        </p:grpSpPr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2533" y="2334"/>
              <a:ext cx="2117" cy="6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b="1" dirty="0"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2023</a:t>
              </a:r>
              <a:r>
                <a:rPr lang="zh-CN" altLang="en-US" b="1" dirty="0"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 dirty="0"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6" name="图片 15" descr="PRRSV(1)"/>
            <p:cNvPicPr>
              <a:picLocks noChangeAspect="1"/>
            </p:cNvPicPr>
            <p:nvPr/>
          </p:nvPicPr>
          <p:blipFill>
            <a:blip r:embed="rId3"/>
            <a:srcRect r="5266"/>
            <a:stretch>
              <a:fillRect/>
            </a:stretch>
          </p:blipFill>
          <p:spPr>
            <a:xfrm>
              <a:off x="124" y="3031"/>
              <a:ext cx="5972" cy="426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112895" y="1731010"/>
            <a:ext cx="3963670" cy="3082288"/>
            <a:chOff x="6100" y="2424"/>
            <a:chExt cx="6242" cy="4867"/>
          </a:xfrm>
        </p:grpSpPr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8343" y="2424"/>
              <a:ext cx="2145" cy="523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en-US" altLang="zh-CN" b="1">
                  <a:solidFill>
                    <a:srgbClr val="FFC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2024</a:t>
              </a:r>
              <a:r>
                <a:rPr lang="zh-CN" altLang="en-US" b="1">
                  <a:solidFill>
                    <a:srgbClr val="FFC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r="8139"/>
            <a:stretch>
              <a:fillRect/>
            </a:stretch>
          </p:blipFill>
          <p:spPr>
            <a:xfrm>
              <a:off x="6100" y="3322"/>
              <a:ext cx="6242" cy="396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863840" y="1764030"/>
            <a:ext cx="3947795" cy="3089275"/>
            <a:chOff x="12553" y="2437"/>
            <a:chExt cx="6217" cy="4865"/>
          </a:xfrm>
        </p:grpSpPr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2719" y="2437"/>
              <a:ext cx="4853" cy="498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2025</a:t>
              </a:r>
              <a:r>
                <a:rPr lang="zh-CN" altLang="en-US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1-4</a:t>
              </a:r>
              <a:r>
                <a:rPr lang="zh-CN" altLang="en-US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endParaRPr lang="zh-CN" alt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rcRect r="8370"/>
            <a:stretch>
              <a:fillRect/>
            </a:stretch>
          </p:blipFill>
          <p:spPr>
            <a:xfrm>
              <a:off x="12553" y="3333"/>
              <a:ext cx="6217" cy="3969"/>
            </a:xfrm>
            <a:prstGeom prst="rect">
              <a:avLst/>
            </a:prstGeom>
          </p:spPr>
        </p:pic>
      </p:grpSp>
      <p:sp>
        <p:nvSpPr>
          <p:cNvPr id="129" name="矩形 128"/>
          <p:cNvSpPr/>
          <p:nvPr>
            <p:custDataLst>
              <p:tags r:id="rId8"/>
            </p:custDataLst>
          </p:nvPr>
        </p:nvSpPr>
        <p:spPr>
          <a:xfrm>
            <a:off x="762000" y="5601968"/>
            <a:ext cx="10657205" cy="818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80135" rIns="107950" rtlCol="0" anchor="ctr"/>
          <a:p>
            <a:pPr algn="l"/>
            <a:endParaRPr lang="zh-CN" altLang="en-US" b="1" spc="300" dirty="0">
              <a:solidFill>
                <a:schemeClr val="tx1"/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130" name="椭圆 129"/>
          <p:cNvSpPr/>
          <p:nvPr>
            <p:custDataLst>
              <p:tags r:id="rId9"/>
            </p:custDataLst>
          </p:nvPr>
        </p:nvSpPr>
        <p:spPr>
          <a:xfrm>
            <a:off x="1300794" y="5808980"/>
            <a:ext cx="434340" cy="43434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1" name="图片 130" descr="3b32313538393039383bcdb6d3b0d2c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1601" y="5925185"/>
            <a:ext cx="213995" cy="213995"/>
          </a:xfrm>
          <a:prstGeom prst="rect">
            <a:avLst/>
          </a:prstGeom>
        </p:spPr>
      </p:pic>
      <p:sp>
        <p:nvSpPr>
          <p:cNvPr id="132" name="正文"/>
          <p:cNvSpPr txBox="1"/>
          <p:nvPr>
            <p:custDataLst>
              <p:tags r:id="rId13"/>
            </p:custDataLst>
          </p:nvPr>
        </p:nvSpPr>
        <p:spPr>
          <a:xfrm>
            <a:off x="2369820" y="5601967"/>
            <a:ext cx="8196584" cy="818518"/>
          </a:xfrm>
          <a:prstGeom prst="rect">
            <a:avLst/>
          </a:prstGeom>
          <a:noFill/>
        </p:spPr>
        <p:txBody>
          <a:bodyPr wrap="square" lIns="17780" tIns="0" rIns="0" bIns="0" rtlCol="0" anchor="ctr" anchorCtr="0">
            <a:normAutofit lnSpcReduction="10000"/>
          </a:bodyPr>
          <a:p>
            <a:pPr marL="0" lvl="0" indent="0" algn="l" fontAlgn="auto">
              <a:lnSpc>
                <a:spcPct val="130000"/>
              </a:lnSpc>
            </a:pPr>
            <a:r>
              <a:rPr lang="en-US" altLang="zh-CN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PRRSV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核酸阳性分布图：集中在中部地区，占比</a:t>
            </a:r>
            <a:r>
              <a:rPr lang="en-US" altLang="zh-CN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57.64%</a:t>
            </a:r>
            <a:r>
              <a:rPr lang="zh-CN" altLang="en-US" sz="1400" b="1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400" b="1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671639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22-2025主要疫病地域分布</a:t>
            </a:r>
            <a:endParaRPr lang="zh-CN" altLang="en-US" sz="28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3375" y="1880870"/>
            <a:ext cx="3874135" cy="3112135"/>
            <a:chOff x="525" y="2690"/>
            <a:chExt cx="6101" cy="49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" y="3339"/>
              <a:ext cx="6101" cy="425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609" y="2690"/>
              <a:ext cx="5611" cy="5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2023</a:t>
              </a: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46855" y="1898015"/>
            <a:ext cx="4006579" cy="3065465"/>
            <a:chOff x="6373" y="2717"/>
            <a:chExt cx="6310" cy="4828"/>
          </a:xfrm>
        </p:grpSpPr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7123" y="2717"/>
              <a:ext cx="4967" cy="50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pPr algn="ctr"/>
              <a:r>
                <a:rPr lang="en-US" altLang="zh-CN" b="1" dirty="0">
                  <a:solidFill>
                    <a:srgbClr val="4AD55C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2024</a:t>
              </a:r>
              <a:r>
                <a:rPr lang="zh-CN" altLang="en-US" b="1" dirty="0">
                  <a:solidFill>
                    <a:srgbClr val="4AD55C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 dirty="0">
                <a:solidFill>
                  <a:srgbClr val="4AD55C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3" y="3576"/>
              <a:ext cx="6310" cy="3969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001635" y="1922145"/>
            <a:ext cx="3768725" cy="3041650"/>
            <a:chOff x="12601" y="2755"/>
            <a:chExt cx="5935" cy="4790"/>
          </a:xfrm>
        </p:grpSpPr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13400" y="2755"/>
              <a:ext cx="4997" cy="631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2025</a:t>
              </a:r>
              <a:r>
                <a:rPr lang="zh-CN" altLang="en-US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r>
                <a:rPr lang="en-US" altLang="zh-CN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-4</a:t>
              </a:r>
              <a:r>
                <a:rPr lang="zh-CN" altLang="en-US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endParaRPr lang="zh-CN" altLang="en-US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01" y="3576"/>
              <a:ext cx="5935" cy="3969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762000" y="5591173"/>
            <a:ext cx="10657205" cy="818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80135" rIns="107950" rtlCol="0" anchor="ctr"/>
          <a:p>
            <a:pPr algn="l"/>
            <a:endParaRPr lang="zh-CN" altLang="en-US" b="1" spc="300" dirty="0">
              <a:solidFill>
                <a:schemeClr val="tx1"/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300794" y="5798185"/>
            <a:ext cx="434340" cy="43434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3b32313538393039383bcdb6d3b0d2c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1601" y="5914390"/>
            <a:ext cx="213995" cy="213995"/>
          </a:xfrm>
          <a:prstGeom prst="rect">
            <a:avLst/>
          </a:prstGeom>
        </p:spPr>
      </p:pic>
      <p:sp>
        <p:nvSpPr>
          <p:cNvPr id="24" name="正文"/>
          <p:cNvSpPr txBox="1"/>
          <p:nvPr>
            <p:custDataLst>
              <p:tags r:id="rId13"/>
            </p:custDataLst>
          </p:nvPr>
        </p:nvSpPr>
        <p:spPr>
          <a:xfrm>
            <a:off x="2369820" y="5612127"/>
            <a:ext cx="8196584" cy="818518"/>
          </a:xfrm>
          <a:prstGeom prst="rect">
            <a:avLst/>
          </a:prstGeom>
          <a:noFill/>
        </p:spPr>
        <p:txBody>
          <a:bodyPr wrap="square" lIns="17780" tIns="0" rIns="0" bIns="0" rtlCol="0" anchor="ctr" anchorCtr="0">
            <a:normAutofit/>
          </a:bodyPr>
          <a:p>
            <a:pPr marL="0" lvl="0" indent="0" algn="l" fontAlgn="auto">
              <a:lnSpc>
                <a:spcPct val="130000"/>
              </a:lnSpc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PEDV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核酸阳性分布图：集中在中部和东部，中部占比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66.12%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600" b="1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671639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22-2025主要疫病地域分布</a:t>
            </a:r>
            <a:endParaRPr lang="zh-CN" altLang="en-US" sz="28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8925" y="1819910"/>
            <a:ext cx="3897630" cy="3046730"/>
            <a:chOff x="208" y="2434"/>
            <a:chExt cx="6138" cy="4798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708" y="2434"/>
              <a:ext cx="4967" cy="3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2023</a:t>
              </a: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" y="3264"/>
              <a:ext cx="6139" cy="396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100195" y="1783715"/>
            <a:ext cx="3981450" cy="3104515"/>
            <a:chOff x="6275" y="2494"/>
            <a:chExt cx="6270" cy="4889"/>
          </a:xfrm>
        </p:grpSpPr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6763" y="2494"/>
              <a:ext cx="5116" cy="54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pPr algn="ctr"/>
              <a:r>
                <a:rPr lang="en-US" altLang="zh-CN" b="1" dirty="0">
                  <a:solidFill>
                    <a:schemeClr val="accent4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2024</a:t>
              </a:r>
              <a:r>
                <a:rPr lang="zh-CN" altLang="en-US" b="1" dirty="0">
                  <a:solidFill>
                    <a:schemeClr val="accent4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 dirty="0">
                <a:solidFill>
                  <a:schemeClr val="accent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5" y="3415"/>
              <a:ext cx="6271" cy="396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980680" y="1760220"/>
            <a:ext cx="3755390" cy="3128010"/>
            <a:chOff x="12568" y="2483"/>
            <a:chExt cx="5914" cy="4926"/>
          </a:xfrm>
        </p:grpSpPr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13084" y="2483"/>
              <a:ext cx="4757" cy="579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2025</a:t>
              </a:r>
              <a:r>
                <a:rPr lang="zh-CN" altLang="en-US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r>
                <a:rPr lang="en-US" altLang="zh-CN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-4</a:t>
              </a:r>
              <a:r>
                <a:rPr lang="zh-CN" altLang="en-US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endParaRPr lang="zh-CN" altLang="en-US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8" y="3441"/>
              <a:ext cx="5915" cy="3969"/>
            </a:xfrm>
            <a:prstGeom prst="rect">
              <a:avLst/>
            </a:prstGeom>
          </p:spPr>
        </p:pic>
      </p:grpSp>
      <p:sp>
        <p:nvSpPr>
          <p:cNvPr id="129" name="矩形 128"/>
          <p:cNvSpPr/>
          <p:nvPr>
            <p:custDataLst>
              <p:tags r:id="rId8"/>
            </p:custDataLst>
          </p:nvPr>
        </p:nvSpPr>
        <p:spPr>
          <a:xfrm>
            <a:off x="762000" y="5601968"/>
            <a:ext cx="10657205" cy="818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80135" rIns="107950" rtlCol="0" anchor="ctr"/>
          <a:p>
            <a:pPr algn="l"/>
            <a:endParaRPr lang="zh-CN" altLang="en-US" b="1" spc="300" dirty="0">
              <a:solidFill>
                <a:schemeClr val="tx1"/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130" name="椭圆 129"/>
          <p:cNvSpPr/>
          <p:nvPr>
            <p:custDataLst>
              <p:tags r:id="rId9"/>
            </p:custDataLst>
          </p:nvPr>
        </p:nvSpPr>
        <p:spPr>
          <a:xfrm>
            <a:off x="1300794" y="5808980"/>
            <a:ext cx="434340" cy="43434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1" name="图片 130" descr="3b32313538393039383bcdb6d3b0d2c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1601" y="5925185"/>
            <a:ext cx="213995" cy="213995"/>
          </a:xfrm>
          <a:prstGeom prst="rect">
            <a:avLst/>
          </a:prstGeom>
        </p:spPr>
      </p:pic>
      <p:sp>
        <p:nvSpPr>
          <p:cNvPr id="132" name="正文"/>
          <p:cNvSpPr txBox="1"/>
          <p:nvPr>
            <p:custDataLst>
              <p:tags r:id="rId13"/>
            </p:custDataLst>
          </p:nvPr>
        </p:nvSpPr>
        <p:spPr>
          <a:xfrm>
            <a:off x="2369820" y="5630542"/>
            <a:ext cx="8196584" cy="818518"/>
          </a:xfrm>
          <a:prstGeom prst="rect">
            <a:avLst/>
          </a:prstGeom>
          <a:noFill/>
        </p:spPr>
        <p:txBody>
          <a:bodyPr wrap="square" lIns="17780" tIns="0" rIns="0" bIns="0" rtlCol="0" anchor="ctr" anchorCtr="0">
            <a:normAutofit lnSpcReduction="10000"/>
          </a:bodyPr>
          <a:p>
            <a:pPr marL="0" lvl="0" indent="0" algn="l" fontAlgn="auto">
              <a:lnSpc>
                <a:spcPct val="130000"/>
              </a:lnSpc>
            </a:pPr>
            <a:r>
              <a:rPr lang="en-US" altLang="zh-CN" sz="1600" b="1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PCV</a:t>
            </a:r>
            <a:r>
              <a:rPr lang="zh-CN" altLang="en-US" sz="1600" b="1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核酸阳性分布：集中在中部、东部、南部，中部占比</a:t>
            </a:r>
            <a:r>
              <a:rPr lang="en-US" altLang="zh-CN" sz="1600" b="1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68.55%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671639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22-2025主要疫病地域分布</a:t>
            </a:r>
            <a:endParaRPr lang="zh-CN" altLang="en-US" sz="28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2407" y="1895849"/>
            <a:ext cx="4216217" cy="3216500"/>
            <a:chOff x="225" y="2163"/>
            <a:chExt cx="6797" cy="5373"/>
          </a:xfrm>
        </p:grpSpPr>
        <p:sp>
          <p:nvSpPr>
            <p:cNvPr id="10" name="文本框 9"/>
            <p:cNvSpPr txBox="1"/>
            <p:nvPr/>
          </p:nvSpPr>
          <p:spPr>
            <a:xfrm>
              <a:off x="1455" y="2163"/>
              <a:ext cx="4967" cy="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2023</a:t>
              </a: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r="7772"/>
            <a:stretch>
              <a:fillRect/>
            </a:stretch>
          </p:blipFill>
          <p:spPr>
            <a:xfrm>
              <a:off x="225" y="2911"/>
              <a:ext cx="6797" cy="4625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247515" y="1936750"/>
            <a:ext cx="3998595" cy="3216910"/>
            <a:chOff x="6741" y="2556"/>
            <a:chExt cx="6297" cy="5066"/>
          </a:xfrm>
        </p:grpSpPr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7525" y="2556"/>
              <a:ext cx="4902" cy="54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pPr algn="ctr"/>
              <a:r>
                <a:rPr lang="en-US" altLang="zh-CN" b="1" dirty="0">
                  <a:solidFill>
                    <a:schemeClr val="accent4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2024</a:t>
              </a:r>
              <a:r>
                <a:rPr lang="zh-CN" altLang="en-US" b="1" dirty="0">
                  <a:solidFill>
                    <a:schemeClr val="accent4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b="1" dirty="0">
                <a:solidFill>
                  <a:schemeClr val="accent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1" y="3300"/>
              <a:ext cx="6297" cy="432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246110" y="1925320"/>
            <a:ext cx="3662680" cy="3186430"/>
            <a:chOff x="12986" y="2556"/>
            <a:chExt cx="5768" cy="5018"/>
          </a:xfrm>
        </p:grpSpPr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3381" y="2556"/>
              <a:ext cx="4806" cy="659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2025</a:t>
              </a:r>
              <a:r>
                <a:rPr lang="zh-CN" altLang="en-US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r>
                <a:rPr lang="en-US" altLang="zh-CN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-4</a:t>
              </a:r>
              <a:r>
                <a:rPr lang="zh-CN" altLang="en-US" b="1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endParaRPr lang="zh-CN" alt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86" y="3442"/>
              <a:ext cx="5769" cy="4133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762000" y="5720713"/>
            <a:ext cx="10657205" cy="818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80135" rIns="107950" rtlCol="0" anchor="ctr"/>
          <a:p>
            <a:pPr algn="l"/>
            <a:endParaRPr lang="zh-CN" altLang="en-US" b="1" spc="300" dirty="0">
              <a:solidFill>
                <a:schemeClr val="tx1"/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8"/>
            </p:custDataLst>
          </p:nvPr>
        </p:nvSpPr>
        <p:spPr>
          <a:xfrm>
            <a:off x="1300794" y="5927725"/>
            <a:ext cx="434340" cy="43434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3b32313538393039383bcdb6d3b0d2c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1601" y="6043930"/>
            <a:ext cx="213995" cy="213995"/>
          </a:xfrm>
          <a:prstGeom prst="rect">
            <a:avLst/>
          </a:prstGeom>
        </p:spPr>
      </p:pic>
      <p:sp>
        <p:nvSpPr>
          <p:cNvPr id="24" name="正文"/>
          <p:cNvSpPr txBox="1"/>
          <p:nvPr>
            <p:custDataLst>
              <p:tags r:id="rId12"/>
            </p:custDataLst>
          </p:nvPr>
        </p:nvSpPr>
        <p:spPr>
          <a:xfrm>
            <a:off x="2369820" y="5720712"/>
            <a:ext cx="8196584" cy="818518"/>
          </a:xfrm>
          <a:prstGeom prst="rect">
            <a:avLst/>
          </a:prstGeom>
          <a:noFill/>
        </p:spPr>
        <p:txBody>
          <a:bodyPr wrap="square" lIns="17780" tIns="0" rIns="0" bIns="0" rtlCol="0" anchor="ctr" anchorCtr="0">
            <a:normAutofit lnSpcReduction="10000"/>
          </a:bodyPr>
          <a:p>
            <a:pPr marL="0" lvl="0" indent="0" algn="l" fontAlgn="auto">
              <a:lnSpc>
                <a:spcPct val="130000"/>
              </a:lnSpc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PRV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核酸阳性分布图：集中在中部和南部，中部占比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51.42%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600" y="1973943"/>
            <a:ext cx="12193201" cy="3414420"/>
          </a:xfrm>
          <a:prstGeom prst="rect">
            <a:avLst/>
          </a:prstGeom>
          <a:solidFill>
            <a:srgbClr val="585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85"/>
          </a:p>
        </p:txBody>
      </p:sp>
      <p:sp>
        <p:nvSpPr>
          <p:cNvPr id="18" name="椭圆 17"/>
          <p:cNvSpPr/>
          <p:nvPr/>
        </p:nvSpPr>
        <p:spPr>
          <a:xfrm>
            <a:off x="5112202" y="828740"/>
            <a:ext cx="1967594" cy="1967594"/>
          </a:xfrm>
          <a:prstGeom prst="ellipse">
            <a:avLst/>
          </a:prstGeom>
          <a:solidFill>
            <a:srgbClr val="EA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dirty="0">
                <a:solidFill>
                  <a:srgbClr val="58533F"/>
                </a:solidFill>
                <a:latin typeface="Agency FB" panose="020B0503020202020204" pitchFamily="34" charset="0"/>
              </a:rPr>
              <a:t>02</a:t>
            </a:r>
            <a:endParaRPr lang="en-US" altLang="zh-CN" sz="8800" dirty="0">
              <a:solidFill>
                <a:srgbClr val="58533F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94561" y="3107571"/>
            <a:ext cx="780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新兽药酸制剂在应用中的增效策略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409892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</a:rPr>
              <a:t>当前行业背景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 bwMode="auto">
          <a:xfrm>
            <a:off x="1316990" y="2488565"/>
            <a:ext cx="3073400" cy="307213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6" name="弧形 65"/>
          <p:cNvSpPr/>
          <p:nvPr/>
        </p:nvSpPr>
        <p:spPr>
          <a:xfrm rot="5400000">
            <a:off x="861094" y="2030557"/>
            <a:ext cx="4224469" cy="42244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rgbClr val="FFFFFF">
                <a:lumMod val="65000"/>
              </a:srgbClr>
            </a:solidFill>
          </a:ln>
        </p:spPr>
        <p:style>
          <a:lnRef idx="1">
            <a:srgbClr val="C31B1B"/>
          </a:lnRef>
          <a:fillRef idx="0">
            <a:srgbClr val="C31B1B"/>
          </a:fillRef>
          <a:effectRef idx="0">
            <a:srgbClr val="C31B1B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/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>
            <p:custDataLst>
              <p:tags r:id="rId2"/>
            </p:custDataLst>
          </p:nvPr>
        </p:nvSpPr>
        <p:spPr bwMode="auto">
          <a:xfrm>
            <a:off x="3645404" y="1959995"/>
            <a:ext cx="355621" cy="355699"/>
          </a:xfrm>
          <a:prstGeom prst="ellipse">
            <a:avLst/>
          </a:prstGeom>
          <a:solidFill>
            <a:srgbClr val="C31B1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8" name="椭圆 67"/>
          <p:cNvSpPr/>
          <p:nvPr>
            <p:custDataLst>
              <p:tags r:id="rId3"/>
            </p:custDataLst>
          </p:nvPr>
        </p:nvSpPr>
        <p:spPr bwMode="auto">
          <a:xfrm>
            <a:off x="4701521" y="2968883"/>
            <a:ext cx="355621" cy="355699"/>
          </a:xfrm>
          <a:prstGeom prst="ellipse">
            <a:avLst/>
          </a:prstGeom>
          <a:solidFill>
            <a:srgbClr val="D04716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9" name="椭圆 68"/>
          <p:cNvSpPr/>
          <p:nvPr>
            <p:custDataLst>
              <p:tags r:id="rId4"/>
            </p:custDataLst>
          </p:nvPr>
        </p:nvSpPr>
        <p:spPr bwMode="auto">
          <a:xfrm>
            <a:off x="4729942" y="4629407"/>
            <a:ext cx="355621" cy="355699"/>
          </a:xfrm>
          <a:prstGeom prst="ellipse">
            <a:avLst/>
          </a:prstGeom>
          <a:solidFill>
            <a:srgbClr val="C31B1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0" name="椭圆 69"/>
          <p:cNvSpPr/>
          <p:nvPr>
            <p:custDataLst>
              <p:tags r:id="rId5"/>
            </p:custDataLst>
          </p:nvPr>
        </p:nvSpPr>
        <p:spPr bwMode="auto">
          <a:xfrm>
            <a:off x="3645404" y="5859295"/>
            <a:ext cx="355621" cy="355699"/>
          </a:xfrm>
          <a:prstGeom prst="ellipse">
            <a:avLst/>
          </a:prstGeom>
          <a:solidFill>
            <a:srgbClr val="D04716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4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1" name="圆角矩形 9"/>
          <p:cNvSpPr/>
          <p:nvPr>
            <p:custDataLst>
              <p:tags r:id="rId6"/>
            </p:custDataLst>
          </p:nvPr>
        </p:nvSpPr>
        <p:spPr bwMode="auto">
          <a:xfrm flipH="1">
            <a:off x="5377815" y="1454150"/>
            <a:ext cx="5583555" cy="817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2" name="TextBox 72"/>
          <p:cNvSpPr txBox="1"/>
          <p:nvPr>
            <p:custDataLst>
              <p:tags r:id="rId7"/>
            </p:custDataLst>
          </p:nvPr>
        </p:nvSpPr>
        <p:spPr bwMode="auto">
          <a:xfrm>
            <a:off x="6162613" y="1859648"/>
            <a:ext cx="4044689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>
              <a:defRPr/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“民以食为天，猪粮安天下”。</a:t>
            </a:r>
            <a:r>
              <a:rPr lang="en-US" altLang="zh-CN" sz="1400" kern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 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3" name="TextBox 11"/>
          <p:cNvSpPr txBox="1"/>
          <p:nvPr>
            <p:custDataLst>
              <p:tags r:id="rId8"/>
            </p:custDataLst>
          </p:nvPr>
        </p:nvSpPr>
        <p:spPr>
          <a:xfrm>
            <a:off x="6162675" y="1518920"/>
            <a:ext cx="4598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畜禽及水产养殖是我国肉、蛋食品供给重要渠道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4" name="圆角矩形 12"/>
          <p:cNvSpPr/>
          <p:nvPr>
            <p:custDataLst>
              <p:tags r:id="rId9"/>
            </p:custDataLst>
          </p:nvPr>
        </p:nvSpPr>
        <p:spPr bwMode="auto">
          <a:xfrm flipH="1">
            <a:off x="6146329" y="2878810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5" name="TextBox 72"/>
          <p:cNvSpPr txBox="1"/>
          <p:nvPr>
            <p:custDataLst>
              <p:tags r:id="rId10"/>
            </p:custDataLst>
          </p:nvPr>
        </p:nvSpPr>
        <p:spPr bwMode="auto">
          <a:xfrm>
            <a:off x="6651479" y="3291411"/>
            <a:ext cx="4576926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1151890">
              <a:defRPr sz="1400" kern="0">
                <a:cs typeface="宋体" panose="02010600030101010101" pitchFamily="2" charset="-122"/>
              </a:defRPr>
            </a:lvl1pPr>
            <a:lvl2pPr marL="575945" defTabSz="1151890">
              <a:defRPr sz="2300"/>
            </a:lvl2pPr>
            <a:lvl3pPr marL="1151890" defTabSz="1151890">
              <a:defRPr sz="2300"/>
            </a:lvl3pPr>
            <a:lvl4pPr marL="1728470" defTabSz="1151890">
              <a:defRPr sz="2300"/>
            </a:lvl4pPr>
            <a:lvl5pPr marL="2304415" defTabSz="1151890">
              <a:defRPr sz="2300"/>
            </a:lvl5pPr>
            <a:lvl6pPr marL="2880360" defTabSz="1151890">
              <a:defRPr sz="2300"/>
            </a:lvl6pPr>
            <a:lvl7pPr marL="3456305" defTabSz="1151890">
              <a:defRPr sz="2300"/>
            </a:lvl7pPr>
            <a:lvl8pPr marL="4032250" defTabSz="1151890">
              <a:defRPr sz="2300"/>
            </a:lvl8pPr>
            <a:lvl9pPr marL="4608830" defTabSz="1151890">
              <a:defRPr sz="2300"/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病原变异，新病原，混合感染导致疾病日趋复杂。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6" name="TextBox 14"/>
          <p:cNvSpPr txBox="1"/>
          <p:nvPr>
            <p:custDataLst>
              <p:tags r:id="rId11"/>
            </p:custDataLst>
          </p:nvPr>
        </p:nvSpPr>
        <p:spPr>
          <a:xfrm>
            <a:off x="6586398" y="2945678"/>
            <a:ext cx="506466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疾病频发造成严重的经济损失并危害公共卫生安全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7" name="圆角矩形 15"/>
          <p:cNvSpPr/>
          <p:nvPr>
            <p:custDataLst>
              <p:tags r:id="rId12"/>
            </p:custDataLst>
          </p:nvPr>
        </p:nvSpPr>
        <p:spPr bwMode="auto">
          <a:xfrm flipH="1">
            <a:off x="6146329" y="4303734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8" name="TextBox 72"/>
          <p:cNvSpPr txBox="1"/>
          <p:nvPr>
            <p:custDataLst>
              <p:tags r:id="rId13"/>
            </p:custDataLst>
          </p:nvPr>
        </p:nvSpPr>
        <p:spPr bwMode="auto">
          <a:xfrm>
            <a:off x="6651480" y="4620961"/>
            <a:ext cx="431080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1151890">
              <a:defRPr sz="1400" kern="0">
                <a:cs typeface="宋体" panose="02010600030101010101" pitchFamily="2" charset="-122"/>
              </a:defRPr>
            </a:lvl1pPr>
            <a:lvl2pPr marL="575945" defTabSz="1151890">
              <a:defRPr sz="2300"/>
            </a:lvl2pPr>
            <a:lvl3pPr marL="1151890" defTabSz="1151890">
              <a:defRPr sz="2300"/>
            </a:lvl3pPr>
            <a:lvl4pPr marL="1728470" defTabSz="1151890">
              <a:defRPr sz="2300"/>
            </a:lvl4pPr>
            <a:lvl5pPr marL="2304415" defTabSz="1151890">
              <a:defRPr sz="2300"/>
            </a:lvl5pPr>
            <a:lvl6pPr marL="2880360" defTabSz="1151890">
              <a:defRPr sz="2300"/>
            </a:lvl6pPr>
            <a:lvl7pPr marL="3456305" defTabSz="1151890">
              <a:defRPr sz="2300"/>
            </a:lvl7pPr>
            <a:lvl8pPr marL="4032250" defTabSz="1151890">
              <a:defRPr sz="2300"/>
            </a:lvl8pPr>
            <a:lvl9pPr marL="4608830" defTabSz="1151890">
              <a:defRPr sz="2300"/>
            </a:lvl9pPr>
          </a:lstStyle>
          <a:p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抗生素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生产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21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万吨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其中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47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%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为兽用，这其中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70%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的抗生素被用于生猪养殖。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9" name="TextBox 17"/>
          <p:cNvSpPr txBox="1"/>
          <p:nvPr>
            <p:custDataLst>
              <p:tags r:id="rId14"/>
            </p:custDataLst>
          </p:nvPr>
        </p:nvSpPr>
        <p:spPr>
          <a:xfrm>
            <a:off x="6634927" y="4337572"/>
            <a:ext cx="44943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抗生素的过量使用不适应当今养殖业的发展需求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0" name="圆角矩形 18"/>
          <p:cNvSpPr/>
          <p:nvPr>
            <p:custDataLst>
              <p:tags r:id="rId15"/>
            </p:custDataLst>
          </p:nvPr>
        </p:nvSpPr>
        <p:spPr bwMode="auto">
          <a:xfrm flipH="1">
            <a:off x="5378243" y="5728654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C31B1B">
              <a:shade val="50000"/>
            </a:srgbClr>
          </a:lnRef>
          <a:fillRef idx="1">
            <a:srgbClr val="C31B1B"/>
          </a:fillRef>
          <a:effectRef idx="0">
            <a:srgbClr val="C31B1B"/>
          </a:effectRef>
          <a:fontRef idx="minor">
            <a:srgbClr val="FFFFFF"/>
          </a:fontRef>
        </p:style>
        <p:txBody>
          <a:bodyPr anchor="ctr"/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1" name="TextBox 72"/>
          <p:cNvSpPr txBox="1"/>
          <p:nvPr>
            <p:custDataLst>
              <p:tags r:id="rId16"/>
            </p:custDataLst>
          </p:nvPr>
        </p:nvSpPr>
        <p:spPr bwMode="auto">
          <a:xfrm>
            <a:off x="6162612" y="6173902"/>
            <a:ext cx="4044689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1151890">
              <a:defRPr sz="1400" kern="0">
                <a:cs typeface="宋体" panose="02010600030101010101" pitchFamily="2" charset="-122"/>
              </a:defRPr>
            </a:lvl1pPr>
            <a:lvl2pPr marL="575945" defTabSz="1151890">
              <a:defRPr sz="2300"/>
            </a:lvl2pPr>
            <a:lvl3pPr marL="1151890" defTabSz="1151890">
              <a:defRPr sz="2300"/>
            </a:lvl3pPr>
            <a:lvl4pPr marL="1728470" defTabSz="1151890">
              <a:defRPr sz="2300"/>
            </a:lvl4pPr>
            <a:lvl5pPr marL="2304415" defTabSz="1151890">
              <a:defRPr sz="2300"/>
            </a:lvl5pPr>
            <a:lvl6pPr marL="2880360" defTabSz="1151890">
              <a:defRPr sz="2300"/>
            </a:lvl6pPr>
            <a:lvl7pPr marL="3456305" defTabSz="1151890">
              <a:defRPr sz="2300"/>
            </a:lvl7pPr>
            <a:lvl8pPr marL="4032250" defTabSz="1151890">
              <a:defRPr sz="2300"/>
            </a:lvl8pPr>
            <a:lvl9pPr marL="4608830" defTabSz="1151890">
              <a:defRPr sz="2300"/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饲料端禁抗，养殖端疾病难以控制。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2" name="TextBox 20"/>
          <p:cNvSpPr txBox="1"/>
          <p:nvPr>
            <p:custDataLst>
              <p:tags r:id="rId17"/>
            </p:custDataLst>
          </p:nvPr>
        </p:nvSpPr>
        <p:spPr>
          <a:xfrm>
            <a:off x="5992248" y="5816230"/>
            <a:ext cx="460624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57594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5189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72847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30441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88036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3456305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403225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4608830" algn="l" defTabSz="1151890" rtl="0" eaLnBrk="1" latinLnBrk="0" hangingPunct="1"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“限抗”与“禁抗”成为当下行业发展的主题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>
            <p:custDataLst>
              <p:tags r:id="rId18"/>
            </p:custDataLst>
          </p:nvPr>
        </p:nvGrpSpPr>
        <p:grpSpPr>
          <a:xfrm>
            <a:off x="4743449" y="1262471"/>
            <a:ext cx="1200000" cy="1200000"/>
            <a:chOff x="3379310" y="859895"/>
            <a:chExt cx="900000" cy="900000"/>
          </a:xfrm>
        </p:grpSpPr>
        <p:grpSp>
          <p:nvGrpSpPr>
            <p:cNvPr id="84" name="组合 83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</p:grpSpPr>
          <p:sp>
            <p:nvSpPr>
              <p:cNvPr id="85" name="MH_Other_2"/>
              <p:cNvSpPr/>
              <p:nvPr>
                <p:custDataLst>
                  <p:tags r:id="rId19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rgbClr val="FFFFFF">
                        <a:lumMod val="85000"/>
                      </a:srgbClr>
                    </a:gs>
                    <a:gs pos="0">
                      <a:srgbClr val="FFFFFF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MH_Title_1"/>
              <p:cNvSpPr/>
              <p:nvPr>
                <p:custDataLst>
                  <p:tags r:id="rId20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rgbClr val="C31B1B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7" name="KSO_Shape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endParaRPr lang="zh-CN" altLang="en-US" sz="2400"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>
            <p:custDataLst>
              <p:tags r:id="rId22"/>
            </p:custDataLst>
          </p:nvPr>
        </p:nvGrpSpPr>
        <p:grpSpPr>
          <a:xfrm>
            <a:off x="5399079" y="2666298"/>
            <a:ext cx="1200000" cy="1200000"/>
            <a:chOff x="3871033" y="1912765"/>
            <a:chExt cx="900000" cy="900000"/>
          </a:xfrm>
        </p:grpSpPr>
        <p:grpSp>
          <p:nvGrpSpPr>
            <p:cNvPr id="89" name="组合 88"/>
            <p:cNvGrpSpPr/>
            <p:nvPr/>
          </p:nvGrpSpPr>
          <p:grpSpPr>
            <a:xfrm>
              <a:off x="3871033" y="1912765"/>
              <a:ext cx="900000" cy="900000"/>
              <a:chOff x="4229236" y="3968984"/>
              <a:chExt cx="792000" cy="792000"/>
            </a:xfrm>
          </p:grpSpPr>
          <p:sp>
            <p:nvSpPr>
              <p:cNvPr id="90" name="MH_Other_2"/>
              <p:cNvSpPr/>
              <p:nvPr>
                <p:custDataLst>
                  <p:tags r:id="rId23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rgbClr val="FFFFFF">
                        <a:lumMod val="85000"/>
                      </a:srgbClr>
                    </a:gs>
                    <a:gs pos="0">
                      <a:srgbClr val="FFFFFF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MH_Title_1"/>
              <p:cNvSpPr/>
              <p:nvPr>
                <p:custDataLst>
                  <p:tags r:id="rId24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rgbClr val="D0471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" name="KSO_Shape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4149237" y="2180649"/>
              <a:ext cx="343593" cy="364233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>
            <p:custDataLst>
              <p:tags r:id="rId26"/>
            </p:custDataLst>
          </p:nvPr>
        </p:nvGrpSpPr>
        <p:grpSpPr>
          <a:xfrm>
            <a:off x="5399079" y="4093238"/>
            <a:ext cx="1200000" cy="1200000"/>
            <a:chOff x="3871033" y="2982970"/>
            <a:chExt cx="900000" cy="900000"/>
          </a:xfrm>
        </p:grpSpPr>
        <p:grpSp>
          <p:nvGrpSpPr>
            <p:cNvPr id="94" name="组合 93"/>
            <p:cNvGrpSpPr/>
            <p:nvPr/>
          </p:nvGrpSpPr>
          <p:grpSpPr>
            <a:xfrm>
              <a:off x="3871033" y="2982970"/>
              <a:ext cx="900000" cy="900000"/>
              <a:chOff x="4229236" y="3968984"/>
              <a:chExt cx="792000" cy="792000"/>
            </a:xfrm>
          </p:grpSpPr>
          <p:sp>
            <p:nvSpPr>
              <p:cNvPr id="95" name="MH_Other_2"/>
              <p:cNvSpPr/>
              <p:nvPr>
                <p:custDataLst>
                  <p:tags r:id="rId27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rgbClr val="FFFFFF">
                        <a:lumMod val="85000"/>
                      </a:srgbClr>
                    </a:gs>
                    <a:gs pos="0">
                      <a:srgbClr val="FFFFFF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MH_Title_1"/>
              <p:cNvSpPr/>
              <p:nvPr>
                <p:custDataLst>
                  <p:tags r:id="rId28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rgbClr val="C31B1B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7" name="KSO_Shape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4136128" y="3280565"/>
              <a:ext cx="350950" cy="352124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/>
          <p:nvPr>
            <p:custDataLst>
              <p:tags r:id="rId30"/>
            </p:custDataLst>
          </p:nvPr>
        </p:nvGrpSpPr>
        <p:grpSpPr>
          <a:xfrm>
            <a:off x="4743449" y="5500429"/>
            <a:ext cx="1200000" cy="1200000"/>
            <a:chOff x="3379310" y="4038363"/>
            <a:chExt cx="900000" cy="900000"/>
          </a:xfrm>
        </p:grpSpPr>
        <p:grpSp>
          <p:nvGrpSpPr>
            <p:cNvPr id="99" name="组合 98"/>
            <p:cNvGrpSpPr/>
            <p:nvPr/>
          </p:nvGrpSpPr>
          <p:grpSpPr>
            <a:xfrm>
              <a:off x="3379310" y="4038363"/>
              <a:ext cx="900000" cy="900000"/>
              <a:chOff x="4229236" y="3968984"/>
              <a:chExt cx="792000" cy="792000"/>
            </a:xfrm>
          </p:grpSpPr>
          <p:sp>
            <p:nvSpPr>
              <p:cNvPr id="100" name="MH_Other_2"/>
              <p:cNvSpPr/>
              <p:nvPr>
                <p:custDataLst>
                  <p:tags r:id="rId31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rgbClr val="FFFFFF">
                        <a:lumMod val="85000"/>
                      </a:srgbClr>
                    </a:gs>
                    <a:gs pos="0">
                      <a:srgbClr val="FFFFFF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MH_Title_1"/>
              <p:cNvSpPr/>
              <p:nvPr>
                <p:custDataLst>
                  <p:tags r:id="rId32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rgbClr val="D0471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rgbClr val="C31B1B">
                  <a:shade val="50000"/>
                </a:srgbClr>
              </a:lnRef>
              <a:fillRef idx="1">
                <a:srgbClr val="C31B1B"/>
              </a:fillRef>
              <a:effectRef idx="0">
                <a:srgbClr val="C31B1B"/>
              </a:effectRef>
              <a:fontRef idx="minor">
                <a:srgbClr val="FFFFFF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defRPr>
                </a:lvl9pPr>
              </a:lstStyle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" name="KSO_Shape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 flipH="1">
              <a:off x="3685294" y="4337297"/>
              <a:ext cx="288033" cy="302132"/>
            </a:xfrm>
            <a:custGeom>
              <a:avLst/>
              <a:gdLst>
                <a:gd name="connsiteX0" fmla="*/ 4461768 w 5394523"/>
                <a:gd name="connsiteY0" fmla="*/ 3204655 h 5658773"/>
                <a:gd name="connsiteX1" fmla="*/ 932755 w 5394523"/>
                <a:gd name="connsiteY1" fmla="*/ 3204655 h 5658773"/>
                <a:gd name="connsiteX2" fmla="*/ 932755 w 5394523"/>
                <a:gd name="connsiteY2" fmla="*/ 3680451 h 5658773"/>
                <a:gd name="connsiteX3" fmla="*/ 935888 w 5394523"/>
                <a:gd name="connsiteY3" fmla="*/ 3730118 h 5658773"/>
                <a:gd name="connsiteX4" fmla="*/ 933854 w 5394523"/>
                <a:gd name="connsiteY4" fmla="*/ 3730118 h 5658773"/>
                <a:gd name="connsiteX5" fmla="*/ 919576 w 5394523"/>
                <a:gd name="connsiteY5" fmla="*/ 3878377 h 5658773"/>
                <a:gd name="connsiteX6" fmla="*/ 25312 w 5394523"/>
                <a:gd name="connsiteY6" fmla="*/ 4724735 h 5658773"/>
                <a:gd name="connsiteX7" fmla="*/ 0 w 5394523"/>
                <a:gd name="connsiteY7" fmla="*/ 4726073 h 5658773"/>
                <a:gd name="connsiteX8" fmla="*/ 0 w 5394523"/>
                <a:gd name="connsiteY8" fmla="*/ 4987418 h 5658773"/>
                <a:gd name="connsiteX9" fmla="*/ 1696229 w 5394523"/>
                <a:gd name="connsiteY9" fmla="*/ 4987418 h 5658773"/>
                <a:gd name="connsiteX10" fmla="*/ 1708125 w 5394523"/>
                <a:gd name="connsiteY10" fmla="*/ 5046603 h 5658773"/>
                <a:gd name="connsiteX11" fmla="*/ 2697262 w 5394523"/>
                <a:gd name="connsiteY11" fmla="*/ 5658773 h 5658773"/>
                <a:gd name="connsiteX12" fmla="*/ 3686400 w 5394523"/>
                <a:gd name="connsiteY12" fmla="*/ 5046603 h 5658773"/>
                <a:gd name="connsiteX13" fmla="*/ 3698295 w 5394523"/>
                <a:gd name="connsiteY13" fmla="*/ 4987418 h 5658773"/>
                <a:gd name="connsiteX14" fmla="*/ 5394523 w 5394523"/>
                <a:gd name="connsiteY14" fmla="*/ 4987418 h 5658773"/>
                <a:gd name="connsiteX15" fmla="*/ 5394523 w 5394523"/>
                <a:gd name="connsiteY15" fmla="*/ 4726073 h 5658773"/>
                <a:gd name="connsiteX16" fmla="*/ 5369211 w 5394523"/>
                <a:gd name="connsiteY16" fmla="*/ 4724735 h 5658773"/>
                <a:gd name="connsiteX17" fmla="*/ 4474947 w 5394523"/>
                <a:gd name="connsiteY17" fmla="*/ 3878377 h 5658773"/>
                <a:gd name="connsiteX18" fmla="*/ 4460669 w 5394523"/>
                <a:gd name="connsiteY18" fmla="*/ 3730118 h 5658773"/>
                <a:gd name="connsiteX19" fmla="*/ 4458635 w 5394523"/>
                <a:gd name="connsiteY19" fmla="*/ 3730118 h 5658773"/>
                <a:gd name="connsiteX20" fmla="*/ 4461768 w 5394523"/>
                <a:gd name="connsiteY20" fmla="*/ 3680451 h 5658773"/>
                <a:gd name="connsiteX21" fmla="*/ 4461768 w 5394523"/>
                <a:gd name="connsiteY21" fmla="*/ 2315655 h 5658773"/>
                <a:gd name="connsiteX22" fmla="*/ 932755 w 5394523"/>
                <a:gd name="connsiteY22" fmla="*/ 2315655 h 5658773"/>
                <a:gd name="connsiteX23" fmla="*/ 932755 w 5394523"/>
                <a:gd name="connsiteY23" fmla="*/ 2963355 h 5658773"/>
                <a:gd name="connsiteX24" fmla="*/ 4461768 w 5394523"/>
                <a:gd name="connsiteY24" fmla="*/ 2963355 h 5658773"/>
                <a:gd name="connsiteX25" fmla="*/ 2697262 w 5394523"/>
                <a:gd name="connsiteY25" fmla="*/ 0 h 5658773"/>
                <a:gd name="connsiteX26" fmla="*/ 2006732 w 5394523"/>
                <a:gd name="connsiteY26" fmla="*/ 562798 h 5658773"/>
                <a:gd name="connsiteX27" fmla="*/ 1994361 w 5394523"/>
                <a:gd name="connsiteY27" fmla="*/ 685515 h 5658773"/>
                <a:gd name="connsiteX28" fmla="*/ 1968717 w 5394523"/>
                <a:gd name="connsiteY28" fmla="*/ 689428 h 5658773"/>
                <a:gd name="connsiteX29" fmla="*/ 932755 w 5394523"/>
                <a:gd name="connsiteY29" fmla="*/ 1960511 h 5658773"/>
                <a:gd name="connsiteX30" fmla="*/ 932755 w 5394523"/>
                <a:gd name="connsiteY30" fmla="*/ 2074355 h 5658773"/>
                <a:gd name="connsiteX31" fmla="*/ 4461768 w 5394523"/>
                <a:gd name="connsiteY31" fmla="*/ 2074355 h 5658773"/>
                <a:gd name="connsiteX32" fmla="*/ 4461768 w 5394523"/>
                <a:gd name="connsiteY32" fmla="*/ 1960511 h 5658773"/>
                <a:gd name="connsiteX33" fmla="*/ 3425806 w 5394523"/>
                <a:gd name="connsiteY33" fmla="*/ 689428 h 5658773"/>
                <a:gd name="connsiteX34" fmla="*/ 3400163 w 5394523"/>
                <a:gd name="connsiteY34" fmla="*/ 685515 h 5658773"/>
                <a:gd name="connsiteX35" fmla="*/ 3387792 w 5394523"/>
                <a:gd name="connsiteY35" fmla="*/ 562798 h 5658773"/>
                <a:gd name="connsiteX36" fmla="*/ 2697262 w 5394523"/>
                <a:gd name="connsiteY36" fmla="*/ 0 h 56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94523" h="5658773">
                  <a:moveTo>
                    <a:pt x="4461768" y="3204655"/>
                  </a:moveTo>
                  <a:lnTo>
                    <a:pt x="932755" y="3204655"/>
                  </a:lnTo>
                  <a:lnTo>
                    <a:pt x="932755" y="3680451"/>
                  </a:lnTo>
                  <a:lnTo>
                    <a:pt x="935888" y="3730118"/>
                  </a:lnTo>
                  <a:lnTo>
                    <a:pt x="933854" y="3730118"/>
                  </a:lnTo>
                  <a:lnTo>
                    <a:pt x="919576" y="3878377"/>
                  </a:lnTo>
                  <a:cubicBezTo>
                    <a:pt x="831330" y="4329811"/>
                    <a:pt x="470714" y="4677385"/>
                    <a:pt x="25312" y="4724735"/>
                  </a:cubicBezTo>
                  <a:lnTo>
                    <a:pt x="0" y="4726073"/>
                  </a:lnTo>
                  <a:lnTo>
                    <a:pt x="0" y="4987418"/>
                  </a:lnTo>
                  <a:lnTo>
                    <a:pt x="1696229" y="4987418"/>
                  </a:lnTo>
                  <a:lnTo>
                    <a:pt x="1708125" y="5046603"/>
                  </a:lnTo>
                  <a:cubicBezTo>
                    <a:pt x="1802271" y="5395968"/>
                    <a:pt x="2209350" y="5658773"/>
                    <a:pt x="2697262" y="5658773"/>
                  </a:cubicBezTo>
                  <a:cubicBezTo>
                    <a:pt x="3185174" y="5658773"/>
                    <a:pt x="3592254" y="5395968"/>
                    <a:pt x="3686400" y="5046603"/>
                  </a:cubicBezTo>
                  <a:lnTo>
                    <a:pt x="3698295" y="4987418"/>
                  </a:lnTo>
                  <a:lnTo>
                    <a:pt x="5394523" y="4987418"/>
                  </a:lnTo>
                  <a:lnTo>
                    <a:pt x="5394523" y="4726073"/>
                  </a:lnTo>
                  <a:lnTo>
                    <a:pt x="5369211" y="4724735"/>
                  </a:lnTo>
                  <a:cubicBezTo>
                    <a:pt x="4923809" y="4677385"/>
                    <a:pt x="4563193" y="4329811"/>
                    <a:pt x="4474947" y="3878377"/>
                  </a:cubicBezTo>
                  <a:lnTo>
                    <a:pt x="4460669" y="3730118"/>
                  </a:lnTo>
                  <a:lnTo>
                    <a:pt x="4458635" y="3730118"/>
                  </a:lnTo>
                  <a:lnTo>
                    <a:pt x="4461768" y="3680451"/>
                  </a:lnTo>
                  <a:close/>
                  <a:moveTo>
                    <a:pt x="4461768" y="2315655"/>
                  </a:moveTo>
                  <a:lnTo>
                    <a:pt x="932755" y="2315655"/>
                  </a:lnTo>
                  <a:lnTo>
                    <a:pt x="932755" y="2963355"/>
                  </a:lnTo>
                  <a:lnTo>
                    <a:pt x="4461768" y="2963355"/>
                  </a:lnTo>
                  <a:close/>
                  <a:moveTo>
                    <a:pt x="2697262" y="0"/>
                  </a:moveTo>
                  <a:cubicBezTo>
                    <a:pt x="2356644" y="0"/>
                    <a:pt x="2072457" y="241610"/>
                    <a:pt x="2006732" y="562798"/>
                  </a:cubicBezTo>
                  <a:lnTo>
                    <a:pt x="1994361" y="685515"/>
                  </a:lnTo>
                  <a:lnTo>
                    <a:pt x="1968717" y="689428"/>
                  </a:lnTo>
                  <a:cubicBezTo>
                    <a:pt x="1377495" y="810410"/>
                    <a:pt x="932755" y="1333524"/>
                    <a:pt x="932755" y="1960511"/>
                  </a:cubicBezTo>
                  <a:lnTo>
                    <a:pt x="932755" y="2074355"/>
                  </a:lnTo>
                  <a:lnTo>
                    <a:pt x="4461768" y="2074355"/>
                  </a:lnTo>
                  <a:lnTo>
                    <a:pt x="4461768" y="1960511"/>
                  </a:lnTo>
                  <a:cubicBezTo>
                    <a:pt x="4461768" y="1333524"/>
                    <a:pt x="4017028" y="810410"/>
                    <a:pt x="3425806" y="689428"/>
                  </a:cubicBezTo>
                  <a:lnTo>
                    <a:pt x="3400163" y="685515"/>
                  </a:lnTo>
                  <a:lnTo>
                    <a:pt x="3387792" y="562798"/>
                  </a:lnTo>
                  <a:cubicBezTo>
                    <a:pt x="3322067" y="241610"/>
                    <a:pt x="3037880" y="0"/>
                    <a:pt x="2697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rgbClr val="C31B1B">
                <a:shade val="50000"/>
              </a:srgbClr>
            </a:lnRef>
            <a:fillRef idx="1">
              <a:srgbClr val="C31B1B"/>
            </a:fillRef>
            <a:effectRef idx="0">
              <a:srgbClr val="C31B1B"/>
            </a:effectRef>
            <a:fontRef idx="minor">
              <a:srgbClr val="FFFFFF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3" name="图片 102" descr="u=3028572256,1547979421&amp;fm=253&amp;fmt=auto&amp;app=138&amp;f=JPE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3345" y="2637790"/>
            <a:ext cx="3001010" cy="28378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409892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酸制剂的创新应用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4390" y="1245235"/>
            <a:ext cx="11201400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p"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酸制剂的角色演变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从单一酸化剂（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pH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调节）</a:t>
            </a:r>
            <a:r>
              <a:rPr lang="en-US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多功能酸制剂（抑菌、抗病毒、抗氧化）（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2021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年农业农村部批准为新三类兽药）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传统分类：</a:t>
            </a:r>
            <a:endParaRPr lang="zh-CN" altLang="en-US" b="1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无机酸（盐酸）</a:t>
            </a:r>
            <a:endParaRPr lang="en-US" altLang="zh-CN" i="1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有机酸（苯甲酸、柠檬酸、乳酸）</a:t>
            </a:r>
            <a:endParaRPr lang="en-US" altLang="zh-CN" b="0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创新方向：</a:t>
            </a:r>
            <a:endParaRPr lang="zh-CN" altLang="en-US" b="1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保护性酸制剂（包被技术，肠道靶向释放）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协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复合酸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同配方（如乳酸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延胡索酸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植酸）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智能响应型酸制剂（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pH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敏感释放）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功能提升型酸制剂（抗炎+抗氧化+抗微生物）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p"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+mj-ea"/>
                <a:sym typeface="+mn-ea"/>
              </a:rPr>
              <a:t>酸制剂三大优势：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+mj-ea"/>
              <a:sym typeface="+mn-ea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+mj-ea"/>
                <a:sym typeface="+mn-ea"/>
              </a:rPr>
              <a:t>安全性高（无残留、无停药期）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+mj-ea"/>
              <a:sym typeface="+mn-ea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+mj-ea"/>
                <a:sym typeface="+mn-ea"/>
              </a:rPr>
              <a:t>功能多元（同时具备酸化、抑菌、促生长等作用）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+mj-ea"/>
              <a:sym typeface="+mn-ea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+mj-ea"/>
                <a:sym typeface="+mn-ea"/>
              </a:rPr>
              <a:t>成本可控（相比其他替抗产品更具经济性）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离页连接符 3"/>
          <p:cNvSpPr/>
          <p:nvPr>
            <p:custDataLst>
              <p:tags r:id="rId1"/>
            </p:custDataLst>
          </p:nvPr>
        </p:nvSpPr>
        <p:spPr>
          <a:xfrm>
            <a:off x="5762171" y="2610486"/>
            <a:ext cx="778668" cy="725714"/>
          </a:xfrm>
          <a:prstGeom prst="flowChartOffpageConnector">
            <a:avLst/>
          </a:prstGeom>
          <a:solidFill>
            <a:srgbClr val="585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spc="100" dirty="0">
                <a:latin typeface="Agency FB" panose="020B0503020202020204" pitchFamily="34" charset="0"/>
                <a:ea typeface="+mj-ea"/>
              </a:rPr>
              <a:t>01</a:t>
            </a:r>
            <a:endParaRPr lang="zh-CN" altLang="en-US" sz="3200" spc="100" dirty="0"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790232" y="2690647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58533F"/>
                </a:solidFill>
                <a:latin typeface="微软雅黑" panose="020B0503020204020204" charset="-122"/>
                <a:ea typeface="微软雅黑" panose="020B0503020204020204" charset="-122"/>
              </a:rPr>
              <a:t>四川省猪病流行情况分析</a:t>
            </a:r>
            <a:endParaRPr lang="zh-CN" altLang="en-US" sz="2000" b="1" dirty="0">
              <a:solidFill>
                <a:srgbClr val="5853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6710857" y="3200129"/>
            <a:ext cx="37684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离页连接符 6"/>
          <p:cNvSpPr/>
          <p:nvPr>
            <p:custDataLst>
              <p:tags r:id="rId4"/>
            </p:custDataLst>
          </p:nvPr>
        </p:nvSpPr>
        <p:spPr>
          <a:xfrm>
            <a:off x="5762171" y="3611972"/>
            <a:ext cx="778668" cy="725714"/>
          </a:xfrm>
          <a:prstGeom prst="flowChartOffpageConnector">
            <a:avLst/>
          </a:prstGeom>
          <a:solidFill>
            <a:srgbClr val="EA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  <a:ea typeface="+mj-ea"/>
              </a:rPr>
              <a:t>02</a:t>
            </a:r>
            <a:endParaRPr lang="zh-CN" altLang="en-US" sz="3200" dirty="0"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790055" y="3683635"/>
            <a:ext cx="3993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58533F"/>
                </a:solidFill>
                <a:latin typeface="微软雅黑" panose="020B0503020204020204" charset="-122"/>
                <a:ea typeface="微软雅黑" panose="020B0503020204020204" charset="-122"/>
              </a:rPr>
              <a:t>新兽药酸制剂在应用中的增效策略</a:t>
            </a:r>
            <a:endParaRPr lang="zh-CN" altLang="en-US" sz="3200" dirty="0">
              <a:solidFill>
                <a:srgbClr val="EAB07C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6710857" y="4201615"/>
            <a:ext cx="37684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-117" y="549526"/>
            <a:ext cx="2308324" cy="57589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CONTENTS</a:t>
            </a:r>
            <a:endParaRPr lang="zh-CN" altLang="en-US" sz="13800" dirty="0">
              <a:solidFill>
                <a:schemeClr val="bg2">
                  <a:lumMod val="9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图片 1" descr="QQ图片20220429125723"/>
          <p:cNvPicPr>
            <a:picLocks noChangeAspect="1"/>
          </p:cNvPicPr>
          <p:nvPr/>
        </p:nvPicPr>
        <p:blipFill>
          <a:blip r:embed="rId7"/>
          <a:srcRect l="501" t="-937" r="-501" b="937"/>
          <a:stretch>
            <a:fillRect/>
          </a:stretch>
        </p:blipFill>
        <p:spPr>
          <a:xfrm>
            <a:off x="1986280" y="1939290"/>
            <a:ext cx="2973705" cy="29794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5727700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酸制剂在病原菌控制中的关键角色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403985" y="1564005"/>
          <a:ext cx="9374505" cy="3848735"/>
        </p:xfrm>
        <a:graphic>
          <a:graphicData uri="http://schemas.openxmlformats.org/drawingml/2006/table">
            <a:tbl>
              <a:tblPr/>
              <a:tblGrid>
                <a:gridCol w="1513205"/>
                <a:gridCol w="1993900"/>
                <a:gridCol w="1496695"/>
                <a:gridCol w="1965325"/>
                <a:gridCol w="2405380"/>
              </a:tblGrid>
              <a:tr h="580390">
                <a:tc>
                  <a:txBody>
                    <a:bodyPr/>
                    <a:p>
                      <a:pPr algn="ctr" fontAlgn="ctr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应用领域</a:t>
                      </a:r>
                      <a:endParaRPr lang="zh-CN" altLang="en-US" sz="1800" b="1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常用酸制剂类型</a:t>
                      </a:r>
                      <a:endParaRPr lang="zh-CN" altLang="en-US" sz="1800" b="1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添加浓度</a:t>
                      </a:r>
                      <a:endParaRPr lang="zh-CN" altLang="en-US" sz="1800" b="1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主要作用</a:t>
                      </a:r>
                      <a:endParaRPr lang="zh-CN" altLang="en-US" sz="1800" b="1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效果指标</a:t>
                      </a:r>
                      <a:endParaRPr lang="zh-CN" altLang="en-US" sz="1800" b="1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724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饲料防腐消毒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丙酸、甲酸钙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0.3-1.5%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抑制霉菌和细菌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沙门氏菌减少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90%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以上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6610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饮水系统处理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柠檬酸、过乙酸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0.05-0.2%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控制生物膜形成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细菌总数降低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2-3 log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724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消化道抑菌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丁酸、山梨酸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0.1-0.5%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调节肠道菌群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大肠杆菌减少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1-2 log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724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特定病原控制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中链脂肪酸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0.05-0.3%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抗产气荚膜梭菌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坏死性肠炎下降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50%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5008880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酸制剂对</a:t>
            </a:r>
            <a:r>
              <a:rPr lang="en-US" altLang="zh-CN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生长性能的保障作用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264285" y="1718310"/>
          <a:ext cx="9628505" cy="3857625"/>
        </p:xfrm>
        <a:graphic>
          <a:graphicData uri="http://schemas.openxmlformats.org/drawingml/2006/table">
            <a:tbl>
              <a:tblPr/>
              <a:tblGrid>
                <a:gridCol w="1226185"/>
                <a:gridCol w="1670050"/>
                <a:gridCol w="1354455"/>
                <a:gridCol w="3182620"/>
                <a:gridCol w="2195195"/>
              </a:tblGrid>
              <a:tr h="77152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畜种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酸制剂类型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添加水平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主要性能改善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与禁抗前对比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52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断奶仔猪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甲酸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柠檬酸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1.0-1.8%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日增重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+6-8%,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腹泻率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↓30-50%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达到或超过抗生素效果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52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育肥猪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延胡索酸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丙酸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0.5-1.2%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料肉比改善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3-5%,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屠宰率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+1-2%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接近抗生素水平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52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肉鸡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乳酸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丁酸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0.3-0.8%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日增重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+3-5%,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均匀度提高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部分指标优于抗生素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525"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蛋鸡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乙酸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山梨酸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0.2-0.6%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产蛋率</a:t>
                      </a: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+2-3%,</a:t>
                      </a:r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蛋壳质量改善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800" b="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综合效益更优</a:t>
                      </a:r>
                      <a:endParaRPr lang="zh-CN" altLang="en-US" sz="1800" b="0" i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780224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新型包被技术的突破提升了酸制剂的应用价值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20840" y="2347595"/>
            <a:ext cx="4819650" cy="2635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微胶囊化工艺：</a:t>
            </a:r>
            <a:endParaRPr lang="zh-CN" altLang="en-US" b="1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芯材（酸）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壁材（脂质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聚合物），回肠释放率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&gt;90%</a:t>
            </a:r>
            <a:endParaRPr lang="en-US" altLang="zh-CN" b="0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优势：</a:t>
            </a:r>
            <a:endParaRPr lang="zh-CN" altLang="en-US" b="1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避免胃酸抑制反馈（传统酸剂的缺陷）</a:t>
            </a:r>
            <a:endParaRPr lang="en-US" altLang="zh-CN" b="0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减少添加量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20%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，成本效益显著</a:t>
            </a:r>
            <a:endParaRPr lang="en-US" altLang="zh-CN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934085" y="1722120"/>
            <a:ext cx="52959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750633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pPr marL="0" indent="0">
              <a:spcAft>
                <a:spcPct val="60000"/>
              </a:spcAft>
            </a:pPr>
            <a:r>
              <a:rPr lang="zh-CN" altLang="en-US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酸制剂已成为优秀的抗生素</a:t>
            </a:r>
            <a:r>
              <a:rPr lang="zh-CN" altLang="en-US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替代</a:t>
            </a:r>
            <a:r>
              <a:rPr lang="zh-CN" altLang="en-US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解决方案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7570" y="1661795"/>
            <a:ext cx="4966335" cy="3148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酸制剂的替抗价值：</a:t>
            </a:r>
            <a:endParaRPr lang="zh-CN" altLang="en-US" b="1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改变饲料系酸力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，降低肠道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pH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，抑制病原增殖，降低仔猪腹泻风险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改善肠道微生态环境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，提升营养利用效率，提高仔猪断奶重，降低料肉比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增强肠道屏障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，降低病原感染风险</a:t>
            </a:r>
            <a:endParaRPr lang="en-US" altLang="zh-CN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83935" y="1591310"/>
            <a:ext cx="5045075" cy="328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409892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</a:rPr>
              <a:t>酸制剂提升原料应用价值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12240"/>
            <a:ext cx="9775190" cy="5071110"/>
          </a:xfrm>
        </p:spPr>
        <p:txBody>
          <a:bodyPr>
            <a:no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p"/>
            </a:pPr>
            <a:r>
              <a:rPr lang="en-US" altLang="zh-CN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降低抗营养因子毒性</a:t>
            </a: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lang="zh-CN" altLang="en-US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分解植酸与纤维。</a:t>
            </a:r>
            <a:endParaRPr lang="en-US" altLang="zh-CN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p"/>
            </a:pPr>
            <a:r>
              <a:rPr lang="en-US" altLang="zh-CN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提高蛋白质与能量利用率：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促进蛋白溶解，降低胃</a:t>
            </a:r>
            <a:r>
              <a:rPr lang="en-US" altLang="zh-CN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pH</a:t>
            </a: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值（</a:t>
            </a:r>
            <a:r>
              <a:rPr lang="en-US" altLang="zh-CN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&lt;3.5</a:t>
            </a: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），激活胃蛋白酶，提高植物蛋白（如花生粕、葵花粕）的消化率（提升</a:t>
            </a:r>
            <a:r>
              <a:rPr lang="en-US" altLang="zh-CN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10-15%</a:t>
            </a: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</a:t>
            </a:r>
            <a:endParaRPr lang="zh-CN" altLang="en-US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改善能量利用：延胡索酸、柠檬酸参与三羧酸循环，提高非常规原料（如木薯、高粱）的能量代谢效率。</a:t>
            </a:r>
            <a:endParaRPr lang="zh-CN" altLang="en-US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p"/>
            </a:pPr>
            <a:r>
              <a:rPr lang="en-US" altLang="zh-CN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增强适口性与采食量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掩盖不良气味：乳酸、苹果酸等可改善非常规原料（如鱼粉替代品、昆虫蛋白）的适口性，减少拒食现象。</a:t>
            </a:r>
            <a:endParaRPr lang="zh-CN" altLang="en-US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稳定饲料品质：丙酸、山梨酸抑制霉菌毒素生成，延长高水分原料（如湿酒精糟）的储存期。</a:t>
            </a:r>
            <a:endParaRPr lang="zh-CN" altLang="en-US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p"/>
            </a:pPr>
            <a:r>
              <a:rPr lang="en-US" altLang="zh-CN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调节肠道健康，减少非常规原料的负面影响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抑制病原菌增殖。</a:t>
            </a:r>
            <a:endParaRPr lang="zh-CN" altLang="en-US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维护肠屏障功能：丁酸促进肠绒毛发育，缓解高纤维原料（如麸皮、燕麦壳）对肠道的物理刺激。</a:t>
            </a:r>
            <a:endParaRPr lang="zh-CN" altLang="en-US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409892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</a:rPr>
              <a:t>酸制剂抗病毒原理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3330" y="2174875"/>
            <a:ext cx="3986530" cy="2419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降低饲料染毒风险，</a:t>
            </a:r>
            <a:r>
              <a:rPr lang="zh-CN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生物安全</a:t>
            </a:r>
            <a:endParaRPr lang="zh-CN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增强免疫</a:t>
            </a:r>
            <a:r>
              <a:rPr 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，降低病毒入侵风险</a:t>
            </a:r>
            <a:endParaRPr lang="zh-CN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降低病毒血症烈度，</a:t>
            </a:r>
            <a:r>
              <a:rPr lang="zh-CN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减少排毒</a:t>
            </a:r>
            <a:endParaRPr lang="zh-CN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控制炎症反应，消除</a:t>
            </a:r>
            <a:r>
              <a:rPr lang="zh-CN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感染应激</a:t>
            </a:r>
            <a:endParaRPr lang="zh-CN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</a:t>
            </a:r>
            <a:r>
              <a:rPr 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PRRSV、PRV、SVV等病毒有效</a:t>
            </a:r>
            <a:endParaRPr lang="zh-CN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85" y="1631315"/>
            <a:ext cx="5400675" cy="350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638365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酸制剂体内抗病毒感染效果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793115" y="2010410"/>
          <a:ext cx="3195955" cy="198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" r:id="rId2" imgW="4470400" imgH="2698750" progId="Prism9.Document">
                  <p:embed/>
                </p:oleObj>
              </mc:Choice>
              <mc:Fallback>
                <p:oleObj name="" r:id="rId2" imgW="4470400" imgH="2698750" progId="Prism9.Document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3115" y="2010410"/>
                        <a:ext cx="3195955" cy="1986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96265" y="1795145"/>
            <a:ext cx="3589655" cy="23221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596265" y="4535805"/>
            <a:ext cx="3519805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酸制剂显著降低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感染仔猪死亡数</a:t>
            </a:r>
            <a:endParaRPr lang="zh-CN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59800" y="4535805"/>
            <a:ext cx="24580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酸制剂显著降低病毒载量（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PRRSV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39970" y="4535805"/>
            <a:ext cx="24218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酸制剂显著缩短排毒时间（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PRRSV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230" y="2010410"/>
            <a:ext cx="7121525" cy="191833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901305" y="1795145"/>
            <a:ext cx="3775710" cy="23221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83405" y="1795145"/>
            <a:ext cx="3444875" cy="23221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4649470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</a:rPr>
              <a:t>酸制剂降低炎症、减少损伤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95" y="1545590"/>
            <a:ext cx="3138170" cy="2315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87115" y="5912485"/>
            <a:ext cx="522605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酸制剂减少病理损伤及炎症（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PRRSV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感染）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70" y="1545590"/>
            <a:ext cx="5220970" cy="4366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95" y="3860800"/>
            <a:ext cx="3138170" cy="205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4649470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</a:rPr>
              <a:t>酸制剂免疫调节、缓解应激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0" y="1508125"/>
            <a:ext cx="7369175" cy="4522470"/>
          </a:xfrm>
          <a:prstGeom prst="rect">
            <a:avLst/>
          </a:prstGeom>
          <a:noFill/>
        </p:spPr>
      </p:pic>
      <p:sp>
        <p:nvSpPr>
          <p:cNvPr id="9" name="文本框 8"/>
          <p:cNvSpPr txBox="1"/>
          <p:nvPr/>
        </p:nvSpPr>
        <p:spPr>
          <a:xfrm>
            <a:off x="4223385" y="6030595"/>
            <a:ext cx="374523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酸制剂上调主要抗氧化酶的活性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8277860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酸制剂可以调节肠道微生物稳态，抵御病原感染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10" y="1824990"/>
            <a:ext cx="3968115" cy="3968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755265" y="6078855"/>
            <a:ext cx="66808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zh-CN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酸制剂对腹泻病毒感染仔猪菌群具有良好的恢复作用</a:t>
            </a:r>
            <a:endParaRPr lang="zh-CN" altLang="zh-CN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824990"/>
            <a:ext cx="6541770" cy="3968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" y="1954258"/>
            <a:ext cx="12193201" cy="3414420"/>
          </a:xfrm>
          <a:prstGeom prst="rect">
            <a:avLst/>
          </a:prstGeom>
          <a:solidFill>
            <a:srgbClr val="585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85"/>
          </a:p>
        </p:txBody>
      </p:sp>
      <p:sp>
        <p:nvSpPr>
          <p:cNvPr id="18" name="椭圆 17"/>
          <p:cNvSpPr/>
          <p:nvPr/>
        </p:nvSpPr>
        <p:spPr>
          <a:xfrm>
            <a:off x="5112202" y="828740"/>
            <a:ext cx="1967594" cy="1967594"/>
          </a:xfrm>
          <a:prstGeom prst="ellipse">
            <a:avLst/>
          </a:prstGeom>
          <a:solidFill>
            <a:srgbClr val="EA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dirty="0">
                <a:solidFill>
                  <a:srgbClr val="58533F"/>
                </a:solidFill>
                <a:latin typeface="Agency FB" panose="020B0503020202020204" pitchFamily="34" charset="0"/>
              </a:rPr>
              <a:t>01</a:t>
            </a:r>
            <a:endParaRPr lang="en-US" altLang="zh-CN" sz="8800" dirty="0">
              <a:solidFill>
                <a:srgbClr val="58533F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10561" y="3107571"/>
            <a:ext cx="577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四川省猪病流行情况分析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1165" y="547053"/>
            <a:ext cx="8277860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zh-CN" altLang="en-US" sz="280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酸制剂促进精准营养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991475" y="1459230"/>
            <a:ext cx="3798570" cy="246888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7991475" y="4130040"/>
            <a:ext cx="3797935" cy="2432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5800" y="1934210"/>
            <a:ext cx="7075805" cy="3466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母猪：</a:t>
            </a:r>
            <a:endParaRPr lang="zh-CN" altLang="en-US" b="1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妊娠期：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缓解便秘（保护性酸制剂降低后肠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pH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，增强蠕动）</a:t>
            </a:r>
            <a:endParaRPr lang="en-US" altLang="zh-CN" b="0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哺乳期：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提高泌乳量（乳蛋白含量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↑5.1%</a:t>
            </a: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）；降低断奶掉膘率</a:t>
            </a:r>
            <a:r>
              <a:rPr lang="en-US" altLang="zh-CN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50%</a:t>
            </a:r>
            <a:endParaRPr lang="zh-CN" altLang="en-US" b="1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仔猪：</a:t>
            </a:r>
            <a:endParaRPr lang="zh-CN" altLang="en-US" b="1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解决胃酸分泌不足，激活胃蛋白酶（pH需&lt;4.0）</a:t>
            </a:r>
            <a:endParaRPr lang="zh-CN" altLang="en-US" b="0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乳糖替代方案（乳酸发酵补偿）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b="0" i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保护性酸制剂（缓释技术）降低后肠pH，减少腹泻率</a:t>
            </a:r>
            <a:endParaRPr lang="zh-CN" altLang="en-US" b="0" i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b="0" i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复合酸提升日增重，优化料肉比</a:t>
            </a:r>
            <a:endParaRPr lang="zh-CN" altLang="en-US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文本框 279"/>
          <p:cNvSpPr txBox="1"/>
          <p:nvPr/>
        </p:nvSpPr>
        <p:spPr>
          <a:xfrm>
            <a:off x="2345669" y="2582199"/>
            <a:ext cx="596392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58533F"/>
                </a:solidFill>
                <a:latin typeface="+mj-ea"/>
                <a:ea typeface="+mj-ea"/>
              </a:rPr>
              <a:t>THE END!</a:t>
            </a:r>
            <a:endParaRPr lang="zh-CN" altLang="en-US" sz="8800" dirty="0">
              <a:solidFill>
                <a:srgbClr val="58533F"/>
              </a:solidFill>
              <a:latin typeface="+mj-ea"/>
              <a:ea typeface="宋体" panose="02010600030101010101" pitchFamily="2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8362951" y="4027487"/>
            <a:ext cx="3416300" cy="2830513"/>
          </a:xfrm>
          <a:custGeom>
            <a:avLst/>
            <a:gdLst>
              <a:gd name="T0" fmla="*/ 112 w 2152"/>
              <a:gd name="T1" fmla="*/ 0 h 1783"/>
              <a:gd name="T2" fmla="*/ 0 w 2152"/>
              <a:gd name="T3" fmla="*/ 97 h 1783"/>
              <a:gd name="T4" fmla="*/ 1938 w 2152"/>
              <a:gd name="T5" fmla="*/ 1783 h 1783"/>
              <a:gd name="T6" fmla="*/ 2152 w 2152"/>
              <a:gd name="T7" fmla="*/ 1783 h 1783"/>
              <a:gd name="T8" fmla="*/ 112 w 2152"/>
              <a:gd name="T9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1783">
                <a:moveTo>
                  <a:pt x="112" y="0"/>
                </a:moveTo>
                <a:lnTo>
                  <a:pt x="0" y="97"/>
                </a:lnTo>
                <a:lnTo>
                  <a:pt x="1938" y="1783"/>
                </a:lnTo>
                <a:lnTo>
                  <a:pt x="2152" y="1783"/>
                </a:lnTo>
                <a:lnTo>
                  <a:pt x="112" y="0"/>
                </a:lnTo>
                <a:close/>
              </a:path>
            </a:pathLst>
          </a:custGeom>
          <a:solidFill>
            <a:srgbClr val="5853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5264151" y="4508500"/>
            <a:ext cx="5468938" cy="2349500"/>
          </a:xfrm>
          <a:custGeom>
            <a:avLst/>
            <a:gdLst>
              <a:gd name="T0" fmla="*/ 1721 w 3445"/>
              <a:gd name="T1" fmla="*/ 0 h 1480"/>
              <a:gd name="T2" fmla="*/ 0 w 3445"/>
              <a:gd name="T3" fmla="*/ 1480 h 1480"/>
              <a:gd name="T4" fmla="*/ 3445 w 3445"/>
              <a:gd name="T5" fmla="*/ 1480 h 1480"/>
              <a:gd name="T6" fmla="*/ 1721 w 3445"/>
              <a:gd name="T7" fmla="*/ 0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5" h="1480">
                <a:moveTo>
                  <a:pt x="1721" y="0"/>
                </a:moveTo>
                <a:lnTo>
                  <a:pt x="0" y="1480"/>
                </a:lnTo>
                <a:lnTo>
                  <a:pt x="3445" y="1480"/>
                </a:lnTo>
                <a:lnTo>
                  <a:pt x="1721" y="0"/>
                </a:lnTo>
                <a:close/>
              </a:path>
            </a:pathLst>
          </a:custGeom>
          <a:solidFill>
            <a:srgbClr val="5853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"/>
          <p:cNvSpPr/>
          <p:nvPr/>
        </p:nvSpPr>
        <p:spPr bwMode="auto">
          <a:xfrm>
            <a:off x="8731250" y="887412"/>
            <a:ext cx="3460750" cy="5932488"/>
          </a:xfrm>
          <a:custGeom>
            <a:avLst/>
            <a:gdLst>
              <a:gd name="T0" fmla="*/ 2180 w 2180"/>
              <a:gd name="T1" fmla="*/ 0 h 3737"/>
              <a:gd name="T2" fmla="*/ 0 w 2180"/>
              <a:gd name="T3" fmla="*/ 1867 h 3737"/>
              <a:gd name="T4" fmla="*/ 2180 w 2180"/>
              <a:gd name="T5" fmla="*/ 3737 h 3737"/>
              <a:gd name="T6" fmla="*/ 2180 w 2180"/>
              <a:gd name="T7" fmla="*/ 0 h 3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80" h="3737">
                <a:moveTo>
                  <a:pt x="2180" y="0"/>
                </a:moveTo>
                <a:lnTo>
                  <a:pt x="0" y="1867"/>
                </a:lnTo>
                <a:lnTo>
                  <a:pt x="2180" y="3737"/>
                </a:lnTo>
                <a:lnTo>
                  <a:pt x="2180" y="0"/>
                </a:lnTo>
                <a:close/>
              </a:path>
            </a:pathLst>
          </a:custGeom>
          <a:solidFill>
            <a:srgbClr val="EAB07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5"/>
          <p:cNvSpPr/>
          <p:nvPr/>
        </p:nvSpPr>
        <p:spPr bwMode="auto">
          <a:xfrm>
            <a:off x="6773862" y="-14605"/>
            <a:ext cx="5418138" cy="2924175"/>
          </a:xfrm>
          <a:custGeom>
            <a:avLst/>
            <a:gdLst>
              <a:gd name="T0" fmla="*/ 1670 w 3413"/>
              <a:gd name="T1" fmla="*/ 1842 h 1842"/>
              <a:gd name="T2" fmla="*/ 0 w 3413"/>
              <a:gd name="T3" fmla="*/ 0 h 1842"/>
              <a:gd name="T4" fmla="*/ 3413 w 3413"/>
              <a:gd name="T5" fmla="*/ 0 h 1842"/>
              <a:gd name="T6" fmla="*/ 3413 w 3413"/>
              <a:gd name="T7" fmla="*/ 351 h 1842"/>
              <a:gd name="T8" fmla="*/ 1670 w 3413"/>
              <a:gd name="T9" fmla="*/ 1842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3" h="1842">
                <a:moveTo>
                  <a:pt x="1670" y="1842"/>
                </a:moveTo>
                <a:lnTo>
                  <a:pt x="0" y="0"/>
                </a:lnTo>
                <a:lnTo>
                  <a:pt x="3413" y="0"/>
                </a:lnTo>
                <a:lnTo>
                  <a:pt x="3413" y="351"/>
                </a:lnTo>
                <a:lnTo>
                  <a:pt x="1670" y="1842"/>
                </a:lnTo>
                <a:close/>
              </a:path>
            </a:pathLst>
          </a:cu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3" name="图片 2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597090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2022-2025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病毒病流行情况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22935" y="1771650"/>
          <a:ext cx="10458450" cy="5013960"/>
        </p:xfrm>
        <a:graphic>
          <a:graphicData uri="http://schemas.openxmlformats.org/drawingml/2006/table">
            <a:tbl>
              <a:tblPr firstRow="1" firstCol="1">
                <a:tableStyleId>{68BF726D-E041-4139-ADD0-38AA22E0C7BD}</a:tableStyleId>
              </a:tblPr>
              <a:tblGrid>
                <a:gridCol w="1743075"/>
                <a:gridCol w="1743075"/>
                <a:gridCol w="1743075"/>
                <a:gridCol w="1743075"/>
                <a:gridCol w="1743075"/>
                <a:gridCol w="1743075"/>
              </a:tblGrid>
              <a:tr h="396240"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项目</a:t>
                      </a:r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核酸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对象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2022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2025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PRRSV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2628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3622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3905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980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376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695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637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221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14.31%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19.19%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16.31%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22.55%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PRV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411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547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1097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266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0.24%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2.01%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2.19%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1.13%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PEDV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796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589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622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192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76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16.08%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16.98%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12.22%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23.96%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PDCoV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273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12.05%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8.50%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9.16%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20.27%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PCV2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557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771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606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194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195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23.52%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25.29%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50.00%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41.24%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PCV3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124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317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171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129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44.35%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40.69%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29.82%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27.27%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CSFV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1168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713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1034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254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1.54%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2.38%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1.93%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1.18%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PPV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检测量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161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248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阳性数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  <a:tr h="192405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阳性率</a:t>
                      </a:r>
                      <a:endParaRPr lang="zh-CN" altLang="en-US" sz="12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11.18%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7.66%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en-US" altLang="zh-CN" sz="12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 anchorCtr="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22935" y="1209675"/>
            <a:ext cx="10772775" cy="506730"/>
          </a:xfrm>
          <a:prstGeom prst="rect">
            <a:avLst/>
          </a:prstGeom>
        </p:spPr>
        <p:txBody>
          <a:bodyPr wrap="square">
            <a:spAutoFit/>
          </a:bodyPr>
          <a:p>
            <a:pPr lvl="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主要病毒核酸检出情况：</a:t>
            </a:r>
            <a:r>
              <a:rPr lang="zh-CN" altLang="en-US" dirty="0">
                <a:solidFill>
                  <a:schemeClr val="accent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整体上</a:t>
            </a:r>
            <a:r>
              <a:rPr lang="en-US" altLang="zh-CN" dirty="0">
                <a:solidFill>
                  <a:schemeClr val="accent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PRRSV、PRV、PEDV、PCV2等病原检出阳性率呈增长趋势</a:t>
            </a:r>
            <a:r>
              <a:rPr lang="zh-CN" altLang="en-US" dirty="0">
                <a:solidFill>
                  <a:schemeClr val="accent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800" dirty="0">
              <a:solidFill>
                <a:schemeClr val="accent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597090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pPr algn="l">
              <a:buClrTx/>
              <a:buSzTx/>
              <a:buFontTx/>
            </a:pPr>
            <a:r>
              <a:rPr lang="en-US" altLang="zh-CN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2022-2025病毒病流行情况</a:t>
            </a:r>
            <a:endParaRPr lang="en-US" altLang="zh-CN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890" y="1209675"/>
            <a:ext cx="10581005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PRRSV流行毒株：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近年PRRSV流行毒株以</a:t>
            </a:r>
            <a:r>
              <a:rPr lang="zh-CN" altLang="en-US" sz="16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NADC30（38.6%）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为主，其次是JXA1（11.1%）、R98（10.4%）、VR2332（9.8%）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771525" y="2038985"/>
          <a:ext cx="1058100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597090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2022-2025</a:t>
            </a:r>
            <a:r>
              <a:rPr lang="en-US" altLang="zh-CN" sz="2800" dirty="0">
                <a:solidFill>
                  <a:srgbClr val="5853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病毒病流行情况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890" y="1209675"/>
            <a:ext cx="10581005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EDV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流行毒株：近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4年PEDV流行毒株以BJ-2011（32.65%）为主，其次AJ1102（20.4%），且毒株的变异与重组明显。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770890" y="2058035"/>
          <a:ext cx="10716895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597090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2022-2025</a:t>
            </a:r>
            <a:r>
              <a:rPr lang="zh-CN" altLang="en-US" sz="28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病毒病流行情况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8840" y="1209675"/>
            <a:ext cx="10473055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PDCoV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流行情况：近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4年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PDCoV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检出率呈逐年递增趋势，目前变异相对较小，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临床易与PEDV形成混 合感染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878840" y="1809750"/>
          <a:ext cx="10616565" cy="495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597090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2022-2025</a:t>
            </a:r>
            <a:r>
              <a:rPr lang="zh-CN" altLang="en-US" sz="2800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病毒病流行情况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8840" y="1209675"/>
            <a:ext cx="10473055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PRV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流行情况：整体阳性率在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2%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左右，以变异型为主（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Ⅱ型）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941070" y="1750060"/>
          <a:ext cx="10351770" cy="501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20429125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625"/>
            <a:ext cx="1014730" cy="10166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58265" y="547053"/>
            <a:ext cx="5970905" cy="5219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p>
            <a:r>
              <a:rPr lang="en-US" altLang="zh-CN" sz="2800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2022-2025</a:t>
            </a:r>
            <a:r>
              <a:rPr lang="zh-CN" altLang="en-US" sz="2800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病毒病流行情况</a:t>
            </a:r>
            <a:endParaRPr lang="zh-CN" altLang="en-US" sz="2800" dirty="0">
              <a:solidFill>
                <a:srgbClr val="5853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8840" y="1209675"/>
            <a:ext cx="10473055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PCV2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流行情况：相较于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PCV3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的检出率的降低趋势，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PCV2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的检出率呈上升趋势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878840" y="1741170"/>
          <a:ext cx="10617200" cy="491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136,&quot;left&quot;:453.71425196850396,&quot;top&quot;:205.55007874015746,&quot;width&quot;:395.38574803149606}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7_1*i*1"/>
  <p:tag name="KSO_WM_TEMPLATE_CATEGORY" val="custom"/>
  <p:tag name="KSO_WM_TEMPLATE_INDEX" val="20231277"/>
  <p:tag name="KSO_WM_UNIT_LAYERLEVEL" val="1"/>
  <p:tag name="KSO_WM_TAG_VERSION" val="3.0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7_1*i*2"/>
  <p:tag name="KSO_WM_TEMPLATE_CATEGORY" val="custom"/>
  <p:tag name="KSO_WM_TEMPLATE_INDEX" val="20231277"/>
  <p:tag name="KSO_WM_UNIT_LAYERLEVEL" val="1"/>
  <p:tag name="KSO_WM_TAG_VERSION" val="3.0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277_1*i*3"/>
  <p:tag name="KSO_WM_TEMPLATE_CATEGORY" val="custom"/>
  <p:tag name="KSO_WM_TEMPLATE_INDEX" val="20231277"/>
  <p:tag name="KSO_WM_UNIT_LAYERLEVEL" val="1"/>
  <p:tag name="KSO_WM_TAG_VERSION" val="3.0"/>
</p:tagLst>
</file>

<file path=ppt/tags/tag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277_1*f*1"/>
  <p:tag name="KSO_WM_TEMPLATE_CATEGORY" val="custom"/>
  <p:tag name="KSO_WM_TEMPLATE_INDEX" val="20231277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此处添加文本具体内容，简明扼要地阐述您的观点。根据需要可酌情增减文字，单击此处添加文本具体内容"/>
</p:tagLst>
</file>

<file path=ppt/tags/tag14.xml><?xml version="1.0" encoding="utf-8"?>
<p:tagLst xmlns:p="http://schemas.openxmlformats.org/presentationml/2006/main">
  <p:tag name="KSO_WM_UNIT_TABLE_BEAUTIFY" val="smartTable{f651275b-8ced-4635-adb3-40a550d090c7}"/>
  <p:tag name="TABLE_ENDDRAG_ORIGIN_RECT" val="630*362"/>
  <p:tag name="TABLE_ENDDRAG_RECT" val="177*139*631*362"/>
</p:tagLst>
</file>

<file path=ppt/tags/tag15.xml><?xml version="1.0" encoding="utf-8"?>
<p:tagLst xmlns:p="http://schemas.openxmlformats.org/presentationml/2006/main">
  <p:tag name="KSO_WM_DIAGRAM_VIRTUALLY_FRAME" val="{&quot;height&quot;:280.1029921259843,&quot;left&quot;:26.3,&quot;top&quot;:99.19999999999997,&quot;width&quot;:922.1785331746505}"/>
</p:tagLst>
</file>

<file path=ppt/tags/tag16.xml><?xml version="1.0" encoding="utf-8"?>
<p:tagLst xmlns:p="http://schemas.openxmlformats.org/presentationml/2006/main">
  <p:tag name="KSO_WM_DIAGRAM_VIRTUALLY_FRAME" val="{&quot;height&quot;:280.1029921259843,&quot;left&quot;:26.3,&quot;top&quot;:99.19999999999997,&quot;width&quot;:922.1785331746505}"/>
</p:tagLst>
</file>

<file path=ppt/tags/tag17.xml><?xml version="1.0" encoding="utf-8"?>
<p:tagLst xmlns:p="http://schemas.openxmlformats.org/presentationml/2006/main">
  <p:tag name="KSO_WM_DIAGRAM_VIRTUALLY_FRAME" val="{&quot;height&quot;:280.1029921259843,&quot;left&quot;:26.3,&quot;top&quot;:99.19999999999997,&quot;width&quot;:922.1785331746505}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7_1*i*1"/>
  <p:tag name="KSO_WM_TEMPLATE_CATEGORY" val="custom"/>
  <p:tag name="KSO_WM_TEMPLATE_INDEX" val="20231277"/>
  <p:tag name="KSO_WM_UNIT_LAYERLEVEL" val="1"/>
  <p:tag name="KSO_WM_TAG_VERSION" val="3.0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7_1*i*2"/>
  <p:tag name="KSO_WM_TEMPLATE_CATEGORY" val="custom"/>
  <p:tag name="KSO_WM_TEMPLATE_INDEX" val="20231277"/>
  <p:tag name="KSO_WM_UNIT_LAYERLEVEL" val="1"/>
  <p:tag name="KSO_WM_TAG_VERSION" val="3.0"/>
</p:tagLst>
</file>

<file path=ppt/tags/tag2.xml><?xml version="1.0" encoding="utf-8"?>
<p:tagLst xmlns:p="http://schemas.openxmlformats.org/presentationml/2006/main">
  <p:tag name="KSO_WM_DIAGRAM_VIRTUALLY_FRAME" val="{&quot;height&quot;:136,&quot;left&quot;:453.71425196850396,&quot;top&quot;:205.55007874015746,&quot;width&quot;:395.38574803149606}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277_1*i*3"/>
  <p:tag name="KSO_WM_TEMPLATE_CATEGORY" val="custom"/>
  <p:tag name="KSO_WM_TEMPLATE_INDEX" val="20231277"/>
  <p:tag name="KSO_WM_UNIT_LAYERLEVEL" val="1"/>
  <p:tag name="KSO_WM_TAG_VERSION" val="3.0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277_1*f*1"/>
  <p:tag name="KSO_WM_TEMPLATE_CATEGORY" val="custom"/>
  <p:tag name="KSO_WM_TEMPLATE_INDEX" val="20231277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此处添加文本具体内容，简明扼要地阐述您的观点。根据需要可酌情增减文字，单击此处添加文本具体内容"/>
</p:tagLst>
</file>

<file path=ppt/tags/tag22.xml><?xml version="1.0" encoding="utf-8"?>
<p:tagLst xmlns:p="http://schemas.openxmlformats.org/presentationml/2006/main">
  <p:tag name="KSO_WM_DIAGRAM_VIRTUALLY_FRAME" val="{&quot;height&quot;:292.9255118110236,&quot;left&quot;:3.4,&quot;top&quot;:93.52448818897638,&quot;width&quot;:945.0785331746505}"/>
</p:tagLst>
</file>

<file path=ppt/tags/tag23.xml><?xml version="1.0" encoding="utf-8"?>
<p:tagLst xmlns:p="http://schemas.openxmlformats.org/presentationml/2006/main">
  <p:tag name="KSO_WM_DIAGRAM_VIRTUALLY_FRAME" val="{&quot;height&quot;:292.9255118110236,&quot;left&quot;:3.4,&quot;top&quot;:93.52448818897638,&quot;width&quot;:945.0785331746505}"/>
</p:tagLst>
</file>

<file path=ppt/tags/tag24.xml><?xml version="1.0" encoding="utf-8"?>
<p:tagLst xmlns:p="http://schemas.openxmlformats.org/presentationml/2006/main">
  <p:tag name="KSO_WM_DIAGRAM_VIRTUALLY_FRAME" val="{&quot;height&quot;:280.10297561647604,&quot;left&quot;:26.3,&quot;top&quot;:99.19999999999997,&quot;width&quot;:922.1785331746505}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7_1*i*1"/>
  <p:tag name="KSO_WM_TEMPLATE_CATEGORY" val="custom"/>
  <p:tag name="KSO_WM_TEMPLATE_INDEX" val="20231277"/>
  <p:tag name="KSO_WM_UNIT_LAYERLEVEL" val="1"/>
  <p:tag name="KSO_WM_TAG_VERSION" val="3.0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7_1*i*2"/>
  <p:tag name="KSO_WM_TEMPLATE_CATEGORY" val="custom"/>
  <p:tag name="KSO_WM_TEMPLATE_INDEX" val="20231277"/>
  <p:tag name="KSO_WM_UNIT_LAYERLEVEL" val="1"/>
  <p:tag name="KSO_WM_TAG_VERSION" val="3.0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277_1*i*3"/>
  <p:tag name="KSO_WM_TEMPLATE_CATEGORY" val="custom"/>
  <p:tag name="KSO_WM_TEMPLATE_INDEX" val="20231277"/>
  <p:tag name="KSO_WM_UNIT_LAYERLEVEL" val="1"/>
  <p:tag name="KSO_WM_TAG_VERSION" val="3.0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277_1*f*1"/>
  <p:tag name="KSO_WM_TEMPLATE_CATEGORY" val="custom"/>
  <p:tag name="KSO_WM_TEMPLATE_INDEX" val="20231277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此处添加文本具体内容，简明扼要地阐述您的观点。根据需要可酌情增减文字，单击此处添加文本具体内容"/>
</p:tagLst>
</file>

<file path=ppt/tags/tag29.xml><?xml version="1.0" encoding="utf-8"?>
<p:tagLst xmlns:p="http://schemas.openxmlformats.org/presentationml/2006/main">
  <p:tag name="KSO_WM_DIAGRAM_VIRTUALLY_FRAME" val="{&quot;height&quot;:266.3,&quot;left&quot;:8.2,&quot;top&quot;:110.7,&quot;width&quot;:926}"/>
</p:tagLst>
</file>

<file path=ppt/tags/tag3.xml><?xml version="1.0" encoding="utf-8"?>
<p:tagLst xmlns:p="http://schemas.openxmlformats.org/presentationml/2006/main">
  <p:tag name="KSO_WM_DIAGRAM_VIRTUALLY_FRAME" val="{&quot;height&quot;:136,&quot;left&quot;:453.71425196850396,&quot;top&quot;:205.55007874015746,&quot;width&quot;:395.38574803149606}"/>
</p:tagLst>
</file>

<file path=ppt/tags/tag30.xml><?xml version="1.0" encoding="utf-8"?>
<p:tagLst xmlns:p="http://schemas.openxmlformats.org/presentationml/2006/main">
  <p:tag name="KSO_WM_DIAGRAM_VIRTUALLY_FRAME" val="{&quot;height&quot;:266.3,&quot;left&quot;:8.2,&quot;top&quot;:110.7,&quot;width&quot;:926}"/>
</p:tagLst>
</file>

<file path=ppt/tags/tag31.xml><?xml version="1.0" encoding="utf-8"?>
<p:tagLst xmlns:p="http://schemas.openxmlformats.org/presentationml/2006/main">
  <p:tag name="KSO_WM_DIAGRAM_VIRTUALLY_FRAME" val="{&quot;height&quot;:266.3,&quot;left&quot;:8.2,&quot;top&quot;:110.7,&quot;width&quot;:926}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7_1*i*1"/>
  <p:tag name="KSO_WM_TEMPLATE_CATEGORY" val="custom"/>
  <p:tag name="KSO_WM_TEMPLATE_INDEX" val="20231277"/>
  <p:tag name="KSO_WM_UNIT_LAYERLEVEL" val="1"/>
  <p:tag name="KSO_WM_TAG_VERSION" val="3.0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7_1*i*2"/>
  <p:tag name="KSO_WM_TEMPLATE_CATEGORY" val="custom"/>
  <p:tag name="KSO_WM_TEMPLATE_INDEX" val="20231277"/>
  <p:tag name="KSO_WM_UNIT_LAYERLEVEL" val="1"/>
  <p:tag name="KSO_WM_TAG_VERSION" val="3.0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277_1*i*3"/>
  <p:tag name="KSO_WM_TEMPLATE_CATEGORY" val="custom"/>
  <p:tag name="KSO_WM_TEMPLATE_INDEX" val="20231277"/>
  <p:tag name="KSO_WM_UNIT_LAYERLEVEL" val="1"/>
  <p:tag name="KSO_WM_TAG_VERSION" val="3.0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277_1*f*1"/>
  <p:tag name="KSO_WM_TEMPLATE_CATEGORY" val="custom"/>
  <p:tag name="KSO_WM_TEMPLATE_INDEX" val="20231277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此处添加文本具体内容，简明扼要地阐述您的观点。根据需要可酌情增减文字，单击此处添加文本具体内容"/>
</p:tagLst>
</file>

<file path=ppt/tags/tag36.xml><?xml version="1.0" encoding="utf-8"?>
<p:tagLst xmlns:p="http://schemas.openxmlformats.org/presentationml/2006/main">
  <p:tag name="KSO_WM_DIAGRAM_VIRTUALLY_FRAME" val="{&quot;height&quot;:280.10297561647604,&quot;left&quot;:26.3,&quot;top&quot;:99.19999999999997,&quot;width&quot;:922.1785331746505}"/>
</p:tagLst>
</file>

<file path=ppt/tags/tag37.xml><?xml version="1.0" encoding="utf-8"?>
<p:tagLst xmlns:p="http://schemas.openxmlformats.org/presentationml/2006/main">
  <p:tag name="KSO_WM_DIAGRAM_VIRTUALLY_FRAME" val="{&quot;height&quot;:280.10297561647604,&quot;left&quot;:26.3,&quot;top&quot;:99.19999999999997,&quot;width&quot;:922.1785331746505}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7_1*i*1"/>
  <p:tag name="KSO_WM_TEMPLATE_CATEGORY" val="custom"/>
  <p:tag name="KSO_WM_TEMPLATE_INDEX" val="20231277"/>
  <p:tag name="KSO_WM_UNIT_LAYERLEVEL" val="1"/>
  <p:tag name="KSO_WM_TAG_VERSION" val="3.0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7_1*i*2"/>
  <p:tag name="KSO_WM_TEMPLATE_CATEGORY" val="custom"/>
  <p:tag name="KSO_WM_TEMPLATE_INDEX" val="20231277"/>
  <p:tag name="KSO_WM_UNIT_LAYERLEVEL" val="1"/>
  <p:tag name="KSO_WM_TAG_VERSION" val="3.0"/>
</p:tagLst>
</file>

<file path=ppt/tags/tag4.xml><?xml version="1.0" encoding="utf-8"?>
<p:tagLst xmlns:p="http://schemas.openxmlformats.org/presentationml/2006/main">
  <p:tag name="KSO_WM_DIAGRAM_VIRTUALLY_FRAME" val="{&quot;height&quot;:136,&quot;left&quot;:453.71425196850396,&quot;top&quot;:205.55007874015746,&quot;width&quot;:395.38574803149606}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277_1*i*3"/>
  <p:tag name="KSO_WM_TEMPLATE_CATEGORY" val="custom"/>
  <p:tag name="KSO_WM_TEMPLATE_INDEX" val="20231277"/>
  <p:tag name="KSO_WM_UNIT_LAYERLEVEL" val="1"/>
  <p:tag name="KSO_WM_TAG_VERSION" val="3.0"/>
</p:tagLst>
</file>

<file path=ppt/tags/tag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277_1*f*1"/>
  <p:tag name="KSO_WM_TEMPLATE_CATEGORY" val="custom"/>
  <p:tag name="KSO_WM_TEMPLATE_INDEX" val="20231277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此处添加文本具体内容，简明扼要地阐述您的观点。根据需要可酌情增减文字，单击此处添加文本具体内容"/>
</p:tagLst>
</file>

<file path=ppt/tags/tag42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43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44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45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46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47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48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49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.xml><?xml version="1.0" encoding="utf-8"?>
<p:tagLst xmlns:p="http://schemas.openxmlformats.org/presentationml/2006/main">
  <p:tag name="KSO_WM_DIAGRAM_VIRTUALLY_FRAME" val="{&quot;height&quot;:136,&quot;left&quot;:453.71425196850396,&quot;top&quot;:205.55007874015746,&quot;width&quot;:395.38574803149606}"/>
</p:tagLst>
</file>

<file path=ppt/tags/tag50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1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2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3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4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5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6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7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8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59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.xml><?xml version="1.0" encoding="utf-8"?>
<p:tagLst xmlns:p="http://schemas.openxmlformats.org/presentationml/2006/main">
  <p:tag name="KSO_WM_DIAGRAM_VIRTUALLY_FRAME" val="{&quot;height&quot;:136,&quot;left&quot;:453.71425196850396,&quot;top&quot;:205.55007874015746,&quot;width&quot;:395.38574803149606}"/>
</p:tagLst>
</file>

<file path=ppt/tags/tag60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1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2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3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4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5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6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7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8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69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7.xml><?xml version="1.0" encoding="utf-8"?>
<p:tagLst xmlns:p="http://schemas.openxmlformats.org/presentationml/2006/main">
  <p:tag name="TABLE_ENDDRAG_ORIGIN_RECT" val="535*385"/>
  <p:tag name="TABLE_ENDDRAG_RECT" val="42*146*535*385"/>
</p:tagLst>
</file>

<file path=ppt/tags/tag70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71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72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73.xml><?xml version="1.0" encoding="utf-8"?>
<p:tagLst xmlns:p="http://schemas.openxmlformats.org/presentationml/2006/main">
  <p:tag name="KSO_WM_DIAGRAM_VIRTUALLY_FRAME" val="{&quot;height&quot;:443.4356692913385,&quot;left&quot;:287.03968503937006,&quot;top&quot;:84.15716535433071,&quot;width&quot;:630.3666929133858}"/>
</p:tagLst>
</file>

<file path=ppt/tags/tag74.xml><?xml version="1.0" encoding="utf-8"?>
<p:tagLst xmlns:p="http://schemas.openxmlformats.org/presentationml/2006/main">
  <p:tag name="TABLE_ENDDRAG_ORIGIN_RECT" val="738*303"/>
  <p:tag name="TABLE_ENDDRAG_RECT" val="110*123*738*303"/>
</p:tagLst>
</file>

<file path=ppt/tags/tag75.xml><?xml version="1.0" encoding="utf-8"?>
<p:tagLst xmlns:p="http://schemas.openxmlformats.org/presentationml/2006/main">
  <p:tag name="TABLE_ENDDRAG_ORIGIN_RECT" val="758*303"/>
  <p:tag name="TABLE_ENDDRAG_RECT" val="97*149*758*303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ISPRING_ULTRA_SCORM_COURSE_ID" val="FDE475C9-DE52-455E-B0FA-6DA6FCA7F37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完整框架稳重大气毕业论文学术答辩开题报告ppt模板"/>
  <p:tag name="commondata" val="eyJoZGlkIjoiN2NmN2VmZTI2NGUzOGY5ZWE1NmEyYzkzMjBhNzViOTUifQ=="/>
</p:tagLst>
</file>

<file path=ppt/tags/tag8.xml><?xml version="1.0" encoding="utf-8"?>
<p:tagLst xmlns:p="http://schemas.openxmlformats.org/presentationml/2006/main">
  <p:tag name="TABLE_ENDDRAG_ORIGIN_RECT" val="763*377"/>
  <p:tag name="TABLE_ENDDRAG_RECT" val="70*142*763*377"/>
</p:tagLst>
</file>

<file path=ppt/tags/tag9.xml><?xml version="1.0" encoding="utf-8"?>
<p:tagLst xmlns:p="http://schemas.openxmlformats.org/presentationml/2006/main">
  <p:tag name="TABLE_ENDDRAG_ORIGIN_RECT" val="389*291"/>
  <p:tag name="TABLE_ENDDRAG_RECT" val="508*119*389*291"/>
</p:tagLst>
</file>

<file path=ppt/theme/theme1.xml><?xml version="1.0" encoding="utf-8"?>
<a:theme xmlns:a="http://schemas.openxmlformats.org/drawingml/2006/main" name="第一PPT，www.1ppt.com">
  <a:themeElements>
    <a:clrScheme name="自定义 175">
      <a:dk1>
        <a:srgbClr val="000000"/>
      </a:dk1>
      <a:lt1>
        <a:srgbClr val="FFFFFF"/>
      </a:lt1>
      <a:dk2>
        <a:srgbClr val="3F3F3F"/>
      </a:dk2>
      <a:lt2>
        <a:srgbClr val="E7E6E6"/>
      </a:lt2>
      <a:accent1>
        <a:srgbClr val="1D4251"/>
      </a:accent1>
      <a:accent2>
        <a:srgbClr val="FCBD30"/>
      </a:accent2>
      <a:accent3>
        <a:srgbClr val="1D4251"/>
      </a:accent3>
      <a:accent4>
        <a:srgbClr val="FCBD30"/>
      </a:accent4>
      <a:accent5>
        <a:srgbClr val="1D4251"/>
      </a:accent5>
      <a:accent6>
        <a:srgbClr val="FCBD30"/>
      </a:accent6>
      <a:hlink>
        <a:srgbClr val="1D4251"/>
      </a:hlink>
      <a:folHlink>
        <a:srgbClr val="FCBD30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10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  <a:fontScheme name="自定义 45">
    <a:majorFont>
      <a:latin typeface="MiSans Demibold"/>
      <a:ea typeface="微软雅黑"/>
      <a:cs typeface=""/>
    </a:majorFont>
    <a:minorFont>
      <a:latin typeface="MiSans Demibold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12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  <a:fontScheme name="自定义 45">
    <a:majorFont>
      <a:latin typeface="MiSans Demibold"/>
      <a:ea typeface="微软雅黑"/>
      <a:cs typeface=""/>
    </a:majorFont>
    <a:minorFont>
      <a:latin typeface="MiSans Demibold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14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15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  <a:fontScheme name="自定义 45">
    <a:majorFont>
      <a:latin typeface="MiSans Demibold"/>
      <a:ea typeface="微软雅黑"/>
      <a:cs typeface=""/>
    </a:majorFont>
    <a:minorFont>
      <a:latin typeface="MiSans Demibold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17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18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19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0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1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2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3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4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5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6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7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8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29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3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30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31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32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33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34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35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4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  <a:fontScheme name="自定义 45">
    <a:majorFont>
      <a:latin typeface="MiSans Demibold"/>
      <a:ea typeface="微软雅黑"/>
      <a:cs typeface=""/>
    </a:majorFont>
    <a:minorFont>
      <a:latin typeface="MiSans Demibold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6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  <a:fontScheme name="自定义 45">
    <a:majorFont>
      <a:latin typeface="MiSans Demibold"/>
      <a:ea typeface="微软雅黑"/>
      <a:cs typeface=""/>
    </a:majorFont>
    <a:minorFont>
      <a:latin typeface="MiSans Demibold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ppt/theme/themeOverride8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  <a:fontScheme name="自定义 45">
    <a:majorFont>
      <a:latin typeface="MiSans Demibold"/>
      <a:ea typeface="微软雅黑"/>
      <a:cs typeface=""/>
    </a:majorFont>
    <a:minorFont>
      <a:latin typeface="MiSans Demibold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自定义 175">
    <a:dk1>
      <a:srgbClr val="000000"/>
    </a:dk1>
    <a:lt1>
      <a:srgbClr val="FFFFFF"/>
    </a:lt1>
    <a:dk2>
      <a:srgbClr val="3F3F3F"/>
    </a:dk2>
    <a:lt2>
      <a:srgbClr val="E7E6E6"/>
    </a:lt2>
    <a:accent1>
      <a:srgbClr val="1D4251"/>
    </a:accent1>
    <a:accent2>
      <a:srgbClr val="FCBD30"/>
    </a:accent2>
    <a:accent3>
      <a:srgbClr val="1D4251"/>
    </a:accent3>
    <a:accent4>
      <a:srgbClr val="FCBD30"/>
    </a:accent4>
    <a:accent5>
      <a:srgbClr val="1D4251"/>
    </a:accent5>
    <a:accent6>
      <a:srgbClr val="FCBD30"/>
    </a:accent6>
    <a:hlink>
      <a:srgbClr val="1D4251"/>
    </a:hlink>
    <a:folHlink>
      <a:srgbClr val="FCBD3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4138</Words>
  <Application>WPS 演示</Application>
  <PresentationFormat>宽屏</PresentationFormat>
  <Paragraphs>942</Paragraphs>
  <Slides>31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FontAwesome</vt:lpstr>
      <vt:lpstr>微软雅黑</vt:lpstr>
      <vt:lpstr>Agency FB</vt:lpstr>
      <vt:lpstr>黑体</vt:lpstr>
      <vt:lpstr>楷体</vt:lpstr>
      <vt:lpstr>Times New Roman</vt:lpstr>
      <vt:lpstr>MiSans Demibold</vt:lpstr>
      <vt:lpstr>Segoe Print</vt:lpstr>
      <vt:lpstr>Campton Light</vt:lpstr>
      <vt:lpstr>Arial Unicode MS</vt:lpstr>
      <vt:lpstr>方正尚酷简体</vt:lpstr>
      <vt:lpstr>Campton Medium</vt:lpstr>
      <vt:lpstr>方正兰亭细黑_GBK</vt:lpstr>
      <vt:lpstr>等线</vt:lpstr>
      <vt:lpstr>Wingdings</vt:lpstr>
      <vt:lpstr>第一PPT，www.1ppt.com</vt:lpstr>
      <vt:lpstr>Prism9.Document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King</cp:lastModifiedBy>
  <cp:revision>32</cp:revision>
  <dcterms:created xsi:type="dcterms:W3CDTF">2022-04-28T14:11:00Z</dcterms:created>
  <dcterms:modified xsi:type="dcterms:W3CDTF">2025-05-26T09:03:36Z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2049525BAA194BB18C7F57C7C7205550_13</vt:lpwstr>
  </property>
</Properties>
</file>